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188"/>
  </p:notesMasterIdLst>
  <p:handoutMasterIdLst>
    <p:handoutMasterId r:id="rId189"/>
  </p:handoutMasterIdLst>
  <p:sldIdLst>
    <p:sldId id="328" r:id="rId2"/>
    <p:sldId id="378" r:id="rId3"/>
    <p:sldId id="257" r:id="rId4"/>
    <p:sldId id="380" r:id="rId5"/>
    <p:sldId id="379" r:id="rId6"/>
    <p:sldId id="433" r:id="rId7"/>
    <p:sldId id="488" r:id="rId8"/>
    <p:sldId id="258" r:id="rId9"/>
    <p:sldId id="489" r:id="rId10"/>
    <p:sldId id="490" r:id="rId11"/>
    <p:sldId id="305" r:id="rId12"/>
    <p:sldId id="382" r:id="rId13"/>
    <p:sldId id="383" r:id="rId14"/>
    <p:sldId id="384" r:id="rId15"/>
    <p:sldId id="306" r:id="rId16"/>
    <p:sldId id="491" r:id="rId17"/>
    <p:sldId id="307" r:id="rId18"/>
    <p:sldId id="308" r:id="rId19"/>
    <p:sldId id="385" r:id="rId20"/>
    <p:sldId id="309" r:id="rId21"/>
    <p:sldId id="330" r:id="rId22"/>
    <p:sldId id="310" r:id="rId23"/>
    <p:sldId id="492" r:id="rId24"/>
    <p:sldId id="386" r:id="rId25"/>
    <p:sldId id="387" r:id="rId26"/>
    <p:sldId id="493" r:id="rId27"/>
    <p:sldId id="563" r:id="rId28"/>
    <p:sldId id="434" r:id="rId29"/>
    <p:sldId id="494" r:id="rId30"/>
    <p:sldId id="388" r:id="rId31"/>
    <p:sldId id="435" r:id="rId32"/>
    <p:sldId id="389" r:id="rId33"/>
    <p:sldId id="495" r:id="rId34"/>
    <p:sldId id="562" r:id="rId35"/>
    <p:sldId id="496" r:id="rId36"/>
    <p:sldId id="497" r:id="rId37"/>
    <p:sldId id="437" r:id="rId38"/>
    <p:sldId id="564" r:id="rId39"/>
    <p:sldId id="436" r:id="rId40"/>
    <p:sldId id="439" r:id="rId41"/>
    <p:sldId id="391" r:id="rId42"/>
    <p:sldId id="393" r:id="rId43"/>
    <p:sldId id="392" r:id="rId44"/>
    <p:sldId id="441" r:id="rId45"/>
    <p:sldId id="498" r:id="rId46"/>
    <p:sldId id="565" r:id="rId47"/>
    <p:sldId id="394" r:id="rId48"/>
    <p:sldId id="442" r:id="rId49"/>
    <p:sldId id="396" r:id="rId50"/>
    <p:sldId id="499" r:id="rId51"/>
    <p:sldId id="303" r:id="rId52"/>
    <p:sldId id="500" r:id="rId53"/>
    <p:sldId id="397" r:id="rId54"/>
    <p:sldId id="336" r:id="rId55"/>
    <p:sldId id="399" r:id="rId56"/>
    <p:sldId id="443" r:id="rId57"/>
    <p:sldId id="400" r:id="rId58"/>
    <p:sldId id="501" r:id="rId59"/>
    <p:sldId id="401" r:id="rId60"/>
    <p:sldId id="402" r:id="rId61"/>
    <p:sldId id="370" r:id="rId62"/>
    <p:sldId id="446" r:id="rId63"/>
    <p:sldId id="448" r:id="rId64"/>
    <p:sldId id="502" r:id="rId65"/>
    <p:sldId id="405" r:id="rId66"/>
    <p:sldId id="339" r:id="rId67"/>
    <p:sldId id="268" r:id="rId68"/>
    <p:sldId id="403" r:id="rId69"/>
    <p:sldId id="404" r:id="rId70"/>
    <p:sldId id="406" r:id="rId71"/>
    <p:sldId id="376" r:id="rId72"/>
    <p:sldId id="503" r:id="rId73"/>
    <p:sldId id="449" r:id="rId74"/>
    <p:sldId id="341" r:id="rId75"/>
    <p:sldId id="269" r:id="rId76"/>
    <p:sldId id="407" r:id="rId77"/>
    <p:sldId id="270" r:id="rId78"/>
    <p:sldId id="451" r:id="rId79"/>
    <p:sldId id="271" r:id="rId80"/>
    <p:sldId id="452" r:id="rId81"/>
    <p:sldId id="343" r:id="rId82"/>
    <p:sldId id="509" r:id="rId83"/>
    <p:sldId id="373" r:id="rId84"/>
    <p:sldId id="506" r:id="rId85"/>
    <p:sldId id="504" r:id="rId86"/>
    <p:sldId id="505" r:id="rId87"/>
    <p:sldId id="408" r:id="rId88"/>
    <p:sldId id="453" r:id="rId89"/>
    <p:sldId id="410" r:id="rId90"/>
    <p:sldId id="507" r:id="rId91"/>
    <p:sldId id="411" r:id="rId92"/>
    <p:sldId id="455" r:id="rId93"/>
    <p:sldId id="374" r:id="rId94"/>
    <p:sldId id="346" r:id="rId95"/>
    <p:sldId id="412" r:id="rId96"/>
    <p:sldId id="274" r:id="rId97"/>
    <p:sldId id="456" r:id="rId98"/>
    <p:sldId id="457" r:id="rId99"/>
    <p:sldId id="458" r:id="rId100"/>
    <p:sldId id="511" r:id="rId101"/>
    <p:sldId id="459" r:id="rId102"/>
    <p:sldId id="512" r:id="rId103"/>
    <p:sldId id="513" r:id="rId104"/>
    <p:sldId id="514" r:id="rId105"/>
    <p:sldId id="279" r:id="rId106"/>
    <p:sldId id="464" r:id="rId107"/>
    <p:sldId id="465" r:id="rId108"/>
    <p:sldId id="349" r:id="rId109"/>
    <p:sldId id="350" r:id="rId110"/>
    <p:sldId id="352" r:id="rId111"/>
    <p:sldId id="413" r:id="rId112"/>
    <p:sldId id="466" r:id="rId113"/>
    <p:sldId id="515" r:id="rId114"/>
    <p:sldId id="516" r:id="rId115"/>
    <p:sldId id="467" r:id="rId116"/>
    <p:sldId id="468" r:id="rId117"/>
    <p:sldId id="353" r:id="rId118"/>
    <p:sldId id="354" r:id="rId119"/>
    <p:sldId id="316" r:id="rId120"/>
    <p:sldId id="469" r:id="rId121"/>
    <p:sldId id="517" r:id="rId122"/>
    <p:sldId id="518" r:id="rId123"/>
    <p:sldId id="282" r:id="rId124"/>
    <p:sldId id="470" r:id="rId125"/>
    <p:sldId id="355" r:id="rId126"/>
    <p:sldId id="414" r:id="rId127"/>
    <p:sldId id="472" r:id="rId128"/>
    <p:sldId id="519" r:id="rId129"/>
    <p:sldId id="284" r:id="rId130"/>
    <p:sldId id="473" r:id="rId131"/>
    <p:sldId id="474" r:id="rId132"/>
    <p:sldId id="520" r:id="rId133"/>
    <p:sldId id="322" r:id="rId134"/>
    <p:sldId id="424" r:id="rId135"/>
    <p:sldId id="521" r:id="rId136"/>
    <p:sldId id="323" r:id="rId137"/>
    <p:sldId id="522" r:id="rId138"/>
    <p:sldId id="294" r:id="rId139"/>
    <p:sldId id="523" r:id="rId140"/>
    <p:sldId id="367" r:id="rId141"/>
    <p:sldId id="377" r:id="rId142"/>
    <p:sldId id="325" r:id="rId143"/>
    <p:sldId id="524" r:id="rId144"/>
    <p:sldId id="478" r:id="rId145"/>
    <p:sldId id="477" r:id="rId146"/>
    <p:sldId id="326" r:id="rId147"/>
    <p:sldId id="541" r:id="rId148"/>
    <p:sldId id="542" r:id="rId149"/>
    <p:sldId id="425" r:id="rId150"/>
    <p:sldId id="296" r:id="rId151"/>
    <p:sldId id="427" r:id="rId152"/>
    <p:sldId id="543" r:id="rId153"/>
    <p:sldId id="567" r:id="rId154"/>
    <p:sldId id="544" r:id="rId155"/>
    <p:sldId id="545" r:id="rId156"/>
    <p:sldId id="429" r:id="rId157"/>
    <p:sldId id="365" r:id="rId158"/>
    <p:sldId id="482" r:id="rId159"/>
    <p:sldId id="368" r:id="rId160"/>
    <p:sldId id="546" r:id="rId161"/>
    <p:sldId id="547" r:id="rId162"/>
    <p:sldId id="548" r:id="rId163"/>
    <p:sldId id="549" r:id="rId164"/>
    <p:sldId id="300" r:id="rId165"/>
    <p:sldId id="550" r:id="rId166"/>
    <p:sldId id="483" r:id="rId167"/>
    <p:sldId id="415" r:id="rId168"/>
    <p:sldId id="551" r:id="rId169"/>
    <p:sldId id="484" r:id="rId170"/>
    <p:sldId id="431" r:id="rId171"/>
    <p:sldId id="417" r:id="rId172"/>
    <p:sldId id="485" r:id="rId173"/>
    <p:sldId id="486" r:id="rId174"/>
    <p:sldId id="419" r:id="rId175"/>
    <p:sldId id="420" r:id="rId176"/>
    <p:sldId id="552" r:id="rId177"/>
    <p:sldId id="553" r:id="rId178"/>
    <p:sldId id="421" r:id="rId179"/>
    <p:sldId id="554" r:id="rId180"/>
    <p:sldId id="487" r:id="rId181"/>
    <p:sldId id="423" r:id="rId182"/>
    <p:sldId id="566" r:id="rId183"/>
    <p:sldId id="301" r:id="rId184"/>
    <p:sldId id="559" r:id="rId185"/>
    <p:sldId id="560" r:id="rId186"/>
    <p:sldId id="561" r:id="rId18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00000"/>
    <a:srgbClr val="590096"/>
    <a:srgbClr val="580094"/>
    <a:srgbClr val="FF9933"/>
    <a:srgbClr val="FFCC66"/>
    <a:srgbClr val="00FF99"/>
    <a:srgbClr val="FF3399"/>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96" d="100"/>
          <a:sy n="96" d="100"/>
        </p:scale>
        <p:origin x="-642" y="-51"/>
      </p:cViewPr>
      <p:guideLst>
        <p:guide orient="horz" pos="4128"/>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430"/>
    </p:cViewPr>
  </p:sorterViewPr>
  <p:notesViewPr>
    <p:cSldViewPr>
      <p:cViewPr varScale="1">
        <p:scale>
          <a:sx n="53" d="100"/>
          <a:sy n="53" d="100"/>
        </p:scale>
        <p:origin x="-1224" y="-108"/>
      </p:cViewPr>
      <p:guideLst>
        <p:guide orient="horz" pos="2880"/>
        <p:guide pos="2160"/>
      </p:guideLst>
    </p:cSldViewPr>
  </p:notesViewPr>
  <p:gridSpacing cx="72010" cy="7201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91"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93"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handoutMaster" Target="handoutMasters/handout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28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smtClean="0">
                <a:latin typeface="Times New Roman" pitchFamily="18" charset="0"/>
              </a:defRPr>
            </a:lvl1pPr>
          </a:lstStyle>
          <a:p>
            <a:pPr>
              <a:defRPr/>
            </a:pPr>
            <a:endParaRPr lang="en-US" altLang="zh-CN"/>
          </a:p>
        </p:txBody>
      </p:sp>
      <p:sp>
        <p:nvSpPr>
          <p:cNvPr id="16281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smtClean="0">
                <a:latin typeface="Times New Roman" pitchFamily="18" charset="0"/>
              </a:defRPr>
            </a:lvl1pPr>
          </a:lstStyle>
          <a:p>
            <a:pPr>
              <a:defRPr/>
            </a:pPr>
            <a:endParaRPr lang="en-US" altLang="zh-CN"/>
          </a:p>
        </p:txBody>
      </p:sp>
      <p:sp>
        <p:nvSpPr>
          <p:cNvPr id="16282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smtClean="0">
                <a:latin typeface="Times New Roman" pitchFamily="18" charset="0"/>
              </a:defRPr>
            </a:lvl1pPr>
          </a:lstStyle>
          <a:p>
            <a:pPr>
              <a:defRPr/>
            </a:pPr>
            <a:endParaRPr lang="en-US" altLang="zh-CN"/>
          </a:p>
        </p:txBody>
      </p:sp>
      <p:sp>
        <p:nvSpPr>
          <p:cNvPr id="16282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smtClean="0">
                <a:latin typeface="Times New Roman" pitchFamily="18" charset="0"/>
              </a:defRPr>
            </a:lvl1pPr>
          </a:lstStyle>
          <a:p>
            <a:pPr>
              <a:defRPr/>
            </a:pPr>
            <a:fld id="{9C66CC70-E35A-45F0-8594-281A41268F32}" type="slidenum">
              <a:rPr lang="en-US" altLang="zh-CN"/>
              <a:pPr>
                <a:defRPr/>
              </a:pPr>
              <a:t>‹#›</a:t>
            </a:fld>
            <a:endParaRPr lang="en-US" altLang="zh-CN"/>
          </a:p>
        </p:txBody>
      </p:sp>
    </p:spTree>
    <p:extLst>
      <p:ext uri="{BB962C8B-B14F-4D97-AF65-F5344CB8AC3E}">
        <p14:creationId xmlns:p14="http://schemas.microsoft.com/office/powerpoint/2010/main" val="42083233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smtClean="0">
                <a:latin typeface="Times New Roman" pitchFamily="18" charset="0"/>
              </a:defRPr>
            </a:lvl1pPr>
          </a:lstStyle>
          <a:p>
            <a:pPr>
              <a:defRPr/>
            </a:pPr>
            <a:endParaRPr lang="en-US" altLang="zh-CN"/>
          </a:p>
        </p:txBody>
      </p:sp>
      <p:sp>
        <p:nvSpPr>
          <p:cNvPr id="4813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smtClean="0">
                <a:latin typeface="Times New Roman" pitchFamily="18" charset="0"/>
              </a:defRPr>
            </a:lvl1pPr>
          </a:lstStyle>
          <a:p>
            <a:pPr>
              <a:defRPr/>
            </a:pPr>
            <a:endParaRPr lang="en-US" altLang="zh-CN"/>
          </a:p>
        </p:txBody>
      </p:sp>
      <p:sp>
        <p:nvSpPr>
          <p:cNvPr id="2099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813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813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smtClean="0">
                <a:latin typeface="Times New Roman" pitchFamily="18" charset="0"/>
              </a:defRPr>
            </a:lvl1pPr>
          </a:lstStyle>
          <a:p>
            <a:pPr>
              <a:defRPr/>
            </a:pPr>
            <a:endParaRPr lang="en-US" altLang="zh-CN"/>
          </a:p>
        </p:txBody>
      </p:sp>
      <p:sp>
        <p:nvSpPr>
          <p:cNvPr id="4813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smtClean="0">
                <a:latin typeface="Times New Roman" pitchFamily="18" charset="0"/>
              </a:defRPr>
            </a:lvl1pPr>
          </a:lstStyle>
          <a:p>
            <a:pPr>
              <a:defRPr/>
            </a:pPr>
            <a:fld id="{D820E0CF-2F02-4416-8EC3-EA876AED644E}" type="slidenum">
              <a:rPr lang="en-US" altLang="zh-CN"/>
              <a:pPr>
                <a:defRPr/>
              </a:pPr>
              <a:t>‹#›</a:t>
            </a:fld>
            <a:endParaRPr lang="en-US" altLang="zh-CN"/>
          </a:p>
        </p:txBody>
      </p:sp>
    </p:spTree>
    <p:extLst>
      <p:ext uri="{BB962C8B-B14F-4D97-AF65-F5344CB8AC3E}">
        <p14:creationId xmlns:p14="http://schemas.microsoft.com/office/powerpoint/2010/main" val="36340767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2"/>
          <p:cNvSpPr>
            <a:spLocks/>
          </p:cNvSpPr>
          <p:nvPr/>
        </p:nvSpPr>
        <p:spPr bwMode="auto">
          <a:xfrm>
            <a:off x="4760913" y="20638"/>
            <a:ext cx="4438650" cy="4038600"/>
          </a:xfrm>
          <a:custGeom>
            <a:avLst/>
            <a:gdLst>
              <a:gd name="T0" fmla="*/ 186976 w 546"/>
              <a:gd name="T1" fmla="*/ 32504 h 497"/>
              <a:gd name="T2" fmla="*/ 89423 w 546"/>
              <a:gd name="T3" fmla="*/ 576943 h 497"/>
              <a:gd name="T4" fmla="*/ 203235 w 546"/>
              <a:gd name="T5" fmla="*/ 3193501 h 497"/>
              <a:gd name="T6" fmla="*/ 438987 w 546"/>
              <a:gd name="T7" fmla="*/ 3713562 h 497"/>
              <a:gd name="T8" fmla="*/ 1284445 w 546"/>
              <a:gd name="T9" fmla="*/ 3916711 h 497"/>
              <a:gd name="T10" fmla="*/ 1658397 w 546"/>
              <a:gd name="T11" fmla="*/ 4022348 h 497"/>
              <a:gd name="T12" fmla="*/ 4227286 w 546"/>
              <a:gd name="T13" fmla="*/ 3859829 h 497"/>
              <a:gd name="T14" fmla="*/ 4332968 w 546"/>
              <a:gd name="T15" fmla="*/ 1357035 h 497"/>
              <a:gd name="T16" fmla="*/ 2999747 w 546"/>
              <a:gd name="T17" fmla="*/ 130015 h 497"/>
              <a:gd name="T18" fmla="*/ 2024220 w 546"/>
              <a:gd name="T19" fmla="*/ 235653 h 497"/>
              <a:gd name="T20" fmla="*/ 1609620 w 546"/>
              <a:gd name="T21" fmla="*/ 89386 h 497"/>
              <a:gd name="T22" fmla="*/ 1227539 w 546"/>
              <a:gd name="T23" fmla="*/ 16252 h 497"/>
              <a:gd name="T24" fmla="*/ 186976 w 546"/>
              <a:gd name="T25" fmla="*/ 32504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nvGrpSpPr>
          <p:cNvPr id="5" name="Group 3"/>
          <p:cNvGrpSpPr>
            <a:grpSpLocks/>
          </p:cNvGrpSpPr>
          <p:nvPr/>
        </p:nvGrpSpPr>
        <p:grpSpPr bwMode="auto">
          <a:xfrm>
            <a:off x="4572000" y="28575"/>
            <a:ext cx="4756150" cy="4338638"/>
            <a:chOff x="2918" y="18"/>
            <a:chExt cx="2958" cy="2699"/>
          </a:xfrm>
        </p:grpSpPr>
        <p:sp>
          <p:nvSpPr>
            <p:cNvPr id="6" name="Freeform 4"/>
            <p:cNvSpPr>
              <a:spLocks/>
            </p:cNvSpPr>
            <p:nvPr/>
          </p:nvSpPr>
          <p:spPr bwMode="auto">
            <a:xfrm>
              <a:off x="3060" y="18"/>
              <a:ext cx="490" cy="187"/>
            </a:xfrm>
            <a:custGeom>
              <a:avLst/>
              <a:gdLst>
                <a:gd name="T0" fmla="*/ 359 w 97"/>
                <a:gd name="T1" fmla="*/ 126 h 37"/>
                <a:gd name="T2" fmla="*/ 460 w 97"/>
                <a:gd name="T3" fmla="*/ 101 h 37"/>
                <a:gd name="T4" fmla="*/ 465 w 97"/>
                <a:gd name="T5" fmla="*/ 86 h 37"/>
                <a:gd name="T6" fmla="*/ 445 w 97"/>
                <a:gd name="T7" fmla="*/ 0 h 37"/>
                <a:gd name="T8" fmla="*/ 126 w 97"/>
                <a:gd name="T9" fmla="*/ 0 h 37"/>
                <a:gd name="T10" fmla="*/ 51 w 97"/>
                <a:gd name="T11" fmla="*/ 111 h 37"/>
                <a:gd name="T12" fmla="*/ 359 w 97"/>
                <a:gd name="T13" fmla="*/ 126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 name="Freeform 5"/>
            <p:cNvSpPr>
              <a:spLocks noEditPoints="1"/>
            </p:cNvSpPr>
            <p:nvPr/>
          </p:nvSpPr>
          <p:spPr bwMode="auto">
            <a:xfrm>
              <a:off x="2918" y="18"/>
              <a:ext cx="2958" cy="2699"/>
            </a:xfrm>
            <a:custGeom>
              <a:avLst/>
              <a:gdLst>
                <a:gd name="T0" fmla="*/ 2548 w 585"/>
                <a:gd name="T1" fmla="*/ 5 h 534"/>
                <a:gd name="T2" fmla="*/ 794 w 585"/>
                <a:gd name="T3" fmla="*/ 0 h 534"/>
                <a:gd name="T4" fmla="*/ 1138 w 585"/>
                <a:gd name="T5" fmla="*/ 106 h 534"/>
                <a:gd name="T6" fmla="*/ 880 w 585"/>
                <a:gd name="T7" fmla="*/ 197 h 534"/>
                <a:gd name="T8" fmla="*/ 1047 w 585"/>
                <a:gd name="T9" fmla="*/ 359 h 534"/>
                <a:gd name="T10" fmla="*/ 374 w 585"/>
                <a:gd name="T11" fmla="*/ 303 h 534"/>
                <a:gd name="T12" fmla="*/ 131 w 585"/>
                <a:gd name="T13" fmla="*/ 318 h 534"/>
                <a:gd name="T14" fmla="*/ 1006 w 585"/>
                <a:gd name="T15" fmla="*/ 2461 h 534"/>
                <a:gd name="T16" fmla="*/ 728 w 585"/>
                <a:gd name="T17" fmla="*/ 1724 h 534"/>
                <a:gd name="T18" fmla="*/ 531 w 585"/>
                <a:gd name="T19" fmla="*/ 1900 h 534"/>
                <a:gd name="T20" fmla="*/ 475 w 585"/>
                <a:gd name="T21" fmla="*/ 2199 h 534"/>
                <a:gd name="T22" fmla="*/ 627 w 585"/>
                <a:gd name="T23" fmla="*/ 1339 h 534"/>
                <a:gd name="T24" fmla="*/ 774 w 585"/>
                <a:gd name="T25" fmla="*/ 1152 h 534"/>
                <a:gd name="T26" fmla="*/ 1057 w 585"/>
                <a:gd name="T27" fmla="*/ 1198 h 534"/>
                <a:gd name="T28" fmla="*/ 951 w 585"/>
                <a:gd name="T29" fmla="*/ 1547 h 534"/>
                <a:gd name="T30" fmla="*/ 971 w 585"/>
                <a:gd name="T31" fmla="*/ 1996 h 534"/>
                <a:gd name="T32" fmla="*/ 2604 w 585"/>
                <a:gd name="T33" fmla="*/ 2441 h 534"/>
                <a:gd name="T34" fmla="*/ 2296 w 585"/>
                <a:gd name="T35" fmla="*/ 2158 h 534"/>
                <a:gd name="T36" fmla="*/ 2149 w 585"/>
                <a:gd name="T37" fmla="*/ 1744 h 534"/>
                <a:gd name="T38" fmla="*/ 2002 w 585"/>
                <a:gd name="T39" fmla="*/ 1365 h 534"/>
                <a:gd name="T40" fmla="*/ 2326 w 585"/>
                <a:gd name="T41" fmla="*/ 1294 h 534"/>
                <a:gd name="T42" fmla="*/ 2058 w 585"/>
                <a:gd name="T43" fmla="*/ 1127 h 534"/>
                <a:gd name="T44" fmla="*/ 2220 w 585"/>
                <a:gd name="T45" fmla="*/ 1142 h 534"/>
                <a:gd name="T46" fmla="*/ 2215 w 585"/>
                <a:gd name="T47" fmla="*/ 1056 h 534"/>
                <a:gd name="T48" fmla="*/ 1901 w 585"/>
                <a:gd name="T49" fmla="*/ 1066 h 534"/>
                <a:gd name="T50" fmla="*/ 1805 w 585"/>
                <a:gd name="T51" fmla="*/ 1734 h 534"/>
                <a:gd name="T52" fmla="*/ 1755 w 585"/>
                <a:gd name="T53" fmla="*/ 1162 h 534"/>
                <a:gd name="T54" fmla="*/ 1674 w 585"/>
                <a:gd name="T55" fmla="*/ 920 h 534"/>
                <a:gd name="T56" fmla="*/ 1755 w 585"/>
                <a:gd name="T57" fmla="*/ 687 h 534"/>
                <a:gd name="T58" fmla="*/ 1714 w 585"/>
                <a:gd name="T59" fmla="*/ 500 h 534"/>
                <a:gd name="T60" fmla="*/ 1674 w 585"/>
                <a:gd name="T61" fmla="*/ 313 h 534"/>
                <a:gd name="T62" fmla="*/ 1866 w 585"/>
                <a:gd name="T63" fmla="*/ 521 h 534"/>
                <a:gd name="T64" fmla="*/ 2098 w 585"/>
                <a:gd name="T65" fmla="*/ 238 h 534"/>
                <a:gd name="T66" fmla="*/ 2068 w 585"/>
                <a:gd name="T67" fmla="*/ 480 h 534"/>
                <a:gd name="T68" fmla="*/ 2028 w 585"/>
                <a:gd name="T69" fmla="*/ 657 h 534"/>
                <a:gd name="T70" fmla="*/ 2028 w 585"/>
                <a:gd name="T71" fmla="*/ 915 h 534"/>
                <a:gd name="T72" fmla="*/ 2821 w 585"/>
                <a:gd name="T73" fmla="*/ 915 h 534"/>
                <a:gd name="T74" fmla="*/ 2801 w 585"/>
                <a:gd name="T75" fmla="*/ 384 h 534"/>
                <a:gd name="T76" fmla="*/ 1259 w 585"/>
                <a:gd name="T77" fmla="*/ 349 h 534"/>
                <a:gd name="T78" fmla="*/ 1482 w 585"/>
                <a:gd name="T79" fmla="*/ 470 h 534"/>
                <a:gd name="T80" fmla="*/ 865 w 585"/>
                <a:gd name="T81" fmla="*/ 986 h 534"/>
                <a:gd name="T82" fmla="*/ 349 w 585"/>
                <a:gd name="T83" fmla="*/ 495 h 534"/>
                <a:gd name="T84" fmla="*/ 966 w 585"/>
                <a:gd name="T85" fmla="*/ 536 h 534"/>
                <a:gd name="T86" fmla="*/ 1112 w 585"/>
                <a:gd name="T87" fmla="*/ 531 h 534"/>
                <a:gd name="T88" fmla="*/ 1527 w 585"/>
                <a:gd name="T89" fmla="*/ 612 h 534"/>
                <a:gd name="T90" fmla="*/ 1396 w 585"/>
                <a:gd name="T91" fmla="*/ 1294 h 534"/>
                <a:gd name="T92" fmla="*/ 1315 w 585"/>
                <a:gd name="T93" fmla="*/ 692 h 534"/>
                <a:gd name="T94" fmla="*/ 865 w 585"/>
                <a:gd name="T95" fmla="*/ 986 h 534"/>
                <a:gd name="T96" fmla="*/ 1128 w 585"/>
                <a:gd name="T97" fmla="*/ 1137 h 534"/>
                <a:gd name="T98" fmla="*/ 1249 w 585"/>
                <a:gd name="T99" fmla="*/ 799 h 534"/>
                <a:gd name="T100" fmla="*/ 1648 w 585"/>
                <a:gd name="T101" fmla="*/ 1476 h 534"/>
                <a:gd name="T102" fmla="*/ 1087 w 585"/>
                <a:gd name="T103" fmla="*/ 1622 h 534"/>
                <a:gd name="T104" fmla="*/ 1562 w 585"/>
                <a:gd name="T105" fmla="*/ 1400 h 534"/>
                <a:gd name="T106" fmla="*/ 1608 w 585"/>
                <a:gd name="T107" fmla="*/ 672 h 534"/>
                <a:gd name="T108" fmla="*/ 1583 w 585"/>
                <a:gd name="T109" fmla="*/ 1077 h 534"/>
                <a:gd name="T110" fmla="*/ 1512 w 585"/>
                <a:gd name="T111" fmla="*/ 728 h 534"/>
                <a:gd name="T112" fmla="*/ 2564 w 585"/>
                <a:gd name="T113" fmla="*/ 905 h 534"/>
                <a:gd name="T114" fmla="*/ 2331 w 585"/>
                <a:gd name="T115" fmla="*/ 819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 name="Freeform 6"/>
            <p:cNvSpPr>
              <a:spLocks/>
            </p:cNvSpPr>
            <p:nvPr/>
          </p:nvSpPr>
          <p:spPr bwMode="auto">
            <a:xfrm>
              <a:off x="3621" y="1287"/>
              <a:ext cx="238" cy="283"/>
            </a:xfrm>
            <a:custGeom>
              <a:avLst/>
              <a:gdLst>
                <a:gd name="T0" fmla="*/ 203 w 47"/>
                <a:gd name="T1" fmla="*/ 76 h 56"/>
                <a:gd name="T2" fmla="*/ 137 w 47"/>
                <a:gd name="T3" fmla="*/ 283 h 56"/>
                <a:gd name="T4" fmla="*/ 203 w 47"/>
                <a:gd name="T5" fmla="*/ 76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 name="Freeform 7"/>
            <p:cNvSpPr>
              <a:spLocks/>
            </p:cNvSpPr>
            <p:nvPr/>
          </p:nvSpPr>
          <p:spPr bwMode="auto">
            <a:xfrm>
              <a:off x="3403" y="1403"/>
              <a:ext cx="208" cy="379"/>
            </a:xfrm>
            <a:custGeom>
              <a:avLst/>
              <a:gdLst>
                <a:gd name="T0" fmla="*/ 96 w 41"/>
                <a:gd name="T1" fmla="*/ 136 h 75"/>
                <a:gd name="T2" fmla="*/ 61 w 41"/>
                <a:gd name="T3" fmla="*/ 349 h 75"/>
                <a:gd name="T4" fmla="*/ 203 w 41"/>
                <a:gd name="T5" fmla="*/ 227 h 75"/>
                <a:gd name="T6" fmla="*/ 188 w 41"/>
                <a:gd name="T7" fmla="*/ 121 h 75"/>
                <a:gd name="T8" fmla="*/ 96 w 41"/>
                <a:gd name="T9" fmla="*/ 136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 name="Freeform 8"/>
            <p:cNvSpPr>
              <a:spLocks/>
            </p:cNvSpPr>
            <p:nvPr/>
          </p:nvSpPr>
          <p:spPr bwMode="auto">
            <a:xfrm>
              <a:off x="3272" y="645"/>
              <a:ext cx="683" cy="318"/>
            </a:xfrm>
            <a:custGeom>
              <a:avLst/>
              <a:gdLst>
                <a:gd name="T0" fmla="*/ 567 w 135"/>
                <a:gd name="T1" fmla="*/ 20 h 63"/>
                <a:gd name="T2" fmla="*/ 121 w 135"/>
                <a:gd name="T3" fmla="*/ 20 h 63"/>
                <a:gd name="T4" fmla="*/ 10 w 135"/>
                <a:gd name="T5" fmla="*/ 126 h 63"/>
                <a:gd name="T6" fmla="*/ 304 w 135"/>
                <a:gd name="T7" fmla="*/ 293 h 63"/>
                <a:gd name="T8" fmla="*/ 486 w 135"/>
                <a:gd name="T9" fmla="*/ 273 h 63"/>
                <a:gd name="T10" fmla="*/ 572 w 135"/>
                <a:gd name="T11" fmla="*/ 268 h 63"/>
                <a:gd name="T12" fmla="*/ 567 w 135"/>
                <a:gd name="T13" fmla="*/ 20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 name="Freeform 9"/>
            <p:cNvSpPr>
              <a:spLocks/>
            </p:cNvSpPr>
            <p:nvPr/>
          </p:nvSpPr>
          <p:spPr bwMode="auto">
            <a:xfrm>
              <a:off x="4046" y="1545"/>
              <a:ext cx="490" cy="515"/>
            </a:xfrm>
            <a:custGeom>
              <a:avLst/>
              <a:gdLst>
                <a:gd name="T0" fmla="*/ 338 w 97"/>
                <a:gd name="T1" fmla="*/ 25 h 102"/>
                <a:gd name="T2" fmla="*/ 157 w 97"/>
                <a:gd name="T3" fmla="*/ 25 h 102"/>
                <a:gd name="T4" fmla="*/ 61 w 97"/>
                <a:gd name="T5" fmla="*/ 288 h 102"/>
                <a:gd name="T6" fmla="*/ 399 w 97"/>
                <a:gd name="T7" fmla="*/ 313 h 102"/>
                <a:gd name="T8" fmla="*/ 338 w 97"/>
                <a:gd name="T9" fmla="*/ 25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 name="Freeform 10"/>
            <p:cNvSpPr>
              <a:spLocks/>
            </p:cNvSpPr>
            <p:nvPr/>
          </p:nvSpPr>
          <p:spPr bwMode="auto">
            <a:xfrm>
              <a:off x="5173" y="1024"/>
              <a:ext cx="501" cy="96"/>
            </a:xfrm>
            <a:custGeom>
              <a:avLst/>
              <a:gdLst>
                <a:gd name="T0" fmla="*/ 76 w 99"/>
                <a:gd name="T1" fmla="*/ 0 h 19"/>
                <a:gd name="T2" fmla="*/ 202 w 99"/>
                <a:gd name="T3" fmla="*/ 76 h 19"/>
                <a:gd name="T4" fmla="*/ 76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 name="Freeform 11"/>
            <p:cNvSpPr>
              <a:spLocks/>
            </p:cNvSpPr>
            <p:nvPr/>
          </p:nvSpPr>
          <p:spPr bwMode="auto">
            <a:xfrm>
              <a:off x="5340" y="1004"/>
              <a:ext cx="385" cy="237"/>
            </a:xfrm>
            <a:custGeom>
              <a:avLst/>
              <a:gdLst>
                <a:gd name="T0" fmla="*/ 106 w 76"/>
                <a:gd name="T1" fmla="*/ 187 h 47"/>
                <a:gd name="T2" fmla="*/ 355 w 76"/>
                <a:gd name="T3" fmla="*/ 86 h 47"/>
                <a:gd name="T4" fmla="*/ 243 w 76"/>
                <a:gd name="T5" fmla="*/ 15 h 47"/>
                <a:gd name="T6" fmla="*/ 96 w 76"/>
                <a:gd name="T7" fmla="*/ 161 h 47"/>
                <a:gd name="T8" fmla="*/ 106 w 76"/>
                <a:gd name="T9" fmla="*/ 187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 name="Freeform 12"/>
            <p:cNvSpPr>
              <a:spLocks/>
            </p:cNvSpPr>
            <p:nvPr/>
          </p:nvSpPr>
          <p:spPr bwMode="auto">
            <a:xfrm>
              <a:off x="5325" y="1201"/>
              <a:ext cx="415" cy="187"/>
            </a:xfrm>
            <a:custGeom>
              <a:avLst/>
              <a:gdLst>
                <a:gd name="T0" fmla="*/ 364 w 82"/>
                <a:gd name="T1" fmla="*/ 30 h 37"/>
                <a:gd name="T2" fmla="*/ 121 w 82"/>
                <a:gd name="T3" fmla="*/ 86 h 37"/>
                <a:gd name="T4" fmla="*/ 86 w 82"/>
                <a:gd name="T5" fmla="*/ 131 h 37"/>
                <a:gd name="T6" fmla="*/ 385 w 82"/>
                <a:gd name="T7" fmla="*/ 116 h 37"/>
                <a:gd name="T8" fmla="*/ 415 w 82"/>
                <a:gd name="T9" fmla="*/ 101 h 37"/>
                <a:gd name="T10" fmla="*/ 415 w 82"/>
                <a:gd name="T11" fmla="*/ 0 h 37"/>
                <a:gd name="T12" fmla="*/ 364 w 82"/>
                <a:gd name="T13" fmla="*/ 30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 name="Freeform 13"/>
            <p:cNvSpPr>
              <a:spLocks/>
            </p:cNvSpPr>
            <p:nvPr/>
          </p:nvSpPr>
          <p:spPr bwMode="auto">
            <a:xfrm>
              <a:off x="5001" y="1378"/>
              <a:ext cx="698" cy="167"/>
            </a:xfrm>
            <a:custGeom>
              <a:avLst/>
              <a:gdLst>
                <a:gd name="T0" fmla="*/ 106 w 138"/>
                <a:gd name="T1" fmla="*/ 5 h 33"/>
                <a:gd name="T2" fmla="*/ 40 w 138"/>
                <a:gd name="T3" fmla="*/ 71 h 33"/>
                <a:gd name="T4" fmla="*/ 288 w 138"/>
                <a:gd name="T5" fmla="*/ 111 h 33"/>
                <a:gd name="T6" fmla="*/ 592 w 138"/>
                <a:gd name="T7" fmla="*/ 116 h 33"/>
                <a:gd name="T8" fmla="*/ 577 w 138"/>
                <a:gd name="T9" fmla="*/ 40 h 33"/>
                <a:gd name="T10" fmla="*/ 415 w 138"/>
                <a:gd name="T11" fmla="*/ 15 h 33"/>
                <a:gd name="T12" fmla="*/ 106 w 138"/>
                <a:gd name="T13" fmla="*/ 5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 name="Freeform 14"/>
            <p:cNvSpPr>
              <a:spLocks/>
            </p:cNvSpPr>
            <p:nvPr/>
          </p:nvSpPr>
          <p:spPr bwMode="auto">
            <a:xfrm>
              <a:off x="5077" y="1540"/>
              <a:ext cx="567" cy="146"/>
            </a:xfrm>
            <a:custGeom>
              <a:avLst/>
              <a:gdLst>
                <a:gd name="T0" fmla="*/ 496 w 112"/>
                <a:gd name="T1" fmla="*/ 96 h 29"/>
                <a:gd name="T2" fmla="*/ 521 w 112"/>
                <a:gd name="T3" fmla="*/ 20 h 29"/>
                <a:gd name="T4" fmla="*/ 375 w 112"/>
                <a:gd name="T5" fmla="*/ 50 h 29"/>
                <a:gd name="T6" fmla="*/ 182 w 112"/>
                <a:gd name="T7" fmla="*/ 30 h 29"/>
                <a:gd name="T8" fmla="*/ 10 w 112"/>
                <a:gd name="T9" fmla="*/ 20 h 29"/>
                <a:gd name="T10" fmla="*/ 496 w 112"/>
                <a:gd name="T11" fmla="*/ 96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 name="Freeform 15"/>
            <p:cNvSpPr>
              <a:spLocks/>
            </p:cNvSpPr>
            <p:nvPr/>
          </p:nvSpPr>
          <p:spPr bwMode="auto">
            <a:xfrm>
              <a:off x="5042" y="1656"/>
              <a:ext cx="581" cy="480"/>
            </a:xfrm>
            <a:custGeom>
              <a:avLst/>
              <a:gdLst>
                <a:gd name="T0" fmla="*/ 15 w 115"/>
                <a:gd name="T1" fmla="*/ 268 h 95"/>
                <a:gd name="T2" fmla="*/ 131 w 115"/>
                <a:gd name="T3" fmla="*/ 273 h 95"/>
                <a:gd name="T4" fmla="*/ 253 w 115"/>
                <a:gd name="T5" fmla="*/ 389 h 95"/>
                <a:gd name="T6" fmla="*/ 298 w 115"/>
                <a:gd name="T7" fmla="*/ 424 h 95"/>
                <a:gd name="T8" fmla="*/ 409 w 115"/>
                <a:gd name="T9" fmla="*/ 263 h 95"/>
                <a:gd name="T10" fmla="*/ 561 w 115"/>
                <a:gd name="T11" fmla="*/ 263 h 95"/>
                <a:gd name="T12" fmla="*/ 399 w 115"/>
                <a:gd name="T13" fmla="*/ 136 h 95"/>
                <a:gd name="T14" fmla="*/ 187 w 115"/>
                <a:gd name="T15" fmla="*/ 81 h 95"/>
                <a:gd name="T16" fmla="*/ 61 w 115"/>
                <a:gd name="T17" fmla="*/ 207 h 95"/>
                <a:gd name="T18" fmla="*/ 15 w 115"/>
                <a:gd name="T19" fmla="*/ 268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8" name="Freeform 16"/>
            <p:cNvSpPr>
              <a:spLocks/>
            </p:cNvSpPr>
            <p:nvPr/>
          </p:nvSpPr>
          <p:spPr bwMode="auto">
            <a:xfrm>
              <a:off x="5421" y="1464"/>
              <a:ext cx="329" cy="854"/>
            </a:xfrm>
            <a:custGeom>
              <a:avLst/>
              <a:gdLst>
                <a:gd name="T0" fmla="*/ 258 w 65"/>
                <a:gd name="T1" fmla="*/ 202 h 169"/>
                <a:gd name="T2" fmla="*/ 111 w 65"/>
                <a:gd name="T3" fmla="*/ 248 h 169"/>
                <a:gd name="T4" fmla="*/ 111 w 65"/>
                <a:gd name="T5" fmla="*/ 298 h 169"/>
                <a:gd name="T6" fmla="*/ 253 w 65"/>
                <a:gd name="T7" fmla="*/ 455 h 169"/>
                <a:gd name="T8" fmla="*/ 172 w 65"/>
                <a:gd name="T9" fmla="*/ 596 h 169"/>
                <a:gd name="T10" fmla="*/ 0 w 65"/>
                <a:gd name="T11" fmla="*/ 748 h 169"/>
                <a:gd name="T12" fmla="*/ 86 w 65"/>
                <a:gd name="T13" fmla="*/ 783 h 169"/>
                <a:gd name="T14" fmla="*/ 238 w 65"/>
                <a:gd name="T15" fmla="*/ 839 h 169"/>
                <a:gd name="T16" fmla="*/ 319 w 65"/>
                <a:gd name="T17" fmla="*/ 819 h 169"/>
                <a:gd name="T18" fmla="*/ 329 w 65"/>
                <a:gd name="T19" fmla="*/ 0 h 169"/>
                <a:gd name="T20" fmla="*/ 258 w 65"/>
                <a:gd name="T21" fmla="*/ 202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9" name="Group 17"/>
          <p:cNvGrpSpPr>
            <a:grpSpLocks/>
          </p:cNvGrpSpPr>
          <p:nvPr/>
        </p:nvGrpSpPr>
        <p:grpSpPr bwMode="auto">
          <a:xfrm>
            <a:off x="554038" y="36513"/>
            <a:ext cx="7891462" cy="6821487"/>
            <a:chOff x="349" y="23"/>
            <a:chExt cx="4971" cy="4297"/>
          </a:xfrm>
        </p:grpSpPr>
        <p:sp>
          <p:nvSpPr>
            <p:cNvPr id="20" name="Rectangle 18"/>
            <p:cNvSpPr>
              <a:spLocks noChangeArrowheads="1"/>
            </p:cNvSpPr>
            <p:nvPr/>
          </p:nvSpPr>
          <p:spPr bwMode="auto">
            <a:xfrm>
              <a:off x="384"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21" name="Freeform 19"/>
            <p:cNvSpPr>
              <a:spLocks noEditPoints="1"/>
            </p:cNvSpPr>
            <p:nvPr/>
          </p:nvSpPr>
          <p:spPr bwMode="auto">
            <a:xfrm>
              <a:off x="384"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2" name="Freeform 20"/>
            <p:cNvSpPr>
              <a:spLocks noEditPoints="1"/>
            </p:cNvSpPr>
            <p:nvPr/>
          </p:nvSpPr>
          <p:spPr bwMode="auto">
            <a:xfrm>
              <a:off x="384"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3" name="Freeform 21"/>
            <p:cNvSpPr>
              <a:spLocks noEditPoints="1"/>
            </p:cNvSpPr>
            <p:nvPr/>
          </p:nvSpPr>
          <p:spPr bwMode="auto">
            <a:xfrm>
              <a:off x="384"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4" name="Freeform 22"/>
            <p:cNvSpPr>
              <a:spLocks noEditPoints="1"/>
            </p:cNvSpPr>
            <p:nvPr/>
          </p:nvSpPr>
          <p:spPr bwMode="auto">
            <a:xfrm>
              <a:off x="384"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5" name="Freeform 23"/>
            <p:cNvSpPr>
              <a:spLocks noEditPoints="1"/>
            </p:cNvSpPr>
            <p:nvPr/>
          </p:nvSpPr>
          <p:spPr bwMode="auto">
            <a:xfrm>
              <a:off x="384"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6" name="Freeform 24"/>
            <p:cNvSpPr>
              <a:spLocks noEditPoints="1"/>
            </p:cNvSpPr>
            <p:nvPr/>
          </p:nvSpPr>
          <p:spPr bwMode="auto">
            <a:xfrm>
              <a:off x="384"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7" name="Freeform 25"/>
            <p:cNvSpPr>
              <a:spLocks noEditPoints="1"/>
            </p:cNvSpPr>
            <p:nvPr/>
          </p:nvSpPr>
          <p:spPr bwMode="auto">
            <a:xfrm>
              <a:off x="384"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8" name="Freeform 26"/>
            <p:cNvSpPr>
              <a:spLocks noEditPoints="1"/>
            </p:cNvSpPr>
            <p:nvPr/>
          </p:nvSpPr>
          <p:spPr bwMode="auto">
            <a:xfrm>
              <a:off x="384"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9" name="Freeform 27"/>
            <p:cNvSpPr>
              <a:spLocks noEditPoints="1"/>
            </p:cNvSpPr>
            <p:nvPr/>
          </p:nvSpPr>
          <p:spPr bwMode="auto">
            <a:xfrm>
              <a:off x="384"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0" name="Freeform 28"/>
            <p:cNvSpPr>
              <a:spLocks noEditPoints="1"/>
            </p:cNvSpPr>
            <p:nvPr/>
          </p:nvSpPr>
          <p:spPr bwMode="auto">
            <a:xfrm>
              <a:off x="384"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 name="Rectangle 29"/>
            <p:cNvSpPr>
              <a:spLocks noChangeArrowheads="1"/>
            </p:cNvSpPr>
            <p:nvPr/>
          </p:nvSpPr>
          <p:spPr bwMode="auto">
            <a:xfrm>
              <a:off x="384"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32" name="Rectangle 30"/>
            <p:cNvSpPr>
              <a:spLocks noChangeArrowheads="1"/>
            </p:cNvSpPr>
            <p:nvPr/>
          </p:nvSpPr>
          <p:spPr bwMode="auto">
            <a:xfrm>
              <a:off x="829"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33" name="Freeform 31"/>
            <p:cNvSpPr>
              <a:spLocks noEditPoints="1"/>
            </p:cNvSpPr>
            <p:nvPr/>
          </p:nvSpPr>
          <p:spPr bwMode="auto">
            <a:xfrm>
              <a:off x="829"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4" name="Freeform 32"/>
            <p:cNvSpPr>
              <a:spLocks noEditPoints="1"/>
            </p:cNvSpPr>
            <p:nvPr/>
          </p:nvSpPr>
          <p:spPr bwMode="auto">
            <a:xfrm>
              <a:off x="829"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5" name="Freeform 33"/>
            <p:cNvSpPr>
              <a:spLocks noEditPoints="1"/>
            </p:cNvSpPr>
            <p:nvPr/>
          </p:nvSpPr>
          <p:spPr bwMode="auto">
            <a:xfrm>
              <a:off x="829"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6" name="Freeform 34"/>
            <p:cNvSpPr>
              <a:spLocks noEditPoints="1"/>
            </p:cNvSpPr>
            <p:nvPr/>
          </p:nvSpPr>
          <p:spPr bwMode="auto">
            <a:xfrm>
              <a:off x="829"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7" name="Freeform 35"/>
            <p:cNvSpPr>
              <a:spLocks noEditPoints="1"/>
            </p:cNvSpPr>
            <p:nvPr/>
          </p:nvSpPr>
          <p:spPr bwMode="auto">
            <a:xfrm>
              <a:off x="829"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8" name="Freeform 36"/>
            <p:cNvSpPr>
              <a:spLocks noEditPoints="1"/>
            </p:cNvSpPr>
            <p:nvPr/>
          </p:nvSpPr>
          <p:spPr bwMode="auto">
            <a:xfrm>
              <a:off x="829"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9" name="Freeform 37"/>
            <p:cNvSpPr>
              <a:spLocks noEditPoints="1"/>
            </p:cNvSpPr>
            <p:nvPr/>
          </p:nvSpPr>
          <p:spPr bwMode="auto">
            <a:xfrm>
              <a:off x="829"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0" name="Freeform 38"/>
            <p:cNvSpPr>
              <a:spLocks noEditPoints="1"/>
            </p:cNvSpPr>
            <p:nvPr/>
          </p:nvSpPr>
          <p:spPr bwMode="auto">
            <a:xfrm>
              <a:off x="829"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1" name="Freeform 39"/>
            <p:cNvSpPr>
              <a:spLocks noEditPoints="1"/>
            </p:cNvSpPr>
            <p:nvPr/>
          </p:nvSpPr>
          <p:spPr bwMode="auto">
            <a:xfrm>
              <a:off x="829"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2" name="Freeform 40"/>
            <p:cNvSpPr>
              <a:spLocks noEditPoints="1"/>
            </p:cNvSpPr>
            <p:nvPr/>
          </p:nvSpPr>
          <p:spPr bwMode="auto">
            <a:xfrm>
              <a:off x="829"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3" name="Rectangle 41"/>
            <p:cNvSpPr>
              <a:spLocks noChangeArrowheads="1"/>
            </p:cNvSpPr>
            <p:nvPr/>
          </p:nvSpPr>
          <p:spPr bwMode="auto">
            <a:xfrm>
              <a:off x="829"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44" name="Rectangle 42"/>
            <p:cNvSpPr>
              <a:spLocks noChangeArrowheads="1"/>
            </p:cNvSpPr>
            <p:nvPr/>
          </p:nvSpPr>
          <p:spPr bwMode="auto">
            <a:xfrm>
              <a:off x="1279"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45" name="Freeform 43"/>
            <p:cNvSpPr>
              <a:spLocks noEditPoints="1"/>
            </p:cNvSpPr>
            <p:nvPr/>
          </p:nvSpPr>
          <p:spPr bwMode="auto">
            <a:xfrm>
              <a:off x="1279"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6" name="Freeform 44"/>
            <p:cNvSpPr>
              <a:spLocks noEditPoints="1"/>
            </p:cNvSpPr>
            <p:nvPr/>
          </p:nvSpPr>
          <p:spPr bwMode="auto">
            <a:xfrm>
              <a:off x="1279"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7" name="Freeform 45"/>
            <p:cNvSpPr>
              <a:spLocks noEditPoints="1"/>
            </p:cNvSpPr>
            <p:nvPr/>
          </p:nvSpPr>
          <p:spPr bwMode="auto">
            <a:xfrm>
              <a:off x="1279"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8" name="Freeform 46"/>
            <p:cNvSpPr>
              <a:spLocks noEditPoints="1"/>
            </p:cNvSpPr>
            <p:nvPr/>
          </p:nvSpPr>
          <p:spPr bwMode="auto">
            <a:xfrm>
              <a:off x="1279"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9" name="Freeform 47"/>
            <p:cNvSpPr>
              <a:spLocks noEditPoints="1"/>
            </p:cNvSpPr>
            <p:nvPr/>
          </p:nvSpPr>
          <p:spPr bwMode="auto">
            <a:xfrm>
              <a:off x="1279"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0" name="Freeform 48"/>
            <p:cNvSpPr>
              <a:spLocks noEditPoints="1"/>
            </p:cNvSpPr>
            <p:nvPr/>
          </p:nvSpPr>
          <p:spPr bwMode="auto">
            <a:xfrm>
              <a:off x="1279"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1" name="Freeform 49"/>
            <p:cNvSpPr>
              <a:spLocks noEditPoints="1"/>
            </p:cNvSpPr>
            <p:nvPr/>
          </p:nvSpPr>
          <p:spPr bwMode="auto">
            <a:xfrm>
              <a:off x="1279"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2" name="Freeform 50"/>
            <p:cNvSpPr>
              <a:spLocks noEditPoints="1"/>
            </p:cNvSpPr>
            <p:nvPr/>
          </p:nvSpPr>
          <p:spPr bwMode="auto">
            <a:xfrm>
              <a:off x="1279"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3" name="Freeform 51"/>
            <p:cNvSpPr>
              <a:spLocks noEditPoints="1"/>
            </p:cNvSpPr>
            <p:nvPr/>
          </p:nvSpPr>
          <p:spPr bwMode="auto">
            <a:xfrm>
              <a:off x="1279"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4" name="Freeform 52"/>
            <p:cNvSpPr>
              <a:spLocks noEditPoints="1"/>
            </p:cNvSpPr>
            <p:nvPr/>
          </p:nvSpPr>
          <p:spPr bwMode="auto">
            <a:xfrm>
              <a:off x="1279"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5" name="Rectangle 53"/>
            <p:cNvSpPr>
              <a:spLocks noChangeArrowheads="1"/>
            </p:cNvSpPr>
            <p:nvPr/>
          </p:nvSpPr>
          <p:spPr bwMode="auto">
            <a:xfrm>
              <a:off x="1279"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56" name="Rectangle 54"/>
            <p:cNvSpPr>
              <a:spLocks noChangeArrowheads="1"/>
            </p:cNvSpPr>
            <p:nvPr/>
          </p:nvSpPr>
          <p:spPr bwMode="auto">
            <a:xfrm>
              <a:off x="1724"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57" name="Freeform 55"/>
            <p:cNvSpPr>
              <a:spLocks noEditPoints="1"/>
            </p:cNvSpPr>
            <p:nvPr/>
          </p:nvSpPr>
          <p:spPr bwMode="auto">
            <a:xfrm>
              <a:off x="1724"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8" name="Freeform 56"/>
            <p:cNvSpPr>
              <a:spLocks noEditPoints="1"/>
            </p:cNvSpPr>
            <p:nvPr/>
          </p:nvSpPr>
          <p:spPr bwMode="auto">
            <a:xfrm>
              <a:off x="1724"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9" name="Freeform 57"/>
            <p:cNvSpPr>
              <a:spLocks noEditPoints="1"/>
            </p:cNvSpPr>
            <p:nvPr/>
          </p:nvSpPr>
          <p:spPr bwMode="auto">
            <a:xfrm>
              <a:off x="1724"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0" name="Freeform 58"/>
            <p:cNvSpPr>
              <a:spLocks noEditPoints="1"/>
            </p:cNvSpPr>
            <p:nvPr/>
          </p:nvSpPr>
          <p:spPr bwMode="auto">
            <a:xfrm>
              <a:off x="1724"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1" name="Freeform 59"/>
            <p:cNvSpPr>
              <a:spLocks noEditPoints="1"/>
            </p:cNvSpPr>
            <p:nvPr/>
          </p:nvSpPr>
          <p:spPr bwMode="auto">
            <a:xfrm>
              <a:off x="1724"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2" name="Freeform 60"/>
            <p:cNvSpPr>
              <a:spLocks noEditPoints="1"/>
            </p:cNvSpPr>
            <p:nvPr/>
          </p:nvSpPr>
          <p:spPr bwMode="auto">
            <a:xfrm>
              <a:off x="1724"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3" name="Freeform 61"/>
            <p:cNvSpPr>
              <a:spLocks noEditPoints="1"/>
            </p:cNvSpPr>
            <p:nvPr/>
          </p:nvSpPr>
          <p:spPr bwMode="auto">
            <a:xfrm>
              <a:off x="1724"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4" name="Freeform 62"/>
            <p:cNvSpPr>
              <a:spLocks noEditPoints="1"/>
            </p:cNvSpPr>
            <p:nvPr/>
          </p:nvSpPr>
          <p:spPr bwMode="auto">
            <a:xfrm>
              <a:off x="1724"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5" name="Freeform 63"/>
            <p:cNvSpPr>
              <a:spLocks noEditPoints="1"/>
            </p:cNvSpPr>
            <p:nvPr/>
          </p:nvSpPr>
          <p:spPr bwMode="auto">
            <a:xfrm>
              <a:off x="1724"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6" name="Freeform 64"/>
            <p:cNvSpPr>
              <a:spLocks noEditPoints="1"/>
            </p:cNvSpPr>
            <p:nvPr/>
          </p:nvSpPr>
          <p:spPr bwMode="auto">
            <a:xfrm>
              <a:off x="1724"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7" name="Rectangle 65"/>
            <p:cNvSpPr>
              <a:spLocks noChangeArrowheads="1"/>
            </p:cNvSpPr>
            <p:nvPr/>
          </p:nvSpPr>
          <p:spPr bwMode="auto">
            <a:xfrm>
              <a:off x="1724"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68" name="Rectangle 66"/>
            <p:cNvSpPr>
              <a:spLocks noChangeArrowheads="1"/>
            </p:cNvSpPr>
            <p:nvPr/>
          </p:nvSpPr>
          <p:spPr bwMode="auto">
            <a:xfrm>
              <a:off x="2169"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69" name="Freeform 67"/>
            <p:cNvSpPr>
              <a:spLocks noEditPoints="1"/>
            </p:cNvSpPr>
            <p:nvPr/>
          </p:nvSpPr>
          <p:spPr bwMode="auto">
            <a:xfrm>
              <a:off x="2169"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0" name="Freeform 68"/>
            <p:cNvSpPr>
              <a:spLocks noEditPoints="1"/>
            </p:cNvSpPr>
            <p:nvPr/>
          </p:nvSpPr>
          <p:spPr bwMode="auto">
            <a:xfrm>
              <a:off x="2169"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1" name="Freeform 69"/>
            <p:cNvSpPr>
              <a:spLocks noEditPoints="1"/>
            </p:cNvSpPr>
            <p:nvPr/>
          </p:nvSpPr>
          <p:spPr bwMode="auto">
            <a:xfrm>
              <a:off x="2169"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2" name="Freeform 70"/>
            <p:cNvSpPr>
              <a:spLocks noEditPoints="1"/>
            </p:cNvSpPr>
            <p:nvPr/>
          </p:nvSpPr>
          <p:spPr bwMode="auto">
            <a:xfrm>
              <a:off x="2169"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3" name="Freeform 71"/>
            <p:cNvSpPr>
              <a:spLocks noEditPoints="1"/>
            </p:cNvSpPr>
            <p:nvPr/>
          </p:nvSpPr>
          <p:spPr bwMode="auto">
            <a:xfrm>
              <a:off x="2169"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4" name="Freeform 72"/>
            <p:cNvSpPr>
              <a:spLocks noEditPoints="1"/>
            </p:cNvSpPr>
            <p:nvPr/>
          </p:nvSpPr>
          <p:spPr bwMode="auto">
            <a:xfrm>
              <a:off x="2169"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5" name="Freeform 73"/>
            <p:cNvSpPr>
              <a:spLocks noEditPoints="1"/>
            </p:cNvSpPr>
            <p:nvPr/>
          </p:nvSpPr>
          <p:spPr bwMode="auto">
            <a:xfrm>
              <a:off x="2169"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6" name="Freeform 74"/>
            <p:cNvSpPr>
              <a:spLocks noEditPoints="1"/>
            </p:cNvSpPr>
            <p:nvPr/>
          </p:nvSpPr>
          <p:spPr bwMode="auto">
            <a:xfrm>
              <a:off x="2169"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7" name="Freeform 75"/>
            <p:cNvSpPr>
              <a:spLocks noEditPoints="1"/>
            </p:cNvSpPr>
            <p:nvPr/>
          </p:nvSpPr>
          <p:spPr bwMode="auto">
            <a:xfrm>
              <a:off x="2169"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8" name="Freeform 76"/>
            <p:cNvSpPr>
              <a:spLocks noEditPoints="1"/>
            </p:cNvSpPr>
            <p:nvPr/>
          </p:nvSpPr>
          <p:spPr bwMode="auto">
            <a:xfrm>
              <a:off x="2169"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9" name="Rectangle 77"/>
            <p:cNvSpPr>
              <a:spLocks noChangeArrowheads="1"/>
            </p:cNvSpPr>
            <p:nvPr/>
          </p:nvSpPr>
          <p:spPr bwMode="auto">
            <a:xfrm>
              <a:off x="2169"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80" name="Rectangle 78"/>
            <p:cNvSpPr>
              <a:spLocks noChangeArrowheads="1"/>
            </p:cNvSpPr>
            <p:nvPr/>
          </p:nvSpPr>
          <p:spPr bwMode="auto">
            <a:xfrm>
              <a:off x="262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81" name="Freeform 79"/>
            <p:cNvSpPr>
              <a:spLocks noEditPoints="1"/>
            </p:cNvSpPr>
            <p:nvPr/>
          </p:nvSpPr>
          <p:spPr bwMode="auto">
            <a:xfrm>
              <a:off x="262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2" name="Freeform 80"/>
            <p:cNvSpPr>
              <a:spLocks noEditPoints="1"/>
            </p:cNvSpPr>
            <p:nvPr/>
          </p:nvSpPr>
          <p:spPr bwMode="auto">
            <a:xfrm>
              <a:off x="262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3" name="Freeform 81"/>
            <p:cNvSpPr>
              <a:spLocks noEditPoints="1"/>
            </p:cNvSpPr>
            <p:nvPr/>
          </p:nvSpPr>
          <p:spPr bwMode="auto">
            <a:xfrm>
              <a:off x="262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4" name="Freeform 82"/>
            <p:cNvSpPr>
              <a:spLocks noEditPoints="1"/>
            </p:cNvSpPr>
            <p:nvPr/>
          </p:nvSpPr>
          <p:spPr bwMode="auto">
            <a:xfrm>
              <a:off x="262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5" name="Freeform 83"/>
            <p:cNvSpPr>
              <a:spLocks noEditPoints="1"/>
            </p:cNvSpPr>
            <p:nvPr/>
          </p:nvSpPr>
          <p:spPr bwMode="auto">
            <a:xfrm>
              <a:off x="262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6" name="Freeform 84"/>
            <p:cNvSpPr>
              <a:spLocks noEditPoints="1"/>
            </p:cNvSpPr>
            <p:nvPr/>
          </p:nvSpPr>
          <p:spPr bwMode="auto">
            <a:xfrm>
              <a:off x="262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7" name="Freeform 85"/>
            <p:cNvSpPr>
              <a:spLocks noEditPoints="1"/>
            </p:cNvSpPr>
            <p:nvPr/>
          </p:nvSpPr>
          <p:spPr bwMode="auto">
            <a:xfrm>
              <a:off x="262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8" name="Freeform 86"/>
            <p:cNvSpPr>
              <a:spLocks noEditPoints="1"/>
            </p:cNvSpPr>
            <p:nvPr/>
          </p:nvSpPr>
          <p:spPr bwMode="auto">
            <a:xfrm>
              <a:off x="262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9" name="Freeform 87"/>
            <p:cNvSpPr>
              <a:spLocks noEditPoints="1"/>
            </p:cNvSpPr>
            <p:nvPr/>
          </p:nvSpPr>
          <p:spPr bwMode="auto">
            <a:xfrm>
              <a:off x="262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0" name="Freeform 88"/>
            <p:cNvSpPr>
              <a:spLocks noEditPoints="1"/>
            </p:cNvSpPr>
            <p:nvPr/>
          </p:nvSpPr>
          <p:spPr bwMode="auto">
            <a:xfrm>
              <a:off x="262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1" name="Rectangle 89"/>
            <p:cNvSpPr>
              <a:spLocks noChangeArrowheads="1"/>
            </p:cNvSpPr>
            <p:nvPr/>
          </p:nvSpPr>
          <p:spPr bwMode="auto">
            <a:xfrm>
              <a:off x="262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92" name="Rectangle 90"/>
            <p:cNvSpPr>
              <a:spLocks noChangeArrowheads="1"/>
            </p:cNvSpPr>
            <p:nvPr/>
          </p:nvSpPr>
          <p:spPr bwMode="auto">
            <a:xfrm>
              <a:off x="3065"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93" name="Freeform 91"/>
            <p:cNvSpPr>
              <a:spLocks noEditPoints="1"/>
            </p:cNvSpPr>
            <p:nvPr/>
          </p:nvSpPr>
          <p:spPr bwMode="auto">
            <a:xfrm>
              <a:off x="3065"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4" name="Freeform 92"/>
            <p:cNvSpPr>
              <a:spLocks noEditPoints="1"/>
            </p:cNvSpPr>
            <p:nvPr/>
          </p:nvSpPr>
          <p:spPr bwMode="auto">
            <a:xfrm>
              <a:off x="3065"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5" name="Freeform 93"/>
            <p:cNvSpPr>
              <a:spLocks noEditPoints="1"/>
            </p:cNvSpPr>
            <p:nvPr/>
          </p:nvSpPr>
          <p:spPr bwMode="auto">
            <a:xfrm>
              <a:off x="3065"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6" name="Freeform 94"/>
            <p:cNvSpPr>
              <a:spLocks noEditPoints="1"/>
            </p:cNvSpPr>
            <p:nvPr/>
          </p:nvSpPr>
          <p:spPr bwMode="auto">
            <a:xfrm>
              <a:off x="3065"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7" name="Freeform 95"/>
            <p:cNvSpPr>
              <a:spLocks noEditPoints="1"/>
            </p:cNvSpPr>
            <p:nvPr/>
          </p:nvSpPr>
          <p:spPr bwMode="auto">
            <a:xfrm>
              <a:off x="3065"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8" name="Freeform 96"/>
            <p:cNvSpPr>
              <a:spLocks noEditPoints="1"/>
            </p:cNvSpPr>
            <p:nvPr/>
          </p:nvSpPr>
          <p:spPr bwMode="auto">
            <a:xfrm>
              <a:off x="3065"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9" name="Freeform 97"/>
            <p:cNvSpPr>
              <a:spLocks noEditPoints="1"/>
            </p:cNvSpPr>
            <p:nvPr/>
          </p:nvSpPr>
          <p:spPr bwMode="auto">
            <a:xfrm>
              <a:off x="3065"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0" name="Freeform 98"/>
            <p:cNvSpPr>
              <a:spLocks noEditPoints="1"/>
            </p:cNvSpPr>
            <p:nvPr/>
          </p:nvSpPr>
          <p:spPr bwMode="auto">
            <a:xfrm>
              <a:off x="3065"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1" name="Freeform 99"/>
            <p:cNvSpPr>
              <a:spLocks noEditPoints="1"/>
            </p:cNvSpPr>
            <p:nvPr/>
          </p:nvSpPr>
          <p:spPr bwMode="auto">
            <a:xfrm>
              <a:off x="3065"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2" name="Freeform 100"/>
            <p:cNvSpPr>
              <a:spLocks noEditPoints="1"/>
            </p:cNvSpPr>
            <p:nvPr/>
          </p:nvSpPr>
          <p:spPr bwMode="auto">
            <a:xfrm>
              <a:off x="3065"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3" name="Rectangle 101"/>
            <p:cNvSpPr>
              <a:spLocks noChangeArrowheads="1"/>
            </p:cNvSpPr>
            <p:nvPr/>
          </p:nvSpPr>
          <p:spPr bwMode="auto">
            <a:xfrm>
              <a:off x="3065"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04" name="Rectangle 102"/>
            <p:cNvSpPr>
              <a:spLocks noChangeArrowheads="1"/>
            </p:cNvSpPr>
            <p:nvPr/>
          </p:nvSpPr>
          <p:spPr bwMode="auto">
            <a:xfrm>
              <a:off x="351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05" name="Freeform 103"/>
            <p:cNvSpPr>
              <a:spLocks noEditPoints="1"/>
            </p:cNvSpPr>
            <p:nvPr/>
          </p:nvSpPr>
          <p:spPr bwMode="auto">
            <a:xfrm>
              <a:off x="351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 name="Freeform 104"/>
            <p:cNvSpPr>
              <a:spLocks noEditPoints="1"/>
            </p:cNvSpPr>
            <p:nvPr/>
          </p:nvSpPr>
          <p:spPr bwMode="auto">
            <a:xfrm>
              <a:off x="351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 name="Freeform 105"/>
            <p:cNvSpPr>
              <a:spLocks noEditPoints="1"/>
            </p:cNvSpPr>
            <p:nvPr/>
          </p:nvSpPr>
          <p:spPr bwMode="auto">
            <a:xfrm>
              <a:off x="351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 name="Freeform 106"/>
            <p:cNvSpPr>
              <a:spLocks noEditPoints="1"/>
            </p:cNvSpPr>
            <p:nvPr/>
          </p:nvSpPr>
          <p:spPr bwMode="auto">
            <a:xfrm>
              <a:off x="351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 name="Freeform 107"/>
            <p:cNvSpPr>
              <a:spLocks noEditPoints="1"/>
            </p:cNvSpPr>
            <p:nvPr/>
          </p:nvSpPr>
          <p:spPr bwMode="auto">
            <a:xfrm>
              <a:off x="351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 name="Freeform 108"/>
            <p:cNvSpPr>
              <a:spLocks noEditPoints="1"/>
            </p:cNvSpPr>
            <p:nvPr/>
          </p:nvSpPr>
          <p:spPr bwMode="auto">
            <a:xfrm>
              <a:off x="351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 name="Freeform 109"/>
            <p:cNvSpPr>
              <a:spLocks noEditPoints="1"/>
            </p:cNvSpPr>
            <p:nvPr/>
          </p:nvSpPr>
          <p:spPr bwMode="auto">
            <a:xfrm>
              <a:off x="351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 name="Freeform 110"/>
            <p:cNvSpPr>
              <a:spLocks noEditPoints="1"/>
            </p:cNvSpPr>
            <p:nvPr/>
          </p:nvSpPr>
          <p:spPr bwMode="auto">
            <a:xfrm>
              <a:off x="351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 name="Freeform 111"/>
            <p:cNvSpPr>
              <a:spLocks noEditPoints="1"/>
            </p:cNvSpPr>
            <p:nvPr/>
          </p:nvSpPr>
          <p:spPr bwMode="auto">
            <a:xfrm>
              <a:off x="351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 name="Freeform 112"/>
            <p:cNvSpPr>
              <a:spLocks noEditPoints="1"/>
            </p:cNvSpPr>
            <p:nvPr/>
          </p:nvSpPr>
          <p:spPr bwMode="auto">
            <a:xfrm>
              <a:off x="351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 name="Rectangle 113"/>
            <p:cNvSpPr>
              <a:spLocks noChangeArrowheads="1"/>
            </p:cNvSpPr>
            <p:nvPr/>
          </p:nvSpPr>
          <p:spPr bwMode="auto">
            <a:xfrm>
              <a:off x="351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6" name="Rectangle 114"/>
            <p:cNvSpPr>
              <a:spLocks noChangeArrowheads="1"/>
            </p:cNvSpPr>
            <p:nvPr/>
          </p:nvSpPr>
          <p:spPr bwMode="auto">
            <a:xfrm>
              <a:off x="396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7" name="Freeform 115"/>
            <p:cNvSpPr>
              <a:spLocks noEditPoints="1"/>
            </p:cNvSpPr>
            <p:nvPr/>
          </p:nvSpPr>
          <p:spPr bwMode="auto">
            <a:xfrm>
              <a:off x="396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 name="Freeform 116"/>
            <p:cNvSpPr>
              <a:spLocks noEditPoints="1"/>
            </p:cNvSpPr>
            <p:nvPr/>
          </p:nvSpPr>
          <p:spPr bwMode="auto">
            <a:xfrm>
              <a:off x="396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 name="Freeform 117"/>
            <p:cNvSpPr>
              <a:spLocks noEditPoints="1"/>
            </p:cNvSpPr>
            <p:nvPr/>
          </p:nvSpPr>
          <p:spPr bwMode="auto">
            <a:xfrm>
              <a:off x="396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 name="Freeform 118"/>
            <p:cNvSpPr>
              <a:spLocks noEditPoints="1"/>
            </p:cNvSpPr>
            <p:nvPr/>
          </p:nvSpPr>
          <p:spPr bwMode="auto">
            <a:xfrm>
              <a:off x="396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 name="Freeform 119"/>
            <p:cNvSpPr>
              <a:spLocks noEditPoints="1"/>
            </p:cNvSpPr>
            <p:nvPr/>
          </p:nvSpPr>
          <p:spPr bwMode="auto">
            <a:xfrm>
              <a:off x="396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 name="Freeform 120"/>
            <p:cNvSpPr>
              <a:spLocks noEditPoints="1"/>
            </p:cNvSpPr>
            <p:nvPr/>
          </p:nvSpPr>
          <p:spPr bwMode="auto">
            <a:xfrm>
              <a:off x="396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 name="Freeform 121"/>
            <p:cNvSpPr>
              <a:spLocks noEditPoints="1"/>
            </p:cNvSpPr>
            <p:nvPr/>
          </p:nvSpPr>
          <p:spPr bwMode="auto">
            <a:xfrm>
              <a:off x="396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 name="Freeform 122"/>
            <p:cNvSpPr>
              <a:spLocks noEditPoints="1"/>
            </p:cNvSpPr>
            <p:nvPr/>
          </p:nvSpPr>
          <p:spPr bwMode="auto">
            <a:xfrm>
              <a:off x="396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 name="Freeform 123"/>
            <p:cNvSpPr>
              <a:spLocks noEditPoints="1"/>
            </p:cNvSpPr>
            <p:nvPr/>
          </p:nvSpPr>
          <p:spPr bwMode="auto">
            <a:xfrm>
              <a:off x="396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 name="Freeform 124"/>
            <p:cNvSpPr>
              <a:spLocks noEditPoints="1"/>
            </p:cNvSpPr>
            <p:nvPr/>
          </p:nvSpPr>
          <p:spPr bwMode="auto">
            <a:xfrm>
              <a:off x="396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 name="Rectangle 125"/>
            <p:cNvSpPr>
              <a:spLocks noChangeArrowheads="1"/>
            </p:cNvSpPr>
            <p:nvPr/>
          </p:nvSpPr>
          <p:spPr bwMode="auto">
            <a:xfrm>
              <a:off x="396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8" name="Rectangle 126"/>
            <p:cNvSpPr>
              <a:spLocks noChangeArrowheads="1"/>
            </p:cNvSpPr>
            <p:nvPr/>
          </p:nvSpPr>
          <p:spPr bwMode="auto">
            <a:xfrm>
              <a:off x="4405"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9" name="Freeform 127"/>
            <p:cNvSpPr>
              <a:spLocks noEditPoints="1"/>
            </p:cNvSpPr>
            <p:nvPr/>
          </p:nvSpPr>
          <p:spPr bwMode="auto">
            <a:xfrm>
              <a:off x="4405"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0" name="Freeform 128"/>
            <p:cNvSpPr>
              <a:spLocks noEditPoints="1"/>
            </p:cNvSpPr>
            <p:nvPr/>
          </p:nvSpPr>
          <p:spPr bwMode="auto">
            <a:xfrm>
              <a:off x="4405"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1" name="Freeform 129"/>
            <p:cNvSpPr>
              <a:spLocks noEditPoints="1"/>
            </p:cNvSpPr>
            <p:nvPr/>
          </p:nvSpPr>
          <p:spPr bwMode="auto">
            <a:xfrm>
              <a:off x="4405"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2" name="Freeform 130"/>
            <p:cNvSpPr>
              <a:spLocks noEditPoints="1"/>
            </p:cNvSpPr>
            <p:nvPr/>
          </p:nvSpPr>
          <p:spPr bwMode="auto">
            <a:xfrm>
              <a:off x="4405"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3" name="Freeform 131"/>
            <p:cNvSpPr>
              <a:spLocks noEditPoints="1"/>
            </p:cNvSpPr>
            <p:nvPr/>
          </p:nvSpPr>
          <p:spPr bwMode="auto">
            <a:xfrm>
              <a:off x="4405"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4" name="Freeform 132"/>
            <p:cNvSpPr>
              <a:spLocks noEditPoints="1"/>
            </p:cNvSpPr>
            <p:nvPr/>
          </p:nvSpPr>
          <p:spPr bwMode="auto">
            <a:xfrm>
              <a:off x="4405"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5" name="Freeform 133"/>
            <p:cNvSpPr>
              <a:spLocks noEditPoints="1"/>
            </p:cNvSpPr>
            <p:nvPr/>
          </p:nvSpPr>
          <p:spPr bwMode="auto">
            <a:xfrm>
              <a:off x="4405"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6" name="Freeform 134"/>
            <p:cNvSpPr>
              <a:spLocks noEditPoints="1"/>
            </p:cNvSpPr>
            <p:nvPr/>
          </p:nvSpPr>
          <p:spPr bwMode="auto">
            <a:xfrm>
              <a:off x="4405"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7" name="Freeform 135"/>
            <p:cNvSpPr>
              <a:spLocks noEditPoints="1"/>
            </p:cNvSpPr>
            <p:nvPr/>
          </p:nvSpPr>
          <p:spPr bwMode="auto">
            <a:xfrm>
              <a:off x="4405"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8" name="Freeform 136"/>
            <p:cNvSpPr>
              <a:spLocks noEditPoints="1"/>
            </p:cNvSpPr>
            <p:nvPr/>
          </p:nvSpPr>
          <p:spPr bwMode="auto">
            <a:xfrm>
              <a:off x="4405"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9" name="Rectangle 137"/>
            <p:cNvSpPr>
              <a:spLocks noChangeArrowheads="1"/>
            </p:cNvSpPr>
            <p:nvPr/>
          </p:nvSpPr>
          <p:spPr bwMode="auto">
            <a:xfrm>
              <a:off x="4405"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40" name="Rectangle 138"/>
            <p:cNvSpPr>
              <a:spLocks noChangeArrowheads="1"/>
            </p:cNvSpPr>
            <p:nvPr/>
          </p:nvSpPr>
          <p:spPr bwMode="auto">
            <a:xfrm>
              <a:off x="485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41" name="Freeform 139"/>
            <p:cNvSpPr>
              <a:spLocks noEditPoints="1"/>
            </p:cNvSpPr>
            <p:nvPr/>
          </p:nvSpPr>
          <p:spPr bwMode="auto">
            <a:xfrm>
              <a:off x="485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2" name="Freeform 140"/>
            <p:cNvSpPr>
              <a:spLocks noEditPoints="1"/>
            </p:cNvSpPr>
            <p:nvPr/>
          </p:nvSpPr>
          <p:spPr bwMode="auto">
            <a:xfrm>
              <a:off x="485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3" name="Freeform 141"/>
            <p:cNvSpPr>
              <a:spLocks noEditPoints="1"/>
            </p:cNvSpPr>
            <p:nvPr/>
          </p:nvSpPr>
          <p:spPr bwMode="auto">
            <a:xfrm>
              <a:off x="485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4" name="Freeform 142"/>
            <p:cNvSpPr>
              <a:spLocks noEditPoints="1"/>
            </p:cNvSpPr>
            <p:nvPr/>
          </p:nvSpPr>
          <p:spPr bwMode="auto">
            <a:xfrm>
              <a:off x="485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5" name="Freeform 143"/>
            <p:cNvSpPr>
              <a:spLocks noEditPoints="1"/>
            </p:cNvSpPr>
            <p:nvPr/>
          </p:nvSpPr>
          <p:spPr bwMode="auto">
            <a:xfrm>
              <a:off x="485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6" name="Freeform 144"/>
            <p:cNvSpPr>
              <a:spLocks noEditPoints="1"/>
            </p:cNvSpPr>
            <p:nvPr/>
          </p:nvSpPr>
          <p:spPr bwMode="auto">
            <a:xfrm>
              <a:off x="485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7" name="Freeform 145"/>
            <p:cNvSpPr>
              <a:spLocks noEditPoints="1"/>
            </p:cNvSpPr>
            <p:nvPr/>
          </p:nvSpPr>
          <p:spPr bwMode="auto">
            <a:xfrm>
              <a:off x="485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8" name="Freeform 146"/>
            <p:cNvSpPr>
              <a:spLocks noEditPoints="1"/>
            </p:cNvSpPr>
            <p:nvPr/>
          </p:nvSpPr>
          <p:spPr bwMode="auto">
            <a:xfrm>
              <a:off x="485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9" name="Freeform 147"/>
            <p:cNvSpPr>
              <a:spLocks noEditPoints="1"/>
            </p:cNvSpPr>
            <p:nvPr/>
          </p:nvSpPr>
          <p:spPr bwMode="auto">
            <a:xfrm>
              <a:off x="485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0" name="Freeform 148"/>
            <p:cNvSpPr>
              <a:spLocks noEditPoints="1"/>
            </p:cNvSpPr>
            <p:nvPr/>
          </p:nvSpPr>
          <p:spPr bwMode="auto">
            <a:xfrm>
              <a:off x="485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1" name="Rectangle 149"/>
            <p:cNvSpPr>
              <a:spLocks noChangeArrowheads="1"/>
            </p:cNvSpPr>
            <p:nvPr/>
          </p:nvSpPr>
          <p:spPr bwMode="auto">
            <a:xfrm>
              <a:off x="485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52" name="Rectangle 150"/>
            <p:cNvSpPr>
              <a:spLocks noChangeArrowheads="1"/>
            </p:cNvSpPr>
            <p:nvPr/>
          </p:nvSpPr>
          <p:spPr bwMode="auto">
            <a:xfrm>
              <a:off x="530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53" name="Freeform 151"/>
            <p:cNvSpPr>
              <a:spLocks noEditPoints="1"/>
            </p:cNvSpPr>
            <p:nvPr/>
          </p:nvSpPr>
          <p:spPr bwMode="auto">
            <a:xfrm>
              <a:off x="530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4" name="Freeform 152"/>
            <p:cNvSpPr>
              <a:spLocks noEditPoints="1"/>
            </p:cNvSpPr>
            <p:nvPr/>
          </p:nvSpPr>
          <p:spPr bwMode="auto">
            <a:xfrm>
              <a:off x="530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5" name="Freeform 153"/>
            <p:cNvSpPr>
              <a:spLocks noEditPoints="1"/>
            </p:cNvSpPr>
            <p:nvPr/>
          </p:nvSpPr>
          <p:spPr bwMode="auto">
            <a:xfrm>
              <a:off x="530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6" name="Freeform 154"/>
            <p:cNvSpPr>
              <a:spLocks noEditPoints="1"/>
            </p:cNvSpPr>
            <p:nvPr/>
          </p:nvSpPr>
          <p:spPr bwMode="auto">
            <a:xfrm>
              <a:off x="530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7" name="Freeform 155"/>
            <p:cNvSpPr>
              <a:spLocks noEditPoints="1"/>
            </p:cNvSpPr>
            <p:nvPr/>
          </p:nvSpPr>
          <p:spPr bwMode="auto">
            <a:xfrm>
              <a:off x="530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8" name="Freeform 156"/>
            <p:cNvSpPr>
              <a:spLocks noEditPoints="1"/>
            </p:cNvSpPr>
            <p:nvPr/>
          </p:nvSpPr>
          <p:spPr bwMode="auto">
            <a:xfrm>
              <a:off x="530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9" name="Freeform 157"/>
            <p:cNvSpPr>
              <a:spLocks noEditPoints="1"/>
            </p:cNvSpPr>
            <p:nvPr/>
          </p:nvSpPr>
          <p:spPr bwMode="auto">
            <a:xfrm>
              <a:off x="530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0" name="Freeform 158"/>
            <p:cNvSpPr>
              <a:spLocks noEditPoints="1"/>
            </p:cNvSpPr>
            <p:nvPr/>
          </p:nvSpPr>
          <p:spPr bwMode="auto">
            <a:xfrm>
              <a:off x="530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1" name="Freeform 159"/>
            <p:cNvSpPr>
              <a:spLocks noEditPoints="1"/>
            </p:cNvSpPr>
            <p:nvPr/>
          </p:nvSpPr>
          <p:spPr bwMode="auto">
            <a:xfrm>
              <a:off x="530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2" name="Freeform 160"/>
            <p:cNvSpPr>
              <a:spLocks noEditPoints="1"/>
            </p:cNvSpPr>
            <p:nvPr/>
          </p:nvSpPr>
          <p:spPr bwMode="auto">
            <a:xfrm>
              <a:off x="530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3" name="Rectangle 161"/>
            <p:cNvSpPr>
              <a:spLocks noChangeArrowheads="1"/>
            </p:cNvSpPr>
            <p:nvPr/>
          </p:nvSpPr>
          <p:spPr bwMode="auto">
            <a:xfrm>
              <a:off x="530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64" name="Freeform 162"/>
            <p:cNvSpPr>
              <a:spLocks/>
            </p:cNvSpPr>
            <p:nvPr/>
          </p:nvSpPr>
          <p:spPr bwMode="auto">
            <a:xfrm>
              <a:off x="349" y="3304"/>
              <a:ext cx="20" cy="10"/>
            </a:xfrm>
            <a:custGeom>
              <a:avLst/>
              <a:gdLst>
                <a:gd name="T0" fmla="*/ 0 w 4"/>
                <a:gd name="T1" fmla="*/ 5 h 2"/>
                <a:gd name="T2" fmla="*/ 0 w 4"/>
                <a:gd name="T3" fmla="*/ 5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65" name="Group 168"/>
          <p:cNvGrpSpPr>
            <a:grpSpLocks/>
          </p:cNvGrpSpPr>
          <p:nvPr/>
        </p:nvGrpSpPr>
        <p:grpSpPr bwMode="auto">
          <a:xfrm>
            <a:off x="152400" y="4724400"/>
            <a:ext cx="1685925" cy="1557338"/>
            <a:chOff x="96" y="2784"/>
            <a:chExt cx="1062" cy="981"/>
          </a:xfrm>
        </p:grpSpPr>
        <p:sp>
          <p:nvSpPr>
            <p:cNvPr id="166" name="Freeform 169"/>
            <p:cNvSpPr>
              <a:spLocks/>
            </p:cNvSpPr>
            <p:nvPr userDrawn="1"/>
          </p:nvSpPr>
          <p:spPr bwMode="auto">
            <a:xfrm>
              <a:off x="121" y="2784"/>
              <a:ext cx="207" cy="81"/>
            </a:xfrm>
            <a:custGeom>
              <a:avLst/>
              <a:gdLst>
                <a:gd name="T0" fmla="*/ 151 w 41"/>
                <a:gd name="T1" fmla="*/ 61 h 16"/>
                <a:gd name="T2" fmla="*/ 187 w 41"/>
                <a:gd name="T3" fmla="*/ 51 h 16"/>
                <a:gd name="T4" fmla="*/ 192 w 41"/>
                <a:gd name="T5" fmla="*/ 46 h 16"/>
                <a:gd name="T6" fmla="*/ 157 w 41"/>
                <a:gd name="T7" fmla="*/ 5 h 16"/>
                <a:gd name="T8" fmla="*/ 40 w 41"/>
                <a:gd name="T9" fmla="*/ 56 h 16"/>
                <a:gd name="T10" fmla="*/ 151 w 41"/>
                <a:gd name="T11" fmla="*/ 61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7" name="Freeform 170"/>
            <p:cNvSpPr>
              <a:spLocks noEditPoints="1"/>
            </p:cNvSpPr>
            <p:nvPr userDrawn="1"/>
          </p:nvSpPr>
          <p:spPr bwMode="auto">
            <a:xfrm>
              <a:off x="96" y="2789"/>
              <a:ext cx="1062" cy="976"/>
            </a:xfrm>
            <a:custGeom>
              <a:avLst/>
              <a:gdLst>
                <a:gd name="T0" fmla="*/ 824 w 210"/>
                <a:gd name="T1" fmla="*/ 784 h 193"/>
                <a:gd name="T2" fmla="*/ 769 w 210"/>
                <a:gd name="T3" fmla="*/ 632 h 193"/>
                <a:gd name="T4" fmla="*/ 718 w 210"/>
                <a:gd name="T5" fmla="*/ 501 h 193"/>
                <a:gd name="T6" fmla="*/ 834 w 210"/>
                <a:gd name="T7" fmla="*/ 470 h 193"/>
                <a:gd name="T8" fmla="*/ 738 w 210"/>
                <a:gd name="T9" fmla="*/ 415 h 193"/>
                <a:gd name="T10" fmla="*/ 794 w 210"/>
                <a:gd name="T11" fmla="*/ 420 h 193"/>
                <a:gd name="T12" fmla="*/ 794 w 210"/>
                <a:gd name="T13" fmla="*/ 389 h 193"/>
                <a:gd name="T14" fmla="*/ 683 w 210"/>
                <a:gd name="T15" fmla="*/ 394 h 193"/>
                <a:gd name="T16" fmla="*/ 647 w 210"/>
                <a:gd name="T17" fmla="*/ 632 h 193"/>
                <a:gd name="T18" fmla="*/ 627 w 210"/>
                <a:gd name="T19" fmla="*/ 425 h 193"/>
                <a:gd name="T20" fmla="*/ 597 w 210"/>
                <a:gd name="T21" fmla="*/ 339 h 193"/>
                <a:gd name="T22" fmla="*/ 627 w 210"/>
                <a:gd name="T23" fmla="*/ 258 h 193"/>
                <a:gd name="T24" fmla="*/ 612 w 210"/>
                <a:gd name="T25" fmla="*/ 187 h 193"/>
                <a:gd name="T26" fmla="*/ 602 w 210"/>
                <a:gd name="T27" fmla="*/ 121 h 193"/>
                <a:gd name="T28" fmla="*/ 668 w 210"/>
                <a:gd name="T29" fmla="*/ 197 h 193"/>
                <a:gd name="T30" fmla="*/ 754 w 210"/>
                <a:gd name="T31" fmla="*/ 91 h 193"/>
                <a:gd name="T32" fmla="*/ 743 w 210"/>
                <a:gd name="T33" fmla="*/ 182 h 193"/>
                <a:gd name="T34" fmla="*/ 723 w 210"/>
                <a:gd name="T35" fmla="*/ 243 h 193"/>
                <a:gd name="T36" fmla="*/ 728 w 210"/>
                <a:gd name="T37" fmla="*/ 339 h 193"/>
                <a:gd name="T38" fmla="*/ 1006 w 210"/>
                <a:gd name="T39" fmla="*/ 147 h 193"/>
                <a:gd name="T40" fmla="*/ 455 w 210"/>
                <a:gd name="T41" fmla="*/ 5 h 193"/>
                <a:gd name="T42" fmla="*/ 283 w 210"/>
                <a:gd name="T43" fmla="*/ 40 h 193"/>
                <a:gd name="T44" fmla="*/ 430 w 210"/>
                <a:gd name="T45" fmla="*/ 61 h 193"/>
                <a:gd name="T46" fmla="*/ 303 w 210"/>
                <a:gd name="T47" fmla="*/ 111 h 193"/>
                <a:gd name="T48" fmla="*/ 293 w 210"/>
                <a:gd name="T49" fmla="*/ 147 h 193"/>
                <a:gd name="T50" fmla="*/ 192 w 210"/>
                <a:gd name="T51" fmla="*/ 86 h 193"/>
                <a:gd name="T52" fmla="*/ 66 w 210"/>
                <a:gd name="T53" fmla="*/ 582 h 193"/>
                <a:gd name="T54" fmla="*/ 308 w 210"/>
                <a:gd name="T55" fmla="*/ 738 h 193"/>
                <a:gd name="T56" fmla="*/ 228 w 210"/>
                <a:gd name="T57" fmla="*/ 673 h 193"/>
                <a:gd name="T58" fmla="*/ 177 w 210"/>
                <a:gd name="T59" fmla="*/ 733 h 193"/>
                <a:gd name="T60" fmla="*/ 162 w 210"/>
                <a:gd name="T61" fmla="*/ 647 h 193"/>
                <a:gd name="T62" fmla="*/ 233 w 210"/>
                <a:gd name="T63" fmla="*/ 435 h 193"/>
                <a:gd name="T64" fmla="*/ 339 w 210"/>
                <a:gd name="T65" fmla="*/ 420 h 193"/>
                <a:gd name="T66" fmla="*/ 359 w 210"/>
                <a:gd name="T67" fmla="*/ 480 h 193"/>
                <a:gd name="T68" fmla="*/ 308 w 210"/>
                <a:gd name="T69" fmla="*/ 612 h 193"/>
                <a:gd name="T70" fmla="*/ 460 w 210"/>
                <a:gd name="T71" fmla="*/ 910 h 193"/>
                <a:gd name="T72" fmla="*/ 941 w 210"/>
                <a:gd name="T73" fmla="*/ 839 h 193"/>
                <a:gd name="T74" fmla="*/ 920 w 210"/>
                <a:gd name="T75" fmla="*/ 334 h 193"/>
                <a:gd name="T76" fmla="*/ 834 w 210"/>
                <a:gd name="T77" fmla="*/ 303 h 193"/>
                <a:gd name="T78" fmla="*/ 571 w 210"/>
                <a:gd name="T79" fmla="*/ 308 h 193"/>
                <a:gd name="T80" fmla="*/ 546 w 210"/>
                <a:gd name="T81" fmla="*/ 440 h 193"/>
                <a:gd name="T82" fmla="*/ 577 w 210"/>
                <a:gd name="T83" fmla="*/ 253 h 193"/>
                <a:gd name="T84" fmla="*/ 450 w 210"/>
                <a:gd name="T85" fmla="*/ 131 h 193"/>
                <a:gd name="T86" fmla="*/ 531 w 210"/>
                <a:gd name="T87" fmla="*/ 177 h 193"/>
                <a:gd name="T88" fmla="*/ 308 w 210"/>
                <a:gd name="T89" fmla="*/ 364 h 193"/>
                <a:gd name="T90" fmla="*/ 121 w 210"/>
                <a:gd name="T91" fmla="*/ 187 h 193"/>
                <a:gd name="T92" fmla="*/ 344 w 210"/>
                <a:gd name="T93" fmla="*/ 202 h 193"/>
                <a:gd name="T94" fmla="*/ 400 w 210"/>
                <a:gd name="T95" fmla="*/ 202 h 193"/>
                <a:gd name="T96" fmla="*/ 546 w 210"/>
                <a:gd name="T97" fmla="*/ 228 h 193"/>
                <a:gd name="T98" fmla="*/ 501 w 210"/>
                <a:gd name="T99" fmla="*/ 470 h 193"/>
                <a:gd name="T100" fmla="*/ 470 w 210"/>
                <a:gd name="T101" fmla="*/ 258 h 193"/>
                <a:gd name="T102" fmla="*/ 308 w 210"/>
                <a:gd name="T103" fmla="*/ 364 h 193"/>
                <a:gd name="T104" fmla="*/ 405 w 210"/>
                <a:gd name="T105" fmla="*/ 415 h 193"/>
                <a:gd name="T106" fmla="*/ 445 w 210"/>
                <a:gd name="T107" fmla="*/ 293 h 193"/>
                <a:gd name="T108" fmla="*/ 516 w 210"/>
                <a:gd name="T109" fmla="*/ 733 h 193"/>
                <a:gd name="T110" fmla="*/ 415 w 210"/>
                <a:gd name="T111" fmla="*/ 485 h 193"/>
                <a:gd name="T112" fmla="*/ 592 w 210"/>
                <a:gd name="T113" fmla="*/ 53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8" name="Freeform 171"/>
            <p:cNvSpPr>
              <a:spLocks/>
            </p:cNvSpPr>
            <p:nvPr userDrawn="1"/>
          </p:nvSpPr>
          <p:spPr bwMode="auto">
            <a:xfrm>
              <a:off x="348" y="3254"/>
              <a:ext cx="86" cy="102"/>
            </a:xfrm>
            <a:custGeom>
              <a:avLst/>
              <a:gdLst>
                <a:gd name="T0" fmla="*/ 71 w 17"/>
                <a:gd name="T1" fmla="*/ 26 h 20"/>
                <a:gd name="T2" fmla="*/ 46 w 17"/>
                <a:gd name="T3" fmla="*/ 102 h 20"/>
                <a:gd name="T4" fmla="*/ 71 w 17"/>
                <a:gd name="T5" fmla="*/ 2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9" name="Freeform 172"/>
            <p:cNvSpPr>
              <a:spLocks/>
            </p:cNvSpPr>
            <p:nvPr userDrawn="1"/>
          </p:nvSpPr>
          <p:spPr bwMode="auto">
            <a:xfrm>
              <a:off x="267" y="3295"/>
              <a:ext cx="76" cy="136"/>
            </a:xfrm>
            <a:custGeom>
              <a:avLst/>
              <a:gdLst>
                <a:gd name="T0" fmla="*/ 35 w 15"/>
                <a:gd name="T1" fmla="*/ 50 h 27"/>
                <a:gd name="T2" fmla="*/ 20 w 15"/>
                <a:gd name="T3" fmla="*/ 126 h 27"/>
                <a:gd name="T4" fmla="*/ 76 w 15"/>
                <a:gd name="T5" fmla="*/ 81 h 27"/>
                <a:gd name="T6" fmla="*/ 66 w 15"/>
                <a:gd name="T7" fmla="*/ 40 h 27"/>
                <a:gd name="T8" fmla="*/ 35 w 15"/>
                <a:gd name="T9" fmla="*/ 5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0" name="Freeform 173"/>
            <p:cNvSpPr>
              <a:spLocks/>
            </p:cNvSpPr>
            <p:nvPr userDrawn="1"/>
          </p:nvSpPr>
          <p:spPr bwMode="auto">
            <a:xfrm>
              <a:off x="222" y="3022"/>
              <a:ext cx="243" cy="116"/>
            </a:xfrm>
            <a:custGeom>
              <a:avLst/>
              <a:gdLst>
                <a:gd name="T0" fmla="*/ 203 w 48"/>
                <a:gd name="T1" fmla="*/ 10 h 23"/>
                <a:gd name="T2" fmla="*/ 46 w 48"/>
                <a:gd name="T3" fmla="*/ 5 h 23"/>
                <a:gd name="T4" fmla="*/ 5 w 48"/>
                <a:gd name="T5" fmla="*/ 45 h 23"/>
                <a:gd name="T6" fmla="*/ 111 w 48"/>
                <a:gd name="T7" fmla="*/ 106 h 23"/>
                <a:gd name="T8" fmla="*/ 172 w 48"/>
                <a:gd name="T9" fmla="*/ 101 h 23"/>
                <a:gd name="T10" fmla="*/ 203 w 48"/>
                <a:gd name="T11" fmla="*/ 96 h 23"/>
                <a:gd name="T12" fmla="*/ 203 w 48"/>
                <a:gd name="T13" fmla="*/ 1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1" name="Freeform 174"/>
            <p:cNvSpPr>
              <a:spLocks/>
            </p:cNvSpPr>
            <p:nvPr userDrawn="1"/>
          </p:nvSpPr>
          <p:spPr bwMode="auto">
            <a:xfrm>
              <a:off x="500" y="3345"/>
              <a:ext cx="177" cy="187"/>
            </a:xfrm>
            <a:custGeom>
              <a:avLst/>
              <a:gdLst>
                <a:gd name="T0" fmla="*/ 121 w 35"/>
                <a:gd name="T1" fmla="*/ 10 h 37"/>
                <a:gd name="T2" fmla="*/ 56 w 35"/>
                <a:gd name="T3" fmla="*/ 10 h 37"/>
                <a:gd name="T4" fmla="*/ 20 w 35"/>
                <a:gd name="T5" fmla="*/ 101 h 37"/>
                <a:gd name="T6" fmla="*/ 142 w 35"/>
                <a:gd name="T7" fmla="*/ 111 h 37"/>
                <a:gd name="T8" fmla="*/ 121 w 35"/>
                <a:gd name="T9" fmla="*/ 1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2" name="Freeform 175"/>
            <p:cNvSpPr>
              <a:spLocks/>
            </p:cNvSpPr>
            <p:nvPr userDrawn="1"/>
          </p:nvSpPr>
          <p:spPr bwMode="auto">
            <a:xfrm>
              <a:off x="905" y="3158"/>
              <a:ext cx="177" cy="36"/>
            </a:xfrm>
            <a:custGeom>
              <a:avLst/>
              <a:gdLst>
                <a:gd name="T0" fmla="*/ 25 w 35"/>
                <a:gd name="T1" fmla="*/ 0 h 7"/>
                <a:gd name="T2" fmla="*/ 71 w 35"/>
                <a:gd name="T3" fmla="*/ 26 h 7"/>
                <a:gd name="T4" fmla="*/ 2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3" name="Freeform 176"/>
            <p:cNvSpPr>
              <a:spLocks/>
            </p:cNvSpPr>
            <p:nvPr userDrawn="1"/>
          </p:nvSpPr>
          <p:spPr bwMode="auto">
            <a:xfrm>
              <a:off x="965" y="3153"/>
              <a:ext cx="137" cy="81"/>
            </a:xfrm>
            <a:custGeom>
              <a:avLst/>
              <a:gdLst>
                <a:gd name="T0" fmla="*/ 36 w 27"/>
                <a:gd name="T1" fmla="*/ 66 h 16"/>
                <a:gd name="T2" fmla="*/ 127 w 27"/>
                <a:gd name="T3" fmla="*/ 30 h 16"/>
                <a:gd name="T4" fmla="*/ 86 w 27"/>
                <a:gd name="T5" fmla="*/ 5 h 16"/>
                <a:gd name="T6" fmla="*/ 36 w 27"/>
                <a:gd name="T7" fmla="*/ 56 h 16"/>
                <a:gd name="T8" fmla="*/ 36 w 27"/>
                <a:gd name="T9" fmla="*/ 6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4" name="Freeform 177"/>
            <p:cNvSpPr>
              <a:spLocks/>
            </p:cNvSpPr>
            <p:nvPr userDrawn="1"/>
          </p:nvSpPr>
          <p:spPr bwMode="auto">
            <a:xfrm>
              <a:off x="960" y="3204"/>
              <a:ext cx="177" cy="86"/>
            </a:xfrm>
            <a:custGeom>
              <a:avLst/>
              <a:gdLst>
                <a:gd name="T0" fmla="*/ 126 w 35"/>
                <a:gd name="T1" fmla="*/ 30 h 17"/>
                <a:gd name="T2" fmla="*/ 40 w 35"/>
                <a:gd name="T3" fmla="*/ 51 h 17"/>
                <a:gd name="T4" fmla="*/ 30 w 35"/>
                <a:gd name="T5" fmla="*/ 66 h 17"/>
                <a:gd name="T6" fmla="*/ 137 w 35"/>
                <a:gd name="T7" fmla="*/ 61 h 17"/>
                <a:gd name="T8" fmla="*/ 126 w 35"/>
                <a:gd name="T9" fmla="*/ 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5" name="Freeform 178"/>
            <p:cNvSpPr>
              <a:spLocks/>
            </p:cNvSpPr>
            <p:nvPr userDrawn="1"/>
          </p:nvSpPr>
          <p:spPr bwMode="auto">
            <a:xfrm>
              <a:off x="844" y="3285"/>
              <a:ext cx="248" cy="60"/>
            </a:xfrm>
            <a:custGeom>
              <a:avLst/>
              <a:gdLst>
                <a:gd name="T0" fmla="*/ 202 w 49"/>
                <a:gd name="T1" fmla="*/ 15 h 12"/>
                <a:gd name="T2" fmla="*/ 147 w 49"/>
                <a:gd name="T3" fmla="*/ 5 h 12"/>
                <a:gd name="T4" fmla="*/ 35 w 49"/>
                <a:gd name="T5" fmla="*/ 0 h 12"/>
                <a:gd name="T6" fmla="*/ 10 w 49"/>
                <a:gd name="T7" fmla="*/ 25 h 12"/>
                <a:gd name="T8" fmla="*/ 101 w 49"/>
                <a:gd name="T9" fmla="*/ 40 h 12"/>
                <a:gd name="T10" fmla="*/ 208 w 49"/>
                <a:gd name="T11" fmla="*/ 40 h 12"/>
                <a:gd name="T12" fmla="*/ 202 w 49"/>
                <a:gd name="T13" fmla="*/ 1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6" name="Freeform 179"/>
            <p:cNvSpPr>
              <a:spLocks/>
            </p:cNvSpPr>
            <p:nvPr userDrawn="1"/>
          </p:nvSpPr>
          <p:spPr bwMode="auto">
            <a:xfrm>
              <a:off x="869" y="3340"/>
              <a:ext cx="203" cy="56"/>
            </a:xfrm>
            <a:custGeom>
              <a:avLst/>
              <a:gdLst>
                <a:gd name="T0" fmla="*/ 188 w 40"/>
                <a:gd name="T1" fmla="*/ 10 h 11"/>
                <a:gd name="T2" fmla="*/ 132 w 40"/>
                <a:gd name="T3" fmla="*/ 20 h 11"/>
                <a:gd name="T4" fmla="*/ 66 w 40"/>
                <a:gd name="T5" fmla="*/ 15 h 11"/>
                <a:gd name="T6" fmla="*/ 5 w 40"/>
                <a:gd name="T7" fmla="*/ 10 h 11"/>
                <a:gd name="T8" fmla="*/ 178 w 40"/>
                <a:gd name="T9" fmla="*/ 41 h 11"/>
                <a:gd name="T10" fmla="*/ 188 w 40"/>
                <a:gd name="T11" fmla="*/ 1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7" name="Freeform 180"/>
            <p:cNvSpPr>
              <a:spLocks/>
            </p:cNvSpPr>
            <p:nvPr userDrawn="1"/>
          </p:nvSpPr>
          <p:spPr bwMode="auto">
            <a:xfrm>
              <a:off x="859" y="3386"/>
              <a:ext cx="207" cy="172"/>
            </a:xfrm>
            <a:custGeom>
              <a:avLst/>
              <a:gdLst>
                <a:gd name="T0" fmla="*/ 141 w 41"/>
                <a:gd name="T1" fmla="*/ 46 h 34"/>
                <a:gd name="T2" fmla="*/ 66 w 41"/>
                <a:gd name="T3" fmla="*/ 30 h 34"/>
                <a:gd name="T4" fmla="*/ 20 w 41"/>
                <a:gd name="T5" fmla="*/ 76 h 34"/>
                <a:gd name="T6" fmla="*/ 5 w 41"/>
                <a:gd name="T7" fmla="*/ 96 h 34"/>
                <a:gd name="T8" fmla="*/ 45 w 41"/>
                <a:gd name="T9" fmla="*/ 96 h 34"/>
                <a:gd name="T10" fmla="*/ 86 w 41"/>
                <a:gd name="T11" fmla="*/ 137 h 34"/>
                <a:gd name="T12" fmla="*/ 106 w 41"/>
                <a:gd name="T13" fmla="*/ 152 h 34"/>
                <a:gd name="T14" fmla="*/ 146 w 41"/>
                <a:gd name="T15" fmla="*/ 96 h 34"/>
                <a:gd name="T16" fmla="*/ 197 w 41"/>
                <a:gd name="T17" fmla="*/ 96 h 34"/>
                <a:gd name="T18" fmla="*/ 141 w 41"/>
                <a:gd name="T19" fmla="*/ 46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8" name="Freeform 181"/>
            <p:cNvSpPr>
              <a:spLocks/>
            </p:cNvSpPr>
            <p:nvPr userDrawn="1"/>
          </p:nvSpPr>
          <p:spPr bwMode="auto">
            <a:xfrm>
              <a:off x="996" y="3305"/>
              <a:ext cx="126" cy="318"/>
            </a:xfrm>
            <a:custGeom>
              <a:avLst/>
              <a:gdLst>
                <a:gd name="T0" fmla="*/ 111 w 25"/>
                <a:gd name="T1" fmla="*/ 10 h 63"/>
                <a:gd name="T2" fmla="*/ 91 w 25"/>
                <a:gd name="T3" fmla="*/ 86 h 63"/>
                <a:gd name="T4" fmla="*/ 35 w 25"/>
                <a:gd name="T5" fmla="*/ 101 h 63"/>
                <a:gd name="T6" fmla="*/ 35 w 25"/>
                <a:gd name="T7" fmla="*/ 116 h 63"/>
                <a:gd name="T8" fmla="*/ 86 w 25"/>
                <a:gd name="T9" fmla="*/ 172 h 63"/>
                <a:gd name="T10" fmla="*/ 60 w 25"/>
                <a:gd name="T11" fmla="*/ 227 h 63"/>
                <a:gd name="T12" fmla="*/ 0 w 25"/>
                <a:gd name="T13" fmla="*/ 278 h 63"/>
                <a:gd name="T14" fmla="*/ 25 w 25"/>
                <a:gd name="T15" fmla="*/ 293 h 63"/>
                <a:gd name="T16" fmla="*/ 81 w 25"/>
                <a:gd name="T17" fmla="*/ 313 h 63"/>
                <a:gd name="T18" fmla="*/ 116 w 25"/>
                <a:gd name="T19" fmla="*/ 288 h 63"/>
                <a:gd name="T20" fmla="*/ 126 w 25"/>
                <a:gd name="T21" fmla="*/ 71 h 63"/>
                <a:gd name="T22" fmla="*/ 126 w 25"/>
                <a:gd name="T23" fmla="*/ 10 h 63"/>
                <a:gd name="T24" fmla="*/ 111 w 25"/>
                <a:gd name="T25" fmla="*/ 1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sp>
        <p:nvSpPr>
          <p:cNvPr id="166051" name="Rectangle 163"/>
          <p:cNvSpPr>
            <a:spLocks noGrp="1" noRot="1" noChangeArrowheads="1"/>
          </p:cNvSpPr>
          <p:nvPr>
            <p:ph type="ctrTitle"/>
          </p:nvPr>
        </p:nvSpPr>
        <p:spPr>
          <a:xfrm>
            <a:off x="685800" y="2057400"/>
            <a:ext cx="7772400" cy="1143000"/>
          </a:xfrm>
        </p:spPr>
        <p:txBody>
          <a:bodyPr/>
          <a:lstStyle>
            <a:lvl1pPr>
              <a:defRPr/>
            </a:lvl1pPr>
          </a:lstStyle>
          <a:p>
            <a:pPr lvl="0"/>
            <a:r>
              <a:rPr lang="zh-CN" altLang="en-US" noProof="0" smtClean="0"/>
              <a:t>单击此处编辑母版标题样式</a:t>
            </a:r>
          </a:p>
        </p:txBody>
      </p:sp>
      <p:sp>
        <p:nvSpPr>
          <p:cNvPr id="166055" name="Rectangle 167"/>
          <p:cNvSpPr>
            <a:spLocks noGrp="1" noRot="1" noChangeArrowheads="1"/>
          </p:cNvSpPr>
          <p:nvPr>
            <p:ph type="subTitle" idx="1"/>
          </p:nvPr>
        </p:nvSpPr>
        <p:spPr>
          <a:xfrm>
            <a:off x="1371600" y="3505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179" name="Rectangle 164"/>
          <p:cNvSpPr>
            <a:spLocks noGrp="1" noChangeArrowheads="1"/>
          </p:cNvSpPr>
          <p:nvPr>
            <p:ph type="dt" sz="half" idx="10"/>
          </p:nvPr>
        </p:nvSpPr>
        <p:spPr>
          <a:xfrm>
            <a:off x="301625" y="6248400"/>
            <a:ext cx="2289175" cy="476250"/>
          </a:xfrm>
        </p:spPr>
        <p:txBody>
          <a:bodyPr/>
          <a:lstStyle>
            <a:lvl1pPr>
              <a:defRPr smtClean="0"/>
            </a:lvl1pPr>
          </a:lstStyle>
          <a:p>
            <a:pPr>
              <a:defRPr/>
            </a:pPr>
            <a:endParaRPr lang="en-US" altLang="zh-CN"/>
          </a:p>
        </p:txBody>
      </p:sp>
      <p:sp>
        <p:nvSpPr>
          <p:cNvPr id="180" name="Rectangle 165"/>
          <p:cNvSpPr>
            <a:spLocks noGrp="1" noChangeArrowheads="1"/>
          </p:cNvSpPr>
          <p:nvPr>
            <p:ph type="ftr" sz="quarter" idx="11"/>
          </p:nvPr>
        </p:nvSpPr>
        <p:spPr>
          <a:xfrm>
            <a:off x="3124200" y="6248400"/>
            <a:ext cx="2895600" cy="476250"/>
          </a:xfrm>
        </p:spPr>
        <p:txBody>
          <a:bodyPr/>
          <a:lstStyle>
            <a:lvl1pPr>
              <a:defRPr smtClean="0"/>
            </a:lvl1pPr>
          </a:lstStyle>
          <a:p>
            <a:pPr>
              <a:defRPr/>
            </a:pPr>
            <a:endParaRPr lang="en-US" altLang="zh-CN"/>
          </a:p>
        </p:txBody>
      </p:sp>
      <p:sp>
        <p:nvSpPr>
          <p:cNvPr id="181" name="Rectangle 166"/>
          <p:cNvSpPr>
            <a:spLocks noGrp="1" noChangeArrowheads="1"/>
          </p:cNvSpPr>
          <p:nvPr>
            <p:ph type="sldNum" sz="quarter" idx="12"/>
          </p:nvPr>
        </p:nvSpPr>
        <p:spPr>
          <a:xfrm>
            <a:off x="6553200" y="6248400"/>
            <a:ext cx="2289175" cy="476250"/>
          </a:xfrm>
        </p:spPr>
        <p:txBody>
          <a:bodyPr/>
          <a:lstStyle>
            <a:lvl1pPr>
              <a:defRPr smtClean="0"/>
            </a:lvl1pPr>
          </a:lstStyle>
          <a:p>
            <a:pPr>
              <a:defRPr/>
            </a:pPr>
            <a:fld id="{DAD266CE-8D07-42CC-BDB4-7D6A0F217C7A}" type="slidenum">
              <a:rPr lang="en-US" altLang="zh-CN"/>
              <a:pPr>
                <a:defRPr/>
              </a:pPr>
              <a:t>‹#›</a:t>
            </a:fld>
            <a:endParaRPr lang="en-US" altLang="zh-CN"/>
          </a:p>
        </p:txBody>
      </p:sp>
    </p:spTree>
    <p:extLst>
      <p:ext uri="{BB962C8B-B14F-4D97-AF65-F5344CB8AC3E}">
        <p14:creationId xmlns:p14="http://schemas.microsoft.com/office/powerpoint/2010/main" val="1437927377"/>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a:ln/>
        </p:spPr>
        <p:txBody>
          <a:bodyPr/>
          <a:lstStyle>
            <a:lvl1pPr>
              <a:defRPr/>
            </a:lvl1pPr>
          </a:lstStyle>
          <a:p>
            <a:pPr>
              <a:defRPr/>
            </a:pPr>
            <a:fld id="{312F9A1F-A5B8-49A2-8FED-2DF941EEAFFF}" type="slidenum">
              <a:rPr lang="en-US" altLang="zh-CN"/>
              <a:pPr>
                <a:defRPr/>
              </a:pPr>
              <a:t>‹#›</a:t>
            </a:fld>
            <a:endParaRPr lang="en-US" altLang="zh-CN"/>
          </a:p>
        </p:txBody>
      </p:sp>
    </p:spTree>
    <p:extLst>
      <p:ext uri="{BB962C8B-B14F-4D97-AF65-F5344CB8AC3E}">
        <p14:creationId xmlns:p14="http://schemas.microsoft.com/office/powerpoint/2010/main" val="1538733887"/>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4013" y="228600"/>
            <a:ext cx="2135187"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98450" y="228600"/>
            <a:ext cx="6253163"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a:ln/>
        </p:spPr>
        <p:txBody>
          <a:bodyPr/>
          <a:lstStyle>
            <a:lvl1pPr>
              <a:defRPr/>
            </a:lvl1pPr>
          </a:lstStyle>
          <a:p>
            <a:pPr>
              <a:defRPr/>
            </a:pPr>
            <a:fld id="{1B37F4BA-AEA8-44A7-AE6A-A77C1D6D55E6}" type="slidenum">
              <a:rPr lang="en-US" altLang="zh-CN"/>
              <a:pPr>
                <a:defRPr/>
              </a:pPr>
              <a:t>‹#›</a:t>
            </a:fld>
            <a:endParaRPr lang="en-US" altLang="zh-CN"/>
          </a:p>
        </p:txBody>
      </p:sp>
    </p:spTree>
    <p:extLst>
      <p:ext uri="{BB962C8B-B14F-4D97-AF65-F5344CB8AC3E}">
        <p14:creationId xmlns:p14="http://schemas.microsoft.com/office/powerpoint/2010/main" val="3979788912"/>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a:ln/>
        </p:spPr>
        <p:txBody>
          <a:bodyPr/>
          <a:lstStyle>
            <a:lvl1pPr>
              <a:defRPr/>
            </a:lvl1pPr>
          </a:lstStyle>
          <a:p>
            <a:pPr>
              <a:defRPr/>
            </a:pPr>
            <a:fld id="{C4B54EF7-458A-430A-AEEB-49FE300A2874}" type="slidenum">
              <a:rPr lang="en-US" altLang="zh-CN"/>
              <a:pPr>
                <a:defRPr/>
              </a:pPr>
              <a:t>‹#›</a:t>
            </a:fld>
            <a:endParaRPr lang="en-US" altLang="zh-CN"/>
          </a:p>
        </p:txBody>
      </p:sp>
    </p:spTree>
    <p:extLst>
      <p:ext uri="{BB962C8B-B14F-4D97-AF65-F5344CB8AC3E}">
        <p14:creationId xmlns:p14="http://schemas.microsoft.com/office/powerpoint/2010/main" val="3912757336"/>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a:ln/>
        </p:spPr>
        <p:txBody>
          <a:bodyPr/>
          <a:lstStyle>
            <a:lvl1pPr>
              <a:defRPr/>
            </a:lvl1pPr>
          </a:lstStyle>
          <a:p>
            <a:pPr>
              <a:defRPr/>
            </a:pPr>
            <a:fld id="{23122E53-A84A-4D1D-891E-541917734F2C}" type="slidenum">
              <a:rPr lang="en-US" altLang="zh-CN"/>
              <a:pPr>
                <a:defRPr/>
              </a:pPr>
              <a:t>‹#›</a:t>
            </a:fld>
            <a:endParaRPr lang="en-US" altLang="zh-CN"/>
          </a:p>
        </p:txBody>
      </p:sp>
    </p:spTree>
    <p:extLst>
      <p:ext uri="{BB962C8B-B14F-4D97-AF65-F5344CB8AC3E}">
        <p14:creationId xmlns:p14="http://schemas.microsoft.com/office/powerpoint/2010/main" val="4172618866"/>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625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52"/>
          <p:cNvSpPr>
            <a:spLocks noGrp="1" noChangeArrowheads="1"/>
          </p:cNvSpPr>
          <p:nvPr>
            <p:ph type="sldNum" sz="quarter" idx="12"/>
          </p:nvPr>
        </p:nvSpPr>
        <p:spPr>
          <a:ln/>
        </p:spPr>
        <p:txBody>
          <a:bodyPr/>
          <a:lstStyle>
            <a:lvl1pPr>
              <a:defRPr/>
            </a:lvl1pPr>
          </a:lstStyle>
          <a:p>
            <a:pPr>
              <a:defRPr/>
            </a:pPr>
            <a:fld id="{B08F6F6A-6068-44BC-AEAB-062D7758EA7B}" type="slidenum">
              <a:rPr lang="en-US" altLang="zh-CN"/>
              <a:pPr>
                <a:defRPr/>
              </a:pPr>
              <a:t>‹#›</a:t>
            </a:fld>
            <a:endParaRPr lang="en-US" altLang="zh-CN"/>
          </a:p>
        </p:txBody>
      </p:sp>
    </p:spTree>
    <p:extLst>
      <p:ext uri="{BB962C8B-B14F-4D97-AF65-F5344CB8AC3E}">
        <p14:creationId xmlns:p14="http://schemas.microsoft.com/office/powerpoint/2010/main" val="281452743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252"/>
          <p:cNvSpPr>
            <a:spLocks noGrp="1" noChangeArrowheads="1"/>
          </p:cNvSpPr>
          <p:nvPr>
            <p:ph type="sldNum" sz="quarter" idx="12"/>
          </p:nvPr>
        </p:nvSpPr>
        <p:spPr>
          <a:ln/>
        </p:spPr>
        <p:txBody>
          <a:bodyPr/>
          <a:lstStyle>
            <a:lvl1pPr>
              <a:defRPr/>
            </a:lvl1pPr>
          </a:lstStyle>
          <a:p>
            <a:pPr>
              <a:defRPr/>
            </a:pPr>
            <a:fld id="{2A1F554E-2784-4D7C-91C9-30057CC06C8B}" type="slidenum">
              <a:rPr lang="en-US" altLang="zh-CN"/>
              <a:pPr>
                <a:defRPr/>
              </a:pPr>
              <a:t>‹#›</a:t>
            </a:fld>
            <a:endParaRPr lang="en-US" altLang="zh-CN"/>
          </a:p>
        </p:txBody>
      </p:sp>
    </p:spTree>
    <p:extLst>
      <p:ext uri="{BB962C8B-B14F-4D97-AF65-F5344CB8AC3E}">
        <p14:creationId xmlns:p14="http://schemas.microsoft.com/office/powerpoint/2010/main" val="2699486056"/>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252"/>
          <p:cNvSpPr>
            <a:spLocks noGrp="1" noChangeArrowheads="1"/>
          </p:cNvSpPr>
          <p:nvPr>
            <p:ph type="sldNum" sz="quarter" idx="12"/>
          </p:nvPr>
        </p:nvSpPr>
        <p:spPr>
          <a:ln/>
        </p:spPr>
        <p:txBody>
          <a:bodyPr/>
          <a:lstStyle>
            <a:lvl1pPr>
              <a:defRPr/>
            </a:lvl1pPr>
          </a:lstStyle>
          <a:p>
            <a:pPr>
              <a:defRPr/>
            </a:pPr>
            <a:fld id="{110FBE17-C8A0-44F3-AD89-8CA9282434D4}" type="slidenum">
              <a:rPr lang="en-US" altLang="zh-CN"/>
              <a:pPr>
                <a:defRPr/>
              </a:pPr>
              <a:t>‹#›</a:t>
            </a:fld>
            <a:endParaRPr lang="en-US" altLang="zh-CN"/>
          </a:p>
        </p:txBody>
      </p:sp>
    </p:spTree>
    <p:extLst>
      <p:ext uri="{BB962C8B-B14F-4D97-AF65-F5344CB8AC3E}">
        <p14:creationId xmlns:p14="http://schemas.microsoft.com/office/powerpoint/2010/main" val="3235295711"/>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252"/>
          <p:cNvSpPr>
            <a:spLocks noGrp="1" noChangeArrowheads="1"/>
          </p:cNvSpPr>
          <p:nvPr>
            <p:ph type="sldNum" sz="quarter" idx="12"/>
          </p:nvPr>
        </p:nvSpPr>
        <p:spPr>
          <a:ln/>
        </p:spPr>
        <p:txBody>
          <a:bodyPr/>
          <a:lstStyle>
            <a:lvl1pPr>
              <a:defRPr/>
            </a:lvl1pPr>
          </a:lstStyle>
          <a:p>
            <a:pPr>
              <a:defRPr/>
            </a:pPr>
            <a:fld id="{41723471-ADBE-4D04-A8DC-2258B059BCB4}" type="slidenum">
              <a:rPr lang="en-US" altLang="zh-CN"/>
              <a:pPr>
                <a:defRPr/>
              </a:pPr>
              <a:t>‹#›</a:t>
            </a:fld>
            <a:endParaRPr lang="en-US" altLang="zh-CN"/>
          </a:p>
        </p:txBody>
      </p:sp>
    </p:spTree>
    <p:extLst>
      <p:ext uri="{BB962C8B-B14F-4D97-AF65-F5344CB8AC3E}">
        <p14:creationId xmlns:p14="http://schemas.microsoft.com/office/powerpoint/2010/main" val="3604100952"/>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52"/>
          <p:cNvSpPr>
            <a:spLocks noGrp="1" noChangeArrowheads="1"/>
          </p:cNvSpPr>
          <p:nvPr>
            <p:ph type="sldNum" sz="quarter" idx="12"/>
          </p:nvPr>
        </p:nvSpPr>
        <p:spPr>
          <a:ln/>
        </p:spPr>
        <p:txBody>
          <a:bodyPr/>
          <a:lstStyle>
            <a:lvl1pPr>
              <a:defRPr/>
            </a:lvl1pPr>
          </a:lstStyle>
          <a:p>
            <a:pPr>
              <a:defRPr/>
            </a:pPr>
            <a:fld id="{5A400BE7-A10B-443D-8425-B305564C5ACA}" type="slidenum">
              <a:rPr lang="en-US" altLang="zh-CN"/>
              <a:pPr>
                <a:defRPr/>
              </a:pPr>
              <a:t>‹#›</a:t>
            </a:fld>
            <a:endParaRPr lang="en-US" altLang="zh-CN"/>
          </a:p>
        </p:txBody>
      </p:sp>
    </p:spTree>
    <p:extLst>
      <p:ext uri="{BB962C8B-B14F-4D97-AF65-F5344CB8AC3E}">
        <p14:creationId xmlns:p14="http://schemas.microsoft.com/office/powerpoint/2010/main" val="3791744942"/>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52"/>
          <p:cNvSpPr>
            <a:spLocks noGrp="1" noChangeArrowheads="1"/>
          </p:cNvSpPr>
          <p:nvPr>
            <p:ph type="sldNum" sz="quarter" idx="12"/>
          </p:nvPr>
        </p:nvSpPr>
        <p:spPr>
          <a:ln/>
        </p:spPr>
        <p:txBody>
          <a:bodyPr/>
          <a:lstStyle>
            <a:lvl1pPr>
              <a:defRPr/>
            </a:lvl1pPr>
          </a:lstStyle>
          <a:p>
            <a:pPr>
              <a:defRPr/>
            </a:pPr>
            <a:fld id="{68CFE13B-0BED-476B-B546-AA7D48451B2B}" type="slidenum">
              <a:rPr lang="en-US" altLang="zh-CN"/>
              <a:pPr>
                <a:defRPr/>
              </a:pPr>
              <a:t>‹#›</a:t>
            </a:fld>
            <a:endParaRPr lang="en-US" altLang="zh-CN"/>
          </a:p>
        </p:txBody>
      </p:sp>
    </p:spTree>
    <p:extLst>
      <p:ext uri="{BB962C8B-B14F-4D97-AF65-F5344CB8AC3E}">
        <p14:creationId xmlns:p14="http://schemas.microsoft.com/office/powerpoint/2010/main" val="475449579"/>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566738" y="0"/>
            <a:ext cx="7891462" cy="6821488"/>
            <a:chOff x="349" y="23"/>
            <a:chExt cx="4971" cy="4297"/>
          </a:xfrm>
        </p:grpSpPr>
        <p:sp>
          <p:nvSpPr>
            <p:cNvPr id="1132" name="Rectangle 3"/>
            <p:cNvSpPr>
              <a:spLocks noChangeArrowheads="1"/>
            </p:cNvSpPr>
            <p:nvPr/>
          </p:nvSpPr>
          <p:spPr bwMode="auto">
            <a:xfrm>
              <a:off x="384"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33" name="Freeform 4"/>
            <p:cNvSpPr>
              <a:spLocks noEditPoints="1"/>
            </p:cNvSpPr>
            <p:nvPr/>
          </p:nvSpPr>
          <p:spPr bwMode="auto">
            <a:xfrm>
              <a:off x="384"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4" name="Freeform 5"/>
            <p:cNvSpPr>
              <a:spLocks noEditPoints="1"/>
            </p:cNvSpPr>
            <p:nvPr/>
          </p:nvSpPr>
          <p:spPr bwMode="auto">
            <a:xfrm>
              <a:off x="384"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5" name="Freeform 6"/>
            <p:cNvSpPr>
              <a:spLocks noEditPoints="1"/>
            </p:cNvSpPr>
            <p:nvPr/>
          </p:nvSpPr>
          <p:spPr bwMode="auto">
            <a:xfrm>
              <a:off x="384"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6" name="Freeform 7"/>
            <p:cNvSpPr>
              <a:spLocks noEditPoints="1"/>
            </p:cNvSpPr>
            <p:nvPr/>
          </p:nvSpPr>
          <p:spPr bwMode="auto">
            <a:xfrm>
              <a:off x="384"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7" name="Freeform 8"/>
            <p:cNvSpPr>
              <a:spLocks noEditPoints="1"/>
            </p:cNvSpPr>
            <p:nvPr/>
          </p:nvSpPr>
          <p:spPr bwMode="auto">
            <a:xfrm>
              <a:off x="384"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8" name="Freeform 9"/>
            <p:cNvSpPr>
              <a:spLocks noEditPoints="1"/>
            </p:cNvSpPr>
            <p:nvPr/>
          </p:nvSpPr>
          <p:spPr bwMode="auto">
            <a:xfrm>
              <a:off x="384"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9" name="Freeform 10"/>
            <p:cNvSpPr>
              <a:spLocks noEditPoints="1"/>
            </p:cNvSpPr>
            <p:nvPr/>
          </p:nvSpPr>
          <p:spPr bwMode="auto">
            <a:xfrm>
              <a:off x="384"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0" name="Freeform 11"/>
            <p:cNvSpPr>
              <a:spLocks noEditPoints="1"/>
            </p:cNvSpPr>
            <p:nvPr/>
          </p:nvSpPr>
          <p:spPr bwMode="auto">
            <a:xfrm>
              <a:off x="384"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1" name="Freeform 12"/>
            <p:cNvSpPr>
              <a:spLocks noEditPoints="1"/>
            </p:cNvSpPr>
            <p:nvPr/>
          </p:nvSpPr>
          <p:spPr bwMode="auto">
            <a:xfrm>
              <a:off x="384"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2" name="Freeform 13"/>
            <p:cNvSpPr>
              <a:spLocks noEditPoints="1"/>
            </p:cNvSpPr>
            <p:nvPr/>
          </p:nvSpPr>
          <p:spPr bwMode="auto">
            <a:xfrm>
              <a:off x="384"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3" name="Rectangle 14"/>
            <p:cNvSpPr>
              <a:spLocks noChangeArrowheads="1"/>
            </p:cNvSpPr>
            <p:nvPr/>
          </p:nvSpPr>
          <p:spPr bwMode="auto">
            <a:xfrm>
              <a:off x="384"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44" name="Rectangle 15"/>
            <p:cNvSpPr>
              <a:spLocks noChangeArrowheads="1"/>
            </p:cNvSpPr>
            <p:nvPr/>
          </p:nvSpPr>
          <p:spPr bwMode="auto">
            <a:xfrm>
              <a:off x="829"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45" name="Freeform 16"/>
            <p:cNvSpPr>
              <a:spLocks noEditPoints="1"/>
            </p:cNvSpPr>
            <p:nvPr/>
          </p:nvSpPr>
          <p:spPr bwMode="auto">
            <a:xfrm>
              <a:off x="829"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6" name="Freeform 17"/>
            <p:cNvSpPr>
              <a:spLocks noEditPoints="1"/>
            </p:cNvSpPr>
            <p:nvPr/>
          </p:nvSpPr>
          <p:spPr bwMode="auto">
            <a:xfrm>
              <a:off x="829"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7" name="Freeform 18"/>
            <p:cNvSpPr>
              <a:spLocks noEditPoints="1"/>
            </p:cNvSpPr>
            <p:nvPr/>
          </p:nvSpPr>
          <p:spPr bwMode="auto">
            <a:xfrm>
              <a:off x="829"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8" name="Freeform 19"/>
            <p:cNvSpPr>
              <a:spLocks noEditPoints="1"/>
            </p:cNvSpPr>
            <p:nvPr/>
          </p:nvSpPr>
          <p:spPr bwMode="auto">
            <a:xfrm>
              <a:off x="829"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9" name="Freeform 20"/>
            <p:cNvSpPr>
              <a:spLocks noEditPoints="1"/>
            </p:cNvSpPr>
            <p:nvPr/>
          </p:nvSpPr>
          <p:spPr bwMode="auto">
            <a:xfrm>
              <a:off x="829"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0" name="Freeform 21"/>
            <p:cNvSpPr>
              <a:spLocks noEditPoints="1"/>
            </p:cNvSpPr>
            <p:nvPr/>
          </p:nvSpPr>
          <p:spPr bwMode="auto">
            <a:xfrm>
              <a:off x="829"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1" name="Freeform 22"/>
            <p:cNvSpPr>
              <a:spLocks noEditPoints="1"/>
            </p:cNvSpPr>
            <p:nvPr/>
          </p:nvSpPr>
          <p:spPr bwMode="auto">
            <a:xfrm>
              <a:off x="829"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2" name="Freeform 23"/>
            <p:cNvSpPr>
              <a:spLocks noEditPoints="1"/>
            </p:cNvSpPr>
            <p:nvPr/>
          </p:nvSpPr>
          <p:spPr bwMode="auto">
            <a:xfrm>
              <a:off x="829"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3" name="Freeform 24"/>
            <p:cNvSpPr>
              <a:spLocks noEditPoints="1"/>
            </p:cNvSpPr>
            <p:nvPr/>
          </p:nvSpPr>
          <p:spPr bwMode="auto">
            <a:xfrm>
              <a:off x="829"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4" name="Freeform 25"/>
            <p:cNvSpPr>
              <a:spLocks noEditPoints="1"/>
            </p:cNvSpPr>
            <p:nvPr/>
          </p:nvSpPr>
          <p:spPr bwMode="auto">
            <a:xfrm>
              <a:off x="829"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5" name="Rectangle 26"/>
            <p:cNvSpPr>
              <a:spLocks noChangeArrowheads="1"/>
            </p:cNvSpPr>
            <p:nvPr/>
          </p:nvSpPr>
          <p:spPr bwMode="auto">
            <a:xfrm>
              <a:off x="829"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56" name="Rectangle 27"/>
            <p:cNvSpPr>
              <a:spLocks noChangeArrowheads="1"/>
            </p:cNvSpPr>
            <p:nvPr/>
          </p:nvSpPr>
          <p:spPr bwMode="auto">
            <a:xfrm>
              <a:off x="1279"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57" name="Freeform 28"/>
            <p:cNvSpPr>
              <a:spLocks noEditPoints="1"/>
            </p:cNvSpPr>
            <p:nvPr/>
          </p:nvSpPr>
          <p:spPr bwMode="auto">
            <a:xfrm>
              <a:off x="1279"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8" name="Freeform 29"/>
            <p:cNvSpPr>
              <a:spLocks noEditPoints="1"/>
            </p:cNvSpPr>
            <p:nvPr/>
          </p:nvSpPr>
          <p:spPr bwMode="auto">
            <a:xfrm>
              <a:off x="1279"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9" name="Freeform 30"/>
            <p:cNvSpPr>
              <a:spLocks noEditPoints="1"/>
            </p:cNvSpPr>
            <p:nvPr/>
          </p:nvSpPr>
          <p:spPr bwMode="auto">
            <a:xfrm>
              <a:off x="1279"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0" name="Freeform 31"/>
            <p:cNvSpPr>
              <a:spLocks noEditPoints="1"/>
            </p:cNvSpPr>
            <p:nvPr/>
          </p:nvSpPr>
          <p:spPr bwMode="auto">
            <a:xfrm>
              <a:off x="1279"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1" name="Freeform 32"/>
            <p:cNvSpPr>
              <a:spLocks noEditPoints="1"/>
            </p:cNvSpPr>
            <p:nvPr/>
          </p:nvSpPr>
          <p:spPr bwMode="auto">
            <a:xfrm>
              <a:off x="1279"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2" name="Freeform 33"/>
            <p:cNvSpPr>
              <a:spLocks noEditPoints="1"/>
            </p:cNvSpPr>
            <p:nvPr/>
          </p:nvSpPr>
          <p:spPr bwMode="auto">
            <a:xfrm>
              <a:off x="1279"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3" name="Freeform 34"/>
            <p:cNvSpPr>
              <a:spLocks noEditPoints="1"/>
            </p:cNvSpPr>
            <p:nvPr/>
          </p:nvSpPr>
          <p:spPr bwMode="auto">
            <a:xfrm>
              <a:off x="1279"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4" name="Freeform 35"/>
            <p:cNvSpPr>
              <a:spLocks noEditPoints="1"/>
            </p:cNvSpPr>
            <p:nvPr/>
          </p:nvSpPr>
          <p:spPr bwMode="auto">
            <a:xfrm>
              <a:off x="1279"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5" name="Freeform 36"/>
            <p:cNvSpPr>
              <a:spLocks noEditPoints="1"/>
            </p:cNvSpPr>
            <p:nvPr/>
          </p:nvSpPr>
          <p:spPr bwMode="auto">
            <a:xfrm>
              <a:off x="1279"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6" name="Freeform 37"/>
            <p:cNvSpPr>
              <a:spLocks noEditPoints="1"/>
            </p:cNvSpPr>
            <p:nvPr/>
          </p:nvSpPr>
          <p:spPr bwMode="auto">
            <a:xfrm>
              <a:off x="1279"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7" name="Rectangle 38"/>
            <p:cNvSpPr>
              <a:spLocks noChangeArrowheads="1"/>
            </p:cNvSpPr>
            <p:nvPr/>
          </p:nvSpPr>
          <p:spPr bwMode="auto">
            <a:xfrm>
              <a:off x="1279"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68" name="Rectangle 39"/>
            <p:cNvSpPr>
              <a:spLocks noChangeArrowheads="1"/>
            </p:cNvSpPr>
            <p:nvPr/>
          </p:nvSpPr>
          <p:spPr bwMode="auto">
            <a:xfrm>
              <a:off x="1724"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69" name="Freeform 40"/>
            <p:cNvSpPr>
              <a:spLocks noEditPoints="1"/>
            </p:cNvSpPr>
            <p:nvPr/>
          </p:nvSpPr>
          <p:spPr bwMode="auto">
            <a:xfrm>
              <a:off x="1724"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0" name="Freeform 41"/>
            <p:cNvSpPr>
              <a:spLocks noEditPoints="1"/>
            </p:cNvSpPr>
            <p:nvPr/>
          </p:nvSpPr>
          <p:spPr bwMode="auto">
            <a:xfrm>
              <a:off x="1724"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1" name="Freeform 42"/>
            <p:cNvSpPr>
              <a:spLocks noEditPoints="1"/>
            </p:cNvSpPr>
            <p:nvPr/>
          </p:nvSpPr>
          <p:spPr bwMode="auto">
            <a:xfrm>
              <a:off x="1724"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2" name="Freeform 43"/>
            <p:cNvSpPr>
              <a:spLocks noEditPoints="1"/>
            </p:cNvSpPr>
            <p:nvPr/>
          </p:nvSpPr>
          <p:spPr bwMode="auto">
            <a:xfrm>
              <a:off x="1724"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3" name="Freeform 44"/>
            <p:cNvSpPr>
              <a:spLocks noEditPoints="1"/>
            </p:cNvSpPr>
            <p:nvPr/>
          </p:nvSpPr>
          <p:spPr bwMode="auto">
            <a:xfrm>
              <a:off x="1724"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4" name="Freeform 45"/>
            <p:cNvSpPr>
              <a:spLocks noEditPoints="1"/>
            </p:cNvSpPr>
            <p:nvPr/>
          </p:nvSpPr>
          <p:spPr bwMode="auto">
            <a:xfrm>
              <a:off x="1724"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5" name="Freeform 46"/>
            <p:cNvSpPr>
              <a:spLocks noEditPoints="1"/>
            </p:cNvSpPr>
            <p:nvPr/>
          </p:nvSpPr>
          <p:spPr bwMode="auto">
            <a:xfrm>
              <a:off x="1724"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6" name="Freeform 47"/>
            <p:cNvSpPr>
              <a:spLocks noEditPoints="1"/>
            </p:cNvSpPr>
            <p:nvPr/>
          </p:nvSpPr>
          <p:spPr bwMode="auto">
            <a:xfrm>
              <a:off x="1724"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7" name="Freeform 48"/>
            <p:cNvSpPr>
              <a:spLocks noEditPoints="1"/>
            </p:cNvSpPr>
            <p:nvPr/>
          </p:nvSpPr>
          <p:spPr bwMode="auto">
            <a:xfrm>
              <a:off x="1724"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8" name="Freeform 49"/>
            <p:cNvSpPr>
              <a:spLocks noEditPoints="1"/>
            </p:cNvSpPr>
            <p:nvPr/>
          </p:nvSpPr>
          <p:spPr bwMode="auto">
            <a:xfrm>
              <a:off x="1724"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9" name="Rectangle 50"/>
            <p:cNvSpPr>
              <a:spLocks noChangeArrowheads="1"/>
            </p:cNvSpPr>
            <p:nvPr/>
          </p:nvSpPr>
          <p:spPr bwMode="auto">
            <a:xfrm>
              <a:off x="1724"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80" name="Rectangle 51"/>
            <p:cNvSpPr>
              <a:spLocks noChangeArrowheads="1"/>
            </p:cNvSpPr>
            <p:nvPr/>
          </p:nvSpPr>
          <p:spPr bwMode="auto">
            <a:xfrm>
              <a:off x="2169"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81" name="Freeform 52"/>
            <p:cNvSpPr>
              <a:spLocks noEditPoints="1"/>
            </p:cNvSpPr>
            <p:nvPr/>
          </p:nvSpPr>
          <p:spPr bwMode="auto">
            <a:xfrm>
              <a:off x="2169"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2" name="Freeform 53"/>
            <p:cNvSpPr>
              <a:spLocks noEditPoints="1"/>
            </p:cNvSpPr>
            <p:nvPr/>
          </p:nvSpPr>
          <p:spPr bwMode="auto">
            <a:xfrm>
              <a:off x="2169"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3" name="Freeform 54"/>
            <p:cNvSpPr>
              <a:spLocks noEditPoints="1"/>
            </p:cNvSpPr>
            <p:nvPr/>
          </p:nvSpPr>
          <p:spPr bwMode="auto">
            <a:xfrm>
              <a:off x="2169"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4" name="Freeform 55"/>
            <p:cNvSpPr>
              <a:spLocks noEditPoints="1"/>
            </p:cNvSpPr>
            <p:nvPr/>
          </p:nvSpPr>
          <p:spPr bwMode="auto">
            <a:xfrm>
              <a:off x="2169"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5" name="Freeform 56"/>
            <p:cNvSpPr>
              <a:spLocks noEditPoints="1"/>
            </p:cNvSpPr>
            <p:nvPr/>
          </p:nvSpPr>
          <p:spPr bwMode="auto">
            <a:xfrm>
              <a:off x="2169"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6" name="Freeform 57"/>
            <p:cNvSpPr>
              <a:spLocks noEditPoints="1"/>
            </p:cNvSpPr>
            <p:nvPr/>
          </p:nvSpPr>
          <p:spPr bwMode="auto">
            <a:xfrm>
              <a:off x="2169"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7" name="Freeform 58"/>
            <p:cNvSpPr>
              <a:spLocks noEditPoints="1"/>
            </p:cNvSpPr>
            <p:nvPr/>
          </p:nvSpPr>
          <p:spPr bwMode="auto">
            <a:xfrm>
              <a:off x="2169"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8" name="Freeform 59"/>
            <p:cNvSpPr>
              <a:spLocks noEditPoints="1"/>
            </p:cNvSpPr>
            <p:nvPr/>
          </p:nvSpPr>
          <p:spPr bwMode="auto">
            <a:xfrm>
              <a:off x="2169"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9" name="Freeform 60"/>
            <p:cNvSpPr>
              <a:spLocks noEditPoints="1"/>
            </p:cNvSpPr>
            <p:nvPr/>
          </p:nvSpPr>
          <p:spPr bwMode="auto">
            <a:xfrm>
              <a:off x="2169"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0" name="Freeform 61"/>
            <p:cNvSpPr>
              <a:spLocks noEditPoints="1"/>
            </p:cNvSpPr>
            <p:nvPr/>
          </p:nvSpPr>
          <p:spPr bwMode="auto">
            <a:xfrm>
              <a:off x="2169"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1" name="Rectangle 62"/>
            <p:cNvSpPr>
              <a:spLocks noChangeArrowheads="1"/>
            </p:cNvSpPr>
            <p:nvPr/>
          </p:nvSpPr>
          <p:spPr bwMode="auto">
            <a:xfrm>
              <a:off x="2169"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92" name="Rectangle 63"/>
            <p:cNvSpPr>
              <a:spLocks noChangeArrowheads="1"/>
            </p:cNvSpPr>
            <p:nvPr/>
          </p:nvSpPr>
          <p:spPr bwMode="auto">
            <a:xfrm>
              <a:off x="262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93" name="Freeform 64"/>
            <p:cNvSpPr>
              <a:spLocks noEditPoints="1"/>
            </p:cNvSpPr>
            <p:nvPr/>
          </p:nvSpPr>
          <p:spPr bwMode="auto">
            <a:xfrm>
              <a:off x="262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4" name="Freeform 65"/>
            <p:cNvSpPr>
              <a:spLocks noEditPoints="1"/>
            </p:cNvSpPr>
            <p:nvPr/>
          </p:nvSpPr>
          <p:spPr bwMode="auto">
            <a:xfrm>
              <a:off x="262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5" name="Freeform 66"/>
            <p:cNvSpPr>
              <a:spLocks noEditPoints="1"/>
            </p:cNvSpPr>
            <p:nvPr/>
          </p:nvSpPr>
          <p:spPr bwMode="auto">
            <a:xfrm>
              <a:off x="262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6" name="Freeform 67"/>
            <p:cNvSpPr>
              <a:spLocks noEditPoints="1"/>
            </p:cNvSpPr>
            <p:nvPr/>
          </p:nvSpPr>
          <p:spPr bwMode="auto">
            <a:xfrm>
              <a:off x="262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7" name="Freeform 68"/>
            <p:cNvSpPr>
              <a:spLocks noEditPoints="1"/>
            </p:cNvSpPr>
            <p:nvPr/>
          </p:nvSpPr>
          <p:spPr bwMode="auto">
            <a:xfrm>
              <a:off x="262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8" name="Freeform 69"/>
            <p:cNvSpPr>
              <a:spLocks noEditPoints="1"/>
            </p:cNvSpPr>
            <p:nvPr/>
          </p:nvSpPr>
          <p:spPr bwMode="auto">
            <a:xfrm>
              <a:off x="262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9" name="Freeform 70"/>
            <p:cNvSpPr>
              <a:spLocks noEditPoints="1"/>
            </p:cNvSpPr>
            <p:nvPr/>
          </p:nvSpPr>
          <p:spPr bwMode="auto">
            <a:xfrm>
              <a:off x="262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0" name="Freeform 71"/>
            <p:cNvSpPr>
              <a:spLocks noEditPoints="1"/>
            </p:cNvSpPr>
            <p:nvPr/>
          </p:nvSpPr>
          <p:spPr bwMode="auto">
            <a:xfrm>
              <a:off x="262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1" name="Freeform 72"/>
            <p:cNvSpPr>
              <a:spLocks noEditPoints="1"/>
            </p:cNvSpPr>
            <p:nvPr/>
          </p:nvSpPr>
          <p:spPr bwMode="auto">
            <a:xfrm>
              <a:off x="262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2" name="Freeform 73"/>
            <p:cNvSpPr>
              <a:spLocks noEditPoints="1"/>
            </p:cNvSpPr>
            <p:nvPr/>
          </p:nvSpPr>
          <p:spPr bwMode="auto">
            <a:xfrm>
              <a:off x="262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3" name="Rectangle 74"/>
            <p:cNvSpPr>
              <a:spLocks noChangeArrowheads="1"/>
            </p:cNvSpPr>
            <p:nvPr/>
          </p:nvSpPr>
          <p:spPr bwMode="auto">
            <a:xfrm>
              <a:off x="262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04" name="Rectangle 75"/>
            <p:cNvSpPr>
              <a:spLocks noChangeArrowheads="1"/>
            </p:cNvSpPr>
            <p:nvPr/>
          </p:nvSpPr>
          <p:spPr bwMode="auto">
            <a:xfrm>
              <a:off x="3065"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05" name="Freeform 76"/>
            <p:cNvSpPr>
              <a:spLocks noEditPoints="1"/>
            </p:cNvSpPr>
            <p:nvPr/>
          </p:nvSpPr>
          <p:spPr bwMode="auto">
            <a:xfrm>
              <a:off x="3065"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6" name="Freeform 77"/>
            <p:cNvSpPr>
              <a:spLocks noEditPoints="1"/>
            </p:cNvSpPr>
            <p:nvPr/>
          </p:nvSpPr>
          <p:spPr bwMode="auto">
            <a:xfrm>
              <a:off x="3065"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7" name="Freeform 78"/>
            <p:cNvSpPr>
              <a:spLocks noEditPoints="1"/>
            </p:cNvSpPr>
            <p:nvPr/>
          </p:nvSpPr>
          <p:spPr bwMode="auto">
            <a:xfrm>
              <a:off x="3065"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8" name="Freeform 79"/>
            <p:cNvSpPr>
              <a:spLocks noEditPoints="1"/>
            </p:cNvSpPr>
            <p:nvPr/>
          </p:nvSpPr>
          <p:spPr bwMode="auto">
            <a:xfrm>
              <a:off x="3065"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9" name="Freeform 80"/>
            <p:cNvSpPr>
              <a:spLocks noEditPoints="1"/>
            </p:cNvSpPr>
            <p:nvPr/>
          </p:nvSpPr>
          <p:spPr bwMode="auto">
            <a:xfrm>
              <a:off x="3065"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0" name="Freeform 81"/>
            <p:cNvSpPr>
              <a:spLocks noEditPoints="1"/>
            </p:cNvSpPr>
            <p:nvPr/>
          </p:nvSpPr>
          <p:spPr bwMode="auto">
            <a:xfrm>
              <a:off x="3065"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1" name="Freeform 82"/>
            <p:cNvSpPr>
              <a:spLocks noEditPoints="1"/>
            </p:cNvSpPr>
            <p:nvPr/>
          </p:nvSpPr>
          <p:spPr bwMode="auto">
            <a:xfrm>
              <a:off x="3065"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2" name="Freeform 83"/>
            <p:cNvSpPr>
              <a:spLocks noEditPoints="1"/>
            </p:cNvSpPr>
            <p:nvPr/>
          </p:nvSpPr>
          <p:spPr bwMode="auto">
            <a:xfrm>
              <a:off x="3065"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3" name="Freeform 84"/>
            <p:cNvSpPr>
              <a:spLocks noEditPoints="1"/>
            </p:cNvSpPr>
            <p:nvPr/>
          </p:nvSpPr>
          <p:spPr bwMode="auto">
            <a:xfrm>
              <a:off x="3065"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4" name="Freeform 85"/>
            <p:cNvSpPr>
              <a:spLocks noEditPoints="1"/>
            </p:cNvSpPr>
            <p:nvPr/>
          </p:nvSpPr>
          <p:spPr bwMode="auto">
            <a:xfrm>
              <a:off x="3065"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5" name="Rectangle 86"/>
            <p:cNvSpPr>
              <a:spLocks noChangeArrowheads="1"/>
            </p:cNvSpPr>
            <p:nvPr/>
          </p:nvSpPr>
          <p:spPr bwMode="auto">
            <a:xfrm>
              <a:off x="3065"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16" name="Rectangle 87"/>
            <p:cNvSpPr>
              <a:spLocks noChangeArrowheads="1"/>
            </p:cNvSpPr>
            <p:nvPr/>
          </p:nvSpPr>
          <p:spPr bwMode="auto">
            <a:xfrm>
              <a:off x="351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17" name="Freeform 88"/>
            <p:cNvSpPr>
              <a:spLocks noEditPoints="1"/>
            </p:cNvSpPr>
            <p:nvPr/>
          </p:nvSpPr>
          <p:spPr bwMode="auto">
            <a:xfrm>
              <a:off x="351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8" name="Freeform 89"/>
            <p:cNvSpPr>
              <a:spLocks noEditPoints="1"/>
            </p:cNvSpPr>
            <p:nvPr/>
          </p:nvSpPr>
          <p:spPr bwMode="auto">
            <a:xfrm>
              <a:off x="351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9" name="Freeform 90"/>
            <p:cNvSpPr>
              <a:spLocks noEditPoints="1"/>
            </p:cNvSpPr>
            <p:nvPr/>
          </p:nvSpPr>
          <p:spPr bwMode="auto">
            <a:xfrm>
              <a:off x="351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0" name="Freeform 91"/>
            <p:cNvSpPr>
              <a:spLocks noEditPoints="1"/>
            </p:cNvSpPr>
            <p:nvPr/>
          </p:nvSpPr>
          <p:spPr bwMode="auto">
            <a:xfrm>
              <a:off x="351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1" name="Freeform 92"/>
            <p:cNvSpPr>
              <a:spLocks noEditPoints="1"/>
            </p:cNvSpPr>
            <p:nvPr/>
          </p:nvSpPr>
          <p:spPr bwMode="auto">
            <a:xfrm>
              <a:off x="351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2" name="Freeform 93"/>
            <p:cNvSpPr>
              <a:spLocks noEditPoints="1"/>
            </p:cNvSpPr>
            <p:nvPr/>
          </p:nvSpPr>
          <p:spPr bwMode="auto">
            <a:xfrm>
              <a:off x="351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3" name="Freeform 94"/>
            <p:cNvSpPr>
              <a:spLocks noEditPoints="1"/>
            </p:cNvSpPr>
            <p:nvPr/>
          </p:nvSpPr>
          <p:spPr bwMode="auto">
            <a:xfrm>
              <a:off x="351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4" name="Freeform 95"/>
            <p:cNvSpPr>
              <a:spLocks noEditPoints="1"/>
            </p:cNvSpPr>
            <p:nvPr/>
          </p:nvSpPr>
          <p:spPr bwMode="auto">
            <a:xfrm>
              <a:off x="351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5" name="Freeform 96"/>
            <p:cNvSpPr>
              <a:spLocks noEditPoints="1"/>
            </p:cNvSpPr>
            <p:nvPr/>
          </p:nvSpPr>
          <p:spPr bwMode="auto">
            <a:xfrm>
              <a:off x="351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6" name="Freeform 97"/>
            <p:cNvSpPr>
              <a:spLocks noEditPoints="1"/>
            </p:cNvSpPr>
            <p:nvPr/>
          </p:nvSpPr>
          <p:spPr bwMode="auto">
            <a:xfrm>
              <a:off x="351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7" name="Rectangle 98"/>
            <p:cNvSpPr>
              <a:spLocks noChangeArrowheads="1"/>
            </p:cNvSpPr>
            <p:nvPr/>
          </p:nvSpPr>
          <p:spPr bwMode="auto">
            <a:xfrm>
              <a:off x="351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28" name="Rectangle 99"/>
            <p:cNvSpPr>
              <a:spLocks noChangeArrowheads="1"/>
            </p:cNvSpPr>
            <p:nvPr/>
          </p:nvSpPr>
          <p:spPr bwMode="auto">
            <a:xfrm>
              <a:off x="396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29" name="Freeform 100"/>
            <p:cNvSpPr>
              <a:spLocks noEditPoints="1"/>
            </p:cNvSpPr>
            <p:nvPr/>
          </p:nvSpPr>
          <p:spPr bwMode="auto">
            <a:xfrm>
              <a:off x="396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0" name="Freeform 101"/>
            <p:cNvSpPr>
              <a:spLocks noEditPoints="1"/>
            </p:cNvSpPr>
            <p:nvPr/>
          </p:nvSpPr>
          <p:spPr bwMode="auto">
            <a:xfrm>
              <a:off x="396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1" name="Freeform 102"/>
            <p:cNvSpPr>
              <a:spLocks noEditPoints="1"/>
            </p:cNvSpPr>
            <p:nvPr/>
          </p:nvSpPr>
          <p:spPr bwMode="auto">
            <a:xfrm>
              <a:off x="396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2" name="Freeform 103"/>
            <p:cNvSpPr>
              <a:spLocks noEditPoints="1"/>
            </p:cNvSpPr>
            <p:nvPr/>
          </p:nvSpPr>
          <p:spPr bwMode="auto">
            <a:xfrm>
              <a:off x="396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3" name="Freeform 104"/>
            <p:cNvSpPr>
              <a:spLocks noEditPoints="1"/>
            </p:cNvSpPr>
            <p:nvPr/>
          </p:nvSpPr>
          <p:spPr bwMode="auto">
            <a:xfrm>
              <a:off x="396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4" name="Freeform 105"/>
            <p:cNvSpPr>
              <a:spLocks noEditPoints="1"/>
            </p:cNvSpPr>
            <p:nvPr/>
          </p:nvSpPr>
          <p:spPr bwMode="auto">
            <a:xfrm>
              <a:off x="396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5" name="Freeform 106"/>
            <p:cNvSpPr>
              <a:spLocks noEditPoints="1"/>
            </p:cNvSpPr>
            <p:nvPr/>
          </p:nvSpPr>
          <p:spPr bwMode="auto">
            <a:xfrm>
              <a:off x="396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6" name="Freeform 107"/>
            <p:cNvSpPr>
              <a:spLocks noEditPoints="1"/>
            </p:cNvSpPr>
            <p:nvPr/>
          </p:nvSpPr>
          <p:spPr bwMode="auto">
            <a:xfrm>
              <a:off x="396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7" name="Freeform 108"/>
            <p:cNvSpPr>
              <a:spLocks noEditPoints="1"/>
            </p:cNvSpPr>
            <p:nvPr/>
          </p:nvSpPr>
          <p:spPr bwMode="auto">
            <a:xfrm>
              <a:off x="396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8" name="Freeform 109"/>
            <p:cNvSpPr>
              <a:spLocks noEditPoints="1"/>
            </p:cNvSpPr>
            <p:nvPr/>
          </p:nvSpPr>
          <p:spPr bwMode="auto">
            <a:xfrm>
              <a:off x="396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9" name="Rectangle 110"/>
            <p:cNvSpPr>
              <a:spLocks noChangeArrowheads="1"/>
            </p:cNvSpPr>
            <p:nvPr/>
          </p:nvSpPr>
          <p:spPr bwMode="auto">
            <a:xfrm>
              <a:off x="396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40" name="Rectangle 111"/>
            <p:cNvSpPr>
              <a:spLocks noChangeArrowheads="1"/>
            </p:cNvSpPr>
            <p:nvPr/>
          </p:nvSpPr>
          <p:spPr bwMode="auto">
            <a:xfrm>
              <a:off x="4405"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41" name="Freeform 112"/>
            <p:cNvSpPr>
              <a:spLocks noEditPoints="1"/>
            </p:cNvSpPr>
            <p:nvPr/>
          </p:nvSpPr>
          <p:spPr bwMode="auto">
            <a:xfrm>
              <a:off x="4405"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2" name="Freeform 113"/>
            <p:cNvSpPr>
              <a:spLocks noEditPoints="1"/>
            </p:cNvSpPr>
            <p:nvPr/>
          </p:nvSpPr>
          <p:spPr bwMode="auto">
            <a:xfrm>
              <a:off x="4405"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3" name="Freeform 114"/>
            <p:cNvSpPr>
              <a:spLocks noEditPoints="1"/>
            </p:cNvSpPr>
            <p:nvPr/>
          </p:nvSpPr>
          <p:spPr bwMode="auto">
            <a:xfrm>
              <a:off x="4405"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4" name="Freeform 115"/>
            <p:cNvSpPr>
              <a:spLocks noEditPoints="1"/>
            </p:cNvSpPr>
            <p:nvPr/>
          </p:nvSpPr>
          <p:spPr bwMode="auto">
            <a:xfrm>
              <a:off x="4405"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5" name="Freeform 116"/>
            <p:cNvSpPr>
              <a:spLocks noEditPoints="1"/>
            </p:cNvSpPr>
            <p:nvPr/>
          </p:nvSpPr>
          <p:spPr bwMode="auto">
            <a:xfrm>
              <a:off x="4405"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6" name="Freeform 117"/>
            <p:cNvSpPr>
              <a:spLocks noEditPoints="1"/>
            </p:cNvSpPr>
            <p:nvPr/>
          </p:nvSpPr>
          <p:spPr bwMode="auto">
            <a:xfrm>
              <a:off x="4405"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7" name="Freeform 118"/>
            <p:cNvSpPr>
              <a:spLocks noEditPoints="1"/>
            </p:cNvSpPr>
            <p:nvPr/>
          </p:nvSpPr>
          <p:spPr bwMode="auto">
            <a:xfrm>
              <a:off x="4405"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8" name="Freeform 119"/>
            <p:cNvSpPr>
              <a:spLocks noEditPoints="1"/>
            </p:cNvSpPr>
            <p:nvPr/>
          </p:nvSpPr>
          <p:spPr bwMode="auto">
            <a:xfrm>
              <a:off x="4405"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9" name="Freeform 120"/>
            <p:cNvSpPr>
              <a:spLocks noEditPoints="1"/>
            </p:cNvSpPr>
            <p:nvPr/>
          </p:nvSpPr>
          <p:spPr bwMode="auto">
            <a:xfrm>
              <a:off x="4405"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0" name="Freeform 121"/>
            <p:cNvSpPr>
              <a:spLocks noEditPoints="1"/>
            </p:cNvSpPr>
            <p:nvPr/>
          </p:nvSpPr>
          <p:spPr bwMode="auto">
            <a:xfrm>
              <a:off x="4405"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1" name="Rectangle 122"/>
            <p:cNvSpPr>
              <a:spLocks noChangeArrowheads="1"/>
            </p:cNvSpPr>
            <p:nvPr/>
          </p:nvSpPr>
          <p:spPr bwMode="auto">
            <a:xfrm>
              <a:off x="4405"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52" name="Rectangle 123"/>
            <p:cNvSpPr>
              <a:spLocks noChangeArrowheads="1"/>
            </p:cNvSpPr>
            <p:nvPr/>
          </p:nvSpPr>
          <p:spPr bwMode="auto">
            <a:xfrm>
              <a:off x="485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53" name="Freeform 124"/>
            <p:cNvSpPr>
              <a:spLocks noEditPoints="1"/>
            </p:cNvSpPr>
            <p:nvPr/>
          </p:nvSpPr>
          <p:spPr bwMode="auto">
            <a:xfrm>
              <a:off x="485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4" name="Freeform 125"/>
            <p:cNvSpPr>
              <a:spLocks noEditPoints="1"/>
            </p:cNvSpPr>
            <p:nvPr/>
          </p:nvSpPr>
          <p:spPr bwMode="auto">
            <a:xfrm>
              <a:off x="485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5" name="Freeform 126"/>
            <p:cNvSpPr>
              <a:spLocks noEditPoints="1"/>
            </p:cNvSpPr>
            <p:nvPr/>
          </p:nvSpPr>
          <p:spPr bwMode="auto">
            <a:xfrm>
              <a:off x="485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6" name="Freeform 127"/>
            <p:cNvSpPr>
              <a:spLocks noEditPoints="1"/>
            </p:cNvSpPr>
            <p:nvPr/>
          </p:nvSpPr>
          <p:spPr bwMode="auto">
            <a:xfrm>
              <a:off x="485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7" name="Freeform 128"/>
            <p:cNvSpPr>
              <a:spLocks noEditPoints="1"/>
            </p:cNvSpPr>
            <p:nvPr/>
          </p:nvSpPr>
          <p:spPr bwMode="auto">
            <a:xfrm>
              <a:off x="485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8" name="Freeform 129"/>
            <p:cNvSpPr>
              <a:spLocks noEditPoints="1"/>
            </p:cNvSpPr>
            <p:nvPr/>
          </p:nvSpPr>
          <p:spPr bwMode="auto">
            <a:xfrm>
              <a:off x="485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9" name="Freeform 130"/>
            <p:cNvSpPr>
              <a:spLocks noEditPoints="1"/>
            </p:cNvSpPr>
            <p:nvPr/>
          </p:nvSpPr>
          <p:spPr bwMode="auto">
            <a:xfrm>
              <a:off x="485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0" name="Freeform 131"/>
            <p:cNvSpPr>
              <a:spLocks noEditPoints="1"/>
            </p:cNvSpPr>
            <p:nvPr/>
          </p:nvSpPr>
          <p:spPr bwMode="auto">
            <a:xfrm>
              <a:off x="485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1" name="Freeform 132"/>
            <p:cNvSpPr>
              <a:spLocks noEditPoints="1"/>
            </p:cNvSpPr>
            <p:nvPr/>
          </p:nvSpPr>
          <p:spPr bwMode="auto">
            <a:xfrm>
              <a:off x="485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2" name="Freeform 133"/>
            <p:cNvSpPr>
              <a:spLocks noEditPoints="1"/>
            </p:cNvSpPr>
            <p:nvPr/>
          </p:nvSpPr>
          <p:spPr bwMode="auto">
            <a:xfrm>
              <a:off x="485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3" name="Rectangle 134"/>
            <p:cNvSpPr>
              <a:spLocks noChangeArrowheads="1"/>
            </p:cNvSpPr>
            <p:nvPr/>
          </p:nvSpPr>
          <p:spPr bwMode="auto">
            <a:xfrm>
              <a:off x="485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64" name="Rectangle 135"/>
            <p:cNvSpPr>
              <a:spLocks noChangeArrowheads="1"/>
            </p:cNvSpPr>
            <p:nvPr/>
          </p:nvSpPr>
          <p:spPr bwMode="auto">
            <a:xfrm>
              <a:off x="530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65" name="Freeform 136"/>
            <p:cNvSpPr>
              <a:spLocks noEditPoints="1"/>
            </p:cNvSpPr>
            <p:nvPr/>
          </p:nvSpPr>
          <p:spPr bwMode="auto">
            <a:xfrm>
              <a:off x="530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6" name="Freeform 137"/>
            <p:cNvSpPr>
              <a:spLocks noEditPoints="1"/>
            </p:cNvSpPr>
            <p:nvPr/>
          </p:nvSpPr>
          <p:spPr bwMode="auto">
            <a:xfrm>
              <a:off x="530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7" name="Freeform 138"/>
            <p:cNvSpPr>
              <a:spLocks noEditPoints="1"/>
            </p:cNvSpPr>
            <p:nvPr/>
          </p:nvSpPr>
          <p:spPr bwMode="auto">
            <a:xfrm>
              <a:off x="530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8" name="Freeform 139"/>
            <p:cNvSpPr>
              <a:spLocks noEditPoints="1"/>
            </p:cNvSpPr>
            <p:nvPr/>
          </p:nvSpPr>
          <p:spPr bwMode="auto">
            <a:xfrm>
              <a:off x="530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9" name="Freeform 140"/>
            <p:cNvSpPr>
              <a:spLocks noEditPoints="1"/>
            </p:cNvSpPr>
            <p:nvPr/>
          </p:nvSpPr>
          <p:spPr bwMode="auto">
            <a:xfrm>
              <a:off x="530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0" name="Freeform 141"/>
            <p:cNvSpPr>
              <a:spLocks noEditPoints="1"/>
            </p:cNvSpPr>
            <p:nvPr/>
          </p:nvSpPr>
          <p:spPr bwMode="auto">
            <a:xfrm>
              <a:off x="530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1" name="Freeform 142"/>
            <p:cNvSpPr>
              <a:spLocks noEditPoints="1"/>
            </p:cNvSpPr>
            <p:nvPr/>
          </p:nvSpPr>
          <p:spPr bwMode="auto">
            <a:xfrm>
              <a:off x="530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2" name="Freeform 143"/>
            <p:cNvSpPr>
              <a:spLocks noEditPoints="1"/>
            </p:cNvSpPr>
            <p:nvPr/>
          </p:nvSpPr>
          <p:spPr bwMode="auto">
            <a:xfrm>
              <a:off x="530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3" name="Freeform 144"/>
            <p:cNvSpPr>
              <a:spLocks noEditPoints="1"/>
            </p:cNvSpPr>
            <p:nvPr/>
          </p:nvSpPr>
          <p:spPr bwMode="auto">
            <a:xfrm>
              <a:off x="530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4" name="Freeform 145"/>
            <p:cNvSpPr>
              <a:spLocks noEditPoints="1"/>
            </p:cNvSpPr>
            <p:nvPr/>
          </p:nvSpPr>
          <p:spPr bwMode="auto">
            <a:xfrm>
              <a:off x="530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5" name="Rectangle 146"/>
            <p:cNvSpPr>
              <a:spLocks noChangeArrowheads="1"/>
            </p:cNvSpPr>
            <p:nvPr/>
          </p:nvSpPr>
          <p:spPr bwMode="auto">
            <a:xfrm>
              <a:off x="530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76" name="Freeform 147"/>
            <p:cNvSpPr>
              <a:spLocks/>
            </p:cNvSpPr>
            <p:nvPr/>
          </p:nvSpPr>
          <p:spPr bwMode="auto">
            <a:xfrm>
              <a:off x="349" y="3304"/>
              <a:ext cx="20" cy="10"/>
            </a:xfrm>
            <a:custGeom>
              <a:avLst/>
              <a:gdLst>
                <a:gd name="T0" fmla="*/ 0 w 4"/>
                <a:gd name="T1" fmla="*/ 5 h 2"/>
                <a:gd name="T2" fmla="*/ 0 w 4"/>
                <a:gd name="T3" fmla="*/ 5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27" name="Group 148"/>
          <p:cNvGrpSpPr>
            <a:grpSpLocks/>
          </p:cNvGrpSpPr>
          <p:nvPr/>
        </p:nvGrpSpPr>
        <p:grpSpPr bwMode="auto">
          <a:xfrm>
            <a:off x="1066800" y="3444875"/>
            <a:ext cx="533400" cy="492125"/>
            <a:chOff x="96" y="2784"/>
            <a:chExt cx="1062" cy="981"/>
          </a:xfrm>
        </p:grpSpPr>
        <p:sp>
          <p:nvSpPr>
            <p:cNvPr id="1119" name="Freeform 149"/>
            <p:cNvSpPr>
              <a:spLocks/>
            </p:cNvSpPr>
            <p:nvPr userDrawn="1"/>
          </p:nvSpPr>
          <p:spPr bwMode="auto">
            <a:xfrm>
              <a:off x="121" y="2784"/>
              <a:ext cx="207" cy="81"/>
            </a:xfrm>
            <a:custGeom>
              <a:avLst/>
              <a:gdLst>
                <a:gd name="T0" fmla="*/ 151 w 41"/>
                <a:gd name="T1" fmla="*/ 61 h 16"/>
                <a:gd name="T2" fmla="*/ 187 w 41"/>
                <a:gd name="T3" fmla="*/ 51 h 16"/>
                <a:gd name="T4" fmla="*/ 192 w 41"/>
                <a:gd name="T5" fmla="*/ 46 h 16"/>
                <a:gd name="T6" fmla="*/ 157 w 41"/>
                <a:gd name="T7" fmla="*/ 5 h 16"/>
                <a:gd name="T8" fmla="*/ 40 w 41"/>
                <a:gd name="T9" fmla="*/ 56 h 16"/>
                <a:gd name="T10" fmla="*/ 151 w 41"/>
                <a:gd name="T11" fmla="*/ 61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0" name="Freeform 150"/>
            <p:cNvSpPr>
              <a:spLocks noEditPoints="1"/>
            </p:cNvSpPr>
            <p:nvPr userDrawn="1"/>
          </p:nvSpPr>
          <p:spPr bwMode="auto">
            <a:xfrm>
              <a:off x="96" y="2789"/>
              <a:ext cx="1062" cy="976"/>
            </a:xfrm>
            <a:custGeom>
              <a:avLst/>
              <a:gdLst>
                <a:gd name="T0" fmla="*/ 824 w 210"/>
                <a:gd name="T1" fmla="*/ 784 h 193"/>
                <a:gd name="T2" fmla="*/ 769 w 210"/>
                <a:gd name="T3" fmla="*/ 632 h 193"/>
                <a:gd name="T4" fmla="*/ 718 w 210"/>
                <a:gd name="T5" fmla="*/ 501 h 193"/>
                <a:gd name="T6" fmla="*/ 834 w 210"/>
                <a:gd name="T7" fmla="*/ 470 h 193"/>
                <a:gd name="T8" fmla="*/ 738 w 210"/>
                <a:gd name="T9" fmla="*/ 415 h 193"/>
                <a:gd name="T10" fmla="*/ 794 w 210"/>
                <a:gd name="T11" fmla="*/ 420 h 193"/>
                <a:gd name="T12" fmla="*/ 794 w 210"/>
                <a:gd name="T13" fmla="*/ 389 h 193"/>
                <a:gd name="T14" fmla="*/ 683 w 210"/>
                <a:gd name="T15" fmla="*/ 394 h 193"/>
                <a:gd name="T16" fmla="*/ 647 w 210"/>
                <a:gd name="T17" fmla="*/ 632 h 193"/>
                <a:gd name="T18" fmla="*/ 627 w 210"/>
                <a:gd name="T19" fmla="*/ 425 h 193"/>
                <a:gd name="T20" fmla="*/ 597 w 210"/>
                <a:gd name="T21" fmla="*/ 339 h 193"/>
                <a:gd name="T22" fmla="*/ 627 w 210"/>
                <a:gd name="T23" fmla="*/ 258 h 193"/>
                <a:gd name="T24" fmla="*/ 612 w 210"/>
                <a:gd name="T25" fmla="*/ 187 h 193"/>
                <a:gd name="T26" fmla="*/ 602 w 210"/>
                <a:gd name="T27" fmla="*/ 121 h 193"/>
                <a:gd name="T28" fmla="*/ 668 w 210"/>
                <a:gd name="T29" fmla="*/ 197 h 193"/>
                <a:gd name="T30" fmla="*/ 754 w 210"/>
                <a:gd name="T31" fmla="*/ 91 h 193"/>
                <a:gd name="T32" fmla="*/ 743 w 210"/>
                <a:gd name="T33" fmla="*/ 182 h 193"/>
                <a:gd name="T34" fmla="*/ 723 w 210"/>
                <a:gd name="T35" fmla="*/ 243 h 193"/>
                <a:gd name="T36" fmla="*/ 728 w 210"/>
                <a:gd name="T37" fmla="*/ 339 h 193"/>
                <a:gd name="T38" fmla="*/ 1006 w 210"/>
                <a:gd name="T39" fmla="*/ 147 h 193"/>
                <a:gd name="T40" fmla="*/ 455 w 210"/>
                <a:gd name="T41" fmla="*/ 5 h 193"/>
                <a:gd name="T42" fmla="*/ 283 w 210"/>
                <a:gd name="T43" fmla="*/ 40 h 193"/>
                <a:gd name="T44" fmla="*/ 430 w 210"/>
                <a:gd name="T45" fmla="*/ 61 h 193"/>
                <a:gd name="T46" fmla="*/ 303 w 210"/>
                <a:gd name="T47" fmla="*/ 111 h 193"/>
                <a:gd name="T48" fmla="*/ 293 w 210"/>
                <a:gd name="T49" fmla="*/ 147 h 193"/>
                <a:gd name="T50" fmla="*/ 192 w 210"/>
                <a:gd name="T51" fmla="*/ 86 h 193"/>
                <a:gd name="T52" fmla="*/ 66 w 210"/>
                <a:gd name="T53" fmla="*/ 582 h 193"/>
                <a:gd name="T54" fmla="*/ 308 w 210"/>
                <a:gd name="T55" fmla="*/ 738 h 193"/>
                <a:gd name="T56" fmla="*/ 228 w 210"/>
                <a:gd name="T57" fmla="*/ 673 h 193"/>
                <a:gd name="T58" fmla="*/ 177 w 210"/>
                <a:gd name="T59" fmla="*/ 733 h 193"/>
                <a:gd name="T60" fmla="*/ 162 w 210"/>
                <a:gd name="T61" fmla="*/ 647 h 193"/>
                <a:gd name="T62" fmla="*/ 233 w 210"/>
                <a:gd name="T63" fmla="*/ 435 h 193"/>
                <a:gd name="T64" fmla="*/ 339 w 210"/>
                <a:gd name="T65" fmla="*/ 420 h 193"/>
                <a:gd name="T66" fmla="*/ 359 w 210"/>
                <a:gd name="T67" fmla="*/ 480 h 193"/>
                <a:gd name="T68" fmla="*/ 308 w 210"/>
                <a:gd name="T69" fmla="*/ 612 h 193"/>
                <a:gd name="T70" fmla="*/ 460 w 210"/>
                <a:gd name="T71" fmla="*/ 910 h 193"/>
                <a:gd name="T72" fmla="*/ 941 w 210"/>
                <a:gd name="T73" fmla="*/ 839 h 193"/>
                <a:gd name="T74" fmla="*/ 920 w 210"/>
                <a:gd name="T75" fmla="*/ 334 h 193"/>
                <a:gd name="T76" fmla="*/ 834 w 210"/>
                <a:gd name="T77" fmla="*/ 303 h 193"/>
                <a:gd name="T78" fmla="*/ 571 w 210"/>
                <a:gd name="T79" fmla="*/ 308 h 193"/>
                <a:gd name="T80" fmla="*/ 546 w 210"/>
                <a:gd name="T81" fmla="*/ 440 h 193"/>
                <a:gd name="T82" fmla="*/ 577 w 210"/>
                <a:gd name="T83" fmla="*/ 253 h 193"/>
                <a:gd name="T84" fmla="*/ 450 w 210"/>
                <a:gd name="T85" fmla="*/ 131 h 193"/>
                <a:gd name="T86" fmla="*/ 531 w 210"/>
                <a:gd name="T87" fmla="*/ 177 h 193"/>
                <a:gd name="T88" fmla="*/ 308 w 210"/>
                <a:gd name="T89" fmla="*/ 364 h 193"/>
                <a:gd name="T90" fmla="*/ 121 w 210"/>
                <a:gd name="T91" fmla="*/ 187 h 193"/>
                <a:gd name="T92" fmla="*/ 344 w 210"/>
                <a:gd name="T93" fmla="*/ 202 h 193"/>
                <a:gd name="T94" fmla="*/ 400 w 210"/>
                <a:gd name="T95" fmla="*/ 202 h 193"/>
                <a:gd name="T96" fmla="*/ 546 w 210"/>
                <a:gd name="T97" fmla="*/ 228 h 193"/>
                <a:gd name="T98" fmla="*/ 501 w 210"/>
                <a:gd name="T99" fmla="*/ 470 h 193"/>
                <a:gd name="T100" fmla="*/ 470 w 210"/>
                <a:gd name="T101" fmla="*/ 258 h 193"/>
                <a:gd name="T102" fmla="*/ 308 w 210"/>
                <a:gd name="T103" fmla="*/ 364 h 193"/>
                <a:gd name="T104" fmla="*/ 405 w 210"/>
                <a:gd name="T105" fmla="*/ 415 h 193"/>
                <a:gd name="T106" fmla="*/ 445 w 210"/>
                <a:gd name="T107" fmla="*/ 293 h 193"/>
                <a:gd name="T108" fmla="*/ 516 w 210"/>
                <a:gd name="T109" fmla="*/ 733 h 193"/>
                <a:gd name="T110" fmla="*/ 415 w 210"/>
                <a:gd name="T111" fmla="*/ 485 h 193"/>
                <a:gd name="T112" fmla="*/ 592 w 210"/>
                <a:gd name="T113" fmla="*/ 53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1" name="Freeform 151"/>
            <p:cNvSpPr>
              <a:spLocks/>
            </p:cNvSpPr>
            <p:nvPr userDrawn="1"/>
          </p:nvSpPr>
          <p:spPr bwMode="auto">
            <a:xfrm>
              <a:off x="348" y="3254"/>
              <a:ext cx="86" cy="102"/>
            </a:xfrm>
            <a:custGeom>
              <a:avLst/>
              <a:gdLst>
                <a:gd name="T0" fmla="*/ 71 w 17"/>
                <a:gd name="T1" fmla="*/ 26 h 20"/>
                <a:gd name="T2" fmla="*/ 46 w 17"/>
                <a:gd name="T3" fmla="*/ 102 h 20"/>
                <a:gd name="T4" fmla="*/ 71 w 17"/>
                <a:gd name="T5" fmla="*/ 2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2" name="Freeform 152"/>
            <p:cNvSpPr>
              <a:spLocks/>
            </p:cNvSpPr>
            <p:nvPr userDrawn="1"/>
          </p:nvSpPr>
          <p:spPr bwMode="auto">
            <a:xfrm>
              <a:off x="267" y="3295"/>
              <a:ext cx="76" cy="136"/>
            </a:xfrm>
            <a:custGeom>
              <a:avLst/>
              <a:gdLst>
                <a:gd name="T0" fmla="*/ 35 w 15"/>
                <a:gd name="T1" fmla="*/ 50 h 27"/>
                <a:gd name="T2" fmla="*/ 20 w 15"/>
                <a:gd name="T3" fmla="*/ 126 h 27"/>
                <a:gd name="T4" fmla="*/ 76 w 15"/>
                <a:gd name="T5" fmla="*/ 81 h 27"/>
                <a:gd name="T6" fmla="*/ 66 w 15"/>
                <a:gd name="T7" fmla="*/ 40 h 27"/>
                <a:gd name="T8" fmla="*/ 35 w 15"/>
                <a:gd name="T9" fmla="*/ 5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3" name="Freeform 153"/>
            <p:cNvSpPr>
              <a:spLocks/>
            </p:cNvSpPr>
            <p:nvPr userDrawn="1"/>
          </p:nvSpPr>
          <p:spPr bwMode="auto">
            <a:xfrm>
              <a:off x="222" y="3022"/>
              <a:ext cx="243" cy="116"/>
            </a:xfrm>
            <a:custGeom>
              <a:avLst/>
              <a:gdLst>
                <a:gd name="T0" fmla="*/ 203 w 48"/>
                <a:gd name="T1" fmla="*/ 10 h 23"/>
                <a:gd name="T2" fmla="*/ 46 w 48"/>
                <a:gd name="T3" fmla="*/ 5 h 23"/>
                <a:gd name="T4" fmla="*/ 5 w 48"/>
                <a:gd name="T5" fmla="*/ 45 h 23"/>
                <a:gd name="T6" fmla="*/ 111 w 48"/>
                <a:gd name="T7" fmla="*/ 106 h 23"/>
                <a:gd name="T8" fmla="*/ 172 w 48"/>
                <a:gd name="T9" fmla="*/ 101 h 23"/>
                <a:gd name="T10" fmla="*/ 203 w 48"/>
                <a:gd name="T11" fmla="*/ 96 h 23"/>
                <a:gd name="T12" fmla="*/ 203 w 48"/>
                <a:gd name="T13" fmla="*/ 1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4" name="Freeform 154"/>
            <p:cNvSpPr>
              <a:spLocks/>
            </p:cNvSpPr>
            <p:nvPr userDrawn="1"/>
          </p:nvSpPr>
          <p:spPr bwMode="auto">
            <a:xfrm>
              <a:off x="500" y="3345"/>
              <a:ext cx="177" cy="187"/>
            </a:xfrm>
            <a:custGeom>
              <a:avLst/>
              <a:gdLst>
                <a:gd name="T0" fmla="*/ 121 w 35"/>
                <a:gd name="T1" fmla="*/ 10 h 37"/>
                <a:gd name="T2" fmla="*/ 56 w 35"/>
                <a:gd name="T3" fmla="*/ 10 h 37"/>
                <a:gd name="T4" fmla="*/ 20 w 35"/>
                <a:gd name="T5" fmla="*/ 101 h 37"/>
                <a:gd name="T6" fmla="*/ 142 w 35"/>
                <a:gd name="T7" fmla="*/ 111 h 37"/>
                <a:gd name="T8" fmla="*/ 121 w 35"/>
                <a:gd name="T9" fmla="*/ 1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5" name="Freeform 155"/>
            <p:cNvSpPr>
              <a:spLocks/>
            </p:cNvSpPr>
            <p:nvPr userDrawn="1"/>
          </p:nvSpPr>
          <p:spPr bwMode="auto">
            <a:xfrm>
              <a:off x="905" y="3158"/>
              <a:ext cx="177" cy="36"/>
            </a:xfrm>
            <a:custGeom>
              <a:avLst/>
              <a:gdLst>
                <a:gd name="T0" fmla="*/ 25 w 35"/>
                <a:gd name="T1" fmla="*/ 0 h 7"/>
                <a:gd name="T2" fmla="*/ 71 w 35"/>
                <a:gd name="T3" fmla="*/ 26 h 7"/>
                <a:gd name="T4" fmla="*/ 2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6" name="Freeform 156"/>
            <p:cNvSpPr>
              <a:spLocks/>
            </p:cNvSpPr>
            <p:nvPr userDrawn="1"/>
          </p:nvSpPr>
          <p:spPr bwMode="auto">
            <a:xfrm>
              <a:off x="965" y="3153"/>
              <a:ext cx="137" cy="81"/>
            </a:xfrm>
            <a:custGeom>
              <a:avLst/>
              <a:gdLst>
                <a:gd name="T0" fmla="*/ 36 w 27"/>
                <a:gd name="T1" fmla="*/ 66 h 16"/>
                <a:gd name="T2" fmla="*/ 127 w 27"/>
                <a:gd name="T3" fmla="*/ 30 h 16"/>
                <a:gd name="T4" fmla="*/ 86 w 27"/>
                <a:gd name="T5" fmla="*/ 5 h 16"/>
                <a:gd name="T6" fmla="*/ 36 w 27"/>
                <a:gd name="T7" fmla="*/ 56 h 16"/>
                <a:gd name="T8" fmla="*/ 36 w 27"/>
                <a:gd name="T9" fmla="*/ 6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7" name="Freeform 157"/>
            <p:cNvSpPr>
              <a:spLocks/>
            </p:cNvSpPr>
            <p:nvPr userDrawn="1"/>
          </p:nvSpPr>
          <p:spPr bwMode="auto">
            <a:xfrm>
              <a:off x="960" y="3204"/>
              <a:ext cx="177" cy="86"/>
            </a:xfrm>
            <a:custGeom>
              <a:avLst/>
              <a:gdLst>
                <a:gd name="T0" fmla="*/ 126 w 35"/>
                <a:gd name="T1" fmla="*/ 30 h 17"/>
                <a:gd name="T2" fmla="*/ 40 w 35"/>
                <a:gd name="T3" fmla="*/ 51 h 17"/>
                <a:gd name="T4" fmla="*/ 30 w 35"/>
                <a:gd name="T5" fmla="*/ 66 h 17"/>
                <a:gd name="T6" fmla="*/ 137 w 35"/>
                <a:gd name="T7" fmla="*/ 61 h 17"/>
                <a:gd name="T8" fmla="*/ 126 w 35"/>
                <a:gd name="T9" fmla="*/ 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8" name="Freeform 158"/>
            <p:cNvSpPr>
              <a:spLocks/>
            </p:cNvSpPr>
            <p:nvPr userDrawn="1"/>
          </p:nvSpPr>
          <p:spPr bwMode="auto">
            <a:xfrm>
              <a:off x="844" y="3285"/>
              <a:ext cx="248" cy="60"/>
            </a:xfrm>
            <a:custGeom>
              <a:avLst/>
              <a:gdLst>
                <a:gd name="T0" fmla="*/ 202 w 49"/>
                <a:gd name="T1" fmla="*/ 15 h 12"/>
                <a:gd name="T2" fmla="*/ 147 w 49"/>
                <a:gd name="T3" fmla="*/ 5 h 12"/>
                <a:gd name="T4" fmla="*/ 35 w 49"/>
                <a:gd name="T5" fmla="*/ 0 h 12"/>
                <a:gd name="T6" fmla="*/ 10 w 49"/>
                <a:gd name="T7" fmla="*/ 25 h 12"/>
                <a:gd name="T8" fmla="*/ 101 w 49"/>
                <a:gd name="T9" fmla="*/ 40 h 12"/>
                <a:gd name="T10" fmla="*/ 208 w 49"/>
                <a:gd name="T11" fmla="*/ 40 h 12"/>
                <a:gd name="T12" fmla="*/ 202 w 49"/>
                <a:gd name="T13" fmla="*/ 1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9" name="Freeform 159"/>
            <p:cNvSpPr>
              <a:spLocks/>
            </p:cNvSpPr>
            <p:nvPr userDrawn="1"/>
          </p:nvSpPr>
          <p:spPr bwMode="auto">
            <a:xfrm>
              <a:off x="869" y="3340"/>
              <a:ext cx="203" cy="56"/>
            </a:xfrm>
            <a:custGeom>
              <a:avLst/>
              <a:gdLst>
                <a:gd name="T0" fmla="*/ 188 w 40"/>
                <a:gd name="T1" fmla="*/ 10 h 11"/>
                <a:gd name="T2" fmla="*/ 132 w 40"/>
                <a:gd name="T3" fmla="*/ 20 h 11"/>
                <a:gd name="T4" fmla="*/ 66 w 40"/>
                <a:gd name="T5" fmla="*/ 15 h 11"/>
                <a:gd name="T6" fmla="*/ 5 w 40"/>
                <a:gd name="T7" fmla="*/ 10 h 11"/>
                <a:gd name="T8" fmla="*/ 178 w 40"/>
                <a:gd name="T9" fmla="*/ 41 h 11"/>
                <a:gd name="T10" fmla="*/ 188 w 40"/>
                <a:gd name="T11" fmla="*/ 1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0" name="Freeform 160"/>
            <p:cNvSpPr>
              <a:spLocks/>
            </p:cNvSpPr>
            <p:nvPr userDrawn="1"/>
          </p:nvSpPr>
          <p:spPr bwMode="auto">
            <a:xfrm>
              <a:off x="859" y="3386"/>
              <a:ext cx="207" cy="172"/>
            </a:xfrm>
            <a:custGeom>
              <a:avLst/>
              <a:gdLst>
                <a:gd name="T0" fmla="*/ 141 w 41"/>
                <a:gd name="T1" fmla="*/ 46 h 34"/>
                <a:gd name="T2" fmla="*/ 66 w 41"/>
                <a:gd name="T3" fmla="*/ 30 h 34"/>
                <a:gd name="T4" fmla="*/ 20 w 41"/>
                <a:gd name="T5" fmla="*/ 76 h 34"/>
                <a:gd name="T6" fmla="*/ 5 w 41"/>
                <a:gd name="T7" fmla="*/ 96 h 34"/>
                <a:gd name="T8" fmla="*/ 45 w 41"/>
                <a:gd name="T9" fmla="*/ 96 h 34"/>
                <a:gd name="T10" fmla="*/ 86 w 41"/>
                <a:gd name="T11" fmla="*/ 137 h 34"/>
                <a:gd name="T12" fmla="*/ 106 w 41"/>
                <a:gd name="T13" fmla="*/ 152 h 34"/>
                <a:gd name="T14" fmla="*/ 146 w 41"/>
                <a:gd name="T15" fmla="*/ 96 h 34"/>
                <a:gd name="T16" fmla="*/ 197 w 41"/>
                <a:gd name="T17" fmla="*/ 96 h 34"/>
                <a:gd name="T18" fmla="*/ 141 w 41"/>
                <a:gd name="T19" fmla="*/ 46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1" name="Freeform 161"/>
            <p:cNvSpPr>
              <a:spLocks/>
            </p:cNvSpPr>
            <p:nvPr userDrawn="1"/>
          </p:nvSpPr>
          <p:spPr bwMode="auto">
            <a:xfrm>
              <a:off x="996" y="3305"/>
              <a:ext cx="126" cy="318"/>
            </a:xfrm>
            <a:custGeom>
              <a:avLst/>
              <a:gdLst>
                <a:gd name="T0" fmla="*/ 111 w 25"/>
                <a:gd name="T1" fmla="*/ 10 h 63"/>
                <a:gd name="T2" fmla="*/ 91 w 25"/>
                <a:gd name="T3" fmla="*/ 86 h 63"/>
                <a:gd name="T4" fmla="*/ 35 w 25"/>
                <a:gd name="T5" fmla="*/ 101 h 63"/>
                <a:gd name="T6" fmla="*/ 35 w 25"/>
                <a:gd name="T7" fmla="*/ 116 h 63"/>
                <a:gd name="T8" fmla="*/ 86 w 25"/>
                <a:gd name="T9" fmla="*/ 172 h 63"/>
                <a:gd name="T10" fmla="*/ 60 w 25"/>
                <a:gd name="T11" fmla="*/ 227 h 63"/>
                <a:gd name="T12" fmla="*/ 0 w 25"/>
                <a:gd name="T13" fmla="*/ 278 h 63"/>
                <a:gd name="T14" fmla="*/ 25 w 25"/>
                <a:gd name="T15" fmla="*/ 293 h 63"/>
                <a:gd name="T16" fmla="*/ 81 w 25"/>
                <a:gd name="T17" fmla="*/ 313 h 63"/>
                <a:gd name="T18" fmla="*/ 116 w 25"/>
                <a:gd name="T19" fmla="*/ 288 h 63"/>
                <a:gd name="T20" fmla="*/ 126 w 25"/>
                <a:gd name="T21" fmla="*/ 71 h 63"/>
                <a:gd name="T22" fmla="*/ 126 w 25"/>
                <a:gd name="T23" fmla="*/ 10 h 63"/>
                <a:gd name="T24" fmla="*/ 111 w 25"/>
                <a:gd name="T25" fmla="*/ 1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28" name="Group 162"/>
          <p:cNvGrpSpPr>
            <a:grpSpLocks/>
          </p:cNvGrpSpPr>
          <p:nvPr/>
        </p:nvGrpSpPr>
        <p:grpSpPr bwMode="auto">
          <a:xfrm>
            <a:off x="1066800" y="4552950"/>
            <a:ext cx="533400" cy="492125"/>
            <a:chOff x="96" y="2784"/>
            <a:chExt cx="1062" cy="981"/>
          </a:xfrm>
        </p:grpSpPr>
        <p:sp>
          <p:nvSpPr>
            <p:cNvPr id="1106" name="Freeform 163"/>
            <p:cNvSpPr>
              <a:spLocks/>
            </p:cNvSpPr>
            <p:nvPr userDrawn="1"/>
          </p:nvSpPr>
          <p:spPr bwMode="auto">
            <a:xfrm>
              <a:off x="121" y="2784"/>
              <a:ext cx="207" cy="81"/>
            </a:xfrm>
            <a:custGeom>
              <a:avLst/>
              <a:gdLst>
                <a:gd name="T0" fmla="*/ 151 w 41"/>
                <a:gd name="T1" fmla="*/ 61 h 16"/>
                <a:gd name="T2" fmla="*/ 187 w 41"/>
                <a:gd name="T3" fmla="*/ 51 h 16"/>
                <a:gd name="T4" fmla="*/ 192 w 41"/>
                <a:gd name="T5" fmla="*/ 46 h 16"/>
                <a:gd name="T6" fmla="*/ 157 w 41"/>
                <a:gd name="T7" fmla="*/ 5 h 16"/>
                <a:gd name="T8" fmla="*/ 40 w 41"/>
                <a:gd name="T9" fmla="*/ 56 h 16"/>
                <a:gd name="T10" fmla="*/ 151 w 41"/>
                <a:gd name="T11" fmla="*/ 61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7" name="Freeform 164"/>
            <p:cNvSpPr>
              <a:spLocks noEditPoints="1"/>
            </p:cNvSpPr>
            <p:nvPr userDrawn="1"/>
          </p:nvSpPr>
          <p:spPr bwMode="auto">
            <a:xfrm>
              <a:off x="96" y="2789"/>
              <a:ext cx="1062" cy="976"/>
            </a:xfrm>
            <a:custGeom>
              <a:avLst/>
              <a:gdLst>
                <a:gd name="T0" fmla="*/ 824 w 210"/>
                <a:gd name="T1" fmla="*/ 784 h 193"/>
                <a:gd name="T2" fmla="*/ 769 w 210"/>
                <a:gd name="T3" fmla="*/ 632 h 193"/>
                <a:gd name="T4" fmla="*/ 718 w 210"/>
                <a:gd name="T5" fmla="*/ 501 h 193"/>
                <a:gd name="T6" fmla="*/ 834 w 210"/>
                <a:gd name="T7" fmla="*/ 470 h 193"/>
                <a:gd name="T8" fmla="*/ 738 w 210"/>
                <a:gd name="T9" fmla="*/ 415 h 193"/>
                <a:gd name="T10" fmla="*/ 794 w 210"/>
                <a:gd name="T11" fmla="*/ 420 h 193"/>
                <a:gd name="T12" fmla="*/ 794 w 210"/>
                <a:gd name="T13" fmla="*/ 389 h 193"/>
                <a:gd name="T14" fmla="*/ 683 w 210"/>
                <a:gd name="T15" fmla="*/ 394 h 193"/>
                <a:gd name="T16" fmla="*/ 647 w 210"/>
                <a:gd name="T17" fmla="*/ 632 h 193"/>
                <a:gd name="T18" fmla="*/ 627 w 210"/>
                <a:gd name="T19" fmla="*/ 425 h 193"/>
                <a:gd name="T20" fmla="*/ 597 w 210"/>
                <a:gd name="T21" fmla="*/ 339 h 193"/>
                <a:gd name="T22" fmla="*/ 627 w 210"/>
                <a:gd name="T23" fmla="*/ 258 h 193"/>
                <a:gd name="T24" fmla="*/ 612 w 210"/>
                <a:gd name="T25" fmla="*/ 187 h 193"/>
                <a:gd name="T26" fmla="*/ 602 w 210"/>
                <a:gd name="T27" fmla="*/ 121 h 193"/>
                <a:gd name="T28" fmla="*/ 668 w 210"/>
                <a:gd name="T29" fmla="*/ 197 h 193"/>
                <a:gd name="T30" fmla="*/ 754 w 210"/>
                <a:gd name="T31" fmla="*/ 91 h 193"/>
                <a:gd name="T32" fmla="*/ 743 w 210"/>
                <a:gd name="T33" fmla="*/ 182 h 193"/>
                <a:gd name="T34" fmla="*/ 723 w 210"/>
                <a:gd name="T35" fmla="*/ 243 h 193"/>
                <a:gd name="T36" fmla="*/ 728 w 210"/>
                <a:gd name="T37" fmla="*/ 339 h 193"/>
                <a:gd name="T38" fmla="*/ 1006 w 210"/>
                <a:gd name="T39" fmla="*/ 147 h 193"/>
                <a:gd name="T40" fmla="*/ 455 w 210"/>
                <a:gd name="T41" fmla="*/ 5 h 193"/>
                <a:gd name="T42" fmla="*/ 283 w 210"/>
                <a:gd name="T43" fmla="*/ 40 h 193"/>
                <a:gd name="T44" fmla="*/ 430 w 210"/>
                <a:gd name="T45" fmla="*/ 61 h 193"/>
                <a:gd name="T46" fmla="*/ 303 w 210"/>
                <a:gd name="T47" fmla="*/ 111 h 193"/>
                <a:gd name="T48" fmla="*/ 293 w 210"/>
                <a:gd name="T49" fmla="*/ 147 h 193"/>
                <a:gd name="T50" fmla="*/ 192 w 210"/>
                <a:gd name="T51" fmla="*/ 86 h 193"/>
                <a:gd name="T52" fmla="*/ 66 w 210"/>
                <a:gd name="T53" fmla="*/ 582 h 193"/>
                <a:gd name="T54" fmla="*/ 308 w 210"/>
                <a:gd name="T55" fmla="*/ 738 h 193"/>
                <a:gd name="T56" fmla="*/ 228 w 210"/>
                <a:gd name="T57" fmla="*/ 673 h 193"/>
                <a:gd name="T58" fmla="*/ 177 w 210"/>
                <a:gd name="T59" fmla="*/ 733 h 193"/>
                <a:gd name="T60" fmla="*/ 162 w 210"/>
                <a:gd name="T61" fmla="*/ 647 h 193"/>
                <a:gd name="T62" fmla="*/ 233 w 210"/>
                <a:gd name="T63" fmla="*/ 435 h 193"/>
                <a:gd name="T64" fmla="*/ 339 w 210"/>
                <a:gd name="T65" fmla="*/ 420 h 193"/>
                <a:gd name="T66" fmla="*/ 359 w 210"/>
                <a:gd name="T67" fmla="*/ 480 h 193"/>
                <a:gd name="T68" fmla="*/ 308 w 210"/>
                <a:gd name="T69" fmla="*/ 612 h 193"/>
                <a:gd name="T70" fmla="*/ 460 w 210"/>
                <a:gd name="T71" fmla="*/ 910 h 193"/>
                <a:gd name="T72" fmla="*/ 941 w 210"/>
                <a:gd name="T73" fmla="*/ 839 h 193"/>
                <a:gd name="T74" fmla="*/ 920 w 210"/>
                <a:gd name="T75" fmla="*/ 334 h 193"/>
                <a:gd name="T76" fmla="*/ 834 w 210"/>
                <a:gd name="T77" fmla="*/ 303 h 193"/>
                <a:gd name="T78" fmla="*/ 571 w 210"/>
                <a:gd name="T79" fmla="*/ 308 h 193"/>
                <a:gd name="T80" fmla="*/ 546 w 210"/>
                <a:gd name="T81" fmla="*/ 440 h 193"/>
                <a:gd name="T82" fmla="*/ 577 w 210"/>
                <a:gd name="T83" fmla="*/ 253 h 193"/>
                <a:gd name="T84" fmla="*/ 450 w 210"/>
                <a:gd name="T85" fmla="*/ 131 h 193"/>
                <a:gd name="T86" fmla="*/ 531 w 210"/>
                <a:gd name="T87" fmla="*/ 177 h 193"/>
                <a:gd name="T88" fmla="*/ 308 w 210"/>
                <a:gd name="T89" fmla="*/ 364 h 193"/>
                <a:gd name="T90" fmla="*/ 121 w 210"/>
                <a:gd name="T91" fmla="*/ 187 h 193"/>
                <a:gd name="T92" fmla="*/ 344 w 210"/>
                <a:gd name="T93" fmla="*/ 202 h 193"/>
                <a:gd name="T94" fmla="*/ 400 w 210"/>
                <a:gd name="T95" fmla="*/ 202 h 193"/>
                <a:gd name="T96" fmla="*/ 546 w 210"/>
                <a:gd name="T97" fmla="*/ 228 h 193"/>
                <a:gd name="T98" fmla="*/ 501 w 210"/>
                <a:gd name="T99" fmla="*/ 470 h 193"/>
                <a:gd name="T100" fmla="*/ 470 w 210"/>
                <a:gd name="T101" fmla="*/ 258 h 193"/>
                <a:gd name="T102" fmla="*/ 308 w 210"/>
                <a:gd name="T103" fmla="*/ 364 h 193"/>
                <a:gd name="T104" fmla="*/ 405 w 210"/>
                <a:gd name="T105" fmla="*/ 415 h 193"/>
                <a:gd name="T106" fmla="*/ 445 w 210"/>
                <a:gd name="T107" fmla="*/ 293 h 193"/>
                <a:gd name="T108" fmla="*/ 516 w 210"/>
                <a:gd name="T109" fmla="*/ 733 h 193"/>
                <a:gd name="T110" fmla="*/ 415 w 210"/>
                <a:gd name="T111" fmla="*/ 485 h 193"/>
                <a:gd name="T112" fmla="*/ 592 w 210"/>
                <a:gd name="T113" fmla="*/ 53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8" name="Freeform 165"/>
            <p:cNvSpPr>
              <a:spLocks/>
            </p:cNvSpPr>
            <p:nvPr userDrawn="1"/>
          </p:nvSpPr>
          <p:spPr bwMode="auto">
            <a:xfrm>
              <a:off x="348" y="3254"/>
              <a:ext cx="86" cy="102"/>
            </a:xfrm>
            <a:custGeom>
              <a:avLst/>
              <a:gdLst>
                <a:gd name="T0" fmla="*/ 71 w 17"/>
                <a:gd name="T1" fmla="*/ 26 h 20"/>
                <a:gd name="T2" fmla="*/ 46 w 17"/>
                <a:gd name="T3" fmla="*/ 102 h 20"/>
                <a:gd name="T4" fmla="*/ 71 w 17"/>
                <a:gd name="T5" fmla="*/ 2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9" name="Freeform 166"/>
            <p:cNvSpPr>
              <a:spLocks/>
            </p:cNvSpPr>
            <p:nvPr userDrawn="1"/>
          </p:nvSpPr>
          <p:spPr bwMode="auto">
            <a:xfrm>
              <a:off x="267" y="3295"/>
              <a:ext cx="76" cy="136"/>
            </a:xfrm>
            <a:custGeom>
              <a:avLst/>
              <a:gdLst>
                <a:gd name="T0" fmla="*/ 35 w 15"/>
                <a:gd name="T1" fmla="*/ 50 h 27"/>
                <a:gd name="T2" fmla="*/ 20 w 15"/>
                <a:gd name="T3" fmla="*/ 126 h 27"/>
                <a:gd name="T4" fmla="*/ 76 w 15"/>
                <a:gd name="T5" fmla="*/ 81 h 27"/>
                <a:gd name="T6" fmla="*/ 66 w 15"/>
                <a:gd name="T7" fmla="*/ 40 h 27"/>
                <a:gd name="T8" fmla="*/ 35 w 15"/>
                <a:gd name="T9" fmla="*/ 5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0" name="Freeform 167"/>
            <p:cNvSpPr>
              <a:spLocks/>
            </p:cNvSpPr>
            <p:nvPr userDrawn="1"/>
          </p:nvSpPr>
          <p:spPr bwMode="auto">
            <a:xfrm>
              <a:off x="222" y="3022"/>
              <a:ext cx="243" cy="116"/>
            </a:xfrm>
            <a:custGeom>
              <a:avLst/>
              <a:gdLst>
                <a:gd name="T0" fmla="*/ 203 w 48"/>
                <a:gd name="T1" fmla="*/ 10 h 23"/>
                <a:gd name="T2" fmla="*/ 46 w 48"/>
                <a:gd name="T3" fmla="*/ 5 h 23"/>
                <a:gd name="T4" fmla="*/ 5 w 48"/>
                <a:gd name="T5" fmla="*/ 45 h 23"/>
                <a:gd name="T6" fmla="*/ 111 w 48"/>
                <a:gd name="T7" fmla="*/ 106 h 23"/>
                <a:gd name="T8" fmla="*/ 172 w 48"/>
                <a:gd name="T9" fmla="*/ 101 h 23"/>
                <a:gd name="T10" fmla="*/ 203 w 48"/>
                <a:gd name="T11" fmla="*/ 96 h 23"/>
                <a:gd name="T12" fmla="*/ 203 w 48"/>
                <a:gd name="T13" fmla="*/ 1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1" name="Freeform 168"/>
            <p:cNvSpPr>
              <a:spLocks/>
            </p:cNvSpPr>
            <p:nvPr userDrawn="1"/>
          </p:nvSpPr>
          <p:spPr bwMode="auto">
            <a:xfrm>
              <a:off x="500" y="3345"/>
              <a:ext cx="177" cy="187"/>
            </a:xfrm>
            <a:custGeom>
              <a:avLst/>
              <a:gdLst>
                <a:gd name="T0" fmla="*/ 121 w 35"/>
                <a:gd name="T1" fmla="*/ 10 h 37"/>
                <a:gd name="T2" fmla="*/ 56 w 35"/>
                <a:gd name="T3" fmla="*/ 10 h 37"/>
                <a:gd name="T4" fmla="*/ 20 w 35"/>
                <a:gd name="T5" fmla="*/ 101 h 37"/>
                <a:gd name="T6" fmla="*/ 142 w 35"/>
                <a:gd name="T7" fmla="*/ 111 h 37"/>
                <a:gd name="T8" fmla="*/ 121 w 35"/>
                <a:gd name="T9" fmla="*/ 1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2" name="Freeform 169"/>
            <p:cNvSpPr>
              <a:spLocks/>
            </p:cNvSpPr>
            <p:nvPr userDrawn="1"/>
          </p:nvSpPr>
          <p:spPr bwMode="auto">
            <a:xfrm>
              <a:off x="905" y="3158"/>
              <a:ext cx="177" cy="36"/>
            </a:xfrm>
            <a:custGeom>
              <a:avLst/>
              <a:gdLst>
                <a:gd name="T0" fmla="*/ 25 w 35"/>
                <a:gd name="T1" fmla="*/ 0 h 7"/>
                <a:gd name="T2" fmla="*/ 71 w 35"/>
                <a:gd name="T3" fmla="*/ 26 h 7"/>
                <a:gd name="T4" fmla="*/ 2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3" name="Freeform 170"/>
            <p:cNvSpPr>
              <a:spLocks/>
            </p:cNvSpPr>
            <p:nvPr userDrawn="1"/>
          </p:nvSpPr>
          <p:spPr bwMode="auto">
            <a:xfrm>
              <a:off x="965" y="3153"/>
              <a:ext cx="137" cy="81"/>
            </a:xfrm>
            <a:custGeom>
              <a:avLst/>
              <a:gdLst>
                <a:gd name="T0" fmla="*/ 36 w 27"/>
                <a:gd name="T1" fmla="*/ 66 h 16"/>
                <a:gd name="T2" fmla="*/ 127 w 27"/>
                <a:gd name="T3" fmla="*/ 30 h 16"/>
                <a:gd name="T4" fmla="*/ 86 w 27"/>
                <a:gd name="T5" fmla="*/ 5 h 16"/>
                <a:gd name="T6" fmla="*/ 36 w 27"/>
                <a:gd name="T7" fmla="*/ 56 h 16"/>
                <a:gd name="T8" fmla="*/ 36 w 27"/>
                <a:gd name="T9" fmla="*/ 6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4" name="Freeform 171"/>
            <p:cNvSpPr>
              <a:spLocks/>
            </p:cNvSpPr>
            <p:nvPr userDrawn="1"/>
          </p:nvSpPr>
          <p:spPr bwMode="auto">
            <a:xfrm>
              <a:off x="960" y="3204"/>
              <a:ext cx="177" cy="86"/>
            </a:xfrm>
            <a:custGeom>
              <a:avLst/>
              <a:gdLst>
                <a:gd name="T0" fmla="*/ 126 w 35"/>
                <a:gd name="T1" fmla="*/ 30 h 17"/>
                <a:gd name="T2" fmla="*/ 40 w 35"/>
                <a:gd name="T3" fmla="*/ 51 h 17"/>
                <a:gd name="T4" fmla="*/ 30 w 35"/>
                <a:gd name="T5" fmla="*/ 66 h 17"/>
                <a:gd name="T6" fmla="*/ 137 w 35"/>
                <a:gd name="T7" fmla="*/ 61 h 17"/>
                <a:gd name="T8" fmla="*/ 126 w 35"/>
                <a:gd name="T9" fmla="*/ 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5" name="Freeform 172"/>
            <p:cNvSpPr>
              <a:spLocks/>
            </p:cNvSpPr>
            <p:nvPr userDrawn="1"/>
          </p:nvSpPr>
          <p:spPr bwMode="auto">
            <a:xfrm>
              <a:off x="844" y="3285"/>
              <a:ext cx="248" cy="60"/>
            </a:xfrm>
            <a:custGeom>
              <a:avLst/>
              <a:gdLst>
                <a:gd name="T0" fmla="*/ 202 w 49"/>
                <a:gd name="T1" fmla="*/ 15 h 12"/>
                <a:gd name="T2" fmla="*/ 147 w 49"/>
                <a:gd name="T3" fmla="*/ 5 h 12"/>
                <a:gd name="T4" fmla="*/ 35 w 49"/>
                <a:gd name="T5" fmla="*/ 0 h 12"/>
                <a:gd name="T6" fmla="*/ 10 w 49"/>
                <a:gd name="T7" fmla="*/ 25 h 12"/>
                <a:gd name="T8" fmla="*/ 101 w 49"/>
                <a:gd name="T9" fmla="*/ 40 h 12"/>
                <a:gd name="T10" fmla="*/ 208 w 49"/>
                <a:gd name="T11" fmla="*/ 40 h 12"/>
                <a:gd name="T12" fmla="*/ 202 w 49"/>
                <a:gd name="T13" fmla="*/ 1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6" name="Freeform 173"/>
            <p:cNvSpPr>
              <a:spLocks/>
            </p:cNvSpPr>
            <p:nvPr userDrawn="1"/>
          </p:nvSpPr>
          <p:spPr bwMode="auto">
            <a:xfrm>
              <a:off x="869" y="3340"/>
              <a:ext cx="203" cy="56"/>
            </a:xfrm>
            <a:custGeom>
              <a:avLst/>
              <a:gdLst>
                <a:gd name="T0" fmla="*/ 188 w 40"/>
                <a:gd name="T1" fmla="*/ 10 h 11"/>
                <a:gd name="T2" fmla="*/ 132 w 40"/>
                <a:gd name="T3" fmla="*/ 20 h 11"/>
                <a:gd name="T4" fmla="*/ 66 w 40"/>
                <a:gd name="T5" fmla="*/ 15 h 11"/>
                <a:gd name="T6" fmla="*/ 5 w 40"/>
                <a:gd name="T7" fmla="*/ 10 h 11"/>
                <a:gd name="T8" fmla="*/ 178 w 40"/>
                <a:gd name="T9" fmla="*/ 41 h 11"/>
                <a:gd name="T10" fmla="*/ 188 w 40"/>
                <a:gd name="T11" fmla="*/ 1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7" name="Freeform 174"/>
            <p:cNvSpPr>
              <a:spLocks/>
            </p:cNvSpPr>
            <p:nvPr userDrawn="1"/>
          </p:nvSpPr>
          <p:spPr bwMode="auto">
            <a:xfrm>
              <a:off x="859" y="3386"/>
              <a:ext cx="207" cy="172"/>
            </a:xfrm>
            <a:custGeom>
              <a:avLst/>
              <a:gdLst>
                <a:gd name="T0" fmla="*/ 141 w 41"/>
                <a:gd name="T1" fmla="*/ 46 h 34"/>
                <a:gd name="T2" fmla="*/ 66 w 41"/>
                <a:gd name="T3" fmla="*/ 30 h 34"/>
                <a:gd name="T4" fmla="*/ 20 w 41"/>
                <a:gd name="T5" fmla="*/ 76 h 34"/>
                <a:gd name="T6" fmla="*/ 5 w 41"/>
                <a:gd name="T7" fmla="*/ 96 h 34"/>
                <a:gd name="T8" fmla="*/ 45 w 41"/>
                <a:gd name="T9" fmla="*/ 96 h 34"/>
                <a:gd name="T10" fmla="*/ 86 w 41"/>
                <a:gd name="T11" fmla="*/ 137 h 34"/>
                <a:gd name="T12" fmla="*/ 106 w 41"/>
                <a:gd name="T13" fmla="*/ 152 h 34"/>
                <a:gd name="T14" fmla="*/ 146 w 41"/>
                <a:gd name="T15" fmla="*/ 96 h 34"/>
                <a:gd name="T16" fmla="*/ 197 w 41"/>
                <a:gd name="T17" fmla="*/ 96 h 34"/>
                <a:gd name="T18" fmla="*/ 141 w 41"/>
                <a:gd name="T19" fmla="*/ 46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8" name="Freeform 175"/>
            <p:cNvSpPr>
              <a:spLocks/>
            </p:cNvSpPr>
            <p:nvPr userDrawn="1"/>
          </p:nvSpPr>
          <p:spPr bwMode="auto">
            <a:xfrm>
              <a:off x="996" y="3305"/>
              <a:ext cx="126" cy="318"/>
            </a:xfrm>
            <a:custGeom>
              <a:avLst/>
              <a:gdLst>
                <a:gd name="T0" fmla="*/ 111 w 25"/>
                <a:gd name="T1" fmla="*/ 10 h 63"/>
                <a:gd name="T2" fmla="*/ 91 w 25"/>
                <a:gd name="T3" fmla="*/ 86 h 63"/>
                <a:gd name="T4" fmla="*/ 35 w 25"/>
                <a:gd name="T5" fmla="*/ 101 h 63"/>
                <a:gd name="T6" fmla="*/ 35 w 25"/>
                <a:gd name="T7" fmla="*/ 116 h 63"/>
                <a:gd name="T8" fmla="*/ 86 w 25"/>
                <a:gd name="T9" fmla="*/ 172 h 63"/>
                <a:gd name="T10" fmla="*/ 60 w 25"/>
                <a:gd name="T11" fmla="*/ 227 h 63"/>
                <a:gd name="T12" fmla="*/ 0 w 25"/>
                <a:gd name="T13" fmla="*/ 278 h 63"/>
                <a:gd name="T14" fmla="*/ 25 w 25"/>
                <a:gd name="T15" fmla="*/ 293 h 63"/>
                <a:gd name="T16" fmla="*/ 81 w 25"/>
                <a:gd name="T17" fmla="*/ 313 h 63"/>
                <a:gd name="T18" fmla="*/ 116 w 25"/>
                <a:gd name="T19" fmla="*/ 288 h 63"/>
                <a:gd name="T20" fmla="*/ 126 w 25"/>
                <a:gd name="T21" fmla="*/ 71 h 63"/>
                <a:gd name="T22" fmla="*/ 126 w 25"/>
                <a:gd name="T23" fmla="*/ 10 h 63"/>
                <a:gd name="T24" fmla="*/ 111 w 25"/>
                <a:gd name="T25" fmla="*/ 1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29" name="Group 176"/>
          <p:cNvGrpSpPr>
            <a:grpSpLocks/>
          </p:cNvGrpSpPr>
          <p:nvPr/>
        </p:nvGrpSpPr>
        <p:grpSpPr bwMode="auto">
          <a:xfrm>
            <a:off x="1066800" y="5562600"/>
            <a:ext cx="533400" cy="492125"/>
            <a:chOff x="96" y="2784"/>
            <a:chExt cx="1062" cy="981"/>
          </a:xfrm>
        </p:grpSpPr>
        <p:sp>
          <p:nvSpPr>
            <p:cNvPr id="1093" name="Freeform 177"/>
            <p:cNvSpPr>
              <a:spLocks/>
            </p:cNvSpPr>
            <p:nvPr userDrawn="1"/>
          </p:nvSpPr>
          <p:spPr bwMode="auto">
            <a:xfrm>
              <a:off x="121" y="2784"/>
              <a:ext cx="207" cy="81"/>
            </a:xfrm>
            <a:custGeom>
              <a:avLst/>
              <a:gdLst>
                <a:gd name="T0" fmla="*/ 151 w 41"/>
                <a:gd name="T1" fmla="*/ 61 h 16"/>
                <a:gd name="T2" fmla="*/ 187 w 41"/>
                <a:gd name="T3" fmla="*/ 51 h 16"/>
                <a:gd name="T4" fmla="*/ 192 w 41"/>
                <a:gd name="T5" fmla="*/ 46 h 16"/>
                <a:gd name="T6" fmla="*/ 157 w 41"/>
                <a:gd name="T7" fmla="*/ 5 h 16"/>
                <a:gd name="T8" fmla="*/ 40 w 41"/>
                <a:gd name="T9" fmla="*/ 56 h 16"/>
                <a:gd name="T10" fmla="*/ 151 w 41"/>
                <a:gd name="T11" fmla="*/ 61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4" name="Freeform 178"/>
            <p:cNvSpPr>
              <a:spLocks noEditPoints="1"/>
            </p:cNvSpPr>
            <p:nvPr userDrawn="1"/>
          </p:nvSpPr>
          <p:spPr bwMode="auto">
            <a:xfrm>
              <a:off x="96" y="2789"/>
              <a:ext cx="1062" cy="976"/>
            </a:xfrm>
            <a:custGeom>
              <a:avLst/>
              <a:gdLst>
                <a:gd name="T0" fmla="*/ 824 w 210"/>
                <a:gd name="T1" fmla="*/ 784 h 193"/>
                <a:gd name="T2" fmla="*/ 769 w 210"/>
                <a:gd name="T3" fmla="*/ 632 h 193"/>
                <a:gd name="T4" fmla="*/ 718 w 210"/>
                <a:gd name="T5" fmla="*/ 501 h 193"/>
                <a:gd name="T6" fmla="*/ 834 w 210"/>
                <a:gd name="T7" fmla="*/ 470 h 193"/>
                <a:gd name="T8" fmla="*/ 738 w 210"/>
                <a:gd name="T9" fmla="*/ 415 h 193"/>
                <a:gd name="T10" fmla="*/ 794 w 210"/>
                <a:gd name="T11" fmla="*/ 420 h 193"/>
                <a:gd name="T12" fmla="*/ 794 w 210"/>
                <a:gd name="T13" fmla="*/ 389 h 193"/>
                <a:gd name="T14" fmla="*/ 683 w 210"/>
                <a:gd name="T15" fmla="*/ 394 h 193"/>
                <a:gd name="T16" fmla="*/ 647 w 210"/>
                <a:gd name="T17" fmla="*/ 632 h 193"/>
                <a:gd name="T18" fmla="*/ 627 w 210"/>
                <a:gd name="T19" fmla="*/ 425 h 193"/>
                <a:gd name="T20" fmla="*/ 597 w 210"/>
                <a:gd name="T21" fmla="*/ 339 h 193"/>
                <a:gd name="T22" fmla="*/ 627 w 210"/>
                <a:gd name="T23" fmla="*/ 258 h 193"/>
                <a:gd name="T24" fmla="*/ 612 w 210"/>
                <a:gd name="T25" fmla="*/ 187 h 193"/>
                <a:gd name="T26" fmla="*/ 602 w 210"/>
                <a:gd name="T27" fmla="*/ 121 h 193"/>
                <a:gd name="T28" fmla="*/ 668 w 210"/>
                <a:gd name="T29" fmla="*/ 197 h 193"/>
                <a:gd name="T30" fmla="*/ 754 w 210"/>
                <a:gd name="T31" fmla="*/ 91 h 193"/>
                <a:gd name="T32" fmla="*/ 743 w 210"/>
                <a:gd name="T33" fmla="*/ 182 h 193"/>
                <a:gd name="T34" fmla="*/ 723 w 210"/>
                <a:gd name="T35" fmla="*/ 243 h 193"/>
                <a:gd name="T36" fmla="*/ 728 w 210"/>
                <a:gd name="T37" fmla="*/ 339 h 193"/>
                <a:gd name="T38" fmla="*/ 1006 w 210"/>
                <a:gd name="T39" fmla="*/ 147 h 193"/>
                <a:gd name="T40" fmla="*/ 455 w 210"/>
                <a:gd name="T41" fmla="*/ 5 h 193"/>
                <a:gd name="T42" fmla="*/ 283 w 210"/>
                <a:gd name="T43" fmla="*/ 40 h 193"/>
                <a:gd name="T44" fmla="*/ 430 w 210"/>
                <a:gd name="T45" fmla="*/ 61 h 193"/>
                <a:gd name="T46" fmla="*/ 303 w 210"/>
                <a:gd name="T47" fmla="*/ 111 h 193"/>
                <a:gd name="T48" fmla="*/ 293 w 210"/>
                <a:gd name="T49" fmla="*/ 147 h 193"/>
                <a:gd name="T50" fmla="*/ 192 w 210"/>
                <a:gd name="T51" fmla="*/ 86 h 193"/>
                <a:gd name="T52" fmla="*/ 66 w 210"/>
                <a:gd name="T53" fmla="*/ 582 h 193"/>
                <a:gd name="T54" fmla="*/ 308 w 210"/>
                <a:gd name="T55" fmla="*/ 738 h 193"/>
                <a:gd name="T56" fmla="*/ 228 w 210"/>
                <a:gd name="T57" fmla="*/ 673 h 193"/>
                <a:gd name="T58" fmla="*/ 177 w 210"/>
                <a:gd name="T59" fmla="*/ 733 h 193"/>
                <a:gd name="T60" fmla="*/ 162 w 210"/>
                <a:gd name="T61" fmla="*/ 647 h 193"/>
                <a:gd name="T62" fmla="*/ 233 w 210"/>
                <a:gd name="T63" fmla="*/ 435 h 193"/>
                <a:gd name="T64" fmla="*/ 339 w 210"/>
                <a:gd name="T65" fmla="*/ 420 h 193"/>
                <a:gd name="T66" fmla="*/ 359 w 210"/>
                <a:gd name="T67" fmla="*/ 480 h 193"/>
                <a:gd name="T68" fmla="*/ 308 w 210"/>
                <a:gd name="T69" fmla="*/ 612 h 193"/>
                <a:gd name="T70" fmla="*/ 460 w 210"/>
                <a:gd name="T71" fmla="*/ 910 h 193"/>
                <a:gd name="T72" fmla="*/ 941 w 210"/>
                <a:gd name="T73" fmla="*/ 839 h 193"/>
                <a:gd name="T74" fmla="*/ 920 w 210"/>
                <a:gd name="T75" fmla="*/ 334 h 193"/>
                <a:gd name="T76" fmla="*/ 834 w 210"/>
                <a:gd name="T77" fmla="*/ 303 h 193"/>
                <a:gd name="T78" fmla="*/ 571 w 210"/>
                <a:gd name="T79" fmla="*/ 308 h 193"/>
                <a:gd name="T80" fmla="*/ 546 w 210"/>
                <a:gd name="T81" fmla="*/ 440 h 193"/>
                <a:gd name="T82" fmla="*/ 577 w 210"/>
                <a:gd name="T83" fmla="*/ 253 h 193"/>
                <a:gd name="T84" fmla="*/ 450 w 210"/>
                <a:gd name="T85" fmla="*/ 131 h 193"/>
                <a:gd name="T86" fmla="*/ 531 w 210"/>
                <a:gd name="T87" fmla="*/ 177 h 193"/>
                <a:gd name="T88" fmla="*/ 308 w 210"/>
                <a:gd name="T89" fmla="*/ 364 h 193"/>
                <a:gd name="T90" fmla="*/ 121 w 210"/>
                <a:gd name="T91" fmla="*/ 187 h 193"/>
                <a:gd name="T92" fmla="*/ 344 w 210"/>
                <a:gd name="T93" fmla="*/ 202 h 193"/>
                <a:gd name="T94" fmla="*/ 400 w 210"/>
                <a:gd name="T95" fmla="*/ 202 h 193"/>
                <a:gd name="T96" fmla="*/ 546 w 210"/>
                <a:gd name="T97" fmla="*/ 228 h 193"/>
                <a:gd name="T98" fmla="*/ 501 w 210"/>
                <a:gd name="T99" fmla="*/ 470 h 193"/>
                <a:gd name="T100" fmla="*/ 470 w 210"/>
                <a:gd name="T101" fmla="*/ 258 h 193"/>
                <a:gd name="T102" fmla="*/ 308 w 210"/>
                <a:gd name="T103" fmla="*/ 364 h 193"/>
                <a:gd name="T104" fmla="*/ 405 w 210"/>
                <a:gd name="T105" fmla="*/ 415 h 193"/>
                <a:gd name="T106" fmla="*/ 445 w 210"/>
                <a:gd name="T107" fmla="*/ 293 h 193"/>
                <a:gd name="T108" fmla="*/ 516 w 210"/>
                <a:gd name="T109" fmla="*/ 733 h 193"/>
                <a:gd name="T110" fmla="*/ 415 w 210"/>
                <a:gd name="T111" fmla="*/ 485 h 193"/>
                <a:gd name="T112" fmla="*/ 592 w 210"/>
                <a:gd name="T113" fmla="*/ 53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5" name="Freeform 179"/>
            <p:cNvSpPr>
              <a:spLocks/>
            </p:cNvSpPr>
            <p:nvPr userDrawn="1"/>
          </p:nvSpPr>
          <p:spPr bwMode="auto">
            <a:xfrm>
              <a:off x="348" y="3254"/>
              <a:ext cx="86" cy="102"/>
            </a:xfrm>
            <a:custGeom>
              <a:avLst/>
              <a:gdLst>
                <a:gd name="T0" fmla="*/ 71 w 17"/>
                <a:gd name="T1" fmla="*/ 26 h 20"/>
                <a:gd name="T2" fmla="*/ 46 w 17"/>
                <a:gd name="T3" fmla="*/ 102 h 20"/>
                <a:gd name="T4" fmla="*/ 71 w 17"/>
                <a:gd name="T5" fmla="*/ 2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6" name="Freeform 180"/>
            <p:cNvSpPr>
              <a:spLocks/>
            </p:cNvSpPr>
            <p:nvPr userDrawn="1"/>
          </p:nvSpPr>
          <p:spPr bwMode="auto">
            <a:xfrm>
              <a:off x="267" y="3295"/>
              <a:ext cx="76" cy="136"/>
            </a:xfrm>
            <a:custGeom>
              <a:avLst/>
              <a:gdLst>
                <a:gd name="T0" fmla="*/ 35 w 15"/>
                <a:gd name="T1" fmla="*/ 50 h 27"/>
                <a:gd name="T2" fmla="*/ 20 w 15"/>
                <a:gd name="T3" fmla="*/ 126 h 27"/>
                <a:gd name="T4" fmla="*/ 76 w 15"/>
                <a:gd name="T5" fmla="*/ 81 h 27"/>
                <a:gd name="T6" fmla="*/ 66 w 15"/>
                <a:gd name="T7" fmla="*/ 40 h 27"/>
                <a:gd name="T8" fmla="*/ 35 w 15"/>
                <a:gd name="T9" fmla="*/ 5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7" name="Freeform 181"/>
            <p:cNvSpPr>
              <a:spLocks/>
            </p:cNvSpPr>
            <p:nvPr userDrawn="1"/>
          </p:nvSpPr>
          <p:spPr bwMode="auto">
            <a:xfrm>
              <a:off x="222" y="3022"/>
              <a:ext cx="243" cy="116"/>
            </a:xfrm>
            <a:custGeom>
              <a:avLst/>
              <a:gdLst>
                <a:gd name="T0" fmla="*/ 203 w 48"/>
                <a:gd name="T1" fmla="*/ 10 h 23"/>
                <a:gd name="T2" fmla="*/ 46 w 48"/>
                <a:gd name="T3" fmla="*/ 5 h 23"/>
                <a:gd name="T4" fmla="*/ 5 w 48"/>
                <a:gd name="T5" fmla="*/ 45 h 23"/>
                <a:gd name="T6" fmla="*/ 111 w 48"/>
                <a:gd name="T7" fmla="*/ 106 h 23"/>
                <a:gd name="T8" fmla="*/ 172 w 48"/>
                <a:gd name="T9" fmla="*/ 101 h 23"/>
                <a:gd name="T10" fmla="*/ 203 w 48"/>
                <a:gd name="T11" fmla="*/ 96 h 23"/>
                <a:gd name="T12" fmla="*/ 203 w 48"/>
                <a:gd name="T13" fmla="*/ 1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8" name="Freeform 182"/>
            <p:cNvSpPr>
              <a:spLocks/>
            </p:cNvSpPr>
            <p:nvPr userDrawn="1"/>
          </p:nvSpPr>
          <p:spPr bwMode="auto">
            <a:xfrm>
              <a:off x="500" y="3345"/>
              <a:ext cx="177" cy="187"/>
            </a:xfrm>
            <a:custGeom>
              <a:avLst/>
              <a:gdLst>
                <a:gd name="T0" fmla="*/ 121 w 35"/>
                <a:gd name="T1" fmla="*/ 10 h 37"/>
                <a:gd name="T2" fmla="*/ 56 w 35"/>
                <a:gd name="T3" fmla="*/ 10 h 37"/>
                <a:gd name="T4" fmla="*/ 20 w 35"/>
                <a:gd name="T5" fmla="*/ 101 h 37"/>
                <a:gd name="T6" fmla="*/ 142 w 35"/>
                <a:gd name="T7" fmla="*/ 111 h 37"/>
                <a:gd name="T8" fmla="*/ 121 w 35"/>
                <a:gd name="T9" fmla="*/ 1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9" name="Freeform 183"/>
            <p:cNvSpPr>
              <a:spLocks/>
            </p:cNvSpPr>
            <p:nvPr userDrawn="1"/>
          </p:nvSpPr>
          <p:spPr bwMode="auto">
            <a:xfrm>
              <a:off x="905" y="3158"/>
              <a:ext cx="177" cy="36"/>
            </a:xfrm>
            <a:custGeom>
              <a:avLst/>
              <a:gdLst>
                <a:gd name="T0" fmla="*/ 25 w 35"/>
                <a:gd name="T1" fmla="*/ 0 h 7"/>
                <a:gd name="T2" fmla="*/ 71 w 35"/>
                <a:gd name="T3" fmla="*/ 26 h 7"/>
                <a:gd name="T4" fmla="*/ 2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0" name="Freeform 184"/>
            <p:cNvSpPr>
              <a:spLocks/>
            </p:cNvSpPr>
            <p:nvPr userDrawn="1"/>
          </p:nvSpPr>
          <p:spPr bwMode="auto">
            <a:xfrm>
              <a:off x="965" y="3153"/>
              <a:ext cx="137" cy="81"/>
            </a:xfrm>
            <a:custGeom>
              <a:avLst/>
              <a:gdLst>
                <a:gd name="T0" fmla="*/ 36 w 27"/>
                <a:gd name="T1" fmla="*/ 66 h 16"/>
                <a:gd name="T2" fmla="*/ 127 w 27"/>
                <a:gd name="T3" fmla="*/ 30 h 16"/>
                <a:gd name="T4" fmla="*/ 86 w 27"/>
                <a:gd name="T5" fmla="*/ 5 h 16"/>
                <a:gd name="T6" fmla="*/ 36 w 27"/>
                <a:gd name="T7" fmla="*/ 56 h 16"/>
                <a:gd name="T8" fmla="*/ 36 w 27"/>
                <a:gd name="T9" fmla="*/ 6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1" name="Freeform 185"/>
            <p:cNvSpPr>
              <a:spLocks/>
            </p:cNvSpPr>
            <p:nvPr userDrawn="1"/>
          </p:nvSpPr>
          <p:spPr bwMode="auto">
            <a:xfrm>
              <a:off x="960" y="3204"/>
              <a:ext cx="177" cy="86"/>
            </a:xfrm>
            <a:custGeom>
              <a:avLst/>
              <a:gdLst>
                <a:gd name="T0" fmla="*/ 126 w 35"/>
                <a:gd name="T1" fmla="*/ 30 h 17"/>
                <a:gd name="T2" fmla="*/ 40 w 35"/>
                <a:gd name="T3" fmla="*/ 51 h 17"/>
                <a:gd name="T4" fmla="*/ 30 w 35"/>
                <a:gd name="T5" fmla="*/ 66 h 17"/>
                <a:gd name="T6" fmla="*/ 137 w 35"/>
                <a:gd name="T7" fmla="*/ 61 h 17"/>
                <a:gd name="T8" fmla="*/ 126 w 35"/>
                <a:gd name="T9" fmla="*/ 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2" name="Freeform 186"/>
            <p:cNvSpPr>
              <a:spLocks/>
            </p:cNvSpPr>
            <p:nvPr userDrawn="1"/>
          </p:nvSpPr>
          <p:spPr bwMode="auto">
            <a:xfrm>
              <a:off x="844" y="3285"/>
              <a:ext cx="248" cy="60"/>
            </a:xfrm>
            <a:custGeom>
              <a:avLst/>
              <a:gdLst>
                <a:gd name="T0" fmla="*/ 202 w 49"/>
                <a:gd name="T1" fmla="*/ 15 h 12"/>
                <a:gd name="T2" fmla="*/ 147 w 49"/>
                <a:gd name="T3" fmla="*/ 5 h 12"/>
                <a:gd name="T4" fmla="*/ 35 w 49"/>
                <a:gd name="T5" fmla="*/ 0 h 12"/>
                <a:gd name="T6" fmla="*/ 10 w 49"/>
                <a:gd name="T7" fmla="*/ 25 h 12"/>
                <a:gd name="T8" fmla="*/ 101 w 49"/>
                <a:gd name="T9" fmla="*/ 40 h 12"/>
                <a:gd name="T10" fmla="*/ 208 w 49"/>
                <a:gd name="T11" fmla="*/ 40 h 12"/>
                <a:gd name="T12" fmla="*/ 202 w 49"/>
                <a:gd name="T13" fmla="*/ 1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3" name="Freeform 187"/>
            <p:cNvSpPr>
              <a:spLocks/>
            </p:cNvSpPr>
            <p:nvPr userDrawn="1"/>
          </p:nvSpPr>
          <p:spPr bwMode="auto">
            <a:xfrm>
              <a:off x="869" y="3340"/>
              <a:ext cx="203" cy="56"/>
            </a:xfrm>
            <a:custGeom>
              <a:avLst/>
              <a:gdLst>
                <a:gd name="T0" fmla="*/ 188 w 40"/>
                <a:gd name="T1" fmla="*/ 10 h 11"/>
                <a:gd name="T2" fmla="*/ 132 w 40"/>
                <a:gd name="T3" fmla="*/ 20 h 11"/>
                <a:gd name="T4" fmla="*/ 66 w 40"/>
                <a:gd name="T5" fmla="*/ 15 h 11"/>
                <a:gd name="T6" fmla="*/ 5 w 40"/>
                <a:gd name="T7" fmla="*/ 10 h 11"/>
                <a:gd name="T8" fmla="*/ 178 w 40"/>
                <a:gd name="T9" fmla="*/ 41 h 11"/>
                <a:gd name="T10" fmla="*/ 188 w 40"/>
                <a:gd name="T11" fmla="*/ 1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4" name="Freeform 188"/>
            <p:cNvSpPr>
              <a:spLocks/>
            </p:cNvSpPr>
            <p:nvPr userDrawn="1"/>
          </p:nvSpPr>
          <p:spPr bwMode="auto">
            <a:xfrm>
              <a:off x="859" y="3386"/>
              <a:ext cx="207" cy="172"/>
            </a:xfrm>
            <a:custGeom>
              <a:avLst/>
              <a:gdLst>
                <a:gd name="T0" fmla="*/ 141 w 41"/>
                <a:gd name="T1" fmla="*/ 46 h 34"/>
                <a:gd name="T2" fmla="*/ 66 w 41"/>
                <a:gd name="T3" fmla="*/ 30 h 34"/>
                <a:gd name="T4" fmla="*/ 20 w 41"/>
                <a:gd name="T5" fmla="*/ 76 h 34"/>
                <a:gd name="T6" fmla="*/ 5 w 41"/>
                <a:gd name="T7" fmla="*/ 96 h 34"/>
                <a:gd name="T8" fmla="*/ 45 w 41"/>
                <a:gd name="T9" fmla="*/ 96 h 34"/>
                <a:gd name="T10" fmla="*/ 86 w 41"/>
                <a:gd name="T11" fmla="*/ 137 h 34"/>
                <a:gd name="T12" fmla="*/ 106 w 41"/>
                <a:gd name="T13" fmla="*/ 152 h 34"/>
                <a:gd name="T14" fmla="*/ 146 w 41"/>
                <a:gd name="T15" fmla="*/ 96 h 34"/>
                <a:gd name="T16" fmla="*/ 197 w 41"/>
                <a:gd name="T17" fmla="*/ 96 h 34"/>
                <a:gd name="T18" fmla="*/ 141 w 41"/>
                <a:gd name="T19" fmla="*/ 46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5" name="Freeform 189"/>
            <p:cNvSpPr>
              <a:spLocks/>
            </p:cNvSpPr>
            <p:nvPr userDrawn="1"/>
          </p:nvSpPr>
          <p:spPr bwMode="auto">
            <a:xfrm>
              <a:off x="996" y="3305"/>
              <a:ext cx="126" cy="318"/>
            </a:xfrm>
            <a:custGeom>
              <a:avLst/>
              <a:gdLst>
                <a:gd name="T0" fmla="*/ 111 w 25"/>
                <a:gd name="T1" fmla="*/ 10 h 63"/>
                <a:gd name="T2" fmla="*/ 91 w 25"/>
                <a:gd name="T3" fmla="*/ 86 h 63"/>
                <a:gd name="T4" fmla="*/ 35 w 25"/>
                <a:gd name="T5" fmla="*/ 101 h 63"/>
                <a:gd name="T6" fmla="*/ 35 w 25"/>
                <a:gd name="T7" fmla="*/ 116 h 63"/>
                <a:gd name="T8" fmla="*/ 86 w 25"/>
                <a:gd name="T9" fmla="*/ 172 h 63"/>
                <a:gd name="T10" fmla="*/ 60 w 25"/>
                <a:gd name="T11" fmla="*/ 227 h 63"/>
                <a:gd name="T12" fmla="*/ 0 w 25"/>
                <a:gd name="T13" fmla="*/ 278 h 63"/>
                <a:gd name="T14" fmla="*/ 25 w 25"/>
                <a:gd name="T15" fmla="*/ 293 h 63"/>
                <a:gd name="T16" fmla="*/ 81 w 25"/>
                <a:gd name="T17" fmla="*/ 313 h 63"/>
                <a:gd name="T18" fmla="*/ 116 w 25"/>
                <a:gd name="T19" fmla="*/ 288 h 63"/>
                <a:gd name="T20" fmla="*/ 126 w 25"/>
                <a:gd name="T21" fmla="*/ 71 h 63"/>
                <a:gd name="T22" fmla="*/ 126 w 25"/>
                <a:gd name="T23" fmla="*/ 10 h 63"/>
                <a:gd name="T24" fmla="*/ 111 w 25"/>
                <a:gd name="T25" fmla="*/ 1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30" name="Group 190"/>
          <p:cNvGrpSpPr>
            <a:grpSpLocks/>
          </p:cNvGrpSpPr>
          <p:nvPr/>
        </p:nvGrpSpPr>
        <p:grpSpPr bwMode="auto">
          <a:xfrm>
            <a:off x="381000" y="3962400"/>
            <a:ext cx="533400" cy="492125"/>
            <a:chOff x="96" y="2784"/>
            <a:chExt cx="1062" cy="981"/>
          </a:xfrm>
        </p:grpSpPr>
        <p:sp>
          <p:nvSpPr>
            <p:cNvPr id="1080" name="Freeform 191"/>
            <p:cNvSpPr>
              <a:spLocks/>
            </p:cNvSpPr>
            <p:nvPr userDrawn="1"/>
          </p:nvSpPr>
          <p:spPr bwMode="auto">
            <a:xfrm>
              <a:off x="121" y="2784"/>
              <a:ext cx="207" cy="81"/>
            </a:xfrm>
            <a:custGeom>
              <a:avLst/>
              <a:gdLst>
                <a:gd name="T0" fmla="*/ 151 w 41"/>
                <a:gd name="T1" fmla="*/ 61 h 16"/>
                <a:gd name="T2" fmla="*/ 187 w 41"/>
                <a:gd name="T3" fmla="*/ 51 h 16"/>
                <a:gd name="T4" fmla="*/ 192 w 41"/>
                <a:gd name="T5" fmla="*/ 46 h 16"/>
                <a:gd name="T6" fmla="*/ 157 w 41"/>
                <a:gd name="T7" fmla="*/ 5 h 16"/>
                <a:gd name="T8" fmla="*/ 40 w 41"/>
                <a:gd name="T9" fmla="*/ 56 h 16"/>
                <a:gd name="T10" fmla="*/ 151 w 41"/>
                <a:gd name="T11" fmla="*/ 61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1" name="Freeform 192"/>
            <p:cNvSpPr>
              <a:spLocks noEditPoints="1"/>
            </p:cNvSpPr>
            <p:nvPr userDrawn="1"/>
          </p:nvSpPr>
          <p:spPr bwMode="auto">
            <a:xfrm>
              <a:off x="96" y="2789"/>
              <a:ext cx="1062" cy="976"/>
            </a:xfrm>
            <a:custGeom>
              <a:avLst/>
              <a:gdLst>
                <a:gd name="T0" fmla="*/ 824 w 210"/>
                <a:gd name="T1" fmla="*/ 784 h 193"/>
                <a:gd name="T2" fmla="*/ 769 w 210"/>
                <a:gd name="T3" fmla="*/ 632 h 193"/>
                <a:gd name="T4" fmla="*/ 718 w 210"/>
                <a:gd name="T5" fmla="*/ 501 h 193"/>
                <a:gd name="T6" fmla="*/ 834 w 210"/>
                <a:gd name="T7" fmla="*/ 470 h 193"/>
                <a:gd name="T8" fmla="*/ 738 w 210"/>
                <a:gd name="T9" fmla="*/ 415 h 193"/>
                <a:gd name="T10" fmla="*/ 794 w 210"/>
                <a:gd name="T11" fmla="*/ 420 h 193"/>
                <a:gd name="T12" fmla="*/ 794 w 210"/>
                <a:gd name="T13" fmla="*/ 389 h 193"/>
                <a:gd name="T14" fmla="*/ 683 w 210"/>
                <a:gd name="T15" fmla="*/ 394 h 193"/>
                <a:gd name="T16" fmla="*/ 647 w 210"/>
                <a:gd name="T17" fmla="*/ 632 h 193"/>
                <a:gd name="T18" fmla="*/ 627 w 210"/>
                <a:gd name="T19" fmla="*/ 425 h 193"/>
                <a:gd name="T20" fmla="*/ 597 w 210"/>
                <a:gd name="T21" fmla="*/ 339 h 193"/>
                <a:gd name="T22" fmla="*/ 627 w 210"/>
                <a:gd name="T23" fmla="*/ 258 h 193"/>
                <a:gd name="T24" fmla="*/ 612 w 210"/>
                <a:gd name="T25" fmla="*/ 187 h 193"/>
                <a:gd name="T26" fmla="*/ 602 w 210"/>
                <a:gd name="T27" fmla="*/ 121 h 193"/>
                <a:gd name="T28" fmla="*/ 668 w 210"/>
                <a:gd name="T29" fmla="*/ 197 h 193"/>
                <a:gd name="T30" fmla="*/ 754 w 210"/>
                <a:gd name="T31" fmla="*/ 91 h 193"/>
                <a:gd name="T32" fmla="*/ 743 w 210"/>
                <a:gd name="T33" fmla="*/ 182 h 193"/>
                <a:gd name="T34" fmla="*/ 723 w 210"/>
                <a:gd name="T35" fmla="*/ 243 h 193"/>
                <a:gd name="T36" fmla="*/ 728 w 210"/>
                <a:gd name="T37" fmla="*/ 339 h 193"/>
                <a:gd name="T38" fmla="*/ 1006 w 210"/>
                <a:gd name="T39" fmla="*/ 147 h 193"/>
                <a:gd name="T40" fmla="*/ 455 w 210"/>
                <a:gd name="T41" fmla="*/ 5 h 193"/>
                <a:gd name="T42" fmla="*/ 283 w 210"/>
                <a:gd name="T43" fmla="*/ 40 h 193"/>
                <a:gd name="T44" fmla="*/ 430 w 210"/>
                <a:gd name="T45" fmla="*/ 61 h 193"/>
                <a:gd name="T46" fmla="*/ 303 w 210"/>
                <a:gd name="T47" fmla="*/ 111 h 193"/>
                <a:gd name="T48" fmla="*/ 293 w 210"/>
                <a:gd name="T49" fmla="*/ 147 h 193"/>
                <a:gd name="T50" fmla="*/ 192 w 210"/>
                <a:gd name="T51" fmla="*/ 86 h 193"/>
                <a:gd name="T52" fmla="*/ 66 w 210"/>
                <a:gd name="T53" fmla="*/ 582 h 193"/>
                <a:gd name="T54" fmla="*/ 308 w 210"/>
                <a:gd name="T55" fmla="*/ 738 h 193"/>
                <a:gd name="T56" fmla="*/ 228 w 210"/>
                <a:gd name="T57" fmla="*/ 673 h 193"/>
                <a:gd name="T58" fmla="*/ 177 w 210"/>
                <a:gd name="T59" fmla="*/ 733 h 193"/>
                <a:gd name="T60" fmla="*/ 162 w 210"/>
                <a:gd name="T61" fmla="*/ 647 h 193"/>
                <a:gd name="T62" fmla="*/ 233 w 210"/>
                <a:gd name="T63" fmla="*/ 435 h 193"/>
                <a:gd name="T64" fmla="*/ 339 w 210"/>
                <a:gd name="T65" fmla="*/ 420 h 193"/>
                <a:gd name="T66" fmla="*/ 359 w 210"/>
                <a:gd name="T67" fmla="*/ 480 h 193"/>
                <a:gd name="T68" fmla="*/ 308 w 210"/>
                <a:gd name="T69" fmla="*/ 612 h 193"/>
                <a:gd name="T70" fmla="*/ 460 w 210"/>
                <a:gd name="T71" fmla="*/ 910 h 193"/>
                <a:gd name="T72" fmla="*/ 941 w 210"/>
                <a:gd name="T73" fmla="*/ 839 h 193"/>
                <a:gd name="T74" fmla="*/ 920 w 210"/>
                <a:gd name="T75" fmla="*/ 334 h 193"/>
                <a:gd name="T76" fmla="*/ 834 w 210"/>
                <a:gd name="T77" fmla="*/ 303 h 193"/>
                <a:gd name="T78" fmla="*/ 571 w 210"/>
                <a:gd name="T79" fmla="*/ 308 h 193"/>
                <a:gd name="T80" fmla="*/ 546 w 210"/>
                <a:gd name="T81" fmla="*/ 440 h 193"/>
                <a:gd name="T82" fmla="*/ 577 w 210"/>
                <a:gd name="T83" fmla="*/ 253 h 193"/>
                <a:gd name="T84" fmla="*/ 450 w 210"/>
                <a:gd name="T85" fmla="*/ 131 h 193"/>
                <a:gd name="T86" fmla="*/ 531 w 210"/>
                <a:gd name="T87" fmla="*/ 177 h 193"/>
                <a:gd name="T88" fmla="*/ 308 w 210"/>
                <a:gd name="T89" fmla="*/ 364 h 193"/>
                <a:gd name="T90" fmla="*/ 121 w 210"/>
                <a:gd name="T91" fmla="*/ 187 h 193"/>
                <a:gd name="T92" fmla="*/ 344 w 210"/>
                <a:gd name="T93" fmla="*/ 202 h 193"/>
                <a:gd name="T94" fmla="*/ 400 w 210"/>
                <a:gd name="T95" fmla="*/ 202 h 193"/>
                <a:gd name="T96" fmla="*/ 546 w 210"/>
                <a:gd name="T97" fmla="*/ 228 h 193"/>
                <a:gd name="T98" fmla="*/ 501 w 210"/>
                <a:gd name="T99" fmla="*/ 470 h 193"/>
                <a:gd name="T100" fmla="*/ 470 w 210"/>
                <a:gd name="T101" fmla="*/ 258 h 193"/>
                <a:gd name="T102" fmla="*/ 308 w 210"/>
                <a:gd name="T103" fmla="*/ 364 h 193"/>
                <a:gd name="T104" fmla="*/ 405 w 210"/>
                <a:gd name="T105" fmla="*/ 415 h 193"/>
                <a:gd name="T106" fmla="*/ 445 w 210"/>
                <a:gd name="T107" fmla="*/ 293 h 193"/>
                <a:gd name="T108" fmla="*/ 516 w 210"/>
                <a:gd name="T109" fmla="*/ 733 h 193"/>
                <a:gd name="T110" fmla="*/ 415 w 210"/>
                <a:gd name="T111" fmla="*/ 485 h 193"/>
                <a:gd name="T112" fmla="*/ 592 w 210"/>
                <a:gd name="T113" fmla="*/ 53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2" name="Freeform 193"/>
            <p:cNvSpPr>
              <a:spLocks/>
            </p:cNvSpPr>
            <p:nvPr userDrawn="1"/>
          </p:nvSpPr>
          <p:spPr bwMode="auto">
            <a:xfrm>
              <a:off x="348" y="3254"/>
              <a:ext cx="86" cy="102"/>
            </a:xfrm>
            <a:custGeom>
              <a:avLst/>
              <a:gdLst>
                <a:gd name="T0" fmla="*/ 71 w 17"/>
                <a:gd name="T1" fmla="*/ 26 h 20"/>
                <a:gd name="T2" fmla="*/ 46 w 17"/>
                <a:gd name="T3" fmla="*/ 102 h 20"/>
                <a:gd name="T4" fmla="*/ 71 w 17"/>
                <a:gd name="T5" fmla="*/ 2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3" name="Freeform 194"/>
            <p:cNvSpPr>
              <a:spLocks/>
            </p:cNvSpPr>
            <p:nvPr userDrawn="1"/>
          </p:nvSpPr>
          <p:spPr bwMode="auto">
            <a:xfrm>
              <a:off x="267" y="3295"/>
              <a:ext cx="76" cy="136"/>
            </a:xfrm>
            <a:custGeom>
              <a:avLst/>
              <a:gdLst>
                <a:gd name="T0" fmla="*/ 35 w 15"/>
                <a:gd name="T1" fmla="*/ 50 h 27"/>
                <a:gd name="T2" fmla="*/ 20 w 15"/>
                <a:gd name="T3" fmla="*/ 126 h 27"/>
                <a:gd name="T4" fmla="*/ 76 w 15"/>
                <a:gd name="T5" fmla="*/ 81 h 27"/>
                <a:gd name="T6" fmla="*/ 66 w 15"/>
                <a:gd name="T7" fmla="*/ 40 h 27"/>
                <a:gd name="T8" fmla="*/ 35 w 15"/>
                <a:gd name="T9" fmla="*/ 5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4" name="Freeform 195"/>
            <p:cNvSpPr>
              <a:spLocks/>
            </p:cNvSpPr>
            <p:nvPr userDrawn="1"/>
          </p:nvSpPr>
          <p:spPr bwMode="auto">
            <a:xfrm>
              <a:off x="222" y="3022"/>
              <a:ext cx="243" cy="116"/>
            </a:xfrm>
            <a:custGeom>
              <a:avLst/>
              <a:gdLst>
                <a:gd name="T0" fmla="*/ 203 w 48"/>
                <a:gd name="T1" fmla="*/ 10 h 23"/>
                <a:gd name="T2" fmla="*/ 46 w 48"/>
                <a:gd name="T3" fmla="*/ 5 h 23"/>
                <a:gd name="T4" fmla="*/ 5 w 48"/>
                <a:gd name="T5" fmla="*/ 45 h 23"/>
                <a:gd name="T6" fmla="*/ 111 w 48"/>
                <a:gd name="T7" fmla="*/ 106 h 23"/>
                <a:gd name="T8" fmla="*/ 172 w 48"/>
                <a:gd name="T9" fmla="*/ 101 h 23"/>
                <a:gd name="T10" fmla="*/ 203 w 48"/>
                <a:gd name="T11" fmla="*/ 96 h 23"/>
                <a:gd name="T12" fmla="*/ 203 w 48"/>
                <a:gd name="T13" fmla="*/ 1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5" name="Freeform 196"/>
            <p:cNvSpPr>
              <a:spLocks/>
            </p:cNvSpPr>
            <p:nvPr userDrawn="1"/>
          </p:nvSpPr>
          <p:spPr bwMode="auto">
            <a:xfrm>
              <a:off x="500" y="3345"/>
              <a:ext cx="177" cy="187"/>
            </a:xfrm>
            <a:custGeom>
              <a:avLst/>
              <a:gdLst>
                <a:gd name="T0" fmla="*/ 121 w 35"/>
                <a:gd name="T1" fmla="*/ 10 h 37"/>
                <a:gd name="T2" fmla="*/ 56 w 35"/>
                <a:gd name="T3" fmla="*/ 10 h 37"/>
                <a:gd name="T4" fmla="*/ 20 w 35"/>
                <a:gd name="T5" fmla="*/ 101 h 37"/>
                <a:gd name="T6" fmla="*/ 142 w 35"/>
                <a:gd name="T7" fmla="*/ 111 h 37"/>
                <a:gd name="T8" fmla="*/ 121 w 35"/>
                <a:gd name="T9" fmla="*/ 1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6" name="Freeform 197"/>
            <p:cNvSpPr>
              <a:spLocks/>
            </p:cNvSpPr>
            <p:nvPr userDrawn="1"/>
          </p:nvSpPr>
          <p:spPr bwMode="auto">
            <a:xfrm>
              <a:off x="905" y="3158"/>
              <a:ext cx="177" cy="36"/>
            </a:xfrm>
            <a:custGeom>
              <a:avLst/>
              <a:gdLst>
                <a:gd name="T0" fmla="*/ 25 w 35"/>
                <a:gd name="T1" fmla="*/ 0 h 7"/>
                <a:gd name="T2" fmla="*/ 71 w 35"/>
                <a:gd name="T3" fmla="*/ 26 h 7"/>
                <a:gd name="T4" fmla="*/ 2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7" name="Freeform 198"/>
            <p:cNvSpPr>
              <a:spLocks/>
            </p:cNvSpPr>
            <p:nvPr userDrawn="1"/>
          </p:nvSpPr>
          <p:spPr bwMode="auto">
            <a:xfrm>
              <a:off x="965" y="3153"/>
              <a:ext cx="137" cy="81"/>
            </a:xfrm>
            <a:custGeom>
              <a:avLst/>
              <a:gdLst>
                <a:gd name="T0" fmla="*/ 36 w 27"/>
                <a:gd name="T1" fmla="*/ 66 h 16"/>
                <a:gd name="T2" fmla="*/ 127 w 27"/>
                <a:gd name="T3" fmla="*/ 30 h 16"/>
                <a:gd name="T4" fmla="*/ 86 w 27"/>
                <a:gd name="T5" fmla="*/ 5 h 16"/>
                <a:gd name="T6" fmla="*/ 36 w 27"/>
                <a:gd name="T7" fmla="*/ 56 h 16"/>
                <a:gd name="T8" fmla="*/ 36 w 27"/>
                <a:gd name="T9" fmla="*/ 6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8" name="Freeform 199"/>
            <p:cNvSpPr>
              <a:spLocks/>
            </p:cNvSpPr>
            <p:nvPr userDrawn="1"/>
          </p:nvSpPr>
          <p:spPr bwMode="auto">
            <a:xfrm>
              <a:off x="960" y="3204"/>
              <a:ext cx="177" cy="86"/>
            </a:xfrm>
            <a:custGeom>
              <a:avLst/>
              <a:gdLst>
                <a:gd name="T0" fmla="*/ 126 w 35"/>
                <a:gd name="T1" fmla="*/ 30 h 17"/>
                <a:gd name="T2" fmla="*/ 40 w 35"/>
                <a:gd name="T3" fmla="*/ 51 h 17"/>
                <a:gd name="T4" fmla="*/ 30 w 35"/>
                <a:gd name="T5" fmla="*/ 66 h 17"/>
                <a:gd name="T6" fmla="*/ 137 w 35"/>
                <a:gd name="T7" fmla="*/ 61 h 17"/>
                <a:gd name="T8" fmla="*/ 126 w 35"/>
                <a:gd name="T9" fmla="*/ 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9" name="Freeform 200"/>
            <p:cNvSpPr>
              <a:spLocks/>
            </p:cNvSpPr>
            <p:nvPr userDrawn="1"/>
          </p:nvSpPr>
          <p:spPr bwMode="auto">
            <a:xfrm>
              <a:off x="844" y="3285"/>
              <a:ext cx="248" cy="60"/>
            </a:xfrm>
            <a:custGeom>
              <a:avLst/>
              <a:gdLst>
                <a:gd name="T0" fmla="*/ 202 w 49"/>
                <a:gd name="T1" fmla="*/ 15 h 12"/>
                <a:gd name="T2" fmla="*/ 147 w 49"/>
                <a:gd name="T3" fmla="*/ 5 h 12"/>
                <a:gd name="T4" fmla="*/ 35 w 49"/>
                <a:gd name="T5" fmla="*/ 0 h 12"/>
                <a:gd name="T6" fmla="*/ 10 w 49"/>
                <a:gd name="T7" fmla="*/ 25 h 12"/>
                <a:gd name="T8" fmla="*/ 101 w 49"/>
                <a:gd name="T9" fmla="*/ 40 h 12"/>
                <a:gd name="T10" fmla="*/ 208 w 49"/>
                <a:gd name="T11" fmla="*/ 40 h 12"/>
                <a:gd name="T12" fmla="*/ 202 w 49"/>
                <a:gd name="T13" fmla="*/ 1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0" name="Freeform 201"/>
            <p:cNvSpPr>
              <a:spLocks/>
            </p:cNvSpPr>
            <p:nvPr userDrawn="1"/>
          </p:nvSpPr>
          <p:spPr bwMode="auto">
            <a:xfrm>
              <a:off x="869" y="3340"/>
              <a:ext cx="203" cy="56"/>
            </a:xfrm>
            <a:custGeom>
              <a:avLst/>
              <a:gdLst>
                <a:gd name="T0" fmla="*/ 188 w 40"/>
                <a:gd name="T1" fmla="*/ 10 h 11"/>
                <a:gd name="T2" fmla="*/ 132 w 40"/>
                <a:gd name="T3" fmla="*/ 20 h 11"/>
                <a:gd name="T4" fmla="*/ 66 w 40"/>
                <a:gd name="T5" fmla="*/ 15 h 11"/>
                <a:gd name="T6" fmla="*/ 5 w 40"/>
                <a:gd name="T7" fmla="*/ 10 h 11"/>
                <a:gd name="T8" fmla="*/ 178 w 40"/>
                <a:gd name="T9" fmla="*/ 41 h 11"/>
                <a:gd name="T10" fmla="*/ 188 w 40"/>
                <a:gd name="T11" fmla="*/ 1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1" name="Freeform 202"/>
            <p:cNvSpPr>
              <a:spLocks/>
            </p:cNvSpPr>
            <p:nvPr userDrawn="1"/>
          </p:nvSpPr>
          <p:spPr bwMode="auto">
            <a:xfrm>
              <a:off x="859" y="3386"/>
              <a:ext cx="207" cy="172"/>
            </a:xfrm>
            <a:custGeom>
              <a:avLst/>
              <a:gdLst>
                <a:gd name="T0" fmla="*/ 141 w 41"/>
                <a:gd name="T1" fmla="*/ 46 h 34"/>
                <a:gd name="T2" fmla="*/ 66 w 41"/>
                <a:gd name="T3" fmla="*/ 30 h 34"/>
                <a:gd name="T4" fmla="*/ 20 w 41"/>
                <a:gd name="T5" fmla="*/ 76 h 34"/>
                <a:gd name="T6" fmla="*/ 5 w 41"/>
                <a:gd name="T7" fmla="*/ 96 h 34"/>
                <a:gd name="T8" fmla="*/ 45 w 41"/>
                <a:gd name="T9" fmla="*/ 96 h 34"/>
                <a:gd name="T10" fmla="*/ 86 w 41"/>
                <a:gd name="T11" fmla="*/ 137 h 34"/>
                <a:gd name="T12" fmla="*/ 106 w 41"/>
                <a:gd name="T13" fmla="*/ 152 h 34"/>
                <a:gd name="T14" fmla="*/ 146 w 41"/>
                <a:gd name="T15" fmla="*/ 96 h 34"/>
                <a:gd name="T16" fmla="*/ 197 w 41"/>
                <a:gd name="T17" fmla="*/ 96 h 34"/>
                <a:gd name="T18" fmla="*/ 141 w 41"/>
                <a:gd name="T19" fmla="*/ 46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2" name="Freeform 203"/>
            <p:cNvSpPr>
              <a:spLocks/>
            </p:cNvSpPr>
            <p:nvPr userDrawn="1"/>
          </p:nvSpPr>
          <p:spPr bwMode="auto">
            <a:xfrm>
              <a:off x="996" y="3305"/>
              <a:ext cx="126" cy="318"/>
            </a:xfrm>
            <a:custGeom>
              <a:avLst/>
              <a:gdLst>
                <a:gd name="T0" fmla="*/ 111 w 25"/>
                <a:gd name="T1" fmla="*/ 10 h 63"/>
                <a:gd name="T2" fmla="*/ 91 w 25"/>
                <a:gd name="T3" fmla="*/ 86 h 63"/>
                <a:gd name="T4" fmla="*/ 35 w 25"/>
                <a:gd name="T5" fmla="*/ 101 h 63"/>
                <a:gd name="T6" fmla="*/ 35 w 25"/>
                <a:gd name="T7" fmla="*/ 116 h 63"/>
                <a:gd name="T8" fmla="*/ 86 w 25"/>
                <a:gd name="T9" fmla="*/ 172 h 63"/>
                <a:gd name="T10" fmla="*/ 60 w 25"/>
                <a:gd name="T11" fmla="*/ 227 h 63"/>
                <a:gd name="T12" fmla="*/ 0 w 25"/>
                <a:gd name="T13" fmla="*/ 278 h 63"/>
                <a:gd name="T14" fmla="*/ 25 w 25"/>
                <a:gd name="T15" fmla="*/ 293 h 63"/>
                <a:gd name="T16" fmla="*/ 81 w 25"/>
                <a:gd name="T17" fmla="*/ 313 h 63"/>
                <a:gd name="T18" fmla="*/ 116 w 25"/>
                <a:gd name="T19" fmla="*/ 288 h 63"/>
                <a:gd name="T20" fmla="*/ 126 w 25"/>
                <a:gd name="T21" fmla="*/ 71 h 63"/>
                <a:gd name="T22" fmla="*/ 126 w 25"/>
                <a:gd name="T23" fmla="*/ 10 h 63"/>
                <a:gd name="T24" fmla="*/ 111 w 25"/>
                <a:gd name="T25" fmla="*/ 1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31" name="Group 204"/>
          <p:cNvGrpSpPr>
            <a:grpSpLocks/>
          </p:cNvGrpSpPr>
          <p:nvPr/>
        </p:nvGrpSpPr>
        <p:grpSpPr bwMode="auto">
          <a:xfrm>
            <a:off x="381000" y="5070475"/>
            <a:ext cx="533400" cy="492125"/>
            <a:chOff x="96" y="2784"/>
            <a:chExt cx="1062" cy="981"/>
          </a:xfrm>
        </p:grpSpPr>
        <p:sp>
          <p:nvSpPr>
            <p:cNvPr id="1067" name="Freeform 205"/>
            <p:cNvSpPr>
              <a:spLocks/>
            </p:cNvSpPr>
            <p:nvPr userDrawn="1"/>
          </p:nvSpPr>
          <p:spPr bwMode="auto">
            <a:xfrm>
              <a:off x="121" y="2784"/>
              <a:ext cx="207" cy="81"/>
            </a:xfrm>
            <a:custGeom>
              <a:avLst/>
              <a:gdLst>
                <a:gd name="T0" fmla="*/ 151 w 41"/>
                <a:gd name="T1" fmla="*/ 61 h 16"/>
                <a:gd name="T2" fmla="*/ 187 w 41"/>
                <a:gd name="T3" fmla="*/ 51 h 16"/>
                <a:gd name="T4" fmla="*/ 192 w 41"/>
                <a:gd name="T5" fmla="*/ 46 h 16"/>
                <a:gd name="T6" fmla="*/ 157 w 41"/>
                <a:gd name="T7" fmla="*/ 5 h 16"/>
                <a:gd name="T8" fmla="*/ 40 w 41"/>
                <a:gd name="T9" fmla="*/ 56 h 16"/>
                <a:gd name="T10" fmla="*/ 151 w 41"/>
                <a:gd name="T11" fmla="*/ 61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8" name="Freeform 206"/>
            <p:cNvSpPr>
              <a:spLocks noEditPoints="1"/>
            </p:cNvSpPr>
            <p:nvPr userDrawn="1"/>
          </p:nvSpPr>
          <p:spPr bwMode="auto">
            <a:xfrm>
              <a:off x="96" y="2789"/>
              <a:ext cx="1062" cy="976"/>
            </a:xfrm>
            <a:custGeom>
              <a:avLst/>
              <a:gdLst>
                <a:gd name="T0" fmla="*/ 824 w 210"/>
                <a:gd name="T1" fmla="*/ 784 h 193"/>
                <a:gd name="T2" fmla="*/ 769 w 210"/>
                <a:gd name="T3" fmla="*/ 632 h 193"/>
                <a:gd name="T4" fmla="*/ 718 w 210"/>
                <a:gd name="T5" fmla="*/ 501 h 193"/>
                <a:gd name="T6" fmla="*/ 834 w 210"/>
                <a:gd name="T7" fmla="*/ 470 h 193"/>
                <a:gd name="T8" fmla="*/ 738 w 210"/>
                <a:gd name="T9" fmla="*/ 415 h 193"/>
                <a:gd name="T10" fmla="*/ 794 w 210"/>
                <a:gd name="T11" fmla="*/ 420 h 193"/>
                <a:gd name="T12" fmla="*/ 794 w 210"/>
                <a:gd name="T13" fmla="*/ 389 h 193"/>
                <a:gd name="T14" fmla="*/ 683 w 210"/>
                <a:gd name="T15" fmla="*/ 394 h 193"/>
                <a:gd name="T16" fmla="*/ 647 w 210"/>
                <a:gd name="T17" fmla="*/ 632 h 193"/>
                <a:gd name="T18" fmla="*/ 627 w 210"/>
                <a:gd name="T19" fmla="*/ 425 h 193"/>
                <a:gd name="T20" fmla="*/ 597 w 210"/>
                <a:gd name="T21" fmla="*/ 339 h 193"/>
                <a:gd name="T22" fmla="*/ 627 w 210"/>
                <a:gd name="T23" fmla="*/ 258 h 193"/>
                <a:gd name="T24" fmla="*/ 612 w 210"/>
                <a:gd name="T25" fmla="*/ 187 h 193"/>
                <a:gd name="T26" fmla="*/ 602 w 210"/>
                <a:gd name="T27" fmla="*/ 121 h 193"/>
                <a:gd name="T28" fmla="*/ 668 w 210"/>
                <a:gd name="T29" fmla="*/ 197 h 193"/>
                <a:gd name="T30" fmla="*/ 754 w 210"/>
                <a:gd name="T31" fmla="*/ 91 h 193"/>
                <a:gd name="T32" fmla="*/ 743 w 210"/>
                <a:gd name="T33" fmla="*/ 182 h 193"/>
                <a:gd name="T34" fmla="*/ 723 w 210"/>
                <a:gd name="T35" fmla="*/ 243 h 193"/>
                <a:gd name="T36" fmla="*/ 728 w 210"/>
                <a:gd name="T37" fmla="*/ 339 h 193"/>
                <a:gd name="T38" fmla="*/ 1006 w 210"/>
                <a:gd name="T39" fmla="*/ 147 h 193"/>
                <a:gd name="T40" fmla="*/ 455 w 210"/>
                <a:gd name="T41" fmla="*/ 5 h 193"/>
                <a:gd name="T42" fmla="*/ 283 w 210"/>
                <a:gd name="T43" fmla="*/ 40 h 193"/>
                <a:gd name="T44" fmla="*/ 430 w 210"/>
                <a:gd name="T45" fmla="*/ 61 h 193"/>
                <a:gd name="T46" fmla="*/ 303 w 210"/>
                <a:gd name="T47" fmla="*/ 111 h 193"/>
                <a:gd name="T48" fmla="*/ 293 w 210"/>
                <a:gd name="T49" fmla="*/ 147 h 193"/>
                <a:gd name="T50" fmla="*/ 192 w 210"/>
                <a:gd name="T51" fmla="*/ 86 h 193"/>
                <a:gd name="T52" fmla="*/ 66 w 210"/>
                <a:gd name="T53" fmla="*/ 582 h 193"/>
                <a:gd name="T54" fmla="*/ 308 w 210"/>
                <a:gd name="T55" fmla="*/ 738 h 193"/>
                <a:gd name="T56" fmla="*/ 228 w 210"/>
                <a:gd name="T57" fmla="*/ 673 h 193"/>
                <a:gd name="T58" fmla="*/ 177 w 210"/>
                <a:gd name="T59" fmla="*/ 733 h 193"/>
                <a:gd name="T60" fmla="*/ 162 w 210"/>
                <a:gd name="T61" fmla="*/ 647 h 193"/>
                <a:gd name="T62" fmla="*/ 233 w 210"/>
                <a:gd name="T63" fmla="*/ 435 h 193"/>
                <a:gd name="T64" fmla="*/ 339 w 210"/>
                <a:gd name="T65" fmla="*/ 420 h 193"/>
                <a:gd name="T66" fmla="*/ 359 w 210"/>
                <a:gd name="T67" fmla="*/ 480 h 193"/>
                <a:gd name="T68" fmla="*/ 308 w 210"/>
                <a:gd name="T69" fmla="*/ 612 h 193"/>
                <a:gd name="T70" fmla="*/ 460 w 210"/>
                <a:gd name="T71" fmla="*/ 910 h 193"/>
                <a:gd name="T72" fmla="*/ 941 w 210"/>
                <a:gd name="T73" fmla="*/ 839 h 193"/>
                <a:gd name="T74" fmla="*/ 920 w 210"/>
                <a:gd name="T75" fmla="*/ 334 h 193"/>
                <a:gd name="T76" fmla="*/ 834 w 210"/>
                <a:gd name="T77" fmla="*/ 303 h 193"/>
                <a:gd name="T78" fmla="*/ 571 w 210"/>
                <a:gd name="T79" fmla="*/ 308 h 193"/>
                <a:gd name="T80" fmla="*/ 546 w 210"/>
                <a:gd name="T81" fmla="*/ 440 h 193"/>
                <a:gd name="T82" fmla="*/ 577 w 210"/>
                <a:gd name="T83" fmla="*/ 253 h 193"/>
                <a:gd name="T84" fmla="*/ 450 w 210"/>
                <a:gd name="T85" fmla="*/ 131 h 193"/>
                <a:gd name="T86" fmla="*/ 531 w 210"/>
                <a:gd name="T87" fmla="*/ 177 h 193"/>
                <a:gd name="T88" fmla="*/ 308 w 210"/>
                <a:gd name="T89" fmla="*/ 364 h 193"/>
                <a:gd name="T90" fmla="*/ 121 w 210"/>
                <a:gd name="T91" fmla="*/ 187 h 193"/>
                <a:gd name="T92" fmla="*/ 344 w 210"/>
                <a:gd name="T93" fmla="*/ 202 h 193"/>
                <a:gd name="T94" fmla="*/ 400 w 210"/>
                <a:gd name="T95" fmla="*/ 202 h 193"/>
                <a:gd name="T96" fmla="*/ 546 w 210"/>
                <a:gd name="T97" fmla="*/ 228 h 193"/>
                <a:gd name="T98" fmla="*/ 501 w 210"/>
                <a:gd name="T99" fmla="*/ 470 h 193"/>
                <a:gd name="T100" fmla="*/ 470 w 210"/>
                <a:gd name="T101" fmla="*/ 258 h 193"/>
                <a:gd name="T102" fmla="*/ 308 w 210"/>
                <a:gd name="T103" fmla="*/ 364 h 193"/>
                <a:gd name="T104" fmla="*/ 405 w 210"/>
                <a:gd name="T105" fmla="*/ 415 h 193"/>
                <a:gd name="T106" fmla="*/ 445 w 210"/>
                <a:gd name="T107" fmla="*/ 293 h 193"/>
                <a:gd name="T108" fmla="*/ 516 w 210"/>
                <a:gd name="T109" fmla="*/ 733 h 193"/>
                <a:gd name="T110" fmla="*/ 415 w 210"/>
                <a:gd name="T111" fmla="*/ 485 h 193"/>
                <a:gd name="T112" fmla="*/ 592 w 210"/>
                <a:gd name="T113" fmla="*/ 53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9" name="Freeform 207"/>
            <p:cNvSpPr>
              <a:spLocks/>
            </p:cNvSpPr>
            <p:nvPr userDrawn="1"/>
          </p:nvSpPr>
          <p:spPr bwMode="auto">
            <a:xfrm>
              <a:off x="348" y="3254"/>
              <a:ext cx="86" cy="102"/>
            </a:xfrm>
            <a:custGeom>
              <a:avLst/>
              <a:gdLst>
                <a:gd name="T0" fmla="*/ 71 w 17"/>
                <a:gd name="T1" fmla="*/ 26 h 20"/>
                <a:gd name="T2" fmla="*/ 46 w 17"/>
                <a:gd name="T3" fmla="*/ 102 h 20"/>
                <a:gd name="T4" fmla="*/ 71 w 17"/>
                <a:gd name="T5" fmla="*/ 2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0" name="Freeform 208"/>
            <p:cNvSpPr>
              <a:spLocks/>
            </p:cNvSpPr>
            <p:nvPr userDrawn="1"/>
          </p:nvSpPr>
          <p:spPr bwMode="auto">
            <a:xfrm>
              <a:off x="267" y="3295"/>
              <a:ext cx="76" cy="136"/>
            </a:xfrm>
            <a:custGeom>
              <a:avLst/>
              <a:gdLst>
                <a:gd name="T0" fmla="*/ 35 w 15"/>
                <a:gd name="T1" fmla="*/ 50 h 27"/>
                <a:gd name="T2" fmla="*/ 20 w 15"/>
                <a:gd name="T3" fmla="*/ 126 h 27"/>
                <a:gd name="T4" fmla="*/ 76 w 15"/>
                <a:gd name="T5" fmla="*/ 81 h 27"/>
                <a:gd name="T6" fmla="*/ 66 w 15"/>
                <a:gd name="T7" fmla="*/ 40 h 27"/>
                <a:gd name="T8" fmla="*/ 35 w 15"/>
                <a:gd name="T9" fmla="*/ 5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1" name="Freeform 209"/>
            <p:cNvSpPr>
              <a:spLocks/>
            </p:cNvSpPr>
            <p:nvPr userDrawn="1"/>
          </p:nvSpPr>
          <p:spPr bwMode="auto">
            <a:xfrm>
              <a:off x="222" y="3022"/>
              <a:ext cx="243" cy="116"/>
            </a:xfrm>
            <a:custGeom>
              <a:avLst/>
              <a:gdLst>
                <a:gd name="T0" fmla="*/ 203 w 48"/>
                <a:gd name="T1" fmla="*/ 10 h 23"/>
                <a:gd name="T2" fmla="*/ 46 w 48"/>
                <a:gd name="T3" fmla="*/ 5 h 23"/>
                <a:gd name="T4" fmla="*/ 5 w 48"/>
                <a:gd name="T5" fmla="*/ 45 h 23"/>
                <a:gd name="T6" fmla="*/ 111 w 48"/>
                <a:gd name="T7" fmla="*/ 106 h 23"/>
                <a:gd name="T8" fmla="*/ 172 w 48"/>
                <a:gd name="T9" fmla="*/ 101 h 23"/>
                <a:gd name="T10" fmla="*/ 203 w 48"/>
                <a:gd name="T11" fmla="*/ 96 h 23"/>
                <a:gd name="T12" fmla="*/ 203 w 48"/>
                <a:gd name="T13" fmla="*/ 1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2" name="Freeform 210"/>
            <p:cNvSpPr>
              <a:spLocks/>
            </p:cNvSpPr>
            <p:nvPr userDrawn="1"/>
          </p:nvSpPr>
          <p:spPr bwMode="auto">
            <a:xfrm>
              <a:off x="500" y="3345"/>
              <a:ext cx="177" cy="187"/>
            </a:xfrm>
            <a:custGeom>
              <a:avLst/>
              <a:gdLst>
                <a:gd name="T0" fmla="*/ 121 w 35"/>
                <a:gd name="T1" fmla="*/ 10 h 37"/>
                <a:gd name="T2" fmla="*/ 56 w 35"/>
                <a:gd name="T3" fmla="*/ 10 h 37"/>
                <a:gd name="T4" fmla="*/ 20 w 35"/>
                <a:gd name="T5" fmla="*/ 101 h 37"/>
                <a:gd name="T6" fmla="*/ 142 w 35"/>
                <a:gd name="T7" fmla="*/ 111 h 37"/>
                <a:gd name="T8" fmla="*/ 121 w 35"/>
                <a:gd name="T9" fmla="*/ 1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3" name="Freeform 211"/>
            <p:cNvSpPr>
              <a:spLocks/>
            </p:cNvSpPr>
            <p:nvPr userDrawn="1"/>
          </p:nvSpPr>
          <p:spPr bwMode="auto">
            <a:xfrm>
              <a:off x="905" y="3158"/>
              <a:ext cx="177" cy="36"/>
            </a:xfrm>
            <a:custGeom>
              <a:avLst/>
              <a:gdLst>
                <a:gd name="T0" fmla="*/ 25 w 35"/>
                <a:gd name="T1" fmla="*/ 0 h 7"/>
                <a:gd name="T2" fmla="*/ 71 w 35"/>
                <a:gd name="T3" fmla="*/ 26 h 7"/>
                <a:gd name="T4" fmla="*/ 2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4" name="Freeform 212"/>
            <p:cNvSpPr>
              <a:spLocks/>
            </p:cNvSpPr>
            <p:nvPr userDrawn="1"/>
          </p:nvSpPr>
          <p:spPr bwMode="auto">
            <a:xfrm>
              <a:off x="965" y="3153"/>
              <a:ext cx="137" cy="81"/>
            </a:xfrm>
            <a:custGeom>
              <a:avLst/>
              <a:gdLst>
                <a:gd name="T0" fmla="*/ 36 w 27"/>
                <a:gd name="T1" fmla="*/ 66 h 16"/>
                <a:gd name="T2" fmla="*/ 127 w 27"/>
                <a:gd name="T3" fmla="*/ 30 h 16"/>
                <a:gd name="T4" fmla="*/ 86 w 27"/>
                <a:gd name="T5" fmla="*/ 5 h 16"/>
                <a:gd name="T6" fmla="*/ 36 w 27"/>
                <a:gd name="T7" fmla="*/ 56 h 16"/>
                <a:gd name="T8" fmla="*/ 36 w 27"/>
                <a:gd name="T9" fmla="*/ 6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5" name="Freeform 213"/>
            <p:cNvSpPr>
              <a:spLocks/>
            </p:cNvSpPr>
            <p:nvPr userDrawn="1"/>
          </p:nvSpPr>
          <p:spPr bwMode="auto">
            <a:xfrm>
              <a:off x="960" y="3204"/>
              <a:ext cx="177" cy="86"/>
            </a:xfrm>
            <a:custGeom>
              <a:avLst/>
              <a:gdLst>
                <a:gd name="T0" fmla="*/ 126 w 35"/>
                <a:gd name="T1" fmla="*/ 30 h 17"/>
                <a:gd name="T2" fmla="*/ 40 w 35"/>
                <a:gd name="T3" fmla="*/ 51 h 17"/>
                <a:gd name="T4" fmla="*/ 30 w 35"/>
                <a:gd name="T5" fmla="*/ 66 h 17"/>
                <a:gd name="T6" fmla="*/ 137 w 35"/>
                <a:gd name="T7" fmla="*/ 61 h 17"/>
                <a:gd name="T8" fmla="*/ 126 w 35"/>
                <a:gd name="T9" fmla="*/ 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6" name="Freeform 214"/>
            <p:cNvSpPr>
              <a:spLocks/>
            </p:cNvSpPr>
            <p:nvPr userDrawn="1"/>
          </p:nvSpPr>
          <p:spPr bwMode="auto">
            <a:xfrm>
              <a:off x="844" y="3285"/>
              <a:ext cx="248" cy="60"/>
            </a:xfrm>
            <a:custGeom>
              <a:avLst/>
              <a:gdLst>
                <a:gd name="T0" fmla="*/ 202 w 49"/>
                <a:gd name="T1" fmla="*/ 15 h 12"/>
                <a:gd name="T2" fmla="*/ 147 w 49"/>
                <a:gd name="T3" fmla="*/ 5 h 12"/>
                <a:gd name="T4" fmla="*/ 35 w 49"/>
                <a:gd name="T5" fmla="*/ 0 h 12"/>
                <a:gd name="T6" fmla="*/ 10 w 49"/>
                <a:gd name="T7" fmla="*/ 25 h 12"/>
                <a:gd name="T8" fmla="*/ 101 w 49"/>
                <a:gd name="T9" fmla="*/ 40 h 12"/>
                <a:gd name="T10" fmla="*/ 208 w 49"/>
                <a:gd name="T11" fmla="*/ 40 h 12"/>
                <a:gd name="T12" fmla="*/ 202 w 49"/>
                <a:gd name="T13" fmla="*/ 1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7" name="Freeform 215"/>
            <p:cNvSpPr>
              <a:spLocks/>
            </p:cNvSpPr>
            <p:nvPr userDrawn="1"/>
          </p:nvSpPr>
          <p:spPr bwMode="auto">
            <a:xfrm>
              <a:off x="869" y="3340"/>
              <a:ext cx="203" cy="56"/>
            </a:xfrm>
            <a:custGeom>
              <a:avLst/>
              <a:gdLst>
                <a:gd name="T0" fmla="*/ 188 w 40"/>
                <a:gd name="T1" fmla="*/ 10 h 11"/>
                <a:gd name="T2" fmla="*/ 132 w 40"/>
                <a:gd name="T3" fmla="*/ 20 h 11"/>
                <a:gd name="T4" fmla="*/ 66 w 40"/>
                <a:gd name="T5" fmla="*/ 15 h 11"/>
                <a:gd name="T6" fmla="*/ 5 w 40"/>
                <a:gd name="T7" fmla="*/ 10 h 11"/>
                <a:gd name="T8" fmla="*/ 178 w 40"/>
                <a:gd name="T9" fmla="*/ 41 h 11"/>
                <a:gd name="T10" fmla="*/ 188 w 40"/>
                <a:gd name="T11" fmla="*/ 1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8" name="Freeform 216"/>
            <p:cNvSpPr>
              <a:spLocks/>
            </p:cNvSpPr>
            <p:nvPr userDrawn="1"/>
          </p:nvSpPr>
          <p:spPr bwMode="auto">
            <a:xfrm>
              <a:off x="859" y="3386"/>
              <a:ext cx="207" cy="172"/>
            </a:xfrm>
            <a:custGeom>
              <a:avLst/>
              <a:gdLst>
                <a:gd name="T0" fmla="*/ 141 w 41"/>
                <a:gd name="T1" fmla="*/ 46 h 34"/>
                <a:gd name="T2" fmla="*/ 66 w 41"/>
                <a:gd name="T3" fmla="*/ 30 h 34"/>
                <a:gd name="T4" fmla="*/ 20 w 41"/>
                <a:gd name="T5" fmla="*/ 76 h 34"/>
                <a:gd name="T6" fmla="*/ 5 w 41"/>
                <a:gd name="T7" fmla="*/ 96 h 34"/>
                <a:gd name="T8" fmla="*/ 45 w 41"/>
                <a:gd name="T9" fmla="*/ 96 h 34"/>
                <a:gd name="T10" fmla="*/ 86 w 41"/>
                <a:gd name="T11" fmla="*/ 137 h 34"/>
                <a:gd name="T12" fmla="*/ 106 w 41"/>
                <a:gd name="T13" fmla="*/ 152 h 34"/>
                <a:gd name="T14" fmla="*/ 146 w 41"/>
                <a:gd name="T15" fmla="*/ 96 h 34"/>
                <a:gd name="T16" fmla="*/ 197 w 41"/>
                <a:gd name="T17" fmla="*/ 96 h 34"/>
                <a:gd name="T18" fmla="*/ 141 w 41"/>
                <a:gd name="T19" fmla="*/ 46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9" name="Freeform 217"/>
            <p:cNvSpPr>
              <a:spLocks/>
            </p:cNvSpPr>
            <p:nvPr userDrawn="1"/>
          </p:nvSpPr>
          <p:spPr bwMode="auto">
            <a:xfrm>
              <a:off x="996" y="3305"/>
              <a:ext cx="126" cy="318"/>
            </a:xfrm>
            <a:custGeom>
              <a:avLst/>
              <a:gdLst>
                <a:gd name="T0" fmla="*/ 111 w 25"/>
                <a:gd name="T1" fmla="*/ 10 h 63"/>
                <a:gd name="T2" fmla="*/ 91 w 25"/>
                <a:gd name="T3" fmla="*/ 86 h 63"/>
                <a:gd name="T4" fmla="*/ 35 w 25"/>
                <a:gd name="T5" fmla="*/ 101 h 63"/>
                <a:gd name="T6" fmla="*/ 35 w 25"/>
                <a:gd name="T7" fmla="*/ 116 h 63"/>
                <a:gd name="T8" fmla="*/ 86 w 25"/>
                <a:gd name="T9" fmla="*/ 172 h 63"/>
                <a:gd name="T10" fmla="*/ 60 w 25"/>
                <a:gd name="T11" fmla="*/ 227 h 63"/>
                <a:gd name="T12" fmla="*/ 0 w 25"/>
                <a:gd name="T13" fmla="*/ 278 h 63"/>
                <a:gd name="T14" fmla="*/ 25 w 25"/>
                <a:gd name="T15" fmla="*/ 293 h 63"/>
                <a:gd name="T16" fmla="*/ 81 w 25"/>
                <a:gd name="T17" fmla="*/ 313 h 63"/>
                <a:gd name="T18" fmla="*/ 116 w 25"/>
                <a:gd name="T19" fmla="*/ 288 h 63"/>
                <a:gd name="T20" fmla="*/ 126 w 25"/>
                <a:gd name="T21" fmla="*/ 71 h 63"/>
                <a:gd name="T22" fmla="*/ 126 w 25"/>
                <a:gd name="T23" fmla="*/ 10 h 63"/>
                <a:gd name="T24" fmla="*/ 111 w 25"/>
                <a:gd name="T25" fmla="*/ 1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32" name="Group 218"/>
          <p:cNvGrpSpPr>
            <a:grpSpLocks/>
          </p:cNvGrpSpPr>
          <p:nvPr/>
        </p:nvGrpSpPr>
        <p:grpSpPr bwMode="auto">
          <a:xfrm>
            <a:off x="381000" y="6121400"/>
            <a:ext cx="533400" cy="492125"/>
            <a:chOff x="96" y="2784"/>
            <a:chExt cx="1062" cy="981"/>
          </a:xfrm>
        </p:grpSpPr>
        <p:sp>
          <p:nvSpPr>
            <p:cNvPr id="1054" name="Freeform 219"/>
            <p:cNvSpPr>
              <a:spLocks/>
            </p:cNvSpPr>
            <p:nvPr userDrawn="1"/>
          </p:nvSpPr>
          <p:spPr bwMode="auto">
            <a:xfrm>
              <a:off x="121" y="2784"/>
              <a:ext cx="207" cy="81"/>
            </a:xfrm>
            <a:custGeom>
              <a:avLst/>
              <a:gdLst>
                <a:gd name="T0" fmla="*/ 151 w 41"/>
                <a:gd name="T1" fmla="*/ 61 h 16"/>
                <a:gd name="T2" fmla="*/ 187 w 41"/>
                <a:gd name="T3" fmla="*/ 51 h 16"/>
                <a:gd name="T4" fmla="*/ 192 w 41"/>
                <a:gd name="T5" fmla="*/ 46 h 16"/>
                <a:gd name="T6" fmla="*/ 157 w 41"/>
                <a:gd name="T7" fmla="*/ 5 h 16"/>
                <a:gd name="T8" fmla="*/ 40 w 41"/>
                <a:gd name="T9" fmla="*/ 56 h 16"/>
                <a:gd name="T10" fmla="*/ 151 w 41"/>
                <a:gd name="T11" fmla="*/ 61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5" name="Freeform 220"/>
            <p:cNvSpPr>
              <a:spLocks noEditPoints="1"/>
            </p:cNvSpPr>
            <p:nvPr userDrawn="1"/>
          </p:nvSpPr>
          <p:spPr bwMode="auto">
            <a:xfrm>
              <a:off x="96" y="2789"/>
              <a:ext cx="1062" cy="976"/>
            </a:xfrm>
            <a:custGeom>
              <a:avLst/>
              <a:gdLst>
                <a:gd name="T0" fmla="*/ 824 w 210"/>
                <a:gd name="T1" fmla="*/ 784 h 193"/>
                <a:gd name="T2" fmla="*/ 769 w 210"/>
                <a:gd name="T3" fmla="*/ 632 h 193"/>
                <a:gd name="T4" fmla="*/ 718 w 210"/>
                <a:gd name="T5" fmla="*/ 501 h 193"/>
                <a:gd name="T6" fmla="*/ 834 w 210"/>
                <a:gd name="T7" fmla="*/ 470 h 193"/>
                <a:gd name="T8" fmla="*/ 738 w 210"/>
                <a:gd name="T9" fmla="*/ 415 h 193"/>
                <a:gd name="T10" fmla="*/ 794 w 210"/>
                <a:gd name="T11" fmla="*/ 420 h 193"/>
                <a:gd name="T12" fmla="*/ 794 w 210"/>
                <a:gd name="T13" fmla="*/ 389 h 193"/>
                <a:gd name="T14" fmla="*/ 683 w 210"/>
                <a:gd name="T15" fmla="*/ 394 h 193"/>
                <a:gd name="T16" fmla="*/ 647 w 210"/>
                <a:gd name="T17" fmla="*/ 632 h 193"/>
                <a:gd name="T18" fmla="*/ 627 w 210"/>
                <a:gd name="T19" fmla="*/ 425 h 193"/>
                <a:gd name="T20" fmla="*/ 597 w 210"/>
                <a:gd name="T21" fmla="*/ 339 h 193"/>
                <a:gd name="T22" fmla="*/ 627 w 210"/>
                <a:gd name="T23" fmla="*/ 258 h 193"/>
                <a:gd name="T24" fmla="*/ 612 w 210"/>
                <a:gd name="T25" fmla="*/ 187 h 193"/>
                <a:gd name="T26" fmla="*/ 602 w 210"/>
                <a:gd name="T27" fmla="*/ 121 h 193"/>
                <a:gd name="T28" fmla="*/ 668 w 210"/>
                <a:gd name="T29" fmla="*/ 197 h 193"/>
                <a:gd name="T30" fmla="*/ 754 w 210"/>
                <a:gd name="T31" fmla="*/ 91 h 193"/>
                <a:gd name="T32" fmla="*/ 743 w 210"/>
                <a:gd name="T33" fmla="*/ 182 h 193"/>
                <a:gd name="T34" fmla="*/ 723 w 210"/>
                <a:gd name="T35" fmla="*/ 243 h 193"/>
                <a:gd name="T36" fmla="*/ 728 w 210"/>
                <a:gd name="T37" fmla="*/ 339 h 193"/>
                <a:gd name="T38" fmla="*/ 1006 w 210"/>
                <a:gd name="T39" fmla="*/ 147 h 193"/>
                <a:gd name="T40" fmla="*/ 455 w 210"/>
                <a:gd name="T41" fmla="*/ 5 h 193"/>
                <a:gd name="T42" fmla="*/ 283 w 210"/>
                <a:gd name="T43" fmla="*/ 40 h 193"/>
                <a:gd name="T44" fmla="*/ 430 w 210"/>
                <a:gd name="T45" fmla="*/ 61 h 193"/>
                <a:gd name="T46" fmla="*/ 303 w 210"/>
                <a:gd name="T47" fmla="*/ 111 h 193"/>
                <a:gd name="T48" fmla="*/ 293 w 210"/>
                <a:gd name="T49" fmla="*/ 147 h 193"/>
                <a:gd name="T50" fmla="*/ 192 w 210"/>
                <a:gd name="T51" fmla="*/ 86 h 193"/>
                <a:gd name="T52" fmla="*/ 66 w 210"/>
                <a:gd name="T53" fmla="*/ 582 h 193"/>
                <a:gd name="T54" fmla="*/ 308 w 210"/>
                <a:gd name="T55" fmla="*/ 738 h 193"/>
                <a:gd name="T56" fmla="*/ 228 w 210"/>
                <a:gd name="T57" fmla="*/ 673 h 193"/>
                <a:gd name="T58" fmla="*/ 177 w 210"/>
                <a:gd name="T59" fmla="*/ 733 h 193"/>
                <a:gd name="T60" fmla="*/ 162 w 210"/>
                <a:gd name="T61" fmla="*/ 647 h 193"/>
                <a:gd name="T62" fmla="*/ 233 w 210"/>
                <a:gd name="T63" fmla="*/ 435 h 193"/>
                <a:gd name="T64" fmla="*/ 339 w 210"/>
                <a:gd name="T65" fmla="*/ 420 h 193"/>
                <a:gd name="T66" fmla="*/ 359 w 210"/>
                <a:gd name="T67" fmla="*/ 480 h 193"/>
                <a:gd name="T68" fmla="*/ 308 w 210"/>
                <a:gd name="T69" fmla="*/ 612 h 193"/>
                <a:gd name="T70" fmla="*/ 460 w 210"/>
                <a:gd name="T71" fmla="*/ 910 h 193"/>
                <a:gd name="T72" fmla="*/ 941 w 210"/>
                <a:gd name="T73" fmla="*/ 839 h 193"/>
                <a:gd name="T74" fmla="*/ 920 w 210"/>
                <a:gd name="T75" fmla="*/ 334 h 193"/>
                <a:gd name="T76" fmla="*/ 834 w 210"/>
                <a:gd name="T77" fmla="*/ 303 h 193"/>
                <a:gd name="T78" fmla="*/ 571 w 210"/>
                <a:gd name="T79" fmla="*/ 308 h 193"/>
                <a:gd name="T80" fmla="*/ 546 w 210"/>
                <a:gd name="T81" fmla="*/ 440 h 193"/>
                <a:gd name="T82" fmla="*/ 577 w 210"/>
                <a:gd name="T83" fmla="*/ 253 h 193"/>
                <a:gd name="T84" fmla="*/ 450 w 210"/>
                <a:gd name="T85" fmla="*/ 131 h 193"/>
                <a:gd name="T86" fmla="*/ 531 w 210"/>
                <a:gd name="T87" fmla="*/ 177 h 193"/>
                <a:gd name="T88" fmla="*/ 308 w 210"/>
                <a:gd name="T89" fmla="*/ 364 h 193"/>
                <a:gd name="T90" fmla="*/ 121 w 210"/>
                <a:gd name="T91" fmla="*/ 187 h 193"/>
                <a:gd name="T92" fmla="*/ 344 w 210"/>
                <a:gd name="T93" fmla="*/ 202 h 193"/>
                <a:gd name="T94" fmla="*/ 400 w 210"/>
                <a:gd name="T95" fmla="*/ 202 h 193"/>
                <a:gd name="T96" fmla="*/ 546 w 210"/>
                <a:gd name="T97" fmla="*/ 228 h 193"/>
                <a:gd name="T98" fmla="*/ 501 w 210"/>
                <a:gd name="T99" fmla="*/ 470 h 193"/>
                <a:gd name="T100" fmla="*/ 470 w 210"/>
                <a:gd name="T101" fmla="*/ 258 h 193"/>
                <a:gd name="T102" fmla="*/ 308 w 210"/>
                <a:gd name="T103" fmla="*/ 364 h 193"/>
                <a:gd name="T104" fmla="*/ 405 w 210"/>
                <a:gd name="T105" fmla="*/ 415 h 193"/>
                <a:gd name="T106" fmla="*/ 445 w 210"/>
                <a:gd name="T107" fmla="*/ 293 h 193"/>
                <a:gd name="T108" fmla="*/ 516 w 210"/>
                <a:gd name="T109" fmla="*/ 733 h 193"/>
                <a:gd name="T110" fmla="*/ 415 w 210"/>
                <a:gd name="T111" fmla="*/ 485 h 193"/>
                <a:gd name="T112" fmla="*/ 592 w 210"/>
                <a:gd name="T113" fmla="*/ 53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6" name="Freeform 221"/>
            <p:cNvSpPr>
              <a:spLocks/>
            </p:cNvSpPr>
            <p:nvPr userDrawn="1"/>
          </p:nvSpPr>
          <p:spPr bwMode="auto">
            <a:xfrm>
              <a:off x="348" y="3254"/>
              <a:ext cx="86" cy="102"/>
            </a:xfrm>
            <a:custGeom>
              <a:avLst/>
              <a:gdLst>
                <a:gd name="T0" fmla="*/ 71 w 17"/>
                <a:gd name="T1" fmla="*/ 26 h 20"/>
                <a:gd name="T2" fmla="*/ 46 w 17"/>
                <a:gd name="T3" fmla="*/ 102 h 20"/>
                <a:gd name="T4" fmla="*/ 71 w 17"/>
                <a:gd name="T5" fmla="*/ 2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7" name="Freeform 222"/>
            <p:cNvSpPr>
              <a:spLocks/>
            </p:cNvSpPr>
            <p:nvPr userDrawn="1"/>
          </p:nvSpPr>
          <p:spPr bwMode="auto">
            <a:xfrm>
              <a:off x="267" y="3295"/>
              <a:ext cx="76" cy="136"/>
            </a:xfrm>
            <a:custGeom>
              <a:avLst/>
              <a:gdLst>
                <a:gd name="T0" fmla="*/ 35 w 15"/>
                <a:gd name="T1" fmla="*/ 50 h 27"/>
                <a:gd name="T2" fmla="*/ 20 w 15"/>
                <a:gd name="T3" fmla="*/ 126 h 27"/>
                <a:gd name="T4" fmla="*/ 76 w 15"/>
                <a:gd name="T5" fmla="*/ 81 h 27"/>
                <a:gd name="T6" fmla="*/ 66 w 15"/>
                <a:gd name="T7" fmla="*/ 40 h 27"/>
                <a:gd name="T8" fmla="*/ 35 w 15"/>
                <a:gd name="T9" fmla="*/ 5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8" name="Freeform 223"/>
            <p:cNvSpPr>
              <a:spLocks/>
            </p:cNvSpPr>
            <p:nvPr userDrawn="1"/>
          </p:nvSpPr>
          <p:spPr bwMode="auto">
            <a:xfrm>
              <a:off x="222" y="3022"/>
              <a:ext cx="243" cy="116"/>
            </a:xfrm>
            <a:custGeom>
              <a:avLst/>
              <a:gdLst>
                <a:gd name="T0" fmla="*/ 203 w 48"/>
                <a:gd name="T1" fmla="*/ 10 h 23"/>
                <a:gd name="T2" fmla="*/ 46 w 48"/>
                <a:gd name="T3" fmla="*/ 5 h 23"/>
                <a:gd name="T4" fmla="*/ 5 w 48"/>
                <a:gd name="T5" fmla="*/ 45 h 23"/>
                <a:gd name="T6" fmla="*/ 111 w 48"/>
                <a:gd name="T7" fmla="*/ 106 h 23"/>
                <a:gd name="T8" fmla="*/ 172 w 48"/>
                <a:gd name="T9" fmla="*/ 101 h 23"/>
                <a:gd name="T10" fmla="*/ 203 w 48"/>
                <a:gd name="T11" fmla="*/ 96 h 23"/>
                <a:gd name="T12" fmla="*/ 203 w 48"/>
                <a:gd name="T13" fmla="*/ 1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9" name="Freeform 224"/>
            <p:cNvSpPr>
              <a:spLocks/>
            </p:cNvSpPr>
            <p:nvPr userDrawn="1"/>
          </p:nvSpPr>
          <p:spPr bwMode="auto">
            <a:xfrm>
              <a:off x="500" y="3345"/>
              <a:ext cx="177" cy="187"/>
            </a:xfrm>
            <a:custGeom>
              <a:avLst/>
              <a:gdLst>
                <a:gd name="T0" fmla="*/ 121 w 35"/>
                <a:gd name="T1" fmla="*/ 10 h 37"/>
                <a:gd name="T2" fmla="*/ 56 w 35"/>
                <a:gd name="T3" fmla="*/ 10 h 37"/>
                <a:gd name="T4" fmla="*/ 20 w 35"/>
                <a:gd name="T5" fmla="*/ 101 h 37"/>
                <a:gd name="T6" fmla="*/ 142 w 35"/>
                <a:gd name="T7" fmla="*/ 111 h 37"/>
                <a:gd name="T8" fmla="*/ 121 w 35"/>
                <a:gd name="T9" fmla="*/ 1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0" name="Freeform 225"/>
            <p:cNvSpPr>
              <a:spLocks/>
            </p:cNvSpPr>
            <p:nvPr userDrawn="1"/>
          </p:nvSpPr>
          <p:spPr bwMode="auto">
            <a:xfrm>
              <a:off x="905" y="3158"/>
              <a:ext cx="177" cy="36"/>
            </a:xfrm>
            <a:custGeom>
              <a:avLst/>
              <a:gdLst>
                <a:gd name="T0" fmla="*/ 25 w 35"/>
                <a:gd name="T1" fmla="*/ 0 h 7"/>
                <a:gd name="T2" fmla="*/ 71 w 35"/>
                <a:gd name="T3" fmla="*/ 26 h 7"/>
                <a:gd name="T4" fmla="*/ 2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1" name="Freeform 226"/>
            <p:cNvSpPr>
              <a:spLocks/>
            </p:cNvSpPr>
            <p:nvPr userDrawn="1"/>
          </p:nvSpPr>
          <p:spPr bwMode="auto">
            <a:xfrm>
              <a:off x="965" y="3153"/>
              <a:ext cx="137" cy="81"/>
            </a:xfrm>
            <a:custGeom>
              <a:avLst/>
              <a:gdLst>
                <a:gd name="T0" fmla="*/ 36 w 27"/>
                <a:gd name="T1" fmla="*/ 66 h 16"/>
                <a:gd name="T2" fmla="*/ 127 w 27"/>
                <a:gd name="T3" fmla="*/ 30 h 16"/>
                <a:gd name="T4" fmla="*/ 86 w 27"/>
                <a:gd name="T5" fmla="*/ 5 h 16"/>
                <a:gd name="T6" fmla="*/ 36 w 27"/>
                <a:gd name="T7" fmla="*/ 56 h 16"/>
                <a:gd name="T8" fmla="*/ 36 w 27"/>
                <a:gd name="T9" fmla="*/ 6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2" name="Freeform 227"/>
            <p:cNvSpPr>
              <a:spLocks/>
            </p:cNvSpPr>
            <p:nvPr userDrawn="1"/>
          </p:nvSpPr>
          <p:spPr bwMode="auto">
            <a:xfrm>
              <a:off x="960" y="3204"/>
              <a:ext cx="177" cy="86"/>
            </a:xfrm>
            <a:custGeom>
              <a:avLst/>
              <a:gdLst>
                <a:gd name="T0" fmla="*/ 126 w 35"/>
                <a:gd name="T1" fmla="*/ 30 h 17"/>
                <a:gd name="T2" fmla="*/ 40 w 35"/>
                <a:gd name="T3" fmla="*/ 51 h 17"/>
                <a:gd name="T4" fmla="*/ 30 w 35"/>
                <a:gd name="T5" fmla="*/ 66 h 17"/>
                <a:gd name="T6" fmla="*/ 137 w 35"/>
                <a:gd name="T7" fmla="*/ 61 h 17"/>
                <a:gd name="T8" fmla="*/ 126 w 35"/>
                <a:gd name="T9" fmla="*/ 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3" name="Freeform 228"/>
            <p:cNvSpPr>
              <a:spLocks/>
            </p:cNvSpPr>
            <p:nvPr userDrawn="1"/>
          </p:nvSpPr>
          <p:spPr bwMode="auto">
            <a:xfrm>
              <a:off x="844" y="3285"/>
              <a:ext cx="248" cy="60"/>
            </a:xfrm>
            <a:custGeom>
              <a:avLst/>
              <a:gdLst>
                <a:gd name="T0" fmla="*/ 202 w 49"/>
                <a:gd name="T1" fmla="*/ 15 h 12"/>
                <a:gd name="T2" fmla="*/ 147 w 49"/>
                <a:gd name="T3" fmla="*/ 5 h 12"/>
                <a:gd name="T4" fmla="*/ 35 w 49"/>
                <a:gd name="T5" fmla="*/ 0 h 12"/>
                <a:gd name="T6" fmla="*/ 10 w 49"/>
                <a:gd name="T7" fmla="*/ 25 h 12"/>
                <a:gd name="T8" fmla="*/ 101 w 49"/>
                <a:gd name="T9" fmla="*/ 40 h 12"/>
                <a:gd name="T10" fmla="*/ 208 w 49"/>
                <a:gd name="T11" fmla="*/ 40 h 12"/>
                <a:gd name="T12" fmla="*/ 202 w 49"/>
                <a:gd name="T13" fmla="*/ 1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4" name="Freeform 229"/>
            <p:cNvSpPr>
              <a:spLocks/>
            </p:cNvSpPr>
            <p:nvPr userDrawn="1"/>
          </p:nvSpPr>
          <p:spPr bwMode="auto">
            <a:xfrm>
              <a:off x="869" y="3340"/>
              <a:ext cx="203" cy="56"/>
            </a:xfrm>
            <a:custGeom>
              <a:avLst/>
              <a:gdLst>
                <a:gd name="T0" fmla="*/ 188 w 40"/>
                <a:gd name="T1" fmla="*/ 10 h 11"/>
                <a:gd name="T2" fmla="*/ 132 w 40"/>
                <a:gd name="T3" fmla="*/ 20 h 11"/>
                <a:gd name="T4" fmla="*/ 66 w 40"/>
                <a:gd name="T5" fmla="*/ 15 h 11"/>
                <a:gd name="T6" fmla="*/ 5 w 40"/>
                <a:gd name="T7" fmla="*/ 10 h 11"/>
                <a:gd name="T8" fmla="*/ 178 w 40"/>
                <a:gd name="T9" fmla="*/ 41 h 11"/>
                <a:gd name="T10" fmla="*/ 188 w 40"/>
                <a:gd name="T11" fmla="*/ 1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5" name="Freeform 230"/>
            <p:cNvSpPr>
              <a:spLocks/>
            </p:cNvSpPr>
            <p:nvPr userDrawn="1"/>
          </p:nvSpPr>
          <p:spPr bwMode="auto">
            <a:xfrm>
              <a:off x="859" y="3386"/>
              <a:ext cx="207" cy="172"/>
            </a:xfrm>
            <a:custGeom>
              <a:avLst/>
              <a:gdLst>
                <a:gd name="T0" fmla="*/ 141 w 41"/>
                <a:gd name="T1" fmla="*/ 46 h 34"/>
                <a:gd name="T2" fmla="*/ 66 w 41"/>
                <a:gd name="T3" fmla="*/ 30 h 34"/>
                <a:gd name="T4" fmla="*/ 20 w 41"/>
                <a:gd name="T5" fmla="*/ 76 h 34"/>
                <a:gd name="T6" fmla="*/ 5 w 41"/>
                <a:gd name="T7" fmla="*/ 96 h 34"/>
                <a:gd name="T8" fmla="*/ 45 w 41"/>
                <a:gd name="T9" fmla="*/ 96 h 34"/>
                <a:gd name="T10" fmla="*/ 86 w 41"/>
                <a:gd name="T11" fmla="*/ 137 h 34"/>
                <a:gd name="T12" fmla="*/ 106 w 41"/>
                <a:gd name="T13" fmla="*/ 152 h 34"/>
                <a:gd name="T14" fmla="*/ 146 w 41"/>
                <a:gd name="T15" fmla="*/ 96 h 34"/>
                <a:gd name="T16" fmla="*/ 197 w 41"/>
                <a:gd name="T17" fmla="*/ 96 h 34"/>
                <a:gd name="T18" fmla="*/ 141 w 41"/>
                <a:gd name="T19" fmla="*/ 46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6" name="Freeform 231"/>
            <p:cNvSpPr>
              <a:spLocks/>
            </p:cNvSpPr>
            <p:nvPr userDrawn="1"/>
          </p:nvSpPr>
          <p:spPr bwMode="auto">
            <a:xfrm>
              <a:off x="996" y="3305"/>
              <a:ext cx="126" cy="318"/>
            </a:xfrm>
            <a:custGeom>
              <a:avLst/>
              <a:gdLst>
                <a:gd name="T0" fmla="*/ 111 w 25"/>
                <a:gd name="T1" fmla="*/ 10 h 63"/>
                <a:gd name="T2" fmla="*/ 91 w 25"/>
                <a:gd name="T3" fmla="*/ 86 h 63"/>
                <a:gd name="T4" fmla="*/ 35 w 25"/>
                <a:gd name="T5" fmla="*/ 101 h 63"/>
                <a:gd name="T6" fmla="*/ 35 w 25"/>
                <a:gd name="T7" fmla="*/ 116 h 63"/>
                <a:gd name="T8" fmla="*/ 86 w 25"/>
                <a:gd name="T9" fmla="*/ 172 h 63"/>
                <a:gd name="T10" fmla="*/ 60 w 25"/>
                <a:gd name="T11" fmla="*/ 227 h 63"/>
                <a:gd name="T12" fmla="*/ 0 w 25"/>
                <a:gd name="T13" fmla="*/ 278 h 63"/>
                <a:gd name="T14" fmla="*/ 25 w 25"/>
                <a:gd name="T15" fmla="*/ 293 h 63"/>
                <a:gd name="T16" fmla="*/ 81 w 25"/>
                <a:gd name="T17" fmla="*/ 313 h 63"/>
                <a:gd name="T18" fmla="*/ 116 w 25"/>
                <a:gd name="T19" fmla="*/ 288 h 63"/>
                <a:gd name="T20" fmla="*/ 126 w 25"/>
                <a:gd name="T21" fmla="*/ 71 h 63"/>
                <a:gd name="T22" fmla="*/ 126 w 25"/>
                <a:gd name="T23" fmla="*/ 10 h 63"/>
                <a:gd name="T24" fmla="*/ 111 w 25"/>
                <a:gd name="T25" fmla="*/ 1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33" name="Group 232"/>
          <p:cNvGrpSpPr>
            <a:grpSpLocks/>
          </p:cNvGrpSpPr>
          <p:nvPr/>
        </p:nvGrpSpPr>
        <p:grpSpPr bwMode="auto">
          <a:xfrm>
            <a:off x="6934200" y="-7938"/>
            <a:ext cx="2317750" cy="2063751"/>
            <a:chOff x="4080" y="-5"/>
            <a:chExt cx="1748" cy="1556"/>
          </a:xfrm>
        </p:grpSpPr>
        <p:sp>
          <p:nvSpPr>
            <p:cNvPr id="1039" name="Freeform 233"/>
            <p:cNvSpPr>
              <a:spLocks/>
            </p:cNvSpPr>
            <p:nvPr userDrawn="1"/>
          </p:nvSpPr>
          <p:spPr bwMode="auto">
            <a:xfrm>
              <a:off x="4161" y="-5"/>
              <a:ext cx="1586" cy="1443"/>
            </a:xfrm>
            <a:custGeom>
              <a:avLst/>
              <a:gdLst>
                <a:gd name="T0" fmla="*/ 67 w 546"/>
                <a:gd name="T1" fmla="*/ 12 h 497"/>
                <a:gd name="T2" fmla="*/ 32 w 546"/>
                <a:gd name="T3" fmla="*/ 206 h 497"/>
                <a:gd name="T4" fmla="*/ 73 w 546"/>
                <a:gd name="T5" fmla="*/ 1141 h 497"/>
                <a:gd name="T6" fmla="*/ 157 w 546"/>
                <a:gd name="T7" fmla="*/ 1327 h 497"/>
                <a:gd name="T8" fmla="*/ 459 w 546"/>
                <a:gd name="T9" fmla="*/ 1399 h 497"/>
                <a:gd name="T10" fmla="*/ 593 w 546"/>
                <a:gd name="T11" fmla="*/ 1437 h 497"/>
                <a:gd name="T12" fmla="*/ 1510 w 546"/>
                <a:gd name="T13" fmla="*/ 1379 h 497"/>
                <a:gd name="T14" fmla="*/ 1548 w 546"/>
                <a:gd name="T15" fmla="*/ 485 h 497"/>
                <a:gd name="T16" fmla="*/ 1072 w 546"/>
                <a:gd name="T17" fmla="*/ 46 h 497"/>
                <a:gd name="T18" fmla="*/ 723 w 546"/>
                <a:gd name="T19" fmla="*/ 84 h 497"/>
                <a:gd name="T20" fmla="*/ 575 w 546"/>
                <a:gd name="T21" fmla="*/ 32 h 497"/>
                <a:gd name="T22" fmla="*/ 439 w 546"/>
                <a:gd name="T23" fmla="*/ 6 h 497"/>
                <a:gd name="T24" fmla="*/ 67 w 546"/>
                <a:gd name="T25" fmla="*/ 12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nvGrpSpPr>
            <p:cNvPr id="1040" name="Group 234"/>
            <p:cNvGrpSpPr>
              <a:grpSpLocks/>
            </p:cNvGrpSpPr>
            <p:nvPr userDrawn="1"/>
          </p:nvGrpSpPr>
          <p:grpSpPr bwMode="auto">
            <a:xfrm>
              <a:off x="4080" y="0"/>
              <a:ext cx="1748" cy="1551"/>
              <a:chOff x="2918" y="18"/>
              <a:chExt cx="2958" cy="2699"/>
            </a:xfrm>
          </p:grpSpPr>
          <p:sp>
            <p:nvSpPr>
              <p:cNvPr id="1041" name="Freeform 235"/>
              <p:cNvSpPr>
                <a:spLocks/>
              </p:cNvSpPr>
              <p:nvPr/>
            </p:nvSpPr>
            <p:spPr bwMode="auto">
              <a:xfrm>
                <a:off x="3060" y="18"/>
                <a:ext cx="490" cy="187"/>
              </a:xfrm>
              <a:custGeom>
                <a:avLst/>
                <a:gdLst>
                  <a:gd name="T0" fmla="*/ 359 w 97"/>
                  <a:gd name="T1" fmla="*/ 126 h 37"/>
                  <a:gd name="T2" fmla="*/ 460 w 97"/>
                  <a:gd name="T3" fmla="*/ 101 h 37"/>
                  <a:gd name="T4" fmla="*/ 465 w 97"/>
                  <a:gd name="T5" fmla="*/ 86 h 37"/>
                  <a:gd name="T6" fmla="*/ 445 w 97"/>
                  <a:gd name="T7" fmla="*/ 0 h 37"/>
                  <a:gd name="T8" fmla="*/ 126 w 97"/>
                  <a:gd name="T9" fmla="*/ 0 h 37"/>
                  <a:gd name="T10" fmla="*/ 51 w 97"/>
                  <a:gd name="T11" fmla="*/ 111 h 37"/>
                  <a:gd name="T12" fmla="*/ 359 w 97"/>
                  <a:gd name="T13" fmla="*/ 126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2" name="Freeform 236"/>
              <p:cNvSpPr>
                <a:spLocks noEditPoints="1"/>
              </p:cNvSpPr>
              <p:nvPr/>
            </p:nvSpPr>
            <p:spPr bwMode="auto">
              <a:xfrm>
                <a:off x="2918" y="18"/>
                <a:ext cx="2958" cy="2699"/>
              </a:xfrm>
              <a:custGeom>
                <a:avLst/>
                <a:gdLst>
                  <a:gd name="T0" fmla="*/ 2548 w 585"/>
                  <a:gd name="T1" fmla="*/ 5 h 534"/>
                  <a:gd name="T2" fmla="*/ 794 w 585"/>
                  <a:gd name="T3" fmla="*/ 0 h 534"/>
                  <a:gd name="T4" fmla="*/ 1138 w 585"/>
                  <a:gd name="T5" fmla="*/ 106 h 534"/>
                  <a:gd name="T6" fmla="*/ 880 w 585"/>
                  <a:gd name="T7" fmla="*/ 197 h 534"/>
                  <a:gd name="T8" fmla="*/ 1047 w 585"/>
                  <a:gd name="T9" fmla="*/ 359 h 534"/>
                  <a:gd name="T10" fmla="*/ 374 w 585"/>
                  <a:gd name="T11" fmla="*/ 303 h 534"/>
                  <a:gd name="T12" fmla="*/ 131 w 585"/>
                  <a:gd name="T13" fmla="*/ 318 h 534"/>
                  <a:gd name="T14" fmla="*/ 1006 w 585"/>
                  <a:gd name="T15" fmla="*/ 2461 h 534"/>
                  <a:gd name="T16" fmla="*/ 728 w 585"/>
                  <a:gd name="T17" fmla="*/ 1724 h 534"/>
                  <a:gd name="T18" fmla="*/ 531 w 585"/>
                  <a:gd name="T19" fmla="*/ 1900 h 534"/>
                  <a:gd name="T20" fmla="*/ 475 w 585"/>
                  <a:gd name="T21" fmla="*/ 2199 h 534"/>
                  <a:gd name="T22" fmla="*/ 627 w 585"/>
                  <a:gd name="T23" fmla="*/ 1339 h 534"/>
                  <a:gd name="T24" fmla="*/ 774 w 585"/>
                  <a:gd name="T25" fmla="*/ 1152 h 534"/>
                  <a:gd name="T26" fmla="*/ 1057 w 585"/>
                  <a:gd name="T27" fmla="*/ 1198 h 534"/>
                  <a:gd name="T28" fmla="*/ 951 w 585"/>
                  <a:gd name="T29" fmla="*/ 1547 h 534"/>
                  <a:gd name="T30" fmla="*/ 971 w 585"/>
                  <a:gd name="T31" fmla="*/ 1996 h 534"/>
                  <a:gd name="T32" fmla="*/ 2604 w 585"/>
                  <a:gd name="T33" fmla="*/ 2441 h 534"/>
                  <a:gd name="T34" fmla="*/ 2296 w 585"/>
                  <a:gd name="T35" fmla="*/ 2158 h 534"/>
                  <a:gd name="T36" fmla="*/ 2149 w 585"/>
                  <a:gd name="T37" fmla="*/ 1744 h 534"/>
                  <a:gd name="T38" fmla="*/ 2002 w 585"/>
                  <a:gd name="T39" fmla="*/ 1365 h 534"/>
                  <a:gd name="T40" fmla="*/ 2326 w 585"/>
                  <a:gd name="T41" fmla="*/ 1294 h 534"/>
                  <a:gd name="T42" fmla="*/ 2058 w 585"/>
                  <a:gd name="T43" fmla="*/ 1127 h 534"/>
                  <a:gd name="T44" fmla="*/ 2220 w 585"/>
                  <a:gd name="T45" fmla="*/ 1142 h 534"/>
                  <a:gd name="T46" fmla="*/ 2215 w 585"/>
                  <a:gd name="T47" fmla="*/ 1056 h 534"/>
                  <a:gd name="T48" fmla="*/ 1901 w 585"/>
                  <a:gd name="T49" fmla="*/ 1066 h 534"/>
                  <a:gd name="T50" fmla="*/ 1805 w 585"/>
                  <a:gd name="T51" fmla="*/ 1734 h 534"/>
                  <a:gd name="T52" fmla="*/ 1755 w 585"/>
                  <a:gd name="T53" fmla="*/ 1162 h 534"/>
                  <a:gd name="T54" fmla="*/ 1674 w 585"/>
                  <a:gd name="T55" fmla="*/ 920 h 534"/>
                  <a:gd name="T56" fmla="*/ 1755 w 585"/>
                  <a:gd name="T57" fmla="*/ 687 h 534"/>
                  <a:gd name="T58" fmla="*/ 1714 w 585"/>
                  <a:gd name="T59" fmla="*/ 500 h 534"/>
                  <a:gd name="T60" fmla="*/ 1674 w 585"/>
                  <a:gd name="T61" fmla="*/ 313 h 534"/>
                  <a:gd name="T62" fmla="*/ 1866 w 585"/>
                  <a:gd name="T63" fmla="*/ 521 h 534"/>
                  <a:gd name="T64" fmla="*/ 2098 w 585"/>
                  <a:gd name="T65" fmla="*/ 238 h 534"/>
                  <a:gd name="T66" fmla="*/ 2068 w 585"/>
                  <a:gd name="T67" fmla="*/ 480 h 534"/>
                  <a:gd name="T68" fmla="*/ 2028 w 585"/>
                  <a:gd name="T69" fmla="*/ 657 h 534"/>
                  <a:gd name="T70" fmla="*/ 2028 w 585"/>
                  <a:gd name="T71" fmla="*/ 915 h 534"/>
                  <a:gd name="T72" fmla="*/ 2821 w 585"/>
                  <a:gd name="T73" fmla="*/ 915 h 534"/>
                  <a:gd name="T74" fmla="*/ 2801 w 585"/>
                  <a:gd name="T75" fmla="*/ 384 h 534"/>
                  <a:gd name="T76" fmla="*/ 1259 w 585"/>
                  <a:gd name="T77" fmla="*/ 349 h 534"/>
                  <a:gd name="T78" fmla="*/ 1482 w 585"/>
                  <a:gd name="T79" fmla="*/ 470 h 534"/>
                  <a:gd name="T80" fmla="*/ 865 w 585"/>
                  <a:gd name="T81" fmla="*/ 986 h 534"/>
                  <a:gd name="T82" fmla="*/ 349 w 585"/>
                  <a:gd name="T83" fmla="*/ 495 h 534"/>
                  <a:gd name="T84" fmla="*/ 966 w 585"/>
                  <a:gd name="T85" fmla="*/ 536 h 534"/>
                  <a:gd name="T86" fmla="*/ 1112 w 585"/>
                  <a:gd name="T87" fmla="*/ 531 h 534"/>
                  <a:gd name="T88" fmla="*/ 1527 w 585"/>
                  <a:gd name="T89" fmla="*/ 612 h 534"/>
                  <a:gd name="T90" fmla="*/ 1396 w 585"/>
                  <a:gd name="T91" fmla="*/ 1294 h 534"/>
                  <a:gd name="T92" fmla="*/ 1315 w 585"/>
                  <a:gd name="T93" fmla="*/ 692 h 534"/>
                  <a:gd name="T94" fmla="*/ 865 w 585"/>
                  <a:gd name="T95" fmla="*/ 986 h 534"/>
                  <a:gd name="T96" fmla="*/ 1128 w 585"/>
                  <a:gd name="T97" fmla="*/ 1137 h 534"/>
                  <a:gd name="T98" fmla="*/ 1249 w 585"/>
                  <a:gd name="T99" fmla="*/ 799 h 534"/>
                  <a:gd name="T100" fmla="*/ 1648 w 585"/>
                  <a:gd name="T101" fmla="*/ 1476 h 534"/>
                  <a:gd name="T102" fmla="*/ 1087 w 585"/>
                  <a:gd name="T103" fmla="*/ 1622 h 534"/>
                  <a:gd name="T104" fmla="*/ 1562 w 585"/>
                  <a:gd name="T105" fmla="*/ 1400 h 534"/>
                  <a:gd name="T106" fmla="*/ 1608 w 585"/>
                  <a:gd name="T107" fmla="*/ 672 h 534"/>
                  <a:gd name="T108" fmla="*/ 1583 w 585"/>
                  <a:gd name="T109" fmla="*/ 1077 h 534"/>
                  <a:gd name="T110" fmla="*/ 1512 w 585"/>
                  <a:gd name="T111" fmla="*/ 728 h 534"/>
                  <a:gd name="T112" fmla="*/ 2564 w 585"/>
                  <a:gd name="T113" fmla="*/ 905 h 534"/>
                  <a:gd name="T114" fmla="*/ 2331 w 585"/>
                  <a:gd name="T115" fmla="*/ 819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3" name="Freeform 237"/>
              <p:cNvSpPr>
                <a:spLocks/>
              </p:cNvSpPr>
              <p:nvPr/>
            </p:nvSpPr>
            <p:spPr bwMode="auto">
              <a:xfrm>
                <a:off x="3621" y="1287"/>
                <a:ext cx="238" cy="283"/>
              </a:xfrm>
              <a:custGeom>
                <a:avLst/>
                <a:gdLst>
                  <a:gd name="T0" fmla="*/ 203 w 47"/>
                  <a:gd name="T1" fmla="*/ 76 h 56"/>
                  <a:gd name="T2" fmla="*/ 137 w 47"/>
                  <a:gd name="T3" fmla="*/ 283 h 56"/>
                  <a:gd name="T4" fmla="*/ 203 w 47"/>
                  <a:gd name="T5" fmla="*/ 76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4" name="Freeform 238"/>
              <p:cNvSpPr>
                <a:spLocks/>
              </p:cNvSpPr>
              <p:nvPr/>
            </p:nvSpPr>
            <p:spPr bwMode="auto">
              <a:xfrm>
                <a:off x="3403" y="1403"/>
                <a:ext cx="208" cy="379"/>
              </a:xfrm>
              <a:custGeom>
                <a:avLst/>
                <a:gdLst>
                  <a:gd name="T0" fmla="*/ 96 w 41"/>
                  <a:gd name="T1" fmla="*/ 136 h 75"/>
                  <a:gd name="T2" fmla="*/ 61 w 41"/>
                  <a:gd name="T3" fmla="*/ 349 h 75"/>
                  <a:gd name="T4" fmla="*/ 203 w 41"/>
                  <a:gd name="T5" fmla="*/ 227 h 75"/>
                  <a:gd name="T6" fmla="*/ 188 w 41"/>
                  <a:gd name="T7" fmla="*/ 121 h 75"/>
                  <a:gd name="T8" fmla="*/ 96 w 41"/>
                  <a:gd name="T9" fmla="*/ 136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5" name="Freeform 239"/>
              <p:cNvSpPr>
                <a:spLocks/>
              </p:cNvSpPr>
              <p:nvPr/>
            </p:nvSpPr>
            <p:spPr bwMode="auto">
              <a:xfrm>
                <a:off x="3272" y="645"/>
                <a:ext cx="683" cy="318"/>
              </a:xfrm>
              <a:custGeom>
                <a:avLst/>
                <a:gdLst>
                  <a:gd name="T0" fmla="*/ 567 w 135"/>
                  <a:gd name="T1" fmla="*/ 20 h 63"/>
                  <a:gd name="T2" fmla="*/ 121 w 135"/>
                  <a:gd name="T3" fmla="*/ 20 h 63"/>
                  <a:gd name="T4" fmla="*/ 10 w 135"/>
                  <a:gd name="T5" fmla="*/ 126 h 63"/>
                  <a:gd name="T6" fmla="*/ 304 w 135"/>
                  <a:gd name="T7" fmla="*/ 293 h 63"/>
                  <a:gd name="T8" fmla="*/ 486 w 135"/>
                  <a:gd name="T9" fmla="*/ 273 h 63"/>
                  <a:gd name="T10" fmla="*/ 572 w 135"/>
                  <a:gd name="T11" fmla="*/ 268 h 63"/>
                  <a:gd name="T12" fmla="*/ 567 w 135"/>
                  <a:gd name="T13" fmla="*/ 20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6" name="Freeform 240"/>
              <p:cNvSpPr>
                <a:spLocks/>
              </p:cNvSpPr>
              <p:nvPr/>
            </p:nvSpPr>
            <p:spPr bwMode="auto">
              <a:xfrm>
                <a:off x="4046" y="1545"/>
                <a:ext cx="490" cy="515"/>
              </a:xfrm>
              <a:custGeom>
                <a:avLst/>
                <a:gdLst>
                  <a:gd name="T0" fmla="*/ 338 w 97"/>
                  <a:gd name="T1" fmla="*/ 25 h 102"/>
                  <a:gd name="T2" fmla="*/ 157 w 97"/>
                  <a:gd name="T3" fmla="*/ 25 h 102"/>
                  <a:gd name="T4" fmla="*/ 61 w 97"/>
                  <a:gd name="T5" fmla="*/ 288 h 102"/>
                  <a:gd name="T6" fmla="*/ 399 w 97"/>
                  <a:gd name="T7" fmla="*/ 313 h 102"/>
                  <a:gd name="T8" fmla="*/ 338 w 97"/>
                  <a:gd name="T9" fmla="*/ 25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7" name="Freeform 241"/>
              <p:cNvSpPr>
                <a:spLocks/>
              </p:cNvSpPr>
              <p:nvPr/>
            </p:nvSpPr>
            <p:spPr bwMode="auto">
              <a:xfrm>
                <a:off x="5173" y="1024"/>
                <a:ext cx="501" cy="96"/>
              </a:xfrm>
              <a:custGeom>
                <a:avLst/>
                <a:gdLst>
                  <a:gd name="T0" fmla="*/ 76 w 99"/>
                  <a:gd name="T1" fmla="*/ 0 h 19"/>
                  <a:gd name="T2" fmla="*/ 202 w 99"/>
                  <a:gd name="T3" fmla="*/ 76 h 19"/>
                  <a:gd name="T4" fmla="*/ 76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8" name="Freeform 242"/>
              <p:cNvSpPr>
                <a:spLocks/>
              </p:cNvSpPr>
              <p:nvPr/>
            </p:nvSpPr>
            <p:spPr bwMode="auto">
              <a:xfrm>
                <a:off x="5340" y="1004"/>
                <a:ext cx="385" cy="237"/>
              </a:xfrm>
              <a:custGeom>
                <a:avLst/>
                <a:gdLst>
                  <a:gd name="T0" fmla="*/ 106 w 76"/>
                  <a:gd name="T1" fmla="*/ 187 h 47"/>
                  <a:gd name="T2" fmla="*/ 355 w 76"/>
                  <a:gd name="T3" fmla="*/ 86 h 47"/>
                  <a:gd name="T4" fmla="*/ 243 w 76"/>
                  <a:gd name="T5" fmla="*/ 15 h 47"/>
                  <a:gd name="T6" fmla="*/ 96 w 76"/>
                  <a:gd name="T7" fmla="*/ 161 h 47"/>
                  <a:gd name="T8" fmla="*/ 106 w 76"/>
                  <a:gd name="T9" fmla="*/ 187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9" name="Freeform 243"/>
              <p:cNvSpPr>
                <a:spLocks/>
              </p:cNvSpPr>
              <p:nvPr/>
            </p:nvSpPr>
            <p:spPr bwMode="auto">
              <a:xfrm>
                <a:off x="5325" y="1201"/>
                <a:ext cx="415" cy="187"/>
              </a:xfrm>
              <a:custGeom>
                <a:avLst/>
                <a:gdLst>
                  <a:gd name="T0" fmla="*/ 364 w 82"/>
                  <a:gd name="T1" fmla="*/ 30 h 37"/>
                  <a:gd name="T2" fmla="*/ 121 w 82"/>
                  <a:gd name="T3" fmla="*/ 86 h 37"/>
                  <a:gd name="T4" fmla="*/ 86 w 82"/>
                  <a:gd name="T5" fmla="*/ 131 h 37"/>
                  <a:gd name="T6" fmla="*/ 385 w 82"/>
                  <a:gd name="T7" fmla="*/ 116 h 37"/>
                  <a:gd name="T8" fmla="*/ 415 w 82"/>
                  <a:gd name="T9" fmla="*/ 101 h 37"/>
                  <a:gd name="T10" fmla="*/ 415 w 82"/>
                  <a:gd name="T11" fmla="*/ 0 h 37"/>
                  <a:gd name="T12" fmla="*/ 364 w 82"/>
                  <a:gd name="T13" fmla="*/ 30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0" name="Freeform 244"/>
              <p:cNvSpPr>
                <a:spLocks/>
              </p:cNvSpPr>
              <p:nvPr/>
            </p:nvSpPr>
            <p:spPr bwMode="auto">
              <a:xfrm>
                <a:off x="5001" y="1378"/>
                <a:ext cx="698" cy="167"/>
              </a:xfrm>
              <a:custGeom>
                <a:avLst/>
                <a:gdLst>
                  <a:gd name="T0" fmla="*/ 106 w 138"/>
                  <a:gd name="T1" fmla="*/ 5 h 33"/>
                  <a:gd name="T2" fmla="*/ 40 w 138"/>
                  <a:gd name="T3" fmla="*/ 71 h 33"/>
                  <a:gd name="T4" fmla="*/ 288 w 138"/>
                  <a:gd name="T5" fmla="*/ 111 h 33"/>
                  <a:gd name="T6" fmla="*/ 592 w 138"/>
                  <a:gd name="T7" fmla="*/ 116 h 33"/>
                  <a:gd name="T8" fmla="*/ 577 w 138"/>
                  <a:gd name="T9" fmla="*/ 40 h 33"/>
                  <a:gd name="T10" fmla="*/ 415 w 138"/>
                  <a:gd name="T11" fmla="*/ 15 h 33"/>
                  <a:gd name="T12" fmla="*/ 106 w 138"/>
                  <a:gd name="T13" fmla="*/ 5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1" name="Freeform 245"/>
              <p:cNvSpPr>
                <a:spLocks/>
              </p:cNvSpPr>
              <p:nvPr/>
            </p:nvSpPr>
            <p:spPr bwMode="auto">
              <a:xfrm>
                <a:off x="5077" y="1540"/>
                <a:ext cx="567" cy="146"/>
              </a:xfrm>
              <a:custGeom>
                <a:avLst/>
                <a:gdLst>
                  <a:gd name="T0" fmla="*/ 496 w 112"/>
                  <a:gd name="T1" fmla="*/ 96 h 29"/>
                  <a:gd name="T2" fmla="*/ 521 w 112"/>
                  <a:gd name="T3" fmla="*/ 20 h 29"/>
                  <a:gd name="T4" fmla="*/ 375 w 112"/>
                  <a:gd name="T5" fmla="*/ 50 h 29"/>
                  <a:gd name="T6" fmla="*/ 182 w 112"/>
                  <a:gd name="T7" fmla="*/ 30 h 29"/>
                  <a:gd name="T8" fmla="*/ 10 w 112"/>
                  <a:gd name="T9" fmla="*/ 20 h 29"/>
                  <a:gd name="T10" fmla="*/ 496 w 112"/>
                  <a:gd name="T11" fmla="*/ 96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2" name="Freeform 246"/>
              <p:cNvSpPr>
                <a:spLocks/>
              </p:cNvSpPr>
              <p:nvPr/>
            </p:nvSpPr>
            <p:spPr bwMode="auto">
              <a:xfrm>
                <a:off x="5042" y="1656"/>
                <a:ext cx="581" cy="480"/>
              </a:xfrm>
              <a:custGeom>
                <a:avLst/>
                <a:gdLst>
                  <a:gd name="T0" fmla="*/ 15 w 115"/>
                  <a:gd name="T1" fmla="*/ 268 h 95"/>
                  <a:gd name="T2" fmla="*/ 131 w 115"/>
                  <a:gd name="T3" fmla="*/ 273 h 95"/>
                  <a:gd name="T4" fmla="*/ 253 w 115"/>
                  <a:gd name="T5" fmla="*/ 389 h 95"/>
                  <a:gd name="T6" fmla="*/ 298 w 115"/>
                  <a:gd name="T7" fmla="*/ 424 h 95"/>
                  <a:gd name="T8" fmla="*/ 409 w 115"/>
                  <a:gd name="T9" fmla="*/ 263 h 95"/>
                  <a:gd name="T10" fmla="*/ 561 w 115"/>
                  <a:gd name="T11" fmla="*/ 263 h 95"/>
                  <a:gd name="T12" fmla="*/ 399 w 115"/>
                  <a:gd name="T13" fmla="*/ 136 h 95"/>
                  <a:gd name="T14" fmla="*/ 187 w 115"/>
                  <a:gd name="T15" fmla="*/ 81 h 95"/>
                  <a:gd name="T16" fmla="*/ 61 w 115"/>
                  <a:gd name="T17" fmla="*/ 207 h 95"/>
                  <a:gd name="T18" fmla="*/ 15 w 115"/>
                  <a:gd name="T19" fmla="*/ 268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3" name="Freeform 247"/>
              <p:cNvSpPr>
                <a:spLocks/>
              </p:cNvSpPr>
              <p:nvPr/>
            </p:nvSpPr>
            <p:spPr bwMode="auto">
              <a:xfrm>
                <a:off x="5421" y="1464"/>
                <a:ext cx="329" cy="854"/>
              </a:xfrm>
              <a:custGeom>
                <a:avLst/>
                <a:gdLst>
                  <a:gd name="T0" fmla="*/ 258 w 65"/>
                  <a:gd name="T1" fmla="*/ 202 h 169"/>
                  <a:gd name="T2" fmla="*/ 111 w 65"/>
                  <a:gd name="T3" fmla="*/ 248 h 169"/>
                  <a:gd name="T4" fmla="*/ 111 w 65"/>
                  <a:gd name="T5" fmla="*/ 298 h 169"/>
                  <a:gd name="T6" fmla="*/ 253 w 65"/>
                  <a:gd name="T7" fmla="*/ 455 h 169"/>
                  <a:gd name="T8" fmla="*/ 172 w 65"/>
                  <a:gd name="T9" fmla="*/ 596 h 169"/>
                  <a:gd name="T10" fmla="*/ 0 w 65"/>
                  <a:gd name="T11" fmla="*/ 748 h 169"/>
                  <a:gd name="T12" fmla="*/ 86 w 65"/>
                  <a:gd name="T13" fmla="*/ 783 h 169"/>
                  <a:gd name="T14" fmla="*/ 238 w 65"/>
                  <a:gd name="T15" fmla="*/ 839 h 169"/>
                  <a:gd name="T16" fmla="*/ 319 w 65"/>
                  <a:gd name="T17" fmla="*/ 819 h 169"/>
                  <a:gd name="T18" fmla="*/ 329 w 65"/>
                  <a:gd name="T19" fmla="*/ 0 h 169"/>
                  <a:gd name="T20" fmla="*/ 258 w 65"/>
                  <a:gd name="T21" fmla="*/ 202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sp>
        <p:nvSpPr>
          <p:cNvPr id="1034" name="Rectangle 248"/>
          <p:cNvSpPr>
            <a:spLocks noGrp="1" noRot="1" noChangeArrowheads="1"/>
          </p:cNvSpPr>
          <p:nvPr>
            <p:ph type="title"/>
          </p:nvPr>
        </p:nvSpPr>
        <p:spPr bwMode="auto">
          <a:xfrm>
            <a:off x="298450" y="228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5" name="Rectangle 249"/>
          <p:cNvSpPr>
            <a:spLocks noGrp="1" noRot="1" noChangeArrowheads="1"/>
          </p:cNvSpPr>
          <p:nvPr>
            <p:ph type="body" idx="1"/>
          </p:nvPr>
        </p:nvSpPr>
        <p:spPr bwMode="auto">
          <a:xfrm>
            <a:off x="609600" y="1600200"/>
            <a:ext cx="815340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65114" name="Rectangle 250"/>
          <p:cNvSpPr>
            <a:spLocks noGrp="1" noChangeArrowheads="1"/>
          </p:cNvSpPr>
          <p:nvPr>
            <p:ph type="dt" sz="half" idx="2"/>
          </p:nvPr>
        </p:nvSpPr>
        <p:spPr bwMode="auto">
          <a:xfrm>
            <a:off x="29845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ltLang="zh-CN"/>
          </a:p>
        </p:txBody>
      </p:sp>
      <p:sp>
        <p:nvSpPr>
          <p:cNvPr id="165115" name="Rectangle 251"/>
          <p:cNvSpPr>
            <a:spLocks noGrp="1" noChangeArrowheads="1"/>
          </p:cNvSpPr>
          <p:nvPr>
            <p:ph type="ftr" sz="quarter" idx="3"/>
          </p:nvPr>
        </p:nvSpPr>
        <p:spPr bwMode="auto">
          <a:xfrm>
            <a:off x="3121025"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ltLang="zh-CN"/>
          </a:p>
        </p:txBody>
      </p:sp>
      <p:sp>
        <p:nvSpPr>
          <p:cNvPr id="165116" name="Rectangle 252"/>
          <p:cNvSpPr>
            <a:spLocks noGrp="1" noChangeArrowheads="1"/>
          </p:cNvSpPr>
          <p:nvPr>
            <p:ph type="sldNum" sz="quarter" idx="4"/>
          </p:nvPr>
        </p:nvSpPr>
        <p:spPr bwMode="auto">
          <a:xfrm>
            <a:off x="65500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smtClean="0"/>
            </a:lvl1pPr>
          </a:lstStyle>
          <a:p>
            <a:pPr>
              <a:defRPr/>
            </a:pPr>
            <a:fld id="{71742F09-A624-4C3A-A458-9A407D14A5E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92"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ransition>
    <p:blinds dir="vert"/>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6.bin"/><Relationship Id="rId4" Type="http://schemas.openxmlformats.org/officeDocument/2006/relationships/image" Target="../media/image1.wmf"/></Relationships>
</file>

<file path=ppt/slides/_rels/slide10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37.emf"/></Relationships>
</file>

<file path=ppt/slides/_rels/slide118.xml.rels><?xml version="1.0" encoding="UTF-8" standalone="yes"?>
<Relationships xmlns="http://schemas.openxmlformats.org/package/2006/relationships"><Relationship Id="rId3" Type="http://schemas.openxmlformats.org/officeDocument/2006/relationships/slide" Target="slide119.xml"/><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image" Target="../media/image38.emf"/><Relationship Id="rId4" Type="http://schemas.openxmlformats.org/officeDocument/2006/relationships/oleObject" Target="../embeddings/oleObject21.bin"/></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1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54.wmf"/></Relationships>
</file>

<file path=ppt/slides/_rels/slide15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slide" Target="slide89.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63.wmf"/></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png"/></Relationships>
</file>

<file path=ppt/slides/_rels/slide17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8.wmf"/><Relationship Id="rId4" Type="http://schemas.openxmlformats.org/officeDocument/2006/relationships/oleObject" Target="../embeddings/oleObject8.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0.emf"/><Relationship Id="rId5" Type="http://schemas.openxmlformats.org/officeDocument/2006/relationships/oleObject" Target="../embeddings/oleObject10.bin"/><Relationship Id="rId4" Type="http://schemas.openxmlformats.org/officeDocument/2006/relationships/image" Target="../media/image9.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4.emf"/><Relationship Id="rId5" Type="http://schemas.openxmlformats.org/officeDocument/2006/relationships/oleObject" Target="../embeddings/oleObject12.bin"/><Relationship Id="rId4" Type="http://schemas.openxmlformats.org/officeDocument/2006/relationships/image" Target="../media/image13.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6.wmf"/><Relationship Id="rId5" Type="http://schemas.openxmlformats.org/officeDocument/2006/relationships/oleObject" Target="../embeddings/oleObject14.bin"/><Relationship Id="rId4" Type="http://schemas.openxmlformats.org/officeDocument/2006/relationships/image" Target="../media/image15.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7.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9.wmf"/><Relationship Id="rId5" Type="http://schemas.openxmlformats.org/officeDocument/2006/relationships/oleObject" Target="../embeddings/oleObject17.bin"/><Relationship Id="rId4" Type="http://schemas.openxmlformats.org/officeDocument/2006/relationships/image" Target="../media/image18.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1.wmf"/><Relationship Id="rId5" Type="http://schemas.openxmlformats.org/officeDocument/2006/relationships/oleObject" Target="../embeddings/oleObject19.bin"/><Relationship Id="rId4" Type="http://schemas.openxmlformats.org/officeDocument/2006/relationships/image" Target="../media/image20.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slide" Target="slide9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oleObject" Target="../embeddings/oleObject1.bin"/><Relationship Id="rId7"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image" Target="../media/image1.wmf"/><Relationship Id="rId9" Type="http://schemas.openxmlformats.org/officeDocument/2006/relationships/image" Target="../media/image3.wmf"/></Relationships>
</file>

<file path=ppt/slides/_rels/slide9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WordArt 3"/>
          <p:cNvSpPr>
            <a:spLocks noChangeArrowheads="1" noChangeShapeType="1" noTextEdit="1"/>
          </p:cNvSpPr>
          <p:nvPr/>
        </p:nvSpPr>
        <p:spPr bwMode="auto">
          <a:xfrm>
            <a:off x="1763713" y="1557338"/>
            <a:ext cx="5638800" cy="3962400"/>
          </a:xfrm>
          <a:prstGeom prst="rect">
            <a:avLst/>
          </a:prstGeom>
        </p:spPr>
        <p:txBody>
          <a:bodyPr wrap="none" fromWordArt="1">
            <a:prstTxWarp prst="textSlantUp">
              <a:avLst>
                <a:gd name="adj" fmla="val 292"/>
              </a:avLst>
            </a:prstTxWarp>
          </a:bodyPr>
          <a:lstStyle/>
          <a:p>
            <a:pPr algn="ctr"/>
            <a:r>
              <a:rPr lang="zh-CN" altLang="en-US" sz="3600" kern="10">
                <a:ln w="9525">
                  <a:solidFill>
                    <a:srgbClr val="339966"/>
                  </a:solidFill>
                  <a:round/>
                  <a:headEnd/>
                  <a:tailEnd/>
                </a:ln>
                <a:solidFill>
                  <a:srgbClr val="1560AB"/>
                </a:solidFill>
                <a:latin typeface="华文彩云"/>
                <a:ea typeface="华文彩云"/>
              </a:rPr>
              <a:t>第七章</a:t>
            </a:r>
          </a:p>
          <a:p>
            <a:pPr algn="ctr"/>
            <a:endParaRPr lang="zh-CN" altLang="en-US" sz="3600" kern="10">
              <a:ln w="9525">
                <a:solidFill>
                  <a:srgbClr val="339966"/>
                </a:solidFill>
                <a:round/>
                <a:headEnd/>
                <a:tailEnd/>
              </a:ln>
              <a:solidFill>
                <a:srgbClr val="1560AB"/>
              </a:solidFill>
              <a:latin typeface="华文彩云"/>
              <a:ea typeface="华文彩云"/>
            </a:endParaRPr>
          </a:p>
          <a:p>
            <a:pPr algn="ctr"/>
            <a:r>
              <a:rPr lang="zh-CN" altLang="en-US" sz="3600" kern="10">
                <a:ln w="9525">
                  <a:solidFill>
                    <a:srgbClr val="339966"/>
                  </a:solidFill>
                  <a:round/>
                  <a:headEnd/>
                  <a:tailEnd/>
                </a:ln>
                <a:solidFill>
                  <a:srgbClr val="1560AB"/>
                </a:solidFill>
                <a:latin typeface="华文彩云"/>
                <a:ea typeface="华文彩云"/>
              </a:rPr>
              <a:t>图</a:t>
            </a:r>
          </a:p>
        </p:txBody>
      </p:sp>
    </p:spTree>
  </p:cSld>
  <p:clrMapOvr>
    <a:masterClrMapping/>
  </p:clrMapOvr>
  <p:transition>
    <p:blinds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2290" name="Group 13"/>
          <p:cNvGrpSpPr>
            <a:grpSpLocks/>
          </p:cNvGrpSpPr>
          <p:nvPr/>
        </p:nvGrpSpPr>
        <p:grpSpPr bwMode="auto">
          <a:xfrm>
            <a:off x="179388" y="115888"/>
            <a:ext cx="5761037" cy="676275"/>
            <a:chOff x="113" y="73"/>
            <a:chExt cx="3629" cy="426"/>
          </a:xfrm>
        </p:grpSpPr>
        <p:sp>
          <p:nvSpPr>
            <p:cNvPr id="12296" name="Text Box 5"/>
            <p:cNvSpPr txBox="1">
              <a:spLocks noChangeArrowheads="1"/>
            </p:cNvSpPr>
            <p:nvPr/>
          </p:nvSpPr>
          <p:spPr bwMode="auto">
            <a:xfrm>
              <a:off x="113" y="73"/>
              <a:ext cx="3629"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20000"/>
                </a:lnSpc>
                <a:spcBef>
                  <a:spcPct val="20000"/>
                </a:spcBef>
                <a:buClr>
                  <a:schemeClr val="folHlink"/>
                </a:buClr>
                <a:buSzPct val="60000"/>
                <a:buFont typeface="Wingdings" pitchFamily="2" charset="2"/>
                <a:buNone/>
              </a:pPr>
              <a:r>
                <a:rPr kumimoji="1" lang="zh-CN" altLang="en-US" sz="3200" b="1">
                  <a:latin typeface="楷体_GB2312" pitchFamily="49" charset="-122"/>
                  <a:ea typeface="楷体_GB2312" pitchFamily="49" charset="-122"/>
                </a:rPr>
                <a:t>证明完全图有         条边。</a:t>
              </a:r>
            </a:p>
          </p:txBody>
        </p:sp>
        <p:graphicFrame>
          <p:nvGraphicFramePr>
            <p:cNvPr id="12297" name="Object 6"/>
            <p:cNvGraphicFramePr>
              <a:graphicFrameLocks noChangeAspect="1"/>
            </p:cNvGraphicFramePr>
            <p:nvPr/>
          </p:nvGraphicFramePr>
          <p:xfrm>
            <a:off x="1837" y="73"/>
            <a:ext cx="1043" cy="409"/>
          </p:xfrm>
          <a:graphic>
            <a:graphicData uri="http://schemas.openxmlformats.org/presentationml/2006/ole">
              <mc:AlternateContent xmlns:mc="http://schemas.openxmlformats.org/markup-compatibility/2006">
                <mc:Choice xmlns:v="urn:schemas-microsoft-com:vml" Requires="v">
                  <p:oleObj spid="_x0000_s12310" name="公式" r:id="rId3" imgW="583947" imgH="228501" progId="Equation.3">
                    <p:embed/>
                  </p:oleObj>
                </mc:Choice>
                <mc:Fallback>
                  <p:oleObj name="公式" r:id="rId3" imgW="583947" imgH="228501"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7" y="73"/>
                          <a:ext cx="1043"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06184" name="Text Box 8"/>
          <p:cNvSpPr txBox="1">
            <a:spLocks noChangeArrowheads="1"/>
          </p:cNvSpPr>
          <p:nvPr/>
        </p:nvSpPr>
        <p:spPr bwMode="auto">
          <a:xfrm>
            <a:off x="179388" y="908050"/>
            <a:ext cx="8820150"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pPr>
            <a:r>
              <a:rPr kumimoji="1" lang="zh-CN" altLang="en-US" sz="3200" b="1">
                <a:latin typeface="楷体_GB2312" pitchFamily="49" charset="-122"/>
                <a:ea typeface="楷体_GB2312" pitchFamily="49" charset="-122"/>
              </a:rPr>
              <a:t>证明：若是完全图，则顶点</a:t>
            </a:r>
            <a:r>
              <a:rPr kumimoji="1" lang="en-US" altLang="zh-CN" sz="3200" b="1">
                <a:latin typeface="楷体_GB2312" pitchFamily="49" charset="-122"/>
                <a:ea typeface="楷体_GB2312" pitchFamily="49" charset="-122"/>
              </a:rPr>
              <a:t>1</a:t>
            </a:r>
            <a:r>
              <a:rPr kumimoji="1" lang="zh-CN" altLang="en-US" sz="3200" b="1">
                <a:latin typeface="楷体_GB2312" pitchFamily="49" charset="-122"/>
                <a:ea typeface="楷体_GB2312" pitchFamily="49" charset="-122"/>
              </a:rPr>
              <a:t>必与所有其他顶点各有</a:t>
            </a:r>
            <a:r>
              <a:rPr kumimoji="1" lang="en-US" altLang="zh-CN" sz="3200" b="1">
                <a:latin typeface="楷体_GB2312" pitchFamily="49" charset="-122"/>
                <a:ea typeface="楷体_GB2312" pitchFamily="49" charset="-122"/>
              </a:rPr>
              <a:t>1</a:t>
            </a:r>
            <a:r>
              <a:rPr kumimoji="1" lang="zh-CN" altLang="en-US" sz="3200" b="1">
                <a:latin typeface="楷体_GB2312" pitchFamily="49" charset="-122"/>
                <a:ea typeface="楷体_GB2312" pitchFamily="49" charset="-122"/>
              </a:rPr>
              <a:t>条边，即有</a:t>
            </a:r>
            <a:r>
              <a:rPr kumimoji="1" lang="en-US" altLang="zh-CN" sz="3200" b="1">
                <a:latin typeface="楷体_GB2312" pitchFamily="49" charset="-122"/>
                <a:ea typeface="楷体_GB2312" pitchFamily="49" charset="-122"/>
              </a:rPr>
              <a:t>n-1</a:t>
            </a:r>
            <a:r>
              <a:rPr kumimoji="1" lang="zh-CN" altLang="en-US" sz="3200" b="1">
                <a:latin typeface="楷体_GB2312" pitchFamily="49" charset="-122"/>
                <a:ea typeface="楷体_GB2312" pitchFamily="49" charset="-122"/>
              </a:rPr>
              <a:t>条边，顶点</a:t>
            </a:r>
            <a:r>
              <a:rPr kumimoji="1" lang="en-US" altLang="zh-CN" sz="3200" b="1">
                <a:latin typeface="楷体_GB2312" pitchFamily="49" charset="-122"/>
                <a:ea typeface="楷体_GB2312" pitchFamily="49" charset="-122"/>
              </a:rPr>
              <a:t>2</a:t>
            </a:r>
            <a:r>
              <a:rPr kumimoji="1" lang="zh-CN" altLang="en-US" sz="3200" b="1">
                <a:latin typeface="楷体_GB2312" pitchFamily="49" charset="-122"/>
                <a:ea typeface="楷体_GB2312" pitchFamily="49" charset="-122"/>
              </a:rPr>
              <a:t>有</a:t>
            </a:r>
            <a:r>
              <a:rPr kumimoji="1" lang="en-US" altLang="zh-CN" sz="3200" b="1">
                <a:latin typeface="楷体_GB2312" pitchFamily="49" charset="-122"/>
                <a:ea typeface="楷体_GB2312" pitchFamily="49" charset="-122"/>
              </a:rPr>
              <a:t>n-2</a:t>
            </a:r>
            <a:r>
              <a:rPr kumimoji="1" lang="zh-CN" altLang="en-US" sz="3200" b="1">
                <a:latin typeface="楷体_GB2312" pitchFamily="49" charset="-122"/>
                <a:ea typeface="楷体_GB2312" pitchFamily="49" charset="-122"/>
              </a:rPr>
              <a:t>条边，</a:t>
            </a:r>
            <a:r>
              <a:rPr kumimoji="1" lang="en-US" altLang="zh-CN" sz="3200" b="1">
                <a:latin typeface="Times New Roman" pitchFamily="18" charset="0"/>
                <a:ea typeface="楷体_GB2312" pitchFamily="49" charset="-122"/>
              </a:rPr>
              <a:t>…</a:t>
            </a:r>
            <a:r>
              <a:rPr kumimoji="1" lang="zh-CN" altLang="en-US" sz="3200" b="1">
                <a:latin typeface="楷体_GB2312" pitchFamily="49" charset="-122"/>
                <a:ea typeface="楷体_GB2312" pitchFamily="49" charset="-122"/>
              </a:rPr>
              <a:t>，顶点</a:t>
            </a:r>
            <a:r>
              <a:rPr kumimoji="1" lang="en-US" altLang="zh-CN" sz="3200" b="1">
                <a:latin typeface="楷体_GB2312" pitchFamily="49" charset="-122"/>
                <a:ea typeface="楷体_GB2312" pitchFamily="49" charset="-122"/>
              </a:rPr>
              <a:t>n-1</a:t>
            </a:r>
            <a:r>
              <a:rPr kumimoji="1" lang="zh-CN" altLang="en-US" sz="3200" b="1">
                <a:latin typeface="楷体_GB2312" pitchFamily="49" charset="-122"/>
                <a:ea typeface="楷体_GB2312" pitchFamily="49" charset="-122"/>
              </a:rPr>
              <a:t>有</a:t>
            </a:r>
            <a:r>
              <a:rPr kumimoji="1" lang="en-US" altLang="zh-CN" sz="3200" b="1">
                <a:latin typeface="楷体_GB2312" pitchFamily="49" charset="-122"/>
                <a:ea typeface="楷体_GB2312" pitchFamily="49" charset="-122"/>
              </a:rPr>
              <a:t>1</a:t>
            </a:r>
            <a:r>
              <a:rPr kumimoji="1" lang="zh-CN" altLang="en-US" sz="3200" b="1">
                <a:latin typeface="楷体_GB2312" pitchFamily="49" charset="-122"/>
                <a:ea typeface="楷体_GB2312" pitchFamily="49" charset="-122"/>
              </a:rPr>
              <a:t>条边，顶点</a:t>
            </a:r>
            <a:r>
              <a:rPr kumimoji="1" lang="en-US" altLang="zh-CN" sz="3200" b="1">
                <a:latin typeface="楷体_GB2312" pitchFamily="49" charset="-122"/>
                <a:ea typeface="楷体_GB2312" pitchFamily="49" charset="-122"/>
              </a:rPr>
              <a:t>n</a:t>
            </a:r>
            <a:r>
              <a:rPr kumimoji="1" lang="zh-CN" altLang="en-US" sz="3200" b="1">
                <a:latin typeface="楷体_GB2312" pitchFamily="49" charset="-122"/>
                <a:ea typeface="楷体_GB2312" pitchFamily="49" charset="-122"/>
              </a:rPr>
              <a:t>有</a:t>
            </a:r>
            <a:r>
              <a:rPr kumimoji="1" lang="en-US" altLang="zh-CN" sz="3200" b="1">
                <a:latin typeface="楷体_GB2312" pitchFamily="49" charset="-122"/>
                <a:ea typeface="楷体_GB2312" pitchFamily="49" charset="-122"/>
              </a:rPr>
              <a:t>0</a:t>
            </a:r>
            <a:r>
              <a:rPr kumimoji="1" lang="zh-CN" altLang="en-US" sz="3200" b="1">
                <a:latin typeface="楷体_GB2312" pitchFamily="49" charset="-122"/>
                <a:ea typeface="楷体_GB2312" pitchFamily="49" charset="-122"/>
              </a:rPr>
              <a:t>条边，</a:t>
            </a:r>
          </a:p>
          <a:p>
            <a:pPr eaLnBrk="1" hangingPunct="1">
              <a:lnSpc>
                <a:spcPct val="120000"/>
              </a:lnSpc>
            </a:pPr>
            <a:r>
              <a:rPr kumimoji="1" lang="zh-CN" altLang="en-US" sz="3200" b="1">
                <a:latin typeface="楷体_GB2312" pitchFamily="49" charset="-122"/>
                <a:ea typeface="楷体_GB2312" pitchFamily="49" charset="-122"/>
              </a:rPr>
              <a:t>总边数</a:t>
            </a:r>
            <a:r>
              <a:rPr kumimoji="1" lang="en-US" altLang="zh-CN" sz="3200" b="1">
                <a:latin typeface="楷体_GB2312" pitchFamily="49" charset="-122"/>
                <a:ea typeface="楷体_GB2312" pitchFamily="49" charset="-122"/>
              </a:rPr>
              <a:t>=n-1+</a:t>
            </a:r>
            <a:r>
              <a:rPr kumimoji="1" lang="en-US" altLang="zh-CN" sz="3200" b="1">
                <a:latin typeface="Times New Roman" pitchFamily="18" charset="0"/>
                <a:ea typeface="楷体_GB2312" pitchFamily="49" charset="-122"/>
              </a:rPr>
              <a:t>…</a:t>
            </a:r>
            <a:r>
              <a:rPr kumimoji="1" lang="en-US" altLang="zh-CN" sz="3200" b="1">
                <a:latin typeface="楷体_GB2312" pitchFamily="49" charset="-122"/>
                <a:ea typeface="楷体_GB2312" pitchFamily="49" charset="-122"/>
              </a:rPr>
              <a:t>+1+0=n(n-1)/2</a:t>
            </a:r>
          </a:p>
        </p:txBody>
      </p:sp>
      <p:grpSp>
        <p:nvGrpSpPr>
          <p:cNvPr id="12292" name="Group 12"/>
          <p:cNvGrpSpPr>
            <a:grpSpLocks/>
          </p:cNvGrpSpPr>
          <p:nvPr/>
        </p:nvGrpSpPr>
        <p:grpSpPr bwMode="auto">
          <a:xfrm>
            <a:off x="250825" y="3357563"/>
            <a:ext cx="6192838" cy="676275"/>
            <a:chOff x="158" y="2251"/>
            <a:chExt cx="3901" cy="426"/>
          </a:xfrm>
        </p:grpSpPr>
        <p:sp>
          <p:nvSpPr>
            <p:cNvPr id="12294" name="Text Box 10"/>
            <p:cNvSpPr txBox="1">
              <a:spLocks noChangeArrowheads="1"/>
            </p:cNvSpPr>
            <p:nvPr/>
          </p:nvSpPr>
          <p:spPr bwMode="auto">
            <a:xfrm>
              <a:off x="158" y="2251"/>
              <a:ext cx="3901"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20000"/>
                </a:lnSpc>
                <a:spcBef>
                  <a:spcPct val="20000"/>
                </a:spcBef>
                <a:buClr>
                  <a:schemeClr val="folHlink"/>
                </a:buClr>
                <a:buSzPct val="60000"/>
                <a:buFont typeface="Wingdings" pitchFamily="2" charset="2"/>
                <a:buNone/>
              </a:pPr>
              <a:r>
                <a:rPr kumimoji="1" lang="zh-CN" altLang="en-US" sz="3200" b="1">
                  <a:latin typeface="楷体_GB2312" pitchFamily="49" charset="-122"/>
                  <a:ea typeface="楷体_GB2312" pitchFamily="49" charset="-122"/>
                </a:rPr>
                <a:t>证明有向完全图有       条弧。</a:t>
              </a:r>
            </a:p>
          </p:txBody>
        </p:sp>
        <p:graphicFrame>
          <p:nvGraphicFramePr>
            <p:cNvPr id="12295" name="Object 11"/>
            <p:cNvGraphicFramePr>
              <a:graphicFrameLocks noChangeAspect="1"/>
            </p:cNvGraphicFramePr>
            <p:nvPr/>
          </p:nvGraphicFramePr>
          <p:xfrm>
            <a:off x="2335" y="2296"/>
            <a:ext cx="817" cy="335"/>
          </p:xfrm>
          <a:graphic>
            <a:graphicData uri="http://schemas.openxmlformats.org/presentationml/2006/ole">
              <mc:AlternateContent xmlns:mc="http://schemas.openxmlformats.org/markup-compatibility/2006">
                <mc:Choice xmlns:v="urn:schemas-microsoft-com:vml" Requires="v">
                  <p:oleObj spid="_x0000_s12311" name="公式" r:id="rId5" imgW="494870" imgH="203024" progId="Equation.3">
                    <p:embed/>
                  </p:oleObj>
                </mc:Choice>
                <mc:Fallback>
                  <p:oleObj name="公式" r:id="rId5" imgW="494870" imgH="203024"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5" y="2296"/>
                          <a:ext cx="817"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06190" name="Text Box 14"/>
          <p:cNvSpPr txBox="1">
            <a:spLocks noChangeArrowheads="1"/>
          </p:cNvSpPr>
          <p:nvPr/>
        </p:nvSpPr>
        <p:spPr bwMode="auto">
          <a:xfrm>
            <a:off x="107950" y="4095750"/>
            <a:ext cx="8820150"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pPr>
            <a:r>
              <a:rPr kumimoji="1" lang="zh-CN" altLang="en-US" sz="3200" b="1">
                <a:latin typeface="楷体_GB2312" pitchFamily="49" charset="-122"/>
                <a:ea typeface="楷体_GB2312" pitchFamily="49" charset="-122"/>
              </a:rPr>
              <a:t>证明：若是有向完全图，则顶点</a:t>
            </a:r>
            <a:r>
              <a:rPr kumimoji="1" lang="en-US" altLang="zh-CN" sz="3200" b="1">
                <a:latin typeface="楷体_GB2312" pitchFamily="49" charset="-122"/>
                <a:ea typeface="楷体_GB2312" pitchFamily="49" charset="-122"/>
              </a:rPr>
              <a:t>1</a:t>
            </a:r>
            <a:r>
              <a:rPr kumimoji="1" lang="zh-CN" altLang="en-US" sz="3200" b="1">
                <a:latin typeface="楷体_GB2312" pitchFamily="49" charset="-122"/>
                <a:ea typeface="楷体_GB2312" pitchFamily="49" charset="-122"/>
              </a:rPr>
              <a:t>必与所有其他顶点各有</a:t>
            </a:r>
            <a:r>
              <a:rPr kumimoji="1" lang="en-US" altLang="zh-CN" sz="3200" b="1">
                <a:latin typeface="楷体_GB2312" pitchFamily="49" charset="-122"/>
                <a:ea typeface="楷体_GB2312" pitchFamily="49" charset="-122"/>
              </a:rPr>
              <a:t>2</a:t>
            </a:r>
            <a:r>
              <a:rPr kumimoji="1" lang="zh-CN" altLang="en-US" sz="3200" b="1">
                <a:latin typeface="楷体_GB2312" pitchFamily="49" charset="-122"/>
                <a:ea typeface="楷体_GB2312" pitchFamily="49" charset="-122"/>
              </a:rPr>
              <a:t>条弧，即有</a:t>
            </a:r>
            <a:r>
              <a:rPr kumimoji="1" lang="en-US" altLang="zh-CN" sz="3200" b="1">
                <a:latin typeface="楷体_GB2312" pitchFamily="49" charset="-122"/>
                <a:ea typeface="楷体_GB2312" pitchFamily="49" charset="-122"/>
              </a:rPr>
              <a:t>2(n-1)</a:t>
            </a:r>
            <a:r>
              <a:rPr kumimoji="1" lang="zh-CN" altLang="en-US" sz="3200" b="1">
                <a:latin typeface="楷体_GB2312" pitchFamily="49" charset="-122"/>
                <a:ea typeface="楷体_GB2312" pitchFamily="49" charset="-122"/>
              </a:rPr>
              <a:t>条弧，顶点</a:t>
            </a:r>
            <a:r>
              <a:rPr kumimoji="1" lang="en-US" altLang="zh-CN" sz="3200" b="1">
                <a:latin typeface="楷体_GB2312" pitchFamily="49" charset="-122"/>
                <a:ea typeface="楷体_GB2312" pitchFamily="49" charset="-122"/>
              </a:rPr>
              <a:t>2</a:t>
            </a:r>
            <a:r>
              <a:rPr kumimoji="1" lang="zh-CN" altLang="en-US" sz="3200" b="1">
                <a:latin typeface="楷体_GB2312" pitchFamily="49" charset="-122"/>
                <a:ea typeface="楷体_GB2312" pitchFamily="49" charset="-122"/>
              </a:rPr>
              <a:t>有</a:t>
            </a:r>
            <a:r>
              <a:rPr kumimoji="1" lang="en-US" altLang="zh-CN" sz="3200" b="1">
                <a:latin typeface="楷体_GB2312" pitchFamily="49" charset="-122"/>
                <a:ea typeface="楷体_GB2312" pitchFamily="49" charset="-122"/>
              </a:rPr>
              <a:t>2(n-2)</a:t>
            </a:r>
            <a:r>
              <a:rPr kumimoji="1" lang="zh-CN" altLang="en-US" sz="3200" b="1">
                <a:latin typeface="楷体_GB2312" pitchFamily="49" charset="-122"/>
                <a:ea typeface="楷体_GB2312" pitchFamily="49" charset="-122"/>
              </a:rPr>
              <a:t>条弧，</a:t>
            </a:r>
            <a:r>
              <a:rPr kumimoji="1" lang="en-US" altLang="zh-CN" sz="3200" b="1">
                <a:latin typeface="Times New Roman" pitchFamily="18" charset="0"/>
                <a:ea typeface="楷体_GB2312" pitchFamily="49" charset="-122"/>
              </a:rPr>
              <a:t>…</a:t>
            </a:r>
            <a:r>
              <a:rPr kumimoji="1" lang="zh-CN" altLang="en-US" sz="3200" b="1">
                <a:latin typeface="楷体_GB2312" pitchFamily="49" charset="-122"/>
                <a:ea typeface="楷体_GB2312" pitchFamily="49" charset="-122"/>
              </a:rPr>
              <a:t>，顶点</a:t>
            </a:r>
            <a:r>
              <a:rPr kumimoji="1" lang="en-US" altLang="zh-CN" sz="3200" b="1">
                <a:latin typeface="楷体_GB2312" pitchFamily="49" charset="-122"/>
                <a:ea typeface="楷体_GB2312" pitchFamily="49" charset="-122"/>
              </a:rPr>
              <a:t>n-1</a:t>
            </a:r>
            <a:r>
              <a:rPr kumimoji="1" lang="zh-CN" altLang="en-US" sz="3200" b="1">
                <a:latin typeface="楷体_GB2312" pitchFamily="49" charset="-122"/>
                <a:ea typeface="楷体_GB2312" pitchFamily="49" charset="-122"/>
              </a:rPr>
              <a:t>有</a:t>
            </a:r>
            <a:r>
              <a:rPr kumimoji="1" lang="en-US" altLang="zh-CN" sz="3200" b="1">
                <a:latin typeface="楷体_GB2312" pitchFamily="49" charset="-122"/>
                <a:ea typeface="楷体_GB2312" pitchFamily="49" charset="-122"/>
              </a:rPr>
              <a:t>2</a:t>
            </a:r>
            <a:r>
              <a:rPr kumimoji="1" lang="zh-CN" altLang="en-US" sz="3200" b="1">
                <a:latin typeface="楷体_GB2312" pitchFamily="49" charset="-122"/>
                <a:ea typeface="楷体_GB2312" pitchFamily="49" charset="-122"/>
              </a:rPr>
              <a:t>条弧，顶点</a:t>
            </a:r>
            <a:r>
              <a:rPr kumimoji="1" lang="en-US" altLang="zh-CN" sz="3200" b="1">
                <a:latin typeface="楷体_GB2312" pitchFamily="49" charset="-122"/>
                <a:ea typeface="楷体_GB2312" pitchFamily="49" charset="-122"/>
              </a:rPr>
              <a:t>n</a:t>
            </a:r>
            <a:r>
              <a:rPr kumimoji="1" lang="zh-CN" altLang="en-US" sz="3200" b="1">
                <a:latin typeface="楷体_GB2312" pitchFamily="49" charset="-122"/>
                <a:ea typeface="楷体_GB2312" pitchFamily="49" charset="-122"/>
              </a:rPr>
              <a:t>有</a:t>
            </a:r>
            <a:r>
              <a:rPr kumimoji="1" lang="en-US" altLang="zh-CN" sz="3200" b="1">
                <a:latin typeface="楷体_GB2312" pitchFamily="49" charset="-122"/>
                <a:ea typeface="楷体_GB2312" pitchFamily="49" charset="-122"/>
              </a:rPr>
              <a:t>0</a:t>
            </a:r>
            <a:r>
              <a:rPr kumimoji="1" lang="zh-CN" altLang="en-US" sz="3200" b="1">
                <a:latin typeface="楷体_GB2312" pitchFamily="49" charset="-122"/>
                <a:ea typeface="楷体_GB2312" pitchFamily="49" charset="-122"/>
              </a:rPr>
              <a:t>条弧，</a:t>
            </a:r>
          </a:p>
          <a:p>
            <a:pPr eaLnBrk="1" hangingPunct="1">
              <a:lnSpc>
                <a:spcPct val="120000"/>
              </a:lnSpc>
            </a:pPr>
            <a:r>
              <a:rPr kumimoji="1" lang="zh-CN" altLang="en-US" sz="3200" b="1">
                <a:latin typeface="楷体_GB2312" pitchFamily="49" charset="-122"/>
                <a:ea typeface="楷体_GB2312" pitchFamily="49" charset="-122"/>
              </a:rPr>
              <a:t>总边数</a:t>
            </a:r>
            <a:r>
              <a:rPr kumimoji="1" lang="en-US" altLang="zh-CN" sz="3200" b="1">
                <a:latin typeface="楷体_GB2312" pitchFamily="49" charset="-122"/>
                <a:ea typeface="楷体_GB2312" pitchFamily="49" charset="-122"/>
              </a:rPr>
              <a:t>=2(n-1+</a:t>
            </a:r>
            <a:r>
              <a:rPr kumimoji="1" lang="en-US" altLang="zh-CN" sz="3200" b="1">
                <a:latin typeface="Times New Roman" pitchFamily="18" charset="0"/>
                <a:ea typeface="楷体_GB2312" pitchFamily="49" charset="-122"/>
              </a:rPr>
              <a:t>…</a:t>
            </a:r>
            <a:r>
              <a:rPr kumimoji="1" lang="en-US" altLang="zh-CN" sz="3200" b="1">
                <a:latin typeface="楷体_GB2312" pitchFamily="49" charset="-122"/>
                <a:ea typeface="楷体_GB2312" pitchFamily="49" charset="-122"/>
              </a:rPr>
              <a:t>+1+0)=n(n-1)</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6184"/>
                                        </p:tgtEl>
                                        <p:attrNameLst>
                                          <p:attrName>style.visibility</p:attrName>
                                        </p:attrNameLst>
                                      </p:cBhvr>
                                      <p:to>
                                        <p:strVal val="visible"/>
                                      </p:to>
                                    </p:set>
                                    <p:animEffect transition="in" filter="blinds(horizontal)">
                                      <p:cBhvr>
                                        <p:cTn id="7" dur="500"/>
                                        <p:tgtEl>
                                          <p:spTgt spid="3061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6190"/>
                                        </p:tgtEl>
                                        <p:attrNameLst>
                                          <p:attrName>style.visibility</p:attrName>
                                        </p:attrNameLst>
                                      </p:cBhvr>
                                      <p:to>
                                        <p:strVal val="visible"/>
                                      </p:to>
                                    </p:set>
                                    <p:animEffect transition="in" filter="blinds(horizontal)">
                                      <p:cBhvr>
                                        <p:cTn id="12" dur="500"/>
                                        <p:tgtEl>
                                          <p:spTgt spid="306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84" grpId="0"/>
      <p:bldP spid="306190" grpId="0"/>
    </p:bldLst>
  </p:timing>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4450" name="Picture 4"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333375"/>
            <a:ext cx="7848600" cy="621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blinds dir="vert"/>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5474" name="Rectangle 4"/>
          <p:cNvSpPr>
            <a:spLocks noChangeArrowheads="1"/>
          </p:cNvSpPr>
          <p:nvPr/>
        </p:nvSpPr>
        <p:spPr bwMode="auto">
          <a:xfrm>
            <a:off x="179388" y="2466975"/>
            <a:ext cx="8748712"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a:latin typeface="Times New Roman" pitchFamily="18" charset="0"/>
                <a:ea typeface="楷体_GB2312" pitchFamily="49" charset="-122"/>
              </a:rPr>
              <a:t>则对应的顶点集和边集的二元组：</a:t>
            </a:r>
            <a:r>
              <a:rPr lang="en-US" altLang="zh-CN" sz="3200" b="1">
                <a:latin typeface="Times New Roman" pitchFamily="18" charset="0"/>
                <a:ea typeface="楷体_GB2312" pitchFamily="49" charset="-122"/>
              </a:rPr>
              <a:t>G</a:t>
            </a:r>
            <a:r>
              <a:rPr lang="en-US" altLang="zh-CN" sz="3200" b="1" baseline="-25000">
                <a:latin typeface="Times New Roman" pitchFamily="18" charset="0"/>
                <a:ea typeface="楷体_GB2312" pitchFamily="49" charset="-122"/>
              </a:rPr>
              <a:t>i</a:t>
            </a:r>
            <a:r>
              <a:rPr lang="en-US" altLang="zh-CN" sz="3200" b="1">
                <a:latin typeface="Times New Roman" pitchFamily="18" charset="0"/>
                <a:ea typeface="楷体_GB2312" pitchFamily="49" charset="-122"/>
              </a:rPr>
              <a:t>=(V</a:t>
            </a:r>
            <a:r>
              <a:rPr lang="en-US" altLang="zh-CN" sz="3200" b="1" baseline="-25000">
                <a:latin typeface="Times New Roman" pitchFamily="18" charset="0"/>
                <a:ea typeface="楷体_GB2312" pitchFamily="49" charset="-122"/>
              </a:rPr>
              <a:t>i</a:t>
            </a:r>
            <a:r>
              <a:rPr lang="en-US" altLang="zh-CN" sz="3200" b="1">
                <a:latin typeface="Times New Roman" pitchFamily="18" charset="0"/>
                <a:ea typeface="楷体_GB2312" pitchFamily="49" charset="-122"/>
              </a:rPr>
              <a:t>(G),T</a:t>
            </a:r>
            <a:r>
              <a:rPr lang="en-US" altLang="zh-CN" sz="3200" b="1" baseline="-25000">
                <a:latin typeface="Times New Roman" pitchFamily="18" charset="0"/>
                <a:ea typeface="楷体_GB2312" pitchFamily="49" charset="-122"/>
              </a:rPr>
              <a:t>i</a:t>
            </a:r>
            <a:r>
              <a:rPr lang="en-US" altLang="zh-CN" sz="3200" b="1">
                <a:latin typeface="Times New Roman" pitchFamily="18" charset="0"/>
                <a:ea typeface="楷体_GB2312" pitchFamily="49" charset="-122"/>
              </a:rPr>
              <a:t>(G))(1</a:t>
            </a:r>
            <a:r>
              <a:rPr lang="en-US" altLang="en-US" sz="3200" b="1">
                <a:latin typeface="Times New Roman" pitchFamily="18" charset="0"/>
                <a:ea typeface="楷体_GB2312" pitchFamily="49" charset="-122"/>
              </a:rPr>
              <a:t>≤</a:t>
            </a:r>
            <a:r>
              <a:rPr lang="en-US" altLang="zh-CN" sz="3200" b="1">
                <a:latin typeface="Times New Roman" pitchFamily="18" charset="0"/>
                <a:ea typeface="楷体_GB2312" pitchFamily="49" charset="-122"/>
              </a:rPr>
              <a:t>i</a:t>
            </a:r>
            <a:r>
              <a:rPr lang="en-US" altLang="en-US" sz="3200" b="1">
                <a:latin typeface="Times New Roman" pitchFamily="18" charset="0"/>
                <a:ea typeface="楷体_GB2312" pitchFamily="49" charset="-122"/>
              </a:rPr>
              <a:t>≤</a:t>
            </a:r>
            <a:r>
              <a:rPr lang="en-US" altLang="zh-CN" sz="3200" b="1">
                <a:latin typeface="Times New Roman" pitchFamily="18" charset="0"/>
                <a:ea typeface="楷体_GB2312" pitchFamily="49" charset="-122"/>
              </a:rPr>
              <a:t>n)</a:t>
            </a:r>
            <a:r>
              <a:rPr lang="zh-CN" altLang="en-US" sz="3200">
                <a:latin typeface="Times New Roman" pitchFamily="18" charset="0"/>
                <a:ea typeface="楷体_GB2312" pitchFamily="49" charset="-122"/>
              </a:rPr>
              <a:t>是对应分量的生成树，所有这些生成树构成了原来非连通图的生成森林。</a:t>
            </a:r>
          </a:p>
        </p:txBody>
      </p:sp>
      <p:sp>
        <p:nvSpPr>
          <p:cNvPr id="105475" name="Rectangle 5"/>
          <p:cNvSpPr>
            <a:spLocks noChangeArrowheads="1"/>
          </p:cNvSpPr>
          <p:nvPr/>
        </p:nvSpPr>
        <p:spPr bwMode="auto">
          <a:xfrm>
            <a:off x="250825" y="188913"/>
            <a:ext cx="8569325"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a:latin typeface="Times New Roman" pitchFamily="18" charset="0"/>
                <a:ea typeface="楷体_GB2312" pitchFamily="49" charset="-122"/>
              </a:rPr>
              <a:t>⑵ </a:t>
            </a:r>
            <a:r>
              <a:rPr lang="zh-CN" altLang="en-US" sz="3200">
                <a:latin typeface="Times New Roman" pitchFamily="18" charset="0"/>
                <a:ea typeface="楷体_GB2312" pitchFamily="49" charset="-122"/>
              </a:rPr>
              <a:t>若</a:t>
            </a:r>
            <a:r>
              <a:rPr lang="en-US" altLang="zh-CN" sz="3200" b="1">
                <a:latin typeface="Times New Roman" pitchFamily="18" charset="0"/>
                <a:ea typeface="楷体_GB2312" pitchFamily="49" charset="-122"/>
              </a:rPr>
              <a:t>G=(V,E)</a:t>
            </a:r>
            <a:r>
              <a:rPr lang="zh-CN" altLang="en-US" sz="3200">
                <a:latin typeface="Times New Roman" pitchFamily="18" charset="0"/>
                <a:ea typeface="楷体_GB2312" pitchFamily="49" charset="-122"/>
              </a:rPr>
              <a:t>是无向非连通图，对图进行遍历时得到若干个连通分量的顶点集：</a:t>
            </a:r>
            <a:r>
              <a:rPr lang="en-US" altLang="zh-CN" sz="3200" b="1">
                <a:latin typeface="Times New Roman" pitchFamily="18" charset="0"/>
                <a:ea typeface="楷体_GB2312" pitchFamily="49" charset="-122"/>
              </a:rPr>
              <a:t>V</a:t>
            </a:r>
            <a:r>
              <a:rPr lang="en-US" altLang="zh-CN" sz="3200" b="1" baseline="-25000">
                <a:latin typeface="Times New Roman" pitchFamily="18" charset="0"/>
                <a:ea typeface="楷体_GB2312" pitchFamily="49" charset="-122"/>
              </a:rPr>
              <a:t>1</a:t>
            </a:r>
            <a:r>
              <a:rPr lang="en-US" altLang="zh-CN" sz="3200" b="1">
                <a:latin typeface="Times New Roman" pitchFamily="18" charset="0"/>
                <a:ea typeface="楷体_GB2312" pitchFamily="49" charset="-122"/>
              </a:rPr>
              <a:t>(G) ,V</a:t>
            </a:r>
            <a:r>
              <a:rPr lang="en-US" altLang="zh-CN" sz="3200" b="1" baseline="-25000">
                <a:latin typeface="Times New Roman" pitchFamily="18" charset="0"/>
                <a:ea typeface="楷体_GB2312" pitchFamily="49" charset="-122"/>
              </a:rPr>
              <a:t>2</a:t>
            </a:r>
            <a:r>
              <a:rPr lang="en-US" altLang="zh-CN" sz="3200" b="1">
                <a:latin typeface="Times New Roman" pitchFamily="18" charset="0"/>
                <a:ea typeface="楷体_GB2312" pitchFamily="49" charset="-122"/>
              </a:rPr>
              <a:t>(G) ,…,V</a:t>
            </a:r>
            <a:r>
              <a:rPr lang="en-US" altLang="zh-CN" sz="3200" b="1" baseline="-25000">
                <a:latin typeface="Times New Roman" pitchFamily="18" charset="0"/>
                <a:ea typeface="楷体_GB2312" pitchFamily="49" charset="-122"/>
              </a:rPr>
              <a:t>n</a:t>
            </a:r>
            <a:r>
              <a:rPr lang="en-US" altLang="zh-CN" sz="3200" b="1">
                <a:latin typeface="Times New Roman" pitchFamily="18" charset="0"/>
                <a:ea typeface="楷体_GB2312" pitchFamily="49" charset="-122"/>
              </a:rPr>
              <a:t>(G)</a:t>
            </a:r>
            <a:r>
              <a:rPr lang="zh-CN" altLang="en-US" sz="3200">
                <a:latin typeface="Times New Roman" pitchFamily="18" charset="0"/>
                <a:ea typeface="楷体_GB2312" pitchFamily="49" charset="-122"/>
              </a:rPr>
              <a:t>和相应所经过的边集：</a:t>
            </a:r>
            <a:r>
              <a:rPr lang="en-US" altLang="zh-CN" sz="3200">
                <a:latin typeface="Times New Roman" pitchFamily="18" charset="0"/>
                <a:ea typeface="楷体_GB2312" pitchFamily="49" charset="-122"/>
              </a:rPr>
              <a:t>T</a:t>
            </a:r>
            <a:r>
              <a:rPr lang="en-US" altLang="zh-CN" sz="3200" b="1" baseline="-25000">
                <a:latin typeface="Times New Roman" pitchFamily="18" charset="0"/>
                <a:ea typeface="楷体_GB2312" pitchFamily="49" charset="-122"/>
              </a:rPr>
              <a:t>1</a:t>
            </a:r>
            <a:r>
              <a:rPr lang="en-US" altLang="zh-CN" sz="3200" b="1">
                <a:latin typeface="Times New Roman" pitchFamily="18" charset="0"/>
                <a:ea typeface="楷体_GB2312" pitchFamily="49" charset="-122"/>
              </a:rPr>
              <a:t>(G) ,T</a:t>
            </a:r>
            <a:r>
              <a:rPr lang="en-US" altLang="zh-CN" sz="3200" b="1" baseline="-25000">
                <a:latin typeface="Times New Roman" pitchFamily="18" charset="0"/>
                <a:ea typeface="楷体_GB2312" pitchFamily="49" charset="-122"/>
              </a:rPr>
              <a:t>2</a:t>
            </a:r>
            <a:r>
              <a:rPr lang="en-US" altLang="zh-CN" sz="3200" b="1">
                <a:latin typeface="Times New Roman" pitchFamily="18" charset="0"/>
                <a:ea typeface="楷体_GB2312" pitchFamily="49" charset="-122"/>
              </a:rPr>
              <a:t>(G) , …,T</a:t>
            </a:r>
            <a:r>
              <a:rPr lang="en-US" altLang="zh-CN" sz="3200" b="1" baseline="-25000">
                <a:latin typeface="Times New Roman" pitchFamily="18" charset="0"/>
                <a:ea typeface="楷体_GB2312" pitchFamily="49" charset="-122"/>
              </a:rPr>
              <a:t>n</a:t>
            </a:r>
            <a:r>
              <a:rPr lang="en-US" altLang="zh-CN" sz="3200" b="1">
                <a:latin typeface="Times New Roman" pitchFamily="18" charset="0"/>
                <a:ea typeface="楷体_GB2312" pitchFamily="49" charset="-122"/>
              </a:rPr>
              <a:t>(G) </a:t>
            </a:r>
            <a:r>
              <a:rPr lang="zh-CN" altLang="en-US" sz="3200">
                <a:latin typeface="Times New Roman" pitchFamily="18" charset="0"/>
                <a:ea typeface="楷体_GB2312" pitchFamily="49" charset="-122"/>
              </a:rPr>
              <a:t>。</a:t>
            </a:r>
          </a:p>
        </p:txBody>
      </p:sp>
      <p:sp>
        <p:nvSpPr>
          <p:cNvPr id="105476" name="Rectangle 6"/>
          <p:cNvSpPr>
            <a:spLocks noChangeArrowheads="1"/>
          </p:cNvSpPr>
          <p:nvPr/>
        </p:nvSpPr>
        <p:spPr bwMode="auto">
          <a:xfrm>
            <a:off x="107950" y="4754563"/>
            <a:ext cx="8964613"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a:latin typeface="Times New Roman" pitchFamily="18" charset="0"/>
                <a:ea typeface="楷体_GB2312" pitchFamily="49" charset="-122"/>
              </a:rPr>
              <a:t>说明：当给定无向图要求画出其对应的生成树或生成森林时，必须先给出相应的邻接表，然后才能根据邻接表画出其对应的生成树或生成森林。</a:t>
            </a:r>
          </a:p>
        </p:txBody>
      </p:sp>
    </p:spTree>
  </p:cSld>
  <p:clrMapOvr>
    <a:masterClrMapping/>
  </p:clrMapOvr>
  <p:transition>
    <p:blinds dir="vert"/>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6498" name="Rectangle 4"/>
          <p:cNvSpPr>
            <a:spLocks noChangeArrowheads="1"/>
          </p:cNvSpPr>
          <p:nvPr/>
        </p:nvSpPr>
        <p:spPr bwMode="auto">
          <a:xfrm>
            <a:off x="179388" y="333375"/>
            <a:ext cx="15843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a:latin typeface="Times New Roman" pitchFamily="18" charset="0"/>
                <a:ea typeface="楷体_GB2312" pitchFamily="49" charset="-122"/>
              </a:rPr>
              <a:t>注意：</a:t>
            </a:r>
          </a:p>
        </p:txBody>
      </p:sp>
      <p:sp>
        <p:nvSpPr>
          <p:cNvPr id="106499" name="Rectangle 5"/>
          <p:cNvSpPr>
            <a:spLocks noChangeArrowheads="1"/>
          </p:cNvSpPr>
          <p:nvPr/>
        </p:nvSpPr>
        <p:spPr bwMode="auto">
          <a:xfrm>
            <a:off x="395288" y="1123950"/>
            <a:ext cx="84248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a:latin typeface="Times New Roman" pitchFamily="18" charset="0"/>
                <a:ea typeface="楷体_GB2312" pitchFamily="49" charset="-122"/>
              </a:rPr>
              <a:t>1</a:t>
            </a:r>
            <a:r>
              <a:rPr lang="zh-CN" altLang="en-US" sz="3200">
                <a:latin typeface="Times New Roman" pitchFamily="18" charset="0"/>
                <a:ea typeface="楷体_GB2312" pitchFamily="49" charset="-122"/>
              </a:rPr>
              <a:t>、一个图可以有多颗不同的生成树</a:t>
            </a:r>
          </a:p>
        </p:txBody>
      </p:sp>
      <p:sp>
        <p:nvSpPr>
          <p:cNvPr id="106500" name="Rectangle 6"/>
          <p:cNvSpPr>
            <a:spLocks noChangeArrowheads="1"/>
          </p:cNvSpPr>
          <p:nvPr/>
        </p:nvSpPr>
        <p:spPr bwMode="auto">
          <a:xfrm>
            <a:off x="395288" y="1770063"/>
            <a:ext cx="66976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a:latin typeface="Times New Roman" pitchFamily="18" charset="0"/>
                <a:ea typeface="楷体_GB2312" pitchFamily="49" charset="-122"/>
              </a:rPr>
              <a:t>2</a:t>
            </a:r>
            <a:r>
              <a:rPr lang="zh-CN" altLang="en-US" sz="3200">
                <a:latin typeface="Times New Roman" pitchFamily="18" charset="0"/>
                <a:ea typeface="楷体_GB2312" pitchFamily="49" charset="-122"/>
              </a:rPr>
              <a:t>、所有生成树具有以下共同特点：</a:t>
            </a:r>
          </a:p>
        </p:txBody>
      </p:sp>
      <p:sp>
        <p:nvSpPr>
          <p:cNvPr id="106501" name="Rectangle 7"/>
          <p:cNvSpPr>
            <a:spLocks noChangeArrowheads="1"/>
          </p:cNvSpPr>
          <p:nvPr/>
        </p:nvSpPr>
        <p:spPr bwMode="auto">
          <a:xfrm>
            <a:off x="395288" y="2492375"/>
            <a:ext cx="78501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a:latin typeface="Times New Roman" pitchFamily="18" charset="0"/>
                <a:ea typeface="楷体_GB2312" pitchFamily="49" charset="-122"/>
              </a:rPr>
              <a:t>1</a:t>
            </a:r>
            <a:r>
              <a:rPr lang="zh-CN" altLang="en-US" sz="3200">
                <a:latin typeface="Times New Roman" pitchFamily="18" charset="0"/>
                <a:ea typeface="楷体_GB2312" pitchFamily="49" charset="-122"/>
              </a:rPr>
              <a:t>）生成树的顶点个数与图的顶点个数相同</a:t>
            </a:r>
          </a:p>
        </p:txBody>
      </p:sp>
      <p:sp>
        <p:nvSpPr>
          <p:cNvPr id="106502" name="Rectangle 8"/>
          <p:cNvSpPr>
            <a:spLocks noChangeArrowheads="1"/>
          </p:cNvSpPr>
          <p:nvPr/>
        </p:nvSpPr>
        <p:spPr bwMode="auto">
          <a:xfrm>
            <a:off x="395288" y="3068638"/>
            <a:ext cx="78501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a:latin typeface="Times New Roman" pitchFamily="18" charset="0"/>
                <a:ea typeface="楷体_GB2312" pitchFamily="49" charset="-122"/>
              </a:rPr>
              <a:t>2</a:t>
            </a:r>
            <a:r>
              <a:rPr lang="zh-CN" altLang="en-US" sz="3200">
                <a:latin typeface="Times New Roman" pitchFamily="18" charset="0"/>
                <a:ea typeface="楷体_GB2312" pitchFamily="49" charset="-122"/>
              </a:rPr>
              <a:t>）生成树是图的</a:t>
            </a:r>
            <a:r>
              <a:rPr lang="zh-CN" altLang="en-US" sz="3200" u="sng">
                <a:latin typeface="Times New Roman" pitchFamily="18" charset="0"/>
                <a:ea typeface="楷体_GB2312" pitchFamily="49" charset="-122"/>
              </a:rPr>
              <a:t>极小连通子图</a:t>
            </a:r>
          </a:p>
        </p:txBody>
      </p:sp>
      <p:sp>
        <p:nvSpPr>
          <p:cNvPr id="106503" name="Rectangle 9"/>
          <p:cNvSpPr>
            <a:spLocks noChangeArrowheads="1"/>
          </p:cNvSpPr>
          <p:nvPr/>
        </p:nvSpPr>
        <p:spPr bwMode="auto">
          <a:xfrm>
            <a:off x="395288" y="3641725"/>
            <a:ext cx="87487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a:latin typeface="Times New Roman" pitchFamily="18" charset="0"/>
                <a:ea typeface="楷体_GB2312" pitchFamily="49" charset="-122"/>
              </a:rPr>
              <a:t>3</a:t>
            </a:r>
            <a:r>
              <a:rPr lang="zh-CN" altLang="en-US" sz="3200">
                <a:latin typeface="Times New Roman" pitchFamily="18" charset="0"/>
                <a:ea typeface="楷体_GB2312" pitchFamily="49" charset="-122"/>
              </a:rPr>
              <a:t>）一个有</a:t>
            </a:r>
            <a:r>
              <a:rPr lang="en-US" altLang="zh-CN" sz="3200">
                <a:latin typeface="Times New Roman" pitchFamily="18" charset="0"/>
                <a:ea typeface="楷体_GB2312" pitchFamily="49" charset="-122"/>
              </a:rPr>
              <a:t>n</a:t>
            </a:r>
            <a:r>
              <a:rPr lang="zh-CN" altLang="en-US" sz="3200">
                <a:latin typeface="Times New Roman" pitchFamily="18" charset="0"/>
                <a:ea typeface="楷体_GB2312" pitchFamily="49" charset="-122"/>
              </a:rPr>
              <a:t>个顶点的连通图的生成树有</a:t>
            </a:r>
            <a:r>
              <a:rPr lang="en-US" altLang="zh-CN" sz="3200">
                <a:latin typeface="Times New Roman" pitchFamily="18" charset="0"/>
                <a:ea typeface="楷体_GB2312" pitchFamily="49" charset="-122"/>
              </a:rPr>
              <a:t>n-1</a:t>
            </a:r>
            <a:r>
              <a:rPr lang="zh-CN" altLang="en-US" sz="3200">
                <a:latin typeface="Times New Roman" pitchFamily="18" charset="0"/>
                <a:ea typeface="楷体_GB2312" pitchFamily="49" charset="-122"/>
              </a:rPr>
              <a:t>条边</a:t>
            </a:r>
          </a:p>
        </p:txBody>
      </p:sp>
      <p:sp>
        <p:nvSpPr>
          <p:cNvPr id="106504" name="Rectangle 10"/>
          <p:cNvSpPr>
            <a:spLocks noChangeArrowheads="1"/>
          </p:cNvSpPr>
          <p:nvPr/>
        </p:nvSpPr>
        <p:spPr bwMode="auto">
          <a:xfrm>
            <a:off x="395288" y="4144963"/>
            <a:ext cx="87487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a:latin typeface="Times New Roman" pitchFamily="18" charset="0"/>
                <a:ea typeface="楷体_GB2312" pitchFamily="49" charset="-122"/>
              </a:rPr>
              <a:t>4</a:t>
            </a:r>
            <a:r>
              <a:rPr lang="zh-CN" altLang="en-US" sz="3200">
                <a:latin typeface="Times New Roman" pitchFamily="18" charset="0"/>
                <a:ea typeface="楷体_GB2312" pitchFamily="49" charset="-122"/>
              </a:rPr>
              <a:t>）生成树中任意两个顶点间的路径是唯一的</a:t>
            </a:r>
          </a:p>
        </p:txBody>
      </p:sp>
      <p:sp>
        <p:nvSpPr>
          <p:cNvPr id="106505" name="Rectangle 11"/>
          <p:cNvSpPr>
            <a:spLocks noChangeArrowheads="1"/>
          </p:cNvSpPr>
          <p:nvPr/>
        </p:nvSpPr>
        <p:spPr bwMode="auto">
          <a:xfrm>
            <a:off x="395288" y="4794250"/>
            <a:ext cx="75612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a:latin typeface="Times New Roman" pitchFamily="18" charset="0"/>
                <a:ea typeface="楷体_GB2312" pitchFamily="49" charset="-122"/>
              </a:rPr>
              <a:t>5</a:t>
            </a:r>
            <a:r>
              <a:rPr lang="zh-CN" altLang="en-US" sz="3200">
                <a:latin typeface="Times New Roman" pitchFamily="18" charset="0"/>
                <a:ea typeface="楷体_GB2312" pitchFamily="49" charset="-122"/>
              </a:rPr>
              <a:t>）生成树中再添加一条边必然形成回路</a:t>
            </a:r>
          </a:p>
        </p:txBody>
      </p:sp>
      <p:sp>
        <p:nvSpPr>
          <p:cNvPr id="106506" name="Rectangle 12"/>
          <p:cNvSpPr>
            <a:spLocks noChangeArrowheads="1"/>
          </p:cNvSpPr>
          <p:nvPr/>
        </p:nvSpPr>
        <p:spPr bwMode="auto">
          <a:xfrm>
            <a:off x="250825" y="5589588"/>
            <a:ext cx="8642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a:latin typeface="Times New Roman" pitchFamily="18" charset="0"/>
                <a:ea typeface="楷体_GB2312" pitchFamily="49" charset="-122"/>
              </a:rPr>
              <a:t>3</a:t>
            </a:r>
            <a:r>
              <a:rPr lang="zh-CN" altLang="en-US" sz="3200">
                <a:latin typeface="Times New Roman" pitchFamily="18" charset="0"/>
                <a:ea typeface="楷体_GB2312" pitchFamily="49" charset="-122"/>
              </a:rPr>
              <a:t>、含</a:t>
            </a:r>
            <a:r>
              <a:rPr lang="en-US" altLang="zh-CN" sz="3200">
                <a:latin typeface="Times New Roman" pitchFamily="18" charset="0"/>
                <a:ea typeface="楷体_GB2312" pitchFamily="49" charset="-122"/>
              </a:rPr>
              <a:t>n</a:t>
            </a:r>
            <a:r>
              <a:rPr lang="zh-CN" altLang="en-US" sz="3200">
                <a:latin typeface="Times New Roman" pitchFamily="18" charset="0"/>
                <a:ea typeface="楷体_GB2312" pitchFamily="49" charset="-122"/>
              </a:rPr>
              <a:t>个顶点</a:t>
            </a:r>
            <a:r>
              <a:rPr lang="en-US" altLang="zh-CN" sz="3200">
                <a:latin typeface="Times New Roman" pitchFamily="18" charset="0"/>
                <a:ea typeface="楷体_GB2312" pitchFamily="49" charset="-122"/>
              </a:rPr>
              <a:t>n-1</a:t>
            </a:r>
            <a:r>
              <a:rPr lang="zh-CN" altLang="en-US" sz="3200">
                <a:latin typeface="Times New Roman" pitchFamily="18" charset="0"/>
                <a:ea typeface="楷体_GB2312" pitchFamily="49" charset="-122"/>
              </a:rPr>
              <a:t>条边的图不一定是生成树</a:t>
            </a:r>
          </a:p>
        </p:txBody>
      </p:sp>
    </p:spTree>
  </p:cSld>
  <p:clrMapOvr>
    <a:masterClrMapping/>
  </p:clrMapOvr>
  <p:transition>
    <p:blinds dir="vert"/>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7522" name="Group 4"/>
          <p:cNvGrpSpPr>
            <a:grpSpLocks/>
          </p:cNvGrpSpPr>
          <p:nvPr/>
        </p:nvGrpSpPr>
        <p:grpSpPr bwMode="auto">
          <a:xfrm>
            <a:off x="179388" y="188913"/>
            <a:ext cx="3048000" cy="2743200"/>
            <a:chOff x="204" y="1188"/>
            <a:chExt cx="1920" cy="1728"/>
          </a:xfrm>
        </p:grpSpPr>
        <p:sp>
          <p:nvSpPr>
            <p:cNvPr id="107528" name="Oval 5"/>
            <p:cNvSpPr>
              <a:spLocks noChangeArrowheads="1"/>
            </p:cNvSpPr>
            <p:nvPr/>
          </p:nvSpPr>
          <p:spPr bwMode="auto">
            <a:xfrm>
              <a:off x="1020" y="1188"/>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V1</a:t>
              </a:r>
            </a:p>
          </p:txBody>
        </p:sp>
        <p:sp>
          <p:nvSpPr>
            <p:cNvPr id="107529" name="Oval 6"/>
            <p:cNvSpPr>
              <a:spLocks noChangeArrowheads="1"/>
            </p:cNvSpPr>
            <p:nvPr/>
          </p:nvSpPr>
          <p:spPr bwMode="auto">
            <a:xfrm>
              <a:off x="588" y="1620"/>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V2</a:t>
              </a:r>
            </a:p>
          </p:txBody>
        </p:sp>
        <p:sp>
          <p:nvSpPr>
            <p:cNvPr id="107530" name="Oval 7"/>
            <p:cNvSpPr>
              <a:spLocks noChangeArrowheads="1"/>
            </p:cNvSpPr>
            <p:nvPr/>
          </p:nvSpPr>
          <p:spPr bwMode="auto">
            <a:xfrm>
              <a:off x="1404" y="1620"/>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V3</a:t>
              </a:r>
            </a:p>
          </p:txBody>
        </p:sp>
        <p:sp>
          <p:nvSpPr>
            <p:cNvPr id="107531" name="Oval 8"/>
            <p:cNvSpPr>
              <a:spLocks noChangeArrowheads="1"/>
            </p:cNvSpPr>
            <p:nvPr/>
          </p:nvSpPr>
          <p:spPr bwMode="auto">
            <a:xfrm>
              <a:off x="204" y="2100"/>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V4</a:t>
              </a:r>
            </a:p>
          </p:txBody>
        </p:sp>
        <p:sp>
          <p:nvSpPr>
            <p:cNvPr id="107532" name="Oval 9"/>
            <p:cNvSpPr>
              <a:spLocks noChangeArrowheads="1"/>
            </p:cNvSpPr>
            <p:nvPr/>
          </p:nvSpPr>
          <p:spPr bwMode="auto">
            <a:xfrm>
              <a:off x="876" y="2100"/>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V5</a:t>
              </a:r>
            </a:p>
          </p:txBody>
        </p:sp>
        <p:sp>
          <p:nvSpPr>
            <p:cNvPr id="107533" name="Oval 10"/>
            <p:cNvSpPr>
              <a:spLocks noChangeArrowheads="1"/>
            </p:cNvSpPr>
            <p:nvPr/>
          </p:nvSpPr>
          <p:spPr bwMode="auto">
            <a:xfrm>
              <a:off x="1356" y="2100"/>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V6</a:t>
              </a:r>
            </a:p>
          </p:txBody>
        </p:sp>
        <p:sp>
          <p:nvSpPr>
            <p:cNvPr id="107534" name="Oval 11"/>
            <p:cNvSpPr>
              <a:spLocks noChangeArrowheads="1"/>
            </p:cNvSpPr>
            <p:nvPr/>
          </p:nvSpPr>
          <p:spPr bwMode="auto">
            <a:xfrm>
              <a:off x="1836" y="2100"/>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V7</a:t>
              </a:r>
            </a:p>
          </p:txBody>
        </p:sp>
        <p:sp>
          <p:nvSpPr>
            <p:cNvPr id="107535" name="Oval 12"/>
            <p:cNvSpPr>
              <a:spLocks noChangeArrowheads="1"/>
            </p:cNvSpPr>
            <p:nvPr/>
          </p:nvSpPr>
          <p:spPr bwMode="auto">
            <a:xfrm>
              <a:off x="588" y="2628"/>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V8</a:t>
              </a:r>
            </a:p>
          </p:txBody>
        </p:sp>
        <p:sp>
          <p:nvSpPr>
            <p:cNvPr id="107536" name="Line 13"/>
            <p:cNvSpPr>
              <a:spLocks noChangeShapeType="1"/>
            </p:cNvSpPr>
            <p:nvPr/>
          </p:nvSpPr>
          <p:spPr bwMode="auto">
            <a:xfrm flipH="1">
              <a:off x="828" y="1428"/>
              <a:ext cx="240"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37" name="Line 14"/>
            <p:cNvSpPr>
              <a:spLocks noChangeShapeType="1"/>
            </p:cNvSpPr>
            <p:nvPr/>
          </p:nvSpPr>
          <p:spPr bwMode="auto">
            <a:xfrm flipV="1">
              <a:off x="444" y="1908"/>
              <a:ext cx="240"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38" name="Line 15"/>
            <p:cNvSpPr>
              <a:spLocks noChangeShapeType="1"/>
            </p:cNvSpPr>
            <p:nvPr/>
          </p:nvSpPr>
          <p:spPr bwMode="auto">
            <a:xfrm flipH="1" flipV="1">
              <a:off x="1260" y="1428"/>
              <a:ext cx="192"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39" name="Line 16"/>
            <p:cNvSpPr>
              <a:spLocks noChangeShapeType="1"/>
            </p:cNvSpPr>
            <p:nvPr/>
          </p:nvSpPr>
          <p:spPr bwMode="auto">
            <a:xfrm>
              <a:off x="828" y="1860"/>
              <a:ext cx="192"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40" name="Line 17"/>
            <p:cNvSpPr>
              <a:spLocks noChangeShapeType="1"/>
            </p:cNvSpPr>
            <p:nvPr/>
          </p:nvSpPr>
          <p:spPr bwMode="auto">
            <a:xfrm>
              <a:off x="444" y="2340"/>
              <a:ext cx="240" cy="3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41" name="Line 18"/>
            <p:cNvSpPr>
              <a:spLocks noChangeShapeType="1"/>
            </p:cNvSpPr>
            <p:nvPr/>
          </p:nvSpPr>
          <p:spPr bwMode="auto">
            <a:xfrm flipV="1">
              <a:off x="828" y="2388"/>
              <a:ext cx="144"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42" name="Line 19"/>
            <p:cNvSpPr>
              <a:spLocks noChangeShapeType="1"/>
            </p:cNvSpPr>
            <p:nvPr/>
          </p:nvSpPr>
          <p:spPr bwMode="auto">
            <a:xfrm flipH="1">
              <a:off x="1500" y="1908"/>
              <a:ext cx="48"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43" name="Line 20"/>
            <p:cNvSpPr>
              <a:spLocks noChangeShapeType="1"/>
            </p:cNvSpPr>
            <p:nvPr/>
          </p:nvSpPr>
          <p:spPr bwMode="auto">
            <a:xfrm>
              <a:off x="1644" y="1860"/>
              <a:ext cx="288"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44" name="Line 21"/>
            <p:cNvSpPr>
              <a:spLocks noChangeShapeType="1"/>
            </p:cNvSpPr>
            <p:nvPr/>
          </p:nvSpPr>
          <p:spPr bwMode="auto">
            <a:xfrm>
              <a:off x="1644" y="2244"/>
              <a:ext cx="192"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31798" name="Text Box 22"/>
          <p:cNvSpPr txBox="1">
            <a:spLocks noChangeArrowheads="1"/>
          </p:cNvSpPr>
          <p:nvPr/>
        </p:nvSpPr>
        <p:spPr bwMode="auto">
          <a:xfrm>
            <a:off x="3276600" y="1093788"/>
            <a:ext cx="51117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latin typeface="Tahoma" pitchFamily="34" charset="0"/>
              </a:rPr>
              <a:t>广度优先搜索</a:t>
            </a:r>
          </a:p>
          <a:p>
            <a:pPr eaLnBrk="1" hangingPunct="1"/>
            <a:r>
              <a:rPr kumimoji="1" lang="en-US" altLang="zh-CN" sz="2400">
                <a:latin typeface="Tahoma" pitchFamily="34" charset="0"/>
              </a:rPr>
              <a:t>V1→V2→V3→V4→V5→V6→V7→V8</a:t>
            </a:r>
          </a:p>
        </p:txBody>
      </p:sp>
      <p:sp>
        <p:nvSpPr>
          <p:cNvPr id="331799" name="Text Box 23"/>
          <p:cNvSpPr txBox="1">
            <a:spLocks noChangeArrowheads="1"/>
          </p:cNvSpPr>
          <p:nvPr/>
        </p:nvSpPr>
        <p:spPr bwMode="auto">
          <a:xfrm>
            <a:off x="2843213" y="260350"/>
            <a:ext cx="62547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latin typeface="Tahoma" pitchFamily="34" charset="0"/>
              </a:rPr>
              <a:t>深度优先搜索序列：</a:t>
            </a:r>
          </a:p>
          <a:p>
            <a:pPr eaLnBrk="1" hangingPunct="1"/>
            <a:r>
              <a:rPr kumimoji="1" lang="en-US" altLang="zh-CN" sz="2400">
                <a:latin typeface="Tahoma" pitchFamily="34" charset="0"/>
              </a:rPr>
              <a:t>V1→V2 → V4 → V8 → V5 → V3 → V6 → V7</a:t>
            </a:r>
          </a:p>
        </p:txBody>
      </p:sp>
      <p:pic>
        <p:nvPicPr>
          <p:cNvPr id="331800" name="Picture 24"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625" y="1889125"/>
            <a:ext cx="268605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1801" name="Picture 25"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2924175"/>
            <a:ext cx="4752975" cy="368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27" name="Text Box 26"/>
          <p:cNvSpPr txBox="1">
            <a:spLocks noChangeArrowheads="1"/>
          </p:cNvSpPr>
          <p:nvPr/>
        </p:nvSpPr>
        <p:spPr bwMode="auto">
          <a:xfrm>
            <a:off x="250825" y="112713"/>
            <a:ext cx="12969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3200"/>
              <a:t>例：</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31798"/>
                                        </p:tgtEl>
                                        <p:attrNameLst>
                                          <p:attrName>style.visibility</p:attrName>
                                        </p:attrNameLst>
                                      </p:cBhvr>
                                      <p:to>
                                        <p:strVal val="visible"/>
                                      </p:to>
                                    </p:set>
                                    <p:animEffect transition="in" filter="wipe(down)">
                                      <p:cBhvr>
                                        <p:cTn id="7" dur="500"/>
                                        <p:tgtEl>
                                          <p:spTgt spid="33179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31799"/>
                                        </p:tgtEl>
                                        <p:attrNameLst>
                                          <p:attrName>style.visibility</p:attrName>
                                        </p:attrNameLst>
                                      </p:cBhvr>
                                      <p:to>
                                        <p:strVal val="visible"/>
                                      </p:to>
                                    </p:set>
                                    <p:animEffect transition="in" filter="wipe(down)">
                                      <p:cBhvr>
                                        <p:cTn id="10" dur="500"/>
                                        <p:tgtEl>
                                          <p:spTgt spid="33179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331801"/>
                                        </p:tgtEl>
                                        <p:attrNameLst>
                                          <p:attrName>style.visibility</p:attrName>
                                        </p:attrNameLst>
                                      </p:cBhvr>
                                      <p:to>
                                        <p:strVal val="visible"/>
                                      </p:to>
                                    </p:set>
                                    <p:animEffect transition="in" filter="wipe(down)">
                                      <p:cBhvr>
                                        <p:cTn id="15" dur="500"/>
                                        <p:tgtEl>
                                          <p:spTgt spid="33180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nodeType="clickEffect">
                                  <p:stCondLst>
                                    <p:cond delay="0"/>
                                  </p:stCondLst>
                                  <p:childTnLst>
                                    <p:set>
                                      <p:cBhvr>
                                        <p:cTn id="19" dur="1" fill="hold">
                                          <p:stCondLst>
                                            <p:cond delay="0"/>
                                          </p:stCondLst>
                                        </p:cTn>
                                        <p:tgtEl>
                                          <p:spTgt spid="331800"/>
                                        </p:tgtEl>
                                        <p:attrNameLst>
                                          <p:attrName>style.visibility</p:attrName>
                                        </p:attrNameLst>
                                      </p:cBhvr>
                                      <p:to>
                                        <p:strVal val="visible"/>
                                      </p:to>
                                    </p:set>
                                    <p:animEffect transition="in" filter="wipe(down)">
                                      <p:cBhvr>
                                        <p:cTn id="20" dur="500"/>
                                        <p:tgtEl>
                                          <p:spTgt spid="3318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98" grpId="0"/>
      <p:bldP spid="331799" grpId="0"/>
    </p:bldLst>
  </p:timing>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8546" name="Picture 4"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404813"/>
            <a:ext cx="6067425" cy="626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47" name="Text Box 5"/>
          <p:cNvSpPr txBox="1">
            <a:spLocks noChangeArrowheads="1"/>
          </p:cNvSpPr>
          <p:nvPr/>
        </p:nvSpPr>
        <p:spPr bwMode="auto">
          <a:xfrm>
            <a:off x="250825" y="112713"/>
            <a:ext cx="12969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3200"/>
              <a:t>例：</a:t>
            </a:r>
          </a:p>
        </p:txBody>
      </p:sp>
    </p:spTree>
  </p:cSld>
  <p:clrMapOvr>
    <a:masterClrMapping/>
  </p:clrMapOvr>
  <p:transition>
    <p:blinds dir="vert"/>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570" name="Text Box 3"/>
          <p:cNvSpPr txBox="1">
            <a:spLocks noChangeArrowheads="1"/>
          </p:cNvSpPr>
          <p:nvPr/>
        </p:nvSpPr>
        <p:spPr bwMode="auto">
          <a:xfrm>
            <a:off x="323850" y="260350"/>
            <a:ext cx="51419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b="1">
                <a:latin typeface="Times New Roman" pitchFamily="18" charset="0"/>
                <a:ea typeface="楷体_GB2312" pitchFamily="49" charset="-122"/>
              </a:rPr>
              <a:t>7.4.3  (</a:t>
            </a:r>
            <a:r>
              <a:rPr kumimoji="1" lang="zh-CN" altLang="en-US" sz="3200" b="1">
                <a:latin typeface="Times New Roman" pitchFamily="18" charset="0"/>
                <a:ea typeface="楷体_GB2312" pitchFamily="49" charset="-122"/>
              </a:rPr>
              <a:t>连通网的</a:t>
            </a:r>
            <a:r>
              <a:rPr kumimoji="1" lang="en-US" altLang="zh-CN" sz="3200" b="1">
                <a:latin typeface="Times New Roman" pitchFamily="18" charset="0"/>
                <a:ea typeface="楷体_GB2312" pitchFamily="49" charset="-122"/>
              </a:rPr>
              <a:t>)</a:t>
            </a:r>
            <a:r>
              <a:rPr kumimoji="1" lang="zh-CN" altLang="en-US" sz="3200" b="1">
                <a:latin typeface="Times New Roman" pitchFamily="18" charset="0"/>
                <a:ea typeface="楷体_GB2312" pitchFamily="49" charset="-122"/>
              </a:rPr>
              <a:t>最小生成树</a:t>
            </a:r>
          </a:p>
        </p:txBody>
      </p:sp>
      <p:sp>
        <p:nvSpPr>
          <p:cNvPr id="30724" name="Text Box 4"/>
          <p:cNvSpPr txBox="1">
            <a:spLocks noChangeArrowheads="1"/>
          </p:cNvSpPr>
          <p:nvPr/>
        </p:nvSpPr>
        <p:spPr bwMode="auto">
          <a:xfrm>
            <a:off x="250825" y="1773238"/>
            <a:ext cx="8397875" cy="1992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30000"/>
              </a:lnSpc>
            </a:pPr>
            <a:r>
              <a:rPr kumimoji="1" lang="en-US" altLang="zh-CN" sz="3200" b="1">
                <a:solidFill>
                  <a:srgbClr val="000082"/>
                </a:solidFill>
                <a:latin typeface="Times New Roman" pitchFamily="18" charset="0"/>
                <a:ea typeface="楷体_GB2312" pitchFamily="49" charset="-122"/>
              </a:rPr>
              <a:t>   </a:t>
            </a:r>
            <a:r>
              <a:rPr kumimoji="1" lang="zh-CN" altLang="en-US" sz="3200" b="1">
                <a:solidFill>
                  <a:srgbClr val="000082"/>
                </a:solidFill>
                <a:latin typeface="Times New Roman" pitchFamily="18" charset="0"/>
                <a:ea typeface="楷体_GB2312" pitchFamily="49" charset="-122"/>
              </a:rPr>
              <a:t>假设要在 </a:t>
            </a:r>
            <a:r>
              <a:rPr kumimoji="1" lang="en-US" altLang="zh-CN" sz="3200" b="1" i="1">
                <a:solidFill>
                  <a:srgbClr val="000082"/>
                </a:solidFill>
                <a:latin typeface="Times New Roman" pitchFamily="18" charset="0"/>
                <a:ea typeface="楷体_GB2312" pitchFamily="49" charset="-122"/>
              </a:rPr>
              <a:t>n </a:t>
            </a:r>
            <a:r>
              <a:rPr kumimoji="1" lang="zh-CN" altLang="en-US" sz="3200" b="1">
                <a:solidFill>
                  <a:srgbClr val="000082"/>
                </a:solidFill>
                <a:latin typeface="Times New Roman" pitchFamily="18" charset="0"/>
                <a:ea typeface="楷体_GB2312" pitchFamily="49" charset="-122"/>
              </a:rPr>
              <a:t>个城市之间建立通讯联络网。</a:t>
            </a:r>
            <a:r>
              <a:rPr kumimoji="1" lang="en-US" altLang="zh-CN" sz="3200" b="1" i="1">
                <a:solidFill>
                  <a:srgbClr val="000082"/>
                </a:solidFill>
                <a:latin typeface="Times New Roman" pitchFamily="18" charset="0"/>
                <a:ea typeface="楷体_GB2312" pitchFamily="49" charset="-122"/>
              </a:rPr>
              <a:t>n</a:t>
            </a:r>
            <a:r>
              <a:rPr kumimoji="1" lang="zh-CN" altLang="en-US" sz="3200" b="1">
                <a:solidFill>
                  <a:srgbClr val="000082"/>
                </a:solidFill>
                <a:latin typeface="Times New Roman" pitchFamily="18" charset="0"/>
                <a:ea typeface="楷体_GB2312" pitchFamily="49" charset="-122"/>
              </a:rPr>
              <a:t>个城市之间最多可以建</a:t>
            </a:r>
            <a:r>
              <a:rPr kumimoji="1" lang="en-US" altLang="zh-CN" sz="3200" b="1" i="1">
                <a:solidFill>
                  <a:srgbClr val="000082"/>
                </a:solidFill>
                <a:latin typeface="Times New Roman" pitchFamily="18" charset="0"/>
                <a:ea typeface="楷体_GB2312" pitchFamily="49" charset="-122"/>
              </a:rPr>
              <a:t>n×</a:t>
            </a:r>
            <a:r>
              <a:rPr kumimoji="1" lang="en-US" altLang="zh-CN" sz="3200" b="1">
                <a:solidFill>
                  <a:srgbClr val="000082"/>
                </a:solidFill>
                <a:latin typeface="Times New Roman" pitchFamily="18" charset="0"/>
                <a:ea typeface="楷体_GB2312" pitchFamily="49" charset="-122"/>
              </a:rPr>
              <a:t>(</a:t>
            </a:r>
            <a:r>
              <a:rPr kumimoji="1" lang="en-US" altLang="zh-CN" sz="3200" b="1" i="1">
                <a:solidFill>
                  <a:srgbClr val="000082"/>
                </a:solidFill>
                <a:latin typeface="Times New Roman" pitchFamily="18" charset="0"/>
                <a:ea typeface="楷体_GB2312" pitchFamily="49" charset="-122"/>
              </a:rPr>
              <a:t>n</a:t>
            </a:r>
            <a:r>
              <a:rPr kumimoji="1" lang="en-US" altLang="en-US" b="1"/>
              <a:t>－</a:t>
            </a:r>
            <a:r>
              <a:rPr kumimoji="1" lang="en-US" altLang="zh-CN" sz="3200" b="1">
                <a:solidFill>
                  <a:srgbClr val="000082"/>
                </a:solidFill>
                <a:latin typeface="Times New Roman" pitchFamily="18" charset="0"/>
                <a:ea typeface="楷体_GB2312" pitchFamily="49" charset="-122"/>
              </a:rPr>
              <a:t>1)/2</a:t>
            </a:r>
            <a:r>
              <a:rPr kumimoji="1" lang="zh-CN" altLang="en-US" sz="3200" b="1">
                <a:solidFill>
                  <a:srgbClr val="000082"/>
                </a:solidFill>
                <a:latin typeface="Times New Roman" pitchFamily="18" charset="0"/>
                <a:ea typeface="楷体_GB2312" pitchFamily="49" charset="-122"/>
              </a:rPr>
              <a:t>条线路，如何选择其中的</a:t>
            </a:r>
            <a:r>
              <a:rPr kumimoji="1" lang="en-US" altLang="zh-CN" sz="3200" b="1" i="1">
                <a:solidFill>
                  <a:srgbClr val="000082"/>
                </a:solidFill>
                <a:latin typeface="Times New Roman" pitchFamily="18" charset="0"/>
                <a:ea typeface="楷体_GB2312" pitchFamily="49" charset="-122"/>
              </a:rPr>
              <a:t>n</a:t>
            </a:r>
            <a:r>
              <a:rPr kumimoji="1" lang="en-US" altLang="en-US" b="1"/>
              <a:t>－</a:t>
            </a:r>
            <a:r>
              <a:rPr kumimoji="1" lang="en-US" altLang="zh-CN" sz="3200" b="1">
                <a:solidFill>
                  <a:srgbClr val="000082"/>
                </a:solidFill>
                <a:latin typeface="Times New Roman" pitchFamily="18" charset="0"/>
                <a:ea typeface="楷体_GB2312" pitchFamily="49" charset="-122"/>
              </a:rPr>
              <a:t>1</a:t>
            </a:r>
            <a:r>
              <a:rPr kumimoji="1" lang="zh-CN" altLang="en-US" sz="3200" b="1">
                <a:solidFill>
                  <a:srgbClr val="000082"/>
                </a:solidFill>
                <a:latin typeface="Times New Roman" pitchFamily="18" charset="0"/>
                <a:ea typeface="楷体_GB2312" pitchFamily="49" charset="-122"/>
              </a:rPr>
              <a:t>条，使得总建造费用最低</a:t>
            </a:r>
            <a:r>
              <a:rPr kumimoji="1" lang="en-US" altLang="zh-CN" sz="3200" b="1">
                <a:solidFill>
                  <a:srgbClr val="000082"/>
                </a:solidFill>
                <a:latin typeface="Times New Roman" pitchFamily="18" charset="0"/>
                <a:ea typeface="楷体_GB2312" pitchFamily="49" charset="-122"/>
              </a:rPr>
              <a:t>?</a:t>
            </a:r>
          </a:p>
        </p:txBody>
      </p:sp>
      <p:sp>
        <p:nvSpPr>
          <p:cNvPr id="30726" name="Rectangle 6"/>
          <p:cNvSpPr>
            <a:spLocks noChangeArrowheads="1"/>
          </p:cNvSpPr>
          <p:nvPr/>
        </p:nvSpPr>
        <p:spPr bwMode="auto">
          <a:xfrm>
            <a:off x="323850" y="1052513"/>
            <a:ext cx="14081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rgbClr val="000082"/>
                </a:solidFill>
                <a:latin typeface="楷体_GB2312" pitchFamily="49" charset="-122"/>
                <a:ea typeface="楷体_GB2312" pitchFamily="49" charset="-122"/>
              </a:rPr>
              <a:t>问题：</a:t>
            </a:r>
          </a:p>
        </p:txBody>
      </p:sp>
      <p:grpSp>
        <p:nvGrpSpPr>
          <p:cNvPr id="30729" name="Group 9"/>
          <p:cNvGrpSpPr>
            <a:grpSpLocks/>
          </p:cNvGrpSpPr>
          <p:nvPr/>
        </p:nvGrpSpPr>
        <p:grpSpPr bwMode="auto">
          <a:xfrm>
            <a:off x="179388" y="4017963"/>
            <a:ext cx="8528050" cy="2435225"/>
            <a:chOff x="113" y="2614"/>
            <a:chExt cx="5372" cy="1534"/>
          </a:xfrm>
        </p:grpSpPr>
        <p:sp>
          <p:nvSpPr>
            <p:cNvPr id="109574" name="Text Box 10"/>
            <p:cNvSpPr txBox="1">
              <a:spLocks noChangeArrowheads="1"/>
            </p:cNvSpPr>
            <p:nvPr/>
          </p:nvSpPr>
          <p:spPr bwMode="auto">
            <a:xfrm>
              <a:off x="113" y="2986"/>
              <a:ext cx="5372" cy="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pPr>
              <a:r>
                <a:rPr kumimoji="1" lang="en-US" altLang="zh-CN" sz="3200" b="1">
                  <a:solidFill>
                    <a:srgbClr val="000082"/>
                  </a:solidFill>
                  <a:latin typeface="Times New Roman" pitchFamily="18" charset="0"/>
                  <a:ea typeface="楷体_GB2312" pitchFamily="49" charset="-122"/>
                </a:rPr>
                <a:t>       </a:t>
              </a:r>
              <a:r>
                <a:rPr kumimoji="1" lang="zh-CN" altLang="en-US" sz="3200" b="1">
                  <a:solidFill>
                    <a:srgbClr val="000082"/>
                  </a:solidFill>
                  <a:latin typeface="Times New Roman" pitchFamily="18" charset="0"/>
                  <a:ea typeface="楷体_GB2312" pitchFamily="49" charset="-122"/>
                </a:rPr>
                <a:t>构造网的一棵最小代价生成树（最小生成树）问题，即： </a:t>
              </a:r>
              <a:r>
                <a:rPr kumimoji="1" lang="zh-CN" altLang="en-US" sz="3200" b="1" u="sng">
                  <a:solidFill>
                    <a:srgbClr val="800000"/>
                  </a:solidFill>
                  <a:latin typeface="Times New Roman" pitchFamily="18" charset="0"/>
                  <a:ea typeface="楷体_GB2312" pitchFamily="49" charset="-122"/>
                </a:rPr>
                <a:t>在</a:t>
              </a:r>
              <a:r>
                <a:rPr kumimoji="1" lang="zh-CN" altLang="en-US" sz="3200" b="1" i="1" u="sng">
                  <a:solidFill>
                    <a:srgbClr val="800000"/>
                  </a:solidFill>
                  <a:latin typeface="Times New Roman" pitchFamily="18" charset="0"/>
                  <a:ea typeface="楷体_GB2312" pitchFamily="49" charset="-122"/>
                </a:rPr>
                <a:t> </a:t>
              </a:r>
              <a:r>
                <a:rPr kumimoji="1" lang="en-US" altLang="zh-CN" sz="3200" b="1" i="1" u="sng">
                  <a:solidFill>
                    <a:srgbClr val="800000"/>
                  </a:solidFill>
                  <a:latin typeface="Times New Roman" pitchFamily="18" charset="0"/>
                  <a:ea typeface="楷体_GB2312" pitchFamily="49" charset="-122"/>
                </a:rPr>
                <a:t>e</a:t>
              </a:r>
              <a:r>
                <a:rPr kumimoji="1" lang="en-US" altLang="zh-CN" sz="3200" b="1" u="sng">
                  <a:solidFill>
                    <a:srgbClr val="800000"/>
                  </a:solidFill>
                  <a:latin typeface="Times New Roman" pitchFamily="18" charset="0"/>
                  <a:ea typeface="楷体_GB2312" pitchFamily="49" charset="-122"/>
                </a:rPr>
                <a:t> </a:t>
              </a:r>
              <a:r>
                <a:rPr kumimoji="1" lang="zh-CN" altLang="en-US" sz="3200" b="1" u="sng">
                  <a:solidFill>
                    <a:srgbClr val="800000"/>
                  </a:solidFill>
                  <a:latin typeface="Times New Roman" pitchFamily="18" charset="0"/>
                  <a:ea typeface="楷体_GB2312" pitchFamily="49" charset="-122"/>
                </a:rPr>
                <a:t>条带权的边中选取 </a:t>
              </a:r>
              <a:r>
                <a:rPr kumimoji="1" lang="en-US" altLang="zh-CN" sz="3200" b="1" i="1" u="sng">
                  <a:solidFill>
                    <a:srgbClr val="800000"/>
                  </a:solidFill>
                  <a:latin typeface="Times New Roman" pitchFamily="18" charset="0"/>
                  <a:ea typeface="楷体_GB2312" pitchFamily="49" charset="-122"/>
                </a:rPr>
                <a:t>n</a:t>
              </a:r>
              <a:r>
                <a:rPr kumimoji="1" lang="en-US" altLang="en-US" sz="3200" b="1" u="sng"/>
                <a:t>－</a:t>
              </a:r>
              <a:r>
                <a:rPr kumimoji="1" lang="en-US" altLang="zh-CN" sz="3200" b="1" u="sng">
                  <a:solidFill>
                    <a:srgbClr val="800000"/>
                  </a:solidFill>
                  <a:latin typeface="Times New Roman" pitchFamily="18" charset="0"/>
                  <a:ea typeface="楷体_GB2312" pitchFamily="49" charset="-122"/>
                </a:rPr>
                <a:t>1 </a:t>
              </a:r>
              <a:r>
                <a:rPr kumimoji="1" lang="zh-CN" altLang="en-US" sz="3200" b="1" u="sng">
                  <a:solidFill>
                    <a:srgbClr val="800000"/>
                  </a:solidFill>
                  <a:latin typeface="Times New Roman" pitchFamily="18" charset="0"/>
                  <a:ea typeface="楷体_GB2312" pitchFamily="49" charset="-122"/>
                </a:rPr>
                <a:t>条边（不构成回路），使“</a:t>
              </a:r>
              <a:r>
                <a:rPr kumimoji="1" lang="zh-CN" altLang="en-US" sz="3200" b="1" u="sng">
                  <a:solidFill>
                    <a:schemeClr val="tx2"/>
                  </a:solidFill>
                  <a:latin typeface="Times New Roman" pitchFamily="18" charset="0"/>
                  <a:ea typeface="楷体_GB2312" pitchFamily="49" charset="-122"/>
                </a:rPr>
                <a:t>权值之和</a:t>
              </a:r>
              <a:r>
                <a:rPr kumimoji="1" lang="zh-CN" altLang="en-US" sz="3200" b="1" u="sng">
                  <a:solidFill>
                    <a:srgbClr val="800000"/>
                  </a:solidFill>
                  <a:latin typeface="Times New Roman" pitchFamily="18" charset="0"/>
                  <a:ea typeface="楷体_GB2312" pitchFamily="49" charset="-122"/>
                </a:rPr>
                <a:t>”为最小</a:t>
              </a:r>
              <a:r>
                <a:rPr kumimoji="1" lang="zh-CN" altLang="en-US" sz="3200" b="1" u="sng">
                  <a:solidFill>
                    <a:srgbClr val="000082"/>
                  </a:solidFill>
                  <a:latin typeface="Times New Roman" pitchFamily="18" charset="0"/>
                  <a:ea typeface="楷体_GB2312" pitchFamily="49" charset="-122"/>
                </a:rPr>
                <a:t>。</a:t>
              </a:r>
            </a:p>
          </p:txBody>
        </p:sp>
        <p:sp>
          <p:nvSpPr>
            <p:cNvPr id="109575" name="Rectangle 11"/>
            <p:cNvSpPr>
              <a:spLocks noChangeArrowheads="1"/>
            </p:cNvSpPr>
            <p:nvPr/>
          </p:nvSpPr>
          <p:spPr bwMode="auto">
            <a:xfrm>
              <a:off x="336" y="2614"/>
              <a:ext cx="21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rgbClr val="000082"/>
                  </a:solidFill>
                  <a:latin typeface="Times New Roman" pitchFamily="18" charset="0"/>
                  <a:ea typeface="楷体_GB2312" pitchFamily="49" charset="-122"/>
                </a:rPr>
                <a:t>上述问题等价于：</a:t>
              </a: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26"/>
                                        </p:tgtEl>
                                        <p:attrNameLst>
                                          <p:attrName>style.visibility</p:attrName>
                                        </p:attrNameLst>
                                      </p:cBhvr>
                                      <p:to>
                                        <p:strVal val="visible"/>
                                      </p:to>
                                    </p:set>
                                    <p:animEffect transition="in" filter="wipe(left)">
                                      <p:cBhvr>
                                        <p:cTn id="7" dur="500"/>
                                        <p:tgtEl>
                                          <p:spTgt spid="307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0724"/>
                                        </p:tgtEl>
                                        <p:attrNameLst>
                                          <p:attrName>style.visibility</p:attrName>
                                        </p:attrNameLst>
                                      </p:cBhvr>
                                      <p:to>
                                        <p:strVal val="visible"/>
                                      </p:to>
                                    </p:set>
                                    <p:animEffect transition="in" filter="strips(downRight)">
                                      <p:cBhvr>
                                        <p:cTn id="12" dur="500"/>
                                        <p:tgtEl>
                                          <p:spTgt spid="307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0729"/>
                                        </p:tgtEl>
                                        <p:attrNameLst>
                                          <p:attrName>style.visibility</p:attrName>
                                        </p:attrNameLst>
                                      </p:cBhvr>
                                      <p:to>
                                        <p:strVal val="visible"/>
                                      </p:to>
                                    </p:set>
                                    <p:animEffect transition="in" filter="blinds(horizontal)">
                                      <p:cBhvr>
                                        <p:cTn id="17" dur="500"/>
                                        <p:tgtEl>
                                          <p:spTgt spid="307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autoUpdateAnimBg="0"/>
      <p:bldP spid="30726" grpId="0"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0594" name="Rectangle 4"/>
          <p:cNvSpPr>
            <a:spLocks noChangeArrowheads="1"/>
          </p:cNvSpPr>
          <p:nvPr/>
        </p:nvSpPr>
        <p:spPr bwMode="auto">
          <a:xfrm>
            <a:off x="107950" y="44450"/>
            <a:ext cx="8964613"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latin typeface="Times New Roman" pitchFamily="18" charset="0"/>
                <a:ea typeface="楷体_GB2312" pitchFamily="49" charset="-122"/>
              </a:rPr>
              <a:t>如果连通图是一个带权图，则其生成树中的边也带权，生成树中所有边的权值之和称为</a:t>
            </a:r>
            <a:r>
              <a:rPr lang="zh-CN" altLang="en-US" sz="3200" b="1">
                <a:solidFill>
                  <a:srgbClr val="580094"/>
                </a:solidFill>
                <a:latin typeface="Times New Roman" pitchFamily="18" charset="0"/>
                <a:ea typeface="楷体_GB2312" pitchFamily="49" charset="-122"/>
              </a:rPr>
              <a:t>生成树的权</a:t>
            </a:r>
            <a:r>
              <a:rPr lang="zh-CN" altLang="en-US" sz="3200" b="1">
                <a:latin typeface="Times New Roman" pitchFamily="18" charset="0"/>
                <a:ea typeface="楷体_GB2312" pitchFamily="49" charset="-122"/>
              </a:rPr>
              <a:t>。</a:t>
            </a:r>
          </a:p>
        </p:txBody>
      </p:sp>
      <p:sp>
        <p:nvSpPr>
          <p:cNvPr id="110595" name="Rectangle 6"/>
          <p:cNvSpPr>
            <a:spLocks noChangeArrowheads="1"/>
          </p:cNvSpPr>
          <p:nvPr/>
        </p:nvSpPr>
        <p:spPr bwMode="auto">
          <a:xfrm>
            <a:off x="179388" y="1628775"/>
            <a:ext cx="87852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rgbClr val="580094"/>
                </a:solidFill>
                <a:latin typeface="Times New Roman" pitchFamily="18" charset="0"/>
                <a:ea typeface="楷体_GB2312" pitchFamily="49" charset="-122"/>
              </a:rPr>
              <a:t>最小生成树</a:t>
            </a:r>
            <a:r>
              <a:rPr lang="en-US" altLang="zh-CN" sz="3200" b="1">
                <a:latin typeface="Times New Roman" pitchFamily="18" charset="0"/>
                <a:ea typeface="楷体_GB2312" pitchFamily="49" charset="-122"/>
              </a:rPr>
              <a:t>(</a:t>
            </a:r>
            <a:r>
              <a:rPr lang="en-US" altLang="zh-CN" sz="3200" b="1">
                <a:solidFill>
                  <a:srgbClr val="580094"/>
                </a:solidFill>
                <a:latin typeface="Times New Roman" pitchFamily="18" charset="0"/>
                <a:ea typeface="楷体_GB2312" pitchFamily="49" charset="-122"/>
              </a:rPr>
              <a:t>M</a:t>
            </a:r>
            <a:r>
              <a:rPr lang="en-US" altLang="zh-CN" sz="3200" b="1">
                <a:latin typeface="Times New Roman" pitchFamily="18" charset="0"/>
                <a:ea typeface="楷体_GB2312" pitchFamily="49" charset="-122"/>
              </a:rPr>
              <a:t>inimum</a:t>
            </a:r>
            <a:r>
              <a:rPr lang="en-US" altLang="zh-CN" sz="3200" b="1">
                <a:solidFill>
                  <a:srgbClr val="800000"/>
                </a:solidFill>
                <a:latin typeface="Times New Roman" pitchFamily="18" charset="0"/>
                <a:ea typeface="楷体_GB2312" pitchFamily="49" charset="-122"/>
              </a:rPr>
              <a:t> </a:t>
            </a:r>
            <a:r>
              <a:rPr lang="en-US" altLang="zh-CN" sz="3200" b="1">
                <a:solidFill>
                  <a:srgbClr val="580094"/>
                </a:solidFill>
                <a:latin typeface="Times New Roman" pitchFamily="18" charset="0"/>
                <a:ea typeface="楷体_GB2312" pitchFamily="49" charset="-122"/>
              </a:rPr>
              <a:t>S</a:t>
            </a:r>
            <a:r>
              <a:rPr lang="en-US" altLang="zh-CN" sz="3200" b="1">
                <a:latin typeface="Times New Roman" pitchFamily="18" charset="0"/>
                <a:ea typeface="楷体_GB2312" pitchFamily="49" charset="-122"/>
              </a:rPr>
              <a:t>panning</a:t>
            </a:r>
            <a:r>
              <a:rPr lang="en-US" altLang="zh-CN" sz="3200" b="1">
                <a:solidFill>
                  <a:srgbClr val="800000"/>
                </a:solidFill>
                <a:latin typeface="Times New Roman" pitchFamily="18" charset="0"/>
                <a:ea typeface="楷体_GB2312" pitchFamily="49" charset="-122"/>
              </a:rPr>
              <a:t> </a:t>
            </a:r>
            <a:r>
              <a:rPr lang="en-US" altLang="zh-CN" sz="3200" b="1">
                <a:solidFill>
                  <a:srgbClr val="580094"/>
                </a:solidFill>
                <a:latin typeface="Times New Roman" pitchFamily="18" charset="0"/>
                <a:ea typeface="楷体_GB2312" pitchFamily="49" charset="-122"/>
              </a:rPr>
              <a:t>T</a:t>
            </a:r>
            <a:r>
              <a:rPr lang="en-US" altLang="zh-CN" sz="3200" b="1">
                <a:latin typeface="Times New Roman" pitchFamily="18" charset="0"/>
                <a:ea typeface="楷体_GB2312" pitchFamily="49" charset="-122"/>
              </a:rPr>
              <a:t>ree) </a:t>
            </a:r>
            <a:r>
              <a:rPr lang="zh-CN" altLang="en-US" sz="3200" b="1">
                <a:latin typeface="Times New Roman" pitchFamily="18" charset="0"/>
                <a:ea typeface="楷体_GB2312" pitchFamily="49" charset="-122"/>
              </a:rPr>
              <a:t>：带权连</a:t>
            </a:r>
          </a:p>
          <a:p>
            <a:r>
              <a:rPr lang="zh-CN" altLang="en-US" sz="3200" b="1">
                <a:latin typeface="Times New Roman" pitchFamily="18" charset="0"/>
                <a:ea typeface="楷体_GB2312" pitchFamily="49" charset="-122"/>
              </a:rPr>
              <a:t>通图中代价最小的生成树称为最小生成树。</a:t>
            </a:r>
          </a:p>
        </p:txBody>
      </p:sp>
      <p:sp>
        <p:nvSpPr>
          <p:cNvPr id="110596" name="Rectangle 12"/>
          <p:cNvSpPr>
            <a:spLocks noChangeArrowheads="1"/>
          </p:cNvSpPr>
          <p:nvPr/>
        </p:nvSpPr>
        <p:spPr bwMode="auto">
          <a:xfrm>
            <a:off x="179388" y="3141663"/>
            <a:ext cx="35131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Times New Roman" pitchFamily="18" charset="0"/>
                <a:ea typeface="楷体_GB2312" pitchFamily="49" charset="-122"/>
              </a:rPr>
              <a:t>MST</a:t>
            </a:r>
            <a:r>
              <a:rPr kumimoji="1" lang="zh-CN" altLang="en-US" sz="3200" b="1">
                <a:latin typeface="Times New Roman" pitchFamily="18" charset="0"/>
                <a:ea typeface="楷体_GB2312" pitchFamily="49" charset="-122"/>
              </a:rPr>
              <a:t>有如下性质：</a:t>
            </a:r>
          </a:p>
        </p:txBody>
      </p:sp>
      <p:sp>
        <p:nvSpPr>
          <p:cNvPr id="110597" name="Rectangle 13"/>
          <p:cNvSpPr>
            <a:spLocks noChangeArrowheads="1"/>
          </p:cNvSpPr>
          <p:nvPr/>
        </p:nvSpPr>
        <p:spPr bwMode="auto">
          <a:xfrm>
            <a:off x="179388" y="4005263"/>
            <a:ext cx="8785225"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3200" b="1">
                <a:latin typeface="Times New Roman" pitchFamily="18" charset="0"/>
                <a:ea typeface="楷体_GB2312" pitchFamily="49" charset="-122"/>
              </a:rPr>
              <a:t>  </a:t>
            </a:r>
            <a:r>
              <a:rPr kumimoji="1" lang="zh-CN" altLang="en-US" sz="3200" b="1">
                <a:latin typeface="Times New Roman" pitchFamily="18" charset="0"/>
                <a:ea typeface="楷体_GB2312" pitchFamily="49" charset="-122"/>
              </a:rPr>
              <a:t>设</a:t>
            </a:r>
            <a:r>
              <a:rPr kumimoji="1" lang="en-US" altLang="zh-CN" sz="3200" b="1">
                <a:latin typeface="Times New Roman" pitchFamily="18" charset="0"/>
                <a:ea typeface="楷体_GB2312" pitchFamily="49" charset="-122"/>
              </a:rPr>
              <a:t>G=(V</a:t>
            </a:r>
            <a:r>
              <a:rPr kumimoji="1" lang="zh-CN" altLang="en-US" sz="3200" b="1">
                <a:latin typeface="Times New Roman" pitchFamily="18" charset="0"/>
                <a:ea typeface="楷体_GB2312" pitchFamily="49" charset="-122"/>
              </a:rPr>
              <a:t>，</a:t>
            </a:r>
            <a:r>
              <a:rPr kumimoji="1" lang="en-US" altLang="zh-CN" sz="3200" b="1">
                <a:latin typeface="Times New Roman" pitchFamily="18" charset="0"/>
                <a:ea typeface="楷体_GB2312" pitchFamily="49" charset="-122"/>
              </a:rPr>
              <a:t>E)</a:t>
            </a:r>
            <a:r>
              <a:rPr kumimoji="1" lang="zh-CN" altLang="en-US" sz="3200" b="1">
                <a:latin typeface="Times New Roman" pitchFamily="18" charset="0"/>
                <a:ea typeface="楷体_GB2312" pitchFamily="49" charset="-122"/>
              </a:rPr>
              <a:t>是一个带权连通图，</a:t>
            </a:r>
            <a:r>
              <a:rPr kumimoji="1" lang="en-US" altLang="zh-CN" sz="3200" b="1">
                <a:latin typeface="Times New Roman" pitchFamily="18" charset="0"/>
                <a:ea typeface="楷体_GB2312" pitchFamily="49" charset="-122"/>
              </a:rPr>
              <a:t>U</a:t>
            </a:r>
            <a:r>
              <a:rPr kumimoji="1" lang="zh-CN" altLang="en-US" sz="3200" b="1">
                <a:latin typeface="Times New Roman" pitchFamily="18" charset="0"/>
                <a:ea typeface="楷体_GB2312" pitchFamily="49" charset="-122"/>
              </a:rPr>
              <a:t>是顶点集</a:t>
            </a:r>
            <a:r>
              <a:rPr kumimoji="1" lang="en-US" altLang="zh-CN" sz="3200" b="1">
                <a:latin typeface="Times New Roman" pitchFamily="18" charset="0"/>
                <a:ea typeface="楷体_GB2312" pitchFamily="49" charset="-122"/>
              </a:rPr>
              <a:t>V</a:t>
            </a:r>
            <a:r>
              <a:rPr kumimoji="1" lang="zh-CN" altLang="en-US" sz="3200" b="1">
                <a:latin typeface="Times New Roman" pitchFamily="18" charset="0"/>
                <a:ea typeface="楷体_GB2312" pitchFamily="49" charset="-122"/>
              </a:rPr>
              <a:t>的一个非空子集。若</a:t>
            </a:r>
            <a:r>
              <a:rPr kumimoji="1" lang="en-US" altLang="zh-CN" sz="3200" b="1">
                <a:latin typeface="Times New Roman" pitchFamily="18" charset="0"/>
                <a:ea typeface="楷体_GB2312" pitchFamily="49" charset="-122"/>
              </a:rPr>
              <a:t>u∈U </a:t>
            </a:r>
            <a:r>
              <a:rPr kumimoji="1" lang="zh-CN" altLang="en-US" sz="3200" b="1">
                <a:latin typeface="Times New Roman" pitchFamily="18" charset="0"/>
                <a:ea typeface="楷体_GB2312" pitchFamily="49" charset="-122"/>
              </a:rPr>
              <a:t>，</a:t>
            </a:r>
            <a:r>
              <a:rPr kumimoji="1" lang="en-US" altLang="zh-CN" sz="3200" b="1">
                <a:latin typeface="Times New Roman" pitchFamily="18" charset="0"/>
                <a:ea typeface="楷体_GB2312" pitchFamily="49" charset="-122"/>
              </a:rPr>
              <a:t>v∈V</a:t>
            </a:r>
            <a:r>
              <a:rPr kumimoji="1" lang="en-US" altLang="en-US" sz="3200" b="1">
                <a:latin typeface="Times New Roman" pitchFamily="18" charset="0"/>
                <a:ea typeface="楷体_GB2312" pitchFamily="49" charset="-122"/>
              </a:rPr>
              <a:t>－</a:t>
            </a:r>
            <a:r>
              <a:rPr kumimoji="1" lang="en-US" altLang="zh-CN" sz="3200" b="1">
                <a:latin typeface="Times New Roman" pitchFamily="18" charset="0"/>
                <a:ea typeface="楷体_GB2312" pitchFamily="49" charset="-122"/>
              </a:rPr>
              <a:t>U</a:t>
            </a:r>
            <a:r>
              <a:rPr kumimoji="1" lang="zh-CN" altLang="en-US" sz="3200" b="1">
                <a:latin typeface="Times New Roman" pitchFamily="18" charset="0"/>
                <a:ea typeface="楷体_GB2312" pitchFamily="49" charset="-122"/>
              </a:rPr>
              <a:t>，且</a:t>
            </a:r>
            <a:r>
              <a:rPr kumimoji="1" lang="en-US" altLang="zh-CN" sz="3200" b="1">
                <a:latin typeface="Times New Roman" pitchFamily="18" charset="0"/>
                <a:ea typeface="楷体_GB2312" pitchFamily="49" charset="-122"/>
              </a:rPr>
              <a:t>(u, v)</a:t>
            </a:r>
            <a:r>
              <a:rPr kumimoji="1" lang="zh-CN" altLang="en-US" sz="3200" b="1">
                <a:latin typeface="Times New Roman" pitchFamily="18" charset="0"/>
                <a:ea typeface="楷体_GB2312" pitchFamily="49" charset="-122"/>
              </a:rPr>
              <a:t>是</a:t>
            </a:r>
            <a:r>
              <a:rPr kumimoji="1" lang="en-US" altLang="zh-CN" sz="3200" b="1">
                <a:latin typeface="Times New Roman" pitchFamily="18" charset="0"/>
                <a:ea typeface="楷体_GB2312" pitchFamily="49" charset="-122"/>
              </a:rPr>
              <a:t>U</a:t>
            </a:r>
            <a:r>
              <a:rPr kumimoji="1" lang="zh-CN" altLang="en-US" sz="3200" b="1">
                <a:latin typeface="Times New Roman" pitchFamily="18" charset="0"/>
                <a:ea typeface="楷体_GB2312" pitchFamily="49" charset="-122"/>
              </a:rPr>
              <a:t>中顶点到</a:t>
            </a:r>
            <a:r>
              <a:rPr kumimoji="1" lang="en-US" altLang="zh-CN" sz="3200" b="1">
                <a:latin typeface="Times New Roman" pitchFamily="18" charset="0"/>
                <a:ea typeface="楷体_GB2312" pitchFamily="49" charset="-122"/>
              </a:rPr>
              <a:t>V</a:t>
            </a:r>
            <a:r>
              <a:rPr kumimoji="1" lang="en-US" altLang="en-US" sz="3200" b="1">
                <a:latin typeface="Times New Roman" pitchFamily="18" charset="0"/>
                <a:ea typeface="楷体_GB2312" pitchFamily="49" charset="-122"/>
              </a:rPr>
              <a:t>－</a:t>
            </a:r>
            <a:r>
              <a:rPr kumimoji="1" lang="en-US" altLang="zh-CN" sz="3200" b="1">
                <a:latin typeface="Times New Roman" pitchFamily="18" charset="0"/>
                <a:ea typeface="楷体_GB2312" pitchFamily="49" charset="-122"/>
              </a:rPr>
              <a:t>U</a:t>
            </a:r>
            <a:r>
              <a:rPr kumimoji="1" lang="zh-CN" altLang="en-US" sz="3200" b="1">
                <a:latin typeface="Times New Roman" pitchFamily="18" charset="0"/>
                <a:ea typeface="楷体_GB2312" pitchFamily="49" charset="-122"/>
              </a:rPr>
              <a:t>中顶点之间权值最小的边，则必存在一棵包含边</a:t>
            </a:r>
            <a:r>
              <a:rPr kumimoji="1" lang="en-US" altLang="zh-CN" sz="3200" b="1">
                <a:latin typeface="Times New Roman" pitchFamily="18" charset="0"/>
                <a:ea typeface="楷体_GB2312" pitchFamily="49" charset="-122"/>
              </a:rPr>
              <a:t>(u,v)</a:t>
            </a:r>
            <a:r>
              <a:rPr kumimoji="1" lang="zh-CN" altLang="en-US" sz="3200" b="1">
                <a:latin typeface="Times New Roman" pitchFamily="18" charset="0"/>
                <a:ea typeface="楷体_GB2312" pitchFamily="49" charset="-122"/>
              </a:rPr>
              <a:t>的最小生成树。</a:t>
            </a:r>
          </a:p>
        </p:txBody>
      </p:sp>
    </p:spTree>
  </p:cSld>
  <p:clrMapOvr>
    <a:masterClrMapping/>
  </p:clrMapOvr>
  <p:transition>
    <p:blinds dir="vert"/>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1618" name="Rectangle 6"/>
          <p:cNvSpPr>
            <a:spLocks noChangeArrowheads="1"/>
          </p:cNvSpPr>
          <p:nvPr/>
        </p:nvSpPr>
        <p:spPr bwMode="auto">
          <a:xfrm>
            <a:off x="250825" y="333375"/>
            <a:ext cx="8459788"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latin typeface="Times New Roman" pitchFamily="18" charset="0"/>
                <a:ea typeface="楷体_GB2312" pitchFamily="49" charset="-122"/>
              </a:rPr>
              <a:t>基于上述性质，可以得到 构造最小生成树的算法的基本原则：</a:t>
            </a:r>
          </a:p>
        </p:txBody>
      </p:sp>
      <p:sp>
        <p:nvSpPr>
          <p:cNvPr id="111619" name="Rectangle 8"/>
          <p:cNvSpPr>
            <a:spLocks noChangeArrowheads="1"/>
          </p:cNvSpPr>
          <p:nvPr/>
        </p:nvSpPr>
        <p:spPr bwMode="auto">
          <a:xfrm>
            <a:off x="179388" y="1673225"/>
            <a:ext cx="88534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Times New Roman" pitchFamily="18" charset="0"/>
                <a:ea typeface="楷体_GB2312" pitchFamily="49" charset="-122"/>
              </a:rPr>
              <a:t>◆ </a:t>
            </a:r>
            <a:r>
              <a:rPr kumimoji="1" lang="zh-CN" altLang="en-US" sz="3200" b="1">
                <a:latin typeface="Times New Roman" pitchFamily="18" charset="0"/>
                <a:ea typeface="楷体_GB2312" pitchFamily="49" charset="-122"/>
              </a:rPr>
              <a:t>尽可能选取权值最小的边，但不能构成回路；</a:t>
            </a:r>
          </a:p>
        </p:txBody>
      </p:sp>
      <p:sp>
        <p:nvSpPr>
          <p:cNvPr id="111620" name="Rectangle 10"/>
          <p:cNvSpPr>
            <a:spLocks noChangeArrowheads="1"/>
          </p:cNvSpPr>
          <p:nvPr/>
        </p:nvSpPr>
        <p:spPr bwMode="auto">
          <a:xfrm>
            <a:off x="179388" y="2320925"/>
            <a:ext cx="6607175"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3200" b="1">
                <a:latin typeface="Times New Roman" pitchFamily="18" charset="0"/>
                <a:ea typeface="楷体_GB2312" pitchFamily="49" charset="-122"/>
              </a:rPr>
              <a:t>◆ </a:t>
            </a:r>
            <a:r>
              <a:rPr kumimoji="1" lang="zh-CN" altLang="en-US" sz="3200" b="1">
                <a:latin typeface="Times New Roman" pitchFamily="18" charset="0"/>
                <a:ea typeface="楷体_GB2312" pitchFamily="49" charset="-122"/>
              </a:rPr>
              <a:t>选择</a:t>
            </a:r>
            <a:r>
              <a:rPr kumimoji="1" lang="en-US" altLang="zh-CN" sz="3200" b="1" i="1">
                <a:latin typeface="Times New Roman" pitchFamily="18" charset="0"/>
                <a:ea typeface="楷体_GB2312" pitchFamily="49" charset="-122"/>
              </a:rPr>
              <a:t>n</a:t>
            </a:r>
            <a:r>
              <a:rPr kumimoji="1" lang="en-US" altLang="en-US" b="1"/>
              <a:t>－</a:t>
            </a:r>
            <a:r>
              <a:rPr kumimoji="1" lang="en-US" altLang="zh-CN" sz="3200" b="1">
                <a:latin typeface="Times New Roman" pitchFamily="18" charset="0"/>
                <a:ea typeface="楷体_GB2312" pitchFamily="49" charset="-122"/>
              </a:rPr>
              <a:t>1</a:t>
            </a:r>
            <a:r>
              <a:rPr kumimoji="1" lang="zh-CN" altLang="en-US" sz="3200" b="1">
                <a:latin typeface="Times New Roman" pitchFamily="18" charset="0"/>
                <a:ea typeface="楷体_GB2312" pitchFamily="49" charset="-122"/>
              </a:rPr>
              <a:t>条边构成最小生成树。</a:t>
            </a:r>
          </a:p>
        </p:txBody>
      </p:sp>
      <p:sp>
        <p:nvSpPr>
          <p:cNvPr id="279567" name="Text Box 15">
            <a:hlinkClick r:id="" action="ppaction://hlinkshowjump?jump=nextslide"/>
          </p:cNvPr>
          <p:cNvSpPr txBox="1">
            <a:spLocks noChangeArrowheads="1"/>
          </p:cNvSpPr>
          <p:nvPr/>
        </p:nvSpPr>
        <p:spPr bwMode="auto">
          <a:xfrm>
            <a:off x="179388" y="3871913"/>
            <a:ext cx="4321175" cy="121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15000"/>
              </a:lnSpc>
            </a:pPr>
            <a:r>
              <a:rPr kumimoji="1" lang="zh-CN" altLang="en-US" sz="3200" b="1">
                <a:latin typeface="Times New Roman" pitchFamily="18" charset="0"/>
                <a:ea typeface="楷体_GB2312" pitchFamily="49" charset="-122"/>
              </a:rPr>
              <a:t>普里姆</a:t>
            </a:r>
            <a:r>
              <a:rPr kumimoji="1" lang="en-US" altLang="zh-CN" sz="3200" b="1">
                <a:latin typeface="Times New Roman" pitchFamily="18" charset="0"/>
                <a:ea typeface="楷体_GB2312" pitchFamily="49" charset="-122"/>
              </a:rPr>
              <a:t>(Prim)</a:t>
            </a:r>
            <a:r>
              <a:rPr kumimoji="1" lang="zh-CN" altLang="en-US" sz="3200" b="1">
                <a:latin typeface="Times New Roman" pitchFamily="18" charset="0"/>
                <a:ea typeface="楷体_GB2312" pitchFamily="49" charset="-122"/>
              </a:rPr>
              <a:t>算法 </a:t>
            </a:r>
          </a:p>
          <a:p>
            <a:pPr eaLnBrk="1" hangingPunct="1">
              <a:lnSpc>
                <a:spcPct val="115000"/>
              </a:lnSpc>
            </a:pPr>
            <a:r>
              <a:rPr kumimoji="1" lang="zh-CN" altLang="en-US" sz="3200" b="1">
                <a:latin typeface="Times New Roman" pitchFamily="18" charset="0"/>
                <a:ea typeface="楷体_GB2312" pitchFamily="49" charset="-122"/>
              </a:rPr>
              <a:t>克鲁斯卡尔</a:t>
            </a:r>
            <a:r>
              <a:rPr kumimoji="1" lang="en-US" altLang="zh-CN" sz="3200" b="1">
                <a:latin typeface="Times New Roman" pitchFamily="18" charset="0"/>
                <a:ea typeface="楷体_GB2312" pitchFamily="49" charset="-122"/>
              </a:rPr>
              <a:t>(Kruskal)</a:t>
            </a:r>
          </a:p>
        </p:txBody>
      </p:sp>
      <p:sp>
        <p:nvSpPr>
          <p:cNvPr id="111622" name="Rectangle 17"/>
          <p:cNvSpPr>
            <a:spLocks noChangeArrowheads="1"/>
          </p:cNvSpPr>
          <p:nvPr/>
        </p:nvSpPr>
        <p:spPr bwMode="auto">
          <a:xfrm>
            <a:off x="250825" y="3141663"/>
            <a:ext cx="46720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latin typeface="Times New Roman" pitchFamily="18" charset="0"/>
                <a:ea typeface="楷体_GB2312" pitchFamily="49" charset="-122"/>
              </a:rPr>
              <a:t>构造最小生成树的算法：</a:t>
            </a:r>
          </a:p>
        </p:txBody>
      </p:sp>
      <p:sp>
        <p:nvSpPr>
          <p:cNvPr id="279570" name="AutoShape 18"/>
          <p:cNvSpPr>
            <a:spLocks noChangeArrowheads="1"/>
          </p:cNvSpPr>
          <p:nvPr/>
        </p:nvSpPr>
        <p:spPr bwMode="auto">
          <a:xfrm>
            <a:off x="5724525" y="5157788"/>
            <a:ext cx="1871663" cy="719137"/>
          </a:xfrm>
          <a:prstGeom prst="wedgeRoundRectCallout">
            <a:avLst>
              <a:gd name="adj1" fmla="val -140500"/>
              <a:gd name="adj2" fmla="val -91500"/>
              <a:gd name="adj3" fmla="val 16667"/>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3200">
                <a:ea typeface="楷体_GB2312" pitchFamily="49" charset="-122"/>
              </a:rPr>
              <a:t>归并边</a:t>
            </a:r>
          </a:p>
        </p:txBody>
      </p:sp>
      <p:sp>
        <p:nvSpPr>
          <p:cNvPr id="279571" name="AutoShape 19"/>
          <p:cNvSpPr>
            <a:spLocks noChangeArrowheads="1"/>
          </p:cNvSpPr>
          <p:nvPr/>
        </p:nvSpPr>
        <p:spPr bwMode="auto">
          <a:xfrm>
            <a:off x="5651500" y="4005263"/>
            <a:ext cx="2233613" cy="719137"/>
          </a:xfrm>
          <a:prstGeom prst="wedgeRoundRectCallout">
            <a:avLst>
              <a:gd name="adj1" fmla="val -150356"/>
              <a:gd name="adj2" fmla="val -17106"/>
              <a:gd name="adj3" fmla="val 16667"/>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3200">
                <a:ea typeface="楷体_GB2312" pitchFamily="49" charset="-122"/>
              </a:rPr>
              <a:t>归并顶点</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79567"/>
                                        </p:tgtEl>
                                        <p:attrNameLst>
                                          <p:attrName>style.visibility</p:attrName>
                                        </p:attrNameLst>
                                      </p:cBhvr>
                                      <p:to>
                                        <p:strVal val="visible"/>
                                      </p:to>
                                    </p:set>
                                    <p:animEffect transition="in" filter="slide(fromTop)">
                                      <p:cBhvr>
                                        <p:cTn id="7" dur="500"/>
                                        <p:tgtEl>
                                          <p:spTgt spid="2795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9571"/>
                                        </p:tgtEl>
                                        <p:attrNameLst>
                                          <p:attrName>style.visibility</p:attrName>
                                        </p:attrNameLst>
                                      </p:cBhvr>
                                      <p:to>
                                        <p:strVal val="visible"/>
                                      </p:to>
                                    </p:set>
                                    <p:animEffect transition="in" filter="blinds(horizontal)">
                                      <p:cBhvr>
                                        <p:cTn id="12" dur="500"/>
                                        <p:tgtEl>
                                          <p:spTgt spid="2795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9570"/>
                                        </p:tgtEl>
                                        <p:attrNameLst>
                                          <p:attrName>style.visibility</p:attrName>
                                        </p:attrNameLst>
                                      </p:cBhvr>
                                      <p:to>
                                        <p:strVal val="visible"/>
                                      </p:to>
                                    </p:set>
                                    <p:animEffect transition="in" filter="blinds(horizontal)">
                                      <p:cBhvr>
                                        <p:cTn id="17" dur="500"/>
                                        <p:tgtEl>
                                          <p:spTgt spid="279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67" grpId="0" autoUpdateAnimBg="0"/>
      <p:bldP spid="279570" grpId="0" animBg="1"/>
      <p:bldP spid="279571" grpId="0" animBg="1"/>
    </p:bldLst>
  </p:timing>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42" name="Text Box 11">
            <a:hlinkClick r:id="" action="ppaction://hlinkshowjump?jump=nextslide"/>
          </p:cNvPr>
          <p:cNvSpPr txBox="1">
            <a:spLocks noChangeArrowheads="1"/>
          </p:cNvSpPr>
          <p:nvPr/>
        </p:nvSpPr>
        <p:spPr bwMode="auto">
          <a:xfrm>
            <a:off x="144463" y="115888"/>
            <a:ext cx="4572000" cy="65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15000"/>
              </a:lnSpc>
            </a:pPr>
            <a:r>
              <a:rPr kumimoji="1" lang="zh-CN" altLang="en-US" sz="3200" b="1">
                <a:latin typeface="Times New Roman" pitchFamily="18" charset="0"/>
                <a:ea typeface="楷体_GB2312" pitchFamily="49" charset="-122"/>
              </a:rPr>
              <a:t>一、普里姆</a:t>
            </a:r>
            <a:r>
              <a:rPr kumimoji="1" lang="en-US" altLang="zh-CN" sz="3200" b="1">
                <a:latin typeface="Times New Roman" pitchFamily="18" charset="0"/>
                <a:ea typeface="楷体_GB2312" pitchFamily="49" charset="-122"/>
              </a:rPr>
              <a:t>(Prim)</a:t>
            </a:r>
            <a:r>
              <a:rPr kumimoji="1" lang="zh-CN" altLang="en-US" sz="3200" b="1">
                <a:latin typeface="Times New Roman" pitchFamily="18" charset="0"/>
                <a:ea typeface="楷体_GB2312" pitchFamily="49" charset="-122"/>
              </a:rPr>
              <a:t>算法 </a:t>
            </a:r>
          </a:p>
        </p:txBody>
      </p:sp>
      <p:sp>
        <p:nvSpPr>
          <p:cNvPr id="112643" name="Rectangle 12"/>
          <p:cNvSpPr>
            <a:spLocks noChangeArrowheads="1"/>
          </p:cNvSpPr>
          <p:nvPr/>
        </p:nvSpPr>
        <p:spPr bwMode="auto">
          <a:xfrm>
            <a:off x="395288" y="908050"/>
            <a:ext cx="2952750" cy="65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kumimoji="1" lang="en-US" altLang="zh-CN" sz="3200" b="1">
                <a:latin typeface="Times New Roman" pitchFamily="18" charset="0"/>
                <a:ea typeface="楷体_GB2312" pitchFamily="49" charset="-122"/>
              </a:rPr>
              <a:t>1</a:t>
            </a:r>
            <a:r>
              <a:rPr kumimoji="1" lang="zh-CN" altLang="en-US" sz="3200" b="1">
                <a:latin typeface="Times New Roman" pitchFamily="18" charset="0"/>
                <a:ea typeface="楷体_GB2312" pitchFamily="49" charset="-122"/>
              </a:rPr>
              <a:t>、 算法思想</a:t>
            </a:r>
          </a:p>
        </p:txBody>
      </p:sp>
      <p:sp>
        <p:nvSpPr>
          <p:cNvPr id="112644" name="Text Box 13"/>
          <p:cNvSpPr txBox="1">
            <a:spLocks noChangeArrowheads="1"/>
          </p:cNvSpPr>
          <p:nvPr/>
        </p:nvSpPr>
        <p:spPr bwMode="auto">
          <a:xfrm>
            <a:off x="323850" y="3357563"/>
            <a:ext cx="8640763" cy="170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10000"/>
              </a:lnSpc>
            </a:pPr>
            <a:r>
              <a:rPr kumimoji="1" lang="zh-CN" altLang="en-US" sz="3200" b="1">
                <a:solidFill>
                  <a:srgbClr val="800000"/>
                </a:solidFill>
                <a:latin typeface="Times New Roman" pitchFamily="18" charset="0"/>
                <a:ea typeface="楷体_GB2312" pitchFamily="49" charset="-122"/>
              </a:rPr>
              <a:t>在新添加的顶点 </a:t>
            </a:r>
            <a:r>
              <a:rPr kumimoji="1" lang="en-US" altLang="zh-CN" sz="3200" b="1">
                <a:solidFill>
                  <a:srgbClr val="800000"/>
                </a:solidFill>
                <a:latin typeface="Times New Roman" pitchFamily="18" charset="0"/>
                <a:ea typeface="楷体_GB2312" pitchFamily="49" charset="-122"/>
              </a:rPr>
              <a:t>v </a:t>
            </a:r>
            <a:r>
              <a:rPr kumimoji="1" lang="zh-CN" altLang="en-US" sz="3200" b="1">
                <a:solidFill>
                  <a:srgbClr val="800000"/>
                </a:solidFill>
                <a:latin typeface="Times New Roman" pitchFamily="18" charset="0"/>
                <a:ea typeface="楷体_GB2312" pitchFamily="49" charset="-122"/>
              </a:rPr>
              <a:t>和已经在生成树上的顶点</a:t>
            </a:r>
            <a:r>
              <a:rPr kumimoji="1" lang="en-US" altLang="zh-CN" sz="3200" b="1">
                <a:solidFill>
                  <a:srgbClr val="800000"/>
                </a:solidFill>
                <a:latin typeface="Times New Roman" pitchFamily="18" charset="0"/>
                <a:ea typeface="楷体_GB2312" pitchFamily="49" charset="-122"/>
              </a:rPr>
              <a:t>u </a:t>
            </a:r>
            <a:r>
              <a:rPr kumimoji="1" lang="zh-CN" altLang="en-US" sz="3200" b="1">
                <a:solidFill>
                  <a:srgbClr val="800000"/>
                </a:solidFill>
                <a:latin typeface="Times New Roman" pitchFamily="18" charset="0"/>
                <a:ea typeface="楷体_GB2312" pitchFamily="49" charset="-122"/>
              </a:rPr>
              <a:t>之间必定存在一条边，并且该边的权值在所有连通顶点 </a:t>
            </a:r>
            <a:r>
              <a:rPr kumimoji="1" lang="en-US" altLang="zh-CN" sz="3200" b="1">
                <a:solidFill>
                  <a:srgbClr val="800000"/>
                </a:solidFill>
                <a:latin typeface="Times New Roman" pitchFamily="18" charset="0"/>
                <a:ea typeface="楷体_GB2312" pitchFamily="49" charset="-122"/>
              </a:rPr>
              <a:t>u </a:t>
            </a:r>
            <a:r>
              <a:rPr kumimoji="1" lang="zh-CN" altLang="en-US" sz="3200" b="1">
                <a:solidFill>
                  <a:srgbClr val="800000"/>
                </a:solidFill>
                <a:latin typeface="Times New Roman" pitchFamily="18" charset="0"/>
                <a:ea typeface="楷体_GB2312" pitchFamily="49" charset="-122"/>
              </a:rPr>
              <a:t>和 </a:t>
            </a:r>
            <a:r>
              <a:rPr kumimoji="1" lang="en-US" altLang="zh-CN" sz="3200" b="1">
                <a:solidFill>
                  <a:srgbClr val="800000"/>
                </a:solidFill>
                <a:latin typeface="Times New Roman" pitchFamily="18" charset="0"/>
                <a:ea typeface="楷体_GB2312" pitchFamily="49" charset="-122"/>
              </a:rPr>
              <a:t>v </a:t>
            </a:r>
            <a:r>
              <a:rPr kumimoji="1" lang="zh-CN" altLang="en-US" sz="3200" b="1">
                <a:solidFill>
                  <a:srgbClr val="800000"/>
                </a:solidFill>
                <a:latin typeface="Times New Roman" pitchFamily="18" charset="0"/>
                <a:ea typeface="楷体_GB2312" pitchFamily="49" charset="-122"/>
              </a:rPr>
              <a:t>之间的边中取值最小</a:t>
            </a:r>
            <a:r>
              <a:rPr kumimoji="1" lang="zh-CN" altLang="en-US" sz="3200" b="1">
                <a:solidFill>
                  <a:srgbClr val="000082"/>
                </a:solidFill>
                <a:latin typeface="Times New Roman" pitchFamily="18" charset="0"/>
                <a:ea typeface="楷体_GB2312" pitchFamily="49" charset="-122"/>
              </a:rPr>
              <a:t>。</a:t>
            </a:r>
          </a:p>
        </p:txBody>
      </p:sp>
      <p:sp>
        <p:nvSpPr>
          <p:cNvPr id="112645" name="Rectangle 15"/>
          <p:cNvSpPr>
            <a:spLocks noChangeArrowheads="1"/>
          </p:cNvSpPr>
          <p:nvPr/>
        </p:nvSpPr>
        <p:spPr bwMode="auto">
          <a:xfrm>
            <a:off x="250825" y="1773238"/>
            <a:ext cx="85693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latin typeface="Times New Roman" pitchFamily="18" charset="0"/>
                <a:ea typeface="楷体_GB2312" pitchFamily="49" charset="-122"/>
              </a:rPr>
              <a:t> </a:t>
            </a:r>
            <a:r>
              <a:rPr kumimoji="1" lang="zh-CN" altLang="en-US" sz="3200" b="1">
                <a:solidFill>
                  <a:srgbClr val="000082"/>
                </a:solidFill>
                <a:latin typeface="Times New Roman" pitchFamily="18" charset="0"/>
                <a:ea typeface="楷体_GB2312" pitchFamily="49" charset="-122"/>
              </a:rPr>
              <a:t>取图中任意一个顶点 </a:t>
            </a:r>
            <a:r>
              <a:rPr kumimoji="1" lang="en-US" altLang="zh-CN" sz="3200" b="1">
                <a:solidFill>
                  <a:srgbClr val="000082"/>
                </a:solidFill>
                <a:latin typeface="Times New Roman" pitchFamily="18" charset="0"/>
                <a:ea typeface="楷体_GB2312" pitchFamily="49" charset="-122"/>
              </a:rPr>
              <a:t>u </a:t>
            </a:r>
            <a:r>
              <a:rPr kumimoji="1" lang="zh-CN" altLang="en-US" sz="3200" b="1">
                <a:solidFill>
                  <a:srgbClr val="000082"/>
                </a:solidFill>
                <a:latin typeface="Times New Roman" pitchFamily="18" charset="0"/>
                <a:ea typeface="楷体_GB2312" pitchFamily="49" charset="-122"/>
              </a:rPr>
              <a:t>作为生成树的根，之后往生成树上添加新的顶点 </a:t>
            </a:r>
            <a:r>
              <a:rPr kumimoji="1" lang="en-US" altLang="zh-CN" sz="3200" b="1">
                <a:solidFill>
                  <a:srgbClr val="000082"/>
                </a:solidFill>
                <a:latin typeface="Times New Roman" pitchFamily="18" charset="0"/>
                <a:ea typeface="楷体_GB2312" pitchFamily="49" charset="-122"/>
              </a:rPr>
              <a:t>v</a:t>
            </a:r>
            <a:r>
              <a:rPr kumimoji="1" lang="zh-CN" altLang="en-US" sz="3200" b="1">
                <a:solidFill>
                  <a:srgbClr val="000082"/>
                </a:solidFill>
                <a:latin typeface="Times New Roman" pitchFamily="18" charset="0"/>
                <a:ea typeface="楷体_GB2312" pitchFamily="49" charset="-122"/>
              </a:rPr>
              <a:t>。</a:t>
            </a:r>
          </a:p>
        </p:txBody>
      </p:sp>
      <p:sp>
        <p:nvSpPr>
          <p:cNvPr id="112646" name="Rectangle 17"/>
          <p:cNvSpPr>
            <a:spLocks noChangeArrowheads="1"/>
          </p:cNvSpPr>
          <p:nvPr/>
        </p:nvSpPr>
        <p:spPr bwMode="auto">
          <a:xfrm>
            <a:off x="323850" y="5373688"/>
            <a:ext cx="8424863"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kumimoji="1" lang="zh-CN" altLang="en-US" sz="3200" b="1">
                <a:solidFill>
                  <a:srgbClr val="000082"/>
                </a:solidFill>
                <a:latin typeface="Times New Roman" pitchFamily="18" charset="0"/>
                <a:ea typeface="楷体_GB2312" pitchFamily="49" charset="-122"/>
              </a:rPr>
              <a:t>之后继续往生成树上添加顶点，直至生成树上含有 </a:t>
            </a:r>
            <a:r>
              <a:rPr kumimoji="1" lang="en-US" altLang="zh-CN" sz="3200" b="1">
                <a:solidFill>
                  <a:srgbClr val="000082"/>
                </a:solidFill>
                <a:latin typeface="Times New Roman" pitchFamily="18" charset="0"/>
                <a:ea typeface="楷体_GB2312" pitchFamily="49" charset="-122"/>
              </a:rPr>
              <a:t>n</a:t>
            </a:r>
            <a:r>
              <a:rPr kumimoji="1" lang="en-US" altLang="en-US" b="1"/>
              <a:t>－</a:t>
            </a:r>
            <a:r>
              <a:rPr kumimoji="1" lang="en-US" altLang="zh-CN" sz="3200" b="1">
                <a:solidFill>
                  <a:srgbClr val="000082"/>
                </a:solidFill>
                <a:latin typeface="Times New Roman" pitchFamily="18" charset="0"/>
                <a:ea typeface="楷体_GB2312" pitchFamily="49" charset="-122"/>
              </a:rPr>
              <a:t>1 </a:t>
            </a:r>
            <a:r>
              <a:rPr kumimoji="1" lang="zh-CN" altLang="en-US" sz="3200" b="1">
                <a:solidFill>
                  <a:srgbClr val="000082"/>
                </a:solidFill>
                <a:latin typeface="Times New Roman" pitchFamily="18" charset="0"/>
                <a:ea typeface="楷体_GB2312" pitchFamily="49" charset="-122"/>
              </a:rPr>
              <a:t>个顶点为止。</a:t>
            </a:r>
          </a:p>
        </p:txBody>
      </p:sp>
      <p:sp>
        <p:nvSpPr>
          <p:cNvPr id="112647" name="AutoShape 19"/>
          <p:cNvSpPr>
            <a:spLocks noChangeArrowheads="1"/>
          </p:cNvSpPr>
          <p:nvPr/>
        </p:nvSpPr>
        <p:spPr bwMode="auto">
          <a:xfrm>
            <a:off x="5148263" y="981075"/>
            <a:ext cx="2233612" cy="719138"/>
          </a:xfrm>
          <a:prstGeom prst="wedgeRoundRectCallout">
            <a:avLst>
              <a:gd name="adj1" fmla="val -150356"/>
              <a:gd name="adj2" fmla="val -17106"/>
              <a:gd name="adj3" fmla="val 16667"/>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3200">
                <a:ea typeface="楷体_GB2312" pitchFamily="49" charset="-122"/>
              </a:rPr>
              <a:t>归并顶点</a:t>
            </a:r>
          </a:p>
        </p:txBody>
      </p:sp>
    </p:spTree>
  </p:cSld>
  <p:clrMapOvr>
    <a:masterClrMapping/>
  </p:clrMapOvr>
  <p:transition>
    <p:blinds dir="vert"/>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7522" name="Text Box 2"/>
          <p:cNvSpPr txBox="1">
            <a:spLocks noChangeArrowheads="1"/>
          </p:cNvSpPr>
          <p:nvPr/>
        </p:nvSpPr>
        <p:spPr bwMode="auto">
          <a:xfrm>
            <a:off x="323850" y="981075"/>
            <a:ext cx="8736013"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5000"/>
              </a:lnSpc>
            </a:pPr>
            <a:r>
              <a:rPr kumimoji="1" lang="en-US" altLang="zh-CN" sz="3200" b="1">
                <a:solidFill>
                  <a:srgbClr val="000082"/>
                </a:solidFill>
                <a:latin typeface="Times New Roman" pitchFamily="18" charset="0"/>
                <a:ea typeface="楷体_GB2312" pitchFamily="49" charset="-122"/>
              </a:rPr>
              <a:t>          </a:t>
            </a:r>
            <a:r>
              <a:rPr kumimoji="1" lang="zh-CN" altLang="en-US" sz="3200" b="1">
                <a:solidFill>
                  <a:srgbClr val="000082"/>
                </a:solidFill>
                <a:latin typeface="Times New Roman" pitchFamily="18" charset="0"/>
                <a:ea typeface="楷体_GB2312" pitchFamily="49" charset="-122"/>
              </a:rPr>
              <a:t>在生成树的构造过程中，图中 </a:t>
            </a:r>
            <a:r>
              <a:rPr kumimoji="1" lang="en-US" altLang="zh-CN" sz="3200" b="1">
                <a:solidFill>
                  <a:srgbClr val="000082"/>
                </a:solidFill>
                <a:latin typeface="Times New Roman" pitchFamily="18" charset="0"/>
                <a:ea typeface="楷体_GB2312" pitchFamily="49" charset="-122"/>
              </a:rPr>
              <a:t>n </a:t>
            </a:r>
            <a:r>
              <a:rPr kumimoji="1" lang="zh-CN" altLang="en-US" sz="3200" b="1">
                <a:solidFill>
                  <a:srgbClr val="000082"/>
                </a:solidFill>
                <a:latin typeface="Times New Roman" pitchFamily="18" charset="0"/>
                <a:ea typeface="楷体_GB2312" pitchFamily="49" charset="-122"/>
              </a:rPr>
              <a:t>个顶点分属两个集合：</a:t>
            </a:r>
            <a:r>
              <a:rPr kumimoji="1" lang="zh-CN" altLang="en-US" sz="3200" b="1" u="sng">
                <a:solidFill>
                  <a:srgbClr val="800000"/>
                </a:solidFill>
                <a:latin typeface="Times New Roman" pitchFamily="18" charset="0"/>
                <a:ea typeface="楷体_GB2312" pitchFamily="49" charset="-122"/>
              </a:rPr>
              <a:t>已落在生成树上的顶点集 </a:t>
            </a:r>
            <a:r>
              <a:rPr kumimoji="1" lang="en-US" altLang="zh-CN" sz="3200" b="1" u="sng">
                <a:solidFill>
                  <a:srgbClr val="800000"/>
                </a:solidFill>
                <a:latin typeface="Times New Roman" pitchFamily="18" charset="0"/>
                <a:ea typeface="楷体_GB2312" pitchFamily="49" charset="-122"/>
              </a:rPr>
              <a:t>U</a:t>
            </a:r>
            <a:r>
              <a:rPr kumimoji="1" lang="en-US" altLang="zh-CN" sz="3200" b="1">
                <a:solidFill>
                  <a:srgbClr val="000082"/>
                </a:solidFill>
                <a:latin typeface="Times New Roman" pitchFamily="18" charset="0"/>
                <a:ea typeface="楷体_GB2312" pitchFamily="49" charset="-122"/>
              </a:rPr>
              <a:t> </a:t>
            </a:r>
            <a:r>
              <a:rPr kumimoji="1" lang="zh-CN" altLang="en-US" sz="3200" b="1">
                <a:solidFill>
                  <a:schemeClr val="tx2"/>
                </a:solidFill>
                <a:latin typeface="Times New Roman" pitchFamily="18" charset="0"/>
                <a:ea typeface="楷体_GB2312" pitchFamily="49" charset="-122"/>
              </a:rPr>
              <a:t>和</a:t>
            </a:r>
            <a:r>
              <a:rPr kumimoji="1" lang="zh-CN" altLang="en-US" sz="3200" b="1" u="sng">
                <a:solidFill>
                  <a:schemeClr val="tx2"/>
                </a:solidFill>
                <a:latin typeface="Times New Roman" pitchFamily="18" charset="0"/>
                <a:ea typeface="楷体_GB2312" pitchFamily="49" charset="-122"/>
              </a:rPr>
              <a:t>尚未落在生成树上的顶点集</a:t>
            </a:r>
            <a:r>
              <a:rPr kumimoji="1" lang="en-US" altLang="zh-CN" sz="3200" b="1" u="sng">
                <a:solidFill>
                  <a:schemeClr val="tx2"/>
                </a:solidFill>
                <a:latin typeface="Times New Roman" pitchFamily="18" charset="0"/>
                <a:ea typeface="楷体_GB2312" pitchFamily="49" charset="-122"/>
              </a:rPr>
              <a:t>V-U</a:t>
            </a:r>
            <a:r>
              <a:rPr kumimoji="1" lang="en-US" altLang="zh-CN" sz="3200" b="1">
                <a:solidFill>
                  <a:srgbClr val="000082"/>
                </a:solidFill>
                <a:latin typeface="Times New Roman" pitchFamily="18" charset="0"/>
                <a:ea typeface="楷体_GB2312" pitchFamily="49" charset="-122"/>
              </a:rPr>
              <a:t> </a:t>
            </a:r>
            <a:r>
              <a:rPr kumimoji="1" lang="zh-CN" altLang="en-US" sz="3200" b="1">
                <a:solidFill>
                  <a:srgbClr val="000082"/>
                </a:solidFill>
                <a:latin typeface="Times New Roman" pitchFamily="18" charset="0"/>
                <a:ea typeface="楷体_GB2312" pitchFamily="49" charset="-122"/>
              </a:rPr>
              <a:t>，则应在所有连通</a:t>
            </a:r>
            <a:r>
              <a:rPr kumimoji="1" lang="en-US" altLang="zh-CN" sz="3200" b="1">
                <a:solidFill>
                  <a:srgbClr val="000082"/>
                </a:solidFill>
                <a:latin typeface="Times New Roman" pitchFamily="18" charset="0"/>
                <a:ea typeface="楷体_GB2312" pitchFamily="49" charset="-122"/>
              </a:rPr>
              <a:t>U</a:t>
            </a:r>
            <a:r>
              <a:rPr kumimoji="1" lang="zh-CN" altLang="en-US" sz="3200" b="1">
                <a:solidFill>
                  <a:srgbClr val="000082"/>
                </a:solidFill>
                <a:latin typeface="Times New Roman" pitchFamily="18" charset="0"/>
                <a:ea typeface="楷体_GB2312" pitchFamily="49" charset="-122"/>
              </a:rPr>
              <a:t>中顶点和</a:t>
            </a:r>
            <a:r>
              <a:rPr kumimoji="1" lang="en-US" altLang="zh-CN" sz="3200" b="1">
                <a:solidFill>
                  <a:srgbClr val="000082"/>
                </a:solidFill>
                <a:latin typeface="Times New Roman" pitchFamily="18" charset="0"/>
                <a:ea typeface="楷体_GB2312" pitchFamily="49" charset="-122"/>
              </a:rPr>
              <a:t>V</a:t>
            </a:r>
            <a:r>
              <a:rPr kumimoji="1" lang="en-US" altLang="en-US" sz="3200" b="1">
                <a:solidFill>
                  <a:srgbClr val="000082"/>
                </a:solidFill>
                <a:latin typeface="Times New Roman" pitchFamily="18" charset="0"/>
                <a:ea typeface="楷体_GB2312" pitchFamily="49" charset="-122"/>
              </a:rPr>
              <a:t>－</a:t>
            </a:r>
            <a:r>
              <a:rPr kumimoji="1" lang="en-US" altLang="zh-CN" sz="3200" b="1">
                <a:solidFill>
                  <a:srgbClr val="000082"/>
                </a:solidFill>
                <a:latin typeface="Times New Roman" pitchFamily="18" charset="0"/>
                <a:ea typeface="楷体_GB2312" pitchFamily="49" charset="-122"/>
              </a:rPr>
              <a:t>U</a:t>
            </a:r>
            <a:r>
              <a:rPr kumimoji="1" lang="zh-CN" altLang="en-US" sz="3200" b="1">
                <a:solidFill>
                  <a:srgbClr val="000082"/>
                </a:solidFill>
                <a:latin typeface="Times New Roman" pitchFamily="18" charset="0"/>
                <a:ea typeface="楷体_GB2312" pitchFamily="49" charset="-122"/>
              </a:rPr>
              <a:t>中顶点的边中选取权值最小的边。</a:t>
            </a:r>
          </a:p>
        </p:txBody>
      </p:sp>
      <p:sp>
        <p:nvSpPr>
          <p:cNvPr id="107523" name="Rectangle 3"/>
          <p:cNvSpPr>
            <a:spLocks noChangeArrowheads="1"/>
          </p:cNvSpPr>
          <p:nvPr/>
        </p:nvSpPr>
        <p:spPr bwMode="auto">
          <a:xfrm>
            <a:off x="228600" y="188913"/>
            <a:ext cx="87185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kumimoji="1" lang="en-US" altLang="zh-CN" sz="3200" b="1">
                <a:solidFill>
                  <a:srgbClr val="000082"/>
                </a:solidFill>
                <a:latin typeface="Times New Roman" pitchFamily="18" charset="0"/>
                <a:ea typeface="楷体_GB2312" pitchFamily="49" charset="-122"/>
              </a:rPr>
              <a:t>    </a:t>
            </a:r>
            <a:r>
              <a:rPr kumimoji="1" lang="zh-CN" altLang="en-US" sz="3200" b="1">
                <a:solidFill>
                  <a:srgbClr val="800000"/>
                </a:solidFill>
                <a:latin typeface="Times New Roman" pitchFamily="18" charset="0"/>
                <a:ea typeface="楷体_GB2312" pitchFamily="49" charset="-122"/>
              </a:rPr>
              <a:t>一般情况下所添加的顶点应满足下列条件</a:t>
            </a:r>
            <a:r>
              <a:rPr kumimoji="1" lang="en-US" altLang="zh-CN" sz="3200" b="1">
                <a:solidFill>
                  <a:srgbClr val="800000"/>
                </a:solidFill>
                <a:latin typeface="Times New Roman" pitchFamily="18" charset="0"/>
                <a:ea typeface="楷体_GB2312" pitchFamily="49" charset="-122"/>
              </a:rPr>
              <a:t>:</a:t>
            </a:r>
          </a:p>
        </p:txBody>
      </p:sp>
      <p:sp>
        <p:nvSpPr>
          <p:cNvPr id="107529" name="Oval 9"/>
          <p:cNvSpPr>
            <a:spLocks noChangeArrowheads="1"/>
          </p:cNvSpPr>
          <p:nvPr/>
        </p:nvSpPr>
        <p:spPr bwMode="auto">
          <a:xfrm>
            <a:off x="3200400" y="4454525"/>
            <a:ext cx="304800" cy="304800"/>
          </a:xfrm>
          <a:prstGeom prst="ellipse">
            <a:avLst/>
          </a:prstGeom>
          <a:solidFill>
            <a:srgbClr val="FFFF99"/>
          </a:solidFill>
          <a:ln w="28575"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30" name="Oval 10"/>
          <p:cNvSpPr>
            <a:spLocks noChangeArrowheads="1"/>
          </p:cNvSpPr>
          <p:nvPr/>
        </p:nvSpPr>
        <p:spPr bwMode="auto">
          <a:xfrm>
            <a:off x="2667000" y="4911725"/>
            <a:ext cx="304800" cy="304800"/>
          </a:xfrm>
          <a:prstGeom prst="ellipse">
            <a:avLst/>
          </a:prstGeom>
          <a:solidFill>
            <a:srgbClr val="FFFF99"/>
          </a:solidFill>
          <a:ln w="28575"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31" name="Oval 11"/>
          <p:cNvSpPr>
            <a:spLocks noChangeArrowheads="1"/>
          </p:cNvSpPr>
          <p:nvPr/>
        </p:nvSpPr>
        <p:spPr bwMode="auto">
          <a:xfrm>
            <a:off x="3352800" y="5445125"/>
            <a:ext cx="304800" cy="304800"/>
          </a:xfrm>
          <a:prstGeom prst="ellipse">
            <a:avLst/>
          </a:prstGeom>
          <a:solidFill>
            <a:srgbClr val="FFFF99"/>
          </a:solidFill>
          <a:ln w="28575"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33" name="Oval 13"/>
          <p:cNvSpPr>
            <a:spLocks noChangeArrowheads="1"/>
          </p:cNvSpPr>
          <p:nvPr/>
        </p:nvSpPr>
        <p:spPr bwMode="auto">
          <a:xfrm>
            <a:off x="5791200" y="4302125"/>
            <a:ext cx="304800" cy="304800"/>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34" name="Oval 14"/>
          <p:cNvSpPr>
            <a:spLocks noChangeArrowheads="1"/>
          </p:cNvSpPr>
          <p:nvPr/>
        </p:nvSpPr>
        <p:spPr bwMode="auto">
          <a:xfrm>
            <a:off x="6248400" y="4683125"/>
            <a:ext cx="304800" cy="304800"/>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35" name="Oval 15"/>
          <p:cNvSpPr>
            <a:spLocks noChangeArrowheads="1"/>
          </p:cNvSpPr>
          <p:nvPr/>
        </p:nvSpPr>
        <p:spPr bwMode="auto">
          <a:xfrm>
            <a:off x="5867400" y="5673725"/>
            <a:ext cx="304800" cy="304800"/>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36" name="Oval 16"/>
          <p:cNvSpPr>
            <a:spLocks noChangeArrowheads="1"/>
          </p:cNvSpPr>
          <p:nvPr/>
        </p:nvSpPr>
        <p:spPr bwMode="auto">
          <a:xfrm>
            <a:off x="5562600" y="4911725"/>
            <a:ext cx="304800" cy="304800"/>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37" name="Oval 17"/>
          <p:cNvSpPr>
            <a:spLocks noChangeArrowheads="1"/>
          </p:cNvSpPr>
          <p:nvPr/>
        </p:nvSpPr>
        <p:spPr bwMode="auto">
          <a:xfrm>
            <a:off x="6248400" y="5216525"/>
            <a:ext cx="304800" cy="304800"/>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38" name="Line 18"/>
          <p:cNvSpPr>
            <a:spLocks noChangeShapeType="1"/>
          </p:cNvSpPr>
          <p:nvPr/>
        </p:nvSpPr>
        <p:spPr bwMode="auto">
          <a:xfrm flipV="1">
            <a:off x="3581400" y="4454525"/>
            <a:ext cx="2209800" cy="15240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39" name="Line 19"/>
          <p:cNvSpPr>
            <a:spLocks noChangeShapeType="1"/>
          </p:cNvSpPr>
          <p:nvPr/>
        </p:nvSpPr>
        <p:spPr bwMode="auto">
          <a:xfrm>
            <a:off x="2971800" y="5064125"/>
            <a:ext cx="3276600" cy="30480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40" name="Line 20"/>
          <p:cNvSpPr>
            <a:spLocks noChangeShapeType="1"/>
          </p:cNvSpPr>
          <p:nvPr/>
        </p:nvSpPr>
        <p:spPr bwMode="auto">
          <a:xfrm>
            <a:off x="3657600" y="5597525"/>
            <a:ext cx="2209800" cy="22860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41" name="Line 21"/>
          <p:cNvSpPr>
            <a:spLocks noChangeShapeType="1"/>
          </p:cNvSpPr>
          <p:nvPr/>
        </p:nvSpPr>
        <p:spPr bwMode="auto">
          <a:xfrm flipV="1">
            <a:off x="3657600" y="5064125"/>
            <a:ext cx="1905000" cy="53340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42" name="Line 22"/>
          <p:cNvSpPr>
            <a:spLocks noChangeShapeType="1"/>
          </p:cNvSpPr>
          <p:nvPr/>
        </p:nvSpPr>
        <p:spPr bwMode="auto">
          <a:xfrm>
            <a:off x="3505200" y="4606925"/>
            <a:ext cx="2743200" cy="22860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43" name="Line 23"/>
          <p:cNvSpPr>
            <a:spLocks noChangeShapeType="1"/>
          </p:cNvSpPr>
          <p:nvPr/>
        </p:nvSpPr>
        <p:spPr bwMode="auto">
          <a:xfrm flipV="1">
            <a:off x="2971800" y="4530725"/>
            <a:ext cx="2819400" cy="53340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44" name="Line 24"/>
          <p:cNvSpPr>
            <a:spLocks noChangeShapeType="1"/>
          </p:cNvSpPr>
          <p:nvPr/>
        </p:nvSpPr>
        <p:spPr bwMode="auto">
          <a:xfrm>
            <a:off x="3505200" y="4683125"/>
            <a:ext cx="2057400" cy="38100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45" name="Line 25"/>
          <p:cNvSpPr>
            <a:spLocks noChangeShapeType="1"/>
          </p:cNvSpPr>
          <p:nvPr/>
        </p:nvSpPr>
        <p:spPr bwMode="auto">
          <a:xfrm>
            <a:off x="3505200" y="4683125"/>
            <a:ext cx="2057400" cy="381000"/>
          </a:xfrm>
          <a:prstGeom prst="line">
            <a:avLst/>
          </a:prstGeom>
          <a:noFill/>
          <a:ln w="28575" cap="sq">
            <a:solidFill>
              <a:srgbClr val="CC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7548" name="Group 28"/>
          <p:cNvGrpSpPr>
            <a:grpSpLocks/>
          </p:cNvGrpSpPr>
          <p:nvPr/>
        </p:nvGrpSpPr>
        <p:grpSpPr bwMode="auto">
          <a:xfrm>
            <a:off x="2484438" y="4292600"/>
            <a:ext cx="1387475" cy="1600200"/>
            <a:chOff x="1574" y="3120"/>
            <a:chExt cx="874" cy="1008"/>
          </a:xfrm>
        </p:grpSpPr>
        <p:sp>
          <p:nvSpPr>
            <p:cNvPr id="113688" name="AutoShape 4"/>
            <p:cNvSpPr>
              <a:spLocks noChangeArrowheads="1"/>
            </p:cNvSpPr>
            <p:nvPr/>
          </p:nvSpPr>
          <p:spPr bwMode="auto">
            <a:xfrm>
              <a:off x="1584" y="3120"/>
              <a:ext cx="864" cy="1008"/>
            </a:xfrm>
            <a:prstGeom prst="roundRect">
              <a:avLst>
                <a:gd name="adj" fmla="val 16667"/>
              </a:avLst>
            </a:prstGeom>
            <a:noFill/>
            <a:ln w="28575" cap="sq">
              <a:solidFill>
                <a:srgbClr val="3333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689" name="Text Box 26"/>
            <p:cNvSpPr txBox="1">
              <a:spLocks noChangeArrowheads="1"/>
            </p:cNvSpPr>
            <p:nvPr/>
          </p:nvSpPr>
          <p:spPr bwMode="auto">
            <a:xfrm>
              <a:off x="1574" y="3724"/>
              <a:ext cx="32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600" b="1">
                  <a:solidFill>
                    <a:srgbClr val="0000CC"/>
                  </a:solidFill>
                  <a:latin typeface="Times New Roman" pitchFamily="18" charset="0"/>
                  <a:ea typeface="黑体" pitchFamily="49" charset="-122"/>
                </a:rPr>
                <a:t>U</a:t>
              </a:r>
            </a:p>
          </p:txBody>
        </p:sp>
      </p:grpSp>
      <p:grpSp>
        <p:nvGrpSpPr>
          <p:cNvPr id="107549" name="Group 29"/>
          <p:cNvGrpSpPr>
            <a:grpSpLocks/>
          </p:cNvGrpSpPr>
          <p:nvPr/>
        </p:nvGrpSpPr>
        <p:grpSpPr bwMode="auto">
          <a:xfrm>
            <a:off x="5292725" y="4149725"/>
            <a:ext cx="2514600" cy="1981200"/>
            <a:chOff x="3312" y="3024"/>
            <a:chExt cx="1584" cy="1248"/>
          </a:xfrm>
        </p:grpSpPr>
        <p:sp>
          <p:nvSpPr>
            <p:cNvPr id="113686" name="Oval 5"/>
            <p:cNvSpPr>
              <a:spLocks noChangeArrowheads="1"/>
            </p:cNvSpPr>
            <p:nvPr/>
          </p:nvSpPr>
          <p:spPr bwMode="auto">
            <a:xfrm>
              <a:off x="3312" y="3024"/>
              <a:ext cx="960" cy="1248"/>
            </a:xfrm>
            <a:prstGeom prst="ellipse">
              <a:avLst/>
            </a:prstGeom>
            <a:noFill/>
            <a:ln w="28575" cap="sq">
              <a:solidFill>
                <a:srgbClr val="00008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687" name="Text Box 27"/>
            <p:cNvSpPr txBox="1">
              <a:spLocks noChangeArrowheads="1"/>
            </p:cNvSpPr>
            <p:nvPr/>
          </p:nvSpPr>
          <p:spPr bwMode="auto">
            <a:xfrm>
              <a:off x="4224" y="3196"/>
              <a:ext cx="67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3600" b="1">
                  <a:solidFill>
                    <a:srgbClr val="0000CC"/>
                  </a:solidFill>
                  <a:latin typeface="Times New Roman" pitchFamily="18" charset="0"/>
                  <a:ea typeface="黑体" pitchFamily="49" charset="-122"/>
                </a:rPr>
                <a:t>V-U</a:t>
              </a: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7523"/>
                                        </p:tgtEl>
                                        <p:attrNameLst>
                                          <p:attrName>style.visibility</p:attrName>
                                        </p:attrNameLst>
                                      </p:cBhvr>
                                      <p:to>
                                        <p:strVal val="visible"/>
                                      </p:to>
                                    </p:set>
                                    <p:animEffect transition="in" filter="wipe(left)">
                                      <p:cBhvr>
                                        <p:cTn id="7" dur="500"/>
                                        <p:tgtEl>
                                          <p:spTgt spid="1075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07522"/>
                                        </p:tgtEl>
                                        <p:attrNameLst>
                                          <p:attrName>style.visibility</p:attrName>
                                        </p:attrNameLst>
                                      </p:cBhvr>
                                      <p:to>
                                        <p:strVal val="visible"/>
                                      </p:to>
                                    </p:set>
                                    <p:animEffect transition="in" filter="strips(downRight)">
                                      <p:cBhvr>
                                        <p:cTn id="12" dur="500"/>
                                        <p:tgtEl>
                                          <p:spTgt spid="1075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7548"/>
                                        </p:tgtEl>
                                        <p:attrNameLst>
                                          <p:attrName>style.visibility</p:attrName>
                                        </p:attrNameLst>
                                      </p:cBhvr>
                                      <p:to>
                                        <p:strVal val="visible"/>
                                      </p:to>
                                    </p:set>
                                    <p:animEffect transition="in" filter="wipe(left)">
                                      <p:cBhvr>
                                        <p:cTn id="17" dur="500"/>
                                        <p:tgtEl>
                                          <p:spTgt spid="107548"/>
                                        </p:tgtEl>
                                      </p:cBhvr>
                                    </p:animEffect>
                                  </p:childTnLst>
                                </p:cTn>
                              </p:par>
                            </p:childTnLst>
                          </p:cTn>
                        </p:par>
                        <p:par>
                          <p:cTn id="18" fill="hold" nodeType="afterGroup">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107529"/>
                                        </p:tgtEl>
                                        <p:attrNameLst>
                                          <p:attrName>style.visibility</p:attrName>
                                        </p:attrNameLst>
                                      </p:cBhvr>
                                      <p:to>
                                        <p:strVal val="visible"/>
                                      </p:to>
                                    </p:set>
                                  </p:childTnLst>
                                </p:cTn>
                              </p:par>
                            </p:childTnLst>
                          </p:cTn>
                        </p:par>
                        <p:par>
                          <p:cTn id="21" fill="hold" nodeType="afterGroup">
                            <p:stCondLst>
                              <p:cond delay="1000"/>
                            </p:stCondLst>
                            <p:childTnLst>
                              <p:par>
                                <p:cTn id="22" presetID="1" presetClass="entr" presetSubtype="0" fill="hold" grpId="0" nodeType="afterEffect">
                                  <p:stCondLst>
                                    <p:cond delay="0"/>
                                  </p:stCondLst>
                                  <p:childTnLst>
                                    <p:set>
                                      <p:cBhvr>
                                        <p:cTn id="23" dur="1" fill="hold">
                                          <p:stCondLst>
                                            <p:cond delay="499"/>
                                          </p:stCondLst>
                                        </p:cTn>
                                        <p:tgtEl>
                                          <p:spTgt spid="107530"/>
                                        </p:tgtEl>
                                        <p:attrNameLst>
                                          <p:attrName>style.visibility</p:attrName>
                                        </p:attrNameLst>
                                      </p:cBhvr>
                                      <p:to>
                                        <p:strVal val="visible"/>
                                      </p:to>
                                    </p:set>
                                  </p:childTnLst>
                                </p:cTn>
                              </p:par>
                            </p:childTnLst>
                          </p:cTn>
                        </p:par>
                        <p:par>
                          <p:cTn id="24" fill="hold" nodeType="afterGroup">
                            <p:stCondLst>
                              <p:cond delay="1500"/>
                            </p:stCondLst>
                            <p:childTnLst>
                              <p:par>
                                <p:cTn id="25" presetID="1" presetClass="entr" presetSubtype="0" fill="hold" grpId="0" nodeType="afterEffect">
                                  <p:stCondLst>
                                    <p:cond delay="0"/>
                                  </p:stCondLst>
                                  <p:childTnLst>
                                    <p:set>
                                      <p:cBhvr>
                                        <p:cTn id="26" dur="1" fill="hold">
                                          <p:stCondLst>
                                            <p:cond delay="499"/>
                                          </p:stCondLst>
                                        </p:cTn>
                                        <p:tgtEl>
                                          <p:spTgt spid="10753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107549"/>
                                        </p:tgtEl>
                                        <p:attrNameLst>
                                          <p:attrName>style.visibility</p:attrName>
                                        </p:attrNameLst>
                                      </p:cBhvr>
                                      <p:to>
                                        <p:strVal val="visible"/>
                                      </p:to>
                                    </p:set>
                                    <p:animEffect transition="in" filter="wipe(left)">
                                      <p:cBhvr>
                                        <p:cTn id="31" dur="500"/>
                                        <p:tgtEl>
                                          <p:spTgt spid="107549"/>
                                        </p:tgtEl>
                                      </p:cBhvr>
                                    </p:animEffect>
                                  </p:childTnLst>
                                </p:cTn>
                              </p:par>
                            </p:childTnLst>
                          </p:cTn>
                        </p:par>
                        <p:par>
                          <p:cTn id="32" fill="hold" nodeType="afterGroup">
                            <p:stCondLst>
                              <p:cond delay="500"/>
                            </p:stCondLst>
                            <p:childTnLst>
                              <p:par>
                                <p:cTn id="33" presetID="1" presetClass="entr" presetSubtype="0" fill="hold" grpId="0" nodeType="afterEffect">
                                  <p:stCondLst>
                                    <p:cond delay="0"/>
                                  </p:stCondLst>
                                  <p:childTnLst>
                                    <p:set>
                                      <p:cBhvr>
                                        <p:cTn id="34" dur="1" fill="hold">
                                          <p:stCondLst>
                                            <p:cond delay="499"/>
                                          </p:stCondLst>
                                        </p:cTn>
                                        <p:tgtEl>
                                          <p:spTgt spid="107533"/>
                                        </p:tgtEl>
                                        <p:attrNameLst>
                                          <p:attrName>style.visibility</p:attrName>
                                        </p:attrNameLst>
                                      </p:cBhvr>
                                      <p:to>
                                        <p:strVal val="visible"/>
                                      </p:to>
                                    </p:set>
                                  </p:childTnLst>
                                </p:cTn>
                              </p:par>
                            </p:childTnLst>
                          </p:cTn>
                        </p:par>
                        <p:par>
                          <p:cTn id="35" fill="hold" nodeType="afterGroup">
                            <p:stCondLst>
                              <p:cond delay="1000"/>
                            </p:stCondLst>
                            <p:childTnLst>
                              <p:par>
                                <p:cTn id="36" presetID="1" presetClass="entr" presetSubtype="0" fill="hold" grpId="0" nodeType="afterEffect">
                                  <p:stCondLst>
                                    <p:cond delay="0"/>
                                  </p:stCondLst>
                                  <p:childTnLst>
                                    <p:set>
                                      <p:cBhvr>
                                        <p:cTn id="37" dur="1" fill="hold">
                                          <p:stCondLst>
                                            <p:cond delay="499"/>
                                          </p:stCondLst>
                                        </p:cTn>
                                        <p:tgtEl>
                                          <p:spTgt spid="107534"/>
                                        </p:tgtEl>
                                        <p:attrNameLst>
                                          <p:attrName>style.visibility</p:attrName>
                                        </p:attrNameLst>
                                      </p:cBhvr>
                                      <p:to>
                                        <p:strVal val="visible"/>
                                      </p:to>
                                    </p:set>
                                  </p:childTnLst>
                                </p:cTn>
                              </p:par>
                            </p:childTnLst>
                          </p:cTn>
                        </p:par>
                        <p:par>
                          <p:cTn id="38" fill="hold" nodeType="afterGroup">
                            <p:stCondLst>
                              <p:cond delay="1500"/>
                            </p:stCondLst>
                            <p:childTnLst>
                              <p:par>
                                <p:cTn id="39" presetID="1" presetClass="entr" presetSubtype="0" fill="hold" grpId="0" nodeType="afterEffect">
                                  <p:stCondLst>
                                    <p:cond delay="0"/>
                                  </p:stCondLst>
                                  <p:childTnLst>
                                    <p:set>
                                      <p:cBhvr>
                                        <p:cTn id="40" dur="1" fill="hold">
                                          <p:stCondLst>
                                            <p:cond delay="499"/>
                                          </p:stCondLst>
                                        </p:cTn>
                                        <p:tgtEl>
                                          <p:spTgt spid="107535"/>
                                        </p:tgtEl>
                                        <p:attrNameLst>
                                          <p:attrName>style.visibility</p:attrName>
                                        </p:attrNameLst>
                                      </p:cBhvr>
                                      <p:to>
                                        <p:strVal val="visible"/>
                                      </p:to>
                                    </p:set>
                                  </p:childTnLst>
                                </p:cTn>
                              </p:par>
                            </p:childTnLst>
                          </p:cTn>
                        </p:par>
                        <p:par>
                          <p:cTn id="41" fill="hold" nodeType="afterGroup">
                            <p:stCondLst>
                              <p:cond delay="2000"/>
                            </p:stCondLst>
                            <p:childTnLst>
                              <p:par>
                                <p:cTn id="42" presetID="1" presetClass="entr" presetSubtype="0" fill="hold" grpId="0" nodeType="afterEffect">
                                  <p:stCondLst>
                                    <p:cond delay="0"/>
                                  </p:stCondLst>
                                  <p:childTnLst>
                                    <p:set>
                                      <p:cBhvr>
                                        <p:cTn id="43" dur="1" fill="hold">
                                          <p:stCondLst>
                                            <p:cond delay="499"/>
                                          </p:stCondLst>
                                        </p:cTn>
                                        <p:tgtEl>
                                          <p:spTgt spid="107536"/>
                                        </p:tgtEl>
                                        <p:attrNameLst>
                                          <p:attrName>style.visibility</p:attrName>
                                        </p:attrNameLst>
                                      </p:cBhvr>
                                      <p:to>
                                        <p:strVal val="visible"/>
                                      </p:to>
                                    </p:set>
                                  </p:childTnLst>
                                </p:cTn>
                              </p:par>
                            </p:childTnLst>
                          </p:cTn>
                        </p:par>
                        <p:par>
                          <p:cTn id="44" fill="hold" nodeType="afterGroup">
                            <p:stCondLst>
                              <p:cond delay="2500"/>
                            </p:stCondLst>
                            <p:childTnLst>
                              <p:par>
                                <p:cTn id="45" presetID="1" presetClass="entr" presetSubtype="0" fill="hold" grpId="0" nodeType="afterEffect">
                                  <p:stCondLst>
                                    <p:cond delay="0"/>
                                  </p:stCondLst>
                                  <p:childTnLst>
                                    <p:set>
                                      <p:cBhvr>
                                        <p:cTn id="46" dur="1" fill="hold">
                                          <p:stCondLst>
                                            <p:cond delay="499"/>
                                          </p:stCondLst>
                                        </p:cTn>
                                        <p:tgtEl>
                                          <p:spTgt spid="10753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07538"/>
                                        </p:tgtEl>
                                        <p:attrNameLst>
                                          <p:attrName>style.visibility</p:attrName>
                                        </p:attrNameLst>
                                      </p:cBhvr>
                                      <p:to>
                                        <p:strVal val="visible"/>
                                      </p:to>
                                    </p:set>
                                  </p:childTnLst>
                                </p:cTn>
                              </p:par>
                            </p:childTnLst>
                          </p:cTn>
                        </p:par>
                        <p:par>
                          <p:cTn id="51" fill="hold" nodeType="afterGroup">
                            <p:stCondLst>
                              <p:cond delay="500"/>
                            </p:stCondLst>
                            <p:childTnLst>
                              <p:par>
                                <p:cTn id="52" presetID="1" presetClass="entr" presetSubtype="0" fill="hold" grpId="0" nodeType="afterEffect">
                                  <p:stCondLst>
                                    <p:cond delay="0"/>
                                  </p:stCondLst>
                                  <p:childTnLst>
                                    <p:set>
                                      <p:cBhvr>
                                        <p:cTn id="53" dur="1" fill="hold">
                                          <p:stCondLst>
                                            <p:cond delay="499"/>
                                          </p:stCondLst>
                                        </p:cTn>
                                        <p:tgtEl>
                                          <p:spTgt spid="107539"/>
                                        </p:tgtEl>
                                        <p:attrNameLst>
                                          <p:attrName>style.visibility</p:attrName>
                                        </p:attrNameLst>
                                      </p:cBhvr>
                                      <p:to>
                                        <p:strVal val="visible"/>
                                      </p:to>
                                    </p:set>
                                  </p:childTnLst>
                                </p:cTn>
                              </p:par>
                            </p:childTnLst>
                          </p:cTn>
                        </p:par>
                        <p:par>
                          <p:cTn id="54" fill="hold" nodeType="afterGroup">
                            <p:stCondLst>
                              <p:cond delay="1000"/>
                            </p:stCondLst>
                            <p:childTnLst>
                              <p:par>
                                <p:cTn id="55" presetID="1" presetClass="entr" presetSubtype="0" fill="hold" grpId="0" nodeType="afterEffect">
                                  <p:stCondLst>
                                    <p:cond delay="0"/>
                                  </p:stCondLst>
                                  <p:childTnLst>
                                    <p:set>
                                      <p:cBhvr>
                                        <p:cTn id="56" dur="1" fill="hold">
                                          <p:stCondLst>
                                            <p:cond delay="499"/>
                                          </p:stCondLst>
                                        </p:cTn>
                                        <p:tgtEl>
                                          <p:spTgt spid="107540"/>
                                        </p:tgtEl>
                                        <p:attrNameLst>
                                          <p:attrName>style.visibility</p:attrName>
                                        </p:attrNameLst>
                                      </p:cBhvr>
                                      <p:to>
                                        <p:strVal val="visible"/>
                                      </p:to>
                                    </p:set>
                                  </p:childTnLst>
                                </p:cTn>
                              </p:par>
                            </p:childTnLst>
                          </p:cTn>
                        </p:par>
                        <p:par>
                          <p:cTn id="57" fill="hold" nodeType="afterGroup">
                            <p:stCondLst>
                              <p:cond delay="1500"/>
                            </p:stCondLst>
                            <p:childTnLst>
                              <p:par>
                                <p:cTn id="58" presetID="1" presetClass="entr" presetSubtype="0" fill="hold" grpId="0" nodeType="afterEffect">
                                  <p:stCondLst>
                                    <p:cond delay="0"/>
                                  </p:stCondLst>
                                  <p:childTnLst>
                                    <p:set>
                                      <p:cBhvr>
                                        <p:cTn id="59" dur="1" fill="hold">
                                          <p:stCondLst>
                                            <p:cond delay="499"/>
                                          </p:stCondLst>
                                        </p:cTn>
                                        <p:tgtEl>
                                          <p:spTgt spid="107541"/>
                                        </p:tgtEl>
                                        <p:attrNameLst>
                                          <p:attrName>style.visibility</p:attrName>
                                        </p:attrNameLst>
                                      </p:cBhvr>
                                      <p:to>
                                        <p:strVal val="visible"/>
                                      </p:to>
                                    </p:set>
                                  </p:childTnLst>
                                </p:cTn>
                              </p:par>
                            </p:childTnLst>
                          </p:cTn>
                        </p:par>
                        <p:par>
                          <p:cTn id="60" fill="hold" nodeType="afterGroup">
                            <p:stCondLst>
                              <p:cond delay="2000"/>
                            </p:stCondLst>
                            <p:childTnLst>
                              <p:par>
                                <p:cTn id="61" presetID="1" presetClass="entr" presetSubtype="0" fill="hold" grpId="0" nodeType="afterEffect">
                                  <p:stCondLst>
                                    <p:cond delay="0"/>
                                  </p:stCondLst>
                                  <p:childTnLst>
                                    <p:set>
                                      <p:cBhvr>
                                        <p:cTn id="62" dur="1" fill="hold">
                                          <p:stCondLst>
                                            <p:cond delay="499"/>
                                          </p:stCondLst>
                                        </p:cTn>
                                        <p:tgtEl>
                                          <p:spTgt spid="107542"/>
                                        </p:tgtEl>
                                        <p:attrNameLst>
                                          <p:attrName>style.visibility</p:attrName>
                                        </p:attrNameLst>
                                      </p:cBhvr>
                                      <p:to>
                                        <p:strVal val="visible"/>
                                      </p:to>
                                    </p:set>
                                  </p:childTnLst>
                                </p:cTn>
                              </p:par>
                            </p:childTnLst>
                          </p:cTn>
                        </p:par>
                        <p:par>
                          <p:cTn id="63" fill="hold" nodeType="afterGroup">
                            <p:stCondLst>
                              <p:cond delay="2500"/>
                            </p:stCondLst>
                            <p:childTnLst>
                              <p:par>
                                <p:cTn id="64" presetID="1" presetClass="entr" presetSubtype="0" fill="hold" grpId="0" nodeType="afterEffect">
                                  <p:stCondLst>
                                    <p:cond delay="0"/>
                                  </p:stCondLst>
                                  <p:childTnLst>
                                    <p:set>
                                      <p:cBhvr>
                                        <p:cTn id="65" dur="1" fill="hold">
                                          <p:stCondLst>
                                            <p:cond delay="499"/>
                                          </p:stCondLst>
                                        </p:cTn>
                                        <p:tgtEl>
                                          <p:spTgt spid="107543"/>
                                        </p:tgtEl>
                                        <p:attrNameLst>
                                          <p:attrName>style.visibility</p:attrName>
                                        </p:attrNameLst>
                                      </p:cBhvr>
                                      <p:to>
                                        <p:strVal val="visible"/>
                                      </p:to>
                                    </p:set>
                                  </p:childTnLst>
                                </p:cTn>
                              </p:par>
                            </p:childTnLst>
                          </p:cTn>
                        </p:par>
                        <p:par>
                          <p:cTn id="66" fill="hold" nodeType="afterGroup">
                            <p:stCondLst>
                              <p:cond delay="3000"/>
                            </p:stCondLst>
                            <p:childTnLst>
                              <p:par>
                                <p:cTn id="67" presetID="1" presetClass="entr" presetSubtype="0" fill="hold" grpId="0" nodeType="afterEffect">
                                  <p:stCondLst>
                                    <p:cond delay="0"/>
                                  </p:stCondLst>
                                  <p:childTnLst>
                                    <p:set>
                                      <p:cBhvr>
                                        <p:cTn id="68" dur="1" fill="hold">
                                          <p:stCondLst>
                                            <p:cond delay="499"/>
                                          </p:stCondLst>
                                        </p:cTn>
                                        <p:tgtEl>
                                          <p:spTgt spid="107544"/>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107545"/>
                                        </p:tgtEl>
                                        <p:attrNameLst>
                                          <p:attrName>style.visibility</p:attrName>
                                        </p:attrNameLst>
                                      </p:cBhvr>
                                      <p:to>
                                        <p:strVal val="visible"/>
                                      </p:to>
                                    </p:set>
                                    <p:animEffect transition="in" filter="wipe(left)">
                                      <p:cBhvr>
                                        <p:cTn id="73" dur="500"/>
                                        <p:tgtEl>
                                          <p:spTgt spid="1075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2" grpId="0" autoUpdateAnimBg="0"/>
      <p:bldP spid="107523" grpId="0" autoUpdateAnimBg="0"/>
      <p:bldP spid="107529" grpId="0" animBg="1"/>
      <p:bldP spid="107530" grpId="0" animBg="1"/>
      <p:bldP spid="107531" grpId="0" animBg="1"/>
      <p:bldP spid="107533" grpId="0" animBg="1"/>
      <p:bldP spid="107534" grpId="0" animBg="1"/>
      <p:bldP spid="107535" grpId="0" animBg="1"/>
      <p:bldP spid="107536" grpId="0" animBg="1"/>
      <p:bldP spid="107537" grpId="0" animBg="1"/>
      <p:bldP spid="107538" grpId="0" animBg="1"/>
      <p:bldP spid="107539" grpId="0" animBg="1"/>
      <p:bldP spid="107540" grpId="0" animBg="1"/>
      <p:bldP spid="107541" grpId="0" animBg="1"/>
      <p:bldP spid="107542" grpId="0" animBg="1"/>
      <p:bldP spid="107543" grpId="0" animBg="1"/>
      <p:bldP spid="107544" grpId="0" animBg="1"/>
      <p:bldP spid="107545"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8" name="Rectangle 6"/>
          <p:cNvSpPr>
            <a:spLocks noChangeArrowheads="1"/>
          </p:cNvSpPr>
          <p:nvPr/>
        </p:nvSpPr>
        <p:spPr bwMode="auto">
          <a:xfrm>
            <a:off x="323850" y="4221163"/>
            <a:ext cx="8569325"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zh-CN" altLang="en-US" sz="3200" b="1">
                <a:latin typeface="楷体_GB2312" pitchFamily="49" charset="-122"/>
                <a:ea typeface="楷体_GB2312" pitchFamily="49" charset="-122"/>
              </a:rPr>
              <a:t>若边或弧的个数 </a:t>
            </a:r>
            <a:r>
              <a:rPr kumimoji="1" lang="en-US" altLang="zh-CN" sz="3200" b="1">
                <a:latin typeface="楷体_GB2312" pitchFamily="49" charset="-122"/>
                <a:ea typeface="楷体_GB2312" pitchFamily="49" charset="-122"/>
              </a:rPr>
              <a:t>e &lt; nlogn</a:t>
            </a:r>
            <a:r>
              <a:rPr kumimoji="1" lang="zh-CN" altLang="en-US" sz="3200" b="1">
                <a:latin typeface="楷体_GB2312" pitchFamily="49" charset="-122"/>
                <a:ea typeface="楷体_GB2312" pitchFamily="49" charset="-122"/>
              </a:rPr>
              <a:t>，则称作</a:t>
            </a:r>
            <a:r>
              <a:rPr kumimoji="1" lang="zh-CN" altLang="en-US" sz="3200" b="1">
                <a:solidFill>
                  <a:srgbClr val="D60093"/>
                </a:solidFill>
                <a:latin typeface="楷体_GB2312" pitchFamily="49" charset="-122"/>
                <a:ea typeface="楷体_GB2312" pitchFamily="49" charset="-122"/>
              </a:rPr>
              <a:t>稀疏图</a:t>
            </a:r>
            <a:r>
              <a:rPr kumimoji="1" lang="zh-CN" altLang="en-US" sz="3200" b="1">
                <a:latin typeface="楷体_GB2312" pitchFamily="49" charset="-122"/>
                <a:ea typeface="楷体_GB2312" pitchFamily="49" charset="-122"/>
              </a:rPr>
              <a:t>，否则称作</a:t>
            </a:r>
            <a:r>
              <a:rPr kumimoji="1" lang="zh-CN" altLang="en-US" sz="3200" b="1">
                <a:solidFill>
                  <a:srgbClr val="D60093"/>
                </a:solidFill>
                <a:latin typeface="楷体_GB2312" pitchFamily="49" charset="-122"/>
                <a:ea typeface="楷体_GB2312" pitchFamily="49" charset="-122"/>
              </a:rPr>
              <a:t>稠密图</a:t>
            </a:r>
            <a:r>
              <a:rPr kumimoji="1" lang="zh-CN" altLang="en-US" sz="3200" b="1">
                <a:latin typeface="楷体_GB2312" pitchFamily="49" charset="-122"/>
                <a:ea typeface="楷体_GB2312" pitchFamily="49" charset="-122"/>
              </a:rPr>
              <a:t>。</a:t>
            </a:r>
          </a:p>
        </p:txBody>
      </p:sp>
      <p:pic>
        <p:nvPicPr>
          <p:cNvPr id="13315" name="Picture 16"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333375"/>
            <a:ext cx="6553200" cy="334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59398"/>
                                        </p:tgtEl>
                                        <p:attrNameLst>
                                          <p:attrName>style.visibility</p:attrName>
                                        </p:attrNameLst>
                                      </p:cBhvr>
                                      <p:to>
                                        <p:strVal val="visible"/>
                                      </p:to>
                                    </p:set>
                                    <p:animEffect transition="in" filter="checkerboard(down)">
                                      <p:cBhvr>
                                        <p:cTn id="7" dur="500"/>
                                        <p:tgtEl>
                                          <p:spTgt spid="59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8" grpId="0"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9633" name="Group 65"/>
          <p:cNvGrpSpPr>
            <a:grpSpLocks/>
          </p:cNvGrpSpPr>
          <p:nvPr/>
        </p:nvGrpSpPr>
        <p:grpSpPr bwMode="auto">
          <a:xfrm>
            <a:off x="252413" y="1174750"/>
            <a:ext cx="5715000" cy="4389438"/>
            <a:chOff x="768" y="739"/>
            <a:chExt cx="3600" cy="2765"/>
          </a:xfrm>
        </p:grpSpPr>
        <p:sp>
          <p:nvSpPr>
            <p:cNvPr id="114741" name="Oval 2"/>
            <p:cNvSpPr>
              <a:spLocks noChangeArrowheads="1"/>
            </p:cNvSpPr>
            <p:nvPr/>
          </p:nvSpPr>
          <p:spPr bwMode="auto">
            <a:xfrm>
              <a:off x="1152" y="864"/>
              <a:ext cx="336" cy="336"/>
            </a:xfrm>
            <a:prstGeom prst="ellipse">
              <a:avLst/>
            </a:prstGeom>
            <a:solidFill>
              <a:schemeClr val="bg1"/>
            </a:solidFill>
            <a:ln w="28575"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chemeClr val="tx2"/>
                  </a:solidFill>
                  <a:latin typeface="Times New Roman" pitchFamily="18" charset="0"/>
                  <a:ea typeface="黑体" pitchFamily="49" charset="-122"/>
                </a:rPr>
                <a:t>a</a:t>
              </a:r>
              <a:endParaRPr kumimoji="1" lang="en-US" altLang="zh-CN" sz="2400">
                <a:latin typeface="Times New Roman" pitchFamily="18" charset="0"/>
                <a:ea typeface="黑体" pitchFamily="49" charset="-122"/>
              </a:endParaRPr>
            </a:p>
          </p:txBody>
        </p:sp>
        <p:sp>
          <p:nvSpPr>
            <p:cNvPr id="114742" name="Oval 3"/>
            <p:cNvSpPr>
              <a:spLocks noChangeArrowheads="1"/>
            </p:cNvSpPr>
            <p:nvPr/>
          </p:nvSpPr>
          <p:spPr bwMode="auto">
            <a:xfrm>
              <a:off x="2928" y="864"/>
              <a:ext cx="336" cy="336"/>
            </a:xfrm>
            <a:prstGeom prst="ellipse">
              <a:avLst/>
            </a:prstGeom>
            <a:solidFill>
              <a:schemeClr val="bg1"/>
            </a:solidFill>
            <a:ln w="28575"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chemeClr val="tx2"/>
                  </a:solidFill>
                  <a:latin typeface="Times New Roman" pitchFamily="18" charset="0"/>
                  <a:ea typeface="黑体" pitchFamily="49" charset="-122"/>
                </a:rPr>
                <a:t>b</a:t>
              </a:r>
              <a:endParaRPr kumimoji="1" lang="en-US" altLang="zh-CN" sz="2400">
                <a:latin typeface="Times New Roman" pitchFamily="18" charset="0"/>
                <a:ea typeface="黑体" pitchFamily="49" charset="-122"/>
              </a:endParaRPr>
            </a:p>
          </p:txBody>
        </p:sp>
        <p:sp>
          <p:nvSpPr>
            <p:cNvPr id="114743" name="Oval 4"/>
            <p:cNvSpPr>
              <a:spLocks noChangeArrowheads="1"/>
            </p:cNvSpPr>
            <p:nvPr/>
          </p:nvSpPr>
          <p:spPr bwMode="auto">
            <a:xfrm>
              <a:off x="4032" y="1392"/>
              <a:ext cx="336" cy="336"/>
            </a:xfrm>
            <a:prstGeom prst="ellipse">
              <a:avLst/>
            </a:prstGeom>
            <a:solidFill>
              <a:schemeClr val="bg1"/>
            </a:solidFill>
            <a:ln w="28575"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chemeClr val="tx2"/>
                  </a:solidFill>
                  <a:latin typeface="Times New Roman" pitchFamily="18" charset="0"/>
                  <a:ea typeface="黑体" pitchFamily="49" charset="-122"/>
                </a:rPr>
                <a:t>c</a:t>
              </a:r>
              <a:endParaRPr kumimoji="1" lang="en-US" altLang="zh-CN" sz="2400">
                <a:latin typeface="Times New Roman" pitchFamily="18" charset="0"/>
                <a:ea typeface="黑体" pitchFamily="49" charset="-122"/>
              </a:endParaRPr>
            </a:p>
          </p:txBody>
        </p:sp>
        <p:sp>
          <p:nvSpPr>
            <p:cNvPr id="114744" name="Oval 5"/>
            <p:cNvSpPr>
              <a:spLocks noChangeArrowheads="1"/>
            </p:cNvSpPr>
            <p:nvPr/>
          </p:nvSpPr>
          <p:spPr bwMode="auto">
            <a:xfrm>
              <a:off x="3072" y="2448"/>
              <a:ext cx="336" cy="336"/>
            </a:xfrm>
            <a:prstGeom prst="ellipse">
              <a:avLst/>
            </a:prstGeom>
            <a:solidFill>
              <a:schemeClr val="bg1"/>
            </a:solidFill>
            <a:ln w="28575"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chemeClr val="tx2"/>
                  </a:solidFill>
                  <a:latin typeface="Times New Roman" pitchFamily="18" charset="0"/>
                  <a:ea typeface="黑体" pitchFamily="49" charset="-122"/>
                </a:rPr>
                <a:t>d</a:t>
              </a:r>
              <a:endParaRPr kumimoji="1" lang="en-US" altLang="zh-CN" sz="2400">
                <a:latin typeface="Times New Roman" pitchFamily="18" charset="0"/>
                <a:ea typeface="黑体" pitchFamily="49" charset="-122"/>
              </a:endParaRPr>
            </a:p>
          </p:txBody>
        </p:sp>
        <p:sp>
          <p:nvSpPr>
            <p:cNvPr id="114745" name="Oval 6"/>
            <p:cNvSpPr>
              <a:spLocks noChangeArrowheads="1"/>
            </p:cNvSpPr>
            <p:nvPr/>
          </p:nvSpPr>
          <p:spPr bwMode="auto">
            <a:xfrm>
              <a:off x="2016" y="1872"/>
              <a:ext cx="336" cy="336"/>
            </a:xfrm>
            <a:prstGeom prst="ellipse">
              <a:avLst/>
            </a:prstGeom>
            <a:solidFill>
              <a:schemeClr val="bg1"/>
            </a:solidFill>
            <a:ln w="28575"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chemeClr val="tx2"/>
                  </a:solidFill>
                  <a:latin typeface="Times New Roman" pitchFamily="18" charset="0"/>
                  <a:ea typeface="黑体" pitchFamily="49" charset="-122"/>
                </a:rPr>
                <a:t>e</a:t>
              </a:r>
              <a:endParaRPr kumimoji="1" lang="en-US" altLang="zh-CN" sz="2400">
                <a:latin typeface="Times New Roman" pitchFamily="18" charset="0"/>
                <a:ea typeface="黑体" pitchFamily="49" charset="-122"/>
              </a:endParaRPr>
            </a:p>
          </p:txBody>
        </p:sp>
        <p:sp>
          <p:nvSpPr>
            <p:cNvPr id="114746" name="Oval 7"/>
            <p:cNvSpPr>
              <a:spLocks noChangeArrowheads="1"/>
            </p:cNvSpPr>
            <p:nvPr/>
          </p:nvSpPr>
          <p:spPr bwMode="auto">
            <a:xfrm>
              <a:off x="768" y="2448"/>
              <a:ext cx="336" cy="336"/>
            </a:xfrm>
            <a:prstGeom prst="ellipse">
              <a:avLst/>
            </a:prstGeom>
            <a:solidFill>
              <a:schemeClr val="bg1"/>
            </a:solidFill>
            <a:ln w="28575"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chemeClr val="tx2"/>
                  </a:solidFill>
                  <a:latin typeface="Times New Roman" pitchFamily="18" charset="0"/>
                  <a:ea typeface="黑体" pitchFamily="49" charset="-122"/>
                </a:rPr>
                <a:t>g</a:t>
              </a:r>
              <a:endParaRPr kumimoji="1" lang="en-US" altLang="zh-CN" sz="2400">
                <a:latin typeface="Times New Roman" pitchFamily="18" charset="0"/>
                <a:ea typeface="黑体" pitchFamily="49" charset="-122"/>
              </a:endParaRPr>
            </a:p>
          </p:txBody>
        </p:sp>
        <p:sp>
          <p:nvSpPr>
            <p:cNvPr id="114747" name="Oval 8"/>
            <p:cNvSpPr>
              <a:spLocks noChangeArrowheads="1"/>
            </p:cNvSpPr>
            <p:nvPr/>
          </p:nvSpPr>
          <p:spPr bwMode="auto">
            <a:xfrm>
              <a:off x="2208" y="3168"/>
              <a:ext cx="336" cy="336"/>
            </a:xfrm>
            <a:prstGeom prst="ellipse">
              <a:avLst/>
            </a:prstGeom>
            <a:solidFill>
              <a:schemeClr val="bg1"/>
            </a:solidFill>
            <a:ln w="28575"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chemeClr val="tx2"/>
                  </a:solidFill>
                  <a:latin typeface="Times New Roman" pitchFamily="18" charset="0"/>
                  <a:ea typeface="黑体" pitchFamily="49" charset="-122"/>
                </a:rPr>
                <a:t>f</a:t>
              </a:r>
              <a:endParaRPr kumimoji="1" lang="en-US" altLang="zh-CN" sz="2400">
                <a:latin typeface="Times New Roman" pitchFamily="18" charset="0"/>
                <a:ea typeface="黑体" pitchFamily="49" charset="-122"/>
              </a:endParaRPr>
            </a:p>
          </p:txBody>
        </p:sp>
        <p:sp>
          <p:nvSpPr>
            <p:cNvPr id="114748" name="Line 9"/>
            <p:cNvSpPr>
              <a:spLocks noChangeShapeType="1"/>
            </p:cNvSpPr>
            <p:nvPr/>
          </p:nvSpPr>
          <p:spPr bwMode="auto">
            <a:xfrm>
              <a:off x="1488" y="1056"/>
              <a:ext cx="1440" cy="0"/>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49" name="Line 10"/>
            <p:cNvSpPr>
              <a:spLocks noChangeShapeType="1"/>
            </p:cNvSpPr>
            <p:nvPr/>
          </p:nvSpPr>
          <p:spPr bwMode="auto">
            <a:xfrm>
              <a:off x="1440" y="1152"/>
              <a:ext cx="624" cy="768"/>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50" name="Line 11"/>
            <p:cNvSpPr>
              <a:spLocks noChangeShapeType="1"/>
            </p:cNvSpPr>
            <p:nvPr/>
          </p:nvSpPr>
          <p:spPr bwMode="auto">
            <a:xfrm flipH="1">
              <a:off x="2304" y="1152"/>
              <a:ext cx="672" cy="768"/>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51" name="Line 12"/>
            <p:cNvSpPr>
              <a:spLocks noChangeShapeType="1"/>
            </p:cNvSpPr>
            <p:nvPr/>
          </p:nvSpPr>
          <p:spPr bwMode="auto">
            <a:xfrm flipH="1">
              <a:off x="960" y="1152"/>
              <a:ext cx="288" cy="1296"/>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52" name="Line 13"/>
            <p:cNvSpPr>
              <a:spLocks noChangeShapeType="1"/>
            </p:cNvSpPr>
            <p:nvPr/>
          </p:nvSpPr>
          <p:spPr bwMode="auto">
            <a:xfrm flipV="1">
              <a:off x="1104" y="2112"/>
              <a:ext cx="960" cy="480"/>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53" name="Line 14"/>
            <p:cNvSpPr>
              <a:spLocks noChangeShapeType="1"/>
            </p:cNvSpPr>
            <p:nvPr/>
          </p:nvSpPr>
          <p:spPr bwMode="auto">
            <a:xfrm>
              <a:off x="2352" y="2112"/>
              <a:ext cx="768" cy="432"/>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54" name="Line 15"/>
            <p:cNvSpPr>
              <a:spLocks noChangeShapeType="1"/>
            </p:cNvSpPr>
            <p:nvPr/>
          </p:nvSpPr>
          <p:spPr bwMode="auto">
            <a:xfrm>
              <a:off x="3264" y="1056"/>
              <a:ext cx="816" cy="432"/>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55" name="Line 16"/>
            <p:cNvSpPr>
              <a:spLocks noChangeShapeType="1"/>
            </p:cNvSpPr>
            <p:nvPr/>
          </p:nvSpPr>
          <p:spPr bwMode="auto">
            <a:xfrm flipH="1">
              <a:off x="3360" y="1680"/>
              <a:ext cx="720" cy="864"/>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56" name="Line 17"/>
            <p:cNvSpPr>
              <a:spLocks noChangeShapeType="1"/>
            </p:cNvSpPr>
            <p:nvPr/>
          </p:nvSpPr>
          <p:spPr bwMode="auto">
            <a:xfrm>
              <a:off x="3120" y="1200"/>
              <a:ext cx="96" cy="1248"/>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57" name="Line 18"/>
            <p:cNvSpPr>
              <a:spLocks noChangeShapeType="1"/>
            </p:cNvSpPr>
            <p:nvPr/>
          </p:nvSpPr>
          <p:spPr bwMode="auto">
            <a:xfrm>
              <a:off x="1056" y="2736"/>
              <a:ext cx="1152" cy="528"/>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58" name="Line 19"/>
            <p:cNvSpPr>
              <a:spLocks noChangeShapeType="1"/>
            </p:cNvSpPr>
            <p:nvPr/>
          </p:nvSpPr>
          <p:spPr bwMode="auto">
            <a:xfrm flipH="1">
              <a:off x="2544" y="2736"/>
              <a:ext cx="576" cy="528"/>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59" name="Text Box 21"/>
            <p:cNvSpPr txBox="1">
              <a:spLocks noChangeArrowheads="1"/>
            </p:cNvSpPr>
            <p:nvPr/>
          </p:nvSpPr>
          <p:spPr bwMode="auto">
            <a:xfrm>
              <a:off x="1910" y="739"/>
              <a:ext cx="3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66"/>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a:solidFill>
                    <a:schemeClr val="tx2"/>
                  </a:solidFill>
                  <a:latin typeface="Times New Roman" pitchFamily="18" charset="0"/>
                  <a:ea typeface="黑体" pitchFamily="49" charset="-122"/>
                </a:rPr>
                <a:t>19</a:t>
              </a:r>
              <a:endParaRPr kumimoji="1" lang="en-US" altLang="zh-CN" sz="2400">
                <a:latin typeface="Times New Roman" pitchFamily="18" charset="0"/>
                <a:ea typeface="黑体" pitchFamily="49" charset="-122"/>
              </a:endParaRPr>
            </a:p>
          </p:txBody>
        </p:sp>
        <p:sp>
          <p:nvSpPr>
            <p:cNvPr id="114760" name="Text Box 22"/>
            <p:cNvSpPr txBox="1">
              <a:spLocks noChangeArrowheads="1"/>
            </p:cNvSpPr>
            <p:nvPr/>
          </p:nvSpPr>
          <p:spPr bwMode="auto">
            <a:xfrm>
              <a:off x="3504" y="931"/>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66"/>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a:solidFill>
                    <a:schemeClr val="tx2"/>
                  </a:solidFill>
                  <a:latin typeface="Times New Roman" pitchFamily="18" charset="0"/>
                  <a:ea typeface="黑体" pitchFamily="49" charset="-122"/>
                </a:rPr>
                <a:t>5</a:t>
              </a:r>
              <a:endParaRPr kumimoji="1" lang="en-US" altLang="zh-CN" sz="2400">
                <a:solidFill>
                  <a:schemeClr val="tx2"/>
                </a:solidFill>
                <a:latin typeface="Times New Roman" pitchFamily="18" charset="0"/>
                <a:ea typeface="黑体" pitchFamily="49" charset="-122"/>
              </a:endParaRPr>
            </a:p>
          </p:txBody>
        </p:sp>
        <p:sp>
          <p:nvSpPr>
            <p:cNvPr id="114761" name="Text Box 23"/>
            <p:cNvSpPr txBox="1">
              <a:spLocks noChangeArrowheads="1"/>
            </p:cNvSpPr>
            <p:nvPr/>
          </p:nvSpPr>
          <p:spPr bwMode="auto">
            <a:xfrm>
              <a:off x="1680" y="1296"/>
              <a:ext cx="3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66"/>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a:solidFill>
                    <a:schemeClr val="tx2"/>
                  </a:solidFill>
                  <a:latin typeface="Times New Roman" pitchFamily="18" charset="0"/>
                  <a:ea typeface="黑体" pitchFamily="49" charset="-122"/>
                </a:rPr>
                <a:t>14</a:t>
              </a:r>
              <a:endParaRPr kumimoji="1" lang="en-US" altLang="zh-CN" sz="2400">
                <a:latin typeface="Times New Roman" pitchFamily="18" charset="0"/>
                <a:ea typeface="黑体" pitchFamily="49" charset="-122"/>
              </a:endParaRPr>
            </a:p>
          </p:txBody>
        </p:sp>
        <p:sp>
          <p:nvSpPr>
            <p:cNvPr id="114762" name="Text Box 24"/>
            <p:cNvSpPr txBox="1">
              <a:spLocks noChangeArrowheads="1"/>
            </p:cNvSpPr>
            <p:nvPr/>
          </p:nvSpPr>
          <p:spPr bwMode="auto">
            <a:xfrm>
              <a:off x="768" y="1596"/>
              <a:ext cx="3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66"/>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a:solidFill>
                    <a:schemeClr val="tx2"/>
                  </a:solidFill>
                  <a:latin typeface="Times New Roman" pitchFamily="18" charset="0"/>
                  <a:ea typeface="黑体" pitchFamily="49" charset="-122"/>
                </a:rPr>
                <a:t>18</a:t>
              </a:r>
              <a:endParaRPr kumimoji="1" lang="en-US" altLang="zh-CN" sz="3200">
                <a:latin typeface="Times New Roman" pitchFamily="18" charset="0"/>
                <a:ea typeface="黑体" pitchFamily="49" charset="-122"/>
              </a:endParaRPr>
            </a:p>
          </p:txBody>
        </p:sp>
        <p:sp>
          <p:nvSpPr>
            <p:cNvPr id="114763" name="Text Box 25"/>
            <p:cNvSpPr txBox="1">
              <a:spLocks noChangeArrowheads="1"/>
            </p:cNvSpPr>
            <p:nvPr/>
          </p:nvSpPr>
          <p:spPr bwMode="auto">
            <a:xfrm>
              <a:off x="1430" y="2940"/>
              <a:ext cx="3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66"/>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a:solidFill>
                    <a:schemeClr val="tx2"/>
                  </a:solidFill>
                  <a:latin typeface="Times New Roman" pitchFamily="18" charset="0"/>
                  <a:ea typeface="黑体" pitchFamily="49" charset="-122"/>
                </a:rPr>
                <a:t>27</a:t>
              </a:r>
            </a:p>
          </p:txBody>
        </p:sp>
        <p:sp>
          <p:nvSpPr>
            <p:cNvPr id="114764" name="Text Box 26"/>
            <p:cNvSpPr txBox="1">
              <a:spLocks noChangeArrowheads="1"/>
            </p:cNvSpPr>
            <p:nvPr/>
          </p:nvSpPr>
          <p:spPr bwMode="auto">
            <a:xfrm>
              <a:off x="1382" y="2028"/>
              <a:ext cx="3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66"/>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a:solidFill>
                    <a:schemeClr val="tx2"/>
                  </a:solidFill>
                  <a:latin typeface="Times New Roman" pitchFamily="18" charset="0"/>
                  <a:ea typeface="黑体" pitchFamily="49" charset="-122"/>
                </a:rPr>
                <a:t>16</a:t>
              </a:r>
              <a:endParaRPr kumimoji="1" lang="en-US" altLang="zh-CN" sz="3200">
                <a:latin typeface="Times New Roman" pitchFamily="18" charset="0"/>
                <a:ea typeface="黑体" pitchFamily="49" charset="-122"/>
              </a:endParaRPr>
            </a:p>
          </p:txBody>
        </p:sp>
        <p:sp>
          <p:nvSpPr>
            <p:cNvPr id="114765" name="Text Box 27"/>
            <p:cNvSpPr txBox="1">
              <a:spLocks noChangeArrowheads="1"/>
            </p:cNvSpPr>
            <p:nvPr/>
          </p:nvSpPr>
          <p:spPr bwMode="auto">
            <a:xfrm>
              <a:off x="2534" y="1932"/>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66"/>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a:solidFill>
                    <a:schemeClr val="tx2"/>
                  </a:solidFill>
                  <a:latin typeface="Times New Roman" pitchFamily="18" charset="0"/>
                  <a:ea typeface="黑体" pitchFamily="49" charset="-122"/>
                </a:rPr>
                <a:t>8</a:t>
              </a:r>
              <a:endParaRPr kumimoji="1" lang="en-US" altLang="zh-CN" sz="3200">
                <a:latin typeface="Times New Roman" pitchFamily="18" charset="0"/>
                <a:ea typeface="黑体" pitchFamily="49" charset="-122"/>
              </a:endParaRPr>
            </a:p>
          </p:txBody>
        </p:sp>
        <p:sp>
          <p:nvSpPr>
            <p:cNvPr id="114766" name="Text Box 28"/>
            <p:cNvSpPr txBox="1">
              <a:spLocks noChangeArrowheads="1"/>
            </p:cNvSpPr>
            <p:nvPr/>
          </p:nvSpPr>
          <p:spPr bwMode="auto">
            <a:xfrm>
              <a:off x="2688" y="2928"/>
              <a:ext cx="3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66"/>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a:solidFill>
                    <a:schemeClr val="tx2"/>
                  </a:solidFill>
                  <a:latin typeface="Times New Roman" pitchFamily="18" charset="0"/>
                  <a:ea typeface="黑体" pitchFamily="49" charset="-122"/>
                </a:rPr>
                <a:t>21</a:t>
              </a:r>
              <a:endParaRPr kumimoji="1" lang="en-US" altLang="zh-CN" sz="3200">
                <a:latin typeface="Times New Roman" pitchFamily="18" charset="0"/>
                <a:ea typeface="黑体" pitchFamily="49" charset="-122"/>
              </a:endParaRPr>
            </a:p>
          </p:txBody>
        </p:sp>
        <p:sp>
          <p:nvSpPr>
            <p:cNvPr id="114767" name="Text Box 29"/>
            <p:cNvSpPr txBox="1">
              <a:spLocks noChangeArrowheads="1"/>
            </p:cNvSpPr>
            <p:nvPr/>
          </p:nvSpPr>
          <p:spPr bwMode="auto">
            <a:xfrm>
              <a:off x="3696" y="2112"/>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66"/>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a:solidFill>
                    <a:schemeClr val="tx2"/>
                  </a:solidFill>
                  <a:latin typeface="Times New Roman" pitchFamily="18" charset="0"/>
                  <a:ea typeface="黑体" pitchFamily="49" charset="-122"/>
                </a:rPr>
                <a:t>3</a:t>
              </a:r>
              <a:endParaRPr kumimoji="1" lang="en-US" altLang="zh-CN" sz="3200">
                <a:latin typeface="Times New Roman" pitchFamily="18" charset="0"/>
                <a:ea typeface="黑体" pitchFamily="49" charset="-122"/>
              </a:endParaRPr>
            </a:p>
          </p:txBody>
        </p:sp>
        <p:sp>
          <p:nvSpPr>
            <p:cNvPr id="114768" name="Text Box 34"/>
            <p:cNvSpPr txBox="1">
              <a:spLocks noChangeArrowheads="1"/>
            </p:cNvSpPr>
            <p:nvPr/>
          </p:nvSpPr>
          <p:spPr bwMode="auto">
            <a:xfrm>
              <a:off x="2400" y="1171"/>
              <a:ext cx="3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66"/>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a:solidFill>
                    <a:schemeClr val="tx2"/>
                  </a:solidFill>
                  <a:latin typeface="Times New Roman" pitchFamily="18" charset="0"/>
                  <a:ea typeface="黑体" pitchFamily="49" charset="-122"/>
                </a:rPr>
                <a:t>12</a:t>
              </a:r>
              <a:endParaRPr kumimoji="1" lang="en-US" altLang="zh-CN" sz="3200">
                <a:latin typeface="Times New Roman" pitchFamily="18" charset="0"/>
                <a:ea typeface="黑体" pitchFamily="49" charset="-122"/>
              </a:endParaRPr>
            </a:p>
          </p:txBody>
        </p:sp>
        <p:sp>
          <p:nvSpPr>
            <p:cNvPr id="114769" name="Text Box 44"/>
            <p:cNvSpPr txBox="1">
              <a:spLocks noChangeArrowheads="1"/>
            </p:cNvSpPr>
            <p:nvPr/>
          </p:nvSpPr>
          <p:spPr bwMode="auto">
            <a:xfrm>
              <a:off x="3158" y="1500"/>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66"/>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a:solidFill>
                    <a:schemeClr val="tx2"/>
                  </a:solidFill>
                  <a:latin typeface="Times New Roman" pitchFamily="18" charset="0"/>
                  <a:ea typeface="黑体" pitchFamily="49" charset="-122"/>
                </a:rPr>
                <a:t>7</a:t>
              </a:r>
              <a:endParaRPr kumimoji="1" lang="en-US" altLang="zh-CN" sz="3200">
                <a:latin typeface="Times New Roman" pitchFamily="18" charset="0"/>
                <a:ea typeface="黑体" pitchFamily="49" charset="-122"/>
              </a:endParaRPr>
            </a:p>
          </p:txBody>
        </p:sp>
      </p:grpSp>
      <p:sp>
        <p:nvSpPr>
          <p:cNvPr id="109588" name="Text Box 20"/>
          <p:cNvSpPr txBox="1">
            <a:spLocks noChangeArrowheads="1"/>
          </p:cNvSpPr>
          <p:nvPr/>
        </p:nvSpPr>
        <p:spPr bwMode="auto">
          <a:xfrm>
            <a:off x="365125" y="338138"/>
            <a:ext cx="13731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4000" b="1">
                <a:solidFill>
                  <a:srgbClr val="000082"/>
                </a:solidFill>
                <a:latin typeface="Times New Roman" pitchFamily="18" charset="0"/>
                <a:ea typeface="黑体" pitchFamily="49" charset="-122"/>
              </a:rPr>
              <a:t>例如</a:t>
            </a:r>
            <a:r>
              <a:rPr kumimoji="1" lang="en-US" altLang="zh-CN" sz="4000" b="1">
                <a:solidFill>
                  <a:srgbClr val="000082"/>
                </a:solidFill>
                <a:latin typeface="Times New Roman" pitchFamily="18" charset="0"/>
                <a:ea typeface="黑体" pitchFamily="49" charset="-122"/>
              </a:rPr>
              <a:t>:</a:t>
            </a:r>
            <a:endParaRPr kumimoji="1" lang="en-US" altLang="zh-CN" sz="2400">
              <a:latin typeface="Times New Roman" pitchFamily="18" charset="0"/>
              <a:ea typeface="黑体" pitchFamily="49" charset="-122"/>
            </a:endParaRPr>
          </a:p>
        </p:txBody>
      </p:sp>
      <p:sp>
        <p:nvSpPr>
          <p:cNvPr id="109598" name="Oval 30"/>
          <p:cNvSpPr>
            <a:spLocks noChangeArrowheads="1"/>
          </p:cNvSpPr>
          <p:nvPr/>
        </p:nvSpPr>
        <p:spPr bwMode="auto">
          <a:xfrm>
            <a:off x="860425" y="1371600"/>
            <a:ext cx="533400" cy="533400"/>
          </a:xfrm>
          <a:prstGeom prst="ellipse">
            <a:avLst/>
          </a:prstGeom>
          <a:solidFill>
            <a:srgbClr val="FFFF99"/>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800000"/>
                </a:solidFill>
                <a:latin typeface="Times New Roman" pitchFamily="18" charset="0"/>
                <a:ea typeface="黑体" pitchFamily="49" charset="-122"/>
              </a:rPr>
              <a:t>a</a:t>
            </a:r>
            <a:endParaRPr kumimoji="1" lang="en-US" altLang="zh-CN" sz="2400">
              <a:latin typeface="Times New Roman" pitchFamily="18" charset="0"/>
              <a:ea typeface="黑体" pitchFamily="49" charset="-122"/>
            </a:endParaRPr>
          </a:p>
        </p:txBody>
      </p:sp>
      <p:sp>
        <p:nvSpPr>
          <p:cNvPr id="109600" name="Oval 32"/>
          <p:cNvSpPr>
            <a:spLocks noChangeArrowheads="1"/>
          </p:cNvSpPr>
          <p:nvPr/>
        </p:nvSpPr>
        <p:spPr bwMode="auto">
          <a:xfrm>
            <a:off x="2232025" y="2971800"/>
            <a:ext cx="533400" cy="533400"/>
          </a:xfrm>
          <a:prstGeom prst="ellipse">
            <a:avLst/>
          </a:prstGeom>
          <a:solidFill>
            <a:srgbClr val="FFFF99"/>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800000"/>
                </a:solidFill>
                <a:latin typeface="Times New Roman" pitchFamily="18" charset="0"/>
                <a:ea typeface="黑体" pitchFamily="49" charset="-122"/>
              </a:rPr>
              <a:t>e</a:t>
            </a:r>
            <a:endParaRPr kumimoji="1" lang="en-US" altLang="zh-CN" sz="2400">
              <a:latin typeface="Times New Roman" pitchFamily="18" charset="0"/>
              <a:ea typeface="黑体" pitchFamily="49" charset="-122"/>
            </a:endParaRPr>
          </a:p>
        </p:txBody>
      </p:sp>
      <p:sp>
        <p:nvSpPr>
          <p:cNvPr id="109603" name="Oval 35"/>
          <p:cNvSpPr>
            <a:spLocks noChangeArrowheads="1"/>
          </p:cNvSpPr>
          <p:nvPr/>
        </p:nvSpPr>
        <p:spPr bwMode="auto">
          <a:xfrm>
            <a:off x="3908425" y="3886200"/>
            <a:ext cx="533400" cy="533400"/>
          </a:xfrm>
          <a:prstGeom prst="ellipse">
            <a:avLst/>
          </a:prstGeom>
          <a:solidFill>
            <a:srgbClr val="FFFF99"/>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800000"/>
                </a:solidFill>
                <a:latin typeface="Times New Roman" pitchFamily="18" charset="0"/>
                <a:ea typeface="黑体" pitchFamily="49" charset="-122"/>
              </a:rPr>
              <a:t>d</a:t>
            </a:r>
            <a:endParaRPr kumimoji="1" lang="en-US" altLang="zh-CN" sz="2400">
              <a:latin typeface="Times New Roman" pitchFamily="18" charset="0"/>
              <a:ea typeface="黑体" pitchFamily="49" charset="-122"/>
            </a:endParaRPr>
          </a:p>
        </p:txBody>
      </p:sp>
      <p:sp>
        <p:nvSpPr>
          <p:cNvPr id="109605" name="Oval 37"/>
          <p:cNvSpPr>
            <a:spLocks noChangeArrowheads="1"/>
          </p:cNvSpPr>
          <p:nvPr/>
        </p:nvSpPr>
        <p:spPr bwMode="auto">
          <a:xfrm>
            <a:off x="5432425" y="2209800"/>
            <a:ext cx="533400" cy="533400"/>
          </a:xfrm>
          <a:prstGeom prst="ellipse">
            <a:avLst/>
          </a:prstGeom>
          <a:solidFill>
            <a:srgbClr val="FFFF99"/>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800000"/>
                </a:solidFill>
                <a:latin typeface="Times New Roman" pitchFamily="18" charset="0"/>
                <a:ea typeface="黑体" pitchFamily="49" charset="-122"/>
              </a:rPr>
              <a:t>c</a:t>
            </a:r>
            <a:endParaRPr kumimoji="1" lang="en-US" altLang="zh-CN" sz="2400">
              <a:latin typeface="Times New Roman" pitchFamily="18" charset="0"/>
              <a:ea typeface="黑体" pitchFamily="49" charset="-122"/>
            </a:endParaRPr>
          </a:p>
        </p:txBody>
      </p:sp>
      <p:sp>
        <p:nvSpPr>
          <p:cNvPr id="109607" name="Oval 39"/>
          <p:cNvSpPr>
            <a:spLocks noChangeArrowheads="1"/>
          </p:cNvSpPr>
          <p:nvPr/>
        </p:nvSpPr>
        <p:spPr bwMode="auto">
          <a:xfrm>
            <a:off x="3679825" y="1371600"/>
            <a:ext cx="533400" cy="533400"/>
          </a:xfrm>
          <a:prstGeom prst="ellipse">
            <a:avLst/>
          </a:prstGeom>
          <a:solidFill>
            <a:srgbClr val="FFFF99"/>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800000"/>
                </a:solidFill>
                <a:latin typeface="Times New Roman" pitchFamily="18" charset="0"/>
                <a:ea typeface="黑体" pitchFamily="49" charset="-122"/>
              </a:rPr>
              <a:t>b</a:t>
            </a:r>
            <a:endParaRPr kumimoji="1" lang="en-US" altLang="zh-CN" sz="2400">
              <a:latin typeface="Times New Roman" pitchFamily="18" charset="0"/>
              <a:ea typeface="黑体" pitchFamily="49" charset="-122"/>
            </a:endParaRPr>
          </a:p>
        </p:txBody>
      </p:sp>
      <p:sp>
        <p:nvSpPr>
          <p:cNvPr id="109609" name="Oval 41"/>
          <p:cNvSpPr>
            <a:spLocks noChangeArrowheads="1"/>
          </p:cNvSpPr>
          <p:nvPr/>
        </p:nvSpPr>
        <p:spPr bwMode="auto">
          <a:xfrm>
            <a:off x="250825" y="3886200"/>
            <a:ext cx="533400" cy="533400"/>
          </a:xfrm>
          <a:prstGeom prst="ellipse">
            <a:avLst/>
          </a:prstGeom>
          <a:solidFill>
            <a:srgbClr val="FFFF99"/>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800000"/>
                </a:solidFill>
                <a:latin typeface="Times New Roman" pitchFamily="18" charset="0"/>
                <a:ea typeface="黑体" pitchFamily="49" charset="-122"/>
              </a:rPr>
              <a:t>g</a:t>
            </a:r>
            <a:endParaRPr kumimoji="1" lang="en-US" altLang="zh-CN" sz="2400">
              <a:latin typeface="Times New Roman" pitchFamily="18" charset="0"/>
              <a:ea typeface="黑体" pitchFamily="49" charset="-122"/>
            </a:endParaRPr>
          </a:p>
        </p:txBody>
      </p:sp>
      <p:sp>
        <p:nvSpPr>
          <p:cNvPr id="109611" name="Oval 43"/>
          <p:cNvSpPr>
            <a:spLocks noChangeArrowheads="1"/>
          </p:cNvSpPr>
          <p:nvPr/>
        </p:nvSpPr>
        <p:spPr bwMode="auto">
          <a:xfrm>
            <a:off x="2536825" y="5029200"/>
            <a:ext cx="533400" cy="533400"/>
          </a:xfrm>
          <a:prstGeom prst="ellipse">
            <a:avLst/>
          </a:prstGeom>
          <a:solidFill>
            <a:srgbClr val="FFFF99"/>
          </a:solidFill>
          <a:ln w="28575"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800000"/>
                </a:solidFill>
                <a:latin typeface="Times New Roman" pitchFamily="18" charset="0"/>
                <a:ea typeface="黑体" pitchFamily="49" charset="-122"/>
              </a:rPr>
              <a:t>f</a:t>
            </a:r>
            <a:endParaRPr kumimoji="1" lang="en-US" altLang="zh-CN" sz="2400">
              <a:latin typeface="Times New Roman" pitchFamily="18" charset="0"/>
              <a:ea typeface="黑体" pitchFamily="49" charset="-122"/>
            </a:endParaRPr>
          </a:p>
        </p:txBody>
      </p:sp>
      <p:sp>
        <p:nvSpPr>
          <p:cNvPr id="109613" name="Text Box 45"/>
          <p:cNvSpPr txBox="1">
            <a:spLocks noChangeArrowheads="1"/>
          </p:cNvSpPr>
          <p:nvPr/>
        </p:nvSpPr>
        <p:spPr bwMode="auto">
          <a:xfrm>
            <a:off x="1684338" y="2060575"/>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a:solidFill>
                  <a:srgbClr val="000066"/>
                </a:solidFill>
                <a:latin typeface="Times New Roman" pitchFamily="18" charset="0"/>
                <a:ea typeface="黑体" pitchFamily="49" charset="-122"/>
              </a:rPr>
              <a:t>14</a:t>
            </a:r>
            <a:endParaRPr kumimoji="1" lang="en-US" altLang="zh-CN" sz="2400">
              <a:solidFill>
                <a:srgbClr val="000066"/>
              </a:solidFill>
              <a:latin typeface="Times New Roman" pitchFamily="18" charset="0"/>
              <a:ea typeface="黑体" pitchFamily="49" charset="-122"/>
            </a:endParaRPr>
          </a:p>
        </p:txBody>
      </p:sp>
      <p:sp>
        <p:nvSpPr>
          <p:cNvPr id="109614" name="Text Box 46"/>
          <p:cNvSpPr txBox="1">
            <a:spLocks noChangeArrowheads="1"/>
          </p:cNvSpPr>
          <p:nvPr/>
        </p:nvSpPr>
        <p:spPr bwMode="auto">
          <a:xfrm>
            <a:off x="3052763" y="3065463"/>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b="1">
                <a:solidFill>
                  <a:srgbClr val="000066"/>
                </a:solidFill>
                <a:latin typeface="Times New Roman" pitchFamily="18" charset="0"/>
                <a:ea typeface="黑体" pitchFamily="49" charset="-122"/>
              </a:rPr>
              <a:t>8</a:t>
            </a:r>
            <a:endParaRPr kumimoji="1" lang="en-US" altLang="zh-CN" sz="3200">
              <a:solidFill>
                <a:srgbClr val="000066"/>
              </a:solidFill>
              <a:latin typeface="Times New Roman" pitchFamily="18" charset="0"/>
              <a:ea typeface="黑体" pitchFamily="49" charset="-122"/>
            </a:endParaRPr>
          </a:p>
        </p:txBody>
      </p:sp>
      <p:sp>
        <p:nvSpPr>
          <p:cNvPr id="109615" name="Text Box 47"/>
          <p:cNvSpPr txBox="1">
            <a:spLocks noChangeArrowheads="1"/>
          </p:cNvSpPr>
          <p:nvPr/>
        </p:nvSpPr>
        <p:spPr bwMode="auto">
          <a:xfrm>
            <a:off x="4598988" y="1471613"/>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b="1">
                <a:solidFill>
                  <a:srgbClr val="000066"/>
                </a:solidFill>
                <a:latin typeface="Times New Roman" pitchFamily="18" charset="0"/>
                <a:ea typeface="黑体" pitchFamily="49" charset="-122"/>
              </a:rPr>
              <a:t>5</a:t>
            </a:r>
            <a:endParaRPr kumimoji="1" lang="en-US" altLang="zh-CN" sz="2400">
              <a:solidFill>
                <a:srgbClr val="000066"/>
              </a:solidFill>
              <a:latin typeface="Times New Roman" pitchFamily="18" charset="0"/>
              <a:ea typeface="黑体" pitchFamily="49" charset="-122"/>
            </a:endParaRPr>
          </a:p>
        </p:txBody>
      </p:sp>
      <p:sp>
        <p:nvSpPr>
          <p:cNvPr id="109616" name="Text Box 48"/>
          <p:cNvSpPr txBox="1">
            <a:spLocks noChangeArrowheads="1"/>
          </p:cNvSpPr>
          <p:nvPr/>
        </p:nvSpPr>
        <p:spPr bwMode="auto">
          <a:xfrm>
            <a:off x="4899025" y="3357563"/>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b="1">
                <a:solidFill>
                  <a:srgbClr val="000066"/>
                </a:solidFill>
                <a:latin typeface="Times New Roman" pitchFamily="18" charset="0"/>
                <a:ea typeface="黑体" pitchFamily="49" charset="-122"/>
              </a:rPr>
              <a:t>3</a:t>
            </a:r>
            <a:endParaRPr kumimoji="1" lang="en-US" altLang="zh-CN" sz="3200">
              <a:solidFill>
                <a:srgbClr val="000066"/>
              </a:solidFill>
              <a:latin typeface="Times New Roman" pitchFamily="18" charset="0"/>
              <a:ea typeface="黑体" pitchFamily="49" charset="-122"/>
            </a:endParaRPr>
          </a:p>
        </p:txBody>
      </p:sp>
      <p:sp>
        <p:nvSpPr>
          <p:cNvPr id="109617" name="Text Box 49"/>
          <p:cNvSpPr txBox="1">
            <a:spLocks noChangeArrowheads="1"/>
          </p:cNvSpPr>
          <p:nvPr/>
        </p:nvSpPr>
        <p:spPr bwMode="auto">
          <a:xfrm>
            <a:off x="1225550" y="3222625"/>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b="1">
                <a:solidFill>
                  <a:srgbClr val="000066"/>
                </a:solidFill>
                <a:latin typeface="Times New Roman" pitchFamily="18" charset="0"/>
                <a:ea typeface="黑体" pitchFamily="49" charset="-122"/>
              </a:rPr>
              <a:t>16</a:t>
            </a:r>
          </a:p>
        </p:txBody>
      </p:sp>
      <p:sp>
        <p:nvSpPr>
          <p:cNvPr id="109618" name="Text Box 50"/>
          <p:cNvSpPr txBox="1">
            <a:spLocks noChangeArrowheads="1"/>
          </p:cNvSpPr>
          <p:nvPr/>
        </p:nvSpPr>
        <p:spPr bwMode="auto">
          <a:xfrm>
            <a:off x="3316288" y="4640263"/>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b="1">
                <a:solidFill>
                  <a:srgbClr val="000066"/>
                </a:solidFill>
                <a:latin typeface="Times New Roman" pitchFamily="18" charset="0"/>
                <a:ea typeface="黑体" pitchFamily="49" charset="-122"/>
              </a:rPr>
              <a:t>21</a:t>
            </a:r>
            <a:endParaRPr kumimoji="1" lang="en-US" altLang="zh-CN" sz="3200">
              <a:solidFill>
                <a:srgbClr val="000066"/>
              </a:solidFill>
              <a:latin typeface="Times New Roman" pitchFamily="18" charset="0"/>
              <a:ea typeface="黑体" pitchFamily="49" charset="-122"/>
            </a:endParaRPr>
          </a:p>
        </p:txBody>
      </p:sp>
      <p:sp>
        <p:nvSpPr>
          <p:cNvPr id="109619" name="Text Box 51"/>
          <p:cNvSpPr txBox="1">
            <a:spLocks noChangeArrowheads="1"/>
          </p:cNvSpPr>
          <p:nvPr/>
        </p:nvSpPr>
        <p:spPr bwMode="auto">
          <a:xfrm>
            <a:off x="250825" y="5867400"/>
            <a:ext cx="33956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600" b="1">
                <a:solidFill>
                  <a:srgbClr val="000082"/>
                </a:solidFill>
                <a:latin typeface="楷体_GB2312" pitchFamily="49" charset="-122"/>
                <a:ea typeface="楷体_GB2312" pitchFamily="49" charset="-122"/>
              </a:rPr>
              <a:t>所得生成树权值</a:t>
            </a:r>
            <a:endParaRPr kumimoji="1" lang="zh-CN" altLang="en-US" sz="3600" b="1">
              <a:latin typeface="楷体_GB2312" pitchFamily="49" charset="-122"/>
              <a:ea typeface="楷体_GB2312" pitchFamily="49" charset="-122"/>
            </a:endParaRPr>
          </a:p>
        </p:txBody>
      </p:sp>
      <p:sp>
        <p:nvSpPr>
          <p:cNvPr id="109620" name="Text Box 52"/>
          <p:cNvSpPr txBox="1">
            <a:spLocks noChangeArrowheads="1"/>
          </p:cNvSpPr>
          <p:nvPr/>
        </p:nvSpPr>
        <p:spPr bwMode="auto">
          <a:xfrm>
            <a:off x="3708400" y="5883275"/>
            <a:ext cx="50180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600" b="1">
                <a:solidFill>
                  <a:srgbClr val="000082"/>
                </a:solidFill>
                <a:latin typeface="楷体_GB2312" pitchFamily="49" charset="-122"/>
                <a:ea typeface="楷体_GB2312" pitchFamily="49" charset="-122"/>
              </a:rPr>
              <a:t>= 14+8+3+5+16+21 = 67</a:t>
            </a:r>
            <a:endParaRPr kumimoji="1" lang="en-US" altLang="zh-CN" sz="3600" b="1">
              <a:latin typeface="楷体_GB2312" pitchFamily="49" charset="-122"/>
              <a:ea typeface="楷体_GB2312" pitchFamily="49" charset="-122"/>
            </a:endParaRPr>
          </a:p>
        </p:txBody>
      </p:sp>
      <p:sp>
        <p:nvSpPr>
          <p:cNvPr id="109621" name="Line 53"/>
          <p:cNvSpPr>
            <a:spLocks noChangeShapeType="1"/>
          </p:cNvSpPr>
          <p:nvPr/>
        </p:nvSpPr>
        <p:spPr bwMode="auto">
          <a:xfrm flipH="1">
            <a:off x="542925" y="1905000"/>
            <a:ext cx="457200" cy="2057400"/>
          </a:xfrm>
          <a:prstGeom prst="line">
            <a:avLst/>
          </a:prstGeom>
          <a:noFill/>
          <a:ln w="28575" cap="sq">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22" name="Line 54"/>
          <p:cNvSpPr>
            <a:spLocks noChangeShapeType="1"/>
          </p:cNvSpPr>
          <p:nvPr/>
        </p:nvSpPr>
        <p:spPr bwMode="auto">
          <a:xfrm>
            <a:off x="1322388" y="1828800"/>
            <a:ext cx="990600" cy="1219200"/>
          </a:xfrm>
          <a:prstGeom prst="line">
            <a:avLst/>
          </a:prstGeom>
          <a:noFill/>
          <a:ln w="28575" cap="sq">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23" name="Line 55"/>
          <p:cNvSpPr>
            <a:spLocks noChangeShapeType="1"/>
          </p:cNvSpPr>
          <p:nvPr/>
        </p:nvSpPr>
        <p:spPr bwMode="auto">
          <a:xfrm>
            <a:off x="1393825" y="1674813"/>
            <a:ext cx="2286000" cy="0"/>
          </a:xfrm>
          <a:prstGeom prst="line">
            <a:avLst/>
          </a:prstGeom>
          <a:noFill/>
          <a:ln w="28575" cap="sq">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24" name="Line 56"/>
          <p:cNvSpPr>
            <a:spLocks noChangeShapeType="1"/>
          </p:cNvSpPr>
          <p:nvPr/>
        </p:nvSpPr>
        <p:spPr bwMode="auto">
          <a:xfrm flipV="1">
            <a:off x="808038" y="3332163"/>
            <a:ext cx="1524000" cy="762000"/>
          </a:xfrm>
          <a:prstGeom prst="line">
            <a:avLst/>
          </a:prstGeom>
          <a:noFill/>
          <a:ln w="28575" cap="sq">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25" name="Line 57"/>
          <p:cNvSpPr>
            <a:spLocks noChangeShapeType="1"/>
          </p:cNvSpPr>
          <p:nvPr/>
        </p:nvSpPr>
        <p:spPr bwMode="auto">
          <a:xfrm flipH="1">
            <a:off x="2689225" y="1828800"/>
            <a:ext cx="1066800" cy="1219200"/>
          </a:xfrm>
          <a:prstGeom prst="line">
            <a:avLst/>
          </a:prstGeom>
          <a:noFill/>
          <a:ln w="28575" cap="sq">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26" name="Line 58"/>
          <p:cNvSpPr>
            <a:spLocks noChangeShapeType="1"/>
          </p:cNvSpPr>
          <p:nvPr/>
        </p:nvSpPr>
        <p:spPr bwMode="auto">
          <a:xfrm>
            <a:off x="2690813" y="3322638"/>
            <a:ext cx="1219200" cy="685800"/>
          </a:xfrm>
          <a:prstGeom prst="line">
            <a:avLst/>
          </a:prstGeom>
          <a:noFill/>
          <a:ln w="38100" cap="sq">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27" name="Line 59"/>
          <p:cNvSpPr>
            <a:spLocks noChangeShapeType="1"/>
          </p:cNvSpPr>
          <p:nvPr/>
        </p:nvSpPr>
        <p:spPr bwMode="auto">
          <a:xfrm>
            <a:off x="3984625" y="1828800"/>
            <a:ext cx="152400" cy="1981200"/>
          </a:xfrm>
          <a:prstGeom prst="line">
            <a:avLst/>
          </a:prstGeom>
          <a:noFill/>
          <a:ln w="28575" cap="sq">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28" name="Line 60"/>
          <p:cNvSpPr>
            <a:spLocks noChangeShapeType="1"/>
          </p:cNvSpPr>
          <p:nvPr/>
        </p:nvSpPr>
        <p:spPr bwMode="auto">
          <a:xfrm flipH="1">
            <a:off x="4378325" y="2654300"/>
            <a:ext cx="1143000" cy="1371600"/>
          </a:xfrm>
          <a:prstGeom prst="line">
            <a:avLst/>
          </a:prstGeom>
          <a:noFill/>
          <a:ln w="38100" cap="sq">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29" name="Line 61"/>
          <p:cNvSpPr>
            <a:spLocks noChangeShapeType="1"/>
          </p:cNvSpPr>
          <p:nvPr/>
        </p:nvSpPr>
        <p:spPr bwMode="auto">
          <a:xfrm flipH="1">
            <a:off x="3060700" y="4343400"/>
            <a:ext cx="914400" cy="838200"/>
          </a:xfrm>
          <a:prstGeom prst="line">
            <a:avLst/>
          </a:prstGeom>
          <a:noFill/>
          <a:ln w="38100" cap="sq">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30" name="Line 62"/>
          <p:cNvSpPr>
            <a:spLocks noChangeShapeType="1"/>
          </p:cNvSpPr>
          <p:nvPr/>
        </p:nvSpPr>
        <p:spPr bwMode="auto">
          <a:xfrm>
            <a:off x="4211638" y="1666875"/>
            <a:ext cx="1295400" cy="685800"/>
          </a:xfrm>
          <a:prstGeom prst="line">
            <a:avLst/>
          </a:prstGeom>
          <a:noFill/>
          <a:ln w="38100" cap="sq">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31" name="Line 63"/>
          <p:cNvSpPr>
            <a:spLocks noChangeShapeType="1"/>
          </p:cNvSpPr>
          <p:nvPr/>
        </p:nvSpPr>
        <p:spPr bwMode="auto">
          <a:xfrm>
            <a:off x="708025" y="4343400"/>
            <a:ext cx="1828800" cy="838200"/>
          </a:xfrm>
          <a:prstGeom prst="line">
            <a:avLst/>
          </a:prstGeom>
          <a:noFill/>
          <a:ln w="28575" cap="sq">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18" name="Rectangle 66"/>
          <p:cNvSpPr>
            <a:spLocks noChangeArrowheads="1"/>
          </p:cNvSpPr>
          <p:nvPr/>
        </p:nvSpPr>
        <p:spPr bwMode="auto">
          <a:xfrm>
            <a:off x="5580063" y="476250"/>
            <a:ext cx="3313112" cy="576263"/>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19" name="Rectangle 67"/>
          <p:cNvSpPr>
            <a:spLocks noChangeArrowheads="1"/>
          </p:cNvSpPr>
          <p:nvPr/>
        </p:nvSpPr>
        <p:spPr bwMode="auto">
          <a:xfrm>
            <a:off x="6875463" y="1628775"/>
            <a:ext cx="1152525" cy="3311525"/>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37" name="Rectangle 69"/>
          <p:cNvSpPr>
            <a:spLocks noChangeArrowheads="1"/>
          </p:cNvSpPr>
          <p:nvPr/>
        </p:nvSpPr>
        <p:spPr bwMode="auto">
          <a:xfrm>
            <a:off x="5651500" y="461963"/>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800000"/>
                </a:solidFill>
                <a:latin typeface="Times New Roman" pitchFamily="18" charset="0"/>
                <a:ea typeface="黑体" pitchFamily="49" charset="-122"/>
              </a:rPr>
              <a:t>a</a:t>
            </a:r>
          </a:p>
        </p:txBody>
      </p:sp>
      <p:sp>
        <p:nvSpPr>
          <p:cNvPr id="109639" name="Rectangle 71"/>
          <p:cNvSpPr>
            <a:spLocks noChangeArrowheads="1"/>
          </p:cNvSpPr>
          <p:nvPr/>
        </p:nvSpPr>
        <p:spPr bwMode="auto">
          <a:xfrm>
            <a:off x="7235825" y="461963"/>
            <a:ext cx="3825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800000"/>
                </a:solidFill>
                <a:latin typeface="Times New Roman" pitchFamily="18" charset="0"/>
                <a:ea typeface="黑体" pitchFamily="49" charset="-122"/>
              </a:rPr>
              <a:t>b</a:t>
            </a:r>
          </a:p>
        </p:txBody>
      </p:sp>
      <p:sp>
        <p:nvSpPr>
          <p:cNvPr id="109641" name="Rectangle 73"/>
          <p:cNvSpPr>
            <a:spLocks noChangeArrowheads="1"/>
          </p:cNvSpPr>
          <p:nvPr/>
        </p:nvSpPr>
        <p:spPr bwMode="auto">
          <a:xfrm>
            <a:off x="6877050" y="461963"/>
            <a:ext cx="3413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800000"/>
                </a:solidFill>
                <a:latin typeface="Times New Roman" pitchFamily="18" charset="0"/>
                <a:ea typeface="黑体" pitchFamily="49" charset="-122"/>
              </a:rPr>
              <a:t>c</a:t>
            </a:r>
          </a:p>
        </p:txBody>
      </p:sp>
      <p:sp>
        <p:nvSpPr>
          <p:cNvPr id="109642" name="Rectangle 74"/>
          <p:cNvSpPr>
            <a:spLocks noChangeArrowheads="1"/>
          </p:cNvSpPr>
          <p:nvPr/>
        </p:nvSpPr>
        <p:spPr bwMode="auto">
          <a:xfrm>
            <a:off x="6443663" y="476250"/>
            <a:ext cx="3825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800000"/>
                </a:solidFill>
                <a:latin typeface="Times New Roman" pitchFamily="18" charset="0"/>
              </a:rPr>
              <a:t>d</a:t>
            </a:r>
          </a:p>
        </p:txBody>
      </p:sp>
      <p:sp>
        <p:nvSpPr>
          <p:cNvPr id="109643" name="Rectangle 75"/>
          <p:cNvSpPr>
            <a:spLocks noChangeArrowheads="1"/>
          </p:cNvSpPr>
          <p:nvPr/>
        </p:nvSpPr>
        <p:spPr bwMode="auto">
          <a:xfrm>
            <a:off x="6011863" y="476250"/>
            <a:ext cx="3413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800000"/>
                </a:solidFill>
                <a:latin typeface="Times New Roman" pitchFamily="18" charset="0"/>
              </a:rPr>
              <a:t>e</a:t>
            </a:r>
          </a:p>
        </p:txBody>
      </p:sp>
      <p:sp>
        <p:nvSpPr>
          <p:cNvPr id="109644" name="Rectangle 76"/>
          <p:cNvSpPr>
            <a:spLocks noChangeArrowheads="1"/>
          </p:cNvSpPr>
          <p:nvPr/>
        </p:nvSpPr>
        <p:spPr bwMode="auto">
          <a:xfrm>
            <a:off x="8101013" y="461963"/>
            <a:ext cx="3032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800000"/>
                </a:solidFill>
                <a:latin typeface="Times New Roman" pitchFamily="18" charset="0"/>
              </a:rPr>
              <a:t>f</a:t>
            </a:r>
          </a:p>
        </p:txBody>
      </p:sp>
      <p:sp>
        <p:nvSpPr>
          <p:cNvPr id="109645" name="Rectangle 77"/>
          <p:cNvSpPr>
            <a:spLocks noChangeArrowheads="1"/>
          </p:cNvSpPr>
          <p:nvPr/>
        </p:nvSpPr>
        <p:spPr bwMode="auto">
          <a:xfrm>
            <a:off x="7666038" y="404813"/>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800000"/>
                </a:solidFill>
                <a:latin typeface="Times New Roman" pitchFamily="18" charset="0"/>
              </a:rPr>
              <a:t>g</a:t>
            </a:r>
          </a:p>
        </p:txBody>
      </p:sp>
      <p:sp>
        <p:nvSpPr>
          <p:cNvPr id="109646" name="Text Box 78"/>
          <p:cNvSpPr txBox="1">
            <a:spLocks noChangeArrowheads="1"/>
          </p:cNvSpPr>
          <p:nvPr/>
        </p:nvSpPr>
        <p:spPr bwMode="auto">
          <a:xfrm>
            <a:off x="6946900" y="1700213"/>
            <a:ext cx="10810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800"/>
              <a:t>(a,e)</a:t>
            </a:r>
          </a:p>
        </p:txBody>
      </p:sp>
      <p:sp>
        <p:nvSpPr>
          <p:cNvPr id="109647" name="Text Box 79"/>
          <p:cNvSpPr txBox="1">
            <a:spLocks noChangeArrowheads="1"/>
          </p:cNvSpPr>
          <p:nvPr/>
        </p:nvSpPr>
        <p:spPr bwMode="auto">
          <a:xfrm>
            <a:off x="6946900" y="2205038"/>
            <a:ext cx="10810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800"/>
              <a:t>(e,d)</a:t>
            </a:r>
          </a:p>
        </p:txBody>
      </p:sp>
      <p:sp>
        <p:nvSpPr>
          <p:cNvPr id="109648" name="Text Box 80"/>
          <p:cNvSpPr txBox="1">
            <a:spLocks noChangeArrowheads="1"/>
          </p:cNvSpPr>
          <p:nvPr/>
        </p:nvSpPr>
        <p:spPr bwMode="auto">
          <a:xfrm>
            <a:off x="6946900" y="2781300"/>
            <a:ext cx="10810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800"/>
              <a:t>(d,c)</a:t>
            </a:r>
          </a:p>
        </p:txBody>
      </p:sp>
      <p:sp>
        <p:nvSpPr>
          <p:cNvPr id="109649" name="Text Box 81"/>
          <p:cNvSpPr txBox="1">
            <a:spLocks noChangeArrowheads="1"/>
          </p:cNvSpPr>
          <p:nvPr/>
        </p:nvSpPr>
        <p:spPr bwMode="auto">
          <a:xfrm>
            <a:off x="6946900" y="3357563"/>
            <a:ext cx="10810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800"/>
              <a:t>(c,b)</a:t>
            </a:r>
          </a:p>
        </p:txBody>
      </p:sp>
      <p:sp>
        <p:nvSpPr>
          <p:cNvPr id="109650" name="Text Box 82"/>
          <p:cNvSpPr txBox="1">
            <a:spLocks noChangeArrowheads="1"/>
          </p:cNvSpPr>
          <p:nvPr/>
        </p:nvSpPr>
        <p:spPr bwMode="auto">
          <a:xfrm>
            <a:off x="6946900" y="3860800"/>
            <a:ext cx="10810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800"/>
              <a:t>(e,g)</a:t>
            </a:r>
          </a:p>
        </p:txBody>
      </p:sp>
      <p:sp>
        <p:nvSpPr>
          <p:cNvPr id="109651" name="Text Box 83"/>
          <p:cNvSpPr txBox="1">
            <a:spLocks noChangeArrowheads="1"/>
          </p:cNvSpPr>
          <p:nvPr/>
        </p:nvSpPr>
        <p:spPr bwMode="auto">
          <a:xfrm>
            <a:off x="7019925" y="4365625"/>
            <a:ext cx="10810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800"/>
              <a:t>(d,f)</a:t>
            </a:r>
          </a:p>
        </p:txBody>
      </p:sp>
      <p:sp>
        <p:nvSpPr>
          <p:cNvPr id="114733" name="Text Box 84"/>
          <p:cNvSpPr txBox="1">
            <a:spLocks noChangeArrowheads="1"/>
          </p:cNvSpPr>
          <p:nvPr/>
        </p:nvSpPr>
        <p:spPr bwMode="auto">
          <a:xfrm>
            <a:off x="5148263" y="549275"/>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400"/>
              <a:t>U</a:t>
            </a:r>
          </a:p>
        </p:txBody>
      </p:sp>
      <p:sp>
        <p:nvSpPr>
          <p:cNvPr id="114734" name="Text Box 85"/>
          <p:cNvSpPr txBox="1">
            <a:spLocks noChangeArrowheads="1"/>
          </p:cNvSpPr>
          <p:nvPr/>
        </p:nvSpPr>
        <p:spPr bwMode="auto">
          <a:xfrm>
            <a:off x="7092950" y="1196975"/>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400"/>
              <a:t>TE</a:t>
            </a:r>
          </a:p>
        </p:txBody>
      </p:sp>
      <p:sp>
        <p:nvSpPr>
          <p:cNvPr id="109599" name="Line 31"/>
          <p:cNvSpPr>
            <a:spLocks noChangeShapeType="1"/>
          </p:cNvSpPr>
          <p:nvPr/>
        </p:nvSpPr>
        <p:spPr bwMode="auto">
          <a:xfrm>
            <a:off x="1370013" y="1839913"/>
            <a:ext cx="990600" cy="1219200"/>
          </a:xfrm>
          <a:prstGeom prst="line">
            <a:avLst/>
          </a:prstGeom>
          <a:noFill/>
          <a:ln w="76200" cap="sq">
            <a:solidFill>
              <a:srgbClr val="58009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08" name="Line 40"/>
          <p:cNvSpPr>
            <a:spLocks noChangeShapeType="1"/>
          </p:cNvSpPr>
          <p:nvPr/>
        </p:nvSpPr>
        <p:spPr bwMode="auto">
          <a:xfrm flipV="1">
            <a:off x="801688" y="3370263"/>
            <a:ext cx="1524000" cy="762000"/>
          </a:xfrm>
          <a:prstGeom prst="line">
            <a:avLst/>
          </a:prstGeom>
          <a:noFill/>
          <a:ln w="76200" cap="sq">
            <a:solidFill>
              <a:srgbClr val="58009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06" name="Line 38"/>
          <p:cNvSpPr>
            <a:spLocks noChangeShapeType="1"/>
          </p:cNvSpPr>
          <p:nvPr/>
        </p:nvSpPr>
        <p:spPr bwMode="auto">
          <a:xfrm>
            <a:off x="4213225" y="1700213"/>
            <a:ext cx="1295400" cy="685800"/>
          </a:xfrm>
          <a:prstGeom prst="line">
            <a:avLst/>
          </a:prstGeom>
          <a:noFill/>
          <a:ln w="76200" cap="sq">
            <a:solidFill>
              <a:srgbClr val="58009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04" name="Line 36"/>
          <p:cNvSpPr>
            <a:spLocks noChangeShapeType="1"/>
          </p:cNvSpPr>
          <p:nvPr/>
        </p:nvSpPr>
        <p:spPr bwMode="auto">
          <a:xfrm flipH="1">
            <a:off x="4365625" y="2667000"/>
            <a:ext cx="1143000" cy="1371600"/>
          </a:xfrm>
          <a:prstGeom prst="line">
            <a:avLst/>
          </a:prstGeom>
          <a:noFill/>
          <a:ln w="76200" cap="sq">
            <a:solidFill>
              <a:srgbClr val="58009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01" name="Line 33"/>
          <p:cNvSpPr>
            <a:spLocks noChangeShapeType="1"/>
          </p:cNvSpPr>
          <p:nvPr/>
        </p:nvSpPr>
        <p:spPr bwMode="auto">
          <a:xfrm>
            <a:off x="2765425" y="3352800"/>
            <a:ext cx="1219200" cy="685800"/>
          </a:xfrm>
          <a:prstGeom prst="line">
            <a:avLst/>
          </a:prstGeom>
          <a:noFill/>
          <a:ln w="76200" cap="sq">
            <a:solidFill>
              <a:srgbClr val="58009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10" name="Line 42"/>
          <p:cNvSpPr>
            <a:spLocks noChangeShapeType="1"/>
          </p:cNvSpPr>
          <p:nvPr/>
        </p:nvSpPr>
        <p:spPr bwMode="auto">
          <a:xfrm flipH="1">
            <a:off x="3070225" y="4343400"/>
            <a:ext cx="914400" cy="838200"/>
          </a:xfrm>
          <a:prstGeom prst="line">
            <a:avLst/>
          </a:prstGeom>
          <a:noFill/>
          <a:ln w="57150" cap="sq">
            <a:solidFill>
              <a:srgbClr val="58009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9588"/>
                                        </p:tgtEl>
                                        <p:attrNameLst>
                                          <p:attrName>style.visibility</p:attrName>
                                        </p:attrNameLst>
                                      </p:cBhvr>
                                      <p:to>
                                        <p:strVal val="visible"/>
                                      </p:to>
                                    </p:set>
                                    <p:animEffect transition="in" filter="wipe(left)">
                                      <p:cBhvr>
                                        <p:cTn id="7" dur="500"/>
                                        <p:tgtEl>
                                          <p:spTgt spid="1095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09633"/>
                                        </p:tgtEl>
                                        <p:attrNameLst>
                                          <p:attrName>style.visibility</p:attrName>
                                        </p:attrNameLst>
                                      </p:cBhvr>
                                      <p:to>
                                        <p:strVal val="visible"/>
                                      </p:to>
                                    </p:set>
                                    <p:animEffect transition="in" filter="wipe(up)">
                                      <p:cBhvr>
                                        <p:cTn id="12" dur="500"/>
                                        <p:tgtEl>
                                          <p:spTgt spid="1096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9598"/>
                                        </p:tgtEl>
                                        <p:attrNameLst>
                                          <p:attrName>style.visibility</p:attrName>
                                        </p:attrNameLst>
                                      </p:cBhvr>
                                      <p:to>
                                        <p:strVal val="visible"/>
                                      </p:to>
                                    </p:set>
                                    <p:animEffect transition="in" filter="wipe(up)">
                                      <p:cBhvr>
                                        <p:cTn id="17" dur="500"/>
                                        <p:tgtEl>
                                          <p:spTgt spid="109598"/>
                                        </p:tgtEl>
                                      </p:cBhvr>
                                    </p:animEffect>
                                  </p:childTnLst>
                                </p:cTn>
                              </p:par>
                            </p:childTnLst>
                          </p:cTn>
                        </p:par>
                        <p:par>
                          <p:cTn id="18" fill="hold" nodeType="afterGroup">
                            <p:stCondLst>
                              <p:cond delay="500"/>
                            </p:stCondLst>
                            <p:childTnLst>
                              <p:par>
                                <p:cTn id="19" presetID="22" presetClass="entr" presetSubtype="4" fill="hold" grpId="0" nodeType="afterEffect">
                                  <p:stCondLst>
                                    <p:cond delay="0"/>
                                  </p:stCondLst>
                                  <p:childTnLst>
                                    <p:set>
                                      <p:cBhvr>
                                        <p:cTn id="20" dur="1" fill="hold">
                                          <p:stCondLst>
                                            <p:cond delay="0"/>
                                          </p:stCondLst>
                                        </p:cTn>
                                        <p:tgtEl>
                                          <p:spTgt spid="109637"/>
                                        </p:tgtEl>
                                        <p:attrNameLst>
                                          <p:attrName>style.visibility</p:attrName>
                                        </p:attrNameLst>
                                      </p:cBhvr>
                                      <p:to>
                                        <p:strVal val="visible"/>
                                      </p:to>
                                    </p:set>
                                    <p:animEffect transition="in" filter="wipe(down)">
                                      <p:cBhvr>
                                        <p:cTn id="21" dur="500"/>
                                        <p:tgtEl>
                                          <p:spTgt spid="10963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09621"/>
                                        </p:tgtEl>
                                        <p:attrNameLst>
                                          <p:attrName>style.visibility</p:attrName>
                                        </p:attrNameLst>
                                      </p:cBhvr>
                                      <p:to>
                                        <p:strVal val="visible"/>
                                      </p:to>
                                    </p:set>
                                    <p:animEffect transition="in" filter="wipe(up)">
                                      <p:cBhvr>
                                        <p:cTn id="26" dur="500"/>
                                        <p:tgtEl>
                                          <p:spTgt spid="10962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09622"/>
                                        </p:tgtEl>
                                        <p:attrNameLst>
                                          <p:attrName>style.visibility</p:attrName>
                                        </p:attrNameLst>
                                      </p:cBhvr>
                                      <p:to>
                                        <p:strVal val="visible"/>
                                      </p:to>
                                    </p:set>
                                    <p:animEffect transition="in" filter="wipe(up)">
                                      <p:cBhvr>
                                        <p:cTn id="31" dur="500"/>
                                        <p:tgtEl>
                                          <p:spTgt spid="10962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09623"/>
                                        </p:tgtEl>
                                        <p:attrNameLst>
                                          <p:attrName>style.visibility</p:attrName>
                                        </p:attrNameLst>
                                      </p:cBhvr>
                                      <p:to>
                                        <p:strVal val="visible"/>
                                      </p:to>
                                    </p:set>
                                    <p:animEffect transition="in" filter="wipe(left)">
                                      <p:cBhvr>
                                        <p:cTn id="36" dur="500"/>
                                        <p:tgtEl>
                                          <p:spTgt spid="10962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109599"/>
                                        </p:tgtEl>
                                        <p:attrNameLst>
                                          <p:attrName>style.visibility</p:attrName>
                                        </p:attrNameLst>
                                      </p:cBhvr>
                                      <p:to>
                                        <p:strVal val="visible"/>
                                      </p:to>
                                    </p:set>
                                    <p:animEffect transition="in" filter="wipe(up)">
                                      <p:cBhvr>
                                        <p:cTn id="41" dur="500"/>
                                        <p:tgtEl>
                                          <p:spTgt spid="109599"/>
                                        </p:tgtEl>
                                      </p:cBhvr>
                                    </p:animEffect>
                                  </p:childTnLst>
                                </p:cTn>
                              </p:par>
                            </p:childTnLst>
                          </p:cTn>
                        </p:par>
                        <p:par>
                          <p:cTn id="42" fill="hold" nodeType="afterGroup">
                            <p:stCondLst>
                              <p:cond delay="500"/>
                            </p:stCondLst>
                            <p:childTnLst>
                              <p:par>
                                <p:cTn id="43" presetID="22" presetClass="entr" presetSubtype="1" fill="hold" grpId="0" nodeType="afterEffect">
                                  <p:stCondLst>
                                    <p:cond delay="0"/>
                                  </p:stCondLst>
                                  <p:childTnLst>
                                    <p:set>
                                      <p:cBhvr>
                                        <p:cTn id="44" dur="1" fill="hold">
                                          <p:stCondLst>
                                            <p:cond delay="0"/>
                                          </p:stCondLst>
                                        </p:cTn>
                                        <p:tgtEl>
                                          <p:spTgt spid="109600"/>
                                        </p:tgtEl>
                                        <p:attrNameLst>
                                          <p:attrName>style.visibility</p:attrName>
                                        </p:attrNameLst>
                                      </p:cBhvr>
                                      <p:to>
                                        <p:strVal val="visible"/>
                                      </p:to>
                                    </p:set>
                                    <p:animEffect transition="in" filter="wipe(up)">
                                      <p:cBhvr>
                                        <p:cTn id="45" dur="500"/>
                                        <p:tgtEl>
                                          <p:spTgt spid="109600"/>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109643"/>
                                        </p:tgtEl>
                                        <p:attrNameLst>
                                          <p:attrName>style.visibility</p:attrName>
                                        </p:attrNameLst>
                                      </p:cBhvr>
                                      <p:to>
                                        <p:strVal val="visible"/>
                                      </p:to>
                                    </p:set>
                                    <p:animEffect transition="in" filter="wipe(down)">
                                      <p:cBhvr>
                                        <p:cTn id="50" dur="500"/>
                                        <p:tgtEl>
                                          <p:spTgt spid="109643"/>
                                        </p:tgtEl>
                                      </p:cBhvr>
                                    </p:animEffect>
                                  </p:childTnLst>
                                </p:cTn>
                              </p:par>
                            </p:childTnLst>
                          </p:cTn>
                        </p:par>
                        <p:par>
                          <p:cTn id="51" fill="hold" nodeType="afterGroup">
                            <p:stCondLst>
                              <p:cond delay="500"/>
                            </p:stCondLst>
                            <p:childTnLst>
                              <p:par>
                                <p:cTn id="52" presetID="22" presetClass="entr" presetSubtype="4" fill="hold" grpId="0" nodeType="afterEffect">
                                  <p:stCondLst>
                                    <p:cond delay="0"/>
                                  </p:stCondLst>
                                  <p:childTnLst>
                                    <p:set>
                                      <p:cBhvr>
                                        <p:cTn id="53" dur="1" fill="hold">
                                          <p:stCondLst>
                                            <p:cond delay="0"/>
                                          </p:stCondLst>
                                        </p:cTn>
                                        <p:tgtEl>
                                          <p:spTgt spid="109646"/>
                                        </p:tgtEl>
                                        <p:attrNameLst>
                                          <p:attrName>style.visibility</p:attrName>
                                        </p:attrNameLst>
                                      </p:cBhvr>
                                      <p:to>
                                        <p:strVal val="visible"/>
                                      </p:to>
                                    </p:set>
                                    <p:animEffect transition="in" filter="wipe(down)">
                                      <p:cBhvr>
                                        <p:cTn id="54" dur="500"/>
                                        <p:tgtEl>
                                          <p:spTgt spid="109646"/>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2" fill="hold" grpId="0" nodeType="clickEffect">
                                  <p:stCondLst>
                                    <p:cond delay="0"/>
                                  </p:stCondLst>
                                  <p:childTnLst>
                                    <p:set>
                                      <p:cBhvr>
                                        <p:cTn id="58" dur="1" fill="hold">
                                          <p:stCondLst>
                                            <p:cond delay="0"/>
                                          </p:stCondLst>
                                        </p:cTn>
                                        <p:tgtEl>
                                          <p:spTgt spid="109624"/>
                                        </p:tgtEl>
                                        <p:attrNameLst>
                                          <p:attrName>style.visibility</p:attrName>
                                        </p:attrNameLst>
                                      </p:cBhvr>
                                      <p:to>
                                        <p:strVal val="visible"/>
                                      </p:to>
                                    </p:set>
                                    <p:animEffect transition="in" filter="wipe(right)">
                                      <p:cBhvr>
                                        <p:cTn id="59" dur="500"/>
                                        <p:tgtEl>
                                          <p:spTgt spid="109624"/>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09626"/>
                                        </p:tgtEl>
                                        <p:attrNameLst>
                                          <p:attrName>style.visibility</p:attrName>
                                        </p:attrNameLst>
                                      </p:cBhvr>
                                      <p:to>
                                        <p:strVal val="visible"/>
                                      </p:to>
                                    </p:set>
                                    <p:animEffect transition="in" filter="wipe(left)">
                                      <p:cBhvr>
                                        <p:cTn id="64" dur="500"/>
                                        <p:tgtEl>
                                          <p:spTgt spid="109626"/>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109625"/>
                                        </p:tgtEl>
                                        <p:attrNameLst>
                                          <p:attrName>style.visibility</p:attrName>
                                        </p:attrNameLst>
                                      </p:cBhvr>
                                      <p:to>
                                        <p:strVal val="visible"/>
                                      </p:to>
                                    </p:set>
                                    <p:animEffect transition="in" filter="wipe(down)">
                                      <p:cBhvr>
                                        <p:cTn id="69" dur="500"/>
                                        <p:tgtEl>
                                          <p:spTgt spid="109625"/>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1" fill="hold" grpId="0" nodeType="clickEffect">
                                  <p:stCondLst>
                                    <p:cond delay="0"/>
                                  </p:stCondLst>
                                  <p:childTnLst>
                                    <p:set>
                                      <p:cBhvr>
                                        <p:cTn id="73" dur="1" fill="hold">
                                          <p:stCondLst>
                                            <p:cond delay="0"/>
                                          </p:stCondLst>
                                        </p:cTn>
                                        <p:tgtEl>
                                          <p:spTgt spid="109601"/>
                                        </p:tgtEl>
                                        <p:attrNameLst>
                                          <p:attrName>style.visibility</p:attrName>
                                        </p:attrNameLst>
                                      </p:cBhvr>
                                      <p:to>
                                        <p:strVal val="visible"/>
                                      </p:to>
                                    </p:set>
                                    <p:animEffect transition="in" filter="wipe(up)">
                                      <p:cBhvr>
                                        <p:cTn id="74" dur="500"/>
                                        <p:tgtEl>
                                          <p:spTgt spid="109601"/>
                                        </p:tgtEl>
                                      </p:cBhvr>
                                    </p:animEffect>
                                  </p:childTnLst>
                                </p:cTn>
                              </p:par>
                            </p:childTnLst>
                          </p:cTn>
                        </p:par>
                        <p:par>
                          <p:cTn id="75" fill="hold" nodeType="afterGroup">
                            <p:stCondLst>
                              <p:cond delay="500"/>
                            </p:stCondLst>
                            <p:childTnLst>
                              <p:par>
                                <p:cTn id="76" presetID="22" presetClass="entr" presetSubtype="1" fill="hold" grpId="0" nodeType="afterEffect">
                                  <p:stCondLst>
                                    <p:cond delay="0"/>
                                  </p:stCondLst>
                                  <p:childTnLst>
                                    <p:set>
                                      <p:cBhvr>
                                        <p:cTn id="77" dur="1" fill="hold">
                                          <p:stCondLst>
                                            <p:cond delay="0"/>
                                          </p:stCondLst>
                                        </p:cTn>
                                        <p:tgtEl>
                                          <p:spTgt spid="109603"/>
                                        </p:tgtEl>
                                        <p:attrNameLst>
                                          <p:attrName>style.visibility</p:attrName>
                                        </p:attrNameLst>
                                      </p:cBhvr>
                                      <p:to>
                                        <p:strVal val="visible"/>
                                      </p:to>
                                    </p:set>
                                    <p:animEffect transition="in" filter="wipe(up)">
                                      <p:cBhvr>
                                        <p:cTn id="78" dur="500"/>
                                        <p:tgtEl>
                                          <p:spTgt spid="109603"/>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109642"/>
                                        </p:tgtEl>
                                        <p:attrNameLst>
                                          <p:attrName>style.visibility</p:attrName>
                                        </p:attrNameLst>
                                      </p:cBhvr>
                                      <p:to>
                                        <p:strVal val="visible"/>
                                      </p:to>
                                    </p:set>
                                    <p:animEffect transition="in" filter="wipe(down)">
                                      <p:cBhvr>
                                        <p:cTn id="83" dur="500"/>
                                        <p:tgtEl>
                                          <p:spTgt spid="109642"/>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4" fill="hold" grpId="0" nodeType="clickEffect">
                                  <p:stCondLst>
                                    <p:cond delay="0"/>
                                  </p:stCondLst>
                                  <p:childTnLst>
                                    <p:set>
                                      <p:cBhvr>
                                        <p:cTn id="87" dur="1" fill="hold">
                                          <p:stCondLst>
                                            <p:cond delay="0"/>
                                          </p:stCondLst>
                                        </p:cTn>
                                        <p:tgtEl>
                                          <p:spTgt spid="109647"/>
                                        </p:tgtEl>
                                        <p:attrNameLst>
                                          <p:attrName>style.visibility</p:attrName>
                                        </p:attrNameLst>
                                      </p:cBhvr>
                                      <p:to>
                                        <p:strVal val="visible"/>
                                      </p:to>
                                    </p:set>
                                    <p:animEffect transition="in" filter="wipe(down)">
                                      <p:cBhvr>
                                        <p:cTn id="88" dur="500"/>
                                        <p:tgtEl>
                                          <p:spTgt spid="109647"/>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4" fill="hold" grpId="0" nodeType="clickEffect">
                                  <p:stCondLst>
                                    <p:cond delay="0"/>
                                  </p:stCondLst>
                                  <p:childTnLst>
                                    <p:set>
                                      <p:cBhvr>
                                        <p:cTn id="92" dur="1" fill="hold">
                                          <p:stCondLst>
                                            <p:cond delay="0"/>
                                          </p:stCondLst>
                                        </p:cTn>
                                        <p:tgtEl>
                                          <p:spTgt spid="109627"/>
                                        </p:tgtEl>
                                        <p:attrNameLst>
                                          <p:attrName>style.visibility</p:attrName>
                                        </p:attrNameLst>
                                      </p:cBhvr>
                                      <p:to>
                                        <p:strVal val="visible"/>
                                      </p:to>
                                    </p:set>
                                    <p:animEffect transition="in" filter="wipe(down)">
                                      <p:cBhvr>
                                        <p:cTn id="93" dur="500"/>
                                        <p:tgtEl>
                                          <p:spTgt spid="109627"/>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4" fill="hold" grpId="0" nodeType="clickEffect">
                                  <p:stCondLst>
                                    <p:cond delay="0"/>
                                  </p:stCondLst>
                                  <p:childTnLst>
                                    <p:set>
                                      <p:cBhvr>
                                        <p:cTn id="97" dur="1" fill="hold">
                                          <p:stCondLst>
                                            <p:cond delay="0"/>
                                          </p:stCondLst>
                                        </p:cTn>
                                        <p:tgtEl>
                                          <p:spTgt spid="109628"/>
                                        </p:tgtEl>
                                        <p:attrNameLst>
                                          <p:attrName>style.visibility</p:attrName>
                                        </p:attrNameLst>
                                      </p:cBhvr>
                                      <p:to>
                                        <p:strVal val="visible"/>
                                      </p:to>
                                    </p:set>
                                    <p:animEffect transition="in" filter="wipe(down)">
                                      <p:cBhvr>
                                        <p:cTn id="98" dur="500"/>
                                        <p:tgtEl>
                                          <p:spTgt spid="109628"/>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1" fill="hold" grpId="0" nodeType="clickEffect">
                                  <p:stCondLst>
                                    <p:cond delay="0"/>
                                  </p:stCondLst>
                                  <p:childTnLst>
                                    <p:set>
                                      <p:cBhvr>
                                        <p:cTn id="102" dur="1" fill="hold">
                                          <p:stCondLst>
                                            <p:cond delay="0"/>
                                          </p:stCondLst>
                                        </p:cTn>
                                        <p:tgtEl>
                                          <p:spTgt spid="109629"/>
                                        </p:tgtEl>
                                        <p:attrNameLst>
                                          <p:attrName>style.visibility</p:attrName>
                                        </p:attrNameLst>
                                      </p:cBhvr>
                                      <p:to>
                                        <p:strVal val="visible"/>
                                      </p:to>
                                    </p:set>
                                    <p:animEffect transition="in" filter="wipe(up)">
                                      <p:cBhvr>
                                        <p:cTn id="103" dur="500"/>
                                        <p:tgtEl>
                                          <p:spTgt spid="109629"/>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2" presetClass="entr" presetSubtype="4" fill="hold" grpId="0" nodeType="clickEffect">
                                  <p:stCondLst>
                                    <p:cond delay="0"/>
                                  </p:stCondLst>
                                  <p:childTnLst>
                                    <p:set>
                                      <p:cBhvr>
                                        <p:cTn id="107" dur="1" fill="hold">
                                          <p:stCondLst>
                                            <p:cond delay="0"/>
                                          </p:stCondLst>
                                        </p:cTn>
                                        <p:tgtEl>
                                          <p:spTgt spid="109604"/>
                                        </p:tgtEl>
                                        <p:attrNameLst>
                                          <p:attrName>style.visibility</p:attrName>
                                        </p:attrNameLst>
                                      </p:cBhvr>
                                      <p:to>
                                        <p:strVal val="visible"/>
                                      </p:to>
                                    </p:set>
                                    <p:animEffect transition="in" filter="wipe(down)">
                                      <p:cBhvr>
                                        <p:cTn id="108" dur="500"/>
                                        <p:tgtEl>
                                          <p:spTgt spid="109604"/>
                                        </p:tgtEl>
                                      </p:cBhvr>
                                    </p:animEffect>
                                  </p:childTnLst>
                                </p:cTn>
                              </p:par>
                            </p:childTnLst>
                          </p:cTn>
                        </p:par>
                        <p:par>
                          <p:cTn id="109" fill="hold" nodeType="afterGroup">
                            <p:stCondLst>
                              <p:cond delay="500"/>
                            </p:stCondLst>
                            <p:childTnLst>
                              <p:par>
                                <p:cTn id="110" presetID="22" presetClass="entr" presetSubtype="8" fill="hold" grpId="0" nodeType="afterEffect">
                                  <p:stCondLst>
                                    <p:cond delay="0"/>
                                  </p:stCondLst>
                                  <p:childTnLst>
                                    <p:set>
                                      <p:cBhvr>
                                        <p:cTn id="111" dur="1" fill="hold">
                                          <p:stCondLst>
                                            <p:cond delay="0"/>
                                          </p:stCondLst>
                                        </p:cTn>
                                        <p:tgtEl>
                                          <p:spTgt spid="109605"/>
                                        </p:tgtEl>
                                        <p:attrNameLst>
                                          <p:attrName>style.visibility</p:attrName>
                                        </p:attrNameLst>
                                      </p:cBhvr>
                                      <p:to>
                                        <p:strVal val="visible"/>
                                      </p:to>
                                    </p:set>
                                    <p:animEffect transition="in" filter="wipe(left)">
                                      <p:cBhvr>
                                        <p:cTn id="112" dur="500"/>
                                        <p:tgtEl>
                                          <p:spTgt spid="109605"/>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109641"/>
                                        </p:tgtEl>
                                        <p:attrNameLst>
                                          <p:attrName>style.visibility</p:attrName>
                                        </p:attrNameLst>
                                      </p:cBhvr>
                                      <p:to>
                                        <p:strVal val="visible"/>
                                      </p:to>
                                    </p:set>
                                    <p:animEffect transition="in" filter="wipe(down)">
                                      <p:cBhvr>
                                        <p:cTn id="117" dur="500"/>
                                        <p:tgtEl>
                                          <p:spTgt spid="109641"/>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4" fill="hold" grpId="0" nodeType="clickEffect">
                                  <p:stCondLst>
                                    <p:cond delay="0"/>
                                  </p:stCondLst>
                                  <p:childTnLst>
                                    <p:set>
                                      <p:cBhvr>
                                        <p:cTn id="121" dur="1" fill="hold">
                                          <p:stCondLst>
                                            <p:cond delay="0"/>
                                          </p:stCondLst>
                                        </p:cTn>
                                        <p:tgtEl>
                                          <p:spTgt spid="109648"/>
                                        </p:tgtEl>
                                        <p:attrNameLst>
                                          <p:attrName>style.visibility</p:attrName>
                                        </p:attrNameLst>
                                      </p:cBhvr>
                                      <p:to>
                                        <p:strVal val="visible"/>
                                      </p:to>
                                    </p:set>
                                    <p:animEffect transition="in" filter="wipe(down)">
                                      <p:cBhvr>
                                        <p:cTn id="122" dur="500"/>
                                        <p:tgtEl>
                                          <p:spTgt spid="109648"/>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2" fill="hold" grpId="0" nodeType="clickEffect">
                                  <p:stCondLst>
                                    <p:cond delay="0"/>
                                  </p:stCondLst>
                                  <p:childTnLst>
                                    <p:set>
                                      <p:cBhvr>
                                        <p:cTn id="126" dur="1" fill="hold">
                                          <p:stCondLst>
                                            <p:cond delay="0"/>
                                          </p:stCondLst>
                                        </p:cTn>
                                        <p:tgtEl>
                                          <p:spTgt spid="109630"/>
                                        </p:tgtEl>
                                        <p:attrNameLst>
                                          <p:attrName>style.visibility</p:attrName>
                                        </p:attrNameLst>
                                      </p:cBhvr>
                                      <p:to>
                                        <p:strVal val="visible"/>
                                      </p:to>
                                    </p:set>
                                    <p:animEffect transition="in" filter="wipe(right)">
                                      <p:cBhvr>
                                        <p:cTn id="127" dur="500"/>
                                        <p:tgtEl>
                                          <p:spTgt spid="109630"/>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2" presetClass="entr" presetSubtype="2" fill="hold" grpId="0" nodeType="clickEffect">
                                  <p:stCondLst>
                                    <p:cond delay="0"/>
                                  </p:stCondLst>
                                  <p:childTnLst>
                                    <p:set>
                                      <p:cBhvr>
                                        <p:cTn id="131" dur="1" fill="hold">
                                          <p:stCondLst>
                                            <p:cond delay="0"/>
                                          </p:stCondLst>
                                        </p:cTn>
                                        <p:tgtEl>
                                          <p:spTgt spid="109606"/>
                                        </p:tgtEl>
                                        <p:attrNameLst>
                                          <p:attrName>style.visibility</p:attrName>
                                        </p:attrNameLst>
                                      </p:cBhvr>
                                      <p:to>
                                        <p:strVal val="visible"/>
                                      </p:to>
                                    </p:set>
                                    <p:animEffect transition="in" filter="wipe(right)">
                                      <p:cBhvr>
                                        <p:cTn id="132" dur="500"/>
                                        <p:tgtEl>
                                          <p:spTgt spid="109606"/>
                                        </p:tgtEl>
                                      </p:cBhvr>
                                    </p:animEffect>
                                  </p:childTnLst>
                                </p:cTn>
                              </p:par>
                            </p:childTnLst>
                          </p:cTn>
                        </p:par>
                        <p:par>
                          <p:cTn id="133" fill="hold" nodeType="afterGroup">
                            <p:stCondLst>
                              <p:cond delay="500"/>
                            </p:stCondLst>
                            <p:childTnLst>
                              <p:par>
                                <p:cTn id="134" presetID="22" presetClass="entr" presetSubtype="2" fill="hold" grpId="0" nodeType="afterEffect">
                                  <p:stCondLst>
                                    <p:cond delay="0"/>
                                  </p:stCondLst>
                                  <p:childTnLst>
                                    <p:set>
                                      <p:cBhvr>
                                        <p:cTn id="135" dur="1" fill="hold">
                                          <p:stCondLst>
                                            <p:cond delay="0"/>
                                          </p:stCondLst>
                                        </p:cTn>
                                        <p:tgtEl>
                                          <p:spTgt spid="109607"/>
                                        </p:tgtEl>
                                        <p:attrNameLst>
                                          <p:attrName>style.visibility</p:attrName>
                                        </p:attrNameLst>
                                      </p:cBhvr>
                                      <p:to>
                                        <p:strVal val="visible"/>
                                      </p:to>
                                    </p:set>
                                    <p:animEffect transition="in" filter="wipe(right)">
                                      <p:cBhvr>
                                        <p:cTn id="136" dur="500"/>
                                        <p:tgtEl>
                                          <p:spTgt spid="109607"/>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2" presetClass="entr" presetSubtype="4" fill="hold" grpId="0" nodeType="clickEffect">
                                  <p:stCondLst>
                                    <p:cond delay="0"/>
                                  </p:stCondLst>
                                  <p:childTnLst>
                                    <p:set>
                                      <p:cBhvr>
                                        <p:cTn id="140" dur="1" fill="hold">
                                          <p:stCondLst>
                                            <p:cond delay="0"/>
                                          </p:stCondLst>
                                        </p:cTn>
                                        <p:tgtEl>
                                          <p:spTgt spid="109639"/>
                                        </p:tgtEl>
                                        <p:attrNameLst>
                                          <p:attrName>style.visibility</p:attrName>
                                        </p:attrNameLst>
                                      </p:cBhvr>
                                      <p:to>
                                        <p:strVal val="visible"/>
                                      </p:to>
                                    </p:set>
                                    <p:animEffect transition="in" filter="wipe(down)">
                                      <p:cBhvr>
                                        <p:cTn id="141" dur="500"/>
                                        <p:tgtEl>
                                          <p:spTgt spid="109639"/>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22" presetClass="entr" presetSubtype="4" fill="hold" grpId="0" nodeType="clickEffect">
                                  <p:stCondLst>
                                    <p:cond delay="0"/>
                                  </p:stCondLst>
                                  <p:childTnLst>
                                    <p:set>
                                      <p:cBhvr>
                                        <p:cTn id="145" dur="1" fill="hold">
                                          <p:stCondLst>
                                            <p:cond delay="0"/>
                                          </p:stCondLst>
                                        </p:cTn>
                                        <p:tgtEl>
                                          <p:spTgt spid="109649"/>
                                        </p:tgtEl>
                                        <p:attrNameLst>
                                          <p:attrName>style.visibility</p:attrName>
                                        </p:attrNameLst>
                                      </p:cBhvr>
                                      <p:to>
                                        <p:strVal val="visible"/>
                                      </p:to>
                                    </p:set>
                                    <p:animEffect transition="in" filter="wipe(down)">
                                      <p:cBhvr>
                                        <p:cTn id="146" dur="500"/>
                                        <p:tgtEl>
                                          <p:spTgt spid="109649"/>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2" presetClass="entr" presetSubtype="1" fill="hold" grpId="0" nodeType="clickEffect">
                                  <p:stCondLst>
                                    <p:cond delay="0"/>
                                  </p:stCondLst>
                                  <p:childTnLst>
                                    <p:set>
                                      <p:cBhvr>
                                        <p:cTn id="150" dur="1" fill="hold">
                                          <p:stCondLst>
                                            <p:cond delay="0"/>
                                          </p:stCondLst>
                                        </p:cTn>
                                        <p:tgtEl>
                                          <p:spTgt spid="109608"/>
                                        </p:tgtEl>
                                        <p:attrNameLst>
                                          <p:attrName>style.visibility</p:attrName>
                                        </p:attrNameLst>
                                      </p:cBhvr>
                                      <p:to>
                                        <p:strVal val="visible"/>
                                      </p:to>
                                    </p:set>
                                    <p:animEffect transition="in" filter="wipe(up)">
                                      <p:cBhvr>
                                        <p:cTn id="151" dur="500"/>
                                        <p:tgtEl>
                                          <p:spTgt spid="109608"/>
                                        </p:tgtEl>
                                      </p:cBhvr>
                                    </p:animEffect>
                                  </p:childTnLst>
                                </p:cTn>
                              </p:par>
                            </p:childTnLst>
                          </p:cTn>
                        </p:par>
                        <p:par>
                          <p:cTn id="152" fill="hold" nodeType="afterGroup">
                            <p:stCondLst>
                              <p:cond delay="500"/>
                            </p:stCondLst>
                            <p:childTnLst>
                              <p:par>
                                <p:cTn id="153" presetID="22" presetClass="entr" presetSubtype="1" fill="hold" grpId="0" nodeType="afterEffect">
                                  <p:stCondLst>
                                    <p:cond delay="0"/>
                                  </p:stCondLst>
                                  <p:childTnLst>
                                    <p:set>
                                      <p:cBhvr>
                                        <p:cTn id="154" dur="1" fill="hold">
                                          <p:stCondLst>
                                            <p:cond delay="0"/>
                                          </p:stCondLst>
                                        </p:cTn>
                                        <p:tgtEl>
                                          <p:spTgt spid="109609"/>
                                        </p:tgtEl>
                                        <p:attrNameLst>
                                          <p:attrName>style.visibility</p:attrName>
                                        </p:attrNameLst>
                                      </p:cBhvr>
                                      <p:to>
                                        <p:strVal val="visible"/>
                                      </p:to>
                                    </p:set>
                                    <p:animEffect transition="in" filter="wipe(up)">
                                      <p:cBhvr>
                                        <p:cTn id="155" dur="500"/>
                                        <p:tgtEl>
                                          <p:spTgt spid="109609"/>
                                        </p:tgtEl>
                                      </p:cBhvr>
                                    </p:animEffec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22" presetClass="entr" presetSubtype="4" fill="hold" grpId="0" nodeType="clickEffect">
                                  <p:stCondLst>
                                    <p:cond delay="0"/>
                                  </p:stCondLst>
                                  <p:childTnLst>
                                    <p:set>
                                      <p:cBhvr>
                                        <p:cTn id="159" dur="1" fill="hold">
                                          <p:stCondLst>
                                            <p:cond delay="0"/>
                                          </p:stCondLst>
                                        </p:cTn>
                                        <p:tgtEl>
                                          <p:spTgt spid="109645"/>
                                        </p:tgtEl>
                                        <p:attrNameLst>
                                          <p:attrName>style.visibility</p:attrName>
                                        </p:attrNameLst>
                                      </p:cBhvr>
                                      <p:to>
                                        <p:strVal val="visible"/>
                                      </p:to>
                                    </p:set>
                                    <p:animEffect transition="in" filter="wipe(down)">
                                      <p:cBhvr>
                                        <p:cTn id="160" dur="500"/>
                                        <p:tgtEl>
                                          <p:spTgt spid="109645"/>
                                        </p:tgtEl>
                                      </p:cBhvr>
                                    </p:animEffec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22" presetClass="entr" presetSubtype="4" fill="hold" grpId="0" nodeType="clickEffect">
                                  <p:stCondLst>
                                    <p:cond delay="0"/>
                                  </p:stCondLst>
                                  <p:childTnLst>
                                    <p:set>
                                      <p:cBhvr>
                                        <p:cTn id="164" dur="1" fill="hold">
                                          <p:stCondLst>
                                            <p:cond delay="0"/>
                                          </p:stCondLst>
                                        </p:cTn>
                                        <p:tgtEl>
                                          <p:spTgt spid="109650"/>
                                        </p:tgtEl>
                                        <p:attrNameLst>
                                          <p:attrName>style.visibility</p:attrName>
                                        </p:attrNameLst>
                                      </p:cBhvr>
                                      <p:to>
                                        <p:strVal val="visible"/>
                                      </p:to>
                                    </p:set>
                                    <p:animEffect transition="in" filter="wipe(down)">
                                      <p:cBhvr>
                                        <p:cTn id="165" dur="500"/>
                                        <p:tgtEl>
                                          <p:spTgt spid="109650"/>
                                        </p:tgtEl>
                                      </p:cBhvr>
                                    </p:animEffect>
                                  </p:childTnLst>
                                </p:cTn>
                              </p:par>
                            </p:childTnLst>
                          </p:cTn>
                        </p:par>
                      </p:childTnLst>
                    </p:cTn>
                  </p:par>
                  <p:par>
                    <p:cTn id="166" fill="hold" nodeType="clickPar">
                      <p:stCondLst>
                        <p:cond delay="indefinite"/>
                      </p:stCondLst>
                      <p:childTnLst>
                        <p:par>
                          <p:cTn id="167" fill="hold" nodeType="withGroup">
                            <p:stCondLst>
                              <p:cond delay="0"/>
                            </p:stCondLst>
                            <p:childTnLst>
                              <p:par>
                                <p:cTn id="168" presetID="22" presetClass="entr" presetSubtype="8" fill="hold" grpId="0" nodeType="clickEffect">
                                  <p:stCondLst>
                                    <p:cond delay="0"/>
                                  </p:stCondLst>
                                  <p:childTnLst>
                                    <p:set>
                                      <p:cBhvr>
                                        <p:cTn id="169" dur="1" fill="hold">
                                          <p:stCondLst>
                                            <p:cond delay="0"/>
                                          </p:stCondLst>
                                        </p:cTn>
                                        <p:tgtEl>
                                          <p:spTgt spid="109631"/>
                                        </p:tgtEl>
                                        <p:attrNameLst>
                                          <p:attrName>style.visibility</p:attrName>
                                        </p:attrNameLst>
                                      </p:cBhvr>
                                      <p:to>
                                        <p:strVal val="visible"/>
                                      </p:to>
                                    </p:set>
                                    <p:animEffect transition="in" filter="wipe(left)">
                                      <p:cBhvr>
                                        <p:cTn id="170" dur="500"/>
                                        <p:tgtEl>
                                          <p:spTgt spid="109631"/>
                                        </p:tgtEl>
                                      </p:cBhvr>
                                    </p:animEffec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22" presetClass="entr" presetSubtype="1" fill="hold" grpId="0" nodeType="clickEffect">
                                  <p:stCondLst>
                                    <p:cond delay="0"/>
                                  </p:stCondLst>
                                  <p:childTnLst>
                                    <p:set>
                                      <p:cBhvr>
                                        <p:cTn id="174" dur="1" fill="hold">
                                          <p:stCondLst>
                                            <p:cond delay="0"/>
                                          </p:stCondLst>
                                        </p:cTn>
                                        <p:tgtEl>
                                          <p:spTgt spid="109610"/>
                                        </p:tgtEl>
                                        <p:attrNameLst>
                                          <p:attrName>style.visibility</p:attrName>
                                        </p:attrNameLst>
                                      </p:cBhvr>
                                      <p:to>
                                        <p:strVal val="visible"/>
                                      </p:to>
                                    </p:set>
                                    <p:animEffect transition="in" filter="wipe(up)">
                                      <p:cBhvr>
                                        <p:cTn id="175" dur="500"/>
                                        <p:tgtEl>
                                          <p:spTgt spid="109610"/>
                                        </p:tgtEl>
                                      </p:cBhvr>
                                    </p:animEffect>
                                  </p:childTnLst>
                                </p:cTn>
                              </p:par>
                            </p:childTnLst>
                          </p:cTn>
                        </p:par>
                        <p:par>
                          <p:cTn id="176" fill="hold" nodeType="afterGroup">
                            <p:stCondLst>
                              <p:cond delay="500"/>
                            </p:stCondLst>
                            <p:childTnLst>
                              <p:par>
                                <p:cTn id="177" presetID="22" presetClass="entr" presetSubtype="1" fill="hold" grpId="0" nodeType="afterEffect">
                                  <p:stCondLst>
                                    <p:cond delay="0"/>
                                  </p:stCondLst>
                                  <p:childTnLst>
                                    <p:set>
                                      <p:cBhvr>
                                        <p:cTn id="178" dur="1" fill="hold">
                                          <p:stCondLst>
                                            <p:cond delay="0"/>
                                          </p:stCondLst>
                                        </p:cTn>
                                        <p:tgtEl>
                                          <p:spTgt spid="109611"/>
                                        </p:tgtEl>
                                        <p:attrNameLst>
                                          <p:attrName>style.visibility</p:attrName>
                                        </p:attrNameLst>
                                      </p:cBhvr>
                                      <p:to>
                                        <p:strVal val="visible"/>
                                      </p:to>
                                    </p:set>
                                    <p:animEffect transition="in" filter="wipe(up)">
                                      <p:cBhvr>
                                        <p:cTn id="179" dur="500"/>
                                        <p:tgtEl>
                                          <p:spTgt spid="109611"/>
                                        </p:tgtEl>
                                      </p:cBhvr>
                                    </p:animEffect>
                                  </p:childTnLst>
                                </p:cTn>
                              </p:par>
                            </p:childTnLst>
                          </p:cTn>
                        </p:par>
                      </p:childTnLst>
                    </p:cTn>
                  </p:par>
                  <p:par>
                    <p:cTn id="180" fill="hold" nodeType="clickPar">
                      <p:stCondLst>
                        <p:cond delay="indefinite"/>
                      </p:stCondLst>
                      <p:childTnLst>
                        <p:par>
                          <p:cTn id="181" fill="hold" nodeType="withGroup">
                            <p:stCondLst>
                              <p:cond delay="0"/>
                            </p:stCondLst>
                            <p:childTnLst>
                              <p:par>
                                <p:cTn id="182" presetID="22" presetClass="entr" presetSubtype="4" fill="hold" grpId="0" nodeType="clickEffect">
                                  <p:stCondLst>
                                    <p:cond delay="0"/>
                                  </p:stCondLst>
                                  <p:childTnLst>
                                    <p:set>
                                      <p:cBhvr>
                                        <p:cTn id="183" dur="1" fill="hold">
                                          <p:stCondLst>
                                            <p:cond delay="0"/>
                                          </p:stCondLst>
                                        </p:cTn>
                                        <p:tgtEl>
                                          <p:spTgt spid="109644"/>
                                        </p:tgtEl>
                                        <p:attrNameLst>
                                          <p:attrName>style.visibility</p:attrName>
                                        </p:attrNameLst>
                                      </p:cBhvr>
                                      <p:to>
                                        <p:strVal val="visible"/>
                                      </p:to>
                                    </p:set>
                                    <p:animEffect transition="in" filter="wipe(down)">
                                      <p:cBhvr>
                                        <p:cTn id="184" dur="500"/>
                                        <p:tgtEl>
                                          <p:spTgt spid="109644"/>
                                        </p:tgtEl>
                                      </p:cBhvr>
                                    </p:animEffect>
                                  </p:childTnLst>
                                </p:cTn>
                              </p:par>
                            </p:childTnLst>
                          </p:cTn>
                        </p:par>
                      </p:childTnLst>
                    </p:cTn>
                  </p:par>
                  <p:par>
                    <p:cTn id="185" fill="hold" nodeType="clickPar">
                      <p:stCondLst>
                        <p:cond delay="indefinite"/>
                      </p:stCondLst>
                      <p:childTnLst>
                        <p:par>
                          <p:cTn id="186" fill="hold" nodeType="withGroup">
                            <p:stCondLst>
                              <p:cond delay="0"/>
                            </p:stCondLst>
                            <p:childTnLst>
                              <p:par>
                                <p:cTn id="187" presetID="22" presetClass="entr" presetSubtype="4" fill="hold" grpId="0" nodeType="clickEffect">
                                  <p:stCondLst>
                                    <p:cond delay="0"/>
                                  </p:stCondLst>
                                  <p:childTnLst>
                                    <p:set>
                                      <p:cBhvr>
                                        <p:cTn id="188" dur="1" fill="hold">
                                          <p:stCondLst>
                                            <p:cond delay="0"/>
                                          </p:stCondLst>
                                        </p:cTn>
                                        <p:tgtEl>
                                          <p:spTgt spid="109651"/>
                                        </p:tgtEl>
                                        <p:attrNameLst>
                                          <p:attrName>style.visibility</p:attrName>
                                        </p:attrNameLst>
                                      </p:cBhvr>
                                      <p:to>
                                        <p:strVal val="visible"/>
                                      </p:to>
                                    </p:set>
                                    <p:animEffect transition="in" filter="wipe(down)">
                                      <p:cBhvr>
                                        <p:cTn id="189" dur="500"/>
                                        <p:tgtEl>
                                          <p:spTgt spid="109651"/>
                                        </p:tgtEl>
                                      </p:cBhvr>
                                    </p:animEffect>
                                  </p:childTnLst>
                                </p:cTn>
                              </p:par>
                            </p:childTnLst>
                          </p:cTn>
                        </p:par>
                      </p:childTnLst>
                    </p:cTn>
                  </p:par>
                  <p:par>
                    <p:cTn id="190" fill="hold" nodeType="clickPar">
                      <p:stCondLst>
                        <p:cond delay="indefinite"/>
                      </p:stCondLst>
                      <p:childTnLst>
                        <p:par>
                          <p:cTn id="191" fill="hold" nodeType="withGroup">
                            <p:stCondLst>
                              <p:cond delay="0"/>
                            </p:stCondLst>
                            <p:childTnLst>
                              <p:par>
                                <p:cTn id="192" presetID="22" presetClass="entr" presetSubtype="8" fill="hold" grpId="0" nodeType="clickEffect">
                                  <p:stCondLst>
                                    <p:cond delay="0"/>
                                  </p:stCondLst>
                                  <p:childTnLst>
                                    <p:set>
                                      <p:cBhvr>
                                        <p:cTn id="193" dur="1" fill="hold">
                                          <p:stCondLst>
                                            <p:cond delay="0"/>
                                          </p:stCondLst>
                                        </p:cTn>
                                        <p:tgtEl>
                                          <p:spTgt spid="109619"/>
                                        </p:tgtEl>
                                        <p:attrNameLst>
                                          <p:attrName>style.visibility</p:attrName>
                                        </p:attrNameLst>
                                      </p:cBhvr>
                                      <p:to>
                                        <p:strVal val="visible"/>
                                      </p:to>
                                    </p:set>
                                    <p:animEffect transition="in" filter="wipe(left)">
                                      <p:cBhvr>
                                        <p:cTn id="194" dur="500"/>
                                        <p:tgtEl>
                                          <p:spTgt spid="109619"/>
                                        </p:tgtEl>
                                      </p:cBhvr>
                                    </p:animEffect>
                                  </p:childTnLst>
                                </p:cTn>
                              </p:par>
                            </p:childTnLst>
                          </p:cTn>
                        </p:par>
                      </p:childTnLst>
                    </p:cTn>
                  </p:par>
                  <p:par>
                    <p:cTn id="195" fill="hold" nodeType="clickPar">
                      <p:stCondLst>
                        <p:cond delay="indefinite"/>
                      </p:stCondLst>
                      <p:childTnLst>
                        <p:par>
                          <p:cTn id="196" fill="hold" nodeType="withGroup">
                            <p:stCondLst>
                              <p:cond delay="0"/>
                            </p:stCondLst>
                            <p:childTnLst>
                              <p:par>
                                <p:cTn id="197" presetID="22" presetClass="entr" presetSubtype="8" fill="hold" grpId="0" nodeType="clickEffect">
                                  <p:stCondLst>
                                    <p:cond delay="0"/>
                                  </p:stCondLst>
                                  <p:childTnLst>
                                    <p:set>
                                      <p:cBhvr>
                                        <p:cTn id="198" dur="1" fill="hold">
                                          <p:stCondLst>
                                            <p:cond delay="0"/>
                                          </p:stCondLst>
                                        </p:cTn>
                                        <p:tgtEl>
                                          <p:spTgt spid="109613"/>
                                        </p:tgtEl>
                                        <p:attrNameLst>
                                          <p:attrName>style.visibility</p:attrName>
                                        </p:attrNameLst>
                                      </p:cBhvr>
                                      <p:to>
                                        <p:strVal val="visible"/>
                                      </p:to>
                                    </p:set>
                                    <p:animEffect transition="in" filter="wipe(left)">
                                      <p:cBhvr>
                                        <p:cTn id="199" dur="500"/>
                                        <p:tgtEl>
                                          <p:spTgt spid="109613"/>
                                        </p:tgtEl>
                                      </p:cBhvr>
                                    </p:animEffect>
                                  </p:childTnLst>
                                </p:cTn>
                              </p:par>
                            </p:childTnLst>
                          </p:cTn>
                        </p:par>
                      </p:childTnLst>
                    </p:cTn>
                  </p:par>
                  <p:par>
                    <p:cTn id="200" fill="hold" nodeType="clickPar">
                      <p:stCondLst>
                        <p:cond delay="indefinite"/>
                      </p:stCondLst>
                      <p:childTnLst>
                        <p:par>
                          <p:cTn id="201" fill="hold" nodeType="withGroup">
                            <p:stCondLst>
                              <p:cond delay="0"/>
                            </p:stCondLst>
                            <p:childTnLst>
                              <p:par>
                                <p:cTn id="202" presetID="22" presetClass="entr" presetSubtype="8" fill="hold" grpId="0" nodeType="clickEffect">
                                  <p:stCondLst>
                                    <p:cond delay="0"/>
                                  </p:stCondLst>
                                  <p:childTnLst>
                                    <p:set>
                                      <p:cBhvr>
                                        <p:cTn id="203" dur="1" fill="hold">
                                          <p:stCondLst>
                                            <p:cond delay="0"/>
                                          </p:stCondLst>
                                        </p:cTn>
                                        <p:tgtEl>
                                          <p:spTgt spid="109614"/>
                                        </p:tgtEl>
                                        <p:attrNameLst>
                                          <p:attrName>style.visibility</p:attrName>
                                        </p:attrNameLst>
                                      </p:cBhvr>
                                      <p:to>
                                        <p:strVal val="visible"/>
                                      </p:to>
                                    </p:set>
                                    <p:animEffect transition="in" filter="wipe(left)">
                                      <p:cBhvr>
                                        <p:cTn id="204" dur="500"/>
                                        <p:tgtEl>
                                          <p:spTgt spid="109614"/>
                                        </p:tgtEl>
                                      </p:cBhvr>
                                    </p:animEffect>
                                  </p:childTnLst>
                                </p:cTn>
                              </p:par>
                            </p:childTnLst>
                          </p:cTn>
                        </p:par>
                      </p:childTnLst>
                    </p:cTn>
                  </p:par>
                  <p:par>
                    <p:cTn id="205" fill="hold" nodeType="clickPar">
                      <p:stCondLst>
                        <p:cond delay="indefinite"/>
                      </p:stCondLst>
                      <p:childTnLst>
                        <p:par>
                          <p:cTn id="206" fill="hold" nodeType="withGroup">
                            <p:stCondLst>
                              <p:cond delay="0"/>
                            </p:stCondLst>
                            <p:childTnLst>
                              <p:par>
                                <p:cTn id="207" presetID="22" presetClass="entr" presetSubtype="8" fill="hold" grpId="0" nodeType="clickEffect">
                                  <p:stCondLst>
                                    <p:cond delay="0"/>
                                  </p:stCondLst>
                                  <p:childTnLst>
                                    <p:set>
                                      <p:cBhvr>
                                        <p:cTn id="208" dur="1" fill="hold">
                                          <p:stCondLst>
                                            <p:cond delay="0"/>
                                          </p:stCondLst>
                                        </p:cTn>
                                        <p:tgtEl>
                                          <p:spTgt spid="109616"/>
                                        </p:tgtEl>
                                        <p:attrNameLst>
                                          <p:attrName>style.visibility</p:attrName>
                                        </p:attrNameLst>
                                      </p:cBhvr>
                                      <p:to>
                                        <p:strVal val="visible"/>
                                      </p:to>
                                    </p:set>
                                    <p:animEffect transition="in" filter="wipe(left)">
                                      <p:cBhvr>
                                        <p:cTn id="209" dur="500"/>
                                        <p:tgtEl>
                                          <p:spTgt spid="109616"/>
                                        </p:tgtEl>
                                      </p:cBhvr>
                                    </p:animEffect>
                                  </p:childTnLst>
                                </p:cTn>
                              </p:par>
                            </p:childTnLst>
                          </p:cTn>
                        </p:par>
                      </p:childTnLst>
                    </p:cTn>
                  </p:par>
                  <p:par>
                    <p:cTn id="210" fill="hold" nodeType="clickPar">
                      <p:stCondLst>
                        <p:cond delay="indefinite"/>
                      </p:stCondLst>
                      <p:childTnLst>
                        <p:par>
                          <p:cTn id="211" fill="hold" nodeType="withGroup">
                            <p:stCondLst>
                              <p:cond delay="0"/>
                            </p:stCondLst>
                            <p:childTnLst>
                              <p:par>
                                <p:cTn id="212" presetID="22" presetClass="entr" presetSubtype="8" fill="hold" grpId="0" nodeType="clickEffect">
                                  <p:stCondLst>
                                    <p:cond delay="0"/>
                                  </p:stCondLst>
                                  <p:childTnLst>
                                    <p:set>
                                      <p:cBhvr>
                                        <p:cTn id="213" dur="1" fill="hold">
                                          <p:stCondLst>
                                            <p:cond delay="0"/>
                                          </p:stCondLst>
                                        </p:cTn>
                                        <p:tgtEl>
                                          <p:spTgt spid="109615"/>
                                        </p:tgtEl>
                                        <p:attrNameLst>
                                          <p:attrName>style.visibility</p:attrName>
                                        </p:attrNameLst>
                                      </p:cBhvr>
                                      <p:to>
                                        <p:strVal val="visible"/>
                                      </p:to>
                                    </p:set>
                                    <p:animEffect transition="in" filter="wipe(left)">
                                      <p:cBhvr>
                                        <p:cTn id="214" dur="500"/>
                                        <p:tgtEl>
                                          <p:spTgt spid="109615"/>
                                        </p:tgtEl>
                                      </p:cBhvr>
                                    </p:animEffect>
                                  </p:childTnLst>
                                </p:cTn>
                              </p:par>
                            </p:childTnLst>
                          </p:cTn>
                        </p:par>
                      </p:childTnLst>
                    </p:cTn>
                  </p:par>
                  <p:par>
                    <p:cTn id="215" fill="hold" nodeType="clickPar">
                      <p:stCondLst>
                        <p:cond delay="indefinite"/>
                      </p:stCondLst>
                      <p:childTnLst>
                        <p:par>
                          <p:cTn id="216" fill="hold" nodeType="withGroup">
                            <p:stCondLst>
                              <p:cond delay="0"/>
                            </p:stCondLst>
                            <p:childTnLst>
                              <p:par>
                                <p:cTn id="217" presetID="22" presetClass="entr" presetSubtype="8" fill="hold" grpId="0" nodeType="clickEffect">
                                  <p:stCondLst>
                                    <p:cond delay="0"/>
                                  </p:stCondLst>
                                  <p:childTnLst>
                                    <p:set>
                                      <p:cBhvr>
                                        <p:cTn id="218" dur="1" fill="hold">
                                          <p:stCondLst>
                                            <p:cond delay="0"/>
                                          </p:stCondLst>
                                        </p:cTn>
                                        <p:tgtEl>
                                          <p:spTgt spid="109617"/>
                                        </p:tgtEl>
                                        <p:attrNameLst>
                                          <p:attrName>style.visibility</p:attrName>
                                        </p:attrNameLst>
                                      </p:cBhvr>
                                      <p:to>
                                        <p:strVal val="visible"/>
                                      </p:to>
                                    </p:set>
                                    <p:animEffect transition="in" filter="wipe(left)">
                                      <p:cBhvr>
                                        <p:cTn id="219" dur="500"/>
                                        <p:tgtEl>
                                          <p:spTgt spid="109617"/>
                                        </p:tgtEl>
                                      </p:cBhvr>
                                    </p:animEffect>
                                  </p:childTnLst>
                                </p:cTn>
                              </p:par>
                            </p:childTnLst>
                          </p:cTn>
                        </p:par>
                      </p:childTnLst>
                    </p:cTn>
                  </p:par>
                  <p:par>
                    <p:cTn id="220" fill="hold" nodeType="clickPar">
                      <p:stCondLst>
                        <p:cond delay="indefinite"/>
                      </p:stCondLst>
                      <p:childTnLst>
                        <p:par>
                          <p:cTn id="221" fill="hold" nodeType="withGroup">
                            <p:stCondLst>
                              <p:cond delay="0"/>
                            </p:stCondLst>
                            <p:childTnLst>
                              <p:par>
                                <p:cTn id="222" presetID="22" presetClass="entr" presetSubtype="8" fill="hold" grpId="0" nodeType="clickEffect">
                                  <p:stCondLst>
                                    <p:cond delay="0"/>
                                  </p:stCondLst>
                                  <p:childTnLst>
                                    <p:set>
                                      <p:cBhvr>
                                        <p:cTn id="223" dur="1" fill="hold">
                                          <p:stCondLst>
                                            <p:cond delay="0"/>
                                          </p:stCondLst>
                                        </p:cTn>
                                        <p:tgtEl>
                                          <p:spTgt spid="109618"/>
                                        </p:tgtEl>
                                        <p:attrNameLst>
                                          <p:attrName>style.visibility</p:attrName>
                                        </p:attrNameLst>
                                      </p:cBhvr>
                                      <p:to>
                                        <p:strVal val="visible"/>
                                      </p:to>
                                    </p:set>
                                    <p:animEffect transition="in" filter="wipe(left)">
                                      <p:cBhvr>
                                        <p:cTn id="224" dur="500"/>
                                        <p:tgtEl>
                                          <p:spTgt spid="109618"/>
                                        </p:tgtEl>
                                      </p:cBhvr>
                                    </p:animEffect>
                                  </p:childTnLst>
                                </p:cTn>
                              </p:par>
                            </p:childTnLst>
                          </p:cTn>
                        </p:par>
                      </p:childTnLst>
                    </p:cTn>
                  </p:par>
                  <p:par>
                    <p:cTn id="225" fill="hold" nodeType="clickPar">
                      <p:stCondLst>
                        <p:cond delay="indefinite"/>
                      </p:stCondLst>
                      <p:childTnLst>
                        <p:par>
                          <p:cTn id="226" fill="hold" nodeType="withGroup">
                            <p:stCondLst>
                              <p:cond delay="0"/>
                            </p:stCondLst>
                            <p:childTnLst>
                              <p:par>
                                <p:cTn id="227" presetID="22" presetClass="entr" presetSubtype="8" fill="hold" grpId="0" nodeType="clickEffect">
                                  <p:stCondLst>
                                    <p:cond delay="0"/>
                                  </p:stCondLst>
                                  <p:childTnLst>
                                    <p:set>
                                      <p:cBhvr>
                                        <p:cTn id="228" dur="1" fill="hold">
                                          <p:stCondLst>
                                            <p:cond delay="0"/>
                                          </p:stCondLst>
                                        </p:cTn>
                                        <p:tgtEl>
                                          <p:spTgt spid="109620"/>
                                        </p:tgtEl>
                                        <p:attrNameLst>
                                          <p:attrName>style.visibility</p:attrName>
                                        </p:attrNameLst>
                                      </p:cBhvr>
                                      <p:to>
                                        <p:strVal val="visible"/>
                                      </p:to>
                                    </p:set>
                                    <p:animEffect transition="in" filter="wipe(left)">
                                      <p:cBhvr>
                                        <p:cTn id="229" dur="500"/>
                                        <p:tgtEl>
                                          <p:spTgt spid="109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88" grpId="0" autoUpdateAnimBg="0"/>
      <p:bldP spid="109598" grpId="0" animBg="1" autoUpdateAnimBg="0"/>
      <p:bldP spid="109600" grpId="0" animBg="1" autoUpdateAnimBg="0"/>
      <p:bldP spid="109603" grpId="0" animBg="1" autoUpdateAnimBg="0"/>
      <p:bldP spid="109605" grpId="0" animBg="1" autoUpdateAnimBg="0"/>
      <p:bldP spid="109607" grpId="0" animBg="1" autoUpdateAnimBg="0"/>
      <p:bldP spid="109609" grpId="0" animBg="1" autoUpdateAnimBg="0"/>
      <p:bldP spid="109611" grpId="0" animBg="1" autoUpdateAnimBg="0"/>
      <p:bldP spid="109613" grpId="0" autoUpdateAnimBg="0"/>
      <p:bldP spid="109614" grpId="0" autoUpdateAnimBg="0"/>
      <p:bldP spid="109615" grpId="0" autoUpdateAnimBg="0"/>
      <p:bldP spid="109616" grpId="0" autoUpdateAnimBg="0"/>
      <p:bldP spid="109617" grpId="0" autoUpdateAnimBg="0"/>
      <p:bldP spid="109618" grpId="0" autoUpdateAnimBg="0"/>
      <p:bldP spid="109619" grpId="0" autoUpdateAnimBg="0"/>
      <p:bldP spid="109620" grpId="0" autoUpdateAnimBg="0"/>
      <p:bldP spid="109621" grpId="0" animBg="1"/>
      <p:bldP spid="109622" grpId="0" animBg="1"/>
      <p:bldP spid="109623" grpId="0" animBg="1"/>
      <p:bldP spid="109624" grpId="0" animBg="1"/>
      <p:bldP spid="109625" grpId="0" animBg="1"/>
      <p:bldP spid="109626" grpId="0" animBg="1"/>
      <p:bldP spid="109627" grpId="0" animBg="1"/>
      <p:bldP spid="109628" grpId="0" animBg="1"/>
      <p:bldP spid="109629" grpId="0" animBg="1"/>
      <p:bldP spid="109630" grpId="0" animBg="1"/>
      <p:bldP spid="109631" grpId="0" animBg="1"/>
      <p:bldP spid="109637" grpId="0"/>
      <p:bldP spid="109639" grpId="0"/>
      <p:bldP spid="109641" grpId="0"/>
      <p:bldP spid="109642" grpId="0"/>
      <p:bldP spid="109643" grpId="0"/>
      <p:bldP spid="109644" grpId="0"/>
      <p:bldP spid="109645" grpId="0"/>
      <p:bldP spid="109646" grpId="0"/>
      <p:bldP spid="109647" grpId="0"/>
      <p:bldP spid="109648" grpId="0"/>
      <p:bldP spid="109649" grpId="0"/>
      <p:bldP spid="109650" grpId="0"/>
      <p:bldP spid="109651" grpId="0"/>
      <p:bldP spid="109599" grpId="0" animBg="1"/>
      <p:bldP spid="109608" grpId="0" animBg="1"/>
      <p:bldP spid="109606" grpId="0" animBg="1"/>
      <p:bldP spid="109604" grpId="0" animBg="1"/>
      <p:bldP spid="109601" grpId="0" animBg="1"/>
      <p:bldP spid="109610" grpId="0" animBg="1"/>
    </p:bldLst>
  </p:timing>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5714" name="Text Box 4"/>
          <p:cNvSpPr txBox="1">
            <a:spLocks noChangeArrowheads="1"/>
          </p:cNvSpPr>
          <p:nvPr/>
        </p:nvSpPr>
        <p:spPr bwMode="auto">
          <a:xfrm>
            <a:off x="107950" y="115888"/>
            <a:ext cx="8820150"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10000"/>
              </a:lnSpc>
            </a:pPr>
            <a:r>
              <a:rPr kumimoji="1" lang="en-US" altLang="zh-CN" sz="3200" b="1">
                <a:latin typeface="Times New Roman" pitchFamily="18" charset="0"/>
                <a:ea typeface="楷体_GB2312" pitchFamily="49" charset="-122"/>
              </a:rPr>
              <a:t>      </a:t>
            </a:r>
            <a:r>
              <a:rPr kumimoji="1" lang="zh-CN" altLang="en-US" sz="3200" b="1">
                <a:latin typeface="Times New Roman" pitchFamily="18" charset="0"/>
                <a:ea typeface="楷体_GB2312" pitchFamily="49" charset="-122"/>
              </a:rPr>
              <a:t>假设</a:t>
            </a:r>
            <a:r>
              <a:rPr kumimoji="1" lang="en-US" altLang="zh-CN" sz="3200" b="1">
                <a:latin typeface="Times New Roman" pitchFamily="18" charset="0"/>
                <a:ea typeface="楷体_GB2312" pitchFamily="49" charset="-122"/>
              </a:rPr>
              <a:t>N=(V,E)</a:t>
            </a:r>
            <a:r>
              <a:rPr kumimoji="1" lang="zh-CN" altLang="en-US" sz="3200" b="1">
                <a:latin typeface="Times New Roman" pitchFamily="18" charset="0"/>
                <a:ea typeface="楷体_GB2312" pitchFamily="49" charset="-122"/>
              </a:rPr>
              <a:t>是连通网，</a:t>
            </a:r>
            <a:r>
              <a:rPr kumimoji="1" lang="en-US" altLang="zh-CN" sz="3200" b="1">
                <a:latin typeface="Times New Roman" pitchFamily="18" charset="0"/>
                <a:ea typeface="楷体_GB2312" pitchFamily="49" charset="-122"/>
              </a:rPr>
              <a:t>U</a:t>
            </a:r>
            <a:r>
              <a:rPr kumimoji="1" lang="zh-CN" altLang="en-US" sz="3200" b="1">
                <a:latin typeface="Times New Roman" pitchFamily="18" charset="0"/>
                <a:ea typeface="楷体_GB2312" pitchFamily="49" charset="-122"/>
              </a:rPr>
              <a:t>是</a:t>
            </a:r>
            <a:r>
              <a:rPr kumimoji="1" lang="en-US" altLang="zh-CN" sz="3200" b="1">
                <a:latin typeface="Times New Roman" pitchFamily="18" charset="0"/>
                <a:ea typeface="楷体_GB2312" pitchFamily="49" charset="-122"/>
              </a:rPr>
              <a:t>V</a:t>
            </a:r>
            <a:r>
              <a:rPr kumimoji="1" lang="zh-CN" altLang="en-US" sz="3200" b="1">
                <a:latin typeface="Times New Roman" pitchFamily="18" charset="0"/>
                <a:ea typeface="楷体_GB2312" pitchFamily="49" charset="-122"/>
              </a:rPr>
              <a:t>的非空子集，</a:t>
            </a:r>
            <a:r>
              <a:rPr kumimoji="1" lang="en-US" altLang="zh-CN" sz="3200" b="1">
                <a:latin typeface="Times New Roman" pitchFamily="18" charset="0"/>
                <a:ea typeface="楷体_GB2312" pitchFamily="49" charset="-122"/>
              </a:rPr>
              <a:t>TE</a:t>
            </a:r>
            <a:r>
              <a:rPr kumimoji="1" lang="zh-CN" altLang="en-US" sz="3200" b="1">
                <a:latin typeface="Times New Roman" pitchFamily="18" charset="0"/>
                <a:ea typeface="楷体_GB2312" pitchFamily="49" charset="-122"/>
              </a:rPr>
              <a:t>是</a:t>
            </a:r>
            <a:r>
              <a:rPr kumimoji="1" lang="en-US" altLang="zh-CN" sz="3200" b="1">
                <a:latin typeface="Times New Roman" pitchFamily="18" charset="0"/>
                <a:ea typeface="楷体_GB2312" pitchFamily="49" charset="-122"/>
              </a:rPr>
              <a:t>N</a:t>
            </a:r>
            <a:r>
              <a:rPr kumimoji="1" lang="zh-CN" altLang="en-US" sz="3200" b="1">
                <a:latin typeface="Times New Roman" pitchFamily="18" charset="0"/>
                <a:ea typeface="楷体_GB2312" pitchFamily="49" charset="-122"/>
              </a:rPr>
              <a:t>上最小生成树的边的集合。</a:t>
            </a:r>
          </a:p>
        </p:txBody>
      </p:sp>
      <p:sp>
        <p:nvSpPr>
          <p:cNvPr id="115715" name="Text Box 5"/>
          <p:cNvSpPr txBox="1">
            <a:spLocks noChangeArrowheads="1"/>
          </p:cNvSpPr>
          <p:nvPr/>
        </p:nvSpPr>
        <p:spPr bwMode="auto">
          <a:xfrm>
            <a:off x="179388" y="1412875"/>
            <a:ext cx="8497887"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3200" b="1">
                <a:latin typeface="Times New Roman" pitchFamily="18" charset="0"/>
                <a:ea typeface="楷体_GB2312" pitchFamily="49" charset="-122"/>
              </a:rPr>
              <a:t>     step1: </a:t>
            </a:r>
            <a:r>
              <a:rPr lang="zh-CN" altLang="en-US" sz="3200" b="1">
                <a:latin typeface="Times New Roman" pitchFamily="18" charset="0"/>
                <a:ea typeface="楷体_GB2312" pitchFamily="49" charset="-122"/>
              </a:rPr>
              <a:t>从顶点</a:t>
            </a:r>
            <a:r>
              <a:rPr lang="en-US" altLang="zh-CN" sz="3200" b="1">
                <a:latin typeface="Times New Roman" pitchFamily="18" charset="0"/>
                <a:ea typeface="楷体_GB2312" pitchFamily="49" charset="-122"/>
              </a:rPr>
              <a:t>u0</a:t>
            </a:r>
            <a:r>
              <a:rPr lang="zh-CN" altLang="en-US" sz="3200" b="1">
                <a:latin typeface="Times New Roman" pitchFamily="18" charset="0"/>
                <a:ea typeface="楷体_GB2312" pitchFamily="49" charset="-122"/>
              </a:rPr>
              <a:t>出发，从集合</a:t>
            </a:r>
            <a:r>
              <a:rPr lang="en-US" altLang="zh-CN" sz="3200" b="1">
                <a:latin typeface="Times New Roman" pitchFamily="18" charset="0"/>
                <a:ea typeface="楷体_GB2312" pitchFamily="49" charset="-122"/>
              </a:rPr>
              <a:t>V</a:t>
            </a:r>
            <a:r>
              <a:rPr lang="zh-CN" altLang="en-US" sz="3200" b="1">
                <a:latin typeface="Times New Roman" pitchFamily="18" charset="0"/>
                <a:ea typeface="楷体_GB2312" pitchFamily="49" charset="-122"/>
              </a:rPr>
              <a:t>中取出顶点</a:t>
            </a:r>
            <a:r>
              <a:rPr lang="en-US" altLang="zh-CN" sz="3200" b="1">
                <a:latin typeface="Times New Roman" pitchFamily="18" charset="0"/>
                <a:ea typeface="楷体_GB2312" pitchFamily="49" charset="-122"/>
              </a:rPr>
              <a:t>u0</a:t>
            </a:r>
            <a:r>
              <a:rPr lang="zh-CN" altLang="en-US" sz="3200" b="1">
                <a:latin typeface="Times New Roman" pitchFamily="18" charset="0"/>
                <a:ea typeface="楷体_GB2312" pitchFamily="49" charset="-122"/>
              </a:rPr>
              <a:t>放入</a:t>
            </a:r>
            <a:r>
              <a:rPr lang="en-US" altLang="zh-CN" sz="3200" b="1">
                <a:latin typeface="Times New Roman" pitchFamily="18" charset="0"/>
                <a:ea typeface="楷体_GB2312" pitchFamily="49" charset="-122"/>
              </a:rPr>
              <a:t>U</a:t>
            </a:r>
            <a:r>
              <a:rPr lang="zh-CN" altLang="en-US" sz="3200" b="1">
                <a:latin typeface="Times New Roman" pitchFamily="18" charset="0"/>
                <a:ea typeface="楷体_GB2312" pitchFamily="49" charset="-122"/>
              </a:rPr>
              <a:t>，</a:t>
            </a:r>
            <a:r>
              <a:rPr lang="en-US" altLang="zh-CN" sz="3200" b="1">
                <a:latin typeface="Times New Roman" pitchFamily="18" charset="0"/>
                <a:ea typeface="楷体_GB2312" pitchFamily="49" charset="-122"/>
              </a:rPr>
              <a:t>U={u0}</a:t>
            </a:r>
            <a:r>
              <a:rPr lang="zh-CN" altLang="en-US" sz="3200" b="1">
                <a:latin typeface="Times New Roman" pitchFamily="18" charset="0"/>
                <a:ea typeface="楷体_GB2312" pitchFamily="49" charset="-122"/>
              </a:rPr>
              <a:t>，</a:t>
            </a:r>
            <a:r>
              <a:rPr lang="en-US" altLang="zh-CN" sz="3200" b="1">
                <a:latin typeface="Times New Roman" pitchFamily="18" charset="0"/>
                <a:ea typeface="楷体_GB2312" pitchFamily="49" charset="-122"/>
              </a:rPr>
              <a:t>TE={ };</a:t>
            </a:r>
          </a:p>
        </p:txBody>
      </p:sp>
      <p:sp>
        <p:nvSpPr>
          <p:cNvPr id="115716" name="Text Box 6"/>
          <p:cNvSpPr txBox="1">
            <a:spLocks noChangeArrowheads="1"/>
          </p:cNvSpPr>
          <p:nvPr/>
        </p:nvSpPr>
        <p:spPr bwMode="auto">
          <a:xfrm>
            <a:off x="179388" y="2420938"/>
            <a:ext cx="8353425"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10000"/>
              </a:lnSpc>
              <a:spcBef>
                <a:spcPct val="50000"/>
              </a:spcBef>
            </a:pPr>
            <a:r>
              <a:rPr lang="en-US" altLang="zh-CN" sz="3200" b="1">
                <a:latin typeface="Times New Roman" pitchFamily="18" charset="0"/>
                <a:ea typeface="楷体_GB2312" pitchFamily="49" charset="-122"/>
              </a:rPr>
              <a:t>     step2: </a:t>
            </a:r>
            <a:r>
              <a:rPr lang="zh-CN" altLang="en-US" sz="3200" b="1">
                <a:latin typeface="Times New Roman" pitchFamily="18" charset="0"/>
                <a:ea typeface="楷体_GB2312" pitchFamily="49" charset="-122"/>
              </a:rPr>
              <a:t>在所有满足</a:t>
            </a:r>
            <a:r>
              <a:rPr lang="en-US" altLang="zh-CN" sz="3200" b="1">
                <a:latin typeface="Times New Roman" pitchFamily="18" charset="0"/>
                <a:ea typeface="楷体_GB2312" pitchFamily="49" charset="-122"/>
              </a:rPr>
              <a:t>u∈U,v∈V-U</a:t>
            </a:r>
            <a:r>
              <a:rPr lang="zh-CN" altLang="en-US" sz="3200" b="1">
                <a:latin typeface="Times New Roman" pitchFamily="18" charset="0"/>
                <a:ea typeface="楷体_GB2312" pitchFamily="49" charset="-122"/>
              </a:rPr>
              <a:t>的边</a:t>
            </a:r>
            <a:r>
              <a:rPr lang="en-US" altLang="zh-CN" sz="3200" b="1">
                <a:latin typeface="Times New Roman" pitchFamily="18" charset="0"/>
                <a:ea typeface="楷体_GB2312" pitchFamily="49" charset="-122"/>
              </a:rPr>
              <a:t>(u,v) ∈ E </a:t>
            </a:r>
            <a:r>
              <a:rPr lang="zh-CN" altLang="en-US" sz="3200" b="1">
                <a:latin typeface="Times New Roman" pitchFamily="18" charset="0"/>
                <a:ea typeface="楷体_GB2312" pitchFamily="49" charset="-122"/>
              </a:rPr>
              <a:t>中找一条代价最小的边</a:t>
            </a:r>
            <a:r>
              <a:rPr lang="en-US" altLang="zh-CN" sz="3200" b="1">
                <a:latin typeface="Times New Roman" pitchFamily="18" charset="0"/>
                <a:ea typeface="楷体_GB2312" pitchFamily="49" charset="-122"/>
              </a:rPr>
              <a:t>(u0,v0),</a:t>
            </a:r>
            <a:r>
              <a:rPr lang="zh-CN" altLang="zh-CN" sz="3200" b="1">
                <a:latin typeface="Times New Roman" pitchFamily="18" charset="0"/>
                <a:ea typeface="楷体_GB2312" pitchFamily="49" charset="-122"/>
              </a:rPr>
              <a:t>并且子图不构成环</a:t>
            </a:r>
            <a:r>
              <a:rPr lang="zh-CN" altLang="en-US" sz="3200" b="1">
                <a:latin typeface="Times New Roman" pitchFamily="18" charset="0"/>
                <a:ea typeface="楷体_GB2312" pitchFamily="49" charset="-122"/>
              </a:rPr>
              <a:t>，将</a:t>
            </a:r>
            <a:r>
              <a:rPr lang="en-US" altLang="zh-CN" sz="3200" b="1">
                <a:latin typeface="Times New Roman" pitchFamily="18" charset="0"/>
                <a:ea typeface="楷体_GB2312" pitchFamily="49" charset="-122"/>
              </a:rPr>
              <a:t>(u0,v0)</a:t>
            </a:r>
            <a:r>
              <a:rPr lang="zh-CN" altLang="en-US" sz="3200" b="1">
                <a:latin typeface="Times New Roman" pitchFamily="18" charset="0"/>
                <a:ea typeface="楷体_GB2312" pitchFamily="49" charset="-122"/>
              </a:rPr>
              <a:t>并入集合</a:t>
            </a:r>
            <a:r>
              <a:rPr lang="en-US" altLang="zh-CN" sz="3200" b="1">
                <a:latin typeface="Times New Roman" pitchFamily="18" charset="0"/>
                <a:ea typeface="楷体_GB2312" pitchFamily="49" charset="-122"/>
              </a:rPr>
              <a:t>TE</a:t>
            </a:r>
            <a:r>
              <a:rPr lang="zh-CN" altLang="en-US" sz="3200" b="1">
                <a:latin typeface="Times New Roman" pitchFamily="18" charset="0"/>
                <a:ea typeface="楷体_GB2312" pitchFamily="49" charset="-122"/>
              </a:rPr>
              <a:t>，同时</a:t>
            </a:r>
            <a:r>
              <a:rPr lang="en-US" altLang="zh-CN" sz="3200" b="1">
                <a:latin typeface="Times New Roman" pitchFamily="18" charset="0"/>
                <a:ea typeface="楷体_GB2312" pitchFamily="49" charset="-122"/>
              </a:rPr>
              <a:t>v0</a:t>
            </a:r>
            <a:r>
              <a:rPr lang="zh-CN" altLang="en-US" sz="3200" b="1">
                <a:latin typeface="Times New Roman" pitchFamily="18" charset="0"/>
                <a:ea typeface="楷体_GB2312" pitchFamily="49" charset="-122"/>
              </a:rPr>
              <a:t>并入</a:t>
            </a:r>
            <a:r>
              <a:rPr lang="en-US" altLang="zh-CN" sz="3200" b="1">
                <a:latin typeface="Times New Roman" pitchFamily="18" charset="0"/>
                <a:ea typeface="楷体_GB2312" pitchFamily="49" charset="-122"/>
              </a:rPr>
              <a:t>U;</a:t>
            </a:r>
          </a:p>
        </p:txBody>
      </p:sp>
      <p:sp>
        <p:nvSpPr>
          <p:cNvPr id="115717" name="Text Box 8"/>
          <p:cNvSpPr txBox="1">
            <a:spLocks noChangeArrowheads="1"/>
          </p:cNvSpPr>
          <p:nvPr/>
        </p:nvSpPr>
        <p:spPr bwMode="auto">
          <a:xfrm>
            <a:off x="250825" y="4797425"/>
            <a:ext cx="83534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200" b="1">
                <a:latin typeface="Times New Roman" pitchFamily="18" charset="0"/>
                <a:ea typeface="楷体_GB2312" pitchFamily="49" charset="-122"/>
              </a:rPr>
              <a:t>     step3: </a:t>
            </a:r>
            <a:r>
              <a:rPr lang="zh-CN" altLang="en-US" sz="3200" b="1">
                <a:latin typeface="Times New Roman" pitchFamily="18" charset="0"/>
                <a:ea typeface="楷体_GB2312" pitchFamily="49" charset="-122"/>
              </a:rPr>
              <a:t>重复</a:t>
            </a:r>
            <a:r>
              <a:rPr lang="en-US" altLang="zh-CN" sz="3200" b="1">
                <a:latin typeface="Times New Roman" pitchFamily="18" charset="0"/>
                <a:ea typeface="楷体_GB2312" pitchFamily="49" charset="-122"/>
              </a:rPr>
              <a:t>step2</a:t>
            </a:r>
            <a:r>
              <a:rPr lang="zh-CN" altLang="en-US" sz="3200" b="1">
                <a:latin typeface="Times New Roman" pitchFamily="18" charset="0"/>
                <a:ea typeface="楷体_GB2312" pitchFamily="49" charset="-122"/>
              </a:rPr>
              <a:t>，直至</a:t>
            </a:r>
            <a:r>
              <a:rPr lang="en-US" altLang="zh-CN" sz="3200" b="1">
                <a:latin typeface="Times New Roman" pitchFamily="18" charset="0"/>
                <a:ea typeface="楷体_GB2312" pitchFamily="49" charset="-122"/>
              </a:rPr>
              <a:t>U=V</a:t>
            </a:r>
            <a:r>
              <a:rPr lang="zh-CN" altLang="en-US" sz="3200" b="1">
                <a:latin typeface="Times New Roman" pitchFamily="18" charset="0"/>
                <a:ea typeface="楷体_GB2312" pitchFamily="49" charset="-122"/>
              </a:rPr>
              <a:t>。则</a:t>
            </a:r>
            <a:r>
              <a:rPr lang="en-US" altLang="zh-CN" sz="3200" b="1">
                <a:latin typeface="Times New Roman" pitchFamily="18" charset="0"/>
                <a:ea typeface="楷体_GB2312" pitchFamily="49" charset="-122"/>
              </a:rPr>
              <a:t>TE</a:t>
            </a:r>
            <a:r>
              <a:rPr lang="zh-CN" altLang="en-US" sz="3200" b="1">
                <a:latin typeface="Times New Roman" pitchFamily="18" charset="0"/>
                <a:ea typeface="楷体_GB2312" pitchFamily="49" charset="-122"/>
              </a:rPr>
              <a:t>中必有</a:t>
            </a:r>
            <a:r>
              <a:rPr lang="en-US" altLang="zh-CN" sz="3200" b="1">
                <a:latin typeface="Times New Roman" pitchFamily="18" charset="0"/>
                <a:ea typeface="楷体_GB2312" pitchFamily="49" charset="-122"/>
              </a:rPr>
              <a:t>n-1</a:t>
            </a:r>
            <a:r>
              <a:rPr lang="zh-CN" altLang="en-US" sz="3200" b="1">
                <a:latin typeface="Times New Roman" pitchFamily="18" charset="0"/>
                <a:ea typeface="楷体_GB2312" pitchFamily="49" charset="-122"/>
              </a:rPr>
              <a:t>条边，</a:t>
            </a:r>
            <a:r>
              <a:rPr lang="en-US" altLang="zh-CN" sz="3200" b="1">
                <a:latin typeface="Times New Roman" pitchFamily="18" charset="0"/>
                <a:ea typeface="楷体_GB2312" pitchFamily="49" charset="-122"/>
              </a:rPr>
              <a:t>T=(U</a:t>
            </a:r>
            <a:r>
              <a:rPr lang="zh-CN" altLang="en-US" sz="3200" b="1">
                <a:latin typeface="Times New Roman" pitchFamily="18" charset="0"/>
                <a:ea typeface="楷体_GB2312" pitchFamily="49" charset="-122"/>
              </a:rPr>
              <a:t>，</a:t>
            </a:r>
            <a:r>
              <a:rPr lang="en-US" altLang="zh-CN" sz="3200" b="1">
                <a:latin typeface="Times New Roman" pitchFamily="18" charset="0"/>
                <a:ea typeface="楷体_GB2312" pitchFamily="49" charset="-122"/>
              </a:rPr>
              <a:t>TE)</a:t>
            </a:r>
            <a:r>
              <a:rPr lang="zh-CN" altLang="en-US" sz="3200" b="1">
                <a:latin typeface="Times New Roman" pitchFamily="18" charset="0"/>
                <a:ea typeface="楷体_GB2312" pitchFamily="49" charset="-122"/>
              </a:rPr>
              <a:t>就是最小生成树。</a:t>
            </a:r>
          </a:p>
        </p:txBody>
      </p:sp>
    </p:spTree>
  </p:cSld>
  <p:clrMapOvr>
    <a:masterClrMapping/>
  </p:clrMapOvr>
  <p:transition>
    <p:blinds dir="vert"/>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16738" name="Group 38"/>
          <p:cNvGrpSpPr>
            <a:grpSpLocks/>
          </p:cNvGrpSpPr>
          <p:nvPr/>
        </p:nvGrpSpPr>
        <p:grpSpPr bwMode="auto">
          <a:xfrm>
            <a:off x="323850" y="836613"/>
            <a:ext cx="3816350" cy="2770187"/>
            <a:chOff x="703" y="346"/>
            <a:chExt cx="2011" cy="1411"/>
          </a:xfrm>
        </p:grpSpPr>
        <p:sp>
          <p:nvSpPr>
            <p:cNvPr id="116782" name="Oval 5"/>
            <p:cNvSpPr>
              <a:spLocks noChangeArrowheads="1"/>
            </p:cNvSpPr>
            <p:nvPr/>
          </p:nvSpPr>
          <p:spPr bwMode="auto">
            <a:xfrm>
              <a:off x="703" y="799"/>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V1</a:t>
              </a:r>
            </a:p>
          </p:txBody>
        </p:sp>
        <p:sp>
          <p:nvSpPr>
            <p:cNvPr id="116783" name="Oval 6"/>
            <p:cNvSpPr>
              <a:spLocks noChangeArrowheads="1"/>
            </p:cNvSpPr>
            <p:nvPr/>
          </p:nvSpPr>
          <p:spPr bwMode="auto">
            <a:xfrm>
              <a:off x="1610" y="346"/>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V2</a:t>
              </a:r>
            </a:p>
          </p:txBody>
        </p:sp>
        <p:sp>
          <p:nvSpPr>
            <p:cNvPr id="116784" name="Oval 7"/>
            <p:cNvSpPr>
              <a:spLocks noChangeArrowheads="1"/>
            </p:cNvSpPr>
            <p:nvPr/>
          </p:nvSpPr>
          <p:spPr bwMode="auto">
            <a:xfrm>
              <a:off x="2426" y="708"/>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V3</a:t>
              </a:r>
            </a:p>
          </p:txBody>
        </p:sp>
        <p:sp>
          <p:nvSpPr>
            <p:cNvPr id="116785" name="Oval 8"/>
            <p:cNvSpPr>
              <a:spLocks noChangeArrowheads="1"/>
            </p:cNvSpPr>
            <p:nvPr/>
          </p:nvSpPr>
          <p:spPr bwMode="auto">
            <a:xfrm>
              <a:off x="1165" y="1464"/>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V4</a:t>
              </a:r>
            </a:p>
          </p:txBody>
        </p:sp>
        <p:sp>
          <p:nvSpPr>
            <p:cNvPr id="116786" name="Oval 9"/>
            <p:cNvSpPr>
              <a:spLocks noChangeArrowheads="1"/>
            </p:cNvSpPr>
            <p:nvPr/>
          </p:nvSpPr>
          <p:spPr bwMode="auto">
            <a:xfrm>
              <a:off x="1912" y="1464"/>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V5</a:t>
              </a:r>
            </a:p>
          </p:txBody>
        </p:sp>
        <p:sp>
          <p:nvSpPr>
            <p:cNvPr id="116787" name="Line 22"/>
            <p:cNvSpPr>
              <a:spLocks noChangeShapeType="1"/>
            </p:cNvSpPr>
            <p:nvPr/>
          </p:nvSpPr>
          <p:spPr bwMode="auto">
            <a:xfrm flipH="1">
              <a:off x="975" y="482"/>
              <a:ext cx="635" cy="40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788" name="Text Box 23"/>
            <p:cNvSpPr txBox="1">
              <a:spLocks noChangeArrowheads="1"/>
            </p:cNvSpPr>
            <p:nvPr/>
          </p:nvSpPr>
          <p:spPr bwMode="auto">
            <a:xfrm>
              <a:off x="1111" y="527"/>
              <a:ext cx="181"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8</a:t>
              </a:r>
            </a:p>
          </p:txBody>
        </p:sp>
        <p:sp>
          <p:nvSpPr>
            <p:cNvPr id="116789" name="Line 24"/>
            <p:cNvSpPr>
              <a:spLocks noChangeShapeType="1"/>
            </p:cNvSpPr>
            <p:nvPr/>
          </p:nvSpPr>
          <p:spPr bwMode="auto">
            <a:xfrm>
              <a:off x="1882" y="527"/>
              <a:ext cx="544" cy="27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790" name="Line 25"/>
            <p:cNvSpPr>
              <a:spLocks noChangeShapeType="1"/>
            </p:cNvSpPr>
            <p:nvPr/>
          </p:nvSpPr>
          <p:spPr bwMode="auto">
            <a:xfrm>
              <a:off x="930" y="1026"/>
              <a:ext cx="317" cy="45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791" name="Line 26"/>
            <p:cNvSpPr>
              <a:spLocks noChangeShapeType="1"/>
            </p:cNvSpPr>
            <p:nvPr/>
          </p:nvSpPr>
          <p:spPr bwMode="auto">
            <a:xfrm>
              <a:off x="1428" y="1616"/>
              <a:ext cx="499"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792" name="Line 27"/>
            <p:cNvSpPr>
              <a:spLocks noChangeShapeType="1"/>
            </p:cNvSpPr>
            <p:nvPr/>
          </p:nvSpPr>
          <p:spPr bwMode="auto">
            <a:xfrm flipH="1">
              <a:off x="2109" y="935"/>
              <a:ext cx="363" cy="59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793" name="Line 28"/>
            <p:cNvSpPr>
              <a:spLocks noChangeShapeType="1"/>
            </p:cNvSpPr>
            <p:nvPr/>
          </p:nvSpPr>
          <p:spPr bwMode="auto">
            <a:xfrm flipH="1">
              <a:off x="1338" y="618"/>
              <a:ext cx="363" cy="86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794" name="Line 29"/>
            <p:cNvSpPr>
              <a:spLocks noChangeShapeType="1"/>
            </p:cNvSpPr>
            <p:nvPr/>
          </p:nvSpPr>
          <p:spPr bwMode="auto">
            <a:xfrm>
              <a:off x="1791" y="618"/>
              <a:ext cx="227" cy="86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795" name="Line 30"/>
            <p:cNvSpPr>
              <a:spLocks noChangeShapeType="1"/>
            </p:cNvSpPr>
            <p:nvPr/>
          </p:nvSpPr>
          <p:spPr bwMode="auto">
            <a:xfrm flipV="1">
              <a:off x="1383" y="890"/>
              <a:ext cx="1043" cy="59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796" name="Text Box 31"/>
            <p:cNvSpPr txBox="1">
              <a:spLocks noChangeArrowheads="1"/>
            </p:cNvSpPr>
            <p:nvPr/>
          </p:nvSpPr>
          <p:spPr bwMode="auto">
            <a:xfrm>
              <a:off x="2064" y="436"/>
              <a:ext cx="226"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7</a:t>
              </a:r>
            </a:p>
          </p:txBody>
        </p:sp>
        <p:sp>
          <p:nvSpPr>
            <p:cNvPr id="116797" name="Text Box 32"/>
            <p:cNvSpPr txBox="1">
              <a:spLocks noChangeArrowheads="1"/>
            </p:cNvSpPr>
            <p:nvPr/>
          </p:nvSpPr>
          <p:spPr bwMode="auto">
            <a:xfrm>
              <a:off x="1338" y="890"/>
              <a:ext cx="272"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16798" name="Text Box 33"/>
            <p:cNvSpPr txBox="1">
              <a:spLocks noChangeArrowheads="1"/>
            </p:cNvSpPr>
            <p:nvPr/>
          </p:nvSpPr>
          <p:spPr bwMode="auto">
            <a:xfrm>
              <a:off x="929" y="1162"/>
              <a:ext cx="363"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16799" name="Text Box 34"/>
            <p:cNvSpPr txBox="1">
              <a:spLocks noChangeArrowheads="1"/>
            </p:cNvSpPr>
            <p:nvPr/>
          </p:nvSpPr>
          <p:spPr bwMode="auto">
            <a:xfrm>
              <a:off x="1565" y="1570"/>
              <a:ext cx="272"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16800" name="Text Box 35"/>
            <p:cNvSpPr txBox="1">
              <a:spLocks noChangeArrowheads="1"/>
            </p:cNvSpPr>
            <p:nvPr/>
          </p:nvSpPr>
          <p:spPr bwMode="auto">
            <a:xfrm>
              <a:off x="2200" y="1207"/>
              <a:ext cx="318"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16801" name="Text Box 36"/>
            <p:cNvSpPr txBox="1">
              <a:spLocks noChangeArrowheads="1"/>
            </p:cNvSpPr>
            <p:nvPr/>
          </p:nvSpPr>
          <p:spPr bwMode="auto">
            <a:xfrm>
              <a:off x="1565" y="1162"/>
              <a:ext cx="317"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11</a:t>
              </a:r>
            </a:p>
          </p:txBody>
        </p:sp>
        <p:sp>
          <p:nvSpPr>
            <p:cNvPr id="116802" name="Text Box 37"/>
            <p:cNvSpPr txBox="1">
              <a:spLocks noChangeArrowheads="1"/>
            </p:cNvSpPr>
            <p:nvPr/>
          </p:nvSpPr>
          <p:spPr bwMode="auto">
            <a:xfrm>
              <a:off x="1791" y="754"/>
              <a:ext cx="363"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12</a:t>
              </a:r>
            </a:p>
          </p:txBody>
        </p:sp>
      </p:grpSp>
      <p:sp>
        <p:nvSpPr>
          <p:cNvPr id="116739" name="Rectangle 39"/>
          <p:cNvSpPr>
            <a:spLocks noChangeArrowheads="1"/>
          </p:cNvSpPr>
          <p:nvPr/>
        </p:nvSpPr>
        <p:spPr bwMode="auto">
          <a:xfrm>
            <a:off x="755650" y="115888"/>
            <a:ext cx="71548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latin typeface="楷体_GB2312" pitchFamily="49" charset="-122"/>
                <a:ea typeface="楷体_GB2312" pitchFamily="49" charset="-122"/>
              </a:rPr>
              <a:t>按</a:t>
            </a:r>
            <a:r>
              <a:rPr lang="en-US" altLang="zh-CN" sz="2800" b="1">
                <a:latin typeface="楷体_GB2312" pitchFamily="49" charset="-122"/>
                <a:ea typeface="楷体_GB2312" pitchFamily="49" charset="-122"/>
              </a:rPr>
              <a:t>prime</a:t>
            </a:r>
            <a:r>
              <a:rPr lang="zh-CN" altLang="en-US" sz="2800" b="1">
                <a:latin typeface="楷体_GB2312" pitchFamily="49" charset="-122"/>
                <a:ea typeface="楷体_GB2312" pitchFamily="49" charset="-122"/>
              </a:rPr>
              <a:t>算法从</a:t>
            </a:r>
            <a:r>
              <a:rPr lang="en-US" altLang="zh-CN" sz="2800" b="1">
                <a:latin typeface="楷体_GB2312" pitchFamily="49" charset="-122"/>
                <a:ea typeface="楷体_GB2312" pitchFamily="49" charset="-122"/>
              </a:rPr>
              <a:t>v2</a:t>
            </a:r>
            <a:r>
              <a:rPr lang="zh-CN" altLang="en-US" sz="2800" b="1">
                <a:latin typeface="楷体_GB2312" pitchFamily="49" charset="-122"/>
                <a:ea typeface="楷体_GB2312" pitchFamily="49" charset="-122"/>
              </a:rPr>
              <a:t>出发构造最小生成树的过程</a:t>
            </a:r>
          </a:p>
        </p:txBody>
      </p:sp>
      <p:grpSp>
        <p:nvGrpSpPr>
          <p:cNvPr id="280665" name="Group 89"/>
          <p:cNvGrpSpPr>
            <a:grpSpLocks/>
          </p:cNvGrpSpPr>
          <p:nvPr/>
        </p:nvGrpSpPr>
        <p:grpSpPr bwMode="auto">
          <a:xfrm>
            <a:off x="5651500" y="3860800"/>
            <a:ext cx="2913063" cy="2779713"/>
            <a:chOff x="113" y="2290"/>
            <a:chExt cx="1835" cy="1751"/>
          </a:xfrm>
        </p:grpSpPr>
        <p:sp>
          <p:nvSpPr>
            <p:cNvPr id="116772" name="Oval 41"/>
            <p:cNvSpPr>
              <a:spLocks noChangeArrowheads="1"/>
            </p:cNvSpPr>
            <p:nvPr/>
          </p:nvSpPr>
          <p:spPr bwMode="auto">
            <a:xfrm>
              <a:off x="113" y="2860"/>
              <a:ext cx="344" cy="35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V1</a:t>
              </a:r>
            </a:p>
          </p:txBody>
        </p:sp>
        <p:sp>
          <p:nvSpPr>
            <p:cNvPr id="116773" name="Oval 42"/>
            <p:cNvSpPr>
              <a:spLocks noChangeArrowheads="1"/>
            </p:cNvSpPr>
            <p:nvPr/>
          </p:nvSpPr>
          <p:spPr bwMode="auto">
            <a:xfrm>
              <a:off x="1247" y="2290"/>
              <a:ext cx="345" cy="35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V2</a:t>
              </a:r>
            </a:p>
          </p:txBody>
        </p:sp>
        <p:sp>
          <p:nvSpPr>
            <p:cNvPr id="116774" name="Oval 44"/>
            <p:cNvSpPr>
              <a:spLocks noChangeArrowheads="1"/>
            </p:cNvSpPr>
            <p:nvPr/>
          </p:nvSpPr>
          <p:spPr bwMode="auto">
            <a:xfrm>
              <a:off x="710" y="3679"/>
              <a:ext cx="345" cy="35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V4</a:t>
              </a:r>
            </a:p>
          </p:txBody>
        </p:sp>
        <p:sp>
          <p:nvSpPr>
            <p:cNvPr id="116775" name="Oval 45"/>
            <p:cNvSpPr>
              <a:spLocks noChangeArrowheads="1"/>
            </p:cNvSpPr>
            <p:nvPr/>
          </p:nvSpPr>
          <p:spPr bwMode="auto">
            <a:xfrm>
              <a:off x="1603" y="3679"/>
              <a:ext cx="345" cy="35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V5</a:t>
              </a:r>
            </a:p>
          </p:txBody>
        </p:sp>
        <p:sp>
          <p:nvSpPr>
            <p:cNvPr id="116776" name="Line 49"/>
            <p:cNvSpPr>
              <a:spLocks noChangeShapeType="1"/>
            </p:cNvSpPr>
            <p:nvPr/>
          </p:nvSpPr>
          <p:spPr bwMode="auto">
            <a:xfrm>
              <a:off x="384" y="3141"/>
              <a:ext cx="379" cy="561"/>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777" name="Line 50"/>
            <p:cNvSpPr>
              <a:spLocks noChangeShapeType="1"/>
            </p:cNvSpPr>
            <p:nvPr/>
          </p:nvSpPr>
          <p:spPr bwMode="auto">
            <a:xfrm>
              <a:off x="1025" y="3867"/>
              <a:ext cx="596"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778" name="Line 52"/>
            <p:cNvSpPr>
              <a:spLocks noChangeShapeType="1"/>
            </p:cNvSpPr>
            <p:nvPr/>
          </p:nvSpPr>
          <p:spPr bwMode="auto">
            <a:xfrm flipH="1">
              <a:off x="930" y="2626"/>
              <a:ext cx="434" cy="1066"/>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779" name="Text Box 56"/>
            <p:cNvSpPr txBox="1">
              <a:spLocks noChangeArrowheads="1"/>
            </p:cNvSpPr>
            <p:nvPr/>
          </p:nvSpPr>
          <p:spPr bwMode="auto">
            <a:xfrm>
              <a:off x="985" y="2963"/>
              <a:ext cx="32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16780" name="Text Box 57"/>
            <p:cNvSpPr txBox="1">
              <a:spLocks noChangeArrowheads="1"/>
            </p:cNvSpPr>
            <p:nvPr/>
          </p:nvSpPr>
          <p:spPr bwMode="auto">
            <a:xfrm>
              <a:off x="383" y="3309"/>
              <a:ext cx="43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16781" name="Text Box 58"/>
            <p:cNvSpPr txBox="1">
              <a:spLocks noChangeArrowheads="1"/>
            </p:cNvSpPr>
            <p:nvPr/>
          </p:nvSpPr>
          <p:spPr bwMode="auto">
            <a:xfrm>
              <a:off x="1188" y="3810"/>
              <a:ext cx="3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grpSp>
      <p:grpSp>
        <p:nvGrpSpPr>
          <p:cNvPr id="116741" name="Group 69"/>
          <p:cNvGrpSpPr>
            <a:grpSpLocks/>
          </p:cNvGrpSpPr>
          <p:nvPr/>
        </p:nvGrpSpPr>
        <p:grpSpPr bwMode="auto">
          <a:xfrm>
            <a:off x="4522788" y="668338"/>
            <a:ext cx="1392237" cy="2760662"/>
            <a:chOff x="2835" y="285"/>
            <a:chExt cx="877" cy="1739"/>
          </a:xfrm>
        </p:grpSpPr>
        <p:sp>
          <p:nvSpPr>
            <p:cNvPr id="116768" name="Oval 62"/>
            <p:cNvSpPr>
              <a:spLocks noChangeArrowheads="1"/>
            </p:cNvSpPr>
            <p:nvPr/>
          </p:nvSpPr>
          <p:spPr bwMode="auto">
            <a:xfrm>
              <a:off x="3367" y="285"/>
              <a:ext cx="345" cy="35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V2</a:t>
              </a:r>
            </a:p>
          </p:txBody>
        </p:sp>
        <p:sp>
          <p:nvSpPr>
            <p:cNvPr id="116769" name="Oval 63"/>
            <p:cNvSpPr>
              <a:spLocks noChangeArrowheads="1"/>
            </p:cNvSpPr>
            <p:nvPr/>
          </p:nvSpPr>
          <p:spPr bwMode="auto">
            <a:xfrm>
              <a:off x="2835" y="1668"/>
              <a:ext cx="345" cy="35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V4</a:t>
              </a:r>
            </a:p>
          </p:txBody>
        </p:sp>
        <p:sp>
          <p:nvSpPr>
            <p:cNvPr id="116770" name="Line 65"/>
            <p:cNvSpPr>
              <a:spLocks noChangeShapeType="1"/>
            </p:cNvSpPr>
            <p:nvPr/>
          </p:nvSpPr>
          <p:spPr bwMode="auto">
            <a:xfrm flipH="1">
              <a:off x="3042" y="621"/>
              <a:ext cx="434" cy="1066"/>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771" name="Text Box 66"/>
            <p:cNvSpPr txBox="1">
              <a:spLocks noChangeArrowheads="1"/>
            </p:cNvSpPr>
            <p:nvPr/>
          </p:nvSpPr>
          <p:spPr bwMode="auto">
            <a:xfrm>
              <a:off x="3042" y="958"/>
              <a:ext cx="32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280654" name="Group 78"/>
          <p:cNvGrpSpPr>
            <a:grpSpLocks/>
          </p:cNvGrpSpPr>
          <p:nvPr/>
        </p:nvGrpSpPr>
        <p:grpSpPr bwMode="auto">
          <a:xfrm>
            <a:off x="6588125" y="620713"/>
            <a:ext cx="1993900" cy="2760662"/>
            <a:chOff x="3817" y="376"/>
            <a:chExt cx="1256" cy="1739"/>
          </a:xfrm>
        </p:grpSpPr>
        <p:sp>
          <p:nvSpPr>
            <p:cNvPr id="116760" name="Oval 70"/>
            <p:cNvSpPr>
              <a:spLocks noChangeArrowheads="1"/>
            </p:cNvSpPr>
            <p:nvPr/>
          </p:nvSpPr>
          <p:spPr bwMode="auto">
            <a:xfrm>
              <a:off x="4728" y="1753"/>
              <a:ext cx="345" cy="35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V5</a:t>
              </a:r>
            </a:p>
          </p:txBody>
        </p:sp>
        <p:sp>
          <p:nvSpPr>
            <p:cNvPr id="116761" name="Line 71"/>
            <p:cNvSpPr>
              <a:spLocks noChangeShapeType="1"/>
            </p:cNvSpPr>
            <p:nvPr/>
          </p:nvSpPr>
          <p:spPr bwMode="auto">
            <a:xfrm>
              <a:off x="4150" y="1941"/>
              <a:ext cx="596"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762" name="Text Box 72"/>
            <p:cNvSpPr txBox="1">
              <a:spLocks noChangeArrowheads="1"/>
            </p:cNvSpPr>
            <p:nvPr/>
          </p:nvSpPr>
          <p:spPr bwMode="auto">
            <a:xfrm>
              <a:off x="4313" y="1884"/>
              <a:ext cx="3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grpSp>
          <p:nvGrpSpPr>
            <p:cNvPr id="116763" name="Group 73"/>
            <p:cNvGrpSpPr>
              <a:grpSpLocks/>
            </p:cNvGrpSpPr>
            <p:nvPr/>
          </p:nvGrpSpPr>
          <p:grpSpPr bwMode="auto">
            <a:xfrm>
              <a:off x="3817" y="376"/>
              <a:ext cx="877" cy="1739"/>
              <a:chOff x="2835" y="285"/>
              <a:chExt cx="877" cy="1739"/>
            </a:xfrm>
          </p:grpSpPr>
          <p:sp>
            <p:nvSpPr>
              <p:cNvPr id="116764" name="Oval 74"/>
              <p:cNvSpPr>
                <a:spLocks noChangeArrowheads="1"/>
              </p:cNvSpPr>
              <p:nvPr/>
            </p:nvSpPr>
            <p:spPr bwMode="auto">
              <a:xfrm>
                <a:off x="3367" y="285"/>
                <a:ext cx="345" cy="35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V2</a:t>
                </a:r>
              </a:p>
            </p:txBody>
          </p:sp>
          <p:sp>
            <p:nvSpPr>
              <p:cNvPr id="116765" name="Oval 75"/>
              <p:cNvSpPr>
                <a:spLocks noChangeArrowheads="1"/>
              </p:cNvSpPr>
              <p:nvPr/>
            </p:nvSpPr>
            <p:spPr bwMode="auto">
              <a:xfrm>
                <a:off x="2835" y="1668"/>
                <a:ext cx="345" cy="35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V4</a:t>
                </a:r>
              </a:p>
            </p:txBody>
          </p:sp>
          <p:sp>
            <p:nvSpPr>
              <p:cNvPr id="116766" name="Line 76"/>
              <p:cNvSpPr>
                <a:spLocks noChangeShapeType="1"/>
              </p:cNvSpPr>
              <p:nvPr/>
            </p:nvSpPr>
            <p:spPr bwMode="auto">
              <a:xfrm flipH="1">
                <a:off x="3042" y="621"/>
                <a:ext cx="434" cy="1066"/>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767" name="Text Box 77"/>
              <p:cNvSpPr txBox="1">
                <a:spLocks noChangeArrowheads="1"/>
              </p:cNvSpPr>
              <p:nvPr/>
            </p:nvSpPr>
            <p:spPr bwMode="auto">
              <a:xfrm>
                <a:off x="3042" y="958"/>
                <a:ext cx="32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5</a:t>
                </a:r>
              </a:p>
            </p:txBody>
          </p:sp>
        </p:grpSp>
      </p:grpSp>
      <p:grpSp>
        <p:nvGrpSpPr>
          <p:cNvPr id="280666" name="Group 90"/>
          <p:cNvGrpSpPr>
            <a:grpSpLocks/>
          </p:cNvGrpSpPr>
          <p:nvPr/>
        </p:nvGrpSpPr>
        <p:grpSpPr bwMode="auto">
          <a:xfrm>
            <a:off x="250825" y="3860800"/>
            <a:ext cx="3927475" cy="2779713"/>
            <a:chOff x="2824" y="2303"/>
            <a:chExt cx="2474" cy="1751"/>
          </a:xfrm>
        </p:grpSpPr>
        <p:sp>
          <p:nvSpPr>
            <p:cNvPr id="116747" name="Oval 43"/>
            <p:cNvSpPr>
              <a:spLocks noChangeArrowheads="1"/>
            </p:cNvSpPr>
            <p:nvPr/>
          </p:nvSpPr>
          <p:spPr bwMode="auto">
            <a:xfrm>
              <a:off x="4954" y="2738"/>
              <a:ext cx="344" cy="35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V3</a:t>
              </a:r>
            </a:p>
          </p:txBody>
        </p:sp>
        <p:sp>
          <p:nvSpPr>
            <p:cNvPr id="116748" name="Line 51"/>
            <p:cNvSpPr>
              <a:spLocks noChangeShapeType="1"/>
            </p:cNvSpPr>
            <p:nvPr/>
          </p:nvSpPr>
          <p:spPr bwMode="auto">
            <a:xfrm flipH="1">
              <a:off x="4575" y="3018"/>
              <a:ext cx="434" cy="73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749" name="Text Box 59"/>
            <p:cNvSpPr txBox="1">
              <a:spLocks noChangeArrowheads="1"/>
            </p:cNvSpPr>
            <p:nvPr/>
          </p:nvSpPr>
          <p:spPr bwMode="auto">
            <a:xfrm>
              <a:off x="4684" y="3355"/>
              <a:ext cx="3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16750" name="Oval 79"/>
            <p:cNvSpPr>
              <a:spLocks noChangeArrowheads="1"/>
            </p:cNvSpPr>
            <p:nvPr/>
          </p:nvSpPr>
          <p:spPr bwMode="auto">
            <a:xfrm>
              <a:off x="2824" y="2873"/>
              <a:ext cx="344" cy="35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V1</a:t>
              </a:r>
            </a:p>
          </p:txBody>
        </p:sp>
        <p:sp>
          <p:nvSpPr>
            <p:cNvPr id="116751" name="Oval 80"/>
            <p:cNvSpPr>
              <a:spLocks noChangeArrowheads="1"/>
            </p:cNvSpPr>
            <p:nvPr/>
          </p:nvSpPr>
          <p:spPr bwMode="auto">
            <a:xfrm>
              <a:off x="3958" y="2303"/>
              <a:ext cx="345" cy="35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V2</a:t>
              </a:r>
            </a:p>
          </p:txBody>
        </p:sp>
        <p:sp>
          <p:nvSpPr>
            <p:cNvPr id="116752" name="Oval 81"/>
            <p:cNvSpPr>
              <a:spLocks noChangeArrowheads="1"/>
            </p:cNvSpPr>
            <p:nvPr/>
          </p:nvSpPr>
          <p:spPr bwMode="auto">
            <a:xfrm>
              <a:off x="3421" y="3692"/>
              <a:ext cx="345" cy="35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V4</a:t>
              </a:r>
            </a:p>
          </p:txBody>
        </p:sp>
        <p:sp>
          <p:nvSpPr>
            <p:cNvPr id="116753" name="Oval 82"/>
            <p:cNvSpPr>
              <a:spLocks noChangeArrowheads="1"/>
            </p:cNvSpPr>
            <p:nvPr/>
          </p:nvSpPr>
          <p:spPr bwMode="auto">
            <a:xfrm>
              <a:off x="4314" y="3692"/>
              <a:ext cx="345" cy="35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V5</a:t>
              </a:r>
            </a:p>
          </p:txBody>
        </p:sp>
        <p:sp>
          <p:nvSpPr>
            <p:cNvPr id="116754" name="Line 83"/>
            <p:cNvSpPr>
              <a:spLocks noChangeShapeType="1"/>
            </p:cNvSpPr>
            <p:nvPr/>
          </p:nvSpPr>
          <p:spPr bwMode="auto">
            <a:xfrm>
              <a:off x="3095" y="3154"/>
              <a:ext cx="379" cy="561"/>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755" name="Line 84"/>
            <p:cNvSpPr>
              <a:spLocks noChangeShapeType="1"/>
            </p:cNvSpPr>
            <p:nvPr/>
          </p:nvSpPr>
          <p:spPr bwMode="auto">
            <a:xfrm>
              <a:off x="3736" y="3880"/>
              <a:ext cx="596"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756" name="Line 85"/>
            <p:cNvSpPr>
              <a:spLocks noChangeShapeType="1"/>
            </p:cNvSpPr>
            <p:nvPr/>
          </p:nvSpPr>
          <p:spPr bwMode="auto">
            <a:xfrm flipH="1">
              <a:off x="3641" y="2639"/>
              <a:ext cx="434" cy="1066"/>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757" name="Text Box 86"/>
            <p:cNvSpPr txBox="1">
              <a:spLocks noChangeArrowheads="1"/>
            </p:cNvSpPr>
            <p:nvPr/>
          </p:nvSpPr>
          <p:spPr bwMode="auto">
            <a:xfrm>
              <a:off x="3696" y="2976"/>
              <a:ext cx="32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16758" name="Text Box 87"/>
            <p:cNvSpPr txBox="1">
              <a:spLocks noChangeArrowheads="1"/>
            </p:cNvSpPr>
            <p:nvPr/>
          </p:nvSpPr>
          <p:spPr bwMode="auto">
            <a:xfrm>
              <a:off x="3094" y="3322"/>
              <a:ext cx="43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16759" name="Text Box 88"/>
            <p:cNvSpPr txBox="1">
              <a:spLocks noChangeArrowheads="1"/>
            </p:cNvSpPr>
            <p:nvPr/>
          </p:nvSpPr>
          <p:spPr bwMode="auto">
            <a:xfrm>
              <a:off x="3899" y="3823"/>
              <a:ext cx="3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grpSp>
      <p:sp>
        <p:nvSpPr>
          <p:cNvPr id="280667" name="AutoShape 91"/>
          <p:cNvSpPr>
            <a:spLocks noChangeArrowheads="1"/>
          </p:cNvSpPr>
          <p:nvPr/>
        </p:nvSpPr>
        <p:spPr bwMode="auto">
          <a:xfrm>
            <a:off x="5867400" y="1916113"/>
            <a:ext cx="719138" cy="360362"/>
          </a:xfrm>
          <a:prstGeom prst="rightArrow">
            <a:avLst>
              <a:gd name="adj1" fmla="val 50000"/>
              <a:gd name="adj2" fmla="val 49890"/>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0668" name="AutoShape 92"/>
          <p:cNvSpPr>
            <a:spLocks noChangeArrowheads="1"/>
          </p:cNvSpPr>
          <p:nvPr/>
        </p:nvSpPr>
        <p:spPr bwMode="auto">
          <a:xfrm rot="1086226">
            <a:off x="6804025" y="3716338"/>
            <a:ext cx="288925" cy="865187"/>
          </a:xfrm>
          <a:prstGeom prst="downArrow">
            <a:avLst>
              <a:gd name="adj1" fmla="val 50000"/>
              <a:gd name="adj2" fmla="val 74863"/>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280669" name="AutoShape 93"/>
          <p:cNvSpPr>
            <a:spLocks noChangeArrowheads="1"/>
          </p:cNvSpPr>
          <p:nvPr/>
        </p:nvSpPr>
        <p:spPr bwMode="auto">
          <a:xfrm>
            <a:off x="4284663" y="5734050"/>
            <a:ext cx="792162" cy="287338"/>
          </a:xfrm>
          <a:prstGeom prst="leftArrow">
            <a:avLst>
              <a:gd name="adj1" fmla="val 50000"/>
              <a:gd name="adj2" fmla="val 68922"/>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80667"/>
                                        </p:tgtEl>
                                        <p:attrNameLst>
                                          <p:attrName>style.visibility</p:attrName>
                                        </p:attrNameLst>
                                      </p:cBhvr>
                                      <p:to>
                                        <p:strVal val="visible"/>
                                      </p:to>
                                    </p:set>
                                    <p:animEffect transition="in" filter="wipe(down)">
                                      <p:cBhvr>
                                        <p:cTn id="7" dur="500"/>
                                        <p:tgtEl>
                                          <p:spTgt spid="2806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80654"/>
                                        </p:tgtEl>
                                        <p:attrNameLst>
                                          <p:attrName>style.visibility</p:attrName>
                                        </p:attrNameLst>
                                      </p:cBhvr>
                                      <p:to>
                                        <p:strVal val="visible"/>
                                      </p:to>
                                    </p:set>
                                    <p:animEffect transition="in" filter="wipe(down)">
                                      <p:cBhvr>
                                        <p:cTn id="12" dur="500"/>
                                        <p:tgtEl>
                                          <p:spTgt spid="2806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80668"/>
                                        </p:tgtEl>
                                        <p:attrNameLst>
                                          <p:attrName>style.visibility</p:attrName>
                                        </p:attrNameLst>
                                      </p:cBhvr>
                                      <p:to>
                                        <p:strVal val="visible"/>
                                      </p:to>
                                    </p:set>
                                    <p:animEffect transition="in" filter="wipe(down)">
                                      <p:cBhvr>
                                        <p:cTn id="17" dur="500"/>
                                        <p:tgtEl>
                                          <p:spTgt spid="28066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280665"/>
                                        </p:tgtEl>
                                        <p:attrNameLst>
                                          <p:attrName>style.visibility</p:attrName>
                                        </p:attrNameLst>
                                      </p:cBhvr>
                                      <p:to>
                                        <p:strVal val="visible"/>
                                      </p:to>
                                    </p:set>
                                    <p:animEffect transition="in" filter="wipe(down)">
                                      <p:cBhvr>
                                        <p:cTn id="22" dur="500"/>
                                        <p:tgtEl>
                                          <p:spTgt spid="28066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80669"/>
                                        </p:tgtEl>
                                        <p:attrNameLst>
                                          <p:attrName>style.visibility</p:attrName>
                                        </p:attrNameLst>
                                      </p:cBhvr>
                                      <p:to>
                                        <p:strVal val="visible"/>
                                      </p:to>
                                    </p:set>
                                    <p:animEffect transition="in" filter="wipe(down)">
                                      <p:cBhvr>
                                        <p:cTn id="27" dur="500"/>
                                        <p:tgtEl>
                                          <p:spTgt spid="28066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280666"/>
                                        </p:tgtEl>
                                        <p:attrNameLst>
                                          <p:attrName>style.visibility</p:attrName>
                                        </p:attrNameLst>
                                      </p:cBhvr>
                                      <p:to>
                                        <p:strVal val="visible"/>
                                      </p:to>
                                    </p:set>
                                    <p:animEffect transition="in" filter="wipe(down)">
                                      <p:cBhvr>
                                        <p:cTn id="32" dur="500"/>
                                        <p:tgtEl>
                                          <p:spTgt spid="280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667" grpId="0" animBg="1"/>
      <p:bldP spid="280668" grpId="0" animBg="1"/>
      <p:bldP spid="280669" grpId="0" animBg="1"/>
    </p:bldLst>
  </p:timing>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7762" name="Rectangle 5"/>
          <p:cNvSpPr>
            <a:spLocks noChangeArrowheads="1"/>
          </p:cNvSpPr>
          <p:nvPr/>
        </p:nvSpPr>
        <p:spPr bwMode="auto">
          <a:xfrm>
            <a:off x="250825" y="1123950"/>
            <a:ext cx="6192838" cy="65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kumimoji="1" lang="zh-CN" altLang="en-US" sz="3200" b="1">
                <a:latin typeface="Times New Roman" pitchFamily="18" charset="0"/>
                <a:ea typeface="楷体_GB2312" pitchFamily="49" charset="-122"/>
              </a:rPr>
              <a:t>计算机内怎样实现普里姆算法？</a:t>
            </a:r>
          </a:p>
        </p:txBody>
      </p:sp>
      <p:sp>
        <p:nvSpPr>
          <p:cNvPr id="117763" name="Rectangle 6"/>
          <p:cNvSpPr>
            <a:spLocks noChangeArrowheads="1"/>
          </p:cNvSpPr>
          <p:nvPr/>
        </p:nvSpPr>
        <p:spPr bwMode="auto">
          <a:xfrm>
            <a:off x="250825" y="1989138"/>
            <a:ext cx="8424863" cy="177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kumimoji="1" lang="zh-CN" altLang="en-US" sz="3200" b="1">
                <a:latin typeface="Times New Roman" pitchFamily="18" charset="0"/>
                <a:ea typeface="楷体_GB2312" pitchFamily="49" charset="-122"/>
              </a:rPr>
              <a:t>普里姆算法特点：将顶点归并，与边数无关，适用于稠密网。所以采用邻接矩阵作为图的存储表示。</a:t>
            </a:r>
          </a:p>
        </p:txBody>
      </p:sp>
      <p:sp>
        <p:nvSpPr>
          <p:cNvPr id="334855" name="Text Box 7"/>
          <p:cNvSpPr txBox="1">
            <a:spLocks noChangeArrowheads="1"/>
          </p:cNvSpPr>
          <p:nvPr/>
        </p:nvSpPr>
        <p:spPr bwMode="auto">
          <a:xfrm>
            <a:off x="152400" y="4616450"/>
            <a:ext cx="8847138"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pPr>
            <a:r>
              <a:rPr kumimoji="1" lang="en-US" altLang="zh-CN" sz="3200" b="1">
                <a:latin typeface="Times New Roman" pitchFamily="18" charset="0"/>
                <a:ea typeface="楷体_GB2312" pitchFamily="49" charset="-122"/>
              </a:rPr>
              <a:t>    </a:t>
            </a:r>
            <a:r>
              <a:rPr kumimoji="1" lang="zh-CN" altLang="en-US" sz="3200" b="1">
                <a:latin typeface="Times New Roman" pitchFamily="18" charset="0"/>
                <a:ea typeface="楷体_GB2312" pitchFamily="49" charset="-122"/>
              </a:rPr>
              <a:t>设置一个辅助数组</a:t>
            </a:r>
            <a:r>
              <a:rPr kumimoji="1" lang="en-US" altLang="zh-CN" sz="3200" b="1">
                <a:latin typeface="Times New Roman" pitchFamily="18" charset="0"/>
                <a:ea typeface="楷体_GB2312" pitchFamily="49" charset="-122"/>
              </a:rPr>
              <a:t>closedge[n]</a:t>
            </a:r>
            <a:r>
              <a:rPr kumimoji="1" lang="zh-CN" altLang="en-US" sz="3200" b="1">
                <a:latin typeface="Times New Roman" pitchFamily="18" charset="0"/>
                <a:ea typeface="楷体_GB2312" pitchFamily="49" charset="-122"/>
              </a:rPr>
              <a:t>，用来保存</a:t>
            </a:r>
            <a:r>
              <a:rPr kumimoji="1" lang="en-US" altLang="zh-CN" sz="3200" b="1">
                <a:latin typeface="Times New Roman" pitchFamily="18" charset="0"/>
                <a:ea typeface="楷体_GB2312" pitchFamily="49" charset="-122"/>
              </a:rPr>
              <a:t>V</a:t>
            </a:r>
            <a:r>
              <a:rPr kumimoji="1" lang="en-US" altLang="en-US" sz="3200" b="1">
                <a:latin typeface="Times New Roman" pitchFamily="18" charset="0"/>
                <a:ea typeface="楷体_GB2312" pitchFamily="49" charset="-122"/>
              </a:rPr>
              <a:t>－</a:t>
            </a:r>
            <a:r>
              <a:rPr kumimoji="1" lang="en-US" altLang="zh-CN" sz="3200" b="1">
                <a:latin typeface="Times New Roman" pitchFamily="18" charset="0"/>
                <a:ea typeface="楷体_GB2312" pitchFamily="49" charset="-122"/>
              </a:rPr>
              <a:t>U</a:t>
            </a:r>
            <a:r>
              <a:rPr kumimoji="1" lang="zh-CN" altLang="en-US" sz="3200" b="1">
                <a:latin typeface="Times New Roman" pitchFamily="18" charset="0"/>
                <a:ea typeface="楷体_GB2312" pitchFamily="49" charset="-122"/>
              </a:rPr>
              <a:t>中各顶点到</a:t>
            </a:r>
            <a:r>
              <a:rPr kumimoji="1" lang="en-US" altLang="zh-CN" sz="3200" b="1">
                <a:latin typeface="Times New Roman" pitchFamily="18" charset="0"/>
                <a:ea typeface="楷体_GB2312" pitchFamily="49" charset="-122"/>
              </a:rPr>
              <a:t>U</a:t>
            </a:r>
            <a:r>
              <a:rPr kumimoji="1" lang="zh-CN" altLang="en-US" sz="3200" b="1">
                <a:latin typeface="Times New Roman" pitchFamily="18" charset="0"/>
                <a:ea typeface="楷体_GB2312" pitchFamily="49" charset="-122"/>
              </a:rPr>
              <a:t>中顶点具有权值最小的边：</a:t>
            </a:r>
          </a:p>
        </p:txBody>
      </p:sp>
      <p:sp>
        <p:nvSpPr>
          <p:cNvPr id="117765" name="Rectangle 8"/>
          <p:cNvSpPr>
            <a:spLocks noChangeArrowheads="1"/>
          </p:cNvSpPr>
          <p:nvPr/>
        </p:nvSpPr>
        <p:spPr bwMode="auto">
          <a:xfrm>
            <a:off x="323850" y="3905250"/>
            <a:ext cx="2447925"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zh-CN" altLang="en-US" sz="3200" b="1">
                <a:latin typeface="Times New Roman" pitchFamily="18" charset="0"/>
                <a:ea typeface="楷体_GB2312" pitchFamily="49" charset="-122"/>
              </a:rPr>
              <a:t>设计思路：</a:t>
            </a:r>
          </a:p>
        </p:txBody>
      </p:sp>
      <p:sp>
        <p:nvSpPr>
          <p:cNvPr id="117766" name="Rectangle 10"/>
          <p:cNvSpPr>
            <a:spLocks noChangeArrowheads="1"/>
          </p:cNvSpPr>
          <p:nvPr/>
        </p:nvSpPr>
        <p:spPr bwMode="auto">
          <a:xfrm>
            <a:off x="323850" y="260350"/>
            <a:ext cx="4319588"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3200" b="1">
                <a:latin typeface="Times New Roman" pitchFamily="18" charset="0"/>
                <a:ea typeface="楷体_GB2312" pitchFamily="49" charset="-122"/>
              </a:rPr>
              <a:t>2</a:t>
            </a:r>
            <a:r>
              <a:rPr kumimoji="1" lang="zh-CN" altLang="en-US" sz="3200" b="1">
                <a:latin typeface="Times New Roman" pitchFamily="18" charset="0"/>
                <a:ea typeface="楷体_GB2312" pitchFamily="49" charset="-122"/>
              </a:rPr>
              <a:t>、算法实现</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34855"/>
                                        </p:tgtEl>
                                        <p:attrNameLst>
                                          <p:attrName>style.visibility</p:attrName>
                                        </p:attrNameLst>
                                      </p:cBhvr>
                                      <p:to>
                                        <p:strVal val="visible"/>
                                      </p:to>
                                    </p:set>
                                    <p:animEffect transition="in" filter="wipe(left)">
                                      <p:cBhvr>
                                        <p:cTn id="7" dur="500"/>
                                        <p:tgtEl>
                                          <p:spTgt spid="3348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5" grpId="0"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8786" name="Rectangle 4"/>
          <p:cNvSpPr>
            <a:spLocks noChangeArrowheads="1"/>
          </p:cNvSpPr>
          <p:nvPr/>
        </p:nvSpPr>
        <p:spPr bwMode="auto">
          <a:xfrm>
            <a:off x="250825" y="1700213"/>
            <a:ext cx="8137525" cy="68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zh-CN" altLang="en-US" sz="3200" b="1">
                <a:latin typeface="Times New Roman" pitchFamily="18" charset="0"/>
                <a:ea typeface="楷体_GB2312" pitchFamily="49" charset="-122"/>
              </a:rPr>
              <a:t>使得： </a:t>
            </a:r>
            <a:r>
              <a:rPr kumimoji="1" lang="en-US" altLang="zh-CN" sz="3200" b="1">
                <a:latin typeface="Times New Roman" pitchFamily="18" charset="0"/>
                <a:ea typeface="楷体_GB2312" pitchFamily="49" charset="-122"/>
              </a:rPr>
              <a:t>closedge[i].lowcost=min{(u,vi)} u</a:t>
            </a:r>
            <a:r>
              <a:rPr kumimoji="1" lang="en-US" altLang="zh-CN" b="1"/>
              <a:t>∈</a:t>
            </a:r>
            <a:r>
              <a:rPr kumimoji="1" lang="en-US" altLang="zh-CN" sz="3200" b="1">
                <a:latin typeface="Times New Roman" pitchFamily="18" charset="0"/>
                <a:ea typeface="楷体_GB2312" pitchFamily="49" charset="-122"/>
              </a:rPr>
              <a:t>U</a:t>
            </a:r>
          </a:p>
        </p:txBody>
      </p:sp>
      <p:pic>
        <p:nvPicPr>
          <p:cNvPr id="118787" name="Picture 5"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88913"/>
            <a:ext cx="8785225"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788" name="Rectangle 6"/>
          <p:cNvSpPr>
            <a:spLocks noChangeArrowheads="1"/>
          </p:cNvSpPr>
          <p:nvPr/>
        </p:nvSpPr>
        <p:spPr bwMode="auto">
          <a:xfrm>
            <a:off x="179388" y="2492375"/>
            <a:ext cx="8713787"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zh-CN" altLang="en-US" sz="3200" b="1">
                <a:latin typeface="Times New Roman" pitchFamily="18" charset="0"/>
                <a:ea typeface="楷体_GB2312" pitchFamily="49" charset="-122"/>
              </a:rPr>
              <a:t>例如： </a:t>
            </a:r>
            <a:r>
              <a:rPr lang="en-US" altLang="zh-CN" sz="3200" b="1">
                <a:latin typeface="Times New Roman" pitchFamily="18" charset="0"/>
                <a:ea typeface="楷体_GB2312" pitchFamily="49" charset="-122"/>
              </a:rPr>
              <a:t>closedge[j].adjvex=k</a:t>
            </a:r>
            <a:r>
              <a:rPr lang="zh-CN" altLang="en-US" sz="3200" b="1">
                <a:latin typeface="Times New Roman" pitchFamily="18" charset="0"/>
                <a:ea typeface="楷体_GB2312" pitchFamily="49" charset="-122"/>
              </a:rPr>
              <a:t>，表明边</a:t>
            </a:r>
            <a:r>
              <a:rPr lang="en-US" altLang="zh-CN" sz="3200" b="1">
                <a:latin typeface="Times New Roman" pitchFamily="18" charset="0"/>
                <a:ea typeface="楷体_GB2312" pitchFamily="49" charset="-122"/>
              </a:rPr>
              <a:t>(vj, vk)</a:t>
            </a:r>
            <a:r>
              <a:rPr lang="zh-CN" altLang="en-US" sz="3200" b="1">
                <a:latin typeface="Times New Roman" pitchFamily="18" charset="0"/>
                <a:ea typeface="楷体_GB2312" pitchFamily="49" charset="-122"/>
              </a:rPr>
              <a:t>是顶点</a:t>
            </a:r>
            <a:r>
              <a:rPr lang="en-US" altLang="zh-CN" sz="3200" b="1">
                <a:latin typeface="Times New Roman" pitchFamily="18" charset="0"/>
                <a:ea typeface="楷体_GB2312" pitchFamily="49" charset="-122"/>
              </a:rPr>
              <a:t>vj </a:t>
            </a:r>
            <a:r>
              <a:rPr lang="en-US" altLang="en-US" b="1"/>
              <a:t>∈</a:t>
            </a:r>
            <a:r>
              <a:rPr lang="en-US" altLang="zh-CN" sz="3200" b="1">
                <a:latin typeface="Times New Roman" pitchFamily="18" charset="0"/>
                <a:ea typeface="楷体_GB2312" pitchFamily="49" charset="-122"/>
              </a:rPr>
              <a:t>V</a:t>
            </a:r>
            <a:r>
              <a:rPr lang="en-US" altLang="en-US" sz="3200" b="1">
                <a:latin typeface="Times New Roman" pitchFamily="18" charset="0"/>
                <a:ea typeface="楷体_GB2312" pitchFamily="49" charset="-122"/>
              </a:rPr>
              <a:t>－</a:t>
            </a:r>
            <a:r>
              <a:rPr lang="en-US" altLang="zh-CN" sz="3200" b="1">
                <a:latin typeface="Times New Roman" pitchFamily="18" charset="0"/>
                <a:ea typeface="楷体_GB2312" pitchFamily="49" charset="-122"/>
              </a:rPr>
              <a:t>U</a:t>
            </a:r>
            <a:r>
              <a:rPr lang="zh-CN" altLang="en-US" sz="3200" b="1">
                <a:latin typeface="Times New Roman" pitchFamily="18" charset="0"/>
                <a:ea typeface="楷体_GB2312" pitchFamily="49" charset="-122"/>
              </a:rPr>
              <a:t>到</a:t>
            </a:r>
            <a:r>
              <a:rPr lang="en-US" altLang="zh-CN" sz="3200" b="1">
                <a:latin typeface="Times New Roman" pitchFamily="18" charset="0"/>
                <a:ea typeface="楷体_GB2312" pitchFamily="49" charset="-122"/>
              </a:rPr>
              <a:t>U</a:t>
            </a:r>
            <a:r>
              <a:rPr lang="zh-CN" altLang="en-US" sz="3200" b="1">
                <a:latin typeface="Times New Roman" pitchFamily="18" charset="0"/>
                <a:ea typeface="楷体_GB2312" pitchFamily="49" charset="-122"/>
              </a:rPr>
              <a:t>中各顶点权值最小的边，而顶点</a:t>
            </a:r>
            <a:r>
              <a:rPr lang="en-US" altLang="zh-CN" sz="3200" b="1">
                <a:latin typeface="Times New Roman" pitchFamily="18" charset="0"/>
                <a:ea typeface="楷体_GB2312" pitchFamily="49" charset="-122"/>
              </a:rPr>
              <a:t>vk</a:t>
            </a:r>
            <a:r>
              <a:rPr lang="en-US" altLang="en-US" b="1"/>
              <a:t>∈</a:t>
            </a:r>
            <a:r>
              <a:rPr lang="en-US" altLang="zh-CN" sz="3200" b="1">
                <a:latin typeface="Times New Roman" pitchFamily="18" charset="0"/>
                <a:ea typeface="楷体_GB2312" pitchFamily="49" charset="-122"/>
              </a:rPr>
              <a:t>U</a:t>
            </a:r>
            <a:r>
              <a:rPr lang="zh-CN" altLang="en-US" sz="3200" b="1">
                <a:latin typeface="Times New Roman" pitchFamily="18" charset="0"/>
                <a:ea typeface="楷体_GB2312" pitchFamily="49" charset="-122"/>
              </a:rPr>
              <a:t>是该边所依附的顶点。 </a:t>
            </a:r>
            <a:r>
              <a:rPr lang="en-US" altLang="zh-CN" sz="3200" b="1">
                <a:latin typeface="Times New Roman" pitchFamily="18" charset="0"/>
                <a:ea typeface="楷体_GB2312" pitchFamily="49" charset="-122"/>
              </a:rPr>
              <a:t>closedge[j].lowcost</a:t>
            </a:r>
            <a:r>
              <a:rPr lang="zh-CN" altLang="en-US" sz="3200" b="1">
                <a:latin typeface="Times New Roman" pitchFamily="18" charset="0"/>
                <a:ea typeface="楷体_GB2312" pitchFamily="49" charset="-122"/>
              </a:rPr>
              <a:t>存放该边的权值。</a:t>
            </a:r>
          </a:p>
        </p:txBody>
      </p:sp>
    </p:spTree>
  </p:cSld>
  <p:clrMapOvr>
    <a:masterClrMapping/>
  </p:clrMapOvr>
  <p:transition>
    <p:blinds dir="vert"/>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9810" name="Rectangle 9"/>
          <p:cNvSpPr>
            <a:spLocks noChangeArrowheads="1"/>
          </p:cNvSpPr>
          <p:nvPr/>
        </p:nvSpPr>
        <p:spPr bwMode="auto">
          <a:xfrm>
            <a:off x="250825" y="2681288"/>
            <a:ext cx="8713788"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latin typeface="Times New Roman" pitchFamily="18" charset="0"/>
                <a:ea typeface="楷体_GB2312" pitchFamily="49" charset="-122"/>
              </a:rPr>
              <a:t>假设从顶点</a:t>
            </a:r>
            <a:r>
              <a:rPr lang="en-US" altLang="zh-CN" sz="3200" b="1">
                <a:latin typeface="Times New Roman" pitchFamily="18" charset="0"/>
                <a:ea typeface="楷体_GB2312" pitchFamily="49" charset="-122"/>
              </a:rPr>
              <a:t>vs</a:t>
            </a:r>
            <a:r>
              <a:rPr lang="zh-CN" altLang="en-US" sz="3200" b="1">
                <a:latin typeface="Times New Roman" pitchFamily="18" charset="0"/>
                <a:ea typeface="楷体_GB2312" pitchFamily="49" charset="-122"/>
              </a:rPr>
              <a:t>开始构造最小生成树。初始时，</a:t>
            </a:r>
          </a:p>
          <a:p>
            <a:pPr>
              <a:spcBef>
                <a:spcPct val="50000"/>
              </a:spcBef>
            </a:pPr>
            <a:r>
              <a:rPr lang="zh-CN" altLang="en-US" sz="3200" b="1">
                <a:latin typeface="Times New Roman" pitchFamily="18" charset="0"/>
                <a:ea typeface="楷体_GB2312" pitchFamily="49" charset="-122"/>
              </a:rPr>
              <a:t>令 </a:t>
            </a:r>
            <a:r>
              <a:rPr lang="en-US" altLang="zh-CN" sz="3200" b="1">
                <a:latin typeface="Times New Roman" pitchFamily="18" charset="0"/>
                <a:ea typeface="楷体_GB2312" pitchFamily="49" charset="-122"/>
              </a:rPr>
              <a:t>closedge[s].lowcost=0    //</a:t>
            </a:r>
            <a:r>
              <a:rPr lang="zh-CN" altLang="en-US" sz="2400" b="1">
                <a:latin typeface="Times New Roman" pitchFamily="18" charset="0"/>
                <a:ea typeface="楷体_GB2312" pitchFamily="49" charset="-122"/>
              </a:rPr>
              <a:t>表明顶点</a:t>
            </a:r>
            <a:r>
              <a:rPr lang="en-US" altLang="zh-CN" sz="2400" b="1">
                <a:latin typeface="Times New Roman" pitchFamily="18" charset="0"/>
                <a:ea typeface="楷体_GB2312" pitchFamily="49" charset="-122"/>
              </a:rPr>
              <a:t>vs</a:t>
            </a:r>
            <a:r>
              <a:rPr lang="zh-CN" altLang="en-US" sz="2400" b="1">
                <a:latin typeface="Times New Roman" pitchFamily="18" charset="0"/>
                <a:ea typeface="楷体_GB2312" pitchFamily="49" charset="-122"/>
              </a:rPr>
              <a:t>首先加入到</a:t>
            </a:r>
            <a:r>
              <a:rPr lang="en-US" altLang="zh-CN" sz="2400" b="1">
                <a:latin typeface="Times New Roman" pitchFamily="18" charset="0"/>
                <a:ea typeface="楷体_GB2312" pitchFamily="49" charset="-122"/>
              </a:rPr>
              <a:t>U</a:t>
            </a:r>
            <a:r>
              <a:rPr lang="zh-CN" altLang="en-US" sz="2400" b="1">
                <a:latin typeface="Times New Roman" pitchFamily="18" charset="0"/>
                <a:ea typeface="楷体_GB2312" pitchFamily="49" charset="-122"/>
              </a:rPr>
              <a:t>中</a:t>
            </a:r>
          </a:p>
        </p:txBody>
      </p:sp>
      <p:sp>
        <p:nvSpPr>
          <p:cNvPr id="119811" name="Rectangle 11"/>
          <p:cNvSpPr>
            <a:spLocks noChangeArrowheads="1"/>
          </p:cNvSpPr>
          <p:nvPr/>
        </p:nvSpPr>
        <p:spPr bwMode="auto">
          <a:xfrm>
            <a:off x="179388" y="4076700"/>
            <a:ext cx="8569325"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latin typeface="Times New Roman" pitchFamily="18" charset="0"/>
                <a:ea typeface="楷体_GB2312" pitchFamily="49" charset="-122"/>
              </a:rPr>
              <a:t>closedge[k].adjvex=s</a:t>
            </a:r>
          </a:p>
          <a:p>
            <a:r>
              <a:rPr lang="en-US" altLang="zh-CN" sz="3200" b="1">
                <a:latin typeface="Times New Roman" pitchFamily="18" charset="0"/>
                <a:ea typeface="楷体_GB2312" pitchFamily="49" charset="-122"/>
              </a:rPr>
              <a:t>                  </a:t>
            </a:r>
            <a:r>
              <a:rPr lang="en-US" altLang="zh-CN" sz="2400" b="1">
                <a:latin typeface="Times New Roman" pitchFamily="18" charset="0"/>
                <a:ea typeface="楷体_GB2312" pitchFamily="49" charset="-122"/>
              </a:rPr>
              <a:t>//</a:t>
            </a:r>
            <a:r>
              <a:rPr lang="zh-CN" altLang="en-US" sz="2400" b="1">
                <a:latin typeface="Times New Roman" pitchFamily="18" charset="0"/>
                <a:ea typeface="楷体_GB2312" pitchFamily="49" charset="-122"/>
              </a:rPr>
              <a:t>表示</a:t>
            </a:r>
            <a:r>
              <a:rPr lang="en-US" altLang="zh-CN" sz="2400" b="1">
                <a:latin typeface="Times New Roman" pitchFamily="18" charset="0"/>
                <a:ea typeface="楷体_GB2312" pitchFamily="49" charset="-122"/>
              </a:rPr>
              <a:t>V</a:t>
            </a:r>
            <a:r>
              <a:rPr lang="en-US" altLang="en-US" sz="2400" b="1">
                <a:latin typeface="Times New Roman" pitchFamily="18" charset="0"/>
                <a:ea typeface="楷体_GB2312" pitchFamily="49" charset="-122"/>
              </a:rPr>
              <a:t>－</a:t>
            </a:r>
            <a:r>
              <a:rPr lang="en-US" altLang="zh-CN" sz="2400" b="1">
                <a:latin typeface="Times New Roman" pitchFamily="18" charset="0"/>
                <a:ea typeface="楷体_GB2312" pitchFamily="49" charset="-122"/>
              </a:rPr>
              <a:t>U</a:t>
            </a:r>
            <a:r>
              <a:rPr lang="zh-CN" altLang="en-US" sz="2400" b="1">
                <a:latin typeface="Times New Roman" pitchFamily="18" charset="0"/>
                <a:ea typeface="楷体_GB2312" pitchFamily="49" charset="-122"/>
              </a:rPr>
              <a:t>中的各顶点到</a:t>
            </a:r>
            <a:r>
              <a:rPr lang="en-US" altLang="zh-CN" sz="2400" b="1">
                <a:latin typeface="Times New Roman" pitchFamily="18" charset="0"/>
                <a:ea typeface="楷体_GB2312" pitchFamily="49" charset="-122"/>
              </a:rPr>
              <a:t>U</a:t>
            </a:r>
            <a:r>
              <a:rPr lang="zh-CN" altLang="en-US" sz="2400" b="1">
                <a:latin typeface="Times New Roman" pitchFamily="18" charset="0"/>
                <a:ea typeface="楷体_GB2312" pitchFamily="49" charset="-122"/>
              </a:rPr>
              <a:t>中权值最小的边</a:t>
            </a:r>
            <a:r>
              <a:rPr lang="en-US" altLang="zh-CN" sz="2400" b="1">
                <a:latin typeface="Times New Roman" pitchFamily="18" charset="0"/>
                <a:ea typeface="楷体_GB2312" pitchFamily="49" charset="-122"/>
              </a:rPr>
              <a:t>(k≠s)</a:t>
            </a:r>
            <a:r>
              <a:rPr lang="en-US" altLang="zh-CN"/>
              <a:t> </a:t>
            </a:r>
            <a:endParaRPr lang="en-US" altLang="zh-CN" sz="3200" b="1">
              <a:latin typeface="Times New Roman" pitchFamily="18" charset="0"/>
              <a:ea typeface="楷体_GB2312" pitchFamily="49" charset="-122"/>
            </a:endParaRPr>
          </a:p>
          <a:p>
            <a:r>
              <a:rPr lang="en-US" altLang="zh-CN" sz="3200" b="1">
                <a:latin typeface="Times New Roman" pitchFamily="18" charset="0"/>
                <a:ea typeface="楷体_GB2312" pitchFamily="49" charset="-122"/>
              </a:rPr>
              <a:t>closedge[k].lowcost=cost(k, s) </a:t>
            </a:r>
            <a:r>
              <a:rPr lang="en-US" altLang="zh-CN" sz="2400" b="1">
                <a:latin typeface="Times New Roman" pitchFamily="18" charset="0"/>
                <a:ea typeface="楷体_GB2312" pitchFamily="49" charset="-122"/>
              </a:rPr>
              <a:t>//</a:t>
            </a:r>
            <a:r>
              <a:rPr lang="zh-CN" altLang="en-US" sz="2400" b="1">
                <a:latin typeface="Times New Roman" pitchFamily="18" charset="0"/>
                <a:ea typeface="楷体_GB2312" pitchFamily="49" charset="-122"/>
              </a:rPr>
              <a:t>表示边</a:t>
            </a:r>
            <a:r>
              <a:rPr lang="en-US" altLang="zh-CN" sz="2400" b="1">
                <a:latin typeface="Times New Roman" pitchFamily="18" charset="0"/>
                <a:ea typeface="楷体_GB2312" pitchFamily="49" charset="-122"/>
              </a:rPr>
              <a:t>(vk, vs) </a:t>
            </a:r>
            <a:r>
              <a:rPr lang="zh-CN" altLang="en-US" sz="2400" b="1">
                <a:latin typeface="Times New Roman" pitchFamily="18" charset="0"/>
                <a:ea typeface="楷体_GB2312" pitchFamily="49" charset="-122"/>
              </a:rPr>
              <a:t>权值</a:t>
            </a:r>
          </a:p>
        </p:txBody>
      </p:sp>
      <p:sp>
        <p:nvSpPr>
          <p:cNvPr id="119812" name="Text Box 13"/>
          <p:cNvSpPr txBox="1">
            <a:spLocks noChangeArrowheads="1"/>
          </p:cNvSpPr>
          <p:nvPr/>
        </p:nvSpPr>
        <p:spPr bwMode="auto">
          <a:xfrm>
            <a:off x="107950" y="44450"/>
            <a:ext cx="8843963"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pPr>
            <a:r>
              <a:rPr kumimoji="1" lang="en-US" altLang="zh-CN" sz="3200" b="1">
                <a:latin typeface="Times New Roman" pitchFamily="18" charset="0"/>
                <a:ea typeface="楷体_GB2312" pitchFamily="49" charset="-122"/>
              </a:rPr>
              <a:t>struct {</a:t>
            </a:r>
          </a:p>
          <a:p>
            <a:pPr eaLnBrk="1" hangingPunct="1">
              <a:lnSpc>
                <a:spcPct val="120000"/>
              </a:lnSpc>
            </a:pPr>
            <a:r>
              <a:rPr kumimoji="1" lang="en-US" altLang="zh-CN" sz="3200" b="1">
                <a:latin typeface="Times New Roman" pitchFamily="18" charset="0"/>
                <a:ea typeface="楷体_GB2312" pitchFamily="49" charset="-122"/>
              </a:rPr>
              <a:t>     VertexType  adjvex;  // </a:t>
            </a:r>
            <a:r>
              <a:rPr kumimoji="1" lang="en-US" altLang="en-US" sz="3200" b="1">
                <a:latin typeface="Times New Roman" pitchFamily="18" charset="0"/>
                <a:ea typeface="楷体_GB2312" pitchFamily="49" charset="-122"/>
              </a:rPr>
              <a:t>边所依附于U中的顶点</a:t>
            </a:r>
            <a:endParaRPr kumimoji="1" lang="zh-CN" altLang="en-US" sz="3200" b="1">
              <a:latin typeface="Times New Roman" pitchFamily="18" charset="0"/>
              <a:ea typeface="楷体_GB2312" pitchFamily="49" charset="-122"/>
            </a:endParaRPr>
          </a:p>
          <a:p>
            <a:pPr eaLnBrk="1" hangingPunct="1">
              <a:lnSpc>
                <a:spcPct val="120000"/>
              </a:lnSpc>
            </a:pPr>
            <a:r>
              <a:rPr kumimoji="1" lang="zh-CN" altLang="en-US" sz="3200" b="1">
                <a:latin typeface="Times New Roman" pitchFamily="18" charset="0"/>
                <a:ea typeface="楷体_GB2312" pitchFamily="49" charset="-122"/>
              </a:rPr>
              <a:t>     </a:t>
            </a:r>
            <a:r>
              <a:rPr kumimoji="1" lang="en-US" altLang="zh-CN" sz="3200" b="1">
                <a:latin typeface="Times New Roman" pitchFamily="18" charset="0"/>
                <a:ea typeface="楷体_GB2312" pitchFamily="49" charset="-122"/>
              </a:rPr>
              <a:t>VRType     lowcost;  // </a:t>
            </a:r>
            <a:r>
              <a:rPr kumimoji="1" lang="zh-CN" altLang="en-US" sz="3200" b="1">
                <a:latin typeface="Times New Roman" pitchFamily="18" charset="0"/>
                <a:ea typeface="楷体_GB2312" pitchFamily="49" charset="-122"/>
              </a:rPr>
              <a:t>该边的权值</a:t>
            </a:r>
          </a:p>
          <a:p>
            <a:pPr eaLnBrk="1" hangingPunct="1">
              <a:lnSpc>
                <a:spcPct val="120000"/>
              </a:lnSpc>
            </a:pPr>
            <a:r>
              <a:rPr kumimoji="1" lang="en-US" altLang="zh-CN" sz="3200" b="1">
                <a:latin typeface="Times New Roman" pitchFamily="18" charset="0"/>
                <a:ea typeface="楷体_GB2312" pitchFamily="49" charset="-122"/>
              </a:rPr>
              <a:t>} closedge[MAX_VERTEX_NUM];</a:t>
            </a:r>
          </a:p>
        </p:txBody>
      </p:sp>
    </p:spTree>
  </p:cSld>
  <p:clrMapOvr>
    <a:masterClrMapping/>
  </p:clrMapOvr>
  <p:transition>
    <p:blinds dir="vert"/>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0834" name="Rectangle 4"/>
          <p:cNvSpPr>
            <a:spLocks noChangeArrowheads="1"/>
          </p:cNvSpPr>
          <p:nvPr/>
        </p:nvSpPr>
        <p:spPr bwMode="auto">
          <a:xfrm>
            <a:off x="250825" y="6078538"/>
            <a:ext cx="69135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latin typeface="Times New Roman" pitchFamily="18" charset="0"/>
                <a:ea typeface="楷体_GB2312" pitchFamily="49" charset="-122"/>
              </a:rPr>
              <a:t>⑵ </a:t>
            </a:r>
            <a:r>
              <a:rPr lang="zh-CN" altLang="en-US" sz="2800" b="1">
                <a:latin typeface="Times New Roman" pitchFamily="18" charset="0"/>
                <a:ea typeface="楷体_GB2312" pitchFamily="49" charset="-122"/>
              </a:rPr>
              <a:t>重复⑴ </a:t>
            </a:r>
            <a:r>
              <a:rPr lang="en-US" altLang="zh-CN" sz="2800" b="1">
                <a:latin typeface="Times New Roman" pitchFamily="18" charset="0"/>
                <a:ea typeface="楷体_GB2312" pitchFamily="49" charset="-122"/>
              </a:rPr>
              <a:t>n</a:t>
            </a:r>
            <a:r>
              <a:rPr lang="en-US" altLang="en-US" b="1"/>
              <a:t>－</a:t>
            </a:r>
            <a:r>
              <a:rPr lang="en-US" altLang="zh-CN" sz="2800" b="1">
                <a:latin typeface="Times New Roman" pitchFamily="18" charset="0"/>
                <a:ea typeface="楷体_GB2312" pitchFamily="49" charset="-122"/>
              </a:rPr>
              <a:t>1</a:t>
            </a:r>
            <a:r>
              <a:rPr lang="zh-CN" altLang="en-US" sz="2800" b="1">
                <a:latin typeface="Times New Roman" pitchFamily="18" charset="0"/>
                <a:ea typeface="楷体_GB2312" pitchFamily="49" charset="-122"/>
              </a:rPr>
              <a:t>次就得到最小生成树。</a:t>
            </a:r>
          </a:p>
        </p:txBody>
      </p:sp>
      <p:sp>
        <p:nvSpPr>
          <p:cNvPr id="120835" name="Rectangle 5"/>
          <p:cNvSpPr>
            <a:spLocks noChangeArrowheads="1"/>
          </p:cNvSpPr>
          <p:nvPr/>
        </p:nvSpPr>
        <p:spPr bwMode="auto">
          <a:xfrm>
            <a:off x="179388" y="188913"/>
            <a:ext cx="2520950" cy="65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kumimoji="1" lang="en-US" altLang="zh-CN" sz="3200" b="1">
                <a:latin typeface="Times New Roman" pitchFamily="18" charset="0"/>
                <a:ea typeface="楷体_GB2312" pitchFamily="49" charset="-122"/>
              </a:rPr>
              <a:t>3</a:t>
            </a:r>
            <a:r>
              <a:rPr kumimoji="1" lang="zh-CN" altLang="en-US" sz="3200" b="1">
                <a:latin typeface="Times New Roman" pitchFamily="18" charset="0"/>
                <a:ea typeface="楷体_GB2312" pitchFamily="49" charset="-122"/>
              </a:rPr>
              <a:t>、算法步骤</a:t>
            </a:r>
          </a:p>
        </p:txBody>
      </p:sp>
      <p:sp>
        <p:nvSpPr>
          <p:cNvPr id="120836" name="Rectangle 6"/>
          <p:cNvSpPr>
            <a:spLocks noChangeArrowheads="1"/>
          </p:cNvSpPr>
          <p:nvPr/>
        </p:nvSpPr>
        <p:spPr bwMode="auto">
          <a:xfrm>
            <a:off x="107950" y="1038225"/>
            <a:ext cx="88931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latin typeface="Times New Roman" pitchFamily="18" charset="0"/>
                <a:ea typeface="楷体_GB2312" pitchFamily="49" charset="-122"/>
              </a:rPr>
              <a:t>⑴ </a:t>
            </a:r>
            <a:r>
              <a:rPr lang="zh-CN" altLang="en-US" sz="2800" b="1">
                <a:latin typeface="Times New Roman" pitchFamily="18" charset="0"/>
                <a:ea typeface="楷体_GB2312" pitchFamily="49" charset="-122"/>
              </a:rPr>
              <a:t>从</a:t>
            </a:r>
            <a:r>
              <a:rPr lang="en-US" altLang="zh-CN" sz="2800" b="1">
                <a:latin typeface="Times New Roman" pitchFamily="18" charset="0"/>
                <a:ea typeface="楷体_GB2312" pitchFamily="49" charset="-122"/>
              </a:rPr>
              <a:t>closedge</a:t>
            </a:r>
            <a:r>
              <a:rPr lang="zh-CN" altLang="en-US" sz="2800" b="1">
                <a:latin typeface="Times New Roman" pitchFamily="18" charset="0"/>
                <a:ea typeface="楷体_GB2312" pitchFamily="49" charset="-122"/>
              </a:rPr>
              <a:t>中选择一条权值</a:t>
            </a:r>
            <a:r>
              <a:rPr lang="en-US" altLang="zh-CN" sz="2800" b="1">
                <a:latin typeface="Times New Roman" pitchFamily="18" charset="0"/>
                <a:ea typeface="楷体_GB2312" pitchFamily="49" charset="-122"/>
              </a:rPr>
              <a:t>(</a:t>
            </a:r>
            <a:r>
              <a:rPr lang="zh-CN" altLang="en-US" sz="2800" b="1">
                <a:latin typeface="Times New Roman" pitchFamily="18" charset="0"/>
                <a:ea typeface="楷体_GB2312" pitchFamily="49" charset="-122"/>
              </a:rPr>
              <a:t>不为</a:t>
            </a:r>
            <a:r>
              <a:rPr lang="en-US" altLang="zh-CN" sz="2800" b="1">
                <a:latin typeface="Times New Roman" pitchFamily="18" charset="0"/>
                <a:ea typeface="楷体_GB2312" pitchFamily="49" charset="-122"/>
              </a:rPr>
              <a:t>0)</a:t>
            </a:r>
            <a:r>
              <a:rPr lang="zh-CN" altLang="en-US" sz="2800" b="1">
                <a:latin typeface="Times New Roman" pitchFamily="18" charset="0"/>
                <a:ea typeface="楷体_GB2312" pitchFamily="49" charset="-122"/>
              </a:rPr>
              <a:t>最小的边</a:t>
            </a:r>
            <a:r>
              <a:rPr lang="en-US" altLang="zh-CN" sz="2800" b="1">
                <a:latin typeface="Times New Roman" pitchFamily="18" charset="0"/>
                <a:ea typeface="楷体_GB2312" pitchFamily="49" charset="-122"/>
              </a:rPr>
              <a:t>(vk,vj) </a:t>
            </a:r>
            <a:r>
              <a:rPr lang="zh-CN" altLang="en-US" sz="2800" b="1">
                <a:latin typeface="Times New Roman" pitchFamily="18" charset="0"/>
                <a:ea typeface="楷体_GB2312" pitchFamily="49" charset="-122"/>
              </a:rPr>
              <a:t>，然后做：</a:t>
            </a:r>
          </a:p>
        </p:txBody>
      </p:sp>
      <p:sp>
        <p:nvSpPr>
          <p:cNvPr id="120837" name="Rectangle 7"/>
          <p:cNvSpPr>
            <a:spLocks noChangeArrowheads="1"/>
          </p:cNvSpPr>
          <p:nvPr/>
        </p:nvSpPr>
        <p:spPr bwMode="auto">
          <a:xfrm>
            <a:off x="250825" y="2133600"/>
            <a:ext cx="8713788" cy="368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2800" b="1">
                <a:latin typeface="Times New Roman" pitchFamily="18" charset="0"/>
                <a:ea typeface="楷体_GB2312" pitchFamily="49" charset="-122"/>
              </a:rPr>
              <a:t>① </a:t>
            </a:r>
            <a:r>
              <a:rPr lang="zh-CN" altLang="en-US" sz="2800" b="1">
                <a:latin typeface="Times New Roman" pitchFamily="18" charset="0"/>
                <a:ea typeface="楷体_GB2312" pitchFamily="49" charset="-122"/>
              </a:rPr>
              <a:t>置</a:t>
            </a:r>
            <a:r>
              <a:rPr lang="en-US" altLang="zh-CN" sz="2800" b="1">
                <a:latin typeface="Times New Roman" pitchFamily="18" charset="0"/>
                <a:ea typeface="楷体_GB2312" pitchFamily="49" charset="-122"/>
              </a:rPr>
              <a:t>closedge[k].lowcost</a:t>
            </a:r>
            <a:r>
              <a:rPr lang="zh-CN" altLang="en-US" sz="2800" b="1">
                <a:latin typeface="Times New Roman" pitchFamily="18" charset="0"/>
                <a:ea typeface="楷体_GB2312" pitchFamily="49" charset="-122"/>
              </a:rPr>
              <a:t>为</a:t>
            </a:r>
            <a:r>
              <a:rPr lang="en-US" altLang="zh-CN" sz="2800" b="1">
                <a:latin typeface="Times New Roman" pitchFamily="18" charset="0"/>
                <a:ea typeface="楷体_GB2312" pitchFamily="49" charset="-122"/>
              </a:rPr>
              <a:t>0 </a:t>
            </a:r>
            <a:r>
              <a:rPr lang="zh-CN" altLang="en-US" sz="2800" b="1">
                <a:latin typeface="Times New Roman" pitchFamily="18" charset="0"/>
                <a:ea typeface="楷体_GB2312" pitchFamily="49" charset="-122"/>
              </a:rPr>
              <a:t>，表示</a:t>
            </a:r>
            <a:r>
              <a:rPr lang="en-US" altLang="zh-CN" sz="2800" b="1">
                <a:latin typeface="Times New Roman" pitchFamily="18" charset="0"/>
                <a:ea typeface="楷体_GB2312" pitchFamily="49" charset="-122"/>
              </a:rPr>
              <a:t>vk</a:t>
            </a:r>
            <a:r>
              <a:rPr lang="zh-CN" altLang="en-US" sz="2800" b="1">
                <a:latin typeface="Times New Roman" pitchFamily="18" charset="0"/>
                <a:ea typeface="楷体_GB2312" pitchFamily="49" charset="-122"/>
              </a:rPr>
              <a:t>已加入到</a:t>
            </a:r>
            <a:r>
              <a:rPr lang="en-US" altLang="zh-CN" sz="2800" b="1">
                <a:latin typeface="Times New Roman" pitchFamily="18" charset="0"/>
                <a:ea typeface="楷体_GB2312" pitchFamily="49" charset="-122"/>
              </a:rPr>
              <a:t>U</a:t>
            </a:r>
            <a:r>
              <a:rPr lang="zh-CN" altLang="en-US" sz="2800" b="1">
                <a:latin typeface="Times New Roman" pitchFamily="18" charset="0"/>
                <a:ea typeface="楷体_GB2312" pitchFamily="49" charset="-122"/>
              </a:rPr>
              <a:t>中。</a:t>
            </a:r>
          </a:p>
          <a:p>
            <a:pPr>
              <a:lnSpc>
                <a:spcPct val="120000"/>
              </a:lnSpc>
            </a:pPr>
            <a:r>
              <a:rPr lang="zh-CN" altLang="en-US" sz="2800" b="1">
                <a:latin typeface="Times New Roman" pitchFamily="18" charset="0"/>
                <a:ea typeface="楷体_GB2312" pitchFamily="49" charset="-122"/>
              </a:rPr>
              <a:t>② 根据新加入</a:t>
            </a:r>
            <a:r>
              <a:rPr lang="en-US" altLang="zh-CN" sz="2800" b="1">
                <a:latin typeface="Times New Roman" pitchFamily="18" charset="0"/>
                <a:ea typeface="楷体_GB2312" pitchFamily="49" charset="-122"/>
              </a:rPr>
              <a:t>vk</a:t>
            </a:r>
            <a:r>
              <a:rPr lang="zh-CN" altLang="en-US" sz="2800" b="1">
                <a:latin typeface="Times New Roman" pitchFamily="18" charset="0"/>
                <a:ea typeface="楷体_GB2312" pitchFamily="49" charset="-122"/>
              </a:rPr>
              <a:t>的更新</a:t>
            </a:r>
            <a:r>
              <a:rPr lang="en-US" altLang="zh-CN" sz="2800" b="1">
                <a:latin typeface="Times New Roman" pitchFamily="18" charset="0"/>
                <a:ea typeface="楷体_GB2312" pitchFamily="49" charset="-122"/>
              </a:rPr>
              <a:t>closedge</a:t>
            </a:r>
            <a:r>
              <a:rPr lang="zh-CN" altLang="en-US" sz="2800" b="1">
                <a:latin typeface="Times New Roman" pitchFamily="18" charset="0"/>
                <a:ea typeface="楷体_GB2312" pitchFamily="49" charset="-122"/>
              </a:rPr>
              <a:t>中每个元素：</a:t>
            </a:r>
          </a:p>
          <a:p>
            <a:pPr>
              <a:lnSpc>
                <a:spcPct val="120000"/>
              </a:lnSpc>
            </a:pPr>
            <a:r>
              <a:rPr lang="zh-CN" altLang="en-US" sz="2800" b="1">
                <a:latin typeface="Times New Roman" pitchFamily="18" charset="0"/>
                <a:ea typeface="楷体_GB2312" pitchFamily="49" charset="-122"/>
              </a:rPr>
              <a:t>∀</a:t>
            </a:r>
            <a:r>
              <a:rPr lang="en-US" altLang="zh-CN" sz="2800" b="1">
                <a:latin typeface="Times New Roman" pitchFamily="18" charset="0"/>
                <a:ea typeface="楷体_GB2312" pitchFamily="49" charset="-122"/>
              </a:rPr>
              <a:t>vi∈V</a:t>
            </a:r>
            <a:r>
              <a:rPr lang="en-US" altLang="en-US" sz="2800" b="1">
                <a:latin typeface="Times New Roman" pitchFamily="18" charset="0"/>
                <a:ea typeface="楷体_GB2312" pitchFamily="49" charset="-122"/>
              </a:rPr>
              <a:t>－</a:t>
            </a:r>
            <a:r>
              <a:rPr lang="en-US" altLang="zh-CN" sz="2800" b="1">
                <a:latin typeface="Times New Roman" pitchFamily="18" charset="0"/>
                <a:ea typeface="楷体_GB2312" pitchFamily="49" charset="-122"/>
              </a:rPr>
              <a:t>U </a:t>
            </a:r>
            <a:r>
              <a:rPr lang="zh-CN" altLang="en-US" sz="2800" b="1">
                <a:latin typeface="Times New Roman" pitchFamily="18" charset="0"/>
                <a:ea typeface="楷体_GB2312" pitchFamily="49" charset="-122"/>
              </a:rPr>
              <a:t>，若</a:t>
            </a:r>
            <a:r>
              <a:rPr lang="en-US" altLang="zh-CN" sz="2800" b="1">
                <a:latin typeface="Times New Roman" pitchFamily="18" charset="0"/>
                <a:ea typeface="楷体_GB2312" pitchFamily="49" charset="-122"/>
              </a:rPr>
              <a:t>cost(i, k) </a:t>
            </a:r>
            <a:r>
              <a:rPr lang="en-US" altLang="en-US" sz="2800" b="1">
                <a:latin typeface="Times New Roman" pitchFamily="18" charset="0"/>
                <a:ea typeface="楷体_GB2312" pitchFamily="49" charset="-122"/>
              </a:rPr>
              <a:t>≤</a:t>
            </a:r>
            <a:r>
              <a:rPr lang="en-US" altLang="zh-CN" sz="2800" b="1">
                <a:latin typeface="Times New Roman" pitchFamily="18" charset="0"/>
                <a:ea typeface="楷体_GB2312" pitchFamily="49" charset="-122"/>
              </a:rPr>
              <a:t>colsedge[i].lowcost</a:t>
            </a:r>
            <a:r>
              <a:rPr lang="zh-CN" altLang="en-US" sz="2800" b="1">
                <a:latin typeface="Times New Roman" pitchFamily="18" charset="0"/>
                <a:ea typeface="楷体_GB2312" pitchFamily="49" charset="-122"/>
              </a:rPr>
              <a:t>，表明在</a:t>
            </a:r>
            <a:r>
              <a:rPr lang="en-US" altLang="zh-CN" sz="2800" b="1">
                <a:latin typeface="Times New Roman" pitchFamily="18" charset="0"/>
                <a:ea typeface="楷体_GB2312" pitchFamily="49" charset="-122"/>
              </a:rPr>
              <a:t>U</a:t>
            </a:r>
            <a:r>
              <a:rPr lang="zh-CN" altLang="en-US" sz="2800" b="1">
                <a:latin typeface="Times New Roman" pitchFamily="18" charset="0"/>
                <a:ea typeface="楷体_GB2312" pitchFamily="49" charset="-122"/>
              </a:rPr>
              <a:t>中新加入顶点</a:t>
            </a:r>
            <a:r>
              <a:rPr lang="en-US" altLang="zh-CN" sz="2800" b="1">
                <a:latin typeface="Times New Roman" pitchFamily="18" charset="0"/>
                <a:ea typeface="楷体_GB2312" pitchFamily="49" charset="-122"/>
              </a:rPr>
              <a:t>vk </a:t>
            </a:r>
            <a:r>
              <a:rPr lang="zh-CN" altLang="en-US" sz="2800" b="1">
                <a:latin typeface="Times New Roman" pitchFamily="18" charset="0"/>
                <a:ea typeface="楷体_GB2312" pitchFamily="49" charset="-122"/>
              </a:rPr>
              <a:t>后， </a:t>
            </a:r>
            <a:r>
              <a:rPr lang="en-US" altLang="zh-CN" sz="2800" b="1">
                <a:latin typeface="Times New Roman" pitchFamily="18" charset="0"/>
                <a:ea typeface="楷体_GB2312" pitchFamily="49" charset="-122"/>
              </a:rPr>
              <a:t>(vi, vk)</a:t>
            </a:r>
            <a:r>
              <a:rPr lang="zh-CN" altLang="en-US" sz="2800" b="1">
                <a:latin typeface="Times New Roman" pitchFamily="18" charset="0"/>
                <a:ea typeface="楷体_GB2312" pitchFamily="49" charset="-122"/>
              </a:rPr>
              <a:t>成为</a:t>
            </a:r>
            <a:r>
              <a:rPr lang="en-US" altLang="zh-CN" sz="2800" b="1">
                <a:latin typeface="Times New Roman" pitchFamily="18" charset="0"/>
                <a:ea typeface="楷体_GB2312" pitchFamily="49" charset="-122"/>
              </a:rPr>
              <a:t>vi </a:t>
            </a:r>
            <a:r>
              <a:rPr lang="zh-CN" altLang="en-US" sz="2800" b="1">
                <a:latin typeface="Times New Roman" pitchFamily="18" charset="0"/>
                <a:ea typeface="楷体_GB2312" pitchFamily="49" charset="-122"/>
              </a:rPr>
              <a:t>到</a:t>
            </a:r>
            <a:r>
              <a:rPr lang="en-US" altLang="zh-CN" sz="2800" b="1">
                <a:latin typeface="Times New Roman" pitchFamily="18" charset="0"/>
                <a:ea typeface="楷体_GB2312" pitchFamily="49" charset="-122"/>
              </a:rPr>
              <a:t>U</a:t>
            </a:r>
            <a:r>
              <a:rPr lang="zh-CN" altLang="en-US" sz="2800" b="1">
                <a:latin typeface="Times New Roman" pitchFamily="18" charset="0"/>
                <a:ea typeface="楷体_GB2312" pitchFamily="49" charset="-122"/>
              </a:rPr>
              <a:t>中权值最小的边，置：</a:t>
            </a:r>
          </a:p>
          <a:p>
            <a:pPr>
              <a:lnSpc>
                <a:spcPct val="120000"/>
              </a:lnSpc>
            </a:pPr>
            <a:r>
              <a:rPr lang="en-US" altLang="zh-CN" sz="2800" b="1">
                <a:latin typeface="Times New Roman" pitchFamily="18" charset="0"/>
                <a:ea typeface="楷体_GB2312" pitchFamily="49" charset="-122"/>
              </a:rPr>
              <a:t>closedge[i].lowcost=cost(i, k)</a:t>
            </a:r>
          </a:p>
          <a:p>
            <a:pPr>
              <a:lnSpc>
                <a:spcPct val="120000"/>
              </a:lnSpc>
            </a:pPr>
            <a:r>
              <a:rPr lang="en-US" altLang="zh-CN" sz="2800" b="1">
                <a:latin typeface="Times New Roman" pitchFamily="18" charset="0"/>
                <a:ea typeface="楷体_GB2312" pitchFamily="49" charset="-122"/>
              </a:rPr>
              <a:t>closedge[i].adjvex=k</a:t>
            </a:r>
          </a:p>
        </p:txBody>
      </p:sp>
    </p:spTree>
  </p:cSld>
  <p:clrMapOvr>
    <a:masterClrMapping/>
  </p:clrMapOvr>
  <p:transition>
    <p:blinds dir="vert"/>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10669" name="Group 77"/>
          <p:cNvGrpSpPr>
            <a:grpSpLocks/>
          </p:cNvGrpSpPr>
          <p:nvPr/>
        </p:nvGrpSpPr>
        <p:grpSpPr bwMode="auto">
          <a:xfrm>
            <a:off x="304800" y="746125"/>
            <a:ext cx="4349750" cy="2759075"/>
            <a:chOff x="192" y="470"/>
            <a:chExt cx="2740" cy="1738"/>
          </a:xfrm>
        </p:grpSpPr>
        <p:sp>
          <p:nvSpPr>
            <p:cNvPr id="121894" name="Oval 2"/>
            <p:cNvSpPr>
              <a:spLocks noChangeArrowheads="1"/>
            </p:cNvSpPr>
            <p:nvPr/>
          </p:nvSpPr>
          <p:spPr bwMode="auto">
            <a:xfrm>
              <a:off x="388" y="605"/>
              <a:ext cx="288" cy="259"/>
            </a:xfrm>
            <a:prstGeom prst="ellipse">
              <a:avLst/>
            </a:prstGeom>
            <a:noFill/>
            <a:ln w="28575" cap="sq">
              <a:solidFill>
                <a:srgbClr val="580094"/>
              </a:solidFill>
              <a:round/>
              <a:headEnd type="none" w="sm" len="sm"/>
              <a:tailEnd type="none" w="sm" len="sm"/>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CC"/>
                  </a:solidFill>
                  <a:latin typeface="Times New Roman" pitchFamily="18" charset="0"/>
                </a:rPr>
                <a:t>a</a:t>
              </a:r>
              <a:endParaRPr kumimoji="1" lang="en-US" altLang="zh-CN" sz="2400">
                <a:solidFill>
                  <a:srgbClr val="0000CC"/>
                </a:solidFill>
                <a:latin typeface="Times New Roman" pitchFamily="18" charset="0"/>
              </a:endParaRPr>
            </a:p>
          </p:txBody>
        </p:sp>
        <p:sp>
          <p:nvSpPr>
            <p:cNvPr id="121895" name="Oval 3"/>
            <p:cNvSpPr>
              <a:spLocks noChangeArrowheads="1"/>
            </p:cNvSpPr>
            <p:nvPr/>
          </p:nvSpPr>
          <p:spPr bwMode="auto">
            <a:xfrm>
              <a:off x="1828" y="605"/>
              <a:ext cx="288" cy="259"/>
            </a:xfrm>
            <a:prstGeom prst="ellipse">
              <a:avLst/>
            </a:prstGeom>
            <a:noFill/>
            <a:ln w="28575" cap="sq">
              <a:solidFill>
                <a:srgbClr val="580094"/>
              </a:solidFill>
              <a:round/>
              <a:headEnd type="none" w="sm" len="sm"/>
              <a:tailEnd type="none" w="sm" len="sm"/>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CC"/>
                  </a:solidFill>
                  <a:latin typeface="Times New Roman" pitchFamily="18" charset="0"/>
                </a:rPr>
                <a:t>b</a:t>
              </a:r>
              <a:endParaRPr kumimoji="1" lang="en-US" altLang="zh-CN" sz="2400">
                <a:solidFill>
                  <a:srgbClr val="0000CC"/>
                </a:solidFill>
                <a:latin typeface="Times New Roman" pitchFamily="18" charset="0"/>
              </a:endParaRPr>
            </a:p>
          </p:txBody>
        </p:sp>
        <p:sp>
          <p:nvSpPr>
            <p:cNvPr id="121896" name="Oval 4"/>
            <p:cNvSpPr>
              <a:spLocks noChangeArrowheads="1"/>
            </p:cNvSpPr>
            <p:nvPr/>
          </p:nvSpPr>
          <p:spPr bwMode="auto">
            <a:xfrm>
              <a:off x="2644" y="893"/>
              <a:ext cx="288" cy="259"/>
            </a:xfrm>
            <a:prstGeom prst="ellipse">
              <a:avLst/>
            </a:prstGeom>
            <a:noFill/>
            <a:ln w="28575" cap="sq">
              <a:solidFill>
                <a:srgbClr val="580094"/>
              </a:solidFill>
              <a:round/>
              <a:headEnd type="none" w="sm" len="sm"/>
              <a:tailEnd type="none" w="sm" len="sm"/>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CC"/>
                  </a:solidFill>
                  <a:latin typeface="Times New Roman" pitchFamily="18" charset="0"/>
                </a:rPr>
                <a:t>c</a:t>
              </a:r>
              <a:endParaRPr kumimoji="1" lang="en-US" altLang="zh-CN" sz="2400">
                <a:solidFill>
                  <a:srgbClr val="0000CC"/>
                </a:solidFill>
                <a:latin typeface="Times New Roman" pitchFamily="18" charset="0"/>
              </a:endParaRPr>
            </a:p>
          </p:txBody>
        </p:sp>
        <p:sp>
          <p:nvSpPr>
            <p:cNvPr id="121897" name="Oval 5"/>
            <p:cNvSpPr>
              <a:spLocks noChangeArrowheads="1"/>
            </p:cNvSpPr>
            <p:nvPr/>
          </p:nvSpPr>
          <p:spPr bwMode="auto">
            <a:xfrm>
              <a:off x="2260" y="1421"/>
              <a:ext cx="288" cy="259"/>
            </a:xfrm>
            <a:prstGeom prst="ellipse">
              <a:avLst/>
            </a:prstGeom>
            <a:noFill/>
            <a:ln w="28575" cap="sq">
              <a:solidFill>
                <a:srgbClr val="580094"/>
              </a:solidFill>
              <a:round/>
              <a:headEnd type="none" w="sm" len="sm"/>
              <a:tailEnd type="none" w="sm" len="sm"/>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CC"/>
                  </a:solidFill>
                  <a:latin typeface="Times New Roman" pitchFamily="18" charset="0"/>
                </a:rPr>
                <a:t>d</a:t>
              </a:r>
              <a:endParaRPr kumimoji="1" lang="en-US" altLang="zh-CN" sz="2400">
                <a:solidFill>
                  <a:srgbClr val="0000CC"/>
                </a:solidFill>
                <a:latin typeface="Times New Roman" pitchFamily="18" charset="0"/>
              </a:endParaRPr>
            </a:p>
          </p:txBody>
        </p:sp>
        <p:sp>
          <p:nvSpPr>
            <p:cNvPr id="121898" name="Oval 6"/>
            <p:cNvSpPr>
              <a:spLocks noChangeArrowheads="1"/>
            </p:cNvSpPr>
            <p:nvPr/>
          </p:nvSpPr>
          <p:spPr bwMode="auto">
            <a:xfrm>
              <a:off x="1396" y="1229"/>
              <a:ext cx="288" cy="259"/>
            </a:xfrm>
            <a:prstGeom prst="ellipse">
              <a:avLst/>
            </a:prstGeom>
            <a:noFill/>
            <a:ln w="28575" cap="sq">
              <a:solidFill>
                <a:srgbClr val="580094"/>
              </a:solidFill>
              <a:round/>
              <a:headEnd type="none" w="sm" len="sm"/>
              <a:tailEnd type="none" w="sm" len="sm"/>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CC"/>
                  </a:solidFill>
                  <a:latin typeface="Times New Roman" pitchFamily="18" charset="0"/>
                </a:rPr>
                <a:t>e</a:t>
              </a:r>
              <a:endParaRPr kumimoji="1" lang="en-US" altLang="zh-CN" sz="2400">
                <a:solidFill>
                  <a:srgbClr val="0000CC"/>
                </a:solidFill>
                <a:latin typeface="Times New Roman" pitchFamily="18" charset="0"/>
              </a:endParaRPr>
            </a:p>
          </p:txBody>
        </p:sp>
        <p:sp>
          <p:nvSpPr>
            <p:cNvPr id="121899" name="Oval 7"/>
            <p:cNvSpPr>
              <a:spLocks noChangeArrowheads="1"/>
            </p:cNvSpPr>
            <p:nvPr/>
          </p:nvSpPr>
          <p:spPr bwMode="auto">
            <a:xfrm>
              <a:off x="292" y="1565"/>
              <a:ext cx="288" cy="259"/>
            </a:xfrm>
            <a:prstGeom prst="ellipse">
              <a:avLst/>
            </a:prstGeom>
            <a:noFill/>
            <a:ln w="28575" cap="sq">
              <a:solidFill>
                <a:srgbClr val="580094"/>
              </a:solidFill>
              <a:round/>
              <a:headEnd type="none" w="sm" len="sm"/>
              <a:tailEnd type="none" w="sm" len="sm"/>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CC"/>
                  </a:solidFill>
                  <a:latin typeface="Times New Roman" pitchFamily="18" charset="0"/>
                </a:rPr>
                <a:t>g</a:t>
              </a:r>
              <a:endParaRPr kumimoji="1" lang="en-US" altLang="zh-CN" sz="2400">
                <a:solidFill>
                  <a:srgbClr val="0000CC"/>
                </a:solidFill>
                <a:latin typeface="Times New Roman" pitchFamily="18" charset="0"/>
              </a:endParaRPr>
            </a:p>
          </p:txBody>
        </p:sp>
        <p:sp>
          <p:nvSpPr>
            <p:cNvPr id="121900" name="Oval 8"/>
            <p:cNvSpPr>
              <a:spLocks noChangeArrowheads="1"/>
            </p:cNvSpPr>
            <p:nvPr/>
          </p:nvSpPr>
          <p:spPr bwMode="auto">
            <a:xfrm>
              <a:off x="1348" y="1949"/>
              <a:ext cx="288" cy="259"/>
            </a:xfrm>
            <a:prstGeom prst="ellipse">
              <a:avLst/>
            </a:prstGeom>
            <a:noFill/>
            <a:ln w="28575" cap="sq">
              <a:solidFill>
                <a:srgbClr val="580094"/>
              </a:solidFill>
              <a:round/>
              <a:headEnd type="none" w="sm" len="sm"/>
              <a:tailEnd type="none" w="sm" len="sm"/>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CC"/>
                  </a:solidFill>
                  <a:latin typeface="Times New Roman" pitchFamily="18" charset="0"/>
                </a:rPr>
                <a:t>f</a:t>
              </a:r>
              <a:endParaRPr kumimoji="1" lang="en-US" altLang="zh-CN" sz="2400">
                <a:solidFill>
                  <a:srgbClr val="0000CC"/>
                </a:solidFill>
                <a:latin typeface="Times New Roman" pitchFamily="18" charset="0"/>
              </a:endParaRPr>
            </a:p>
          </p:txBody>
        </p:sp>
        <p:sp>
          <p:nvSpPr>
            <p:cNvPr id="121901" name="Line 9"/>
            <p:cNvSpPr>
              <a:spLocks noChangeShapeType="1"/>
            </p:cNvSpPr>
            <p:nvPr/>
          </p:nvSpPr>
          <p:spPr bwMode="auto">
            <a:xfrm flipV="1">
              <a:off x="676" y="749"/>
              <a:ext cx="1152" cy="0"/>
            </a:xfrm>
            <a:prstGeom prst="line">
              <a:avLst/>
            </a:prstGeom>
            <a:noFill/>
            <a:ln w="28575" cap="sq">
              <a:solidFill>
                <a:srgbClr val="58009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902" name="Line 10"/>
            <p:cNvSpPr>
              <a:spLocks noChangeShapeType="1"/>
            </p:cNvSpPr>
            <p:nvPr/>
          </p:nvSpPr>
          <p:spPr bwMode="auto">
            <a:xfrm>
              <a:off x="628" y="845"/>
              <a:ext cx="816" cy="432"/>
            </a:xfrm>
            <a:prstGeom prst="line">
              <a:avLst/>
            </a:prstGeom>
            <a:noFill/>
            <a:ln w="28575" cap="sq">
              <a:solidFill>
                <a:srgbClr val="58009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903" name="Line 11"/>
            <p:cNvSpPr>
              <a:spLocks noChangeShapeType="1"/>
            </p:cNvSpPr>
            <p:nvPr/>
          </p:nvSpPr>
          <p:spPr bwMode="auto">
            <a:xfrm flipH="1">
              <a:off x="1588" y="845"/>
              <a:ext cx="288" cy="384"/>
            </a:xfrm>
            <a:prstGeom prst="line">
              <a:avLst/>
            </a:prstGeom>
            <a:noFill/>
            <a:ln w="28575" cap="sq">
              <a:solidFill>
                <a:srgbClr val="58009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904" name="Line 12"/>
            <p:cNvSpPr>
              <a:spLocks noChangeShapeType="1"/>
            </p:cNvSpPr>
            <p:nvPr/>
          </p:nvSpPr>
          <p:spPr bwMode="auto">
            <a:xfrm flipH="1">
              <a:off x="436" y="893"/>
              <a:ext cx="96" cy="672"/>
            </a:xfrm>
            <a:prstGeom prst="line">
              <a:avLst/>
            </a:prstGeom>
            <a:noFill/>
            <a:ln w="28575" cap="sq">
              <a:solidFill>
                <a:srgbClr val="58009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905" name="Line 13"/>
            <p:cNvSpPr>
              <a:spLocks noChangeShapeType="1"/>
            </p:cNvSpPr>
            <p:nvPr/>
          </p:nvSpPr>
          <p:spPr bwMode="auto">
            <a:xfrm flipV="1">
              <a:off x="580" y="1421"/>
              <a:ext cx="816" cy="240"/>
            </a:xfrm>
            <a:prstGeom prst="line">
              <a:avLst/>
            </a:prstGeom>
            <a:noFill/>
            <a:ln w="28575" cap="sq">
              <a:solidFill>
                <a:srgbClr val="58009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906" name="Line 14"/>
            <p:cNvSpPr>
              <a:spLocks noChangeShapeType="1"/>
            </p:cNvSpPr>
            <p:nvPr/>
          </p:nvSpPr>
          <p:spPr bwMode="auto">
            <a:xfrm>
              <a:off x="1684" y="1373"/>
              <a:ext cx="576" cy="144"/>
            </a:xfrm>
            <a:prstGeom prst="line">
              <a:avLst/>
            </a:prstGeom>
            <a:noFill/>
            <a:ln w="28575" cap="sq">
              <a:solidFill>
                <a:srgbClr val="58009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907" name="Line 15"/>
            <p:cNvSpPr>
              <a:spLocks noChangeShapeType="1"/>
            </p:cNvSpPr>
            <p:nvPr/>
          </p:nvSpPr>
          <p:spPr bwMode="auto">
            <a:xfrm>
              <a:off x="2116" y="749"/>
              <a:ext cx="528" cy="192"/>
            </a:xfrm>
            <a:prstGeom prst="line">
              <a:avLst/>
            </a:prstGeom>
            <a:noFill/>
            <a:ln w="28575" cap="sq">
              <a:solidFill>
                <a:srgbClr val="58009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908" name="Line 16"/>
            <p:cNvSpPr>
              <a:spLocks noChangeShapeType="1"/>
            </p:cNvSpPr>
            <p:nvPr/>
          </p:nvSpPr>
          <p:spPr bwMode="auto">
            <a:xfrm flipH="1">
              <a:off x="2500" y="1133"/>
              <a:ext cx="192" cy="288"/>
            </a:xfrm>
            <a:prstGeom prst="line">
              <a:avLst/>
            </a:prstGeom>
            <a:noFill/>
            <a:ln w="28575" cap="sq">
              <a:solidFill>
                <a:srgbClr val="58009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909" name="Line 17"/>
            <p:cNvSpPr>
              <a:spLocks noChangeShapeType="1"/>
            </p:cNvSpPr>
            <p:nvPr/>
          </p:nvSpPr>
          <p:spPr bwMode="auto">
            <a:xfrm>
              <a:off x="2068" y="845"/>
              <a:ext cx="336" cy="624"/>
            </a:xfrm>
            <a:prstGeom prst="line">
              <a:avLst/>
            </a:prstGeom>
            <a:noFill/>
            <a:ln w="28575" cap="sq">
              <a:solidFill>
                <a:srgbClr val="58009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910" name="Line 18"/>
            <p:cNvSpPr>
              <a:spLocks noChangeShapeType="1"/>
            </p:cNvSpPr>
            <p:nvPr/>
          </p:nvSpPr>
          <p:spPr bwMode="auto">
            <a:xfrm>
              <a:off x="580" y="1757"/>
              <a:ext cx="768" cy="288"/>
            </a:xfrm>
            <a:prstGeom prst="line">
              <a:avLst/>
            </a:prstGeom>
            <a:noFill/>
            <a:ln w="28575" cap="sq">
              <a:solidFill>
                <a:srgbClr val="58009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911" name="Line 19"/>
            <p:cNvSpPr>
              <a:spLocks noChangeShapeType="1"/>
            </p:cNvSpPr>
            <p:nvPr/>
          </p:nvSpPr>
          <p:spPr bwMode="auto">
            <a:xfrm flipH="1">
              <a:off x="1636" y="1613"/>
              <a:ext cx="624" cy="432"/>
            </a:xfrm>
            <a:prstGeom prst="line">
              <a:avLst/>
            </a:prstGeom>
            <a:noFill/>
            <a:ln w="28575" cap="sq">
              <a:solidFill>
                <a:srgbClr val="58009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912" name="Text Box 20"/>
            <p:cNvSpPr txBox="1">
              <a:spLocks noChangeArrowheads="1"/>
            </p:cNvSpPr>
            <p:nvPr/>
          </p:nvSpPr>
          <p:spPr bwMode="auto">
            <a:xfrm>
              <a:off x="1204" y="470"/>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58009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solidFill>
                    <a:srgbClr val="0000CC"/>
                  </a:solidFill>
                  <a:latin typeface="Times New Roman" pitchFamily="18" charset="0"/>
                </a:rPr>
                <a:t>19</a:t>
              </a:r>
            </a:p>
          </p:txBody>
        </p:sp>
        <p:sp>
          <p:nvSpPr>
            <p:cNvPr id="121913" name="Text Box 21"/>
            <p:cNvSpPr txBox="1">
              <a:spLocks noChangeArrowheads="1"/>
            </p:cNvSpPr>
            <p:nvPr/>
          </p:nvSpPr>
          <p:spPr bwMode="auto">
            <a:xfrm>
              <a:off x="2356" y="557"/>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58009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solidFill>
                    <a:srgbClr val="0000CC"/>
                  </a:solidFill>
                  <a:latin typeface="Times New Roman" pitchFamily="18" charset="0"/>
                </a:rPr>
                <a:t>5</a:t>
              </a:r>
              <a:endParaRPr kumimoji="1" lang="en-US" altLang="zh-CN" sz="2400">
                <a:solidFill>
                  <a:srgbClr val="0000CC"/>
                </a:solidFill>
                <a:latin typeface="Times New Roman" pitchFamily="18" charset="0"/>
              </a:endParaRPr>
            </a:p>
          </p:txBody>
        </p:sp>
        <p:sp>
          <p:nvSpPr>
            <p:cNvPr id="121914" name="Text Box 22"/>
            <p:cNvSpPr txBox="1">
              <a:spLocks noChangeArrowheads="1"/>
            </p:cNvSpPr>
            <p:nvPr/>
          </p:nvSpPr>
          <p:spPr bwMode="auto">
            <a:xfrm>
              <a:off x="772" y="749"/>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58009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solidFill>
                    <a:srgbClr val="0000CC"/>
                  </a:solidFill>
                  <a:latin typeface="Times New Roman" pitchFamily="18" charset="0"/>
                </a:rPr>
                <a:t>14</a:t>
              </a:r>
              <a:endParaRPr kumimoji="1" lang="en-US" altLang="zh-CN" sz="2400">
                <a:solidFill>
                  <a:srgbClr val="0000CC"/>
                </a:solidFill>
                <a:latin typeface="Times New Roman" pitchFamily="18" charset="0"/>
              </a:endParaRPr>
            </a:p>
          </p:txBody>
        </p:sp>
        <p:sp>
          <p:nvSpPr>
            <p:cNvPr id="121915" name="Text Box 23"/>
            <p:cNvSpPr txBox="1">
              <a:spLocks noChangeArrowheads="1"/>
            </p:cNvSpPr>
            <p:nvPr/>
          </p:nvSpPr>
          <p:spPr bwMode="auto">
            <a:xfrm>
              <a:off x="192" y="1037"/>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58009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solidFill>
                    <a:srgbClr val="0000CC"/>
                  </a:solidFill>
                  <a:latin typeface="Times New Roman" pitchFamily="18" charset="0"/>
                </a:rPr>
                <a:t>18</a:t>
              </a:r>
              <a:endParaRPr kumimoji="1" lang="en-US" altLang="zh-CN" sz="3200">
                <a:solidFill>
                  <a:srgbClr val="0000CC"/>
                </a:solidFill>
                <a:latin typeface="Times New Roman" pitchFamily="18" charset="0"/>
              </a:endParaRPr>
            </a:p>
          </p:txBody>
        </p:sp>
        <p:sp>
          <p:nvSpPr>
            <p:cNvPr id="121916" name="Text Box 24"/>
            <p:cNvSpPr txBox="1">
              <a:spLocks noChangeArrowheads="1"/>
            </p:cNvSpPr>
            <p:nvPr/>
          </p:nvSpPr>
          <p:spPr bwMode="auto">
            <a:xfrm>
              <a:off x="868" y="1661"/>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58009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solidFill>
                    <a:srgbClr val="0000CC"/>
                  </a:solidFill>
                  <a:latin typeface="Times New Roman" pitchFamily="18" charset="0"/>
                </a:rPr>
                <a:t>27</a:t>
              </a:r>
              <a:endParaRPr kumimoji="1" lang="en-US" altLang="zh-CN" sz="3200">
                <a:solidFill>
                  <a:srgbClr val="0000CC"/>
                </a:solidFill>
                <a:latin typeface="Times New Roman" pitchFamily="18" charset="0"/>
              </a:endParaRPr>
            </a:p>
          </p:txBody>
        </p:sp>
        <p:sp>
          <p:nvSpPr>
            <p:cNvPr id="121917" name="Text Box 25"/>
            <p:cNvSpPr txBox="1">
              <a:spLocks noChangeArrowheads="1"/>
            </p:cNvSpPr>
            <p:nvPr/>
          </p:nvSpPr>
          <p:spPr bwMode="auto">
            <a:xfrm>
              <a:off x="676" y="1305"/>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58009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solidFill>
                    <a:srgbClr val="0000CC"/>
                  </a:solidFill>
                  <a:latin typeface="Times New Roman" pitchFamily="18" charset="0"/>
                </a:rPr>
                <a:t>16</a:t>
              </a:r>
            </a:p>
          </p:txBody>
        </p:sp>
        <p:sp>
          <p:nvSpPr>
            <p:cNvPr id="121918" name="Text Box 26"/>
            <p:cNvSpPr txBox="1">
              <a:spLocks noChangeArrowheads="1"/>
            </p:cNvSpPr>
            <p:nvPr/>
          </p:nvSpPr>
          <p:spPr bwMode="auto">
            <a:xfrm>
              <a:off x="1828" y="1190"/>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58009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solidFill>
                    <a:srgbClr val="0000CC"/>
                  </a:solidFill>
                  <a:latin typeface="Times New Roman" pitchFamily="18" charset="0"/>
                </a:rPr>
                <a:t>8</a:t>
              </a:r>
              <a:endParaRPr kumimoji="1" lang="en-US" altLang="zh-CN" sz="3200">
                <a:solidFill>
                  <a:srgbClr val="0000CC"/>
                </a:solidFill>
                <a:latin typeface="Times New Roman" pitchFamily="18" charset="0"/>
              </a:endParaRPr>
            </a:p>
          </p:txBody>
        </p:sp>
        <p:sp>
          <p:nvSpPr>
            <p:cNvPr id="121919" name="Text Box 27"/>
            <p:cNvSpPr txBox="1">
              <a:spLocks noChangeArrowheads="1"/>
            </p:cNvSpPr>
            <p:nvPr/>
          </p:nvSpPr>
          <p:spPr bwMode="auto">
            <a:xfrm>
              <a:off x="1684" y="1574"/>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58009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solidFill>
                    <a:srgbClr val="0000CC"/>
                  </a:solidFill>
                  <a:latin typeface="Times New Roman" pitchFamily="18" charset="0"/>
                </a:rPr>
                <a:t>21</a:t>
              </a:r>
            </a:p>
          </p:txBody>
        </p:sp>
        <p:sp>
          <p:nvSpPr>
            <p:cNvPr id="121920" name="Text Box 28"/>
            <p:cNvSpPr txBox="1">
              <a:spLocks noChangeArrowheads="1"/>
            </p:cNvSpPr>
            <p:nvPr/>
          </p:nvSpPr>
          <p:spPr bwMode="auto">
            <a:xfrm>
              <a:off x="2596" y="1181"/>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58009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solidFill>
                    <a:srgbClr val="0000CC"/>
                  </a:solidFill>
                  <a:latin typeface="Times New Roman" pitchFamily="18" charset="0"/>
                </a:rPr>
                <a:t>3</a:t>
              </a:r>
              <a:endParaRPr kumimoji="1" lang="en-US" altLang="zh-CN" sz="3200">
                <a:solidFill>
                  <a:srgbClr val="0000CC"/>
                </a:solidFill>
                <a:latin typeface="Times New Roman" pitchFamily="18" charset="0"/>
              </a:endParaRPr>
            </a:p>
          </p:txBody>
        </p:sp>
        <p:sp>
          <p:nvSpPr>
            <p:cNvPr id="121921" name="Text Box 33"/>
            <p:cNvSpPr txBox="1">
              <a:spLocks noChangeArrowheads="1"/>
            </p:cNvSpPr>
            <p:nvPr/>
          </p:nvSpPr>
          <p:spPr bwMode="auto">
            <a:xfrm>
              <a:off x="1492" y="749"/>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58009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solidFill>
                    <a:srgbClr val="0000CC"/>
                  </a:solidFill>
                  <a:latin typeface="Times New Roman" pitchFamily="18" charset="0"/>
                </a:rPr>
                <a:t>12</a:t>
              </a:r>
              <a:endParaRPr kumimoji="1" lang="en-US" altLang="zh-CN" sz="3200">
                <a:solidFill>
                  <a:srgbClr val="0000CC"/>
                </a:solidFill>
                <a:latin typeface="Times New Roman" pitchFamily="18" charset="0"/>
              </a:endParaRPr>
            </a:p>
          </p:txBody>
        </p:sp>
        <p:sp>
          <p:nvSpPr>
            <p:cNvPr id="121922" name="Text Box 43"/>
            <p:cNvSpPr txBox="1">
              <a:spLocks noChangeArrowheads="1"/>
            </p:cNvSpPr>
            <p:nvPr/>
          </p:nvSpPr>
          <p:spPr bwMode="auto">
            <a:xfrm>
              <a:off x="2164" y="941"/>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58009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solidFill>
                    <a:srgbClr val="0000CC"/>
                  </a:solidFill>
                  <a:latin typeface="Times New Roman" pitchFamily="18" charset="0"/>
                </a:rPr>
                <a:t>7</a:t>
              </a:r>
              <a:endParaRPr kumimoji="1" lang="en-US" altLang="zh-CN" sz="3200">
                <a:solidFill>
                  <a:srgbClr val="0000CC"/>
                </a:solidFill>
                <a:latin typeface="Times New Roman" pitchFamily="18" charset="0"/>
              </a:endParaRPr>
            </a:p>
          </p:txBody>
        </p:sp>
      </p:grpSp>
      <p:graphicFrame>
        <p:nvGraphicFramePr>
          <p:cNvPr id="110642" name="Object 50"/>
          <p:cNvGraphicFramePr>
            <a:graphicFrameLocks noChangeAspect="1"/>
          </p:cNvGraphicFramePr>
          <p:nvPr/>
        </p:nvGraphicFramePr>
        <p:xfrm>
          <a:off x="457200" y="3789363"/>
          <a:ext cx="8193088" cy="2706687"/>
        </p:xfrm>
        <a:graphic>
          <a:graphicData uri="http://schemas.openxmlformats.org/presentationml/2006/ole">
            <mc:AlternateContent xmlns:mc="http://schemas.openxmlformats.org/markup-compatibility/2006">
              <mc:Choice xmlns:v="urn:schemas-microsoft-com:vml" Requires="v">
                <p:oleObj spid="_x0000_s121929" name="文档" r:id="rId3" imgW="8218094" imgH="2708102" progId="Word.Document.8">
                  <p:embed/>
                </p:oleObj>
              </mc:Choice>
              <mc:Fallback>
                <p:oleObj name="文档" r:id="rId3" imgW="8218094" imgH="2708102" progId="Word.Document.8">
                  <p:embed/>
                  <p:pic>
                    <p:nvPicPr>
                      <p:cNvPr id="0" name="Object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789363"/>
                        <a:ext cx="8193088" cy="2706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0621" name="Oval 29"/>
          <p:cNvSpPr>
            <a:spLocks noChangeArrowheads="1"/>
          </p:cNvSpPr>
          <p:nvPr/>
        </p:nvSpPr>
        <p:spPr bwMode="auto">
          <a:xfrm>
            <a:off x="609600" y="990600"/>
            <a:ext cx="457200" cy="411163"/>
          </a:xfrm>
          <a:prstGeom prst="ellipse">
            <a:avLst/>
          </a:prstGeom>
          <a:solidFill>
            <a:srgbClr val="FFFF99"/>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800000"/>
                </a:solidFill>
                <a:latin typeface="Times New Roman" pitchFamily="18" charset="0"/>
              </a:rPr>
              <a:t>a</a:t>
            </a:r>
            <a:endParaRPr kumimoji="1" lang="en-US" altLang="zh-CN" sz="2400">
              <a:latin typeface="Times New Roman" pitchFamily="18" charset="0"/>
            </a:endParaRPr>
          </a:p>
        </p:txBody>
      </p:sp>
      <p:sp>
        <p:nvSpPr>
          <p:cNvPr id="110622" name="Line 30"/>
          <p:cNvSpPr>
            <a:spLocks noChangeShapeType="1"/>
          </p:cNvSpPr>
          <p:nvPr/>
        </p:nvSpPr>
        <p:spPr bwMode="auto">
          <a:xfrm>
            <a:off x="2667000" y="2184400"/>
            <a:ext cx="914400" cy="228600"/>
          </a:xfrm>
          <a:prstGeom prst="line">
            <a:avLst/>
          </a:prstGeom>
          <a:noFill/>
          <a:ln w="57150" cap="sq">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23" name="Oval 31"/>
          <p:cNvSpPr>
            <a:spLocks noChangeArrowheads="1"/>
          </p:cNvSpPr>
          <p:nvPr/>
        </p:nvSpPr>
        <p:spPr bwMode="auto">
          <a:xfrm>
            <a:off x="2209800" y="1981200"/>
            <a:ext cx="457200" cy="411163"/>
          </a:xfrm>
          <a:prstGeom prst="ellipse">
            <a:avLst/>
          </a:prstGeom>
          <a:solidFill>
            <a:srgbClr val="FFFF99"/>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800000"/>
                </a:solidFill>
                <a:latin typeface="Times New Roman" pitchFamily="18" charset="0"/>
              </a:rPr>
              <a:t>e</a:t>
            </a:r>
            <a:endParaRPr kumimoji="1" lang="en-US" altLang="zh-CN" sz="2400">
              <a:latin typeface="Times New Roman" pitchFamily="18" charset="0"/>
            </a:endParaRPr>
          </a:p>
        </p:txBody>
      </p:sp>
      <p:sp>
        <p:nvSpPr>
          <p:cNvPr id="110624" name="Line 32"/>
          <p:cNvSpPr>
            <a:spLocks noChangeShapeType="1"/>
          </p:cNvSpPr>
          <p:nvPr/>
        </p:nvSpPr>
        <p:spPr bwMode="auto">
          <a:xfrm>
            <a:off x="1066800" y="1371600"/>
            <a:ext cx="1295400" cy="685800"/>
          </a:xfrm>
          <a:prstGeom prst="line">
            <a:avLst/>
          </a:prstGeom>
          <a:noFill/>
          <a:ln w="57150" cap="sq">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26" name="Oval 34"/>
          <p:cNvSpPr>
            <a:spLocks noChangeArrowheads="1"/>
          </p:cNvSpPr>
          <p:nvPr/>
        </p:nvSpPr>
        <p:spPr bwMode="auto">
          <a:xfrm>
            <a:off x="3581400" y="2286000"/>
            <a:ext cx="457200" cy="411163"/>
          </a:xfrm>
          <a:prstGeom prst="ellipse">
            <a:avLst/>
          </a:prstGeom>
          <a:solidFill>
            <a:srgbClr val="FFFF99"/>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800000"/>
                </a:solidFill>
                <a:latin typeface="Times New Roman" pitchFamily="18" charset="0"/>
              </a:rPr>
              <a:t>d</a:t>
            </a:r>
            <a:endParaRPr kumimoji="1" lang="en-US" altLang="zh-CN" sz="2400">
              <a:latin typeface="Times New Roman" pitchFamily="18" charset="0"/>
            </a:endParaRPr>
          </a:p>
        </p:txBody>
      </p:sp>
      <p:sp>
        <p:nvSpPr>
          <p:cNvPr id="110627" name="Line 35"/>
          <p:cNvSpPr>
            <a:spLocks noChangeShapeType="1"/>
          </p:cNvSpPr>
          <p:nvPr/>
        </p:nvSpPr>
        <p:spPr bwMode="auto">
          <a:xfrm flipH="1">
            <a:off x="3962400" y="1828800"/>
            <a:ext cx="304800" cy="457200"/>
          </a:xfrm>
          <a:prstGeom prst="line">
            <a:avLst/>
          </a:prstGeom>
          <a:noFill/>
          <a:ln w="57150" cap="sq">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28" name="Oval 36"/>
          <p:cNvSpPr>
            <a:spLocks noChangeArrowheads="1"/>
          </p:cNvSpPr>
          <p:nvPr/>
        </p:nvSpPr>
        <p:spPr bwMode="auto">
          <a:xfrm>
            <a:off x="4191000" y="1417638"/>
            <a:ext cx="457200" cy="411162"/>
          </a:xfrm>
          <a:prstGeom prst="ellipse">
            <a:avLst/>
          </a:prstGeom>
          <a:solidFill>
            <a:srgbClr val="FFFF99"/>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800000"/>
                </a:solidFill>
                <a:latin typeface="Times New Roman" pitchFamily="18" charset="0"/>
              </a:rPr>
              <a:t>c</a:t>
            </a:r>
            <a:endParaRPr kumimoji="1" lang="en-US" altLang="zh-CN" sz="2400">
              <a:latin typeface="Times New Roman" pitchFamily="18" charset="0"/>
            </a:endParaRPr>
          </a:p>
        </p:txBody>
      </p:sp>
      <p:sp>
        <p:nvSpPr>
          <p:cNvPr id="110629" name="Line 37"/>
          <p:cNvSpPr>
            <a:spLocks noChangeShapeType="1"/>
          </p:cNvSpPr>
          <p:nvPr/>
        </p:nvSpPr>
        <p:spPr bwMode="auto">
          <a:xfrm>
            <a:off x="3429000" y="1219200"/>
            <a:ext cx="838200" cy="304800"/>
          </a:xfrm>
          <a:prstGeom prst="line">
            <a:avLst/>
          </a:prstGeom>
          <a:noFill/>
          <a:ln w="57150" cap="sq">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30" name="Oval 38"/>
          <p:cNvSpPr>
            <a:spLocks noChangeArrowheads="1"/>
          </p:cNvSpPr>
          <p:nvPr/>
        </p:nvSpPr>
        <p:spPr bwMode="auto">
          <a:xfrm>
            <a:off x="2895600" y="990600"/>
            <a:ext cx="457200" cy="411163"/>
          </a:xfrm>
          <a:prstGeom prst="ellipse">
            <a:avLst/>
          </a:prstGeom>
          <a:solidFill>
            <a:srgbClr val="FFFF99"/>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800000"/>
                </a:solidFill>
                <a:latin typeface="Times New Roman" pitchFamily="18" charset="0"/>
              </a:rPr>
              <a:t>b</a:t>
            </a:r>
            <a:endParaRPr kumimoji="1" lang="en-US" altLang="zh-CN" sz="2400">
              <a:latin typeface="Times New Roman" pitchFamily="18" charset="0"/>
            </a:endParaRPr>
          </a:p>
        </p:txBody>
      </p:sp>
      <p:sp>
        <p:nvSpPr>
          <p:cNvPr id="110643" name="Text Box 51"/>
          <p:cNvSpPr txBox="1">
            <a:spLocks noChangeArrowheads="1"/>
          </p:cNvSpPr>
          <p:nvPr/>
        </p:nvSpPr>
        <p:spPr bwMode="auto">
          <a:xfrm>
            <a:off x="3200400" y="4876800"/>
            <a:ext cx="8540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3600">
                <a:solidFill>
                  <a:srgbClr val="000082"/>
                </a:solidFill>
                <a:latin typeface="Times New Roman" pitchFamily="18" charset="0"/>
              </a:rPr>
              <a:t>a</a:t>
            </a:r>
            <a:endParaRPr kumimoji="1" lang="en-US" altLang="zh-CN" sz="3600" b="1">
              <a:latin typeface="Times New Roman" pitchFamily="18" charset="0"/>
            </a:endParaRPr>
          </a:p>
        </p:txBody>
      </p:sp>
      <p:sp>
        <p:nvSpPr>
          <p:cNvPr id="110644" name="Text Box 52"/>
          <p:cNvSpPr txBox="1">
            <a:spLocks noChangeArrowheads="1"/>
          </p:cNvSpPr>
          <p:nvPr/>
        </p:nvSpPr>
        <p:spPr bwMode="auto">
          <a:xfrm>
            <a:off x="5943600" y="4876800"/>
            <a:ext cx="8540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3600">
                <a:solidFill>
                  <a:srgbClr val="000082"/>
                </a:solidFill>
                <a:latin typeface="Times New Roman" pitchFamily="18" charset="0"/>
              </a:rPr>
              <a:t>a</a:t>
            </a:r>
            <a:endParaRPr kumimoji="1" lang="en-US" altLang="zh-CN" sz="3600" b="1">
              <a:latin typeface="Times New Roman" pitchFamily="18" charset="0"/>
            </a:endParaRPr>
          </a:p>
        </p:txBody>
      </p:sp>
      <p:sp>
        <p:nvSpPr>
          <p:cNvPr id="110645" name="Text Box 53"/>
          <p:cNvSpPr txBox="1">
            <a:spLocks noChangeArrowheads="1"/>
          </p:cNvSpPr>
          <p:nvPr/>
        </p:nvSpPr>
        <p:spPr bwMode="auto">
          <a:xfrm>
            <a:off x="7772400" y="4845050"/>
            <a:ext cx="8540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3600">
                <a:solidFill>
                  <a:srgbClr val="000082"/>
                </a:solidFill>
                <a:latin typeface="Times New Roman" pitchFamily="18" charset="0"/>
              </a:rPr>
              <a:t>a</a:t>
            </a:r>
            <a:endParaRPr kumimoji="1" lang="en-US" altLang="zh-CN" sz="3600" b="1">
              <a:latin typeface="Times New Roman" pitchFamily="18" charset="0"/>
            </a:endParaRPr>
          </a:p>
        </p:txBody>
      </p:sp>
      <p:sp>
        <p:nvSpPr>
          <p:cNvPr id="110646" name="Text Box 54"/>
          <p:cNvSpPr txBox="1">
            <a:spLocks noChangeArrowheads="1"/>
          </p:cNvSpPr>
          <p:nvPr/>
        </p:nvSpPr>
        <p:spPr bwMode="auto">
          <a:xfrm>
            <a:off x="3200400" y="5530850"/>
            <a:ext cx="8540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3600">
                <a:solidFill>
                  <a:srgbClr val="000082"/>
                </a:solidFill>
                <a:latin typeface="Times New Roman" pitchFamily="18" charset="0"/>
              </a:rPr>
              <a:t>19</a:t>
            </a:r>
            <a:endParaRPr kumimoji="1" lang="en-US" altLang="zh-CN" sz="3600" b="1">
              <a:latin typeface="Times New Roman" pitchFamily="18" charset="0"/>
            </a:endParaRPr>
          </a:p>
        </p:txBody>
      </p:sp>
      <p:sp>
        <p:nvSpPr>
          <p:cNvPr id="110647" name="Text Box 55"/>
          <p:cNvSpPr txBox="1">
            <a:spLocks noChangeArrowheads="1"/>
          </p:cNvSpPr>
          <p:nvPr/>
        </p:nvSpPr>
        <p:spPr bwMode="auto">
          <a:xfrm>
            <a:off x="5927725" y="5562600"/>
            <a:ext cx="8540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3600">
                <a:solidFill>
                  <a:srgbClr val="000082"/>
                </a:solidFill>
                <a:latin typeface="Times New Roman" pitchFamily="18" charset="0"/>
              </a:rPr>
              <a:t>14</a:t>
            </a:r>
            <a:endParaRPr kumimoji="1" lang="en-US" altLang="zh-CN" sz="3600" b="1">
              <a:latin typeface="Times New Roman" pitchFamily="18" charset="0"/>
            </a:endParaRPr>
          </a:p>
        </p:txBody>
      </p:sp>
      <p:sp>
        <p:nvSpPr>
          <p:cNvPr id="110648" name="Text Box 56"/>
          <p:cNvSpPr txBox="1">
            <a:spLocks noChangeArrowheads="1"/>
          </p:cNvSpPr>
          <p:nvPr/>
        </p:nvSpPr>
        <p:spPr bwMode="auto">
          <a:xfrm>
            <a:off x="7756525" y="5530850"/>
            <a:ext cx="8540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3600">
                <a:solidFill>
                  <a:srgbClr val="000082"/>
                </a:solidFill>
                <a:latin typeface="Times New Roman" pitchFamily="18" charset="0"/>
              </a:rPr>
              <a:t>18</a:t>
            </a:r>
            <a:endParaRPr kumimoji="1" lang="en-US" altLang="zh-CN" sz="3600" b="1">
              <a:latin typeface="Times New Roman" pitchFamily="18" charset="0"/>
            </a:endParaRPr>
          </a:p>
        </p:txBody>
      </p:sp>
      <p:sp>
        <p:nvSpPr>
          <p:cNvPr id="110649" name="Text Box 57"/>
          <p:cNvSpPr txBox="1">
            <a:spLocks noChangeArrowheads="1"/>
          </p:cNvSpPr>
          <p:nvPr/>
        </p:nvSpPr>
        <p:spPr bwMode="auto">
          <a:xfrm>
            <a:off x="5943600" y="5607050"/>
            <a:ext cx="854075" cy="641350"/>
          </a:xfrm>
          <a:prstGeom prst="rect">
            <a:avLst/>
          </a:prstGeom>
          <a:solidFill>
            <a:srgbClr val="FADCDC"/>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3600" b="1">
                <a:solidFill>
                  <a:srgbClr val="FF0000"/>
                </a:solidFill>
                <a:latin typeface="Times New Roman" pitchFamily="18" charset="0"/>
              </a:rPr>
              <a:t>14</a:t>
            </a:r>
            <a:endParaRPr kumimoji="1" lang="en-US" altLang="zh-CN" sz="3600" b="1">
              <a:latin typeface="Times New Roman" pitchFamily="18" charset="0"/>
            </a:endParaRPr>
          </a:p>
        </p:txBody>
      </p:sp>
      <p:sp>
        <p:nvSpPr>
          <p:cNvPr id="110650" name="Text Box 58"/>
          <p:cNvSpPr txBox="1">
            <a:spLocks noChangeArrowheads="1"/>
          </p:cNvSpPr>
          <p:nvPr/>
        </p:nvSpPr>
        <p:spPr bwMode="auto">
          <a:xfrm>
            <a:off x="152400" y="152400"/>
            <a:ext cx="1250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600" b="1">
                <a:solidFill>
                  <a:srgbClr val="000082"/>
                </a:solidFill>
                <a:latin typeface="Times New Roman" pitchFamily="18" charset="0"/>
              </a:rPr>
              <a:t>例如</a:t>
            </a:r>
            <a:r>
              <a:rPr kumimoji="1" lang="en-US" altLang="zh-CN" sz="3600" b="1">
                <a:solidFill>
                  <a:srgbClr val="000082"/>
                </a:solidFill>
                <a:latin typeface="Times New Roman" pitchFamily="18" charset="0"/>
              </a:rPr>
              <a:t>:</a:t>
            </a:r>
            <a:endParaRPr kumimoji="1" lang="en-US" altLang="zh-CN" sz="3200">
              <a:latin typeface="Times New Roman" pitchFamily="18" charset="0"/>
            </a:endParaRPr>
          </a:p>
        </p:txBody>
      </p:sp>
      <p:sp>
        <p:nvSpPr>
          <p:cNvPr id="110651" name="Text Box 59"/>
          <p:cNvSpPr txBox="1">
            <a:spLocks noChangeArrowheads="1"/>
          </p:cNvSpPr>
          <p:nvPr/>
        </p:nvSpPr>
        <p:spPr bwMode="auto">
          <a:xfrm>
            <a:off x="3200400" y="4876800"/>
            <a:ext cx="854075" cy="654050"/>
          </a:xfrm>
          <a:prstGeom prst="rect">
            <a:avLst/>
          </a:prstGeom>
          <a:solidFill>
            <a:srgbClr val="FFFFFF"/>
          </a:solidFill>
          <a:ln w="12700" cap="sq">
            <a:solidFill>
              <a:srgbClr val="00008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3600">
                <a:solidFill>
                  <a:srgbClr val="000082"/>
                </a:solidFill>
                <a:latin typeface="Times New Roman" pitchFamily="18" charset="0"/>
              </a:rPr>
              <a:t>e</a:t>
            </a:r>
            <a:endParaRPr kumimoji="1" lang="en-US" altLang="zh-CN" sz="3600" b="1">
              <a:latin typeface="Times New Roman" pitchFamily="18" charset="0"/>
            </a:endParaRPr>
          </a:p>
        </p:txBody>
      </p:sp>
      <p:sp>
        <p:nvSpPr>
          <p:cNvPr id="110652" name="Text Box 60"/>
          <p:cNvSpPr txBox="1">
            <a:spLocks noChangeArrowheads="1"/>
          </p:cNvSpPr>
          <p:nvPr/>
        </p:nvSpPr>
        <p:spPr bwMode="auto">
          <a:xfrm>
            <a:off x="3200400" y="5594350"/>
            <a:ext cx="854075" cy="654050"/>
          </a:xfrm>
          <a:prstGeom prst="rect">
            <a:avLst/>
          </a:prstGeom>
          <a:solidFill>
            <a:srgbClr val="FFFFFF"/>
          </a:solidFill>
          <a:ln w="12700" cap="sq">
            <a:solidFill>
              <a:srgbClr val="00008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3600">
                <a:solidFill>
                  <a:srgbClr val="000082"/>
                </a:solidFill>
                <a:latin typeface="Times New Roman" pitchFamily="18" charset="0"/>
              </a:rPr>
              <a:t>12</a:t>
            </a:r>
            <a:endParaRPr kumimoji="1" lang="en-US" altLang="zh-CN" sz="3600" b="1">
              <a:latin typeface="Times New Roman" pitchFamily="18" charset="0"/>
            </a:endParaRPr>
          </a:p>
        </p:txBody>
      </p:sp>
      <p:sp>
        <p:nvSpPr>
          <p:cNvPr id="110653" name="Text Box 61"/>
          <p:cNvSpPr txBox="1">
            <a:spLocks noChangeArrowheads="1"/>
          </p:cNvSpPr>
          <p:nvPr/>
        </p:nvSpPr>
        <p:spPr bwMode="auto">
          <a:xfrm>
            <a:off x="5013325" y="4876800"/>
            <a:ext cx="854075" cy="654050"/>
          </a:xfrm>
          <a:prstGeom prst="rect">
            <a:avLst/>
          </a:prstGeom>
          <a:solidFill>
            <a:srgbClr val="FFFFFF"/>
          </a:solidFill>
          <a:ln w="12700" cap="sq">
            <a:solidFill>
              <a:srgbClr val="00008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3600">
                <a:solidFill>
                  <a:srgbClr val="000082"/>
                </a:solidFill>
                <a:latin typeface="Times New Roman" pitchFamily="18" charset="0"/>
              </a:rPr>
              <a:t>e</a:t>
            </a:r>
            <a:endParaRPr kumimoji="1" lang="en-US" altLang="zh-CN" sz="3600" b="1">
              <a:latin typeface="Times New Roman" pitchFamily="18" charset="0"/>
            </a:endParaRPr>
          </a:p>
        </p:txBody>
      </p:sp>
      <p:sp>
        <p:nvSpPr>
          <p:cNvPr id="110654" name="Text Box 62"/>
          <p:cNvSpPr txBox="1">
            <a:spLocks noChangeArrowheads="1"/>
          </p:cNvSpPr>
          <p:nvPr/>
        </p:nvSpPr>
        <p:spPr bwMode="auto">
          <a:xfrm>
            <a:off x="7756525" y="4876800"/>
            <a:ext cx="854075" cy="654050"/>
          </a:xfrm>
          <a:prstGeom prst="rect">
            <a:avLst/>
          </a:prstGeom>
          <a:solidFill>
            <a:srgbClr val="FFFFFF"/>
          </a:solidFill>
          <a:ln w="12700" cap="sq">
            <a:solidFill>
              <a:srgbClr val="00008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3600">
                <a:solidFill>
                  <a:srgbClr val="000082"/>
                </a:solidFill>
                <a:latin typeface="Times New Roman" pitchFamily="18" charset="0"/>
              </a:rPr>
              <a:t>e</a:t>
            </a:r>
            <a:endParaRPr kumimoji="1" lang="en-US" altLang="zh-CN" sz="3600" b="1">
              <a:latin typeface="Times New Roman" pitchFamily="18" charset="0"/>
            </a:endParaRPr>
          </a:p>
        </p:txBody>
      </p:sp>
      <p:sp>
        <p:nvSpPr>
          <p:cNvPr id="110655" name="Text Box 63"/>
          <p:cNvSpPr txBox="1">
            <a:spLocks noChangeArrowheads="1"/>
          </p:cNvSpPr>
          <p:nvPr/>
        </p:nvSpPr>
        <p:spPr bwMode="auto">
          <a:xfrm>
            <a:off x="5013325" y="5594350"/>
            <a:ext cx="854075" cy="654050"/>
          </a:xfrm>
          <a:prstGeom prst="rect">
            <a:avLst/>
          </a:prstGeom>
          <a:solidFill>
            <a:srgbClr val="FFFFFF"/>
          </a:solidFill>
          <a:ln w="12700" cap="sq">
            <a:solidFill>
              <a:srgbClr val="00008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3600">
                <a:latin typeface="Times New Roman" pitchFamily="18" charset="0"/>
              </a:rPr>
              <a:t>8</a:t>
            </a:r>
            <a:endParaRPr kumimoji="1" lang="en-US" altLang="zh-CN" sz="3600" b="1">
              <a:latin typeface="Times New Roman" pitchFamily="18" charset="0"/>
            </a:endParaRPr>
          </a:p>
        </p:txBody>
      </p:sp>
      <p:sp>
        <p:nvSpPr>
          <p:cNvPr id="110656" name="Text Box 64"/>
          <p:cNvSpPr txBox="1">
            <a:spLocks noChangeArrowheads="1"/>
          </p:cNvSpPr>
          <p:nvPr/>
        </p:nvSpPr>
        <p:spPr bwMode="auto">
          <a:xfrm>
            <a:off x="7772400" y="5594350"/>
            <a:ext cx="854075" cy="654050"/>
          </a:xfrm>
          <a:prstGeom prst="rect">
            <a:avLst/>
          </a:prstGeom>
          <a:solidFill>
            <a:srgbClr val="FFFFFF"/>
          </a:solidFill>
          <a:ln w="12700" cap="sq">
            <a:solidFill>
              <a:srgbClr val="00008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3600">
                <a:solidFill>
                  <a:srgbClr val="000082"/>
                </a:solidFill>
                <a:latin typeface="Times New Roman" pitchFamily="18" charset="0"/>
              </a:rPr>
              <a:t>16</a:t>
            </a:r>
            <a:endParaRPr kumimoji="1" lang="en-US" altLang="zh-CN" sz="3600" b="1">
              <a:latin typeface="Times New Roman" pitchFamily="18" charset="0"/>
            </a:endParaRPr>
          </a:p>
        </p:txBody>
      </p:sp>
      <p:sp>
        <p:nvSpPr>
          <p:cNvPr id="110657" name="Text Box 65"/>
          <p:cNvSpPr txBox="1">
            <a:spLocks noChangeArrowheads="1"/>
          </p:cNvSpPr>
          <p:nvPr/>
        </p:nvSpPr>
        <p:spPr bwMode="auto">
          <a:xfrm>
            <a:off x="5029200" y="5594350"/>
            <a:ext cx="854075" cy="641350"/>
          </a:xfrm>
          <a:prstGeom prst="rect">
            <a:avLst/>
          </a:prstGeom>
          <a:solidFill>
            <a:srgbClr val="FADCDC"/>
          </a:solidFill>
          <a:ln>
            <a:noFill/>
          </a:ln>
          <a:effectLst/>
          <a:extLst>
            <a:ext uri="{91240B29-F687-4F45-9708-019B960494DF}">
              <a14:hiddenLine xmlns:a14="http://schemas.microsoft.com/office/drawing/2010/main" w="12700" cap="sq">
                <a:solidFill>
                  <a:srgbClr val="00008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3600" b="1">
                <a:solidFill>
                  <a:srgbClr val="FF0000"/>
                </a:solidFill>
                <a:latin typeface="Times New Roman" pitchFamily="18" charset="0"/>
              </a:rPr>
              <a:t>8</a:t>
            </a:r>
            <a:endParaRPr kumimoji="1" lang="en-US" altLang="zh-CN" sz="3600" b="1">
              <a:latin typeface="Times New Roman" pitchFamily="18" charset="0"/>
            </a:endParaRPr>
          </a:p>
        </p:txBody>
      </p:sp>
      <p:sp>
        <p:nvSpPr>
          <p:cNvPr id="110658" name="Text Box 66"/>
          <p:cNvSpPr txBox="1">
            <a:spLocks noChangeArrowheads="1"/>
          </p:cNvSpPr>
          <p:nvPr/>
        </p:nvSpPr>
        <p:spPr bwMode="auto">
          <a:xfrm>
            <a:off x="4114800" y="4876800"/>
            <a:ext cx="854075" cy="654050"/>
          </a:xfrm>
          <a:prstGeom prst="rect">
            <a:avLst/>
          </a:prstGeom>
          <a:solidFill>
            <a:srgbClr val="CCFFCC"/>
          </a:solidFill>
          <a:ln w="12700" cap="sq">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3600">
                <a:solidFill>
                  <a:schemeClr val="tx2"/>
                </a:solidFill>
                <a:latin typeface="Times New Roman" pitchFamily="18" charset="0"/>
              </a:rPr>
              <a:t>d</a:t>
            </a:r>
            <a:endParaRPr kumimoji="1" lang="en-US" altLang="zh-CN" sz="3600" b="1">
              <a:latin typeface="Times New Roman" pitchFamily="18" charset="0"/>
            </a:endParaRPr>
          </a:p>
        </p:txBody>
      </p:sp>
      <p:sp>
        <p:nvSpPr>
          <p:cNvPr id="110659" name="Text Box 67"/>
          <p:cNvSpPr txBox="1">
            <a:spLocks noChangeArrowheads="1"/>
          </p:cNvSpPr>
          <p:nvPr/>
        </p:nvSpPr>
        <p:spPr bwMode="auto">
          <a:xfrm>
            <a:off x="4114800" y="5594350"/>
            <a:ext cx="854075" cy="654050"/>
          </a:xfrm>
          <a:prstGeom prst="rect">
            <a:avLst/>
          </a:prstGeom>
          <a:solidFill>
            <a:srgbClr val="CCFFCC"/>
          </a:solidFill>
          <a:ln w="12700" cap="sq">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3600">
                <a:solidFill>
                  <a:schemeClr val="tx2"/>
                </a:solidFill>
                <a:latin typeface="Times New Roman" pitchFamily="18" charset="0"/>
              </a:rPr>
              <a:t>3</a:t>
            </a:r>
            <a:endParaRPr kumimoji="1" lang="en-US" altLang="zh-CN" sz="3600" b="1">
              <a:latin typeface="Times New Roman" pitchFamily="18" charset="0"/>
            </a:endParaRPr>
          </a:p>
        </p:txBody>
      </p:sp>
      <p:sp>
        <p:nvSpPr>
          <p:cNvPr id="110660" name="Text Box 68"/>
          <p:cNvSpPr txBox="1">
            <a:spLocks noChangeArrowheads="1"/>
          </p:cNvSpPr>
          <p:nvPr/>
        </p:nvSpPr>
        <p:spPr bwMode="auto">
          <a:xfrm>
            <a:off x="3200400" y="4876800"/>
            <a:ext cx="854075" cy="654050"/>
          </a:xfrm>
          <a:prstGeom prst="rect">
            <a:avLst/>
          </a:prstGeom>
          <a:solidFill>
            <a:srgbClr val="CCFFCC"/>
          </a:solidFill>
          <a:ln w="12700" cap="sq">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3600">
                <a:solidFill>
                  <a:schemeClr val="tx2"/>
                </a:solidFill>
                <a:latin typeface="Times New Roman" pitchFamily="18" charset="0"/>
              </a:rPr>
              <a:t>d</a:t>
            </a:r>
            <a:endParaRPr kumimoji="1" lang="en-US" altLang="zh-CN" sz="3600" b="1">
              <a:latin typeface="Times New Roman" pitchFamily="18" charset="0"/>
            </a:endParaRPr>
          </a:p>
        </p:txBody>
      </p:sp>
      <p:sp>
        <p:nvSpPr>
          <p:cNvPr id="110661" name="Text Box 69"/>
          <p:cNvSpPr txBox="1">
            <a:spLocks noChangeArrowheads="1"/>
          </p:cNvSpPr>
          <p:nvPr/>
        </p:nvSpPr>
        <p:spPr bwMode="auto">
          <a:xfrm>
            <a:off x="6858000" y="4876800"/>
            <a:ext cx="854075" cy="654050"/>
          </a:xfrm>
          <a:prstGeom prst="rect">
            <a:avLst/>
          </a:prstGeom>
          <a:solidFill>
            <a:srgbClr val="CCFFCC"/>
          </a:solidFill>
          <a:ln w="12700" cap="sq">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3600">
                <a:solidFill>
                  <a:schemeClr val="tx2"/>
                </a:solidFill>
                <a:latin typeface="Times New Roman" pitchFamily="18" charset="0"/>
              </a:rPr>
              <a:t>d</a:t>
            </a:r>
            <a:endParaRPr kumimoji="1" lang="en-US" altLang="zh-CN" sz="3600" b="1">
              <a:latin typeface="Times New Roman" pitchFamily="18" charset="0"/>
            </a:endParaRPr>
          </a:p>
        </p:txBody>
      </p:sp>
      <p:sp>
        <p:nvSpPr>
          <p:cNvPr id="110662" name="Text Box 70"/>
          <p:cNvSpPr txBox="1">
            <a:spLocks noChangeArrowheads="1"/>
          </p:cNvSpPr>
          <p:nvPr/>
        </p:nvSpPr>
        <p:spPr bwMode="auto">
          <a:xfrm>
            <a:off x="3200400" y="5594350"/>
            <a:ext cx="854075" cy="654050"/>
          </a:xfrm>
          <a:prstGeom prst="rect">
            <a:avLst/>
          </a:prstGeom>
          <a:solidFill>
            <a:srgbClr val="CCFFCC"/>
          </a:solidFill>
          <a:ln w="12700" cap="sq">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3600" b="1">
                <a:latin typeface="Times New Roman" pitchFamily="18" charset="0"/>
              </a:rPr>
              <a:t>7</a:t>
            </a:r>
          </a:p>
        </p:txBody>
      </p:sp>
      <p:sp>
        <p:nvSpPr>
          <p:cNvPr id="110663" name="Text Box 71"/>
          <p:cNvSpPr txBox="1">
            <a:spLocks noChangeArrowheads="1"/>
          </p:cNvSpPr>
          <p:nvPr/>
        </p:nvSpPr>
        <p:spPr bwMode="auto">
          <a:xfrm>
            <a:off x="6858000" y="5594350"/>
            <a:ext cx="854075" cy="654050"/>
          </a:xfrm>
          <a:prstGeom prst="rect">
            <a:avLst/>
          </a:prstGeom>
          <a:solidFill>
            <a:srgbClr val="CCFFCC"/>
          </a:solidFill>
          <a:ln w="12700" cap="sq">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3600">
                <a:solidFill>
                  <a:schemeClr val="tx2"/>
                </a:solidFill>
                <a:latin typeface="Times New Roman" pitchFamily="18" charset="0"/>
              </a:rPr>
              <a:t>21</a:t>
            </a:r>
            <a:endParaRPr kumimoji="1" lang="en-US" altLang="zh-CN" sz="3600" b="1">
              <a:latin typeface="Times New Roman" pitchFamily="18" charset="0"/>
            </a:endParaRPr>
          </a:p>
        </p:txBody>
      </p:sp>
      <p:sp>
        <p:nvSpPr>
          <p:cNvPr id="110664" name="Text Box 72"/>
          <p:cNvSpPr txBox="1">
            <a:spLocks noChangeArrowheads="1"/>
          </p:cNvSpPr>
          <p:nvPr/>
        </p:nvSpPr>
        <p:spPr bwMode="auto">
          <a:xfrm>
            <a:off x="4114800" y="5594350"/>
            <a:ext cx="854075" cy="641350"/>
          </a:xfrm>
          <a:prstGeom prst="rect">
            <a:avLst/>
          </a:prstGeom>
          <a:solidFill>
            <a:srgbClr val="FADCDC"/>
          </a:solidFill>
          <a:ln>
            <a:noFill/>
          </a:ln>
          <a:effectLst/>
          <a:extLst>
            <a:ext uri="{91240B29-F687-4F45-9708-019B960494DF}">
              <a14:hiddenLine xmlns:a14="http://schemas.microsoft.com/office/drawing/2010/main" w="12700" cap="sq">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3600" b="1">
                <a:solidFill>
                  <a:srgbClr val="FF0000"/>
                </a:solidFill>
                <a:latin typeface="Times New Roman" pitchFamily="18" charset="0"/>
              </a:rPr>
              <a:t>3</a:t>
            </a:r>
            <a:endParaRPr kumimoji="1" lang="en-US" altLang="zh-CN" sz="3600" b="1">
              <a:latin typeface="Times New Roman" pitchFamily="18" charset="0"/>
            </a:endParaRPr>
          </a:p>
        </p:txBody>
      </p:sp>
      <p:sp>
        <p:nvSpPr>
          <p:cNvPr id="110665" name="Text Box 73"/>
          <p:cNvSpPr txBox="1">
            <a:spLocks noChangeArrowheads="1"/>
          </p:cNvSpPr>
          <p:nvPr/>
        </p:nvSpPr>
        <p:spPr bwMode="auto">
          <a:xfrm>
            <a:off x="3200400" y="4876800"/>
            <a:ext cx="854075" cy="654050"/>
          </a:xfrm>
          <a:prstGeom prst="rect">
            <a:avLst/>
          </a:prstGeom>
          <a:solidFill>
            <a:srgbClr val="FFFF99"/>
          </a:solidFill>
          <a:ln w="12700" cap="sq">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3600">
                <a:solidFill>
                  <a:srgbClr val="800000"/>
                </a:solidFill>
                <a:latin typeface="Times New Roman" pitchFamily="18" charset="0"/>
              </a:rPr>
              <a:t>c</a:t>
            </a:r>
            <a:endParaRPr kumimoji="1" lang="en-US" altLang="zh-CN" sz="3600" b="1">
              <a:latin typeface="Times New Roman" pitchFamily="18" charset="0"/>
            </a:endParaRPr>
          </a:p>
        </p:txBody>
      </p:sp>
      <p:sp>
        <p:nvSpPr>
          <p:cNvPr id="110666" name="Text Box 74"/>
          <p:cNvSpPr txBox="1">
            <a:spLocks noChangeArrowheads="1"/>
          </p:cNvSpPr>
          <p:nvPr/>
        </p:nvSpPr>
        <p:spPr bwMode="auto">
          <a:xfrm>
            <a:off x="3200400" y="5594350"/>
            <a:ext cx="854075" cy="654050"/>
          </a:xfrm>
          <a:prstGeom prst="rect">
            <a:avLst/>
          </a:prstGeom>
          <a:solidFill>
            <a:srgbClr val="FFFF99"/>
          </a:solidFill>
          <a:ln w="12700" cap="sq">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3600">
                <a:solidFill>
                  <a:srgbClr val="800000"/>
                </a:solidFill>
                <a:latin typeface="Times New Roman" pitchFamily="18" charset="0"/>
              </a:rPr>
              <a:t>5</a:t>
            </a:r>
            <a:endParaRPr kumimoji="1" lang="en-US" altLang="zh-CN" sz="3600" b="1">
              <a:latin typeface="Times New Roman" pitchFamily="18" charset="0"/>
            </a:endParaRPr>
          </a:p>
        </p:txBody>
      </p:sp>
      <p:sp>
        <p:nvSpPr>
          <p:cNvPr id="110667" name="Text Box 75"/>
          <p:cNvSpPr txBox="1">
            <a:spLocks noChangeArrowheads="1"/>
          </p:cNvSpPr>
          <p:nvPr/>
        </p:nvSpPr>
        <p:spPr bwMode="auto">
          <a:xfrm>
            <a:off x="3200400" y="5594350"/>
            <a:ext cx="854075" cy="641350"/>
          </a:xfrm>
          <a:prstGeom prst="rect">
            <a:avLst/>
          </a:prstGeom>
          <a:solidFill>
            <a:srgbClr val="FADCDC"/>
          </a:solidFill>
          <a:ln>
            <a:noFill/>
          </a:ln>
          <a:effectLst/>
          <a:extLst>
            <a:ext uri="{91240B29-F687-4F45-9708-019B960494DF}">
              <a14:hiddenLine xmlns:a14="http://schemas.microsoft.com/office/drawing/2010/main" w="12700" cap="sq">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3600" b="1">
                <a:solidFill>
                  <a:srgbClr val="FF0000"/>
                </a:solidFill>
                <a:latin typeface="Times New Roman" pitchFamily="18" charset="0"/>
              </a:rPr>
              <a:t>5</a:t>
            </a:r>
            <a:endParaRPr kumimoji="1" lang="en-US" altLang="zh-CN" sz="3600" b="1">
              <a:latin typeface="Times New Roman"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0650"/>
                                        </p:tgtEl>
                                        <p:attrNameLst>
                                          <p:attrName>style.visibility</p:attrName>
                                        </p:attrNameLst>
                                      </p:cBhvr>
                                      <p:to>
                                        <p:strVal val="visible"/>
                                      </p:to>
                                    </p:set>
                                    <p:anim calcmode="lin" valueType="num">
                                      <p:cBhvr additive="base">
                                        <p:cTn id="7" dur="500" fill="hold"/>
                                        <p:tgtEl>
                                          <p:spTgt spid="110650"/>
                                        </p:tgtEl>
                                        <p:attrNameLst>
                                          <p:attrName>ppt_x</p:attrName>
                                        </p:attrNameLst>
                                      </p:cBhvr>
                                      <p:tavLst>
                                        <p:tav tm="0">
                                          <p:val>
                                            <p:strVal val="0-#ppt_w/2"/>
                                          </p:val>
                                        </p:tav>
                                        <p:tav tm="100000">
                                          <p:val>
                                            <p:strVal val="#ppt_x"/>
                                          </p:val>
                                        </p:tav>
                                      </p:tavLst>
                                    </p:anim>
                                    <p:anim calcmode="lin" valueType="num">
                                      <p:cBhvr additive="base">
                                        <p:cTn id="8" dur="500" fill="hold"/>
                                        <p:tgtEl>
                                          <p:spTgt spid="11065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110669"/>
                                        </p:tgtEl>
                                        <p:attrNameLst>
                                          <p:attrName>style.visibility</p:attrName>
                                        </p:attrNameLst>
                                      </p:cBhvr>
                                      <p:to>
                                        <p:strVal val="visible"/>
                                      </p:to>
                                    </p:set>
                                    <p:animEffect transition="in" filter="wipe(up)">
                                      <p:cBhvr>
                                        <p:cTn id="13" dur="500"/>
                                        <p:tgtEl>
                                          <p:spTgt spid="11066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110642"/>
                                        </p:tgtEl>
                                        <p:attrNameLst>
                                          <p:attrName>style.visibility</p:attrName>
                                        </p:attrNameLst>
                                      </p:cBhvr>
                                      <p:to>
                                        <p:strVal val="visible"/>
                                      </p:to>
                                    </p:set>
                                    <p:animEffect transition="in" filter="dissolve">
                                      <p:cBhvr>
                                        <p:cTn id="18" dur="500"/>
                                        <p:tgtEl>
                                          <p:spTgt spid="11064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8" fill="hold" grpId="0" nodeType="clickEffect">
                                  <p:stCondLst>
                                    <p:cond delay="0"/>
                                  </p:stCondLst>
                                  <p:childTnLst>
                                    <p:set>
                                      <p:cBhvr>
                                        <p:cTn id="22" dur="1" fill="hold">
                                          <p:stCondLst>
                                            <p:cond delay="0"/>
                                          </p:stCondLst>
                                        </p:cTn>
                                        <p:tgtEl>
                                          <p:spTgt spid="110621"/>
                                        </p:tgtEl>
                                        <p:attrNameLst>
                                          <p:attrName>style.visibility</p:attrName>
                                        </p:attrNameLst>
                                      </p:cBhvr>
                                      <p:to>
                                        <p:strVal val="visible"/>
                                      </p:to>
                                    </p:set>
                                    <p:animEffect transition="in" filter="slide(fromLeft)">
                                      <p:cBhvr>
                                        <p:cTn id="23" dur="500"/>
                                        <p:tgtEl>
                                          <p:spTgt spid="11062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8" fill="hold" grpId="0" nodeType="clickEffect">
                                  <p:stCondLst>
                                    <p:cond delay="0"/>
                                  </p:stCondLst>
                                  <p:childTnLst>
                                    <p:set>
                                      <p:cBhvr>
                                        <p:cTn id="27" dur="1" fill="hold">
                                          <p:stCondLst>
                                            <p:cond delay="0"/>
                                          </p:stCondLst>
                                        </p:cTn>
                                        <p:tgtEl>
                                          <p:spTgt spid="110643"/>
                                        </p:tgtEl>
                                        <p:attrNameLst>
                                          <p:attrName>style.visibility</p:attrName>
                                        </p:attrNameLst>
                                      </p:cBhvr>
                                      <p:to>
                                        <p:strVal val="visible"/>
                                      </p:to>
                                    </p:set>
                                    <p:animEffect transition="in" filter="slide(fromLeft)">
                                      <p:cBhvr>
                                        <p:cTn id="28" dur="500"/>
                                        <p:tgtEl>
                                          <p:spTgt spid="110643"/>
                                        </p:tgtEl>
                                      </p:cBhvr>
                                    </p:animEffect>
                                  </p:childTnLst>
                                </p:cTn>
                              </p:par>
                            </p:childTnLst>
                          </p:cTn>
                        </p:par>
                        <p:par>
                          <p:cTn id="29" fill="hold" nodeType="afterGroup">
                            <p:stCondLst>
                              <p:cond delay="500"/>
                            </p:stCondLst>
                            <p:childTnLst>
                              <p:par>
                                <p:cTn id="30" presetID="12" presetClass="entr" presetSubtype="8" fill="hold" grpId="0" nodeType="afterEffect">
                                  <p:stCondLst>
                                    <p:cond delay="0"/>
                                  </p:stCondLst>
                                  <p:childTnLst>
                                    <p:set>
                                      <p:cBhvr>
                                        <p:cTn id="31" dur="1" fill="hold">
                                          <p:stCondLst>
                                            <p:cond delay="0"/>
                                          </p:stCondLst>
                                        </p:cTn>
                                        <p:tgtEl>
                                          <p:spTgt spid="110646"/>
                                        </p:tgtEl>
                                        <p:attrNameLst>
                                          <p:attrName>style.visibility</p:attrName>
                                        </p:attrNameLst>
                                      </p:cBhvr>
                                      <p:to>
                                        <p:strVal val="visible"/>
                                      </p:to>
                                    </p:set>
                                    <p:animEffect transition="in" filter="slide(fromLeft)">
                                      <p:cBhvr>
                                        <p:cTn id="32" dur="500"/>
                                        <p:tgtEl>
                                          <p:spTgt spid="11064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110644"/>
                                        </p:tgtEl>
                                        <p:attrNameLst>
                                          <p:attrName>style.visibility</p:attrName>
                                        </p:attrNameLst>
                                      </p:cBhvr>
                                      <p:to>
                                        <p:strVal val="visible"/>
                                      </p:to>
                                    </p:set>
                                    <p:animEffect transition="in" filter="slide(fromLeft)">
                                      <p:cBhvr>
                                        <p:cTn id="37" dur="500"/>
                                        <p:tgtEl>
                                          <p:spTgt spid="110644"/>
                                        </p:tgtEl>
                                      </p:cBhvr>
                                    </p:animEffect>
                                  </p:childTnLst>
                                </p:cTn>
                              </p:par>
                            </p:childTnLst>
                          </p:cTn>
                        </p:par>
                        <p:par>
                          <p:cTn id="38" fill="hold" nodeType="afterGroup">
                            <p:stCondLst>
                              <p:cond delay="500"/>
                            </p:stCondLst>
                            <p:childTnLst>
                              <p:par>
                                <p:cTn id="39" presetID="12" presetClass="entr" presetSubtype="8" fill="hold" grpId="0" nodeType="afterEffect">
                                  <p:stCondLst>
                                    <p:cond delay="0"/>
                                  </p:stCondLst>
                                  <p:childTnLst>
                                    <p:set>
                                      <p:cBhvr>
                                        <p:cTn id="40" dur="1" fill="hold">
                                          <p:stCondLst>
                                            <p:cond delay="0"/>
                                          </p:stCondLst>
                                        </p:cTn>
                                        <p:tgtEl>
                                          <p:spTgt spid="110647"/>
                                        </p:tgtEl>
                                        <p:attrNameLst>
                                          <p:attrName>style.visibility</p:attrName>
                                        </p:attrNameLst>
                                      </p:cBhvr>
                                      <p:to>
                                        <p:strVal val="visible"/>
                                      </p:to>
                                    </p:set>
                                    <p:animEffect transition="in" filter="slide(fromLeft)">
                                      <p:cBhvr>
                                        <p:cTn id="41" dur="500"/>
                                        <p:tgtEl>
                                          <p:spTgt spid="11064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2" presetClass="entr" presetSubtype="8" fill="hold" grpId="0" nodeType="clickEffect">
                                  <p:stCondLst>
                                    <p:cond delay="0"/>
                                  </p:stCondLst>
                                  <p:childTnLst>
                                    <p:set>
                                      <p:cBhvr>
                                        <p:cTn id="45" dur="1" fill="hold">
                                          <p:stCondLst>
                                            <p:cond delay="0"/>
                                          </p:stCondLst>
                                        </p:cTn>
                                        <p:tgtEl>
                                          <p:spTgt spid="110645"/>
                                        </p:tgtEl>
                                        <p:attrNameLst>
                                          <p:attrName>style.visibility</p:attrName>
                                        </p:attrNameLst>
                                      </p:cBhvr>
                                      <p:to>
                                        <p:strVal val="visible"/>
                                      </p:to>
                                    </p:set>
                                    <p:animEffect transition="in" filter="slide(fromLeft)">
                                      <p:cBhvr>
                                        <p:cTn id="46" dur="500"/>
                                        <p:tgtEl>
                                          <p:spTgt spid="110645"/>
                                        </p:tgtEl>
                                      </p:cBhvr>
                                    </p:animEffect>
                                  </p:childTnLst>
                                </p:cTn>
                              </p:par>
                            </p:childTnLst>
                          </p:cTn>
                        </p:par>
                        <p:par>
                          <p:cTn id="47" fill="hold" nodeType="afterGroup">
                            <p:stCondLst>
                              <p:cond delay="500"/>
                            </p:stCondLst>
                            <p:childTnLst>
                              <p:par>
                                <p:cTn id="48" presetID="12" presetClass="entr" presetSubtype="8" fill="hold" grpId="0" nodeType="afterEffect">
                                  <p:stCondLst>
                                    <p:cond delay="0"/>
                                  </p:stCondLst>
                                  <p:childTnLst>
                                    <p:set>
                                      <p:cBhvr>
                                        <p:cTn id="49" dur="1" fill="hold">
                                          <p:stCondLst>
                                            <p:cond delay="0"/>
                                          </p:stCondLst>
                                        </p:cTn>
                                        <p:tgtEl>
                                          <p:spTgt spid="110648"/>
                                        </p:tgtEl>
                                        <p:attrNameLst>
                                          <p:attrName>style.visibility</p:attrName>
                                        </p:attrNameLst>
                                      </p:cBhvr>
                                      <p:to>
                                        <p:strVal val="visible"/>
                                      </p:to>
                                    </p:set>
                                    <p:animEffect transition="in" filter="slide(fromLeft)">
                                      <p:cBhvr>
                                        <p:cTn id="50" dur="500"/>
                                        <p:tgtEl>
                                          <p:spTgt spid="11064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10649"/>
                                        </p:tgtEl>
                                        <p:attrNameLst>
                                          <p:attrName>style.visibility</p:attrName>
                                        </p:attrNameLst>
                                      </p:cBhvr>
                                      <p:to>
                                        <p:strVal val="visible"/>
                                      </p:to>
                                    </p:set>
                                    <p:animEffect transition="in" filter="wipe(left)">
                                      <p:cBhvr>
                                        <p:cTn id="55" dur="500"/>
                                        <p:tgtEl>
                                          <p:spTgt spid="110649"/>
                                        </p:tgtEl>
                                      </p:cBhvr>
                                    </p:animEffect>
                                  </p:childTnLst>
                                </p:cTn>
                              </p:par>
                            </p:childTnLst>
                          </p:cTn>
                        </p:par>
                        <p:par>
                          <p:cTn id="56" fill="hold" nodeType="afterGroup">
                            <p:stCondLst>
                              <p:cond delay="500"/>
                            </p:stCondLst>
                            <p:childTnLst>
                              <p:par>
                                <p:cTn id="57" presetID="22" presetClass="entr" presetSubtype="8" fill="hold" grpId="0" nodeType="afterEffect">
                                  <p:stCondLst>
                                    <p:cond delay="0"/>
                                  </p:stCondLst>
                                  <p:childTnLst>
                                    <p:set>
                                      <p:cBhvr>
                                        <p:cTn id="58" dur="1" fill="hold">
                                          <p:stCondLst>
                                            <p:cond delay="0"/>
                                          </p:stCondLst>
                                        </p:cTn>
                                        <p:tgtEl>
                                          <p:spTgt spid="110624"/>
                                        </p:tgtEl>
                                        <p:attrNameLst>
                                          <p:attrName>style.visibility</p:attrName>
                                        </p:attrNameLst>
                                      </p:cBhvr>
                                      <p:to>
                                        <p:strVal val="visible"/>
                                      </p:to>
                                    </p:set>
                                    <p:animEffect transition="in" filter="wipe(left)">
                                      <p:cBhvr>
                                        <p:cTn id="59" dur="500"/>
                                        <p:tgtEl>
                                          <p:spTgt spid="110624"/>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2" presetClass="entr" presetSubtype="8" fill="hold" grpId="0" nodeType="clickEffect">
                                  <p:stCondLst>
                                    <p:cond delay="0"/>
                                  </p:stCondLst>
                                  <p:childTnLst>
                                    <p:set>
                                      <p:cBhvr>
                                        <p:cTn id="63" dur="1" fill="hold">
                                          <p:stCondLst>
                                            <p:cond delay="0"/>
                                          </p:stCondLst>
                                        </p:cTn>
                                        <p:tgtEl>
                                          <p:spTgt spid="110623"/>
                                        </p:tgtEl>
                                        <p:attrNameLst>
                                          <p:attrName>style.visibility</p:attrName>
                                        </p:attrNameLst>
                                      </p:cBhvr>
                                      <p:to>
                                        <p:strVal val="visible"/>
                                      </p:to>
                                    </p:set>
                                    <p:animEffect transition="in" filter="slide(fromLeft)">
                                      <p:cBhvr>
                                        <p:cTn id="64" dur="500"/>
                                        <p:tgtEl>
                                          <p:spTgt spid="110623"/>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2" presetClass="entr" presetSubtype="8" fill="hold" grpId="0" nodeType="clickEffect">
                                  <p:stCondLst>
                                    <p:cond delay="0"/>
                                  </p:stCondLst>
                                  <p:childTnLst>
                                    <p:set>
                                      <p:cBhvr>
                                        <p:cTn id="68" dur="1" fill="hold">
                                          <p:stCondLst>
                                            <p:cond delay="0"/>
                                          </p:stCondLst>
                                        </p:cTn>
                                        <p:tgtEl>
                                          <p:spTgt spid="110651"/>
                                        </p:tgtEl>
                                        <p:attrNameLst>
                                          <p:attrName>style.visibility</p:attrName>
                                        </p:attrNameLst>
                                      </p:cBhvr>
                                      <p:to>
                                        <p:strVal val="visible"/>
                                      </p:to>
                                    </p:set>
                                    <p:animEffect transition="in" filter="slide(fromLeft)">
                                      <p:cBhvr>
                                        <p:cTn id="69" dur="500"/>
                                        <p:tgtEl>
                                          <p:spTgt spid="110651"/>
                                        </p:tgtEl>
                                      </p:cBhvr>
                                    </p:animEffect>
                                  </p:childTnLst>
                                </p:cTn>
                              </p:par>
                            </p:childTnLst>
                          </p:cTn>
                        </p:par>
                        <p:par>
                          <p:cTn id="70" fill="hold" nodeType="afterGroup">
                            <p:stCondLst>
                              <p:cond delay="500"/>
                            </p:stCondLst>
                            <p:childTnLst>
                              <p:par>
                                <p:cTn id="71" presetID="12" presetClass="entr" presetSubtype="8" fill="hold" grpId="0" nodeType="afterEffect">
                                  <p:stCondLst>
                                    <p:cond delay="0"/>
                                  </p:stCondLst>
                                  <p:childTnLst>
                                    <p:set>
                                      <p:cBhvr>
                                        <p:cTn id="72" dur="1" fill="hold">
                                          <p:stCondLst>
                                            <p:cond delay="0"/>
                                          </p:stCondLst>
                                        </p:cTn>
                                        <p:tgtEl>
                                          <p:spTgt spid="110652"/>
                                        </p:tgtEl>
                                        <p:attrNameLst>
                                          <p:attrName>style.visibility</p:attrName>
                                        </p:attrNameLst>
                                      </p:cBhvr>
                                      <p:to>
                                        <p:strVal val="visible"/>
                                      </p:to>
                                    </p:set>
                                    <p:animEffect transition="in" filter="slide(fromLeft)">
                                      <p:cBhvr>
                                        <p:cTn id="73" dur="500"/>
                                        <p:tgtEl>
                                          <p:spTgt spid="110652"/>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2" presetClass="entr" presetSubtype="8" fill="hold" grpId="0" nodeType="clickEffect">
                                  <p:stCondLst>
                                    <p:cond delay="0"/>
                                  </p:stCondLst>
                                  <p:childTnLst>
                                    <p:set>
                                      <p:cBhvr>
                                        <p:cTn id="77" dur="1" fill="hold">
                                          <p:stCondLst>
                                            <p:cond delay="0"/>
                                          </p:stCondLst>
                                        </p:cTn>
                                        <p:tgtEl>
                                          <p:spTgt spid="110653"/>
                                        </p:tgtEl>
                                        <p:attrNameLst>
                                          <p:attrName>style.visibility</p:attrName>
                                        </p:attrNameLst>
                                      </p:cBhvr>
                                      <p:to>
                                        <p:strVal val="visible"/>
                                      </p:to>
                                    </p:set>
                                    <p:animEffect transition="in" filter="slide(fromLeft)">
                                      <p:cBhvr>
                                        <p:cTn id="78" dur="500"/>
                                        <p:tgtEl>
                                          <p:spTgt spid="110653"/>
                                        </p:tgtEl>
                                      </p:cBhvr>
                                    </p:animEffect>
                                  </p:childTnLst>
                                </p:cTn>
                              </p:par>
                            </p:childTnLst>
                          </p:cTn>
                        </p:par>
                        <p:par>
                          <p:cTn id="79" fill="hold" nodeType="afterGroup">
                            <p:stCondLst>
                              <p:cond delay="500"/>
                            </p:stCondLst>
                            <p:childTnLst>
                              <p:par>
                                <p:cTn id="80" presetID="12" presetClass="entr" presetSubtype="8" fill="hold" grpId="0" nodeType="afterEffect">
                                  <p:stCondLst>
                                    <p:cond delay="0"/>
                                  </p:stCondLst>
                                  <p:childTnLst>
                                    <p:set>
                                      <p:cBhvr>
                                        <p:cTn id="81" dur="1" fill="hold">
                                          <p:stCondLst>
                                            <p:cond delay="0"/>
                                          </p:stCondLst>
                                        </p:cTn>
                                        <p:tgtEl>
                                          <p:spTgt spid="110655"/>
                                        </p:tgtEl>
                                        <p:attrNameLst>
                                          <p:attrName>style.visibility</p:attrName>
                                        </p:attrNameLst>
                                      </p:cBhvr>
                                      <p:to>
                                        <p:strVal val="visible"/>
                                      </p:to>
                                    </p:set>
                                    <p:animEffect transition="in" filter="slide(fromLeft)">
                                      <p:cBhvr>
                                        <p:cTn id="82" dur="500"/>
                                        <p:tgtEl>
                                          <p:spTgt spid="110655"/>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2" presetClass="entr" presetSubtype="8" fill="hold" grpId="0" nodeType="clickEffect">
                                  <p:stCondLst>
                                    <p:cond delay="0"/>
                                  </p:stCondLst>
                                  <p:childTnLst>
                                    <p:set>
                                      <p:cBhvr>
                                        <p:cTn id="86" dur="1" fill="hold">
                                          <p:stCondLst>
                                            <p:cond delay="0"/>
                                          </p:stCondLst>
                                        </p:cTn>
                                        <p:tgtEl>
                                          <p:spTgt spid="110654"/>
                                        </p:tgtEl>
                                        <p:attrNameLst>
                                          <p:attrName>style.visibility</p:attrName>
                                        </p:attrNameLst>
                                      </p:cBhvr>
                                      <p:to>
                                        <p:strVal val="visible"/>
                                      </p:to>
                                    </p:set>
                                    <p:animEffect transition="in" filter="slide(fromLeft)">
                                      <p:cBhvr>
                                        <p:cTn id="87" dur="500"/>
                                        <p:tgtEl>
                                          <p:spTgt spid="110654"/>
                                        </p:tgtEl>
                                      </p:cBhvr>
                                    </p:animEffect>
                                  </p:childTnLst>
                                </p:cTn>
                              </p:par>
                            </p:childTnLst>
                          </p:cTn>
                        </p:par>
                        <p:par>
                          <p:cTn id="88" fill="hold" nodeType="afterGroup">
                            <p:stCondLst>
                              <p:cond delay="500"/>
                            </p:stCondLst>
                            <p:childTnLst>
                              <p:par>
                                <p:cTn id="89" presetID="12" presetClass="entr" presetSubtype="8" fill="hold" grpId="0" nodeType="afterEffect">
                                  <p:stCondLst>
                                    <p:cond delay="0"/>
                                  </p:stCondLst>
                                  <p:childTnLst>
                                    <p:set>
                                      <p:cBhvr>
                                        <p:cTn id="90" dur="1" fill="hold">
                                          <p:stCondLst>
                                            <p:cond delay="0"/>
                                          </p:stCondLst>
                                        </p:cTn>
                                        <p:tgtEl>
                                          <p:spTgt spid="110656"/>
                                        </p:tgtEl>
                                        <p:attrNameLst>
                                          <p:attrName>style.visibility</p:attrName>
                                        </p:attrNameLst>
                                      </p:cBhvr>
                                      <p:to>
                                        <p:strVal val="visible"/>
                                      </p:to>
                                    </p:set>
                                    <p:animEffect transition="in" filter="slide(fromLeft)">
                                      <p:cBhvr>
                                        <p:cTn id="91" dur="500"/>
                                        <p:tgtEl>
                                          <p:spTgt spid="110656"/>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110657"/>
                                        </p:tgtEl>
                                        <p:attrNameLst>
                                          <p:attrName>style.visibility</p:attrName>
                                        </p:attrNameLst>
                                      </p:cBhvr>
                                      <p:to>
                                        <p:strVal val="visible"/>
                                      </p:to>
                                    </p:set>
                                    <p:animEffect transition="in" filter="wipe(left)">
                                      <p:cBhvr>
                                        <p:cTn id="96" dur="500"/>
                                        <p:tgtEl>
                                          <p:spTgt spid="110657"/>
                                        </p:tgtEl>
                                      </p:cBhvr>
                                    </p:animEffect>
                                  </p:childTnLst>
                                </p:cTn>
                              </p:par>
                            </p:childTnLst>
                          </p:cTn>
                        </p:par>
                        <p:par>
                          <p:cTn id="97" fill="hold" nodeType="afterGroup">
                            <p:stCondLst>
                              <p:cond delay="500"/>
                            </p:stCondLst>
                            <p:childTnLst>
                              <p:par>
                                <p:cTn id="98" presetID="22" presetClass="entr" presetSubtype="8" fill="hold" grpId="0" nodeType="afterEffect">
                                  <p:stCondLst>
                                    <p:cond delay="0"/>
                                  </p:stCondLst>
                                  <p:childTnLst>
                                    <p:set>
                                      <p:cBhvr>
                                        <p:cTn id="99" dur="1" fill="hold">
                                          <p:stCondLst>
                                            <p:cond delay="0"/>
                                          </p:stCondLst>
                                        </p:cTn>
                                        <p:tgtEl>
                                          <p:spTgt spid="110622"/>
                                        </p:tgtEl>
                                        <p:attrNameLst>
                                          <p:attrName>style.visibility</p:attrName>
                                        </p:attrNameLst>
                                      </p:cBhvr>
                                      <p:to>
                                        <p:strVal val="visible"/>
                                      </p:to>
                                    </p:set>
                                    <p:animEffect transition="in" filter="wipe(left)">
                                      <p:cBhvr>
                                        <p:cTn id="100" dur="500"/>
                                        <p:tgtEl>
                                          <p:spTgt spid="110622"/>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2" presetClass="entr" presetSubtype="8" fill="hold" grpId="0" nodeType="clickEffect">
                                  <p:stCondLst>
                                    <p:cond delay="0"/>
                                  </p:stCondLst>
                                  <p:childTnLst>
                                    <p:set>
                                      <p:cBhvr>
                                        <p:cTn id="104" dur="1" fill="hold">
                                          <p:stCondLst>
                                            <p:cond delay="0"/>
                                          </p:stCondLst>
                                        </p:cTn>
                                        <p:tgtEl>
                                          <p:spTgt spid="110626"/>
                                        </p:tgtEl>
                                        <p:attrNameLst>
                                          <p:attrName>style.visibility</p:attrName>
                                        </p:attrNameLst>
                                      </p:cBhvr>
                                      <p:to>
                                        <p:strVal val="visible"/>
                                      </p:to>
                                    </p:set>
                                    <p:animEffect transition="in" filter="slide(fromLeft)">
                                      <p:cBhvr>
                                        <p:cTn id="105" dur="500"/>
                                        <p:tgtEl>
                                          <p:spTgt spid="110626"/>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2" presetClass="entr" presetSubtype="8" fill="hold" grpId="0" nodeType="clickEffect">
                                  <p:stCondLst>
                                    <p:cond delay="0"/>
                                  </p:stCondLst>
                                  <p:childTnLst>
                                    <p:set>
                                      <p:cBhvr>
                                        <p:cTn id="109" dur="1" fill="hold">
                                          <p:stCondLst>
                                            <p:cond delay="0"/>
                                          </p:stCondLst>
                                        </p:cTn>
                                        <p:tgtEl>
                                          <p:spTgt spid="110660"/>
                                        </p:tgtEl>
                                        <p:attrNameLst>
                                          <p:attrName>style.visibility</p:attrName>
                                        </p:attrNameLst>
                                      </p:cBhvr>
                                      <p:to>
                                        <p:strVal val="visible"/>
                                      </p:to>
                                    </p:set>
                                    <p:animEffect transition="in" filter="slide(fromLeft)">
                                      <p:cBhvr>
                                        <p:cTn id="110" dur="500"/>
                                        <p:tgtEl>
                                          <p:spTgt spid="110660"/>
                                        </p:tgtEl>
                                      </p:cBhvr>
                                    </p:animEffect>
                                  </p:childTnLst>
                                </p:cTn>
                              </p:par>
                            </p:childTnLst>
                          </p:cTn>
                        </p:par>
                        <p:par>
                          <p:cTn id="111" fill="hold" nodeType="afterGroup">
                            <p:stCondLst>
                              <p:cond delay="500"/>
                            </p:stCondLst>
                            <p:childTnLst>
                              <p:par>
                                <p:cTn id="112" presetID="12" presetClass="entr" presetSubtype="8" fill="hold" grpId="0" nodeType="afterEffect">
                                  <p:stCondLst>
                                    <p:cond delay="0"/>
                                  </p:stCondLst>
                                  <p:childTnLst>
                                    <p:set>
                                      <p:cBhvr>
                                        <p:cTn id="113" dur="1" fill="hold">
                                          <p:stCondLst>
                                            <p:cond delay="0"/>
                                          </p:stCondLst>
                                        </p:cTn>
                                        <p:tgtEl>
                                          <p:spTgt spid="110662"/>
                                        </p:tgtEl>
                                        <p:attrNameLst>
                                          <p:attrName>style.visibility</p:attrName>
                                        </p:attrNameLst>
                                      </p:cBhvr>
                                      <p:to>
                                        <p:strVal val="visible"/>
                                      </p:to>
                                    </p:set>
                                    <p:animEffect transition="in" filter="slide(fromLeft)">
                                      <p:cBhvr>
                                        <p:cTn id="114" dur="500"/>
                                        <p:tgtEl>
                                          <p:spTgt spid="110662"/>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2" presetClass="entr" presetSubtype="8" fill="hold" grpId="0" nodeType="clickEffect">
                                  <p:stCondLst>
                                    <p:cond delay="0"/>
                                  </p:stCondLst>
                                  <p:childTnLst>
                                    <p:set>
                                      <p:cBhvr>
                                        <p:cTn id="118" dur="1" fill="hold">
                                          <p:stCondLst>
                                            <p:cond delay="0"/>
                                          </p:stCondLst>
                                        </p:cTn>
                                        <p:tgtEl>
                                          <p:spTgt spid="110658"/>
                                        </p:tgtEl>
                                        <p:attrNameLst>
                                          <p:attrName>style.visibility</p:attrName>
                                        </p:attrNameLst>
                                      </p:cBhvr>
                                      <p:to>
                                        <p:strVal val="visible"/>
                                      </p:to>
                                    </p:set>
                                    <p:animEffect transition="in" filter="slide(fromLeft)">
                                      <p:cBhvr>
                                        <p:cTn id="119" dur="500"/>
                                        <p:tgtEl>
                                          <p:spTgt spid="110658"/>
                                        </p:tgtEl>
                                      </p:cBhvr>
                                    </p:animEffect>
                                  </p:childTnLst>
                                </p:cTn>
                              </p:par>
                            </p:childTnLst>
                          </p:cTn>
                        </p:par>
                        <p:par>
                          <p:cTn id="120" fill="hold" nodeType="afterGroup">
                            <p:stCondLst>
                              <p:cond delay="500"/>
                            </p:stCondLst>
                            <p:childTnLst>
                              <p:par>
                                <p:cTn id="121" presetID="12" presetClass="entr" presetSubtype="8" fill="hold" grpId="0" nodeType="afterEffect">
                                  <p:stCondLst>
                                    <p:cond delay="0"/>
                                  </p:stCondLst>
                                  <p:childTnLst>
                                    <p:set>
                                      <p:cBhvr>
                                        <p:cTn id="122" dur="1" fill="hold">
                                          <p:stCondLst>
                                            <p:cond delay="0"/>
                                          </p:stCondLst>
                                        </p:cTn>
                                        <p:tgtEl>
                                          <p:spTgt spid="110659"/>
                                        </p:tgtEl>
                                        <p:attrNameLst>
                                          <p:attrName>style.visibility</p:attrName>
                                        </p:attrNameLst>
                                      </p:cBhvr>
                                      <p:to>
                                        <p:strVal val="visible"/>
                                      </p:to>
                                    </p:set>
                                    <p:animEffect transition="in" filter="slide(fromLeft)">
                                      <p:cBhvr>
                                        <p:cTn id="123" dur="500"/>
                                        <p:tgtEl>
                                          <p:spTgt spid="110659"/>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12" presetClass="entr" presetSubtype="8" fill="hold" grpId="0" nodeType="clickEffect">
                                  <p:stCondLst>
                                    <p:cond delay="0"/>
                                  </p:stCondLst>
                                  <p:childTnLst>
                                    <p:set>
                                      <p:cBhvr>
                                        <p:cTn id="127" dur="1" fill="hold">
                                          <p:stCondLst>
                                            <p:cond delay="0"/>
                                          </p:stCondLst>
                                        </p:cTn>
                                        <p:tgtEl>
                                          <p:spTgt spid="110661"/>
                                        </p:tgtEl>
                                        <p:attrNameLst>
                                          <p:attrName>style.visibility</p:attrName>
                                        </p:attrNameLst>
                                      </p:cBhvr>
                                      <p:to>
                                        <p:strVal val="visible"/>
                                      </p:to>
                                    </p:set>
                                    <p:animEffect transition="in" filter="slide(fromLeft)">
                                      <p:cBhvr>
                                        <p:cTn id="128" dur="500"/>
                                        <p:tgtEl>
                                          <p:spTgt spid="110661"/>
                                        </p:tgtEl>
                                      </p:cBhvr>
                                    </p:animEffect>
                                  </p:childTnLst>
                                </p:cTn>
                              </p:par>
                            </p:childTnLst>
                          </p:cTn>
                        </p:par>
                        <p:par>
                          <p:cTn id="129" fill="hold" nodeType="afterGroup">
                            <p:stCondLst>
                              <p:cond delay="500"/>
                            </p:stCondLst>
                            <p:childTnLst>
                              <p:par>
                                <p:cTn id="130" presetID="12" presetClass="entr" presetSubtype="8" fill="hold" grpId="0" nodeType="afterEffect">
                                  <p:stCondLst>
                                    <p:cond delay="0"/>
                                  </p:stCondLst>
                                  <p:childTnLst>
                                    <p:set>
                                      <p:cBhvr>
                                        <p:cTn id="131" dur="1" fill="hold">
                                          <p:stCondLst>
                                            <p:cond delay="0"/>
                                          </p:stCondLst>
                                        </p:cTn>
                                        <p:tgtEl>
                                          <p:spTgt spid="110663"/>
                                        </p:tgtEl>
                                        <p:attrNameLst>
                                          <p:attrName>style.visibility</p:attrName>
                                        </p:attrNameLst>
                                      </p:cBhvr>
                                      <p:to>
                                        <p:strVal val="visible"/>
                                      </p:to>
                                    </p:set>
                                    <p:animEffect transition="in" filter="slide(fromLeft)">
                                      <p:cBhvr>
                                        <p:cTn id="132" dur="500"/>
                                        <p:tgtEl>
                                          <p:spTgt spid="110663"/>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110664"/>
                                        </p:tgtEl>
                                        <p:attrNameLst>
                                          <p:attrName>style.visibility</p:attrName>
                                        </p:attrNameLst>
                                      </p:cBhvr>
                                      <p:to>
                                        <p:strVal val="visible"/>
                                      </p:to>
                                    </p:set>
                                    <p:animEffect transition="in" filter="wipe(left)">
                                      <p:cBhvr>
                                        <p:cTn id="137" dur="500"/>
                                        <p:tgtEl>
                                          <p:spTgt spid="110664"/>
                                        </p:tgtEl>
                                      </p:cBhvr>
                                    </p:animEffect>
                                  </p:childTnLst>
                                </p:cTn>
                              </p:par>
                            </p:childTnLst>
                          </p:cTn>
                        </p:par>
                        <p:par>
                          <p:cTn id="138" fill="hold" nodeType="afterGroup">
                            <p:stCondLst>
                              <p:cond delay="500"/>
                            </p:stCondLst>
                            <p:childTnLst>
                              <p:par>
                                <p:cTn id="139" presetID="22" presetClass="entr" presetSubtype="4" fill="hold" grpId="0" nodeType="afterEffect">
                                  <p:stCondLst>
                                    <p:cond delay="0"/>
                                  </p:stCondLst>
                                  <p:childTnLst>
                                    <p:set>
                                      <p:cBhvr>
                                        <p:cTn id="140" dur="1" fill="hold">
                                          <p:stCondLst>
                                            <p:cond delay="0"/>
                                          </p:stCondLst>
                                        </p:cTn>
                                        <p:tgtEl>
                                          <p:spTgt spid="110627"/>
                                        </p:tgtEl>
                                        <p:attrNameLst>
                                          <p:attrName>style.visibility</p:attrName>
                                        </p:attrNameLst>
                                      </p:cBhvr>
                                      <p:to>
                                        <p:strVal val="visible"/>
                                      </p:to>
                                    </p:set>
                                    <p:animEffect transition="in" filter="wipe(down)">
                                      <p:cBhvr>
                                        <p:cTn id="141" dur="500"/>
                                        <p:tgtEl>
                                          <p:spTgt spid="110627"/>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12" presetClass="entr" presetSubtype="8" fill="hold" grpId="0" nodeType="clickEffect">
                                  <p:stCondLst>
                                    <p:cond delay="0"/>
                                  </p:stCondLst>
                                  <p:childTnLst>
                                    <p:set>
                                      <p:cBhvr>
                                        <p:cTn id="145" dur="1" fill="hold">
                                          <p:stCondLst>
                                            <p:cond delay="0"/>
                                          </p:stCondLst>
                                        </p:cTn>
                                        <p:tgtEl>
                                          <p:spTgt spid="110628"/>
                                        </p:tgtEl>
                                        <p:attrNameLst>
                                          <p:attrName>style.visibility</p:attrName>
                                        </p:attrNameLst>
                                      </p:cBhvr>
                                      <p:to>
                                        <p:strVal val="visible"/>
                                      </p:to>
                                    </p:set>
                                    <p:animEffect transition="in" filter="slide(fromLeft)">
                                      <p:cBhvr>
                                        <p:cTn id="146" dur="500"/>
                                        <p:tgtEl>
                                          <p:spTgt spid="110628"/>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2" presetClass="entr" presetSubtype="8" fill="hold" grpId="0" nodeType="clickEffect">
                                  <p:stCondLst>
                                    <p:cond delay="0"/>
                                  </p:stCondLst>
                                  <p:childTnLst>
                                    <p:set>
                                      <p:cBhvr>
                                        <p:cTn id="150" dur="1" fill="hold">
                                          <p:stCondLst>
                                            <p:cond delay="0"/>
                                          </p:stCondLst>
                                        </p:cTn>
                                        <p:tgtEl>
                                          <p:spTgt spid="110665"/>
                                        </p:tgtEl>
                                        <p:attrNameLst>
                                          <p:attrName>style.visibility</p:attrName>
                                        </p:attrNameLst>
                                      </p:cBhvr>
                                      <p:to>
                                        <p:strVal val="visible"/>
                                      </p:to>
                                    </p:set>
                                    <p:animEffect transition="in" filter="slide(fromLeft)">
                                      <p:cBhvr>
                                        <p:cTn id="151" dur="500"/>
                                        <p:tgtEl>
                                          <p:spTgt spid="110665"/>
                                        </p:tgtEl>
                                      </p:cBhvr>
                                    </p:animEffect>
                                  </p:childTnLst>
                                </p:cTn>
                              </p:par>
                            </p:childTnLst>
                          </p:cTn>
                        </p:par>
                        <p:par>
                          <p:cTn id="152" fill="hold" nodeType="afterGroup">
                            <p:stCondLst>
                              <p:cond delay="500"/>
                            </p:stCondLst>
                            <p:childTnLst>
                              <p:par>
                                <p:cTn id="153" presetID="12" presetClass="entr" presetSubtype="8" fill="hold" grpId="0" nodeType="afterEffect">
                                  <p:stCondLst>
                                    <p:cond delay="0"/>
                                  </p:stCondLst>
                                  <p:childTnLst>
                                    <p:set>
                                      <p:cBhvr>
                                        <p:cTn id="154" dur="1" fill="hold">
                                          <p:stCondLst>
                                            <p:cond delay="0"/>
                                          </p:stCondLst>
                                        </p:cTn>
                                        <p:tgtEl>
                                          <p:spTgt spid="110666"/>
                                        </p:tgtEl>
                                        <p:attrNameLst>
                                          <p:attrName>style.visibility</p:attrName>
                                        </p:attrNameLst>
                                      </p:cBhvr>
                                      <p:to>
                                        <p:strVal val="visible"/>
                                      </p:to>
                                    </p:set>
                                    <p:animEffect transition="in" filter="slide(fromLeft)">
                                      <p:cBhvr>
                                        <p:cTn id="155" dur="500"/>
                                        <p:tgtEl>
                                          <p:spTgt spid="110666"/>
                                        </p:tgtEl>
                                      </p:cBhvr>
                                    </p:animEffec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22" presetClass="entr" presetSubtype="8" fill="hold" grpId="0" nodeType="clickEffect">
                                  <p:stCondLst>
                                    <p:cond delay="0"/>
                                  </p:stCondLst>
                                  <p:childTnLst>
                                    <p:set>
                                      <p:cBhvr>
                                        <p:cTn id="159" dur="1" fill="hold">
                                          <p:stCondLst>
                                            <p:cond delay="0"/>
                                          </p:stCondLst>
                                        </p:cTn>
                                        <p:tgtEl>
                                          <p:spTgt spid="110667"/>
                                        </p:tgtEl>
                                        <p:attrNameLst>
                                          <p:attrName>style.visibility</p:attrName>
                                        </p:attrNameLst>
                                      </p:cBhvr>
                                      <p:to>
                                        <p:strVal val="visible"/>
                                      </p:to>
                                    </p:set>
                                    <p:animEffect transition="in" filter="wipe(left)">
                                      <p:cBhvr>
                                        <p:cTn id="160" dur="500"/>
                                        <p:tgtEl>
                                          <p:spTgt spid="110667"/>
                                        </p:tgtEl>
                                      </p:cBhvr>
                                    </p:animEffect>
                                  </p:childTnLst>
                                </p:cTn>
                              </p:par>
                            </p:childTnLst>
                          </p:cTn>
                        </p:par>
                        <p:par>
                          <p:cTn id="161" fill="hold" nodeType="afterGroup">
                            <p:stCondLst>
                              <p:cond delay="500"/>
                            </p:stCondLst>
                            <p:childTnLst>
                              <p:par>
                                <p:cTn id="162" presetID="22" presetClass="entr" presetSubtype="2" fill="hold" grpId="0" nodeType="afterEffect">
                                  <p:stCondLst>
                                    <p:cond delay="0"/>
                                  </p:stCondLst>
                                  <p:childTnLst>
                                    <p:set>
                                      <p:cBhvr>
                                        <p:cTn id="163" dur="1" fill="hold">
                                          <p:stCondLst>
                                            <p:cond delay="0"/>
                                          </p:stCondLst>
                                        </p:cTn>
                                        <p:tgtEl>
                                          <p:spTgt spid="110629"/>
                                        </p:tgtEl>
                                        <p:attrNameLst>
                                          <p:attrName>style.visibility</p:attrName>
                                        </p:attrNameLst>
                                      </p:cBhvr>
                                      <p:to>
                                        <p:strVal val="visible"/>
                                      </p:to>
                                    </p:set>
                                    <p:animEffect transition="in" filter="wipe(right)">
                                      <p:cBhvr>
                                        <p:cTn id="164" dur="500"/>
                                        <p:tgtEl>
                                          <p:spTgt spid="110629"/>
                                        </p:tgtEl>
                                      </p:cBhvr>
                                    </p:animEffect>
                                  </p:childTnLst>
                                </p:cTn>
                              </p:par>
                            </p:childTnLst>
                          </p:cTn>
                        </p:par>
                      </p:childTnLst>
                    </p:cTn>
                  </p:par>
                  <p:par>
                    <p:cTn id="165" fill="hold" nodeType="clickPar">
                      <p:stCondLst>
                        <p:cond delay="indefinite"/>
                      </p:stCondLst>
                      <p:childTnLst>
                        <p:par>
                          <p:cTn id="166" fill="hold" nodeType="withGroup">
                            <p:stCondLst>
                              <p:cond delay="0"/>
                            </p:stCondLst>
                            <p:childTnLst>
                              <p:par>
                                <p:cTn id="167" presetID="12" presetClass="entr" presetSubtype="8" fill="hold" grpId="0" nodeType="clickEffect">
                                  <p:stCondLst>
                                    <p:cond delay="0"/>
                                  </p:stCondLst>
                                  <p:childTnLst>
                                    <p:set>
                                      <p:cBhvr>
                                        <p:cTn id="168" dur="1" fill="hold">
                                          <p:stCondLst>
                                            <p:cond delay="0"/>
                                          </p:stCondLst>
                                        </p:cTn>
                                        <p:tgtEl>
                                          <p:spTgt spid="110630"/>
                                        </p:tgtEl>
                                        <p:attrNameLst>
                                          <p:attrName>style.visibility</p:attrName>
                                        </p:attrNameLst>
                                      </p:cBhvr>
                                      <p:to>
                                        <p:strVal val="visible"/>
                                      </p:to>
                                    </p:set>
                                    <p:animEffect transition="in" filter="slide(fromLeft)">
                                      <p:cBhvr>
                                        <p:cTn id="169" dur="500"/>
                                        <p:tgtEl>
                                          <p:spTgt spid="1106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21" grpId="0" animBg="1" autoUpdateAnimBg="0"/>
      <p:bldP spid="110622" grpId="0" animBg="1"/>
      <p:bldP spid="110623" grpId="0" animBg="1" autoUpdateAnimBg="0"/>
      <p:bldP spid="110624" grpId="0" animBg="1"/>
      <p:bldP spid="110626" grpId="0" animBg="1" autoUpdateAnimBg="0"/>
      <p:bldP spid="110627" grpId="0" animBg="1"/>
      <p:bldP spid="110628" grpId="0" animBg="1" autoUpdateAnimBg="0"/>
      <p:bldP spid="110629" grpId="0" animBg="1"/>
      <p:bldP spid="110630" grpId="0" animBg="1" autoUpdateAnimBg="0"/>
      <p:bldP spid="110643" grpId="0" autoUpdateAnimBg="0"/>
      <p:bldP spid="110644" grpId="0" autoUpdateAnimBg="0"/>
      <p:bldP spid="110645" grpId="0" autoUpdateAnimBg="0"/>
      <p:bldP spid="110646" grpId="0" autoUpdateAnimBg="0"/>
      <p:bldP spid="110647" grpId="0" autoUpdateAnimBg="0"/>
      <p:bldP spid="110648" grpId="0" autoUpdateAnimBg="0"/>
      <p:bldP spid="110649" grpId="0" animBg="1" autoUpdateAnimBg="0"/>
      <p:bldP spid="110650" grpId="0" autoUpdateAnimBg="0"/>
      <p:bldP spid="110651" grpId="0" animBg="1" autoUpdateAnimBg="0"/>
      <p:bldP spid="110652" grpId="0" animBg="1" autoUpdateAnimBg="0"/>
      <p:bldP spid="110653" grpId="0" animBg="1" autoUpdateAnimBg="0"/>
      <p:bldP spid="110654" grpId="0" animBg="1" autoUpdateAnimBg="0"/>
      <p:bldP spid="110655" grpId="0" animBg="1" autoUpdateAnimBg="0"/>
      <p:bldP spid="110656" grpId="0" animBg="1" autoUpdateAnimBg="0"/>
      <p:bldP spid="110657" grpId="0" animBg="1" autoUpdateAnimBg="0"/>
      <p:bldP spid="110658" grpId="0" animBg="1" autoUpdateAnimBg="0"/>
      <p:bldP spid="110659" grpId="0" animBg="1" autoUpdateAnimBg="0"/>
      <p:bldP spid="110660" grpId="0" animBg="1" autoUpdateAnimBg="0"/>
      <p:bldP spid="110661" grpId="0" animBg="1" autoUpdateAnimBg="0"/>
      <p:bldP spid="110662" grpId="0" animBg="1" autoUpdateAnimBg="0"/>
      <p:bldP spid="110663" grpId="0" animBg="1" autoUpdateAnimBg="0"/>
      <p:bldP spid="110664" grpId="0" animBg="1" autoUpdateAnimBg="0"/>
      <p:bldP spid="110665" grpId="0" animBg="1" autoUpdateAnimBg="0"/>
      <p:bldP spid="110666" grpId="0" animBg="1" autoUpdateAnimBg="0"/>
      <p:bldP spid="110667" grpId="0" animBg="1" autoUpdateAnimBg="0"/>
    </p:bldLst>
  </p:timing>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1618" name="Rectangle 2"/>
          <p:cNvSpPr>
            <a:spLocks noChangeArrowheads="1"/>
          </p:cNvSpPr>
          <p:nvPr/>
        </p:nvSpPr>
        <p:spPr bwMode="auto">
          <a:xfrm>
            <a:off x="76200" y="73025"/>
            <a:ext cx="9136063" cy="681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kumimoji="1" lang="en-US" altLang="zh-CN" sz="3200">
                <a:solidFill>
                  <a:srgbClr val="000082"/>
                </a:solidFill>
                <a:latin typeface="Times New Roman" pitchFamily="18" charset="0"/>
                <a:ea typeface="黑体" pitchFamily="49" charset="-122"/>
              </a:rPr>
              <a:t>void MiniSpanTree_P(MGraph G, VertexType u) {</a:t>
            </a:r>
          </a:p>
          <a:p>
            <a:pPr>
              <a:lnSpc>
                <a:spcPct val="125000"/>
              </a:lnSpc>
            </a:pPr>
            <a:r>
              <a:rPr kumimoji="1" lang="en-US" altLang="zh-CN" sz="3200">
                <a:solidFill>
                  <a:srgbClr val="000082"/>
                </a:solidFill>
                <a:latin typeface="Times New Roman" pitchFamily="18" charset="0"/>
                <a:ea typeface="黑体" pitchFamily="49" charset="-122"/>
              </a:rPr>
              <a:t> //</a:t>
            </a:r>
            <a:r>
              <a:rPr kumimoji="1" lang="zh-CN" altLang="zh-CN" sz="3200">
                <a:solidFill>
                  <a:srgbClr val="000082"/>
                </a:solidFill>
                <a:latin typeface="Times New Roman" pitchFamily="18" charset="0"/>
                <a:ea typeface="黑体" pitchFamily="49" charset="-122"/>
              </a:rPr>
              <a:t>用普里姆算法从顶点</a:t>
            </a:r>
            <a:r>
              <a:rPr kumimoji="1" lang="en-US" altLang="zh-CN" sz="3200">
                <a:solidFill>
                  <a:srgbClr val="000082"/>
                </a:solidFill>
                <a:latin typeface="Times New Roman" pitchFamily="18" charset="0"/>
                <a:ea typeface="黑体" pitchFamily="49" charset="-122"/>
              </a:rPr>
              <a:t>u</a:t>
            </a:r>
            <a:r>
              <a:rPr kumimoji="1" lang="zh-CN" altLang="zh-CN" sz="3200">
                <a:solidFill>
                  <a:srgbClr val="000082"/>
                </a:solidFill>
                <a:latin typeface="Times New Roman" pitchFamily="18" charset="0"/>
                <a:ea typeface="黑体" pitchFamily="49" charset="-122"/>
              </a:rPr>
              <a:t>出发构造网</a:t>
            </a:r>
            <a:r>
              <a:rPr kumimoji="1" lang="en-US" altLang="zh-CN" sz="3200">
                <a:solidFill>
                  <a:srgbClr val="000082"/>
                </a:solidFill>
                <a:latin typeface="Times New Roman" pitchFamily="18" charset="0"/>
                <a:ea typeface="黑体" pitchFamily="49" charset="-122"/>
              </a:rPr>
              <a:t>G</a:t>
            </a:r>
            <a:r>
              <a:rPr kumimoji="1" lang="zh-CN" altLang="zh-CN" sz="3200">
                <a:solidFill>
                  <a:srgbClr val="000082"/>
                </a:solidFill>
                <a:latin typeface="Times New Roman" pitchFamily="18" charset="0"/>
                <a:ea typeface="黑体" pitchFamily="49" charset="-122"/>
              </a:rPr>
              <a:t>的最小生成树</a:t>
            </a:r>
            <a:endParaRPr kumimoji="1" lang="zh-CN" altLang="en-US" sz="3200">
              <a:solidFill>
                <a:srgbClr val="000082"/>
              </a:solidFill>
              <a:latin typeface="Times New Roman" pitchFamily="18" charset="0"/>
              <a:ea typeface="黑体" pitchFamily="49" charset="-122"/>
            </a:endParaRPr>
          </a:p>
          <a:p>
            <a:pPr>
              <a:lnSpc>
                <a:spcPct val="125000"/>
              </a:lnSpc>
            </a:pPr>
            <a:r>
              <a:rPr kumimoji="1" lang="zh-CN" altLang="en-US" sz="3200">
                <a:solidFill>
                  <a:srgbClr val="000082"/>
                </a:solidFill>
                <a:latin typeface="Times New Roman" pitchFamily="18" charset="0"/>
                <a:ea typeface="黑体" pitchFamily="49" charset="-122"/>
              </a:rPr>
              <a:t>  </a:t>
            </a:r>
            <a:r>
              <a:rPr kumimoji="1" lang="en-US" altLang="zh-CN" sz="3600">
                <a:solidFill>
                  <a:srgbClr val="000082"/>
                </a:solidFill>
                <a:latin typeface="Times New Roman" pitchFamily="18" charset="0"/>
                <a:ea typeface="黑体" pitchFamily="49" charset="-122"/>
              </a:rPr>
              <a:t>k = LocateVex ( G, u ); </a:t>
            </a:r>
          </a:p>
          <a:p>
            <a:pPr>
              <a:lnSpc>
                <a:spcPct val="125000"/>
              </a:lnSpc>
            </a:pPr>
            <a:r>
              <a:rPr kumimoji="1" lang="en-US" altLang="zh-CN" sz="3600">
                <a:solidFill>
                  <a:srgbClr val="000082"/>
                </a:solidFill>
                <a:latin typeface="Times New Roman" pitchFamily="18" charset="0"/>
                <a:ea typeface="黑体" pitchFamily="49" charset="-122"/>
              </a:rPr>
              <a:t>  </a:t>
            </a:r>
            <a:r>
              <a:rPr kumimoji="1" lang="en-US" altLang="zh-CN" sz="3600" b="1">
                <a:solidFill>
                  <a:srgbClr val="000082"/>
                </a:solidFill>
                <a:latin typeface="Times New Roman" pitchFamily="18" charset="0"/>
                <a:ea typeface="黑体" pitchFamily="49" charset="-122"/>
              </a:rPr>
              <a:t>for </a:t>
            </a:r>
            <a:r>
              <a:rPr kumimoji="1" lang="en-US" altLang="zh-CN" sz="3600">
                <a:solidFill>
                  <a:srgbClr val="000082"/>
                </a:solidFill>
                <a:latin typeface="Times New Roman" pitchFamily="18" charset="0"/>
                <a:ea typeface="黑体" pitchFamily="49" charset="-122"/>
              </a:rPr>
              <a:t>( j=0; j&lt;G.vexnum; </a:t>
            </a:r>
            <a:r>
              <a:rPr kumimoji="1" lang="en-US" altLang="zh-CN" sz="3600" b="1">
                <a:solidFill>
                  <a:srgbClr val="000082"/>
                </a:solidFill>
                <a:latin typeface="Times New Roman" pitchFamily="18" charset="0"/>
                <a:ea typeface="黑体" pitchFamily="49" charset="-122"/>
              </a:rPr>
              <a:t>++</a:t>
            </a:r>
            <a:r>
              <a:rPr kumimoji="1" lang="en-US" altLang="zh-CN" sz="3600">
                <a:solidFill>
                  <a:srgbClr val="000082"/>
                </a:solidFill>
                <a:latin typeface="Times New Roman" pitchFamily="18" charset="0"/>
                <a:ea typeface="黑体" pitchFamily="49" charset="-122"/>
              </a:rPr>
              <a:t>j )  // </a:t>
            </a:r>
            <a:r>
              <a:rPr kumimoji="1" lang="zh-CN" altLang="en-US" sz="3200">
                <a:solidFill>
                  <a:srgbClr val="000082"/>
                </a:solidFill>
                <a:latin typeface="Times New Roman" pitchFamily="18" charset="0"/>
                <a:ea typeface="黑体" pitchFamily="49" charset="-122"/>
              </a:rPr>
              <a:t>辅助数组初始化</a:t>
            </a:r>
            <a:endParaRPr kumimoji="1" lang="zh-CN" altLang="en-US" sz="3600">
              <a:solidFill>
                <a:srgbClr val="000082"/>
              </a:solidFill>
              <a:latin typeface="Times New Roman" pitchFamily="18" charset="0"/>
              <a:ea typeface="黑体" pitchFamily="49" charset="-122"/>
            </a:endParaRPr>
          </a:p>
          <a:p>
            <a:pPr>
              <a:lnSpc>
                <a:spcPct val="125000"/>
              </a:lnSpc>
            </a:pPr>
            <a:r>
              <a:rPr kumimoji="1" lang="zh-CN" altLang="en-US" sz="3600">
                <a:solidFill>
                  <a:srgbClr val="000082"/>
                </a:solidFill>
                <a:latin typeface="Times New Roman" pitchFamily="18" charset="0"/>
                <a:ea typeface="黑体" pitchFamily="49" charset="-122"/>
              </a:rPr>
              <a:t>     </a:t>
            </a:r>
            <a:r>
              <a:rPr kumimoji="1" lang="zh-CN" altLang="en-US" sz="3600" b="1">
                <a:solidFill>
                  <a:srgbClr val="000082"/>
                </a:solidFill>
                <a:latin typeface="Times New Roman" pitchFamily="18" charset="0"/>
                <a:ea typeface="黑体" pitchFamily="49" charset="-122"/>
              </a:rPr>
              <a:t> </a:t>
            </a:r>
            <a:r>
              <a:rPr kumimoji="1" lang="en-US" altLang="zh-CN" sz="3600" b="1">
                <a:solidFill>
                  <a:srgbClr val="000082"/>
                </a:solidFill>
                <a:latin typeface="Times New Roman" pitchFamily="18" charset="0"/>
                <a:ea typeface="黑体" pitchFamily="49" charset="-122"/>
              </a:rPr>
              <a:t>if</a:t>
            </a:r>
            <a:r>
              <a:rPr kumimoji="1" lang="en-US" altLang="zh-CN" sz="3600">
                <a:solidFill>
                  <a:srgbClr val="000082"/>
                </a:solidFill>
                <a:latin typeface="Times New Roman" pitchFamily="18" charset="0"/>
                <a:ea typeface="黑体" pitchFamily="49" charset="-122"/>
              </a:rPr>
              <a:t> (j</a:t>
            </a:r>
            <a:r>
              <a:rPr kumimoji="1" lang="en-US" altLang="zh-CN" sz="3600" b="1">
                <a:solidFill>
                  <a:srgbClr val="000082"/>
                </a:solidFill>
                <a:latin typeface="Times New Roman" pitchFamily="18" charset="0"/>
                <a:ea typeface="黑体" pitchFamily="49" charset="-122"/>
              </a:rPr>
              <a:t>!=</a:t>
            </a:r>
            <a:r>
              <a:rPr kumimoji="1" lang="en-US" altLang="zh-CN" sz="3600">
                <a:solidFill>
                  <a:srgbClr val="000082"/>
                </a:solidFill>
                <a:latin typeface="Times New Roman" pitchFamily="18" charset="0"/>
                <a:ea typeface="黑体" pitchFamily="49" charset="-122"/>
              </a:rPr>
              <a:t>k)</a:t>
            </a:r>
            <a:r>
              <a:rPr kumimoji="1" lang="en-US" altLang="zh-CN" sz="3600">
                <a:latin typeface="Times New Roman" pitchFamily="18" charset="0"/>
                <a:ea typeface="黑体" pitchFamily="49" charset="-122"/>
              </a:rPr>
              <a:t>  </a:t>
            </a:r>
          </a:p>
          <a:p>
            <a:pPr>
              <a:lnSpc>
                <a:spcPct val="125000"/>
              </a:lnSpc>
            </a:pPr>
            <a:r>
              <a:rPr kumimoji="1" lang="en-US" altLang="zh-CN" sz="3600">
                <a:latin typeface="Times New Roman" pitchFamily="18" charset="0"/>
                <a:ea typeface="黑体" pitchFamily="49" charset="-122"/>
              </a:rPr>
              <a:t>         </a:t>
            </a:r>
            <a:r>
              <a:rPr kumimoji="1" lang="en-US" altLang="zh-CN" sz="3600" b="1">
                <a:latin typeface="Times New Roman" pitchFamily="18" charset="0"/>
                <a:ea typeface="黑体" pitchFamily="49" charset="-122"/>
              </a:rPr>
              <a:t> </a:t>
            </a:r>
            <a:r>
              <a:rPr kumimoji="1" lang="en-US" altLang="zh-CN" sz="3600" b="1">
                <a:solidFill>
                  <a:srgbClr val="800000"/>
                </a:solidFill>
                <a:latin typeface="Times New Roman" pitchFamily="18" charset="0"/>
                <a:ea typeface="黑体" pitchFamily="49" charset="-122"/>
              </a:rPr>
              <a:t>closedge[j] = { u, G.arcs[k][j].adj };</a:t>
            </a:r>
            <a:r>
              <a:rPr kumimoji="1" lang="en-US" altLang="zh-CN" sz="3600" b="1">
                <a:latin typeface="Times New Roman" pitchFamily="18" charset="0"/>
                <a:ea typeface="黑体" pitchFamily="49" charset="-122"/>
              </a:rPr>
              <a:t>  </a:t>
            </a:r>
          </a:p>
          <a:p>
            <a:pPr>
              <a:lnSpc>
                <a:spcPct val="125000"/>
              </a:lnSpc>
            </a:pPr>
            <a:r>
              <a:rPr kumimoji="1" lang="en-US" altLang="zh-CN" sz="3600">
                <a:latin typeface="Times New Roman" pitchFamily="18" charset="0"/>
                <a:ea typeface="黑体" pitchFamily="49" charset="-122"/>
              </a:rPr>
              <a:t>  </a:t>
            </a:r>
            <a:r>
              <a:rPr kumimoji="1" lang="en-US" altLang="zh-CN" sz="3600">
                <a:solidFill>
                  <a:srgbClr val="000082"/>
                </a:solidFill>
                <a:latin typeface="Times New Roman" pitchFamily="18" charset="0"/>
                <a:ea typeface="黑体" pitchFamily="49" charset="-122"/>
              </a:rPr>
              <a:t>closedge[k].lowcost = 0;      // </a:t>
            </a:r>
            <a:r>
              <a:rPr kumimoji="1" lang="zh-CN" altLang="en-US" sz="3600">
                <a:solidFill>
                  <a:srgbClr val="000082"/>
                </a:solidFill>
                <a:latin typeface="Times New Roman" pitchFamily="18" charset="0"/>
                <a:ea typeface="黑体" pitchFamily="49" charset="-122"/>
              </a:rPr>
              <a:t>初始，</a:t>
            </a:r>
            <a:r>
              <a:rPr kumimoji="1" lang="en-US" altLang="zh-CN" sz="3600">
                <a:solidFill>
                  <a:srgbClr val="000082"/>
                </a:solidFill>
                <a:latin typeface="Times New Roman" pitchFamily="18" charset="0"/>
                <a:ea typeface="黑体" pitchFamily="49" charset="-122"/>
              </a:rPr>
              <a:t>U</a:t>
            </a:r>
            <a:r>
              <a:rPr kumimoji="1" lang="zh-CN" altLang="en-US" sz="3600">
                <a:solidFill>
                  <a:srgbClr val="000082"/>
                </a:solidFill>
                <a:latin typeface="Times New Roman" pitchFamily="18" charset="0"/>
                <a:ea typeface="黑体" pitchFamily="49" charset="-122"/>
              </a:rPr>
              <a:t>＝</a:t>
            </a:r>
            <a:r>
              <a:rPr kumimoji="1" lang="en-US" altLang="zh-CN" sz="3600">
                <a:solidFill>
                  <a:srgbClr val="000082"/>
                </a:solidFill>
                <a:latin typeface="Times New Roman" pitchFamily="18" charset="0"/>
                <a:ea typeface="黑体" pitchFamily="49" charset="-122"/>
              </a:rPr>
              <a:t>{u}</a:t>
            </a:r>
          </a:p>
          <a:p>
            <a:pPr>
              <a:lnSpc>
                <a:spcPct val="125000"/>
              </a:lnSpc>
            </a:pPr>
            <a:r>
              <a:rPr kumimoji="1" lang="en-US" altLang="zh-CN" sz="3600">
                <a:solidFill>
                  <a:srgbClr val="000082"/>
                </a:solidFill>
                <a:latin typeface="Times New Roman" pitchFamily="18" charset="0"/>
                <a:ea typeface="黑体" pitchFamily="49" charset="-122"/>
              </a:rPr>
              <a:t>  </a:t>
            </a:r>
            <a:r>
              <a:rPr kumimoji="1" lang="en-US" altLang="zh-CN" sz="3600" b="1">
                <a:solidFill>
                  <a:srgbClr val="000082"/>
                </a:solidFill>
                <a:latin typeface="Times New Roman" pitchFamily="18" charset="0"/>
                <a:ea typeface="黑体" pitchFamily="49" charset="-122"/>
              </a:rPr>
              <a:t>for</a:t>
            </a:r>
            <a:r>
              <a:rPr kumimoji="1" lang="en-US" altLang="zh-CN" sz="3600">
                <a:solidFill>
                  <a:srgbClr val="000082"/>
                </a:solidFill>
                <a:latin typeface="Times New Roman" pitchFamily="18" charset="0"/>
                <a:ea typeface="黑体" pitchFamily="49" charset="-122"/>
              </a:rPr>
              <a:t> (i=1; i&lt;G.vexnum; ++i) </a:t>
            </a:r>
            <a:r>
              <a:rPr kumimoji="1" lang="en-US" altLang="zh-CN" sz="3600" b="1">
                <a:solidFill>
                  <a:srgbClr val="000082"/>
                </a:solidFill>
                <a:latin typeface="Times New Roman" pitchFamily="18" charset="0"/>
                <a:ea typeface="黑体" pitchFamily="49" charset="-122"/>
              </a:rPr>
              <a:t>{</a:t>
            </a:r>
          </a:p>
          <a:p>
            <a:pPr>
              <a:lnSpc>
                <a:spcPct val="125000"/>
              </a:lnSpc>
            </a:pPr>
            <a:endParaRPr kumimoji="1" lang="en-US" altLang="zh-CN" sz="3600" b="1">
              <a:solidFill>
                <a:srgbClr val="000082"/>
              </a:solidFill>
              <a:latin typeface="Times New Roman" pitchFamily="18" charset="0"/>
              <a:ea typeface="黑体" pitchFamily="49" charset="-122"/>
            </a:endParaRPr>
          </a:p>
          <a:p>
            <a:pPr>
              <a:lnSpc>
                <a:spcPct val="125000"/>
              </a:lnSpc>
            </a:pPr>
            <a:r>
              <a:rPr kumimoji="1" lang="en-US" altLang="zh-CN" sz="3600" b="1">
                <a:solidFill>
                  <a:srgbClr val="000082"/>
                </a:solidFill>
                <a:latin typeface="Times New Roman" pitchFamily="18" charset="0"/>
                <a:ea typeface="黑体" pitchFamily="49" charset="-122"/>
              </a:rPr>
              <a:t>}</a:t>
            </a:r>
            <a:endParaRPr kumimoji="1" lang="en-US" altLang="zh-CN" sz="3600">
              <a:solidFill>
                <a:srgbClr val="000082"/>
              </a:solidFill>
              <a:latin typeface="Times New Roman" pitchFamily="18" charset="0"/>
              <a:ea typeface="黑体" pitchFamily="49" charset="-122"/>
            </a:endParaRPr>
          </a:p>
        </p:txBody>
      </p:sp>
      <p:sp>
        <p:nvSpPr>
          <p:cNvPr id="122883" name="Rectangle 3">
            <a:hlinkClick r:id="" action="ppaction://hlinkshowjump?jump=nextslide"/>
          </p:cNvPr>
          <p:cNvSpPr>
            <a:spLocks noChangeArrowheads="1"/>
          </p:cNvSpPr>
          <p:nvPr/>
        </p:nvSpPr>
        <p:spPr bwMode="auto">
          <a:xfrm>
            <a:off x="771525" y="5545138"/>
            <a:ext cx="5383213"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kumimoji="1" lang="zh-CN" altLang="zh-CN" sz="3600" b="1">
                <a:solidFill>
                  <a:srgbClr val="800000"/>
                </a:solidFill>
                <a:latin typeface="Times New Roman" pitchFamily="18" charset="0"/>
                <a:ea typeface="黑体" pitchFamily="49" charset="-122"/>
              </a:rPr>
              <a:t>继续向生成树上添加顶点;</a:t>
            </a:r>
            <a:endParaRPr kumimoji="1" lang="en-US" altLang="zh-CN" sz="3600" b="1">
              <a:solidFill>
                <a:srgbClr val="800000"/>
              </a:solidFill>
              <a:latin typeface="Times New Roman" pitchFamily="18" charset="0"/>
              <a:ea typeface="黑体" pitchFamily="49" charset="-122"/>
            </a:endParaRPr>
          </a:p>
        </p:txBody>
      </p:sp>
      <p:graphicFrame>
        <p:nvGraphicFramePr>
          <p:cNvPr id="111620" name="Object 4">
            <a:hlinkClick r:id="rId3" action="ppaction://hlinksldjump" highlightClick="1"/>
          </p:cNvPr>
          <p:cNvGraphicFramePr>
            <a:graphicFrameLocks noChangeAspect="1"/>
          </p:cNvGraphicFramePr>
          <p:nvPr/>
        </p:nvGraphicFramePr>
        <p:xfrm>
          <a:off x="7380288" y="5876925"/>
          <a:ext cx="457200" cy="365125"/>
        </p:xfrm>
        <a:graphic>
          <a:graphicData uri="http://schemas.openxmlformats.org/presentationml/2006/ole">
            <mc:AlternateContent xmlns:mc="http://schemas.openxmlformats.org/markup-compatibility/2006">
              <mc:Choice xmlns:v="urn:schemas-microsoft-com:vml" Requires="v">
                <p:oleObj spid="_x0000_s122891" name="Clip" r:id="rId4" imgW="876532" imgH="699965" progId="MS_ClipArt_Gallery.2">
                  <p:embed/>
                </p:oleObj>
              </mc:Choice>
              <mc:Fallback>
                <p:oleObj name="Clip" r:id="rId4" imgW="876532" imgH="699965" progId="MS_ClipArt_Gallery.2">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80288" y="5876925"/>
                        <a:ext cx="4572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111618"/>
                                        </p:tgtEl>
                                        <p:attrNameLst>
                                          <p:attrName>style.visibility</p:attrName>
                                        </p:attrNameLst>
                                      </p:cBhvr>
                                      <p:to>
                                        <p:strVal val="visible"/>
                                      </p:to>
                                    </p:set>
                                    <p:animEffect transition="in" filter="strips(downLeft)">
                                      <p:cBhvr>
                                        <p:cTn id="7" dur="500"/>
                                        <p:tgtEl>
                                          <p:spTgt spid="111618"/>
                                        </p:tgtEl>
                                      </p:cBhvr>
                                    </p:animEffect>
                                  </p:childTnLst>
                                </p:cTn>
                              </p:par>
                            </p:childTnLst>
                          </p:cTn>
                        </p:par>
                        <p:par>
                          <p:cTn id="8" fill="hold" nodeType="afterGroup">
                            <p:stCondLst>
                              <p:cond delay="500"/>
                            </p:stCondLst>
                            <p:childTnLst>
                              <p:par>
                                <p:cTn id="9" presetID="2" presetClass="entr" presetSubtype="6" fill="hold" nodeType="afterEffect">
                                  <p:stCondLst>
                                    <p:cond delay="0"/>
                                  </p:stCondLst>
                                  <p:childTnLst>
                                    <p:set>
                                      <p:cBhvr>
                                        <p:cTn id="10" dur="1" fill="hold">
                                          <p:stCondLst>
                                            <p:cond delay="0"/>
                                          </p:stCondLst>
                                        </p:cTn>
                                        <p:tgtEl>
                                          <p:spTgt spid="111620"/>
                                        </p:tgtEl>
                                        <p:attrNameLst>
                                          <p:attrName>style.visibility</p:attrName>
                                        </p:attrNameLst>
                                      </p:cBhvr>
                                      <p:to>
                                        <p:strVal val="visible"/>
                                      </p:to>
                                    </p:set>
                                    <p:anim calcmode="lin" valueType="num">
                                      <p:cBhvr additive="base">
                                        <p:cTn id="11" dur="500" fill="hold"/>
                                        <p:tgtEl>
                                          <p:spTgt spid="111620"/>
                                        </p:tgtEl>
                                        <p:attrNameLst>
                                          <p:attrName>ppt_x</p:attrName>
                                        </p:attrNameLst>
                                      </p:cBhvr>
                                      <p:tavLst>
                                        <p:tav tm="0">
                                          <p:val>
                                            <p:strVal val="1+#ppt_w/2"/>
                                          </p:val>
                                        </p:tav>
                                        <p:tav tm="100000">
                                          <p:val>
                                            <p:strVal val="#ppt_x"/>
                                          </p:val>
                                        </p:tav>
                                      </p:tavLst>
                                    </p:anim>
                                    <p:anim calcmode="lin" valueType="num">
                                      <p:cBhvr additive="base">
                                        <p:cTn id="12" dur="500" fill="hold"/>
                                        <p:tgtEl>
                                          <p:spTgt spid="1116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8" grpId="0"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179388" y="312738"/>
            <a:ext cx="8929687" cy="527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05000"/>
              </a:lnSpc>
            </a:pPr>
            <a:r>
              <a:rPr kumimoji="1" lang="en-US" altLang="zh-CN" sz="3200">
                <a:solidFill>
                  <a:srgbClr val="000082"/>
                </a:solidFill>
                <a:latin typeface="Times New Roman" pitchFamily="18" charset="0"/>
                <a:ea typeface="黑体" pitchFamily="49" charset="-122"/>
              </a:rPr>
              <a:t>  </a:t>
            </a:r>
            <a:r>
              <a:rPr kumimoji="1" lang="en-US" altLang="zh-CN" sz="3200">
                <a:solidFill>
                  <a:srgbClr val="0000FF"/>
                </a:solidFill>
                <a:latin typeface="Times New Roman" pitchFamily="18" charset="0"/>
                <a:ea typeface="黑体" pitchFamily="49" charset="-122"/>
              </a:rPr>
              <a:t>k = minimum(closedge)</a:t>
            </a:r>
            <a:r>
              <a:rPr kumimoji="1" lang="en-US" altLang="zh-CN" sz="3200">
                <a:latin typeface="Times New Roman" pitchFamily="18" charset="0"/>
                <a:ea typeface="黑体" pitchFamily="49" charset="-122"/>
              </a:rPr>
              <a:t>;  </a:t>
            </a:r>
          </a:p>
          <a:p>
            <a:pPr eaLnBrk="1" hangingPunct="1">
              <a:lnSpc>
                <a:spcPct val="120000"/>
              </a:lnSpc>
            </a:pPr>
            <a:r>
              <a:rPr kumimoji="1" lang="en-US" altLang="zh-CN" sz="3200">
                <a:latin typeface="Times New Roman" pitchFamily="18" charset="0"/>
                <a:ea typeface="黑体" pitchFamily="49" charset="-122"/>
              </a:rPr>
              <a:t>                  </a:t>
            </a:r>
            <a:r>
              <a:rPr kumimoji="1" lang="en-US" altLang="zh-CN" sz="3200">
                <a:solidFill>
                  <a:srgbClr val="000082"/>
                </a:solidFill>
                <a:latin typeface="Times New Roman" pitchFamily="18" charset="0"/>
                <a:ea typeface="黑体" pitchFamily="49" charset="-122"/>
              </a:rPr>
              <a:t>// </a:t>
            </a:r>
            <a:r>
              <a:rPr kumimoji="1" lang="zh-CN" altLang="en-US" sz="3200">
                <a:solidFill>
                  <a:srgbClr val="000082"/>
                </a:solidFill>
                <a:latin typeface="Times New Roman" pitchFamily="18" charset="0"/>
                <a:ea typeface="黑体" pitchFamily="49" charset="-122"/>
              </a:rPr>
              <a:t>求出加入生成树的下一个顶点</a:t>
            </a:r>
            <a:r>
              <a:rPr kumimoji="1" lang="en-US" altLang="zh-CN" sz="3200">
                <a:solidFill>
                  <a:srgbClr val="000082"/>
                </a:solidFill>
                <a:latin typeface="Times New Roman" pitchFamily="18" charset="0"/>
                <a:ea typeface="黑体" pitchFamily="49" charset="-122"/>
              </a:rPr>
              <a:t>(k)</a:t>
            </a:r>
          </a:p>
          <a:p>
            <a:pPr eaLnBrk="1" hangingPunct="1">
              <a:lnSpc>
                <a:spcPct val="120000"/>
              </a:lnSpc>
            </a:pPr>
            <a:r>
              <a:rPr kumimoji="1" lang="en-US" altLang="zh-CN" sz="3200">
                <a:solidFill>
                  <a:srgbClr val="000082"/>
                </a:solidFill>
                <a:latin typeface="Times New Roman" pitchFamily="18" charset="0"/>
                <a:ea typeface="黑体" pitchFamily="49" charset="-122"/>
              </a:rPr>
              <a:t>  </a:t>
            </a:r>
            <a:r>
              <a:rPr kumimoji="1" lang="en-US" altLang="zh-CN" sz="3200" b="1">
                <a:solidFill>
                  <a:srgbClr val="000082"/>
                </a:solidFill>
                <a:latin typeface="Times New Roman" pitchFamily="18" charset="0"/>
                <a:ea typeface="黑体" pitchFamily="49" charset="-122"/>
              </a:rPr>
              <a:t>printf</a:t>
            </a:r>
            <a:r>
              <a:rPr kumimoji="1" lang="en-US" altLang="zh-CN" sz="3200">
                <a:solidFill>
                  <a:srgbClr val="000082"/>
                </a:solidFill>
                <a:latin typeface="Times New Roman" pitchFamily="18" charset="0"/>
                <a:ea typeface="黑体" pitchFamily="49" charset="-122"/>
              </a:rPr>
              <a:t>(closedge[k].adjvex, G.vexs[k]); </a:t>
            </a:r>
          </a:p>
          <a:p>
            <a:pPr eaLnBrk="1" hangingPunct="1">
              <a:lnSpc>
                <a:spcPct val="120000"/>
              </a:lnSpc>
            </a:pPr>
            <a:r>
              <a:rPr kumimoji="1" lang="en-US" altLang="zh-CN" sz="3200">
                <a:solidFill>
                  <a:srgbClr val="000082"/>
                </a:solidFill>
                <a:latin typeface="Times New Roman" pitchFamily="18" charset="0"/>
                <a:ea typeface="黑体" pitchFamily="49" charset="-122"/>
              </a:rPr>
              <a:t>                    // </a:t>
            </a:r>
            <a:r>
              <a:rPr kumimoji="1" lang="zh-CN" altLang="en-US" sz="3200">
                <a:solidFill>
                  <a:srgbClr val="000082"/>
                </a:solidFill>
                <a:latin typeface="Times New Roman" pitchFamily="18" charset="0"/>
                <a:ea typeface="黑体" pitchFamily="49" charset="-122"/>
              </a:rPr>
              <a:t>输出生成树上一条边</a:t>
            </a:r>
          </a:p>
          <a:p>
            <a:pPr eaLnBrk="1" hangingPunct="1">
              <a:lnSpc>
                <a:spcPct val="120000"/>
              </a:lnSpc>
            </a:pPr>
            <a:r>
              <a:rPr kumimoji="1" lang="zh-CN" altLang="en-US" sz="3200">
                <a:solidFill>
                  <a:srgbClr val="000082"/>
                </a:solidFill>
                <a:latin typeface="Times New Roman" pitchFamily="18" charset="0"/>
                <a:ea typeface="黑体" pitchFamily="49" charset="-122"/>
              </a:rPr>
              <a:t>  </a:t>
            </a:r>
            <a:r>
              <a:rPr kumimoji="1" lang="en-US" altLang="zh-CN" sz="3200">
                <a:solidFill>
                  <a:srgbClr val="000082"/>
                </a:solidFill>
                <a:latin typeface="Times New Roman" pitchFamily="18" charset="0"/>
                <a:ea typeface="黑体" pitchFamily="49" charset="-122"/>
              </a:rPr>
              <a:t>closedge[k].lowcost = 0;    // </a:t>
            </a:r>
            <a:r>
              <a:rPr kumimoji="1" lang="zh-CN" altLang="en-US" sz="3200">
                <a:solidFill>
                  <a:srgbClr val="000082"/>
                </a:solidFill>
                <a:latin typeface="Times New Roman" pitchFamily="18" charset="0"/>
                <a:ea typeface="黑体" pitchFamily="49" charset="-122"/>
              </a:rPr>
              <a:t>第</a:t>
            </a:r>
            <a:r>
              <a:rPr kumimoji="1" lang="en-US" altLang="zh-CN" sz="3200">
                <a:solidFill>
                  <a:srgbClr val="000082"/>
                </a:solidFill>
                <a:latin typeface="Times New Roman" pitchFamily="18" charset="0"/>
                <a:ea typeface="黑体" pitchFamily="49" charset="-122"/>
              </a:rPr>
              <a:t>k</a:t>
            </a:r>
            <a:r>
              <a:rPr kumimoji="1" lang="zh-CN" altLang="en-US" sz="3200">
                <a:solidFill>
                  <a:srgbClr val="000082"/>
                </a:solidFill>
                <a:latin typeface="Times New Roman" pitchFamily="18" charset="0"/>
                <a:ea typeface="黑体" pitchFamily="49" charset="-122"/>
              </a:rPr>
              <a:t>顶点并入</a:t>
            </a:r>
            <a:r>
              <a:rPr kumimoji="1" lang="en-US" altLang="zh-CN" sz="3200">
                <a:solidFill>
                  <a:srgbClr val="000082"/>
                </a:solidFill>
                <a:latin typeface="Times New Roman" pitchFamily="18" charset="0"/>
                <a:ea typeface="黑体" pitchFamily="49" charset="-122"/>
              </a:rPr>
              <a:t>U</a:t>
            </a:r>
            <a:r>
              <a:rPr kumimoji="1" lang="zh-CN" altLang="en-US" sz="3200">
                <a:solidFill>
                  <a:srgbClr val="000082"/>
                </a:solidFill>
                <a:latin typeface="Times New Roman" pitchFamily="18" charset="0"/>
                <a:ea typeface="黑体" pitchFamily="49" charset="-122"/>
              </a:rPr>
              <a:t>集</a:t>
            </a:r>
          </a:p>
          <a:p>
            <a:pPr eaLnBrk="1" hangingPunct="1">
              <a:lnSpc>
                <a:spcPct val="120000"/>
              </a:lnSpc>
            </a:pPr>
            <a:r>
              <a:rPr kumimoji="1" lang="zh-CN" altLang="en-US" sz="3200" b="1">
                <a:solidFill>
                  <a:srgbClr val="000082"/>
                </a:solidFill>
                <a:latin typeface="Times New Roman" pitchFamily="18" charset="0"/>
                <a:ea typeface="黑体" pitchFamily="49" charset="-122"/>
              </a:rPr>
              <a:t>  </a:t>
            </a:r>
            <a:r>
              <a:rPr kumimoji="1" lang="en-US" altLang="zh-CN" sz="3200" b="1">
                <a:solidFill>
                  <a:srgbClr val="000082"/>
                </a:solidFill>
                <a:latin typeface="Times New Roman" pitchFamily="18" charset="0"/>
                <a:ea typeface="黑体" pitchFamily="49" charset="-122"/>
              </a:rPr>
              <a:t>for</a:t>
            </a:r>
            <a:r>
              <a:rPr kumimoji="1" lang="en-US" altLang="zh-CN" sz="3200">
                <a:solidFill>
                  <a:srgbClr val="000082"/>
                </a:solidFill>
                <a:latin typeface="Times New Roman" pitchFamily="18" charset="0"/>
                <a:ea typeface="黑体" pitchFamily="49" charset="-122"/>
              </a:rPr>
              <a:t> (j=0; j&lt;G.vexnum; </a:t>
            </a:r>
            <a:r>
              <a:rPr kumimoji="1" lang="en-US" altLang="zh-CN" sz="3200" b="1">
                <a:solidFill>
                  <a:srgbClr val="000082"/>
                </a:solidFill>
                <a:latin typeface="Times New Roman" pitchFamily="18" charset="0"/>
                <a:ea typeface="黑体" pitchFamily="49" charset="-122"/>
              </a:rPr>
              <a:t>++</a:t>
            </a:r>
            <a:r>
              <a:rPr kumimoji="1" lang="en-US" altLang="zh-CN" sz="3200">
                <a:solidFill>
                  <a:srgbClr val="000082"/>
                </a:solidFill>
                <a:latin typeface="Times New Roman" pitchFamily="18" charset="0"/>
                <a:ea typeface="黑体" pitchFamily="49" charset="-122"/>
              </a:rPr>
              <a:t>j) </a:t>
            </a:r>
          </a:p>
          <a:p>
            <a:pPr eaLnBrk="1" hangingPunct="1">
              <a:lnSpc>
                <a:spcPct val="120000"/>
              </a:lnSpc>
            </a:pPr>
            <a:r>
              <a:rPr kumimoji="1" lang="en-US" altLang="zh-CN" sz="3200">
                <a:latin typeface="Times New Roman" pitchFamily="18" charset="0"/>
                <a:ea typeface="黑体" pitchFamily="49" charset="-122"/>
              </a:rPr>
              <a:t>   </a:t>
            </a:r>
            <a:r>
              <a:rPr kumimoji="1" lang="en-US" altLang="zh-CN" sz="3200" b="1">
                <a:solidFill>
                  <a:srgbClr val="0000FF"/>
                </a:solidFill>
                <a:latin typeface="Times New Roman" pitchFamily="18" charset="0"/>
                <a:ea typeface="黑体" pitchFamily="49" charset="-122"/>
              </a:rPr>
              <a:t> </a:t>
            </a:r>
            <a:r>
              <a:rPr kumimoji="1" lang="en-US" altLang="zh-CN" sz="3200" b="1">
                <a:solidFill>
                  <a:srgbClr val="800000"/>
                </a:solidFill>
                <a:latin typeface="Times New Roman" pitchFamily="18" charset="0"/>
                <a:ea typeface="黑体" pitchFamily="49" charset="-122"/>
              </a:rPr>
              <a:t>if (G.arcs[k][j].adj &lt; closedge[j].lowcost)</a:t>
            </a:r>
          </a:p>
          <a:p>
            <a:pPr eaLnBrk="1" hangingPunct="1">
              <a:lnSpc>
                <a:spcPct val="120000"/>
              </a:lnSpc>
            </a:pPr>
            <a:r>
              <a:rPr kumimoji="1" lang="en-US" altLang="zh-CN" sz="3200">
                <a:solidFill>
                  <a:srgbClr val="000082"/>
                </a:solidFill>
                <a:latin typeface="Times New Roman" pitchFamily="18" charset="0"/>
                <a:ea typeface="黑体" pitchFamily="49" charset="-122"/>
              </a:rPr>
              <a:t>                            //</a:t>
            </a:r>
            <a:r>
              <a:rPr kumimoji="1" lang="zh-CN" altLang="en-US" sz="3200">
                <a:solidFill>
                  <a:srgbClr val="000082"/>
                </a:solidFill>
                <a:latin typeface="Times New Roman" pitchFamily="18" charset="0"/>
                <a:ea typeface="黑体" pitchFamily="49" charset="-122"/>
              </a:rPr>
              <a:t>新顶点并入</a:t>
            </a:r>
            <a:r>
              <a:rPr kumimoji="1" lang="en-US" altLang="zh-CN" sz="3200">
                <a:solidFill>
                  <a:srgbClr val="000082"/>
                </a:solidFill>
                <a:latin typeface="Times New Roman" pitchFamily="18" charset="0"/>
                <a:ea typeface="黑体" pitchFamily="49" charset="-122"/>
              </a:rPr>
              <a:t>U</a:t>
            </a:r>
            <a:r>
              <a:rPr kumimoji="1" lang="zh-CN" altLang="en-US" sz="3200">
                <a:solidFill>
                  <a:srgbClr val="000082"/>
                </a:solidFill>
                <a:latin typeface="Times New Roman" pitchFamily="18" charset="0"/>
                <a:ea typeface="黑体" pitchFamily="49" charset="-122"/>
              </a:rPr>
              <a:t>后重新选择最小边</a:t>
            </a:r>
            <a:endParaRPr kumimoji="1" lang="zh-CN" altLang="en-US" sz="3200" b="1">
              <a:solidFill>
                <a:srgbClr val="800000"/>
              </a:solidFill>
              <a:latin typeface="Times New Roman" pitchFamily="18" charset="0"/>
              <a:ea typeface="黑体" pitchFamily="49" charset="-122"/>
            </a:endParaRPr>
          </a:p>
          <a:p>
            <a:pPr eaLnBrk="1" hangingPunct="1">
              <a:lnSpc>
                <a:spcPct val="120000"/>
              </a:lnSpc>
            </a:pPr>
            <a:r>
              <a:rPr kumimoji="1" lang="zh-CN" altLang="en-US" sz="3200" b="1">
                <a:solidFill>
                  <a:srgbClr val="800000"/>
                </a:solidFill>
                <a:latin typeface="Times New Roman" pitchFamily="18" charset="0"/>
                <a:ea typeface="黑体" pitchFamily="49" charset="-122"/>
              </a:rPr>
              <a:t>      </a:t>
            </a:r>
            <a:r>
              <a:rPr kumimoji="1" lang="en-US" altLang="zh-CN" sz="3200" b="1">
                <a:solidFill>
                  <a:srgbClr val="800000"/>
                </a:solidFill>
                <a:latin typeface="Times New Roman" pitchFamily="18" charset="0"/>
                <a:ea typeface="黑体" pitchFamily="49" charset="-122"/>
              </a:rPr>
              <a:t>closedge[j] = { G.vexs[k], G.arcs[k][j].adj };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70658"/>
                                        </p:tgtEl>
                                        <p:attrNameLst>
                                          <p:attrName>style.visibility</p:attrName>
                                        </p:attrNameLst>
                                      </p:cBhvr>
                                      <p:to>
                                        <p:strVal val="visible"/>
                                      </p:to>
                                    </p:set>
                                    <p:animEffect transition="in" filter="strips(upRight)">
                                      <p:cBhvr>
                                        <p:cTn id="7" dur="500"/>
                                        <p:tgtEl>
                                          <p:spTgt spid="70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74082" name="Group 2"/>
          <p:cNvGrpSpPr>
            <a:grpSpLocks/>
          </p:cNvGrpSpPr>
          <p:nvPr/>
        </p:nvGrpSpPr>
        <p:grpSpPr bwMode="auto">
          <a:xfrm>
            <a:off x="250825" y="1277938"/>
            <a:ext cx="3505200" cy="2362200"/>
            <a:chOff x="336" y="288"/>
            <a:chExt cx="2208" cy="1488"/>
          </a:xfrm>
        </p:grpSpPr>
        <p:sp>
          <p:nvSpPr>
            <p:cNvPr id="14369" name="Line 3"/>
            <p:cNvSpPr>
              <a:spLocks noChangeShapeType="1"/>
            </p:cNvSpPr>
            <p:nvPr/>
          </p:nvSpPr>
          <p:spPr bwMode="auto">
            <a:xfrm flipH="1">
              <a:off x="480" y="432"/>
              <a:ext cx="816" cy="432"/>
            </a:xfrm>
            <a:prstGeom prst="line">
              <a:avLst/>
            </a:prstGeom>
            <a:noFill/>
            <a:ln w="28575" cap="sq">
              <a:solidFill>
                <a:srgbClr val="000066"/>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70" name="Line 4"/>
            <p:cNvSpPr>
              <a:spLocks noChangeShapeType="1"/>
            </p:cNvSpPr>
            <p:nvPr/>
          </p:nvSpPr>
          <p:spPr bwMode="auto">
            <a:xfrm>
              <a:off x="576" y="1152"/>
              <a:ext cx="288" cy="432"/>
            </a:xfrm>
            <a:prstGeom prst="line">
              <a:avLst/>
            </a:prstGeom>
            <a:noFill/>
            <a:ln w="28575" cap="sq">
              <a:solidFill>
                <a:srgbClr val="000066"/>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71" name="Line 5"/>
            <p:cNvSpPr>
              <a:spLocks noChangeShapeType="1"/>
            </p:cNvSpPr>
            <p:nvPr/>
          </p:nvSpPr>
          <p:spPr bwMode="auto">
            <a:xfrm>
              <a:off x="1152" y="1584"/>
              <a:ext cx="576" cy="0"/>
            </a:xfrm>
            <a:prstGeom prst="line">
              <a:avLst/>
            </a:prstGeom>
            <a:noFill/>
            <a:ln w="28575" cap="sq">
              <a:solidFill>
                <a:srgbClr val="000066"/>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72" name="Line 6"/>
            <p:cNvSpPr>
              <a:spLocks noChangeShapeType="1"/>
            </p:cNvSpPr>
            <p:nvPr/>
          </p:nvSpPr>
          <p:spPr bwMode="auto">
            <a:xfrm flipH="1" flipV="1">
              <a:off x="1536" y="576"/>
              <a:ext cx="336" cy="864"/>
            </a:xfrm>
            <a:prstGeom prst="line">
              <a:avLst/>
            </a:prstGeom>
            <a:noFill/>
            <a:ln w="28575" cap="sq">
              <a:solidFill>
                <a:srgbClr val="000066"/>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73" name="Line 7"/>
            <p:cNvSpPr>
              <a:spLocks noChangeShapeType="1"/>
            </p:cNvSpPr>
            <p:nvPr/>
          </p:nvSpPr>
          <p:spPr bwMode="auto">
            <a:xfrm>
              <a:off x="1584" y="432"/>
              <a:ext cx="768" cy="432"/>
            </a:xfrm>
            <a:prstGeom prst="line">
              <a:avLst/>
            </a:prstGeom>
            <a:noFill/>
            <a:ln w="28575" cap="sq">
              <a:solidFill>
                <a:srgbClr val="000066"/>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74" name="Line 8"/>
            <p:cNvSpPr>
              <a:spLocks noChangeShapeType="1"/>
            </p:cNvSpPr>
            <p:nvPr/>
          </p:nvSpPr>
          <p:spPr bwMode="auto">
            <a:xfrm flipH="1" flipV="1">
              <a:off x="624" y="1008"/>
              <a:ext cx="1104" cy="480"/>
            </a:xfrm>
            <a:prstGeom prst="line">
              <a:avLst/>
            </a:prstGeom>
            <a:noFill/>
            <a:ln w="28575" cap="sq">
              <a:solidFill>
                <a:srgbClr val="000066"/>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75" name="Line 9"/>
            <p:cNvSpPr>
              <a:spLocks noChangeShapeType="1"/>
            </p:cNvSpPr>
            <p:nvPr/>
          </p:nvSpPr>
          <p:spPr bwMode="auto">
            <a:xfrm flipH="1">
              <a:off x="1008" y="1008"/>
              <a:ext cx="1248" cy="432"/>
            </a:xfrm>
            <a:prstGeom prst="line">
              <a:avLst/>
            </a:prstGeom>
            <a:noFill/>
            <a:ln w="28575" cap="sq">
              <a:solidFill>
                <a:srgbClr val="000066"/>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76" name="Oval 10"/>
            <p:cNvSpPr>
              <a:spLocks noChangeArrowheads="1"/>
            </p:cNvSpPr>
            <p:nvPr/>
          </p:nvSpPr>
          <p:spPr bwMode="auto">
            <a:xfrm>
              <a:off x="1296" y="288"/>
              <a:ext cx="288" cy="336"/>
            </a:xfrm>
            <a:prstGeom prst="ellipse">
              <a:avLst/>
            </a:prstGeom>
            <a:solidFill>
              <a:srgbClr val="A7E2FF">
                <a:alpha val="50195"/>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Times New Roman" pitchFamily="18" charset="0"/>
                  <a:ea typeface="黑体" pitchFamily="49" charset="-122"/>
                </a:rPr>
                <a:t>A</a:t>
              </a:r>
              <a:endParaRPr kumimoji="1" lang="en-US" altLang="zh-CN" sz="2400">
                <a:latin typeface="Times New Roman" pitchFamily="18" charset="0"/>
                <a:ea typeface="黑体" pitchFamily="49" charset="-122"/>
              </a:endParaRPr>
            </a:p>
          </p:txBody>
        </p:sp>
        <p:sp>
          <p:nvSpPr>
            <p:cNvPr id="14377" name="Oval 11"/>
            <p:cNvSpPr>
              <a:spLocks noChangeArrowheads="1"/>
            </p:cNvSpPr>
            <p:nvPr/>
          </p:nvSpPr>
          <p:spPr bwMode="auto">
            <a:xfrm>
              <a:off x="336" y="864"/>
              <a:ext cx="288" cy="336"/>
            </a:xfrm>
            <a:prstGeom prst="ellipse">
              <a:avLst/>
            </a:prstGeom>
            <a:solidFill>
              <a:srgbClr val="A7E2FF">
                <a:alpha val="50195"/>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Times New Roman" pitchFamily="18" charset="0"/>
                  <a:ea typeface="黑体" pitchFamily="49" charset="-122"/>
                </a:rPr>
                <a:t>B</a:t>
              </a:r>
              <a:endParaRPr kumimoji="1" lang="en-US" altLang="zh-CN" sz="2400">
                <a:latin typeface="Times New Roman" pitchFamily="18" charset="0"/>
                <a:ea typeface="黑体" pitchFamily="49" charset="-122"/>
              </a:endParaRPr>
            </a:p>
          </p:txBody>
        </p:sp>
        <p:sp>
          <p:nvSpPr>
            <p:cNvPr id="14378" name="Oval 12"/>
            <p:cNvSpPr>
              <a:spLocks noChangeArrowheads="1"/>
            </p:cNvSpPr>
            <p:nvPr/>
          </p:nvSpPr>
          <p:spPr bwMode="auto">
            <a:xfrm>
              <a:off x="2256" y="864"/>
              <a:ext cx="288" cy="336"/>
            </a:xfrm>
            <a:prstGeom prst="ellipse">
              <a:avLst/>
            </a:prstGeom>
            <a:solidFill>
              <a:srgbClr val="A7E2FF">
                <a:alpha val="50195"/>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Times New Roman" pitchFamily="18" charset="0"/>
                  <a:ea typeface="黑体" pitchFamily="49" charset="-122"/>
                </a:rPr>
                <a:t>E</a:t>
              </a:r>
              <a:endParaRPr kumimoji="1" lang="en-US" altLang="zh-CN" sz="2400">
                <a:latin typeface="Times New Roman" pitchFamily="18" charset="0"/>
                <a:ea typeface="黑体" pitchFamily="49" charset="-122"/>
              </a:endParaRPr>
            </a:p>
          </p:txBody>
        </p:sp>
        <p:sp>
          <p:nvSpPr>
            <p:cNvPr id="14379" name="Oval 13"/>
            <p:cNvSpPr>
              <a:spLocks noChangeArrowheads="1"/>
            </p:cNvSpPr>
            <p:nvPr/>
          </p:nvSpPr>
          <p:spPr bwMode="auto">
            <a:xfrm>
              <a:off x="864" y="1440"/>
              <a:ext cx="288" cy="336"/>
            </a:xfrm>
            <a:prstGeom prst="ellipse">
              <a:avLst/>
            </a:prstGeom>
            <a:solidFill>
              <a:srgbClr val="A7E2FF">
                <a:alpha val="50195"/>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Times New Roman" pitchFamily="18" charset="0"/>
                  <a:ea typeface="黑体" pitchFamily="49" charset="-122"/>
                </a:rPr>
                <a:t>C</a:t>
              </a:r>
              <a:endParaRPr kumimoji="1" lang="en-US" altLang="zh-CN" sz="2400">
                <a:latin typeface="Times New Roman" pitchFamily="18" charset="0"/>
                <a:ea typeface="黑体" pitchFamily="49" charset="-122"/>
              </a:endParaRPr>
            </a:p>
          </p:txBody>
        </p:sp>
        <p:sp>
          <p:nvSpPr>
            <p:cNvPr id="14380" name="Oval 14"/>
            <p:cNvSpPr>
              <a:spLocks noChangeArrowheads="1"/>
            </p:cNvSpPr>
            <p:nvPr/>
          </p:nvSpPr>
          <p:spPr bwMode="auto">
            <a:xfrm>
              <a:off x="1728" y="1440"/>
              <a:ext cx="288" cy="336"/>
            </a:xfrm>
            <a:prstGeom prst="ellipse">
              <a:avLst/>
            </a:prstGeom>
            <a:solidFill>
              <a:srgbClr val="A7E2FF">
                <a:alpha val="50195"/>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Times New Roman" pitchFamily="18" charset="0"/>
                  <a:ea typeface="黑体" pitchFamily="49" charset="-122"/>
                </a:rPr>
                <a:t>D</a:t>
              </a:r>
              <a:endParaRPr kumimoji="1" lang="en-US" altLang="zh-CN" sz="2400">
                <a:latin typeface="Times New Roman" pitchFamily="18" charset="0"/>
                <a:ea typeface="黑体" pitchFamily="49" charset="-122"/>
              </a:endParaRPr>
            </a:p>
          </p:txBody>
        </p:sp>
      </p:grpSp>
      <p:sp>
        <p:nvSpPr>
          <p:cNvPr id="174101" name="Text Box 21"/>
          <p:cNvSpPr txBox="1">
            <a:spLocks noChangeArrowheads="1"/>
          </p:cNvSpPr>
          <p:nvPr/>
        </p:nvSpPr>
        <p:spPr bwMode="auto">
          <a:xfrm>
            <a:off x="844550" y="1404938"/>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solidFill>
                  <a:srgbClr val="CC0000"/>
                </a:solidFill>
                <a:latin typeface="Times New Roman" pitchFamily="18" charset="0"/>
                <a:ea typeface="黑体" pitchFamily="49" charset="-122"/>
              </a:rPr>
              <a:t>15</a:t>
            </a:r>
            <a:endParaRPr kumimoji="1" lang="en-US" altLang="zh-CN" sz="2400" b="1">
              <a:latin typeface="Times New Roman" pitchFamily="18" charset="0"/>
              <a:ea typeface="黑体" pitchFamily="49" charset="-122"/>
            </a:endParaRPr>
          </a:p>
        </p:txBody>
      </p:sp>
      <p:sp>
        <p:nvSpPr>
          <p:cNvPr id="174102" name="Text Box 22"/>
          <p:cNvSpPr txBox="1">
            <a:spLocks noChangeArrowheads="1"/>
          </p:cNvSpPr>
          <p:nvPr/>
        </p:nvSpPr>
        <p:spPr bwMode="auto">
          <a:xfrm>
            <a:off x="2536825" y="13287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solidFill>
                  <a:srgbClr val="CC0000"/>
                </a:solidFill>
                <a:latin typeface="Times New Roman" pitchFamily="18" charset="0"/>
                <a:ea typeface="黑体" pitchFamily="49" charset="-122"/>
              </a:rPr>
              <a:t>9</a:t>
            </a:r>
            <a:endParaRPr kumimoji="1" lang="en-US" altLang="zh-CN" sz="2400" b="1">
              <a:latin typeface="Times New Roman" pitchFamily="18" charset="0"/>
              <a:ea typeface="黑体" pitchFamily="49" charset="-122"/>
            </a:endParaRPr>
          </a:p>
        </p:txBody>
      </p:sp>
      <p:sp>
        <p:nvSpPr>
          <p:cNvPr id="174103" name="Text Box 23"/>
          <p:cNvSpPr txBox="1">
            <a:spLocks noChangeArrowheads="1"/>
          </p:cNvSpPr>
          <p:nvPr/>
        </p:nvSpPr>
        <p:spPr bwMode="auto">
          <a:xfrm>
            <a:off x="1165225" y="23193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solidFill>
                  <a:srgbClr val="CC0000"/>
                </a:solidFill>
                <a:latin typeface="Times New Roman" pitchFamily="18" charset="0"/>
                <a:ea typeface="黑体" pitchFamily="49" charset="-122"/>
              </a:rPr>
              <a:t>7</a:t>
            </a:r>
            <a:endParaRPr kumimoji="1" lang="en-US" altLang="zh-CN" sz="2400" b="1">
              <a:latin typeface="Times New Roman" pitchFamily="18" charset="0"/>
              <a:ea typeface="黑体" pitchFamily="49" charset="-122"/>
            </a:endParaRPr>
          </a:p>
        </p:txBody>
      </p:sp>
      <p:sp>
        <p:nvSpPr>
          <p:cNvPr id="174104" name="Text Box 24"/>
          <p:cNvSpPr txBox="1">
            <a:spLocks noChangeArrowheads="1"/>
          </p:cNvSpPr>
          <p:nvPr/>
        </p:nvSpPr>
        <p:spPr bwMode="auto">
          <a:xfrm>
            <a:off x="1851025" y="2395538"/>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solidFill>
                  <a:srgbClr val="CC0000"/>
                </a:solidFill>
                <a:latin typeface="Times New Roman" pitchFamily="18" charset="0"/>
                <a:ea typeface="黑体" pitchFamily="49" charset="-122"/>
              </a:rPr>
              <a:t>21</a:t>
            </a:r>
            <a:endParaRPr kumimoji="1" lang="en-US" altLang="zh-CN" sz="2400" b="1">
              <a:latin typeface="Times New Roman" pitchFamily="18" charset="0"/>
              <a:ea typeface="黑体" pitchFamily="49" charset="-122"/>
            </a:endParaRPr>
          </a:p>
        </p:txBody>
      </p:sp>
      <p:sp>
        <p:nvSpPr>
          <p:cNvPr id="174105" name="Text Box 25"/>
          <p:cNvSpPr txBox="1">
            <a:spLocks noChangeArrowheads="1"/>
          </p:cNvSpPr>
          <p:nvPr/>
        </p:nvSpPr>
        <p:spPr bwMode="auto">
          <a:xfrm>
            <a:off x="2308225" y="1938338"/>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solidFill>
                  <a:srgbClr val="CC0000"/>
                </a:solidFill>
                <a:latin typeface="Times New Roman" pitchFamily="18" charset="0"/>
                <a:ea typeface="黑体" pitchFamily="49" charset="-122"/>
              </a:rPr>
              <a:t>11</a:t>
            </a:r>
            <a:endParaRPr kumimoji="1" lang="en-US" altLang="zh-CN" sz="2400" b="1">
              <a:latin typeface="Times New Roman" pitchFamily="18" charset="0"/>
              <a:ea typeface="黑体" pitchFamily="49" charset="-122"/>
            </a:endParaRPr>
          </a:p>
        </p:txBody>
      </p:sp>
      <p:sp>
        <p:nvSpPr>
          <p:cNvPr id="174106" name="Text Box 26"/>
          <p:cNvSpPr txBox="1">
            <a:spLocks noChangeArrowheads="1"/>
          </p:cNvSpPr>
          <p:nvPr/>
        </p:nvSpPr>
        <p:spPr bwMode="auto">
          <a:xfrm>
            <a:off x="555625" y="28019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solidFill>
                  <a:srgbClr val="CC0000"/>
                </a:solidFill>
                <a:latin typeface="Times New Roman" pitchFamily="18" charset="0"/>
                <a:ea typeface="黑体" pitchFamily="49" charset="-122"/>
              </a:rPr>
              <a:t>3</a:t>
            </a:r>
            <a:endParaRPr kumimoji="1" lang="en-US" altLang="zh-CN" sz="2400" b="1">
              <a:latin typeface="Times New Roman" pitchFamily="18" charset="0"/>
              <a:ea typeface="黑体" pitchFamily="49" charset="-122"/>
            </a:endParaRPr>
          </a:p>
        </p:txBody>
      </p:sp>
      <p:sp>
        <p:nvSpPr>
          <p:cNvPr id="174107" name="Text Box 27"/>
          <p:cNvSpPr txBox="1">
            <a:spLocks noChangeArrowheads="1"/>
          </p:cNvSpPr>
          <p:nvPr/>
        </p:nvSpPr>
        <p:spPr bwMode="auto">
          <a:xfrm>
            <a:off x="1793875" y="32591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solidFill>
                  <a:srgbClr val="CC0000"/>
                </a:solidFill>
                <a:latin typeface="Times New Roman" pitchFamily="18" charset="0"/>
                <a:ea typeface="黑体" pitchFamily="49" charset="-122"/>
              </a:rPr>
              <a:t>2</a:t>
            </a:r>
            <a:endParaRPr kumimoji="1" lang="en-US" altLang="zh-CN" sz="2400" b="1">
              <a:latin typeface="Times New Roman" pitchFamily="18" charset="0"/>
              <a:ea typeface="黑体" pitchFamily="49" charset="-122"/>
            </a:endParaRPr>
          </a:p>
        </p:txBody>
      </p:sp>
      <p:sp>
        <p:nvSpPr>
          <p:cNvPr id="174108" name="Text Box 28"/>
          <p:cNvSpPr txBox="1">
            <a:spLocks noChangeArrowheads="1"/>
          </p:cNvSpPr>
          <p:nvPr/>
        </p:nvSpPr>
        <p:spPr bwMode="auto">
          <a:xfrm>
            <a:off x="107950" y="57150"/>
            <a:ext cx="90011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latin typeface="Times New Roman" pitchFamily="18" charset="0"/>
                <a:ea typeface="楷体_GB2312" pitchFamily="49" charset="-122"/>
              </a:rPr>
              <a:t>有时图的边或弧具有与它相关的数，这种与图的边或弧相关的数叫做</a:t>
            </a:r>
            <a:r>
              <a:rPr kumimoji="1" lang="zh-CN" altLang="en-US" sz="3200" b="1">
                <a:solidFill>
                  <a:srgbClr val="D60093"/>
                </a:solidFill>
                <a:latin typeface="Times New Roman" pitchFamily="18" charset="0"/>
                <a:ea typeface="楷体_GB2312" pitchFamily="49" charset="-122"/>
              </a:rPr>
              <a:t>权</a:t>
            </a:r>
            <a:r>
              <a:rPr kumimoji="1" lang="zh-CN" altLang="en-US" sz="3200" b="1">
                <a:latin typeface="Times New Roman" pitchFamily="18" charset="0"/>
                <a:ea typeface="楷体_GB2312" pitchFamily="49" charset="-122"/>
              </a:rPr>
              <a:t>。</a:t>
            </a:r>
          </a:p>
        </p:txBody>
      </p:sp>
      <p:sp>
        <p:nvSpPr>
          <p:cNvPr id="174121" name="Rectangle 41"/>
          <p:cNvSpPr>
            <a:spLocks noChangeArrowheads="1"/>
          </p:cNvSpPr>
          <p:nvPr/>
        </p:nvSpPr>
        <p:spPr bwMode="auto">
          <a:xfrm>
            <a:off x="4140200" y="1196975"/>
            <a:ext cx="4752975" cy="301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latin typeface="Times New Roman" pitchFamily="18" charset="0"/>
                <a:ea typeface="楷体_GB2312" pitchFamily="49" charset="-122"/>
              </a:rPr>
              <a:t>这些权可以表示从一个顶点到另一个顶点的距离或耗费。这种带权的图通常称为</a:t>
            </a:r>
            <a:r>
              <a:rPr kumimoji="1" lang="zh-CN" altLang="en-US" sz="3200" b="1">
                <a:solidFill>
                  <a:srgbClr val="D60093"/>
                </a:solidFill>
                <a:latin typeface="Times New Roman" pitchFamily="18" charset="0"/>
                <a:ea typeface="楷体_GB2312" pitchFamily="49" charset="-122"/>
              </a:rPr>
              <a:t>网</a:t>
            </a:r>
            <a:r>
              <a:rPr kumimoji="1" lang="en-US" altLang="zh-CN" sz="3200" b="1">
                <a:solidFill>
                  <a:srgbClr val="D60093"/>
                </a:solidFill>
                <a:latin typeface="Times New Roman" pitchFamily="18" charset="0"/>
                <a:ea typeface="楷体_GB2312" pitchFamily="49" charset="-122"/>
              </a:rPr>
              <a:t>(Network)</a:t>
            </a:r>
            <a:r>
              <a:rPr kumimoji="1" lang="zh-CN" altLang="en-US" sz="3200" b="1">
                <a:latin typeface="Times New Roman" pitchFamily="18" charset="0"/>
                <a:ea typeface="楷体_GB2312" pitchFamily="49" charset="-122"/>
              </a:rPr>
              <a:t>。</a:t>
            </a:r>
          </a:p>
          <a:p>
            <a:r>
              <a:rPr kumimoji="1" lang="zh-CN" altLang="en-US" sz="3200" b="1">
                <a:latin typeface="Times New Roman" pitchFamily="18" charset="0"/>
                <a:ea typeface="楷体_GB2312" pitchFamily="49" charset="-122"/>
              </a:rPr>
              <a:t>弧或边带权的图分别称作</a:t>
            </a:r>
            <a:r>
              <a:rPr kumimoji="1" lang="zh-CN" altLang="en-US" sz="3200" b="1">
                <a:solidFill>
                  <a:srgbClr val="D60093"/>
                </a:solidFill>
                <a:latin typeface="Times New Roman" pitchFamily="18" charset="0"/>
                <a:ea typeface="楷体_GB2312" pitchFamily="49" charset="-122"/>
              </a:rPr>
              <a:t>有向网</a:t>
            </a:r>
            <a:r>
              <a:rPr kumimoji="1" lang="zh-CN" altLang="en-US" sz="3200" b="1">
                <a:latin typeface="Times New Roman" pitchFamily="18" charset="0"/>
                <a:ea typeface="楷体_GB2312" pitchFamily="49" charset="-122"/>
              </a:rPr>
              <a:t>或</a:t>
            </a:r>
            <a:r>
              <a:rPr kumimoji="1" lang="zh-CN" altLang="en-US" sz="3200" b="1">
                <a:solidFill>
                  <a:srgbClr val="D60093"/>
                </a:solidFill>
                <a:latin typeface="Times New Roman" pitchFamily="18" charset="0"/>
                <a:ea typeface="楷体_GB2312" pitchFamily="49" charset="-122"/>
              </a:rPr>
              <a:t>无向网</a:t>
            </a:r>
            <a:endParaRPr kumimoji="1" lang="zh-CN" altLang="en-US" sz="3200" b="1">
              <a:latin typeface="Times New Roman" pitchFamily="18" charset="0"/>
              <a:ea typeface="楷体_GB2312" pitchFamily="49" charset="-122"/>
            </a:endParaRPr>
          </a:p>
        </p:txBody>
      </p:sp>
      <p:sp>
        <p:nvSpPr>
          <p:cNvPr id="174122" name="Rectangle 42"/>
          <p:cNvSpPr>
            <a:spLocks noChangeArrowheads="1"/>
          </p:cNvSpPr>
          <p:nvPr/>
        </p:nvSpPr>
        <p:spPr bwMode="auto">
          <a:xfrm>
            <a:off x="250825" y="4411663"/>
            <a:ext cx="4033838"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latin typeface="Times New Roman" pitchFamily="18" charset="0"/>
                <a:ea typeface="楷体_GB2312" pitchFamily="49" charset="-122"/>
              </a:rPr>
              <a:t>“</a:t>
            </a:r>
            <a:r>
              <a:rPr kumimoji="1" lang="zh-CN" altLang="en-US" sz="3200" b="1">
                <a:latin typeface="Times New Roman" pitchFamily="18" charset="0"/>
                <a:ea typeface="楷体_GB2312" pitchFamily="49" charset="-122"/>
              </a:rPr>
              <a:t>网”是工程上常用的一个概念，用来表示一个工程或某种流程。</a:t>
            </a:r>
          </a:p>
        </p:txBody>
      </p:sp>
      <p:grpSp>
        <p:nvGrpSpPr>
          <p:cNvPr id="174144" name="Group 64"/>
          <p:cNvGrpSpPr>
            <a:grpSpLocks/>
          </p:cNvGrpSpPr>
          <p:nvPr/>
        </p:nvGrpSpPr>
        <p:grpSpPr bwMode="auto">
          <a:xfrm>
            <a:off x="4643438" y="4292600"/>
            <a:ext cx="3408362" cy="2117725"/>
            <a:chOff x="2699" y="2704"/>
            <a:chExt cx="2147" cy="1334"/>
          </a:xfrm>
        </p:grpSpPr>
        <p:sp>
          <p:nvSpPr>
            <p:cNvPr id="14350" name="Line 44"/>
            <p:cNvSpPr>
              <a:spLocks noChangeShapeType="1"/>
            </p:cNvSpPr>
            <p:nvPr/>
          </p:nvSpPr>
          <p:spPr bwMode="auto">
            <a:xfrm flipH="1">
              <a:off x="3016" y="3113"/>
              <a:ext cx="635" cy="568"/>
            </a:xfrm>
            <a:prstGeom prst="line">
              <a:avLst/>
            </a:prstGeom>
            <a:noFill/>
            <a:ln w="28575" cap="sq">
              <a:solidFill>
                <a:srgbClr val="000066"/>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1" name="Line 45"/>
            <p:cNvSpPr>
              <a:spLocks noChangeShapeType="1"/>
            </p:cNvSpPr>
            <p:nvPr/>
          </p:nvSpPr>
          <p:spPr bwMode="auto">
            <a:xfrm>
              <a:off x="2880" y="3158"/>
              <a:ext cx="0" cy="544"/>
            </a:xfrm>
            <a:prstGeom prst="line">
              <a:avLst/>
            </a:prstGeom>
            <a:noFill/>
            <a:ln w="25400" cap="sq">
              <a:solidFill>
                <a:srgbClr val="000066"/>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2" name="Line 46"/>
            <p:cNvSpPr>
              <a:spLocks noChangeShapeType="1"/>
            </p:cNvSpPr>
            <p:nvPr/>
          </p:nvSpPr>
          <p:spPr bwMode="auto">
            <a:xfrm>
              <a:off x="3061" y="2931"/>
              <a:ext cx="576" cy="0"/>
            </a:xfrm>
            <a:prstGeom prst="line">
              <a:avLst/>
            </a:prstGeom>
            <a:noFill/>
            <a:ln w="25400" cap="sq">
              <a:solidFill>
                <a:srgbClr val="000066"/>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3" name="Line 47"/>
            <p:cNvSpPr>
              <a:spLocks noChangeShapeType="1"/>
            </p:cNvSpPr>
            <p:nvPr/>
          </p:nvSpPr>
          <p:spPr bwMode="auto">
            <a:xfrm flipH="1" flipV="1">
              <a:off x="3787" y="3158"/>
              <a:ext cx="0" cy="590"/>
            </a:xfrm>
            <a:prstGeom prst="line">
              <a:avLst/>
            </a:prstGeom>
            <a:noFill/>
            <a:ln w="25400" cap="sq">
              <a:solidFill>
                <a:srgbClr val="000066"/>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4" name="Line 48"/>
            <p:cNvSpPr>
              <a:spLocks noChangeShapeType="1"/>
            </p:cNvSpPr>
            <p:nvPr/>
          </p:nvSpPr>
          <p:spPr bwMode="auto">
            <a:xfrm flipV="1">
              <a:off x="3061" y="3884"/>
              <a:ext cx="589" cy="4"/>
            </a:xfrm>
            <a:prstGeom prst="line">
              <a:avLst/>
            </a:prstGeom>
            <a:noFill/>
            <a:ln w="25400" cap="sq">
              <a:solidFill>
                <a:srgbClr val="000066"/>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5" name="Line 49"/>
            <p:cNvSpPr>
              <a:spLocks noChangeShapeType="1"/>
            </p:cNvSpPr>
            <p:nvPr/>
          </p:nvSpPr>
          <p:spPr bwMode="auto">
            <a:xfrm flipH="1" flipV="1">
              <a:off x="3969" y="2976"/>
              <a:ext cx="589" cy="363"/>
            </a:xfrm>
            <a:prstGeom prst="line">
              <a:avLst/>
            </a:prstGeom>
            <a:noFill/>
            <a:ln w="25400" cap="sq">
              <a:solidFill>
                <a:srgbClr val="000066"/>
              </a:solidFill>
              <a:round/>
              <a:headEnd type="arrow" w="med" len="me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6" name="Line 50"/>
            <p:cNvSpPr>
              <a:spLocks noChangeShapeType="1"/>
            </p:cNvSpPr>
            <p:nvPr/>
          </p:nvSpPr>
          <p:spPr bwMode="auto">
            <a:xfrm flipH="1">
              <a:off x="4014" y="3566"/>
              <a:ext cx="544" cy="272"/>
            </a:xfrm>
            <a:prstGeom prst="line">
              <a:avLst/>
            </a:prstGeom>
            <a:noFill/>
            <a:ln w="25400" cap="sq">
              <a:solidFill>
                <a:srgbClr val="000066"/>
              </a:solidFill>
              <a:round/>
              <a:headEnd type="arrow" w="med" len="me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7" name="Oval 51"/>
            <p:cNvSpPr>
              <a:spLocks noChangeArrowheads="1"/>
            </p:cNvSpPr>
            <p:nvPr/>
          </p:nvSpPr>
          <p:spPr bwMode="auto">
            <a:xfrm>
              <a:off x="2744" y="2795"/>
              <a:ext cx="288" cy="336"/>
            </a:xfrm>
            <a:prstGeom prst="ellipse">
              <a:avLst/>
            </a:prstGeom>
            <a:solidFill>
              <a:srgbClr val="A7E2FF">
                <a:alpha val="50195"/>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Times New Roman" pitchFamily="18" charset="0"/>
                  <a:ea typeface="黑体" pitchFamily="49" charset="-122"/>
                </a:rPr>
                <a:t>A</a:t>
              </a:r>
              <a:endParaRPr kumimoji="1" lang="en-US" altLang="zh-CN" sz="2400">
                <a:latin typeface="Times New Roman" pitchFamily="18" charset="0"/>
                <a:ea typeface="黑体" pitchFamily="49" charset="-122"/>
              </a:endParaRPr>
            </a:p>
          </p:txBody>
        </p:sp>
        <p:sp>
          <p:nvSpPr>
            <p:cNvPr id="14358" name="Oval 52"/>
            <p:cNvSpPr>
              <a:spLocks noChangeArrowheads="1"/>
            </p:cNvSpPr>
            <p:nvPr/>
          </p:nvSpPr>
          <p:spPr bwMode="auto">
            <a:xfrm>
              <a:off x="3651" y="2795"/>
              <a:ext cx="288" cy="336"/>
            </a:xfrm>
            <a:prstGeom prst="ellipse">
              <a:avLst/>
            </a:prstGeom>
            <a:solidFill>
              <a:srgbClr val="A7E2FF">
                <a:alpha val="50195"/>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Times New Roman" pitchFamily="18" charset="0"/>
                  <a:ea typeface="黑体" pitchFamily="49" charset="-122"/>
                </a:rPr>
                <a:t>B</a:t>
              </a:r>
              <a:endParaRPr kumimoji="1" lang="en-US" altLang="zh-CN" sz="2400">
                <a:latin typeface="Times New Roman" pitchFamily="18" charset="0"/>
                <a:ea typeface="黑体" pitchFamily="49" charset="-122"/>
              </a:endParaRPr>
            </a:p>
          </p:txBody>
        </p:sp>
        <p:sp>
          <p:nvSpPr>
            <p:cNvPr id="14359" name="Oval 53"/>
            <p:cNvSpPr>
              <a:spLocks noChangeArrowheads="1"/>
            </p:cNvSpPr>
            <p:nvPr/>
          </p:nvSpPr>
          <p:spPr bwMode="auto">
            <a:xfrm>
              <a:off x="4558" y="3294"/>
              <a:ext cx="288" cy="336"/>
            </a:xfrm>
            <a:prstGeom prst="ellipse">
              <a:avLst/>
            </a:prstGeom>
            <a:solidFill>
              <a:srgbClr val="A7E2FF">
                <a:alpha val="50195"/>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Times New Roman" pitchFamily="18" charset="0"/>
                  <a:ea typeface="黑体" pitchFamily="49" charset="-122"/>
                </a:rPr>
                <a:t>E</a:t>
              </a:r>
              <a:endParaRPr kumimoji="1" lang="en-US" altLang="zh-CN" sz="2400">
                <a:latin typeface="Times New Roman" pitchFamily="18" charset="0"/>
                <a:ea typeface="黑体" pitchFamily="49" charset="-122"/>
              </a:endParaRPr>
            </a:p>
          </p:txBody>
        </p:sp>
        <p:sp>
          <p:nvSpPr>
            <p:cNvPr id="14360" name="Oval 54"/>
            <p:cNvSpPr>
              <a:spLocks noChangeArrowheads="1"/>
            </p:cNvSpPr>
            <p:nvPr/>
          </p:nvSpPr>
          <p:spPr bwMode="auto">
            <a:xfrm>
              <a:off x="2744" y="3702"/>
              <a:ext cx="288" cy="336"/>
            </a:xfrm>
            <a:prstGeom prst="ellipse">
              <a:avLst/>
            </a:prstGeom>
            <a:solidFill>
              <a:srgbClr val="A7E2FF">
                <a:alpha val="50195"/>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Times New Roman" pitchFamily="18" charset="0"/>
                  <a:ea typeface="黑体" pitchFamily="49" charset="-122"/>
                </a:rPr>
                <a:t>C</a:t>
              </a:r>
              <a:endParaRPr kumimoji="1" lang="en-US" altLang="zh-CN" sz="2400">
                <a:latin typeface="Times New Roman" pitchFamily="18" charset="0"/>
                <a:ea typeface="黑体" pitchFamily="49" charset="-122"/>
              </a:endParaRPr>
            </a:p>
          </p:txBody>
        </p:sp>
        <p:sp>
          <p:nvSpPr>
            <p:cNvPr id="14361" name="Oval 55"/>
            <p:cNvSpPr>
              <a:spLocks noChangeArrowheads="1"/>
            </p:cNvSpPr>
            <p:nvPr/>
          </p:nvSpPr>
          <p:spPr bwMode="auto">
            <a:xfrm>
              <a:off x="3651" y="3702"/>
              <a:ext cx="288" cy="336"/>
            </a:xfrm>
            <a:prstGeom prst="ellipse">
              <a:avLst/>
            </a:prstGeom>
            <a:solidFill>
              <a:srgbClr val="A7E2FF">
                <a:alpha val="50195"/>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Times New Roman" pitchFamily="18" charset="0"/>
                  <a:ea typeface="黑体" pitchFamily="49" charset="-122"/>
                </a:rPr>
                <a:t>D</a:t>
              </a:r>
              <a:endParaRPr kumimoji="1" lang="en-US" altLang="zh-CN" sz="2400">
                <a:latin typeface="Times New Roman" pitchFamily="18" charset="0"/>
                <a:ea typeface="黑体" pitchFamily="49" charset="-122"/>
              </a:endParaRPr>
            </a:p>
          </p:txBody>
        </p:sp>
        <p:sp>
          <p:nvSpPr>
            <p:cNvPr id="14362" name="Text Box 56"/>
            <p:cNvSpPr txBox="1">
              <a:spLocks noChangeArrowheads="1"/>
            </p:cNvSpPr>
            <p:nvPr/>
          </p:nvSpPr>
          <p:spPr bwMode="auto">
            <a:xfrm>
              <a:off x="3152" y="2704"/>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solidFill>
                    <a:srgbClr val="CC0000"/>
                  </a:solidFill>
                  <a:latin typeface="Times New Roman" pitchFamily="18" charset="0"/>
                  <a:ea typeface="黑体" pitchFamily="49" charset="-122"/>
                </a:rPr>
                <a:t>6</a:t>
              </a:r>
              <a:endParaRPr kumimoji="1" lang="en-US" altLang="zh-CN" sz="2400" b="1">
                <a:latin typeface="Times New Roman" pitchFamily="18" charset="0"/>
                <a:ea typeface="黑体" pitchFamily="49" charset="-122"/>
              </a:endParaRPr>
            </a:p>
          </p:txBody>
        </p:sp>
        <p:sp>
          <p:nvSpPr>
            <p:cNvPr id="14363" name="Text Box 57"/>
            <p:cNvSpPr txBox="1">
              <a:spLocks noChangeArrowheads="1"/>
            </p:cNvSpPr>
            <p:nvPr/>
          </p:nvSpPr>
          <p:spPr bwMode="auto">
            <a:xfrm>
              <a:off x="4195" y="2931"/>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solidFill>
                    <a:srgbClr val="CC0000"/>
                  </a:solidFill>
                  <a:latin typeface="Times New Roman" pitchFamily="18" charset="0"/>
                  <a:ea typeface="黑体" pitchFamily="49" charset="-122"/>
                </a:rPr>
                <a:t>3</a:t>
              </a:r>
              <a:endParaRPr kumimoji="1" lang="en-US" altLang="zh-CN" sz="2400" b="1">
                <a:latin typeface="Times New Roman" pitchFamily="18" charset="0"/>
                <a:ea typeface="黑体" pitchFamily="49" charset="-122"/>
              </a:endParaRPr>
            </a:p>
          </p:txBody>
        </p:sp>
        <p:sp>
          <p:nvSpPr>
            <p:cNvPr id="14364" name="Text Box 58"/>
            <p:cNvSpPr txBox="1">
              <a:spLocks noChangeArrowheads="1"/>
            </p:cNvSpPr>
            <p:nvPr/>
          </p:nvSpPr>
          <p:spPr bwMode="auto">
            <a:xfrm>
              <a:off x="4120" y="3521"/>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solidFill>
                    <a:srgbClr val="CC0000"/>
                  </a:solidFill>
                  <a:latin typeface="Times New Roman" pitchFamily="18" charset="0"/>
                  <a:ea typeface="黑体" pitchFamily="49" charset="-122"/>
                </a:rPr>
                <a:t>5</a:t>
              </a:r>
              <a:endParaRPr kumimoji="1" lang="en-US" altLang="zh-CN" sz="2400" b="1">
                <a:latin typeface="Times New Roman" pitchFamily="18" charset="0"/>
                <a:ea typeface="黑体" pitchFamily="49" charset="-122"/>
              </a:endParaRPr>
            </a:p>
          </p:txBody>
        </p:sp>
        <p:sp>
          <p:nvSpPr>
            <p:cNvPr id="14365" name="Text Box 59"/>
            <p:cNvSpPr txBox="1">
              <a:spLocks noChangeArrowheads="1"/>
            </p:cNvSpPr>
            <p:nvPr/>
          </p:nvSpPr>
          <p:spPr bwMode="auto">
            <a:xfrm>
              <a:off x="3621" y="329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solidFill>
                    <a:srgbClr val="CC0000"/>
                  </a:solidFill>
                  <a:latin typeface="Times New Roman" pitchFamily="18" charset="0"/>
                  <a:ea typeface="黑体" pitchFamily="49" charset="-122"/>
                </a:rPr>
                <a:t>4</a:t>
              </a:r>
              <a:endParaRPr kumimoji="1" lang="en-US" altLang="zh-CN" sz="2400" b="1">
                <a:latin typeface="Times New Roman" pitchFamily="18" charset="0"/>
                <a:ea typeface="黑体" pitchFamily="49" charset="-122"/>
              </a:endParaRPr>
            </a:p>
          </p:txBody>
        </p:sp>
        <p:sp>
          <p:nvSpPr>
            <p:cNvPr id="14366" name="Text Box 60"/>
            <p:cNvSpPr txBox="1">
              <a:spLocks noChangeArrowheads="1"/>
            </p:cNvSpPr>
            <p:nvPr/>
          </p:nvSpPr>
          <p:spPr bwMode="auto">
            <a:xfrm>
              <a:off x="2699" y="329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solidFill>
                    <a:srgbClr val="CC0000"/>
                  </a:solidFill>
                  <a:latin typeface="Times New Roman" pitchFamily="18" charset="0"/>
                  <a:ea typeface="黑体" pitchFamily="49" charset="-122"/>
                </a:rPr>
                <a:t>2</a:t>
              </a:r>
              <a:endParaRPr kumimoji="1" lang="en-US" altLang="zh-CN" sz="2400" b="1">
                <a:latin typeface="Times New Roman" pitchFamily="18" charset="0"/>
                <a:ea typeface="黑体" pitchFamily="49" charset="-122"/>
              </a:endParaRPr>
            </a:p>
          </p:txBody>
        </p:sp>
        <p:sp>
          <p:nvSpPr>
            <p:cNvPr id="14367" name="Text Box 61"/>
            <p:cNvSpPr txBox="1">
              <a:spLocks noChangeArrowheads="1"/>
            </p:cNvSpPr>
            <p:nvPr/>
          </p:nvSpPr>
          <p:spPr bwMode="auto">
            <a:xfrm>
              <a:off x="3198" y="320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solidFill>
                    <a:srgbClr val="CC0000"/>
                  </a:solidFill>
                  <a:latin typeface="Times New Roman" pitchFamily="18" charset="0"/>
                  <a:ea typeface="黑体" pitchFamily="49" charset="-122"/>
                </a:rPr>
                <a:t>3</a:t>
              </a:r>
              <a:endParaRPr kumimoji="1" lang="en-US" altLang="zh-CN" sz="2400" b="1">
                <a:latin typeface="Times New Roman" pitchFamily="18" charset="0"/>
                <a:ea typeface="黑体" pitchFamily="49" charset="-122"/>
              </a:endParaRPr>
            </a:p>
          </p:txBody>
        </p:sp>
        <p:sp>
          <p:nvSpPr>
            <p:cNvPr id="14368" name="Text Box 63"/>
            <p:cNvSpPr txBox="1">
              <a:spLocks noChangeArrowheads="1"/>
            </p:cNvSpPr>
            <p:nvPr/>
          </p:nvSpPr>
          <p:spPr bwMode="auto">
            <a:xfrm>
              <a:off x="3243" y="3641"/>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solidFill>
                    <a:srgbClr val="CC0000"/>
                  </a:solidFill>
                  <a:latin typeface="Times New Roman" pitchFamily="18" charset="0"/>
                  <a:ea typeface="黑体" pitchFamily="49" charset="-122"/>
                </a:rPr>
                <a:t>1</a:t>
              </a:r>
              <a:endParaRPr kumimoji="1" lang="en-US" altLang="zh-CN" sz="2400" b="1">
                <a:latin typeface="Times New Roman" pitchFamily="18" charset="0"/>
                <a:ea typeface="黑体" pitchFamily="49" charset="-122"/>
              </a:endParaRP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74108"/>
                                        </p:tgtEl>
                                        <p:attrNameLst>
                                          <p:attrName>style.visibility</p:attrName>
                                        </p:attrNameLst>
                                      </p:cBhvr>
                                      <p:to>
                                        <p:strVal val="visible"/>
                                      </p:to>
                                    </p:set>
                                    <p:animEffect transition="in" filter="box(out)">
                                      <p:cBhvr>
                                        <p:cTn id="7" dur="500"/>
                                        <p:tgtEl>
                                          <p:spTgt spid="1741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74082"/>
                                        </p:tgtEl>
                                        <p:attrNameLst>
                                          <p:attrName>style.visibility</p:attrName>
                                        </p:attrNameLst>
                                      </p:cBhvr>
                                      <p:to>
                                        <p:strVal val="visible"/>
                                      </p:to>
                                    </p:set>
                                    <p:animEffect transition="in" filter="wipe(up)">
                                      <p:cBhvr>
                                        <p:cTn id="12" dur="500"/>
                                        <p:tgtEl>
                                          <p:spTgt spid="17408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174101"/>
                                        </p:tgtEl>
                                        <p:attrNameLst>
                                          <p:attrName>style.visibility</p:attrName>
                                        </p:attrNameLst>
                                      </p:cBhvr>
                                      <p:to>
                                        <p:strVal val="visible"/>
                                      </p:to>
                                    </p:set>
                                    <p:animEffect transition="in" filter="slide(fromLeft)">
                                      <p:cBhvr>
                                        <p:cTn id="17" dur="500"/>
                                        <p:tgtEl>
                                          <p:spTgt spid="174101"/>
                                        </p:tgtEl>
                                      </p:cBhvr>
                                    </p:animEffect>
                                  </p:childTnLst>
                                </p:cTn>
                              </p:par>
                            </p:childTnLst>
                          </p:cTn>
                        </p:par>
                        <p:par>
                          <p:cTn id="18" fill="hold" nodeType="afterGroup">
                            <p:stCondLst>
                              <p:cond delay="500"/>
                            </p:stCondLst>
                            <p:childTnLst>
                              <p:par>
                                <p:cTn id="19" presetID="12" presetClass="entr" presetSubtype="8" fill="hold" grpId="0" nodeType="afterEffect">
                                  <p:stCondLst>
                                    <p:cond delay="0"/>
                                  </p:stCondLst>
                                  <p:childTnLst>
                                    <p:set>
                                      <p:cBhvr>
                                        <p:cTn id="20" dur="1" fill="hold">
                                          <p:stCondLst>
                                            <p:cond delay="0"/>
                                          </p:stCondLst>
                                        </p:cTn>
                                        <p:tgtEl>
                                          <p:spTgt spid="174102"/>
                                        </p:tgtEl>
                                        <p:attrNameLst>
                                          <p:attrName>style.visibility</p:attrName>
                                        </p:attrNameLst>
                                      </p:cBhvr>
                                      <p:to>
                                        <p:strVal val="visible"/>
                                      </p:to>
                                    </p:set>
                                    <p:animEffect transition="in" filter="slide(fromLeft)">
                                      <p:cBhvr>
                                        <p:cTn id="21" dur="500"/>
                                        <p:tgtEl>
                                          <p:spTgt spid="174102"/>
                                        </p:tgtEl>
                                      </p:cBhvr>
                                    </p:animEffect>
                                  </p:childTnLst>
                                </p:cTn>
                              </p:par>
                            </p:childTnLst>
                          </p:cTn>
                        </p:par>
                        <p:par>
                          <p:cTn id="22" fill="hold" nodeType="afterGroup">
                            <p:stCondLst>
                              <p:cond delay="1000"/>
                            </p:stCondLst>
                            <p:childTnLst>
                              <p:par>
                                <p:cTn id="23" presetID="12" presetClass="entr" presetSubtype="8" fill="hold" grpId="0" nodeType="afterEffect">
                                  <p:stCondLst>
                                    <p:cond delay="0"/>
                                  </p:stCondLst>
                                  <p:childTnLst>
                                    <p:set>
                                      <p:cBhvr>
                                        <p:cTn id="24" dur="1" fill="hold">
                                          <p:stCondLst>
                                            <p:cond delay="0"/>
                                          </p:stCondLst>
                                        </p:cTn>
                                        <p:tgtEl>
                                          <p:spTgt spid="174103"/>
                                        </p:tgtEl>
                                        <p:attrNameLst>
                                          <p:attrName>style.visibility</p:attrName>
                                        </p:attrNameLst>
                                      </p:cBhvr>
                                      <p:to>
                                        <p:strVal val="visible"/>
                                      </p:to>
                                    </p:set>
                                    <p:animEffect transition="in" filter="slide(fromLeft)">
                                      <p:cBhvr>
                                        <p:cTn id="25" dur="500"/>
                                        <p:tgtEl>
                                          <p:spTgt spid="174103"/>
                                        </p:tgtEl>
                                      </p:cBhvr>
                                    </p:animEffect>
                                  </p:childTnLst>
                                </p:cTn>
                              </p:par>
                            </p:childTnLst>
                          </p:cTn>
                        </p:par>
                        <p:par>
                          <p:cTn id="26" fill="hold" nodeType="afterGroup">
                            <p:stCondLst>
                              <p:cond delay="1500"/>
                            </p:stCondLst>
                            <p:childTnLst>
                              <p:par>
                                <p:cTn id="27" presetID="12" presetClass="entr" presetSubtype="8" fill="hold" grpId="0" nodeType="afterEffect">
                                  <p:stCondLst>
                                    <p:cond delay="0"/>
                                  </p:stCondLst>
                                  <p:childTnLst>
                                    <p:set>
                                      <p:cBhvr>
                                        <p:cTn id="28" dur="1" fill="hold">
                                          <p:stCondLst>
                                            <p:cond delay="0"/>
                                          </p:stCondLst>
                                        </p:cTn>
                                        <p:tgtEl>
                                          <p:spTgt spid="174104"/>
                                        </p:tgtEl>
                                        <p:attrNameLst>
                                          <p:attrName>style.visibility</p:attrName>
                                        </p:attrNameLst>
                                      </p:cBhvr>
                                      <p:to>
                                        <p:strVal val="visible"/>
                                      </p:to>
                                    </p:set>
                                    <p:animEffect transition="in" filter="slide(fromLeft)">
                                      <p:cBhvr>
                                        <p:cTn id="29" dur="500"/>
                                        <p:tgtEl>
                                          <p:spTgt spid="174104"/>
                                        </p:tgtEl>
                                      </p:cBhvr>
                                    </p:animEffect>
                                  </p:childTnLst>
                                </p:cTn>
                              </p:par>
                            </p:childTnLst>
                          </p:cTn>
                        </p:par>
                        <p:par>
                          <p:cTn id="30" fill="hold" nodeType="afterGroup">
                            <p:stCondLst>
                              <p:cond delay="2000"/>
                            </p:stCondLst>
                            <p:childTnLst>
                              <p:par>
                                <p:cTn id="31" presetID="12" presetClass="entr" presetSubtype="8" fill="hold" grpId="0" nodeType="afterEffect">
                                  <p:stCondLst>
                                    <p:cond delay="0"/>
                                  </p:stCondLst>
                                  <p:childTnLst>
                                    <p:set>
                                      <p:cBhvr>
                                        <p:cTn id="32" dur="1" fill="hold">
                                          <p:stCondLst>
                                            <p:cond delay="0"/>
                                          </p:stCondLst>
                                        </p:cTn>
                                        <p:tgtEl>
                                          <p:spTgt spid="174105"/>
                                        </p:tgtEl>
                                        <p:attrNameLst>
                                          <p:attrName>style.visibility</p:attrName>
                                        </p:attrNameLst>
                                      </p:cBhvr>
                                      <p:to>
                                        <p:strVal val="visible"/>
                                      </p:to>
                                    </p:set>
                                    <p:animEffect transition="in" filter="slide(fromLeft)">
                                      <p:cBhvr>
                                        <p:cTn id="33" dur="500"/>
                                        <p:tgtEl>
                                          <p:spTgt spid="174105"/>
                                        </p:tgtEl>
                                      </p:cBhvr>
                                    </p:animEffect>
                                  </p:childTnLst>
                                </p:cTn>
                              </p:par>
                            </p:childTnLst>
                          </p:cTn>
                        </p:par>
                        <p:par>
                          <p:cTn id="34" fill="hold" nodeType="afterGroup">
                            <p:stCondLst>
                              <p:cond delay="2500"/>
                            </p:stCondLst>
                            <p:childTnLst>
                              <p:par>
                                <p:cTn id="35" presetID="12" presetClass="entr" presetSubtype="8" fill="hold" grpId="0" nodeType="afterEffect">
                                  <p:stCondLst>
                                    <p:cond delay="0"/>
                                  </p:stCondLst>
                                  <p:childTnLst>
                                    <p:set>
                                      <p:cBhvr>
                                        <p:cTn id="36" dur="1" fill="hold">
                                          <p:stCondLst>
                                            <p:cond delay="0"/>
                                          </p:stCondLst>
                                        </p:cTn>
                                        <p:tgtEl>
                                          <p:spTgt spid="174106"/>
                                        </p:tgtEl>
                                        <p:attrNameLst>
                                          <p:attrName>style.visibility</p:attrName>
                                        </p:attrNameLst>
                                      </p:cBhvr>
                                      <p:to>
                                        <p:strVal val="visible"/>
                                      </p:to>
                                    </p:set>
                                    <p:animEffect transition="in" filter="slide(fromLeft)">
                                      <p:cBhvr>
                                        <p:cTn id="37" dur="500"/>
                                        <p:tgtEl>
                                          <p:spTgt spid="174106"/>
                                        </p:tgtEl>
                                      </p:cBhvr>
                                    </p:animEffect>
                                  </p:childTnLst>
                                </p:cTn>
                              </p:par>
                            </p:childTnLst>
                          </p:cTn>
                        </p:par>
                        <p:par>
                          <p:cTn id="38" fill="hold" nodeType="afterGroup">
                            <p:stCondLst>
                              <p:cond delay="3000"/>
                            </p:stCondLst>
                            <p:childTnLst>
                              <p:par>
                                <p:cTn id="39" presetID="12" presetClass="entr" presetSubtype="8" fill="hold" grpId="0" nodeType="afterEffect">
                                  <p:stCondLst>
                                    <p:cond delay="0"/>
                                  </p:stCondLst>
                                  <p:childTnLst>
                                    <p:set>
                                      <p:cBhvr>
                                        <p:cTn id="40" dur="1" fill="hold">
                                          <p:stCondLst>
                                            <p:cond delay="0"/>
                                          </p:stCondLst>
                                        </p:cTn>
                                        <p:tgtEl>
                                          <p:spTgt spid="174107"/>
                                        </p:tgtEl>
                                        <p:attrNameLst>
                                          <p:attrName>style.visibility</p:attrName>
                                        </p:attrNameLst>
                                      </p:cBhvr>
                                      <p:to>
                                        <p:strVal val="visible"/>
                                      </p:to>
                                    </p:set>
                                    <p:animEffect transition="in" filter="slide(fromLeft)">
                                      <p:cBhvr>
                                        <p:cTn id="41" dur="500"/>
                                        <p:tgtEl>
                                          <p:spTgt spid="17410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74121"/>
                                        </p:tgtEl>
                                        <p:attrNameLst>
                                          <p:attrName>style.visibility</p:attrName>
                                        </p:attrNameLst>
                                      </p:cBhvr>
                                      <p:to>
                                        <p:strVal val="visible"/>
                                      </p:to>
                                    </p:set>
                                    <p:animEffect transition="in" filter="blinds(horizontal)">
                                      <p:cBhvr>
                                        <p:cTn id="46" dur="500"/>
                                        <p:tgtEl>
                                          <p:spTgt spid="174121"/>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74122"/>
                                        </p:tgtEl>
                                        <p:attrNameLst>
                                          <p:attrName>style.visibility</p:attrName>
                                        </p:attrNameLst>
                                      </p:cBhvr>
                                      <p:to>
                                        <p:strVal val="visible"/>
                                      </p:to>
                                    </p:set>
                                    <p:animEffect transition="in" filter="blinds(horizontal)">
                                      <p:cBhvr>
                                        <p:cTn id="51" dur="500"/>
                                        <p:tgtEl>
                                          <p:spTgt spid="17412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nodeType="clickEffect">
                                  <p:stCondLst>
                                    <p:cond delay="0"/>
                                  </p:stCondLst>
                                  <p:childTnLst>
                                    <p:set>
                                      <p:cBhvr>
                                        <p:cTn id="55" dur="1" fill="hold">
                                          <p:stCondLst>
                                            <p:cond delay="0"/>
                                          </p:stCondLst>
                                        </p:cTn>
                                        <p:tgtEl>
                                          <p:spTgt spid="174144"/>
                                        </p:tgtEl>
                                        <p:attrNameLst>
                                          <p:attrName>style.visibility</p:attrName>
                                        </p:attrNameLst>
                                      </p:cBhvr>
                                      <p:to>
                                        <p:strVal val="visible"/>
                                      </p:to>
                                    </p:set>
                                    <p:animEffect transition="in" filter="blinds(horizontal)">
                                      <p:cBhvr>
                                        <p:cTn id="56" dur="500"/>
                                        <p:tgtEl>
                                          <p:spTgt spid="174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1" grpId="0" autoUpdateAnimBg="0"/>
      <p:bldP spid="174102" grpId="0" autoUpdateAnimBg="0"/>
      <p:bldP spid="174103" grpId="0" autoUpdateAnimBg="0"/>
      <p:bldP spid="174104" grpId="0" autoUpdateAnimBg="0"/>
      <p:bldP spid="174105" grpId="0" autoUpdateAnimBg="0"/>
      <p:bldP spid="174106" grpId="0" autoUpdateAnimBg="0"/>
      <p:bldP spid="174107" grpId="0" autoUpdateAnimBg="0"/>
      <p:bldP spid="174108" grpId="0" autoUpdateAnimBg="0"/>
      <p:bldP spid="174121" grpId="0"/>
      <p:bldP spid="174122" grpId="0"/>
    </p:bldLst>
  </p:timing>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4930" name="Rectangle 4"/>
          <p:cNvSpPr>
            <a:spLocks noChangeArrowheads="1"/>
          </p:cNvSpPr>
          <p:nvPr/>
        </p:nvSpPr>
        <p:spPr bwMode="auto">
          <a:xfrm>
            <a:off x="179388" y="1052513"/>
            <a:ext cx="8820150" cy="157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a:latin typeface="Times New Roman" pitchFamily="18" charset="0"/>
                <a:ea typeface="楷体_GB2312" pitchFamily="49" charset="-122"/>
              </a:rPr>
              <a:t>设带权连通图有</a:t>
            </a:r>
            <a:r>
              <a:rPr lang="en-US" altLang="zh-CN" sz="3200" b="1">
                <a:latin typeface="Times New Roman" pitchFamily="18" charset="0"/>
                <a:ea typeface="楷体_GB2312" pitchFamily="49" charset="-122"/>
              </a:rPr>
              <a:t>n</a:t>
            </a:r>
            <a:r>
              <a:rPr lang="zh-CN" altLang="en-US" sz="3200">
                <a:latin typeface="Times New Roman" pitchFamily="18" charset="0"/>
                <a:ea typeface="楷体_GB2312" pitchFamily="49" charset="-122"/>
              </a:rPr>
              <a:t>个顶点，则普里姆算法的主要</a:t>
            </a:r>
          </a:p>
          <a:p>
            <a:r>
              <a:rPr lang="zh-CN" altLang="en-US" sz="3200">
                <a:latin typeface="Times New Roman" pitchFamily="18" charset="0"/>
                <a:ea typeface="楷体_GB2312" pitchFamily="49" charset="-122"/>
              </a:rPr>
              <a:t>执行是二重循环： 求</a:t>
            </a:r>
            <a:r>
              <a:rPr lang="en-US" altLang="zh-CN" sz="3200" b="1">
                <a:latin typeface="Times New Roman" pitchFamily="18" charset="0"/>
                <a:ea typeface="楷体_GB2312" pitchFamily="49" charset="-122"/>
              </a:rPr>
              <a:t>closedge</a:t>
            </a:r>
            <a:r>
              <a:rPr lang="zh-CN" altLang="en-US" sz="3200">
                <a:latin typeface="Times New Roman" pitchFamily="18" charset="0"/>
                <a:ea typeface="楷体_GB2312" pitchFamily="49" charset="-122"/>
              </a:rPr>
              <a:t>中权值最小的边，频度为</a:t>
            </a:r>
            <a:r>
              <a:rPr lang="en-US" altLang="zh-CN" sz="3200" b="1">
                <a:latin typeface="Times New Roman" pitchFamily="18" charset="0"/>
                <a:ea typeface="楷体_GB2312" pitchFamily="49" charset="-122"/>
              </a:rPr>
              <a:t>n</a:t>
            </a:r>
            <a:r>
              <a:rPr lang="en-US" altLang="en-US" sz="2800" b="1"/>
              <a:t>－</a:t>
            </a:r>
            <a:r>
              <a:rPr lang="en-US" altLang="zh-CN" sz="3200" b="1">
                <a:latin typeface="Times New Roman" pitchFamily="18" charset="0"/>
                <a:ea typeface="楷体_GB2312" pitchFamily="49" charset="-122"/>
              </a:rPr>
              <a:t>1</a:t>
            </a:r>
            <a:r>
              <a:rPr lang="zh-CN" altLang="en-US" sz="3200">
                <a:latin typeface="Times New Roman" pitchFamily="18" charset="0"/>
                <a:ea typeface="楷体_GB2312" pitchFamily="49" charset="-122"/>
              </a:rPr>
              <a:t>； 修改</a:t>
            </a:r>
            <a:r>
              <a:rPr lang="en-US" altLang="zh-CN" sz="3200" b="1">
                <a:latin typeface="Times New Roman" pitchFamily="18" charset="0"/>
                <a:ea typeface="楷体_GB2312" pitchFamily="49" charset="-122"/>
              </a:rPr>
              <a:t>closedge</a:t>
            </a:r>
            <a:r>
              <a:rPr lang="zh-CN" altLang="en-US" sz="3200">
                <a:latin typeface="Times New Roman" pitchFamily="18" charset="0"/>
                <a:ea typeface="楷体_GB2312" pitchFamily="49" charset="-122"/>
              </a:rPr>
              <a:t>数组，频度为</a:t>
            </a:r>
            <a:r>
              <a:rPr lang="en-US" altLang="zh-CN" sz="3200" b="1">
                <a:latin typeface="Times New Roman" pitchFamily="18" charset="0"/>
                <a:ea typeface="楷体_GB2312" pitchFamily="49" charset="-122"/>
              </a:rPr>
              <a:t>n </a:t>
            </a:r>
            <a:r>
              <a:rPr lang="zh-CN" altLang="en-US" sz="3200">
                <a:latin typeface="Times New Roman" pitchFamily="18" charset="0"/>
                <a:ea typeface="楷体_GB2312" pitchFamily="49" charset="-122"/>
              </a:rPr>
              <a:t>。</a:t>
            </a:r>
          </a:p>
        </p:txBody>
      </p:sp>
      <p:sp>
        <p:nvSpPr>
          <p:cNvPr id="124931" name="Rectangle 5"/>
          <p:cNvSpPr>
            <a:spLocks noChangeArrowheads="1"/>
          </p:cNvSpPr>
          <p:nvPr/>
        </p:nvSpPr>
        <p:spPr bwMode="auto">
          <a:xfrm>
            <a:off x="107950" y="188913"/>
            <a:ext cx="25622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a:latin typeface="Times New Roman" pitchFamily="18" charset="0"/>
                <a:ea typeface="楷体_GB2312" pitchFamily="49" charset="-122"/>
              </a:rPr>
              <a:t>算法分析：</a:t>
            </a:r>
          </a:p>
        </p:txBody>
      </p:sp>
      <p:sp>
        <p:nvSpPr>
          <p:cNvPr id="124932" name="Rectangle 6"/>
          <p:cNvSpPr>
            <a:spLocks noChangeArrowheads="1"/>
          </p:cNvSpPr>
          <p:nvPr/>
        </p:nvSpPr>
        <p:spPr bwMode="auto">
          <a:xfrm>
            <a:off x="179388" y="2924175"/>
            <a:ext cx="7488237"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a:latin typeface="Times New Roman" pitchFamily="18" charset="0"/>
                <a:ea typeface="楷体_GB2312" pitchFamily="49" charset="-122"/>
              </a:rPr>
              <a:t>因此，整个算法的时间复杂度是</a:t>
            </a:r>
            <a:r>
              <a:rPr lang="en-US" altLang="zh-CN" sz="3200">
                <a:latin typeface="Times New Roman" pitchFamily="18" charset="0"/>
                <a:ea typeface="楷体_GB2312" pitchFamily="49" charset="-122"/>
              </a:rPr>
              <a:t>O(n</a:t>
            </a:r>
            <a:r>
              <a:rPr lang="en-US" altLang="zh-CN" sz="3200" baseline="30000">
                <a:latin typeface="Times New Roman" pitchFamily="18" charset="0"/>
                <a:ea typeface="楷体_GB2312" pitchFamily="49" charset="-122"/>
              </a:rPr>
              <a:t>2</a:t>
            </a:r>
            <a:r>
              <a:rPr lang="en-US" altLang="zh-CN" sz="3200">
                <a:latin typeface="Times New Roman" pitchFamily="18" charset="0"/>
                <a:ea typeface="楷体_GB2312" pitchFamily="49" charset="-122"/>
              </a:rPr>
              <a:t>)</a:t>
            </a:r>
            <a:r>
              <a:rPr lang="zh-CN" altLang="en-US" sz="3200">
                <a:latin typeface="Times New Roman" pitchFamily="18" charset="0"/>
                <a:ea typeface="楷体_GB2312" pitchFamily="49" charset="-122"/>
              </a:rPr>
              <a:t>，与边的数目无关。</a:t>
            </a:r>
          </a:p>
        </p:txBody>
      </p:sp>
    </p:spTree>
  </p:cSld>
  <p:clrMapOvr>
    <a:masterClrMapping/>
  </p:clrMapOvr>
  <p:transition>
    <p:blinds dir="vert"/>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5954" name="Rectangle 4"/>
          <p:cNvSpPr>
            <a:spLocks noChangeArrowheads="1"/>
          </p:cNvSpPr>
          <p:nvPr/>
        </p:nvSpPr>
        <p:spPr bwMode="auto">
          <a:xfrm>
            <a:off x="107950" y="188913"/>
            <a:ext cx="87122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a:latin typeface="Times New Roman" pitchFamily="18" charset="0"/>
                <a:ea typeface="楷体_GB2312" pitchFamily="49" charset="-122"/>
              </a:rPr>
              <a:t>例：求下图的最小生成树。假设从顶点</a:t>
            </a:r>
            <a:r>
              <a:rPr lang="en-US" altLang="zh-CN" sz="3200">
                <a:latin typeface="Times New Roman" pitchFamily="18" charset="0"/>
                <a:ea typeface="楷体_GB2312" pitchFamily="49" charset="-122"/>
              </a:rPr>
              <a:t>1</a:t>
            </a:r>
            <a:r>
              <a:rPr lang="zh-CN" altLang="en-US" sz="3200">
                <a:latin typeface="Times New Roman" pitchFamily="18" charset="0"/>
                <a:ea typeface="楷体_GB2312" pitchFamily="49" charset="-122"/>
              </a:rPr>
              <a:t>开始。</a:t>
            </a:r>
          </a:p>
        </p:txBody>
      </p:sp>
      <p:pic>
        <p:nvPicPr>
          <p:cNvPr id="125955" name="Picture 6"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052513"/>
            <a:ext cx="3600450" cy="257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956" name="Picture 7" descr="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25" y="3933825"/>
            <a:ext cx="3457575" cy="270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957" name="Picture 8" descr="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463" y="1052513"/>
            <a:ext cx="3673475"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958" name="Picture 9" descr="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9338" y="3789363"/>
            <a:ext cx="3455987" cy="267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blinds dir="vert"/>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6978" name="Picture 4"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260350"/>
            <a:ext cx="3600450" cy="257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6979" name="Picture 5" descr="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3429000"/>
            <a:ext cx="3744913" cy="288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6980" name="Picture 6" descr="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7900" y="260350"/>
            <a:ext cx="3384550" cy="274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6981" name="Picture 7" descr="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2363" y="3357563"/>
            <a:ext cx="3671887" cy="307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blinds dir="vert"/>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8002" name="Rectangle 4"/>
          <p:cNvSpPr>
            <a:spLocks noChangeArrowheads="1"/>
          </p:cNvSpPr>
          <p:nvPr/>
        </p:nvSpPr>
        <p:spPr bwMode="auto">
          <a:xfrm>
            <a:off x="323850" y="1557338"/>
            <a:ext cx="84582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kumimoji="1" lang="zh-CN" altLang="en-US" sz="3200" b="1">
                <a:solidFill>
                  <a:srgbClr val="000082"/>
                </a:solidFill>
                <a:latin typeface="Times New Roman" pitchFamily="18" charset="0"/>
                <a:ea typeface="楷体_GB2312" pitchFamily="49" charset="-122"/>
              </a:rPr>
              <a:t>考虑问题的出发点</a:t>
            </a:r>
            <a:r>
              <a:rPr kumimoji="1" lang="en-US" altLang="zh-CN" sz="3200" b="1">
                <a:solidFill>
                  <a:srgbClr val="000082"/>
                </a:solidFill>
                <a:latin typeface="Times New Roman" pitchFamily="18" charset="0"/>
                <a:ea typeface="楷体_GB2312" pitchFamily="49" charset="-122"/>
              </a:rPr>
              <a:t>: </a:t>
            </a:r>
            <a:r>
              <a:rPr kumimoji="1" lang="zh-CN" altLang="en-US" sz="3200" b="1">
                <a:solidFill>
                  <a:srgbClr val="000082"/>
                </a:solidFill>
                <a:latin typeface="Times New Roman" pitchFamily="18" charset="0"/>
                <a:ea typeface="楷体_GB2312" pitchFamily="49" charset="-122"/>
              </a:rPr>
              <a:t>为使生成树上</a:t>
            </a:r>
            <a:r>
              <a:rPr kumimoji="1" lang="zh-CN" altLang="en-US" sz="3200" b="1" u="sng">
                <a:solidFill>
                  <a:schemeClr val="tx2"/>
                </a:solidFill>
                <a:latin typeface="Times New Roman" pitchFamily="18" charset="0"/>
                <a:ea typeface="楷体_GB2312" pitchFamily="49" charset="-122"/>
              </a:rPr>
              <a:t>边的权值之和达到最小</a:t>
            </a:r>
            <a:r>
              <a:rPr kumimoji="1" lang="zh-CN" altLang="en-US" sz="3200" b="1">
                <a:solidFill>
                  <a:srgbClr val="000082"/>
                </a:solidFill>
                <a:latin typeface="Times New Roman" pitchFamily="18" charset="0"/>
                <a:ea typeface="楷体_GB2312" pitchFamily="49" charset="-122"/>
              </a:rPr>
              <a:t>，则应使生成树中每一条边的权值尽可能地小。</a:t>
            </a:r>
          </a:p>
        </p:txBody>
      </p:sp>
      <p:sp>
        <p:nvSpPr>
          <p:cNvPr id="128003" name="Rectangle 5"/>
          <p:cNvSpPr>
            <a:spLocks noChangeArrowheads="1"/>
          </p:cNvSpPr>
          <p:nvPr/>
        </p:nvSpPr>
        <p:spPr bwMode="auto">
          <a:xfrm>
            <a:off x="250825" y="836613"/>
            <a:ext cx="3495675" cy="65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kumimoji="1" lang="en-US" altLang="zh-CN" sz="3200" b="1">
                <a:latin typeface="Times New Roman" pitchFamily="18" charset="0"/>
                <a:ea typeface="楷体_GB2312" pitchFamily="49" charset="-122"/>
              </a:rPr>
              <a:t>1</a:t>
            </a:r>
            <a:r>
              <a:rPr kumimoji="1" lang="zh-CN" altLang="en-US" sz="3200" b="1">
                <a:latin typeface="Times New Roman" pitchFamily="18" charset="0"/>
                <a:ea typeface="楷体_GB2312" pitchFamily="49" charset="-122"/>
              </a:rPr>
              <a:t>、基本思想：</a:t>
            </a:r>
          </a:p>
        </p:txBody>
      </p:sp>
      <p:sp>
        <p:nvSpPr>
          <p:cNvPr id="128004" name="Text Box 9">
            <a:hlinkClick r:id="" action="ppaction://hlinkshowjump?jump=nextslide"/>
          </p:cNvPr>
          <p:cNvSpPr txBox="1">
            <a:spLocks noChangeArrowheads="1"/>
          </p:cNvSpPr>
          <p:nvPr/>
        </p:nvSpPr>
        <p:spPr bwMode="auto">
          <a:xfrm>
            <a:off x="179388" y="115888"/>
            <a:ext cx="6840537" cy="65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15000"/>
              </a:lnSpc>
            </a:pPr>
            <a:r>
              <a:rPr kumimoji="1" lang="zh-CN" altLang="en-US" sz="3200" b="1">
                <a:latin typeface="Times New Roman" pitchFamily="18" charset="0"/>
                <a:ea typeface="楷体_GB2312" pitchFamily="49" charset="-122"/>
              </a:rPr>
              <a:t>二、克鲁斯卡尔</a:t>
            </a:r>
            <a:r>
              <a:rPr kumimoji="1" lang="en-US" altLang="zh-CN" sz="3200" b="1">
                <a:latin typeface="Times New Roman" pitchFamily="18" charset="0"/>
                <a:ea typeface="楷体_GB2312" pitchFamily="49" charset="-122"/>
              </a:rPr>
              <a:t>(Kruskal)</a:t>
            </a:r>
            <a:r>
              <a:rPr kumimoji="1" lang="zh-CN" altLang="en-US" sz="3200" b="1">
                <a:latin typeface="Times New Roman" pitchFamily="18" charset="0"/>
                <a:ea typeface="楷体_GB2312" pitchFamily="49" charset="-122"/>
              </a:rPr>
              <a:t>算法</a:t>
            </a:r>
          </a:p>
        </p:txBody>
      </p:sp>
      <p:sp>
        <p:nvSpPr>
          <p:cNvPr id="128005" name="Rectangle 10"/>
          <p:cNvSpPr>
            <a:spLocks noChangeArrowheads="1"/>
          </p:cNvSpPr>
          <p:nvPr/>
        </p:nvSpPr>
        <p:spPr bwMode="auto">
          <a:xfrm>
            <a:off x="250825" y="3644900"/>
            <a:ext cx="8713788"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kumimoji="1" lang="zh-CN" altLang="en-US" sz="3200" b="1">
                <a:latin typeface="Times New Roman" pitchFamily="18" charset="0"/>
                <a:ea typeface="楷体_GB2312" pitchFamily="49" charset="-122"/>
              </a:rPr>
              <a:t>自然地，应从权值最小的边选起，直至选出</a:t>
            </a:r>
            <a:r>
              <a:rPr kumimoji="1" lang="en-US" altLang="zh-CN" sz="3200" b="1">
                <a:latin typeface="Times New Roman" pitchFamily="18" charset="0"/>
                <a:ea typeface="楷体_GB2312" pitchFamily="49" charset="-122"/>
              </a:rPr>
              <a:t>n-1</a:t>
            </a:r>
            <a:r>
              <a:rPr kumimoji="1" lang="zh-CN" altLang="en-US" sz="3200" b="1">
                <a:latin typeface="Times New Roman" pitchFamily="18" charset="0"/>
                <a:ea typeface="楷体_GB2312" pitchFamily="49" charset="-122"/>
              </a:rPr>
              <a:t>条权值最小的边为止，同时这</a:t>
            </a:r>
            <a:r>
              <a:rPr kumimoji="1" lang="en-US" altLang="zh-CN" sz="3200" b="1">
                <a:latin typeface="Times New Roman" pitchFamily="18" charset="0"/>
                <a:ea typeface="楷体_GB2312" pitchFamily="49" charset="-122"/>
              </a:rPr>
              <a:t>n-1</a:t>
            </a:r>
            <a:r>
              <a:rPr kumimoji="1" lang="zh-CN" altLang="en-US" sz="3200" b="1">
                <a:latin typeface="Times New Roman" pitchFamily="18" charset="0"/>
                <a:ea typeface="楷体_GB2312" pitchFamily="49" charset="-122"/>
              </a:rPr>
              <a:t>条边必须不构成回路。因此，并非每一条当前权值最小的边都可选。</a:t>
            </a:r>
          </a:p>
        </p:txBody>
      </p:sp>
      <p:sp>
        <p:nvSpPr>
          <p:cNvPr id="128006" name="AutoShape 18"/>
          <p:cNvSpPr>
            <a:spLocks noChangeArrowheads="1"/>
          </p:cNvSpPr>
          <p:nvPr/>
        </p:nvSpPr>
        <p:spPr bwMode="auto">
          <a:xfrm>
            <a:off x="4608513" y="838200"/>
            <a:ext cx="1871662" cy="719138"/>
          </a:xfrm>
          <a:prstGeom prst="wedgeRoundRectCallout">
            <a:avLst>
              <a:gd name="adj1" fmla="val -143153"/>
              <a:gd name="adj2" fmla="val 1102"/>
              <a:gd name="adj3" fmla="val 16667"/>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3200">
                <a:ea typeface="楷体_GB2312" pitchFamily="49" charset="-122"/>
              </a:rPr>
              <a:t>归并边</a:t>
            </a:r>
          </a:p>
        </p:txBody>
      </p:sp>
    </p:spTree>
  </p:cSld>
  <p:clrMapOvr>
    <a:masterClrMapping/>
  </p:clrMapOvr>
  <p:transition>
    <p:blinds dir="vert"/>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9026" name="Rectangle 4"/>
          <p:cNvSpPr>
            <a:spLocks noChangeArrowheads="1"/>
          </p:cNvSpPr>
          <p:nvPr/>
        </p:nvSpPr>
        <p:spPr bwMode="auto">
          <a:xfrm>
            <a:off x="250825" y="4319588"/>
            <a:ext cx="8713788" cy="177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lang="en-US" altLang="zh-CN" sz="3200">
                <a:latin typeface="Times New Roman" pitchFamily="18" charset="0"/>
                <a:ea typeface="楷体_GB2312" pitchFamily="49" charset="-122"/>
              </a:rPr>
              <a:t>⑴ </a:t>
            </a:r>
            <a:r>
              <a:rPr lang="zh-CN" altLang="en-US" sz="3200">
                <a:latin typeface="Times New Roman" pitchFamily="18" charset="0"/>
                <a:ea typeface="楷体_GB2312" pitchFamily="49" charset="-122"/>
              </a:rPr>
              <a:t>选取权值最小的边</a:t>
            </a:r>
            <a:r>
              <a:rPr lang="en-US" altLang="zh-CN" sz="3200" b="1">
                <a:latin typeface="Times New Roman" pitchFamily="18" charset="0"/>
                <a:ea typeface="楷体_GB2312" pitchFamily="49" charset="-122"/>
              </a:rPr>
              <a:t>(vi</a:t>
            </a:r>
            <a:r>
              <a:rPr lang="zh-CN" altLang="en-US" sz="3200">
                <a:latin typeface="Times New Roman" pitchFamily="18" charset="0"/>
                <a:ea typeface="楷体_GB2312" pitchFamily="49" charset="-122"/>
              </a:rPr>
              <a:t>，</a:t>
            </a:r>
            <a:r>
              <a:rPr lang="en-US" altLang="zh-CN" sz="3200" b="1">
                <a:latin typeface="Times New Roman" pitchFamily="18" charset="0"/>
                <a:ea typeface="楷体_GB2312" pitchFamily="49" charset="-122"/>
              </a:rPr>
              <a:t>vj)</a:t>
            </a:r>
            <a:r>
              <a:rPr lang="zh-CN" altLang="en-US" sz="3200">
                <a:latin typeface="Times New Roman" pitchFamily="18" charset="0"/>
                <a:ea typeface="楷体_GB2312" pitchFamily="49" charset="-122"/>
              </a:rPr>
              <a:t>，若边</a:t>
            </a:r>
            <a:r>
              <a:rPr lang="en-US" altLang="zh-CN" sz="3200" b="1">
                <a:latin typeface="Times New Roman" pitchFamily="18" charset="0"/>
                <a:ea typeface="楷体_GB2312" pitchFamily="49" charset="-122"/>
              </a:rPr>
              <a:t>(vi</a:t>
            </a:r>
            <a:r>
              <a:rPr lang="zh-CN" altLang="en-US" sz="3200">
                <a:latin typeface="Times New Roman" pitchFamily="18" charset="0"/>
                <a:ea typeface="楷体_GB2312" pitchFamily="49" charset="-122"/>
              </a:rPr>
              <a:t>，</a:t>
            </a:r>
            <a:r>
              <a:rPr lang="en-US" altLang="zh-CN" sz="3200" b="1">
                <a:latin typeface="Times New Roman" pitchFamily="18" charset="0"/>
                <a:ea typeface="楷体_GB2312" pitchFamily="49" charset="-122"/>
              </a:rPr>
              <a:t>vj)</a:t>
            </a:r>
            <a:r>
              <a:rPr lang="zh-CN" altLang="en-US" sz="3200">
                <a:latin typeface="Times New Roman" pitchFamily="18" charset="0"/>
                <a:ea typeface="楷体_GB2312" pitchFamily="49" charset="-122"/>
              </a:rPr>
              <a:t>加入到</a:t>
            </a:r>
            <a:r>
              <a:rPr lang="en-US" altLang="zh-CN" sz="3200" b="1">
                <a:latin typeface="Times New Roman" pitchFamily="18" charset="0"/>
                <a:ea typeface="楷体_GB2312" pitchFamily="49" charset="-122"/>
              </a:rPr>
              <a:t>TE</a:t>
            </a:r>
            <a:r>
              <a:rPr lang="zh-CN" altLang="en-US" sz="3200">
                <a:latin typeface="Times New Roman" pitchFamily="18" charset="0"/>
                <a:ea typeface="楷体_GB2312" pitchFamily="49" charset="-122"/>
              </a:rPr>
              <a:t>后形成回路，则舍弃该边</a:t>
            </a:r>
            <a:r>
              <a:rPr lang="en-US" altLang="zh-CN" sz="3200" b="1">
                <a:latin typeface="Times New Roman" pitchFamily="18" charset="0"/>
                <a:ea typeface="楷体_GB2312" pitchFamily="49" charset="-122"/>
              </a:rPr>
              <a:t>(vi</a:t>
            </a:r>
            <a:r>
              <a:rPr lang="zh-CN" altLang="en-US" sz="3200">
                <a:latin typeface="Times New Roman" pitchFamily="18" charset="0"/>
                <a:ea typeface="楷体_GB2312" pitchFamily="49" charset="-122"/>
              </a:rPr>
              <a:t>，</a:t>
            </a:r>
            <a:r>
              <a:rPr lang="en-US" altLang="zh-CN" sz="3200" b="1">
                <a:latin typeface="Times New Roman" pitchFamily="18" charset="0"/>
                <a:ea typeface="楷体_GB2312" pitchFamily="49" charset="-122"/>
              </a:rPr>
              <a:t>vj) </a:t>
            </a:r>
            <a:r>
              <a:rPr lang="zh-CN" altLang="en-US" sz="3200">
                <a:latin typeface="Times New Roman" pitchFamily="18" charset="0"/>
                <a:ea typeface="楷体_GB2312" pitchFamily="49" charset="-122"/>
              </a:rPr>
              <a:t>；否则，将该边并入到</a:t>
            </a:r>
            <a:r>
              <a:rPr lang="en-US" altLang="zh-CN" sz="3200" b="1">
                <a:latin typeface="Times New Roman" pitchFamily="18" charset="0"/>
                <a:ea typeface="楷体_GB2312" pitchFamily="49" charset="-122"/>
              </a:rPr>
              <a:t>TE</a:t>
            </a:r>
            <a:r>
              <a:rPr lang="zh-CN" altLang="en-US" sz="3200">
                <a:latin typeface="Times New Roman" pitchFamily="18" charset="0"/>
                <a:ea typeface="楷体_GB2312" pitchFamily="49" charset="-122"/>
              </a:rPr>
              <a:t>中，即</a:t>
            </a:r>
            <a:r>
              <a:rPr lang="en-US" altLang="zh-CN" sz="3200" b="1">
                <a:latin typeface="Times New Roman" pitchFamily="18" charset="0"/>
                <a:ea typeface="楷体_GB2312" pitchFamily="49" charset="-122"/>
              </a:rPr>
              <a:t>TE=TE</a:t>
            </a:r>
            <a:r>
              <a:rPr lang="en-US" altLang="zh-CN" sz="3200">
                <a:latin typeface="Times New Roman" pitchFamily="18" charset="0"/>
                <a:ea typeface="楷体_GB2312" pitchFamily="49" charset="-122"/>
              </a:rPr>
              <a:t>∪</a:t>
            </a:r>
            <a:r>
              <a:rPr lang="en-US" altLang="zh-CN" sz="3200" b="1">
                <a:latin typeface="Times New Roman" pitchFamily="18" charset="0"/>
                <a:ea typeface="楷体_GB2312" pitchFamily="49" charset="-122"/>
              </a:rPr>
              <a:t>{(vi</a:t>
            </a:r>
            <a:r>
              <a:rPr lang="zh-CN" altLang="en-US" sz="3200">
                <a:latin typeface="Times New Roman" pitchFamily="18" charset="0"/>
                <a:ea typeface="楷体_GB2312" pitchFamily="49" charset="-122"/>
              </a:rPr>
              <a:t>，</a:t>
            </a:r>
            <a:r>
              <a:rPr lang="en-US" altLang="zh-CN" sz="3200" b="1">
                <a:latin typeface="Times New Roman" pitchFamily="18" charset="0"/>
                <a:ea typeface="楷体_GB2312" pitchFamily="49" charset="-122"/>
              </a:rPr>
              <a:t>vj)} </a:t>
            </a:r>
            <a:r>
              <a:rPr lang="zh-CN" altLang="en-US" sz="3200">
                <a:latin typeface="Times New Roman" pitchFamily="18" charset="0"/>
                <a:ea typeface="楷体_GB2312" pitchFamily="49" charset="-122"/>
              </a:rPr>
              <a:t>。</a:t>
            </a:r>
          </a:p>
        </p:txBody>
      </p:sp>
      <p:sp>
        <p:nvSpPr>
          <p:cNvPr id="129027" name="Rectangle 5"/>
          <p:cNvSpPr>
            <a:spLocks noChangeArrowheads="1"/>
          </p:cNvSpPr>
          <p:nvPr/>
        </p:nvSpPr>
        <p:spPr bwMode="auto">
          <a:xfrm>
            <a:off x="250825" y="3786188"/>
            <a:ext cx="82216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a:latin typeface="Times New Roman" pitchFamily="18" charset="0"/>
                <a:ea typeface="楷体_GB2312" pitchFamily="49" charset="-122"/>
              </a:rPr>
              <a:t>对</a:t>
            </a:r>
            <a:r>
              <a:rPr lang="en-US" altLang="zh-CN" sz="3200" b="1">
                <a:latin typeface="Times New Roman" pitchFamily="18" charset="0"/>
                <a:ea typeface="楷体_GB2312" pitchFamily="49" charset="-122"/>
              </a:rPr>
              <a:t>G</a:t>
            </a:r>
            <a:r>
              <a:rPr lang="zh-CN" altLang="en-US" sz="3200">
                <a:latin typeface="Times New Roman" pitchFamily="18" charset="0"/>
                <a:ea typeface="楷体_GB2312" pitchFamily="49" charset="-122"/>
              </a:rPr>
              <a:t>中的边按权值大小，从小到大依次选取。</a:t>
            </a:r>
          </a:p>
        </p:txBody>
      </p:sp>
      <p:sp>
        <p:nvSpPr>
          <p:cNvPr id="129028" name="Rectangle 6"/>
          <p:cNvSpPr>
            <a:spLocks noChangeArrowheads="1"/>
          </p:cNvSpPr>
          <p:nvPr/>
        </p:nvSpPr>
        <p:spPr bwMode="auto">
          <a:xfrm>
            <a:off x="263525" y="6089650"/>
            <a:ext cx="82692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latin typeface="Times New Roman" pitchFamily="18" charset="0"/>
                <a:ea typeface="楷体_GB2312" pitchFamily="49" charset="-122"/>
              </a:rPr>
              <a:t>⑵ </a:t>
            </a:r>
            <a:r>
              <a:rPr lang="zh-CN" altLang="en-US" sz="3200">
                <a:latin typeface="Times New Roman" pitchFamily="18" charset="0"/>
                <a:ea typeface="楷体_GB2312" pitchFamily="49" charset="-122"/>
              </a:rPr>
              <a:t>重复⑴ ，直到</a:t>
            </a:r>
            <a:r>
              <a:rPr lang="en-US" altLang="zh-CN" sz="3200" b="1">
                <a:latin typeface="Times New Roman" pitchFamily="18" charset="0"/>
                <a:ea typeface="楷体_GB2312" pitchFamily="49" charset="-122"/>
              </a:rPr>
              <a:t>TE</a:t>
            </a:r>
            <a:r>
              <a:rPr lang="zh-CN" altLang="en-US" sz="3200">
                <a:latin typeface="Times New Roman" pitchFamily="18" charset="0"/>
                <a:ea typeface="楷体_GB2312" pitchFamily="49" charset="-122"/>
              </a:rPr>
              <a:t>中包含有</a:t>
            </a:r>
            <a:r>
              <a:rPr lang="en-US" altLang="zh-CN" sz="3200" b="1">
                <a:latin typeface="Times New Roman" pitchFamily="18" charset="0"/>
                <a:ea typeface="楷体_GB2312" pitchFamily="49" charset="-122"/>
              </a:rPr>
              <a:t>n</a:t>
            </a:r>
            <a:r>
              <a:rPr lang="en-US" altLang="en-US" sz="3200" b="1">
                <a:latin typeface="Times New Roman" pitchFamily="18" charset="0"/>
                <a:ea typeface="楷体_GB2312" pitchFamily="49" charset="-122"/>
              </a:rPr>
              <a:t>－</a:t>
            </a:r>
            <a:r>
              <a:rPr lang="en-US" altLang="zh-CN" sz="3200" b="1">
                <a:latin typeface="Times New Roman" pitchFamily="18" charset="0"/>
                <a:ea typeface="楷体_GB2312" pitchFamily="49" charset="-122"/>
              </a:rPr>
              <a:t>1</a:t>
            </a:r>
            <a:r>
              <a:rPr lang="zh-CN" altLang="en-US" sz="3200">
                <a:latin typeface="Times New Roman" pitchFamily="18" charset="0"/>
                <a:ea typeface="楷体_GB2312" pitchFamily="49" charset="-122"/>
              </a:rPr>
              <a:t>条边为止。</a:t>
            </a:r>
          </a:p>
        </p:txBody>
      </p:sp>
      <p:sp>
        <p:nvSpPr>
          <p:cNvPr id="129029" name="Rectangle 7"/>
          <p:cNvSpPr>
            <a:spLocks noChangeArrowheads="1"/>
          </p:cNvSpPr>
          <p:nvPr/>
        </p:nvSpPr>
        <p:spPr bwMode="auto">
          <a:xfrm>
            <a:off x="323850" y="3063875"/>
            <a:ext cx="5184775" cy="65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kumimoji="1" lang="zh-CN" altLang="en-US" sz="3200" b="1">
                <a:latin typeface="Times New Roman" pitchFamily="18" charset="0"/>
                <a:ea typeface="楷体_GB2312" pitchFamily="49" charset="-122"/>
              </a:rPr>
              <a:t>初态：</a:t>
            </a:r>
            <a:r>
              <a:rPr kumimoji="1" lang="en-US" altLang="zh-CN" sz="3200" b="1">
                <a:latin typeface="Times New Roman" pitchFamily="18" charset="0"/>
                <a:ea typeface="楷体_GB2312" pitchFamily="49" charset="-122"/>
              </a:rPr>
              <a:t>U=V</a:t>
            </a:r>
            <a:r>
              <a:rPr kumimoji="1" lang="zh-CN" altLang="en-US" sz="3200" b="1">
                <a:latin typeface="Times New Roman" pitchFamily="18" charset="0"/>
                <a:ea typeface="楷体_GB2312" pitchFamily="49" charset="-122"/>
              </a:rPr>
              <a:t>，</a:t>
            </a:r>
            <a:r>
              <a:rPr kumimoji="1" lang="en-US" altLang="zh-CN" sz="3200" b="1">
                <a:latin typeface="Times New Roman" pitchFamily="18" charset="0"/>
                <a:ea typeface="楷体_GB2312" pitchFamily="49" charset="-122"/>
              </a:rPr>
              <a:t>TE={ }</a:t>
            </a:r>
          </a:p>
        </p:txBody>
      </p:sp>
      <p:sp>
        <p:nvSpPr>
          <p:cNvPr id="129030" name="Rectangle 8"/>
          <p:cNvSpPr>
            <a:spLocks noChangeArrowheads="1"/>
          </p:cNvSpPr>
          <p:nvPr/>
        </p:nvSpPr>
        <p:spPr bwMode="auto">
          <a:xfrm>
            <a:off x="252413" y="663575"/>
            <a:ext cx="8424862"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kumimoji="1" lang="zh-CN" altLang="en-US" sz="3200" b="1">
                <a:latin typeface="Times New Roman" pitchFamily="18" charset="0"/>
                <a:ea typeface="楷体_GB2312" pitchFamily="49" charset="-122"/>
              </a:rPr>
              <a:t>设</a:t>
            </a:r>
            <a:r>
              <a:rPr kumimoji="1" lang="en-US" altLang="zh-CN" sz="3200" b="1">
                <a:latin typeface="Times New Roman" pitchFamily="18" charset="0"/>
                <a:ea typeface="楷体_GB2312" pitchFamily="49" charset="-122"/>
              </a:rPr>
              <a:t>G=(V, E)</a:t>
            </a:r>
            <a:r>
              <a:rPr kumimoji="1" lang="zh-CN" altLang="en-US" sz="3200" b="1">
                <a:latin typeface="Times New Roman" pitchFamily="18" charset="0"/>
                <a:ea typeface="楷体_GB2312" pitchFamily="49" charset="-122"/>
              </a:rPr>
              <a:t>是具有</a:t>
            </a:r>
            <a:r>
              <a:rPr kumimoji="1" lang="en-US" altLang="zh-CN" sz="3200" b="1">
                <a:latin typeface="Times New Roman" pitchFamily="18" charset="0"/>
                <a:ea typeface="楷体_GB2312" pitchFamily="49" charset="-122"/>
              </a:rPr>
              <a:t>n</a:t>
            </a:r>
            <a:r>
              <a:rPr kumimoji="1" lang="zh-CN" altLang="en-US" sz="3200" b="1">
                <a:latin typeface="Times New Roman" pitchFamily="18" charset="0"/>
                <a:ea typeface="楷体_GB2312" pitchFamily="49" charset="-122"/>
              </a:rPr>
              <a:t>个顶点的连通网，</a:t>
            </a:r>
            <a:r>
              <a:rPr kumimoji="1" lang="en-US" altLang="zh-CN" sz="3200" b="1">
                <a:latin typeface="Times New Roman" pitchFamily="18" charset="0"/>
                <a:ea typeface="楷体_GB2312" pitchFamily="49" charset="-122"/>
              </a:rPr>
              <a:t>T=(U, TE)</a:t>
            </a:r>
            <a:r>
              <a:rPr kumimoji="1" lang="zh-CN" altLang="en-US" sz="3200" b="1">
                <a:latin typeface="Times New Roman" pitchFamily="18" charset="0"/>
                <a:ea typeface="楷体_GB2312" pitchFamily="49" charset="-122"/>
              </a:rPr>
              <a:t>是其最小生成树。令最小生成树的初始状态为只含 </a:t>
            </a:r>
            <a:r>
              <a:rPr kumimoji="1" lang="en-US" altLang="zh-CN" sz="3200" b="1">
                <a:latin typeface="Times New Roman" pitchFamily="18" charset="0"/>
                <a:ea typeface="楷体_GB2312" pitchFamily="49" charset="-122"/>
              </a:rPr>
              <a:t>n </a:t>
            </a:r>
            <a:r>
              <a:rPr kumimoji="1" lang="zh-CN" altLang="en-US" sz="3200" b="1">
                <a:latin typeface="Times New Roman" pitchFamily="18" charset="0"/>
                <a:ea typeface="楷体_GB2312" pitchFamily="49" charset="-122"/>
              </a:rPr>
              <a:t>个顶点而无边的非连通的子图 </a:t>
            </a:r>
            <a:r>
              <a:rPr kumimoji="1" lang="en-US" altLang="zh-CN" sz="3200" b="1">
                <a:latin typeface="Times New Roman" pitchFamily="18" charset="0"/>
                <a:ea typeface="楷体_GB2312" pitchFamily="49" charset="-122"/>
              </a:rPr>
              <a:t>T</a:t>
            </a:r>
            <a:r>
              <a:rPr kumimoji="1" lang="zh-CN" altLang="en-US" sz="3200" b="1">
                <a:latin typeface="Times New Roman" pitchFamily="18" charset="0"/>
                <a:ea typeface="楷体_GB2312" pitchFamily="49" charset="-122"/>
              </a:rPr>
              <a:t>，图中每个顶点自成一个连通分量。</a:t>
            </a:r>
          </a:p>
        </p:txBody>
      </p:sp>
      <p:sp>
        <p:nvSpPr>
          <p:cNvPr id="129031" name="Rectangle 9"/>
          <p:cNvSpPr>
            <a:spLocks noChangeArrowheads="1"/>
          </p:cNvSpPr>
          <p:nvPr/>
        </p:nvSpPr>
        <p:spPr bwMode="auto">
          <a:xfrm>
            <a:off x="355600" y="15875"/>
            <a:ext cx="4432300" cy="65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kumimoji="1" lang="en-US" altLang="zh-CN" sz="3200" b="1">
                <a:latin typeface="Times New Roman" pitchFamily="18" charset="0"/>
                <a:ea typeface="楷体_GB2312" pitchFamily="49" charset="-122"/>
              </a:rPr>
              <a:t>2</a:t>
            </a:r>
            <a:r>
              <a:rPr kumimoji="1" lang="zh-CN" altLang="en-US" sz="3200" b="1">
                <a:latin typeface="Times New Roman" pitchFamily="18" charset="0"/>
                <a:ea typeface="楷体_GB2312" pitchFamily="49" charset="-122"/>
              </a:rPr>
              <a:t>、算法步骤： </a:t>
            </a:r>
          </a:p>
        </p:txBody>
      </p:sp>
    </p:spTree>
  </p:cSld>
  <p:clrMapOvr>
    <a:masterClrMapping/>
  </p:clrMapOvr>
  <p:transition>
    <p:blinds dir="vert"/>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9" name="Oval 29"/>
          <p:cNvSpPr>
            <a:spLocks noChangeArrowheads="1"/>
          </p:cNvSpPr>
          <p:nvPr/>
        </p:nvSpPr>
        <p:spPr bwMode="auto">
          <a:xfrm>
            <a:off x="4003675" y="2581275"/>
            <a:ext cx="533400" cy="533400"/>
          </a:xfrm>
          <a:prstGeom prst="ellipse">
            <a:avLst/>
          </a:prstGeom>
          <a:solidFill>
            <a:srgbClr val="FFFF99"/>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800000"/>
                </a:solidFill>
                <a:latin typeface="Times New Roman" pitchFamily="18" charset="0"/>
              </a:rPr>
              <a:t>a</a:t>
            </a:r>
            <a:endParaRPr kumimoji="1" lang="en-US" altLang="zh-CN" sz="2400">
              <a:latin typeface="Times New Roman" pitchFamily="18" charset="0"/>
            </a:endParaRPr>
          </a:p>
        </p:txBody>
      </p:sp>
      <p:sp>
        <p:nvSpPr>
          <p:cNvPr id="112670" name="Line 30"/>
          <p:cNvSpPr>
            <a:spLocks noChangeShapeType="1"/>
          </p:cNvSpPr>
          <p:nvPr/>
        </p:nvSpPr>
        <p:spPr bwMode="auto">
          <a:xfrm>
            <a:off x="4460875" y="3008313"/>
            <a:ext cx="990600" cy="1219200"/>
          </a:xfrm>
          <a:prstGeom prst="line">
            <a:avLst/>
          </a:prstGeom>
          <a:noFill/>
          <a:ln w="57150" cap="sq">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71" name="Oval 31"/>
          <p:cNvSpPr>
            <a:spLocks noChangeArrowheads="1"/>
          </p:cNvSpPr>
          <p:nvPr/>
        </p:nvSpPr>
        <p:spPr bwMode="auto">
          <a:xfrm>
            <a:off x="5375275" y="4151313"/>
            <a:ext cx="533400" cy="533400"/>
          </a:xfrm>
          <a:prstGeom prst="ellipse">
            <a:avLst/>
          </a:prstGeom>
          <a:solidFill>
            <a:srgbClr val="FFFF99"/>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800000"/>
                </a:solidFill>
                <a:latin typeface="Times New Roman" pitchFamily="18" charset="0"/>
              </a:rPr>
              <a:t>e</a:t>
            </a:r>
            <a:endParaRPr kumimoji="1" lang="en-US" altLang="zh-CN" sz="2400">
              <a:latin typeface="Times New Roman" pitchFamily="18" charset="0"/>
            </a:endParaRPr>
          </a:p>
        </p:txBody>
      </p:sp>
      <p:sp>
        <p:nvSpPr>
          <p:cNvPr id="112672" name="Line 32"/>
          <p:cNvSpPr>
            <a:spLocks noChangeShapeType="1"/>
          </p:cNvSpPr>
          <p:nvPr/>
        </p:nvSpPr>
        <p:spPr bwMode="auto">
          <a:xfrm>
            <a:off x="5908675" y="4532313"/>
            <a:ext cx="1219200" cy="685800"/>
          </a:xfrm>
          <a:prstGeom prst="line">
            <a:avLst/>
          </a:prstGeom>
          <a:noFill/>
          <a:ln w="57150" cap="sq">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74" name="Oval 34"/>
          <p:cNvSpPr>
            <a:spLocks noChangeArrowheads="1"/>
          </p:cNvSpPr>
          <p:nvPr/>
        </p:nvSpPr>
        <p:spPr bwMode="auto">
          <a:xfrm>
            <a:off x="7051675" y="5065713"/>
            <a:ext cx="533400" cy="533400"/>
          </a:xfrm>
          <a:prstGeom prst="ellipse">
            <a:avLst/>
          </a:prstGeom>
          <a:solidFill>
            <a:srgbClr val="FFFF99"/>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800000"/>
                </a:solidFill>
                <a:latin typeface="Times New Roman" pitchFamily="18" charset="0"/>
              </a:rPr>
              <a:t>d</a:t>
            </a:r>
            <a:endParaRPr kumimoji="1" lang="en-US" altLang="zh-CN" sz="2400">
              <a:latin typeface="Times New Roman" pitchFamily="18" charset="0"/>
            </a:endParaRPr>
          </a:p>
        </p:txBody>
      </p:sp>
      <p:sp>
        <p:nvSpPr>
          <p:cNvPr id="112675" name="Line 35"/>
          <p:cNvSpPr>
            <a:spLocks noChangeShapeType="1"/>
          </p:cNvSpPr>
          <p:nvPr/>
        </p:nvSpPr>
        <p:spPr bwMode="auto">
          <a:xfrm flipH="1">
            <a:off x="7508875" y="3846513"/>
            <a:ext cx="1143000" cy="1371600"/>
          </a:xfrm>
          <a:prstGeom prst="line">
            <a:avLst/>
          </a:prstGeom>
          <a:noFill/>
          <a:ln w="57150" cap="sq">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76" name="Oval 36"/>
          <p:cNvSpPr>
            <a:spLocks noChangeArrowheads="1"/>
          </p:cNvSpPr>
          <p:nvPr/>
        </p:nvSpPr>
        <p:spPr bwMode="auto">
          <a:xfrm>
            <a:off x="8575675" y="3389313"/>
            <a:ext cx="533400" cy="533400"/>
          </a:xfrm>
          <a:prstGeom prst="ellipse">
            <a:avLst/>
          </a:prstGeom>
          <a:solidFill>
            <a:srgbClr val="FFFF99"/>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800000"/>
                </a:solidFill>
                <a:latin typeface="Times New Roman" pitchFamily="18" charset="0"/>
              </a:rPr>
              <a:t>c</a:t>
            </a:r>
            <a:endParaRPr kumimoji="1" lang="en-US" altLang="zh-CN" sz="2400">
              <a:latin typeface="Times New Roman" pitchFamily="18" charset="0"/>
            </a:endParaRPr>
          </a:p>
        </p:txBody>
      </p:sp>
      <p:sp>
        <p:nvSpPr>
          <p:cNvPr id="112677" name="Line 37"/>
          <p:cNvSpPr>
            <a:spLocks noChangeShapeType="1"/>
          </p:cNvSpPr>
          <p:nvPr/>
        </p:nvSpPr>
        <p:spPr bwMode="auto">
          <a:xfrm>
            <a:off x="7356475" y="2855913"/>
            <a:ext cx="1295400" cy="685800"/>
          </a:xfrm>
          <a:prstGeom prst="line">
            <a:avLst/>
          </a:prstGeom>
          <a:noFill/>
          <a:ln w="57150" cap="sq">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78" name="Oval 38"/>
          <p:cNvSpPr>
            <a:spLocks noChangeArrowheads="1"/>
          </p:cNvSpPr>
          <p:nvPr/>
        </p:nvSpPr>
        <p:spPr bwMode="auto">
          <a:xfrm>
            <a:off x="6823075" y="2551113"/>
            <a:ext cx="533400" cy="533400"/>
          </a:xfrm>
          <a:prstGeom prst="ellipse">
            <a:avLst/>
          </a:prstGeom>
          <a:solidFill>
            <a:srgbClr val="FFFF99"/>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800000"/>
                </a:solidFill>
                <a:latin typeface="Times New Roman" pitchFamily="18" charset="0"/>
              </a:rPr>
              <a:t>b</a:t>
            </a:r>
            <a:endParaRPr kumimoji="1" lang="en-US" altLang="zh-CN" sz="2400">
              <a:latin typeface="Times New Roman" pitchFamily="18" charset="0"/>
            </a:endParaRPr>
          </a:p>
        </p:txBody>
      </p:sp>
      <p:sp>
        <p:nvSpPr>
          <p:cNvPr id="112679" name="Line 39"/>
          <p:cNvSpPr>
            <a:spLocks noChangeShapeType="1"/>
          </p:cNvSpPr>
          <p:nvPr/>
        </p:nvSpPr>
        <p:spPr bwMode="auto">
          <a:xfrm flipV="1">
            <a:off x="3927475" y="4532313"/>
            <a:ext cx="1524000" cy="762000"/>
          </a:xfrm>
          <a:prstGeom prst="line">
            <a:avLst/>
          </a:prstGeom>
          <a:noFill/>
          <a:ln w="57150" cap="sq">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80" name="Oval 40"/>
          <p:cNvSpPr>
            <a:spLocks noChangeArrowheads="1"/>
          </p:cNvSpPr>
          <p:nvPr/>
        </p:nvSpPr>
        <p:spPr bwMode="auto">
          <a:xfrm>
            <a:off x="3394075" y="5065713"/>
            <a:ext cx="533400" cy="533400"/>
          </a:xfrm>
          <a:prstGeom prst="ellipse">
            <a:avLst/>
          </a:prstGeom>
          <a:solidFill>
            <a:srgbClr val="FFFF99"/>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800000"/>
                </a:solidFill>
                <a:latin typeface="Times New Roman" pitchFamily="18" charset="0"/>
              </a:rPr>
              <a:t>g</a:t>
            </a:r>
            <a:endParaRPr kumimoji="1" lang="en-US" altLang="zh-CN" sz="2400">
              <a:latin typeface="Times New Roman" pitchFamily="18" charset="0"/>
            </a:endParaRPr>
          </a:p>
        </p:txBody>
      </p:sp>
      <p:sp>
        <p:nvSpPr>
          <p:cNvPr id="112681" name="Line 41"/>
          <p:cNvSpPr>
            <a:spLocks noChangeShapeType="1"/>
          </p:cNvSpPr>
          <p:nvPr/>
        </p:nvSpPr>
        <p:spPr bwMode="auto">
          <a:xfrm flipH="1">
            <a:off x="6213475" y="5522913"/>
            <a:ext cx="914400" cy="838200"/>
          </a:xfrm>
          <a:prstGeom prst="line">
            <a:avLst/>
          </a:prstGeom>
          <a:noFill/>
          <a:ln w="57150" cap="sq">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82" name="Oval 42"/>
          <p:cNvSpPr>
            <a:spLocks noChangeArrowheads="1"/>
          </p:cNvSpPr>
          <p:nvPr/>
        </p:nvSpPr>
        <p:spPr bwMode="auto">
          <a:xfrm>
            <a:off x="5680075" y="6208713"/>
            <a:ext cx="533400" cy="533400"/>
          </a:xfrm>
          <a:prstGeom prst="ellipse">
            <a:avLst/>
          </a:prstGeom>
          <a:solidFill>
            <a:srgbClr val="FFFF99"/>
          </a:solidFill>
          <a:ln w="28575"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800000"/>
                </a:solidFill>
                <a:latin typeface="Times New Roman" pitchFamily="18" charset="0"/>
              </a:rPr>
              <a:t>f</a:t>
            </a:r>
            <a:endParaRPr kumimoji="1" lang="en-US" altLang="zh-CN" sz="2400">
              <a:latin typeface="Times New Roman" pitchFamily="18" charset="0"/>
            </a:endParaRPr>
          </a:p>
        </p:txBody>
      </p:sp>
      <p:sp>
        <p:nvSpPr>
          <p:cNvPr id="112684" name="Text Box 44"/>
          <p:cNvSpPr txBox="1">
            <a:spLocks noChangeArrowheads="1"/>
          </p:cNvSpPr>
          <p:nvPr/>
        </p:nvSpPr>
        <p:spPr bwMode="auto">
          <a:xfrm>
            <a:off x="4841875" y="3236913"/>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b="1">
                <a:solidFill>
                  <a:srgbClr val="FF0000"/>
                </a:solidFill>
                <a:latin typeface="Times New Roman" pitchFamily="18" charset="0"/>
              </a:rPr>
              <a:t>14</a:t>
            </a:r>
            <a:endParaRPr kumimoji="1" lang="en-US" altLang="zh-CN" sz="2400" b="1">
              <a:solidFill>
                <a:srgbClr val="FF0000"/>
              </a:solidFill>
              <a:latin typeface="Times New Roman" pitchFamily="18" charset="0"/>
            </a:endParaRPr>
          </a:p>
        </p:txBody>
      </p:sp>
      <p:sp>
        <p:nvSpPr>
          <p:cNvPr id="112685" name="Text Box 45"/>
          <p:cNvSpPr txBox="1">
            <a:spLocks noChangeArrowheads="1"/>
          </p:cNvSpPr>
          <p:nvPr/>
        </p:nvSpPr>
        <p:spPr bwMode="auto">
          <a:xfrm>
            <a:off x="6359525" y="441007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b="1">
                <a:solidFill>
                  <a:srgbClr val="FF0000"/>
                </a:solidFill>
                <a:latin typeface="Times New Roman" pitchFamily="18" charset="0"/>
              </a:rPr>
              <a:t>8</a:t>
            </a:r>
            <a:endParaRPr kumimoji="1" lang="en-US" altLang="zh-CN" sz="3200">
              <a:latin typeface="Times New Roman" pitchFamily="18" charset="0"/>
            </a:endParaRPr>
          </a:p>
        </p:txBody>
      </p:sp>
      <p:sp>
        <p:nvSpPr>
          <p:cNvPr id="112686" name="Text Box 46"/>
          <p:cNvSpPr txBox="1">
            <a:spLocks noChangeArrowheads="1"/>
          </p:cNvSpPr>
          <p:nvPr/>
        </p:nvSpPr>
        <p:spPr bwMode="auto">
          <a:xfrm>
            <a:off x="7737475" y="265747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b="1">
                <a:solidFill>
                  <a:srgbClr val="FF0000"/>
                </a:solidFill>
                <a:latin typeface="Times New Roman" pitchFamily="18" charset="0"/>
              </a:rPr>
              <a:t>5</a:t>
            </a:r>
            <a:endParaRPr kumimoji="1" lang="en-US" altLang="zh-CN" sz="2400">
              <a:solidFill>
                <a:schemeClr val="tx2"/>
              </a:solidFill>
              <a:latin typeface="Times New Roman" pitchFamily="18" charset="0"/>
            </a:endParaRPr>
          </a:p>
        </p:txBody>
      </p:sp>
      <p:sp>
        <p:nvSpPr>
          <p:cNvPr id="112687" name="Text Box 47"/>
          <p:cNvSpPr txBox="1">
            <a:spLocks noChangeArrowheads="1"/>
          </p:cNvSpPr>
          <p:nvPr/>
        </p:nvSpPr>
        <p:spPr bwMode="auto">
          <a:xfrm>
            <a:off x="7883525" y="448627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b="1">
                <a:solidFill>
                  <a:srgbClr val="FF0000"/>
                </a:solidFill>
                <a:latin typeface="Times New Roman" pitchFamily="18" charset="0"/>
              </a:rPr>
              <a:t>3</a:t>
            </a:r>
            <a:endParaRPr kumimoji="1" lang="en-US" altLang="zh-CN" sz="3200">
              <a:latin typeface="Times New Roman" pitchFamily="18" charset="0"/>
            </a:endParaRPr>
          </a:p>
        </p:txBody>
      </p:sp>
      <p:sp>
        <p:nvSpPr>
          <p:cNvPr id="112688" name="Text Box 48"/>
          <p:cNvSpPr txBox="1">
            <a:spLocks noChangeArrowheads="1"/>
          </p:cNvSpPr>
          <p:nvPr/>
        </p:nvSpPr>
        <p:spPr bwMode="auto">
          <a:xfrm>
            <a:off x="4384675" y="4379913"/>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b="1">
                <a:solidFill>
                  <a:srgbClr val="FF0000"/>
                </a:solidFill>
                <a:latin typeface="Times New Roman" pitchFamily="18" charset="0"/>
              </a:rPr>
              <a:t>16</a:t>
            </a:r>
          </a:p>
        </p:txBody>
      </p:sp>
      <p:sp>
        <p:nvSpPr>
          <p:cNvPr id="112689" name="Text Box 49"/>
          <p:cNvSpPr txBox="1">
            <a:spLocks noChangeArrowheads="1"/>
          </p:cNvSpPr>
          <p:nvPr/>
        </p:nvSpPr>
        <p:spPr bwMode="auto">
          <a:xfrm>
            <a:off x="6442075" y="5846763"/>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b="1">
                <a:solidFill>
                  <a:srgbClr val="FF0000"/>
                </a:solidFill>
                <a:latin typeface="Times New Roman" pitchFamily="18" charset="0"/>
              </a:rPr>
              <a:t>21</a:t>
            </a:r>
            <a:endParaRPr kumimoji="1" lang="en-US" altLang="zh-CN" sz="3200">
              <a:latin typeface="Times New Roman" pitchFamily="18" charset="0"/>
            </a:endParaRPr>
          </a:p>
        </p:txBody>
      </p:sp>
      <p:sp>
        <p:nvSpPr>
          <p:cNvPr id="112690" name="Text Box 50"/>
          <p:cNvSpPr txBox="1">
            <a:spLocks noChangeArrowheads="1"/>
          </p:cNvSpPr>
          <p:nvPr/>
        </p:nvSpPr>
        <p:spPr bwMode="auto">
          <a:xfrm>
            <a:off x="179388" y="0"/>
            <a:ext cx="145891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4000" b="1">
                <a:solidFill>
                  <a:srgbClr val="000082"/>
                </a:solidFill>
                <a:latin typeface="楷体_GB2312" pitchFamily="49" charset="-122"/>
                <a:ea typeface="楷体_GB2312" pitchFamily="49" charset="-122"/>
              </a:rPr>
              <a:t>例如</a:t>
            </a:r>
            <a:r>
              <a:rPr kumimoji="1" lang="en-US" altLang="zh-CN" sz="4000" b="1">
                <a:solidFill>
                  <a:srgbClr val="000082"/>
                </a:solidFill>
                <a:latin typeface="楷体_GB2312" pitchFamily="49" charset="-122"/>
                <a:ea typeface="楷体_GB2312" pitchFamily="49" charset="-122"/>
              </a:rPr>
              <a:t>:</a:t>
            </a:r>
            <a:endParaRPr kumimoji="1" lang="en-US" altLang="zh-CN" sz="2400">
              <a:latin typeface="Times New Roman" pitchFamily="18" charset="0"/>
            </a:endParaRPr>
          </a:p>
        </p:txBody>
      </p:sp>
      <p:sp>
        <p:nvSpPr>
          <p:cNvPr id="112691" name="Line 51"/>
          <p:cNvSpPr>
            <a:spLocks noChangeShapeType="1"/>
          </p:cNvSpPr>
          <p:nvPr/>
        </p:nvSpPr>
        <p:spPr bwMode="auto">
          <a:xfrm>
            <a:off x="7092950" y="3068638"/>
            <a:ext cx="152400" cy="1981200"/>
          </a:xfrm>
          <a:prstGeom prst="line">
            <a:avLst/>
          </a:prstGeom>
          <a:noFill/>
          <a:ln w="28575">
            <a:solidFill>
              <a:srgbClr val="006600"/>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92" name="Line 52"/>
          <p:cNvSpPr>
            <a:spLocks noChangeShapeType="1"/>
          </p:cNvSpPr>
          <p:nvPr/>
        </p:nvSpPr>
        <p:spPr bwMode="auto">
          <a:xfrm flipH="1">
            <a:off x="5867400" y="2997200"/>
            <a:ext cx="1066800" cy="1219200"/>
          </a:xfrm>
          <a:prstGeom prst="line">
            <a:avLst/>
          </a:prstGeom>
          <a:noFill/>
          <a:ln w="28575">
            <a:solidFill>
              <a:srgbClr val="006600"/>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93" name="Line 53"/>
          <p:cNvSpPr>
            <a:spLocks noChangeShapeType="1"/>
          </p:cNvSpPr>
          <p:nvPr/>
        </p:nvSpPr>
        <p:spPr bwMode="auto">
          <a:xfrm flipH="1">
            <a:off x="3708400" y="2997200"/>
            <a:ext cx="457200" cy="2057400"/>
          </a:xfrm>
          <a:prstGeom prst="line">
            <a:avLst/>
          </a:prstGeom>
          <a:noFill/>
          <a:ln w="28575">
            <a:solidFill>
              <a:srgbClr val="006600"/>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94" name="Line 54"/>
          <p:cNvSpPr>
            <a:spLocks noChangeShapeType="1"/>
          </p:cNvSpPr>
          <p:nvPr/>
        </p:nvSpPr>
        <p:spPr bwMode="auto">
          <a:xfrm>
            <a:off x="4537075" y="2871788"/>
            <a:ext cx="2286000" cy="1587"/>
          </a:xfrm>
          <a:prstGeom prst="line">
            <a:avLst/>
          </a:prstGeom>
          <a:noFill/>
          <a:ln w="28575">
            <a:solidFill>
              <a:srgbClr val="006600"/>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95" name="Text Box 55"/>
          <p:cNvSpPr txBox="1">
            <a:spLocks noChangeArrowheads="1"/>
          </p:cNvSpPr>
          <p:nvPr/>
        </p:nvSpPr>
        <p:spPr bwMode="auto">
          <a:xfrm>
            <a:off x="7235825" y="3573463"/>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a:solidFill>
                  <a:srgbClr val="000066"/>
                </a:solidFill>
                <a:latin typeface="Times New Roman" pitchFamily="18" charset="0"/>
              </a:rPr>
              <a:t>7</a:t>
            </a:r>
          </a:p>
        </p:txBody>
      </p:sp>
      <p:sp>
        <p:nvSpPr>
          <p:cNvPr id="112696" name="Text Box 56"/>
          <p:cNvSpPr txBox="1">
            <a:spLocks noChangeArrowheads="1"/>
          </p:cNvSpPr>
          <p:nvPr/>
        </p:nvSpPr>
        <p:spPr bwMode="auto">
          <a:xfrm>
            <a:off x="5984875" y="3038475"/>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a:solidFill>
                  <a:srgbClr val="000066"/>
                </a:solidFill>
                <a:latin typeface="Times New Roman" pitchFamily="18" charset="0"/>
              </a:rPr>
              <a:t>12</a:t>
            </a:r>
          </a:p>
        </p:txBody>
      </p:sp>
      <p:sp>
        <p:nvSpPr>
          <p:cNvPr id="112697" name="Text Box 57"/>
          <p:cNvSpPr txBox="1">
            <a:spLocks noChangeArrowheads="1"/>
          </p:cNvSpPr>
          <p:nvPr/>
        </p:nvSpPr>
        <p:spPr bwMode="auto">
          <a:xfrm>
            <a:off x="3348038" y="3716338"/>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a:solidFill>
                  <a:srgbClr val="000066"/>
                </a:solidFill>
                <a:latin typeface="Times New Roman" pitchFamily="18" charset="0"/>
              </a:rPr>
              <a:t>18</a:t>
            </a:r>
          </a:p>
        </p:txBody>
      </p:sp>
      <p:sp>
        <p:nvSpPr>
          <p:cNvPr id="112698" name="Text Box 58"/>
          <p:cNvSpPr txBox="1">
            <a:spLocks noChangeArrowheads="1"/>
          </p:cNvSpPr>
          <p:nvPr/>
        </p:nvSpPr>
        <p:spPr bwMode="auto">
          <a:xfrm>
            <a:off x="5197475" y="2378075"/>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a:solidFill>
                  <a:srgbClr val="000066"/>
                </a:solidFill>
                <a:latin typeface="Times New Roman" pitchFamily="18" charset="0"/>
              </a:rPr>
              <a:t>19</a:t>
            </a:r>
            <a:endParaRPr kumimoji="1" lang="en-US" altLang="zh-CN" sz="2400">
              <a:solidFill>
                <a:srgbClr val="000066"/>
              </a:solidFill>
              <a:latin typeface="Times New Roman" pitchFamily="18" charset="0"/>
            </a:endParaRPr>
          </a:p>
        </p:txBody>
      </p:sp>
      <p:grpSp>
        <p:nvGrpSpPr>
          <p:cNvPr id="112702" name="Group 62"/>
          <p:cNvGrpSpPr>
            <a:grpSpLocks/>
          </p:cNvGrpSpPr>
          <p:nvPr/>
        </p:nvGrpSpPr>
        <p:grpSpPr bwMode="auto">
          <a:xfrm>
            <a:off x="215900" y="620713"/>
            <a:ext cx="4356100" cy="3384550"/>
            <a:chOff x="1200" y="864"/>
            <a:chExt cx="3600" cy="2765"/>
          </a:xfrm>
        </p:grpSpPr>
        <p:sp>
          <p:nvSpPr>
            <p:cNvPr id="130079" name="Oval 63"/>
            <p:cNvSpPr>
              <a:spLocks noChangeArrowheads="1"/>
            </p:cNvSpPr>
            <p:nvPr/>
          </p:nvSpPr>
          <p:spPr bwMode="auto">
            <a:xfrm>
              <a:off x="1584" y="989"/>
              <a:ext cx="336" cy="336"/>
            </a:xfrm>
            <a:prstGeom prst="ellipse">
              <a:avLst/>
            </a:prstGeom>
            <a:solidFill>
              <a:schemeClr val="bg1"/>
            </a:solidFill>
            <a:ln w="28575" cap="sq">
              <a:solidFill>
                <a:srgbClr val="CC00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latin typeface="Times New Roman" pitchFamily="18" charset="0"/>
                </a:rPr>
                <a:t>a</a:t>
              </a:r>
              <a:endParaRPr kumimoji="1" lang="en-US" altLang="zh-CN" sz="2400">
                <a:latin typeface="Times New Roman" pitchFamily="18" charset="0"/>
              </a:endParaRPr>
            </a:p>
          </p:txBody>
        </p:sp>
        <p:sp>
          <p:nvSpPr>
            <p:cNvPr id="130080" name="Oval 64"/>
            <p:cNvSpPr>
              <a:spLocks noChangeArrowheads="1"/>
            </p:cNvSpPr>
            <p:nvPr/>
          </p:nvSpPr>
          <p:spPr bwMode="auto">
            <a:xfrm>
              <a:off x="3360" y="989"/>
              <a:ext cx="336" cy="336"/>
            </a:xfrm>
            <a:prstGeom prst="ellipse">
              <a:avLst/>
            </a:prstGeom>
            <a:solidFill>
              <a:schemeClr val="bg1"/>
            </a:solidFill>
            <a:ln w="28575" cap="sq">
              <a:solidFill>
                <a:srgbClr val="CC00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latin typeface="Times New Roman" pitchFamily="18" charset="0"/>
                </a:rPr>
                <a:t>b</a:t>
              </a:r>
              <a:endParaRPr kumimoji="1" lang="en-US" altLang="zh-CN" sz="2400">
                <a:latin typeface="Times New Roman" pitchFamily="18" charset="0"/>
              </a:endParaRPr>
            </a:p>
          </p:txBody>
        </p:sp>
        <p:sp>
          <p:nvSpPr>
            <p:cNvPr id="130081" name="Oval 65"/>
            <p:cNvSpPr>
              <a:spLocks noChangeArrowheads="1"/>
            </p:cNvSpPr>
            <p:nvPr/>
          </p:nvSpPr>
          <p:spPr bwMode="auto">
            <a:xfrm>
              <a:off x="4464" y="1517"/>
              <a:ext cx="336" cy="336"/>
            </a:xfrm>
            <a:prstGeom prst="ellipse">
              <a:avLst/>
            </a:prstGeom>
            <a:solidFill>
              <a:schemeClr val="bg1"/>
            </a:solidFill>
            <a:ln w="28575" cap="sq">
              <a:solidFill>
                <a:srgbClr val="CC00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latin typeface="Times New Roman" pitchFamily="18" charset="0"/>
                </a:rPr>
                <a:t>c</a:t>
              </a:r>
              <a:endParaRPr kumimoji="1" lang="en-US" altLang="zh-CN" sz="2400">
                <a:latin typeface="Times New Roman" pitchFamily="18" charset="0"/>
              </a:endParaRPr>
            </a:p>
          </p:txBody>
        </p:sp>
        <p:sp>
          <p:nvSpPr>
            <p:cNvPr id="130082" name="Oval 66"/>
            <p:cNvSpPr>
              <a:spLocks noChangeArrowheads="1"/>
            </p:cNvSpPr>
            <p:nvPr/>
          </p:nvSpPr>
          <p:spPr bwMode="auto">
            <a:xfrm>
              <a:off x="3504" y="2573"/>
              <a:ext cx="336" cy="336"/>
            </a:xfrm>
            <a:prstGeom prst="ellipse">
              <a:avLst/>
            </a:prstGeom>
            <a:solidFill>
              <a:schemeClr val="bg1"/>
            </a:solidFill>
            <a:ln w="28575" cap="sq">
              <a:solidFill>
                <a:srgbClr val="CC00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latin typeface="Times New Roman" pitchFamily="18" charset="0"/>
                </a:rPr>
                <a:t>d</a:t>
              </a:r>
              <a:endParaRPr kumimoji="1" lang="en-US" altLang="zh-CN" sz="2400">
                <a:latin typeface="Times New Roman" pitchFamily="18" charset="0"/>
              </a:endParaRPr>
            </a:p>
          </p:txBody>
        </p:sp>
        <p:sp>
          <p:nvSpPr>
            <p:cNvPr id="130083" name="Oval 67"/>
            <p:cNvSpPr>
              <a:spLocks noChangeArrowheads="1"/>
            </p:cNvSpPr>
            <p:nvPr/>
          </p:nvSpPr>
          <p:spPr bwMode="auto">
            <a:xfrm>
              <a:off x="2448" y="1997"/>
              <a:ext cx="336" cy="336"/>
            </a:xfrm>
            <a:prstGeom prst="ellipse">
              <a:avLst/>
            </a:prstGeom>
            <a:solidFill>
              <a:schemeClr val="bg1"/>
            </a:solidFill>
            <a:ln w="28575" cap="sq">
              <a:solidFill>
                <a:srgbClr val="CC00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latin typeface="Times New Roman" pitchFamily="18" charset="0"/>
                </a:rPr>
                <a:t>e</a:t>
              </a:r>
              <a:endParaRPr kumimoji="1" lang="en-US" altLang="zh-CN" sz="2400">
                <a:latin typeface="Times New Roman" pitchFamily="18" charset="0"/>
              </a:endParaRPr>
            </a:p>
          </p:txBody>
        </p:sp>
        <p:sp>
          <p:nvSpPr>
            <p:cNvPr id="130084" name="Oval 68"/>
            <p:cNvSpPr>
              <a:spLocks noChangeArrowheads="1"/>
            </p:cNvSpPr>
            <p:nvPr/>
          </p:nvSpPr>
          <p:spPr bwMode="auto">
            <a:xfrm>
              <a:off x="1200" y="2573"/>
              <a:ext cx="336" cy="336"/>
            </a:xfrm>
            <a:prstGeom prst="ellipse">
              <a:avLst/>
            </a:prstGeom>
            <a:solidFill>
              <a:schemeClr val="bg1"/>
            </a:solidFill>
            <a:ln w="28575" cap="sq">
              <a:solidFill>
                <a:srgbClr val="CC00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latin typeface="Times New Roman" pitchFamily="18" charset="0"/>
                </a:rPr>
                <a:t>g</a:t>
              </a:r>
              <a:endParaRPr kumimoji="1" lang="en-US" altLang="zh-CN" sz="2400">
                <a:latin typeface="Times New Roman" pitchFamily="18" charset="0"/>
              </a:endParaRPr>
            </a:p>
          </p:txBody>
        </p:sp>
        <p:sp>
          <p:nvSpPr>
            <p:cNvPr id="130085" name="Oval 69"/>
            <p:cNvSpPr>
              <a:spLocks noChangeArrowheads="1"/>
            </p:cNvSpPr>
            <p:nvPr/>
          </p:nvSpPr>
          <p:spPr bwMode="auto">
            <a:xfrm>
              <a:off x="2640" y="3293"/>
              <a:ext cx="336" cy="336"/>
            </a:xfrm>
            <a:prstGeom prst="ellipse">
              <a:avLst/>
            </a:prstGeom>
            <a:solidFill>
              <a:schemeClr val="bg1"/>
            </a:solidFill>
            <a:ln w="28575" cap="sq">
              <a:solidFill>
                <a:srgbClr val="CC00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latin typeface="Times New Roman" pitchFamily="18" charset="0"/>
                </a:rPr>
                <a:t>f</a:t>
              </a:r>
              <a:endParaRPr kumimoji="1" lang="en-US" altLang="zh-CN" sz="2400">
                <a:latin typeface="Times New Roman" pitchFamily="18" charset="0"/>
              </a:endParaRPr>
            </a:p>
          </p:txBody>
        </p:sp>
        <p:sp>
          <p:nvSpPr>
            <p:cNvPr id="130086" name="Line 70"/>
            <p:cNvSpPr>
              <a:spLocks noChangeShapeType="1"/>
            </p:cNvSpPr>
            <p:nvPr/>
          </p:nvSpPr>
          <p:spPr bwMode="auto">
            <a:xfrm>
              <a:off x="1920" y="1181"/>
              <a:ext cx="1440" cy="0"/>
            </a:xfrm>
            <a:prstGeom prst="line">
              <a:avLst/>
            </a:prstGeom>
            <a:noFill/>
            <a:ln w="28575" cap="sq">
              <a:solidFill>
                <a:srgbClr val="CC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87" name="Line 71"/>
            <p:cNvSpPr>
              <a:spLocks noChangeShapeType="1"/>
            </p:cNvSpPr>
            <p:nvPr/>
          </p:nvSpPr>
          <p:spPr bwMode="auto">
            <a:xfrm>
              <a:off x="1872" y="1277"/>
              <a:ext cx="624" cy="768"/>
            </a:xfrm>
            <a:prstGeom prst="line">
              <a:avLst/>
            </a:prstGeom>
            <a:noFill/>
            <a:ln w="28575" cap="sq">
              <a:solidFill>
                <a:srgbClr val="CC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88" name="Line 72"/>
            <p:cNvSpPr>
              <a:spLocks noChangeShapeType="1"/>
            </p:cNvSpPr>
            <p:nvPr/>
          </p:nvSpPr>
          <p:spPr bwMode="auto">
            <a:xfrm flipH="1">
              <a:off x="2736" y="1277"/>
              <a:ext cx="672" cy="768"/>
            </a:xfrm>
            <a:prstGeom prst="line">
              <a:avLst/>
            </a:prstGeom>
            <a:noFill/>
            <a:ln w="28575" cap="sq">
              <a:solidFill>
                <a:srgbClr val="CC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89" name="Line 73"/>
            <p:cNvSpPr>
              <a:spLocks noChangeShapeType="1"/>
            </p:cNvSpPr>
            <p:nvPr/>
          </p:nvSpPr>
          <p:spPr bwMode="auto">
            <a:xfrm flipH="1">
              <a:off x="1392" y="1277"/>
              <a:ext cx="288" cy="1296"/>
            </a:xfrm>
            <a:prstGeom prst="line">
              <a:avLst/>
            </a:prstGeom>
            <a:noFill/>
            <a:ln w="28575" cap="sq">
              <a:solidFill>
                <a:srgbClr val="CC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90" name="Line 74"/>
            <p:cNvSpPr>
              <a:spLocks noChangeShapeType="1"/>
            </p:cNvSpPr>
            <p:nvPr/>
          </p:nvSpPr>
          <p:spPr bwMode="auto">
            <a:xfrm flipV="1">
              <a:off x="1536" y="2237"/>
              <a:ext cx="960" cy="480"/>
            </a:xfrm>
            <a:prstGeom prst="line">
              <a:avLst/>
            </a:prstGeom>
            <a:noFill/>
            <a:ln w="28575" cap="sq">
              <a:solidFill>
                <a:srgbClr val="CC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91" name="Line 75"/>
            <p:cNvSpPr>
              <a:spLocks noChangeShapeType="1"/>
            </p:cNvSpPr>
            <p:nvPr/>
          </p:nvSpPr>
          <p:spPr bwMode="auto">
            <a:xfrm>
              <a:off x="2784" y="2237"/>
              <a:ext cx="768" cy="432"/>
            </a:xfrm>
            <a:prstGeom prst="line">
              <a:avLst/>
            </a:prstGeom>
            <a:noFill/>
            <a:ln w="28575" cap="sq">
              <a:solidFill>
                <a:srgbClr val="CC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92" name="Line 76"/>
            <p:cNvSpPr>
              <a:spLocks noChangeShapeType="1"/>
            </p:cNvSpPr>
            <p:nvPr/>
          </p:nvSpPr>
          <p:spPr bwMode="auto">
            <a:xfrm>
              <a:off x="3696" y="1181"/>
              <a:ext cx="816" cy="432"/>
            </a:xfrm>
            <a:prstGeom prst="line">
              <a:avLst/>
            </a:prstGeom>
            <a:noFill/>
            <a:ln w="28575" cap="sq">
              <a:solidFill>
                <a:srgbClr val="CC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93" name="Line 77"/>
            <p:cNvSpPr>
              <a:spLocks noChangeShapeType="1"/>
            </p:cNvSpPr>
            <p:nvPr/>
          </p:nvSpPr>
          <p:spPr bwMode="auto">
            <a:xfrm flipH="1">
              <a:off x="3792" y="1805"/>
              <a:ext cx="720" cy="864"/>
            </a:xfrm>
            <a:prstGeom prst="line">
              <a:avLst/>
            </a:prstGeom>
            <a:noFill/>
            <a:ln w="28575" cap="sq">
              <a:solidFill>
                <a:srgbClr val="CC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94" name="Line 78"/>
            <p:cNvSpPr>
              <a:spLocks noChangeShapeType="1"/>
            </p:cNvSpPr>
            <p:nvPr/>
          </p:nvSpPr>
          <p:spPr bwMode="auto">
            <a:xfrm>
              <a:off x="3552" y="1325"/>
              <a:ext cx="96" cy="1248"/>
            </a:xfrm>
            <a:prstGeom prst="line">
              <a:avLst/>
            </a:prstGeom>
            <a:noFill/>
            <a:ln w="28575" cap="sq">
              <a:solidFill>
                <a:srgbClr val="CC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95" name="Line 79"/>
            <p:cNvSpPr>
              <a:spLocks noChangeShapeType="1"/>
            </p:cNvSpPr>
            <p:nvPr/>
          </p:nvSpPr>
          <p:spPr bwMode="auto">
            <a:xfrm>
              <a:off x="1488" y="2861"/>
              <a:ext cx="1152" cy="528"/>
            </a:xfrm>
            <a:prstGeom prst="line">
              <a:avLst/>
            </a:prstGeom>
            <a:noFill/>
            <a:ln w="28575" cap="sq">
              <a:solidFill>
                <a:srgbClr val="CC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96" name="Line 80"/>
            <p:cNvSpPr>
              <a:spLocks noChangeShapeType="1"/>
            </p:cNvSpPr>
            <p:nvPr/>
          </p:nvSpPr>
          <p:spPr bwMode="auto">
            <a:xfrm flipH="1">
              <a:off x="2976" y="2861"/>
              <a:ext cx="576" cy="528"/>
            </a:xfrm>
            <a:prstGeom prst="line">
              <a:avLst/>
            </a:prstGeom>
            <a:noFill/>
            <a:ln w="28575" cap="sq">
              <a:solidFill>
                <a:srgbClr val="CC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97" name="Text Box 81"/>
            <p:cNvSpPr txBox="1">
              <a:spLocks noChangeArrowheads="1"/>
            </p:cNvSpPr>
            <p:nvPr/>
          </p:nvSpPr>
          <p:spPr bwMode="auto">
            <a:xfrm>
              <a:off x="2341" y="864"/>
              <a:ext cx="488" cy="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CC0099"/>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a:latin typeface="Times New Roman" pitchFamily="18" charset="0"/>
                </a:rPr>
                <a:t>19</a:t>
              </a:r>
              <a:endParaRPr kumimoji="1" lang="en-US" altLang="zh-CN" sz="2400">
                <a:latin typeface="Times New Roman" pitchFamily="18" charset="0"/>
              </a:endParaRPr>
            </a:p>
          </p:txBody>
        </p:sp>
        <p:sp>
          <p:nvSpPr>
            <p:cNvPr id="130098" name="Text Box 82"/>
            <p:cNvSpPr txBox="1">
              <a:spLocks noChangeArrowheads="1"/>
            </p:cNvSpPr>
            <p:nvPr/>
          </p:nvSpPr>
          <p:spPr bwMode="auto">
            <a:xfrm>
              <a:off x="3935" y="1056"/>
              <a:ext cx="321" cy="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CC0099"/>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a:latin typeface="Times New Roman" pitchFamily="18" charset="0"/>
                </a:rPr>
                <a:t>5</a:t>
              </a:r>
              <a:endParaRPr kumimoji="1" lang="en-US" altLang="zh-CN" sz="2400">
                <a:latin typeface="Times New Roman" pitchFamily="18" charset="0"/>
              </a:endParaRPr>
            </a:p>
          </p:txBody>
        </p:sp>
        <p:sp>
          <p:nvSpPr>
            <p:cNvPr id="130099" name="Text Box 83"/>
            <p:cNvSpPr txBox="1">
              <a:spLocks noChangeArrowheads="1"/>
            </p:cNvSpPr>
            <p:nvPr/>
          </p:nvSpPr>
          <p:spPr bwMode="auto">
            <a:xfrm>
              <a:off x="2112" y="1420"/>
              <a:ext cx="488" cy="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CC0099"/>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a:latin typeface="Times New Roman" pitchFamily="18" charset="0"/>
                </a:rPr>
                <a:t>14</a:t>
              </a:r>
              <a:endParaRPr kumimoji="1" lang="en-US" altLang="zh-CN" sz="2400">
                <a:latin typeface="Times New Roman" pitchFamily="18" charset="0"/>
              </a:endParaRPr>
            </a:p>
          </p:txBody>
        </p:sp>
        <p:sp>
          <p:nvSpPr>
            <p:cNvPr id="130100" name="Text Box 84"/>
            <p:cNvSpPr txBox="1">
              <a:spLocks noChangeArrowheads="1"/>
            </p:cNvSpPr>
            <p:nvPr/>
          </p:nvSpPr>
          <p:spPr bwMode="auto">
            <a:xfrm>
              <a:off x="1200" y="1721"/>
              <a:ext cx="488" cy="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CC0099"/>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a:latin typeface="Times New Roman" pitchFamily="18" charset="0"/>
                </a:rPr>
                <a:t>18</a:t>
              </a:r>
            </a:p>
          </p:txBody>
        </p:sp>
        <p:sp>
          <p:nvSpPr>
            <p:cNvPr id="130101" name="Text Box 85"/>
            <p:cNvSpPr txBox="1">
              <a:spLocks noChangeArrowheads="1"/>
            </p:cNvSpPr>
            <p:nvPr/>
          </p:nvSpPr>
          <p:spPr bwMode="auto">
            <a:xfrm>
              <a:off x="1863" y="3065"/>
              <a:ext cx="488" cy="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CC0099"/>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a:latin typeface="Times New Roman" pitchFamily="18" charset="0"/>
                </a:rPr>
                <a:t>27</a:t>
              </a:r>
            </a:p>
          </p:txBody>
        </p:sp>
        <p:sp>
          <p:nvSpPr>
            <p:cNvPr id="130102" name="Text Box 86"/>
            <p:cNvSpPr txBox="1">
              <a:spLocks noChangeArrowheads="1"/>
            </p:cNvSpPr>
            <p:nvPr/>
          </p:nvSpPr>
          <p:spPr bwMode="auto">
            <a:xfrm>
              <a:off x="1814" y="2153"/>
              <a:ext cx="488" cy="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CC0099"/>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a:latin typeface="Times New Roman" pitchFamily="18" charset="0"/>
                </a:rPr>
                <a:t>16</a:t>
              </a:r>
            </a:p>
          </p:txBody>
        </p:sp>
        <p:sp>
          <p:nvSpPr>
            <p:cNvPr id="130103" name="Text Box 87"/>
            <p:cNvSpPr txBox="1">
              <a:spLocks noChangeArrowheads="1"/>
            </p:cNvSpPr>
            <p:nvPr/>
          </p:nvSpPr>
          <p:spPr bwMode="auto">
            <a:xfrm>
              <a:off x="3068" y="2161"/>
              <a:ext cx="320" cy="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CC0099"/>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a:latin typeface="Times New Roman" pitchFamily="18" charset="0"/>
                </a:rPr>
                <a:t>8</a:t>
              </a:r>
            </a:p>
          </p:txBody>
        </p:sp>
        <p:sp>
          <p:nvSpPr>
            <p:cNvPr id="130104" name="Text Box 88"/>
            <p:cNvSpPr txBox="1">
              <a:spLocks noChangeArrowheads="1"/>
            </p:cNvSpPr>
            <p:nvPr/>
          </p:nvSpPr>
          <p:spPr bwMode="auto">
            <a:xfrm>
              <a:off x="3119" y="3053"/>
              <a:ext cx="488" cy="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CC0099"/>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a:latin typeface="Times New Roman" pitchFamily="18" charset="0"/>
                </a:rPr>
                <a:t>21</a:t>
              </a:r>
            </a:p>
          </p:txBody>
        </p:sp>
        <p:sp>
          <p:nvSpPr>
            <p:cNvPr id="130105" name="Text Box 89"/>
            <p:cNvSpPr txBox="1">
              <a:spLocks noChangeArrowheads="1"/>
            </p:cNvSpPr>
            <p:nvPr/>
          </p:nvSpPr>
          <p:spPr bwMode="auto">
            <a:xfrm>
              <a:off x="4022" y="2201"/>
              <a:ext cx="320" cy="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CC0099"/>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a:latin typeface="Times New Roman" pitchFamily="18" charset="0"/>
                </a:rPr>
                <a:t>3</a:t>
              </a:r>
            </a:p>
          </p:txBody>
        </p:sp>
        <p:sp>
          <p:nvSpPr>
            <p:cNvPr id="130106" name="Text Box 90"/>
            <p:cNvSpPr txBox="1">
              <a:spLocks noChangeArrowheads="1"/>
            </p:cNvSpPr>
            <p:nvPr/>
          </p:nvSpPr>
          <p:spPr bwMode="auto">
            <a:xfrm>
              <a:off x="2832" y="1296"/>
              <a:ext cx="488" cy="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CC0099"/>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a:latin typeface="Times New Roman" pitchFamily="18" charset="0"/>
                </a:rPr>
                <a:t>12</a:t>
              </a:r>
            </a:p>
          </p:txBody>
        </p:sp>
        <p:sp>
          <p:nvSpPr>
            <p:cNvPr id="130107" name="Text Box 91"/>
            <p:cNvSpPr txBox="1">
              <a:spLocks noChangeArrowheads="1"/>
            </p:cNvSpPr>
            <p:nvPr/>
          </p:nvSpPr>
          <p:spPr bwMode="auto">
            <a:xfrm>
              <a:off x="3590" y="1625"/>
              <a:ext cx="320" cy="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CC0099"/>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a:latin typeface="Times New Roman" pitchFamily="18" charset="0"/>
                </a:rPr>
                <a:t>7</a:t>
              </a: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2690"/>
                                        </p:tgtEl>
                                        <p:attrNameLst>
                                          <p:attrName>style.visibility</p:attrName>
                                        </p:attrNameLst>
                                      </p:cBhvr>
                                      <p:to>
                                        <p:strVal val="visible"/>
                                      </p:to>
                                    </p:set>
                                    <p:anim calcmode="lin" valueType="num">
                                      <p:cBhvr additive="base">
                                        <p:cTn id="7" dur="500" fill="hold"/>
                                        <p:tgtEl>
                                          <p:spTgt spid="112690"/>
                                        </p:tgtEl>
                                        <p:attrNameLst>
                                          <p:attrName>ppt_x</p:attrName>
                                        </p:attrNameLst>
                                      </p:cBhvr>
                                      <p:tavLst>
                                        <p:tav tm="0">
                                          <p:val>
                                            <p:strVal val="0-#ppt_w/2"/>
                                          </p:val>
                                        </p:tav>
                                        <p:tav tm="100000">
                                          <p:val>
                                            <p:strVal val="#ppt_x"/>
                                          </p:val>
                                        </p:tav>
                                      </p:tavLst>
                                    </p:anim>
                                    <p:anim calcmode="lin" valueType="num">
                                      <p:cBhvr additive="base">
                                        <p:cTn id="8" dur="500" fill="hold"/>
                                        <p:tgtEl>
                                          <p:spTgt spid="11269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1" fill="hold" nodeType="afterEffect">
                                  <p:stCondLst>
                                    <p:cond delay="0"/>
                                  </p:stCondLst>
                                  <p:childTnLst>
                                    <p:set>
                                      <p:cBhvr>
                                        <p:cTn id="11" dur="1" fill="hold">
                                          <p:stCondLst>
                                            <p:cond delay="0"/>
                                          </p:stCondLst>
                                        </p:cTn>
                                        <p:tgtEl>
                                          <p:spTgt spid="112702"/>
                                        </p:tgtEl>
                                        <p:attrNameLst>
                                          <p:attrName>style.visibility</p:attrName>
                                        </p:attrNameLst>
                                      </p:cBhvr>
                                      <p:to>
                                        <p:strVal val="visible"/>
                                      </p:to>
                                    </p:set>
                                    <p:animEffect transition="in" filter="wipe(up)">
                                      <p:cBhvr>
                                        <p:cTn id="12" dur="500"/>
                                        <p:tgtEl>
                                          <p:spTgt spid="1127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12669"/>
                                        </p:tgtEl>
                                        <p:attrNameLst>
                                          <p:attrName>style.visibility</p:attrName>
                                        </p:attrNameLst>
                                      </p:cBhvr>
                                      <p:to>
                                        <p:strVal val="visible"/>
                                      </p:to>
                                    </p:set>
                                    <p:animEffect transition="in" filter="wipe(up)">
                                      <p:cBhvr>
                                        <p:cTn id="17" dur="500"/>
                                        <p:tgtEl>
                                          <p:spTgt spid="112669"/>
                                        </p:tgtEl>
                                      </p:cBhvr>
                                    </p:animEffect>
                                  </p:childTnLst>
                                </p:cTn>
                              </p:par>
                            </p:childTnLst>
                          </p:cTn>
                        </p:par>
                        <p:par>
                          <p:cTn id="18" fill="hold" nodeType="afterGroup">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112678"/>
                                        </p:tgtEl>
                                        <p:attrNameLst>
                                          <p:attrName>style.visibility</p:attrName>
                                        </p:attrNameLst>
                                      </p:cBhvr>
                                      <p:to>
                                        <p:strVal val="visible"/>
                                      </p:to>
                                    </p:set>
                                    <p:animEffect transition="in" filter="wipe(up)">
                                      <p:cBhvr>
                                        <p:cTn id="21" dur="500"/>
                                        <p:tgtEl>
                                          <p:spTgt spid="112678"/>
                                        </p:tgtEl>
                                      </p:cBhvr>
                                    </p:animEffect>
                                  </p:childTnLst>
                                </p:cTn>
                              </p:par>
                            </p:childTnLst>
                          </p:cTn>
                        </p:par>
                        <p:par>
                          <p:cTn id="22" fill="hold" nodeType="afterGroup">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12676"/>
                                        </p:tgtEl>
                                        <p:attrNameLst>
                                          <p:attrName>style.visibility</p:attrName>
                                        </p:attrNameLst>
                                      </p:cBhvr>
                                      <p:to>
                                        <p:strVal val="visible"/>
                                      </p:to>
                                    </p:set>
                                    <p:animEffect transition="in" filter="wipe(left)">
                                      <p:cBhvr>
                                        <p:cTn id="25" dur="500"/>
                                        <p:tgtEl>
                                          <p:spTgt spid="112676"/>
                                        </p:tgtEl>
                                      </p:cBhvr>
                                    </p:animEffect>
                                  </p:childTnLst>
                                </p:cTn>
                              </p:par>
                            </p:childTnLst>
                          </p:cTn>
                        </p:par>
                        <p:par>
                          <p:cTn id="26" fill="hold" nodeType="afterGroup">
                            <p:stCondLst>
                              <p:cond delay="1500"/>
                            </p:stCondLst>
                            <p:childTnLst>
                              <p:par>
                                <p:cTn id="27" presetID="22" presetClass="entr" presetSubtype="1" fill="hold" grpId="0" nodeType="afterEffect">
                                  <p:stCondLst>
                                    <p:cond delay="0"/>
                                  </p:stCondLst>
                                  <p:childTnLst>
                                    <p:set>
                                      <p:cBhvr>
                                        <p:cTn id="28" dur="1" fill="hold">
                                          <p:stCondLst>
                                            <p:cond delay="0"/>
                                          </p:stCondLst>
                                        </p:cTn>
                                        <p:tgtEl>
                                          <p:spTgt spid="112674"/>
                                        </p:tgtEl>
                                        <p:attrNameLst>
                                          <p:attrName>style.visibility</p:attrName>
                                        </p:attrNameLst>
                                      </p:cBhvr>
                                      <p:to>
                                        <p:strVal val="visible"/>
                                      </p:to>
                                    </p:set>
                                    <p:animEffect transition="in" filter="wipe(up)">
                                      <p:cBhvr>
                                        <p:cTn id="29" dur="500"/>
                                        <p:tgtEl>
                                          <p:spTgt spid="112674"/>
                                        </p:tgtEl>
                                      </p:cBhvr>
                                    </p:animEffect>
                                  </p:childTnLst>
                                </p:cTn>
                              </p:par>
                            </p:childTnLst>
                          </p:cTn>
                        </p:par>
                        <p:par>
                          <p:cTn id="30" fill="hold" nodeType="afterGroup">
                            <p:stCondLst>
                              <p:cond delay="2000"/>
                            </p:stCondLst>
                            <p:childTnLst>
                              <p:par>
                                <p:cTn id="31" presetID="22" presetClass="entr" presetSubtype="1" fill="hold" grpId="0" nodeType="afterEffect">
                                  <p:stCondLst>
                                    <p:cond delay="0"/>
                                  </p:stCondLst>
                                  <p:childTnLst>
                                    <p:set>
                                      <p:cBhvr>
                                        <p:cTn id="32" dur="1" fill="hold">
                                          <p:stCondLst>
                                            <p:cond delay="0"/>
                                          </p:stCondLst>
                                        </p:cTn>
                                        <p:tgtEl>
                                          <p:spTgt spid="112671"/>
                                        </p:tgtEl>
                                        <p:attrNameLst>
                                          <p:attrName>style.visibility</p:attrName>
                                        </p:attrNameLst>
                                      </p:cBhvr>
                                      <p:to>
                                        <p:strVal val="visible"/>
                                      </p:to>
                                    </p:set>
                                    <p:animEffect transition="in" filter="wipe(up)">
                                      <p:cBhvr>
                                        <p:cTn id="33" dur="500"/>
                                        <p:tgtEl>
                                          <p:spTgt spid="112671"/>
                                        </p:tgtEl>
                                      </p:cBhvr>
                                    </p:animEffect>
                                  </p:childTnLst>
                                </p:cTn>
                              </p:par>
                            </p:childTnLst>
                          </p:cTn>
                        </p:par>
                        <p:par>
                          <p:cTn id="34" fill="hold" nodeType="afterGroup">
                            <p:stCondLst>
                              <p:cond delay="2500"/>
                            </p:stCondLst>
                            <p:childTnLst>
                              <p:par>
                                <p:cTn id="35" presetID="22" presetClass="entr" presetSubtype="1" fill="hold" grpId="0" nodeType="afterEffect">
                                  <p:stCondLst>
                                    <p:cond delay="0"/>
                                  </p:stCondLst>
                                  <p:childTnLst>
                                    <p:set>
                                      <p:cBhvr>
                                        <p:cTn id="36" dur="1" fill="hold">
                                          <p:stCondLst>
                                            <p:cond delay="0"/>
                                          </p:stCondLst>
                                        </p:cTn>
                                        <p:tgtEl>
                                          <p:spTgt spid="112682"/>
                                        </p:tgtEl>
                                        <p:attrNameLst>
                                          <p:attrName>style.visibility</p:attrName>
                                        </p:attrNameLst>
                                      </p:cBhvr>
                                      <p:to>
                                        <p:strVal val="visible"/>
                                      </p:to>
                                    </p:set>
                                    <p:animEffect transition="in" filter="wipe(up)">
                                      <p:cBhvr>
                                        <p:cTn id="37" dur="500"/>
                                        <p:tgtEl>
                                          <p:spTgt spid="112682"/>
                                        </p:tgtEl>
                                      </p:cBhvr>
                                    </p:animEffect>
                                  </p:childTnLst>
                                </p:cTn>
                              </p:par>
                            </p:childTnLst>
                          </p:cTn>
                        </p:par>
                        <p:par>
                          <p:cTn id="38" fill="hold" nodeType="afterGroup">
                            <p:stCondLst>
                              <p:cond delay="3000"/>
                            </p:stCondLst>
                            <p:childTnLst>
                              <p:par>
                                <p:cTn id="39" presetID="22" presetClass="entr" presetSubtype="1" fill="hold" grpId="0" nodeType="afterEffect">
                                  <p:stCondLst>
                                    <p:cond delay="0"/>
                                  </p:stCondLst>
                                  <p:childTnLst>
                                    <p:set>
                                      <p:cBhvr>
                                        <p:cTn id="40" dur="1" fill="hold">
                                          <p:stCondLst>
                                            <p:cond delay="0"/>
                                          </p:stCondLst>
                                        </p:cTn>
                                        <p:tgtEl>
                                          <p:spTgt spid="112680"/>
                                        </p:tgtEl>
                                        <p:attrNameLst>
                                          <p:attrName>style.visibility</p:attrName>
                                        </p:attrNameLst>
                                      </p:cBhvr>
                                      <p:to>
                                        <p:strVal val="visible"/>
                                      </p:to>
                                    </p:set>
                                    <p:animEffect transition="in" filter="wipe(up)">
                                      <p:cBhvr>
                                        <p:cTn id="41" dur="500"/>
                                        <p:tgtEl>
                                          <p:spTgt spid="11268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112675"/>
                                        </p:tgtEl>
                                        <p:attrNameLst>
                                          <p:attrName>style.visibility</p:attrName>
                                        </p:attrNameLst>
                                      </p:cBhvr>
                                      <p:to>
                                        <p:strVal val="visible"/>
                                      </p:to>
                                    </p:set>
                                    <p:animEffect transition="in" filter="wipe(up)">
                                      <p:cBhvr>
                                        <p:cTn id="46" dur="500"/>
                                        <p:tgtEl>
                                          <p:spTgt spid="112675"/>
                                        </p:tgtEl>
                                      </p:cBhvr>
                                    </p:animEffect>
                                  </p:childTnLst>
                                </p:cTn>
                              </p:par>
                            </p:childTnLst>
                          </p:cTn>
                        </p:par>
                        <p:par>
                          <p:cTn id="47" fill="hold" nodeType="afterGroup">
                            <p:stCondLst>
                              <p:cond delay="500"/>
                            </p:stCondLst>
                            <p:childTnLst>
                              <p:par>
                                <p:cTn id="48" presetID="12" presetClass="entr" presetSubtype="1" fill="hold" grpId="0" nodeType="afterEffect">
                                  <p:stCondLst>
                                    <p:cond delay="0"/>
                                  </p:stCondLst>
                                  <p:childTnLst>
                                    <p:set>
                                      <p:cBhvr>
                                        <p:cTn id="49" dur="1" fill="hold">
                                          <p:stCondLst>
                                            <p:cond delay="0"/>
                                          </p:stCondLst>
                                        </p:cTn>
                                        <p:tgtEl>
                                          <p:spTgt spid="112687"/>
                                        </p:tgtEl>
                                        <p:attrNameLst>
                                          <p:attrName>style.visibility</p:attrName>
                                        </p:attrNameLst>
                                      </p:cBhvr>
                                      <p:to>
                                        <p:strVal val="visible"/>
                                      </p:to>
                                    </p:set>
                                    <p:animEffect transition="in" filter="slide(fromTop)">
                                      <p:cBhvr>
                                        <p:cTn id="50" dur="500"/>
                                        <p:tgtEl>
                                          <p:spTgt spid="112687"/>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112677"/>
                                        </p:tgtEl>
                                        <p:attrNameLst>
                                          <p:attrName>style.visibility</p:attrName>
                                        </p:attrNameLst>
                                      </p:cBhvr>
                                      <p:to>
                                        <p:strVal val="visible"/>
                                      </p:to>
                                    </p:set>
                                    <p:animEffect transition="in" filter="wipe(up)">
                                      <p:cBhvr>
                                        <p:cTn id="55" dur="500"/>
                                        <p:tgtEl>
                                          <p:spTgt spid="112677"/>
                                        </p:tgtEl>
                                      </p:cBhvr>
                                    </p:animEffect>
                                  </p:childTnLst>
                                </p:cTn>
                              </p:par>
                            </p:childTnLst>
                          </p:cTn>
                        </p:par>
                        <p:par>
                          <p:cTn id="56" fill="hold" nodeType="afterGroup">
                            <p:stCondLst>
                              <p:cond delay="500"/>
                            </p:stCondLst>
                            <p:childTnLst>
                              <p:par>
                                <p:cTn id="57" presetID="12" presetClass="entr" presetSubtype="1" fill="hold" grpId="0" nodeType="afterEffect">
                                  <p:stCondLst>
                                    <p:cond delay="0"/>
                                  </p:stCondLst>
                                  <p:childTnLst>
                                    <p:set>
                                      <p:cBhvr>
                                        <p:cTn id="58" dur="1" fill="hold">
                                          <p:stCondLst>
                                            <p:cond delay="0"/>
                                          </p:stCondLst>
                                        </p:cTn>
                                        <p:tgtEl>
                                          <p:spTgt spid="112686"/>
                                        </p:tgtEl>
                                        <p:attrNameLst>
                                          <p:attrName>style.visibility</p:attrName>
                                        </p:attrNameLst>
                                      </p:cBhvr>
                                      <p:to>
                                        <p:strVal val="visible"/>
                                      </p:to>
                                    </p:set>
                                    <p:animEffect transition="in" filter="slide(fromTop)">
                                      <p:cBhvr>
                                        <p:cTn id="59" dur="500"/>
                                        <p:tgtEl>
                                          <p:spTgt spid="112686"/>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112691"/>
                                        </p:tgtEl>
                                        <p:attrNameLst>
                                          <p:attrName>style.visibility</p:attrName>
                                        </p:attrNameLst>
                                      </p:cBhvr>
                                      <p:to>
                                        <p:strVal val="visible"/>
                                      </p:to>
                                    </p:set>
                                    <p:animEffect transition="in" filter="wipe(up)">
                                      <p:cBhvr>
                                        <p:cTn id="64" dur="500"/>
                                        <p:tgtEl>
                                          <p:spTgt spid="112691"/>
                                        </p:tgtEl>
                                      </p:cBhvr>
                                    </p:animEffect>
                                  </p:childTnLst>
                                </p:cTn>
                              </p:par>
                            </p:childTnLst>
                          </p:cTn>
                        </p:par>
                        <p:par>
                          <p:cTn id="65" fill="hold" nodeType="afterGroup">
                            <p:stCondLst>
                              <p:cond delay="500"/>
                            </p:stCondLst>
                            <p:childTnLst>
                              <p:par>
                                <p:cTn id="66" presetID="4" presetClass="entr" presetSubtype="32" fill="hold" grpId="0" nodeType="afterEffect">
                                  <p:stCondLst>
                                    <p:cond delay="0"/>
                                  </p:stCondLst>
                                  <p:childTnLst>
                                    <p:set>
                                      <p:cBhvr>
                                        <p:cTn id="67" dur="1" fill="hold">
                                          <p:stCondLst>
                                            <p:cond delay="0"/>
                                          </p:stCondLst>
                                        </p:cTn>
                                        <p:tgtEl>
                                          <p:spTgt spid="112695"/>
                                        </p:tgtEl>
                                        <p:attrNameLst>
                                          <p:attrName>style.visibility</p:attrName>
                                        </p:attrNameLst>
                                      </p:cBhvr>
                                      <p:to>
                                        <p:strVal val="visible"/>
                                      </p:to>
                                    </p:set>
                                    <p:animEffect transition="in" filter="box(out)">
                                      <p:cBhvr>
                                        <p:cTn id="68" dur="500"/>
                                        <p:tgtEl>
                                          <p:spTgt spid="112695"/>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1" fill="hold" grpId="0" nodeType="clickEffect">
                                  <p:stCondLst>
                                    <p:cond delay="0"/>
                                  </p:stCondLst>
                                  <p:childTnLst>
                                    <p:set>
                                      <p:cBhvr>
                                        <p:cTn id="72" dur="1" fill="hold">
                                          <p:stCondLst>
                                            <p:cond delay="0"/>
                                          </p:stCondLst>
                                        </p:cTn>
                                        <p:tgtEl>
                                          <p:spTgt spid="112672"/>
                                        </p:tgtEl>
                                        <p:attrNameLst>
                                          <p:attrName>style.visibility</p:attrName>
                                        </p:attrNameLst>
                                      </p:cBhvr>
                                      <p:to>
                                        <p:strVal val="visible"/>
                                      </p:to>
                                    </p:set>
                                    <p:animEffect transition="in" filter="wipe(up)">
                                      <p:cBhvr>
                                        <p:cTn id="73" dur="500"/>
                                        <p:tgtEl>
                                          <p:spTgt spid="112672"/>
                                        </p:tgtEl>
                                      </p:cBhvr>
                                    </p:animEffect>
                                  </p:childTnLst>
                                </p:cTn>
                              </p:par>
                            </p:childTnLst>
                          </p:cTn>
                        </p:par>
                        <p:par>
                          <p:cTn id="74" fill="hold" nodeType="afterGroup">
                            <p:stCondLst>
                              <p:cond delay="500"/>
                            </p:stCondLst>
                            <p:childTnLst>
                              <p:par>
                                <p:cTn id="75" presetID="12" presetClass="entr" presetSubtype="1" fill="hold" grpId="0" nodeType="afterEffect">
                                  <p:stCondLst>
                                    <p:cond delay="0"/>
                                  </p:stCondLst>
                                  <p:childTnLst>
                                    <p:set>
                                      <p:cBhvr>
                                        <p:cTn id="76" dur="1" fill="hold">
                                          <p:stCondLst>
                                            <p:cond delay="0"/>
                                          </p:stCondLst>
                                        </p:cTn>
                                        <p:tgtEl>
                                          <p:spTgt spid="112685"/>
                                        </p:tgtEl>
                                        <p:attrNameLst>
                                          <p:attrName>style.visibility</p:attrName>
                                        </p:attrNameLst>
                                      </p:cBhvr>
                                      <p:to>
                                        <p:strVal val="visible"/>
                                      </p:to>
                                    </p:set>
                                    <p:animEffect transition="in" filter="slide(fromTop)">
                                      <p:cBhvr>
                                        <p:cTn id="77" dur="500"/>
                                        <p:tgtEl>
                                          <p:spTgt spid="112685"/>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112692"/>
                                        </p:tgtEl>
                                        <p:attrNameLst>
                                          <p:attrName>style.visibility</p:attrName>
                                        </p:attrNameLst>
                                      </p:cBhvr>
                                      <p:to>
                                        <p:strVal val="visible"/>
                                      </p:to>
                                    </p:set>
                                    <p:animEffect transition="in" filter="wipe(up)">
                                      <p:cBhvr>
                                        <p:cTn id="82" dur="500"/>
                                        <p:tgtEl>
                                          <p:spTgt spid="112692"/>
                                        </p:tgtEl>
                                      </p:cBhvr>
                                    </p:animEffect>
                                  </p:childTnLst>
                                </p:cTn>
                              </p:par>
                            </p:childTnLst>
                          </p:cTn>
                        </p:par>
                        <p:par>
                          <p:cTn id="83" fill="hold" nodeType="afterGroup">
                            <p:stCondLst>
                              <p:cond delay="500"/>
                            </p:stCondLst>
                            <p:childTnLst>
                              <p:par>
                                <p:cTn id="84" presetID="4" presetClass="entr" presetSubtype="32" fill="hold" grpId="0" nodeType="afterEffect">
                                  <p:stCondLst>
                                    <p:cond delay="0"/>
                                  </p:stCondLst>
                                  <p:childTnLst>
                                    <p:set>
                                      <p:cBhvr>
                                        <p:cTn id="85" dur="1" fill="hold">
                                          <p:stCondLst>
                                            <p:cond delay="0"/>
                                          </p:stCondLst>
                                        </p:cTn>
                                        <p:tgtEl>
                                          <p:spTgt spid="112696"/>
                                        </p:tgtEl>
                                        <p:attrNameLst>
                                          <p:attrName>style.visibility</p:attrName>
                                        </p:attrNameLst>
                                      </p:cBhvr>
                                      <p:to>
                                        <p:strVal val="visible"/>
                                      </p:to>
                                    </p:set>
                                    <p:animEffect transition="in" filter="box(out)">
                                      <p:cBhvr>
                                        <p:cTn id="86" dur="500"/>
                                        <p:tgtEl>
                                          <p:spTgt spid="112696"/>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1" fill="hold" grpId="0" nodeType="clickEffect">
                                  <p:stCondLst>
                                    <p:cond delay="0"/>
                                  </p:stCondLst>
                                  <p:childTnLst>
                                    <p:set>
                                      <p:cBhvr>
                                        <p:cTn id="90" dur="1" fill="hold">
                                          <p:stCondLst>
                                            <p:cond delay="0"/>
                                          </p:stCondLst>
                                        </p:cTn>
                                        <p:tgtEl>
                                          <p:spTgt spid="112670"/>
                                        </p:tgtEl>
                                        <p:attrNameLst>
                                          <p:attrName>style.visibility</p:attrName>
                                        </p:attrNameLst>
                                      </p:cBhvr>
                                      <p:to>
                                        <p:strVal val="visible"/>
                                      </p:to>
                                    </p:set>
                                    <p:animEffect transition="in" filter="wipe(up)">
                                      <p:cBhvr>
                                        <p:cTn id="91" dur="500"/>
                                        <p:tgtEl>
                                          <p:spTgt spid="112670"/>
                                        </p:tgtEl>
                                      </p:cBhvr>
                                    </p:animEffect>
                                  </p:childTnLst>
                                </p:cTn>
                              </p:par>
                            </p:childTnLst>
                          </p:cTn>
                        </p:par>
                        <p:par>
                          <p:cTn id="92" fill="hold" nodeType="afterGroup">
                            <p:stCondLst>
                              <p:cond delay="500"/>
                            </p:stCondLst>
                            <p:childTnLst>
                              <p:par>
                                <p:cTn id="93" presetID="12" presetClass="entr" presetSubtype="1" fill="hold" grpId="0" nodeType="afterEffect">
                                  <p:stCondLst>
                                    <p:cond delay="0"/>
                                  </p:stCondLst>
                                  <p:childTnLst>
                                    <p:set>
                                      <p:cBhvr>
                                        <p:cTn id="94" dur="1" fill="hold">
                                          <p:stCondLst>
                                            <p:cond delay="0"/>
                                          </p:stCondLst>
                                        </p:cTn>
                                        <p:tgtEl>
                                          <p:spTgt spid="112684"/>
                                        </p:tgtEl>
                                        <p:attrNameLst>
                                          <p:attrName>style.visibility</p:attrName>
                                        </p:attrNameLst>
                                      </p:cBhvr>
                                      <p:to>
                                        <p:strVal val="visible"/>
                                      </p:to>
                                    </p:set>
                                    <p:animEffect transition="in" filter="slide(fromTop)">
                                      <p:cBhvr>
                                        <p:cTn id="95" dur="500"/>
                                        <p:tgtEl>
                                          <p:spTgt spid="112684"/>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1" fill="hold" grpId="0" nodeType="clickEffect">
                                  <p:stCondLst>
                                    <p:cond delay="0"/>
                                  </p:stCondLst>
                                  <p:childTnLst>
                                    <p:set>
                                      <p:cBhvr>
                                        <p:cTn id="99" dur="1" fill="hold">
                                          <p:stCondLst>
                                            <p:cond delay="0"/>
                                          </p:stCondLst>
                                        </p:cTn>
                                        <p:tgtEl>
                                          <p:spTgt spid="112679"/>
                                        </p:tgtEl>
                                        <p:attrNameLst>
                                          <p:attrName>style.visibility</p:attrName>
                                        </p:attrNameLst>
                                      </p:cBhvr>
                                      <p:to>
                                        <p:strVal val="visible"/>
                                      </p:to>
                                    </p:set>
                                    <p:animEffect transition="in" filter="wipe(up)">
                                      <p:cBhvr>
                                        <p:cTn id="100" dur="500"/>
                                        <p:tgtEl>
                                          <p:spTgt spid="112679"/>
                                        </p:tgtEl>
                                      </p:cBhvr>
                                    </p:animEffect>
                                  </p:childTnLst>
                                </p:cTn>
                              </p:par>
                            </p:childTnLst>
                          </p:cTn>
                        </p:par>
                        <p:par>
                          <p:cTn id="101" fill="hold" nodeType="afterGroup">
                            <p:stCondLst>
                              <p:cond delay="500"/>
                            </p:stCondLst>
                            <p:childTnLst>
                              <p:par>
                                <p:cTn id="102" presetID="12" presetClass="entr" presetSubtype="1" fill="hold" grpId="0" nodeType="afterEffect">
                                  <p:stCondLst>
                                    <p:cond delay="0"/>
                                  </p:stCondLst>
                                  <p:childTnLst>
                                    <p:set>
                                      <p:cBhvr>
                                        <p:cTn id="103" dur="1" fill="hold">
                                          <p:stCondLst>
                                            <p:cond delay="0"/>
                                          </p:stCondLst>
                                        </p:cTn>
                                        <p:tgtEl>
                                          <p:spTgt spid="112688"/>
                                        </p:tgtEl>
                                        <p:attrNameLst>
                                          <p:attrName>style.visibility</p:attrName>
                                        </p:attrNameLst>
                                      </p:cBhvr>
                                      <p:to>
                                        <p:strVal val="visible"/>
                                      </p:to>
                                    </p:set>
                                    <p:animEffect transition="in" filter="slide(fromTop)">
                                      <p:cBhvr>
                                        <p:cTn id="104" dur="500"/>
                                        <p:tgtEl>
                                          <p:spTgt spid="112688"/>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1" fill="hold" grpId="0" nodeType="clickEffect">
                                  <p:stCondLst>
                                    <p:cond delay="0"/>
                                  </p:stCondLst>
                                  <p:childTnLst>
                                    <p:set>
                                      <p:cBhvr>
                                        <p:cTn id="108" dur="1" fill="hold">
                                          <p:stCondLst>
                                            <p:cond delay="0"/>
                                          </p:stCondLst>
                                        </p:cTn>
                                        <p:tgtEl>
                                          <p:spTgt spid="112693"/>
                                        </p:tgtEl>
                                        <p:attrNameLst>
                                          <p:attrName>style.visibility</p:attrName>
                                        </p:attrNameLst>
                                      </p:cBhvr>
                                      <p:to>
                                        <p:strVal val="visible"/>
                                      </p:to>
                                    </p:set>
                                    <p:animEffect transition="in" filter="wipe(up)">
                                      <p:cBhvr>
                                        <p:cTn id="109" dur="500"/>
                                        <p:tgtEl>
                                          <p:spTgt spid="112693"/>
                                        </p:tgtEl>
                                      </p:cBhvr>
                                    </p:animEffect>
                                  </p:childTnLst>
                                </p:cTn>
                              </p:par>
                            </p:childTnLst>
                          </p:cTn>
                        </p:par>
                        <p:par>
                          <p:cTn id="110" fill="hold" nodeType="afterGroup">
                            <p:stCondLst>
                              <p:cond delay="500"/>
                            </p:stCondLst>
                            <p:childTnLst>
                              <p:par>
                                <p:cTn id="111" presetID="4" presetClass="entr" presetSubtype="32" fill="hold" grpId="0" nodeType="afterEffect">
                                  <p:stCondLst>
                                    <p:cond delay="0"/>
                                  </p:stCondLst>
                                  <p:childTnLst>
                                    <p:set>
                                      <p:cBhvr>
                                        <p:cTn id="112" dur="1" fill="hold">
                                          <p:stCondLst>
                                            <p:cond delay="0"/>
                                          </p:stCondLst>
                                        </p:cTn>
                                        <p:tgtEl>
                                          <p:spTgt spid="112697"/>
                                        </p:tgtEl>
                                        <p:attrNameLst>
                                          <p:attrName>style.visibility</p:attrName>
                                        </p:attrNameLst>
                                      </p:cBhvr>
                                      <p:to>
                                        <p:strVal val="visible"/>
                                      </p:to>
                                    </p:set>
                                    <p:animEffect transition="in" filter="box(out)">
                                      <p:cBhvr>
                                        <p:cTn id="113" dur="500"/>
                                        <p:tgtEl>
                                          <p:spTgt spid="112697"/>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17" presetClass="entr" presetSubtype="8" fill="hold" grpId="0" nodeType="clickEffect">
                                  <p:stCondLst>
                                    <p:cond delay="0"/>
                                  </p:stCondLst>
                                  <p:childTnLst>
                                    <p:set>
                                      <p:cBhvr>
                                        <p:cTn id="117" dur="1" fill="hold">
                                          <p:stCondLst>
                                            <p:cond delay="0"/>
                                          </p:stCondLst>
                                        </p:cTn>
                                        <p:tgtEl>
                                          <p:spTgt spid="112694"/>
                                        </p:tgtEl>
                                        <p:attrNameLst>
                                          <p:attrName>style.visibility</p:attrName>
                                        </p:attrNameLst>
                                      </p:cBhvr>
                                      <p:to>
                                        <p:strVal val="visible"/>
                                      </p:to>
                                    </p:set>
                                    <p:anim calcmode="lin" valueType="num">
                                      <p:cBhvr>
                                        <p:cTn id="118" dur="500" fill="hold"/>
                                        <p:tgtEl>
                                          <p:spTgt spid="112694"/>
                                        </p:tgtEl>
                                        <p:attrNameLst>
                                          <p:attrName>ppt_x</p:attrName>
                                        </p:attrNameLst>
                                      </p:cBhvr>
                                      <p:tavLst>
                                        <p:tav tm="0">
                                          <p:val>
                                            <p:strVal val="#ppt_x-#ppt_w/2"/>
                                          </p:val>
                                        </p:tav>
                                        <p:tav tm="100000">
                                          <p:val>
                                            <p:strVal val="#ppt_x"/>
                                          </p:val>
                                        </p:tav>
                                      </p:tavLst>
                                    </p:anim>
                                    <p:anim calcmode="lin" valueType="num">
                                      <p:cBhvr>
                                        <p:cTn id="119" dur="500" fill="hold"/>
                                        <p:tgtEl>
                                          <p:spTgt spid="112694"/>
                                        </p:tgtEl>
                                        <p:attrNameLst>
                                          <p:attrName>ppt_y</p:attrName>
                                        </p:attrNameLst>
                                      </p:cBhvr>
                                      <p:tavLst>
                                        <p:tav tm="0">
                                          <p:val>
                                            <p:strVal val="#ppt_y"/>
                                          </p:val>
                                        </p:tav>
                                        <p:tav tm="100000">
                                          <p:val>
                                            <p:strVal val="#ppt_y"/>
                                          </p:val>
                                        </p:tav>
                                      </p:tavLst>
                                    </p:anim>
                                    <p:anim calcmode="lin" valueType="num">
                                      <p:cBhvr>
                                        <p:cTn id="120" dur="500" fill="hold"/>
                                        <p:tgtEl>
                                          <p:spTgt spid="112694"/>
                                        </p:tgtEl>
                                        <p:attrNameLst>
                                          <p:attrName>ppt_w</p:attrName>
                                        </p:attrNameLst>
                                      </p:cBhvr>
                                      <p:tavLst>
                                        <p:tav tm="0">
                                          <p:val>
                                            <p:fltVal val="0"/>
                                          </p:val>
                                        </p:tav>
                                        <p:tav tm="100000">
                                          <p:val>
                                            <p:strVal val="#ppt_w"/>
                                          </p:val>
                                        </p:tav>
                                      </p:tavLst>
                                    </p:anim>
                                    <p:anim calcmode="lin" valueType="num">
                                      <p:cBhvr>
                                        <p:cTn id="121" dur="500" fill="hold"/>
                                        <p:tgtEl>
                                          <p:spTgt spid="112694"/>
                                        </p:tgtEl>
                                        <p:attrNameLst>
                                          <p:attrName>ppt_h</p:attrName>
                                        </p:attrNameLst>
                                      </p:cBhvr>
                                      <p:tavLst>
                                        <p:tav tm="0">
                                          <p:val>
                                            <p:strVal val="#ppt_h"/>
                                          </p:val>
                                        </p:tav>
                                        <p:tav tm="100000">
                                          <p:val>
                                            <p:strVal val="#ppt_h"/>
                                          </p:val>
                                        </p:tav>
                                      </p:tavLst>
                                    </p:anim>
                                  </p:childTnLst>
                                </p:cTn>
                              </p:par>
                            </p:childTnLst>
                          </p:cTn>
                        </p:par>
                        <p:par>
                          <p:cTn id="122" fill="hold" nodeType="afterGroup">
                            <p:stCondLst>
                              <p:cond delay="500"/>
                            </p:stCondLst>
                            <p:childTnLst>
                              <p:par>
                                <p:cTn id="123" presetID="4" presetClass="entr" presetSubtype="32" fill="hold" grpId="0" nodeType="afterEffect">
                                  <p:stCondLst>
                                    <p:cond delay="0"/>
                                  </p:stCondLst>
                                  <p:childTnLst>
                                    <p:set>
                                      <p:cBhvr>
                                        <p:cTn id="124" dur="1" fill="hold">
                                          <p:stCondLst>
                                            <p:cond delay="0"/>
                                          </p:stCondLst>
                                        </p:cTn>
                                        <p:tgtEl>
                                          <p:spTgt spid="112698"/>
                                        </p:tgtEl>
                                        <p:attrNameLst>
                                          <p:attrName>style.visibility</p:attrName>
                                        </p:attrNameLst>
                                      </p:cBhvr>
                                      <p:to>
                                        <p:strVal val="visible"/>
                                      </p:to>
                                    </p:set>
                                    <p:animEffect transition="in" filter="box(out)">
                                      <p:cBhvr>
                                        <p:cTn id="125" dur="500"/>
                                        <p:tgtEl>
                                          <p:spTgt spid="112698"/>
                                        </p:tgtEl>
                                      </p:cBhvr>
                                    </p:animEffec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22" presetClass="entr" presetSubtype="1" fill="hold" grpId="0" nodeType="clickEffect">
                                  <p:stCondLst>
                                    <p:cond delay="0"/>
                                  </p:stCondLst>
                                  <p:childTnLst>
                                    <p:set>
                                      <p:cBhvr>
                                        <p:cTn id="129" dur="1" fill="hold">
                                          <p:stCondLst>
                                            <p:cond delay="0"/>
                                          </p:stCondLst>
                                        </p:cTn>
                                        <p:tgtEl>
                                          <p:spTgt spid="112681"/>
                                        </p:tgtEl>
                                        <p:attrNameLst>
                                          <p:attrName>style.visibility</p:attrName>
                                        </p:attrNameLst>
                                      </p:cBhvr>
                                      <p:to>
                                        <p:strVal val="visible"/>
                                      </p:to>
                                    </p:set>
                                    <p:animEffect transition="in" filter="wipe(up)">
                                      <p:cBhvr>
                                        <p:cTn id="130" dur="500"/>
                                        <p:tgtEl>
                                          <p:spTgt spid="112681"/>
                                        </p:tgtEl>
                                      </p:cBhvr>
                                    </p:animEffect>
                                  </p:childTnLst>
                                </p:cTn>
                              </p:par>
                            </p:childTnLst>
                          </p:cTn>
                        </p:par>
                        <p:par>
                          <p:cTn id="131" fill="hold" nodeType="afterGroup">
                            <p:stCondLst>
                              <p:cond delay="500"/>
                            </p:stCondLst>
                            <p:childTnLst>
                              <p:par>
                                <p:cTn id="132" presetID="12" presetClass="entr" presetSubtype="1" fill="hold" grpId="0" nodeType="afterEffect">
                                  <p:stCondLst>
                                    <p:cond delay="0"/>
                                  </p:stCondLst>
                                  <p:childTnLst>
                                    <p:set>
                                      <p:cBhvr>
                                        <p:cTn id="133" dur="1" fill="hold">
                                          <p:stCondLst>
                                            <p:cond delay="0"/>
                                          </p:stCondLst>
                                        </p:cTn>
                                        <p:tgtEl>
                                          <p:spTgt spid="112689"/>
                                        </p:tgtEl>
                                        <p:attrNameLst>
                                          <p:attrName>style.visibility</p:attrName>
                                        </p:attrNameLst>
                                      </p:cBhvr>
                                      <p:to>
                                        <p:strVal val="visible"/>
                                      </p:to>
                                    </p:set>
                                    <p:animEffect transition="in" filter="slide(fromTop)">
                                      <p:cBhvr>
                                        <p:cTn id="134" dur="500"/>
                                        <p:tgtEl>
                                          <p:spTgt spid="1126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9" grpId="0" animBg="1" autoUpdateAnimBg="0"/>
      <p:bldP spid="112670" grpId="0" animBg="1"/>
      <p:bldP spid="112671" grpId="0" animBg="1" autoUpdateAnimBg="0"/>
      <p:bldP spid="112672" grpId="0" animBg="1"/>
      <p:bldP spid="112674" grpId="0" animBg="1" autoUpdateAnimBg="0"/>
      <p:bldP spid="112675" grpId="0" animBg="1"/>
      <p:bldP spid="112676" grpId="0" animBg="1" autoUpdateAnimBg="0"/>
      <p:bldP spid="112677" grpId="0" animBg="1"/>
      <p:bldP spid="112678" grpId="0" animBg="1" autoUpdateAnimBg="0"/>
      <p:bldP spid="112679" grpId="0" animBg="1"/>
      <p:bldP spid="112680" grpId="0" animBg="1" autoUpdateAnimBg="0"/>
      <p:bldP spid="112681" grpId="0" animBg="1"/>
      <p:bldP spid="112682" grpId="0" animBg="1" autoUpdateAnimBg="0"/>
      <p:bldP spid="112684" grpId="0" autoUpdateAnimBg="0"/>
      <p:bldP spid="112685" grpId="0" autoUpdateAnimBg="0"/>
      <p:bldP spid="112686" grpId="0" autoUpdateAnimBg="0"/>
      <p:bldP spid="112687" grpId="0" autoUpdateAnimBg="0"/>
      <p:bldP spid="112688" grpId="0" autoUpdateAnimBg="0"/>
      <p:bldP spid="112689" grpId="0" autoUpdateAnimBg="0"/>
      <p:bldP spid="112690" grpId="0" autoUpdateAnimBg="0"/>
      <p:bldP spid="112691" grpId="0" animBg="1"/>
      <p:bldP spid="112692" grpId="0" animBg="1"/>
      <p:bldP spid="112693" grpId="0" animBg="1"/>
      <p:bldP spid="112694" grpId="0" animBg="1"/>
      <p:bldP spid="112695" grpId="0" autoUpdateAnimBg="0"/>
      <p:bldP spid="112696" grpId="0" autoUpdateAnimBg="0"/>
      <p:bldP spid="112697" grpId="0" autoUpdateAnimBg="0"/>
      <p:bldP spid="112698" grpId="0" autoUpdateAnimBg="0"/>
    </p:bldLst>
  </p:timing>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1074" name="Rectangle 5"/>
          <p:cNvSpPr>
            <a:spLocks noChangeArrowheads="1"/>
          </p:cNvSpPr>
          <p:nvPr/>
        </p:nvSpPr>
        <p:spPr bwMode="auto">
          <a:xfrm>
            <a:off x="107950" y="44450"/>
            <a:ext cx="3527425" cy="65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kumimoji="1" lang="en-US" altLang="zh-CN" sz="3200" b="1">
                <a:latin typeface="Times New Roman" pitchFamily="18" charset="0"/>
                <a:ea typeface="楷体_GB2312" pitchFamily="49" charset="-122"/>
              </a:rPr>
              <a:t>3</a:t>
            </a:r>
            <a:r>
              <a:rPr kumimoji="1" lang="zh-CN" altLang="en-US" sz="3200" b="1">
                <a:latin typeface="Times New Roman" pitchFamily="18" charset="0"/>
                <a:ea typeface="楷体_GB2312" pitchFamily="49" charset="-122"/>
              </a:rPr>
              <a:t>、算法说明</a:t>
            </a:r>
          </a:p>
        </p:txBody>
      </p:sp>
      <p:sp>
        <p:nvSpPr>
          <p:cNvPr id="131075" name="Rectangle 6"/>
          <p:cNvSpPr>
            <a:spLocks noChangeArrowheads="1"/>
          </p:cNvSpPr>
          <p:nvPr/>
        </p:nvSpPr>
        <p:spPr bwMode="auto">
          <a:xfrm>
            <a:off x="395288" y="5722938"/>
            <a:ext cx="81375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latin typeface="Times New Roman" pitchFamily="18" charset="0"/>
                <a:ea typeface="楷体_GB2312" pitchFamily="49" charset="-122"/>
              </a:rPr>
              <a:t>☆ </a:t>
            </a:r>
            <a:r>
              <a:rPr lang="zh-CN" altLang="en-US" sz="2800" b="1">
                <a:latin typeface="Times New Roman" pitchFamily="18" charset="0"/>
                <a:ea typeface="楷体_GB2312" pitchFamily="49" charset="-122"/>
              </a:rPr>
              <a:t>若</a:t>
            </a:r>
            <a:r>
              <a:rPr lang="en-US" altLang="zh-CN" sz="2800" b="1">
                <a:latin typeface="Times New Roman" pitchFamily="18" charset="0"/>
                <a:ea typeface="楷体_GB2312" pitchFamily="49" charset="-122"/>
              </a:rPr>
              <a:t>Vset[i]=Vset[j]</a:t>
            </a:r>
            <a:r>
              <a:rPr lang="zh-CN" altLang="en-US" sz="2800" b="1">
                <a:latin typeface="Times New Roman" pitchFamily="18" charset="0"/>
                <a:ea typeface="楷体_GB2312" pitchFamily="49" charset="-122"/>
              </a:rPr>
              <a:t>：表明</a:t>
            </a:r>
            <a:r>
              <a:rPr lang="en-US" altLang="zh-CN" sz="2800" b="1">
                <a:latin typeface="Times New Roman" pitchFamily="18" charset="0"/>
                <a:ea typeface="楷体_GB2312" pitchFamily="49" charset="-122"/>
              </a:rPr>
              <a:t>vi</a:t>
            </a:r>
            <a:r>
              <a:rPr lang="zh-CN" altLang="en-US" sz="2800" b="1">
                <a:latin typeface="Times New Roman" pitchFamily="18" charset="0"/>
                <a:ea typeface="楷体_GB2312" pitchFamily="49" charset="-122"/>
              </a:rPr>
              <a:t>和</a:t>
            </a:r>
            <a:r>
              <a:rPr lang="en-US" altLang="zh-CN" sz="2800" b="1">
                <a:latin typeface="Times New Roman" pitchFamily="18" charset="0"/>
                <a:ea typeface="楷体_GB2312" pitchFamily="49" charset="-122"/>
              </a:rPr>
              <a:t>vj</a:t>
            </a:r>
            <a:r>
              <a:rPr lang="zh-CN" altLang="en-US" sz="2800" b="1">
                <a:latin typeface="Times New Roman" pitchFamily="18" charset="0"/>
                <a:ea typeface="楷体_GB2312" pitchFamily="49" charset="-122"/>
              </a:rPr>
              <a:t>处在同一个连通分量中，加入此边会形成回路；</a:t>
            </a:r>
          </a:p>
        </p:txBody>
      </p:sp>
      <p:sp>
        <p:nvSpPr>
          <p:cNvPr id="131076" name="Rectangle 7"/>
          <p:cNvSpPr>
            <a:spLocks noChangeArrowheads="1"/>
          </p:cNvSpPr>
          <p:nvPr/>
        </p:nvSpPr>
        <p:spPr bwMode="auto">
          <a:xfrm>
            <a:off x="220663" y="817563"/>
            <a:ext cx="867251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latin typeface="Times New Roman" pitchFamily="18" charset="0"/>
                <a:ea typeface="楷体_GB2312" pitchFamily="49" charset="-122"/>
              </a:rPr>
              <a:t>Kruskal</a:t>
            </a:r>
            <a:r>
              <a:rPr lang="zh-CN" altLang="en-US" sz="2800" b="1">
                <a:latin typeface="Times New Roman" pitchFamily="18" charset="0"/>
                <a:ea typeface="楷体_GB2312" pitchFamily="49" charset="-122"/>
              </a:rPr>
              <a:t>算法实现的关键是：当一条边加入到</a:t>
            </a:r>
            <a:r>
              <a:rPr lang="en-US" altLang="zh-CN" sz="2800" b="1">
                <a:latin typeface="Times New Roman" pitchFamily="18" charset="0"/>
                <a:ea typeface="楷体_GB2312" pitchFamily="49" charset="-122"/>
              </a:rPr>
              <a:t>TE</a:t>
            </a:r>
            <a:r>
              <a:rPr lang="zh-CN" altLang="en-US" sz="2800" b="1">
                <a:latin typeface="Times New Roman" pitchFamily="18" charset="0"/>
                <a:ea typeface="楷体_GB2312" pitchFamily="49" charset="-122"/>
              </a:rPr>
              <a:t>的集合后，如何判断是否构成回路</a:t>
            </a:r>
            <a:r>
              <a:rPr lang="en-US" altLang="zh-CN" sz="2800" b="1">
                <a:latin typeface="Times New Roman" pitchFamily="18" charset="0"/>
                <a:ea typeface="楷体_GB2312" pitchFamily="49" charset="-122"/>
              </a:rPr>
              <a:t>?</a:t>
            </a:r>
          </a:p>
        </p:txBody>
      </p:sp>
      <p:sp>
        <p:nvSpPr>
          <p:cNvPr id="131077" name="Rectangle 8"/>
          <p:cNvSpPr>
            <a:spLocks noChangeArrowheads="1"/>
          </p:cNvSpPr>
          <p:nvPr/>
        </p:nvSpPr>
        <p:spPr bwMode="auto">
          <a:xfrm>
            <a:off x="179388" y="1916113"/>
            <a:ext cx="871378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latin typeface="Times New Roman" pitchFamily="18" charset="0"/>
                <a:ea typeface="楷体_GB2312" pitchFamily="49" charset="-122"/>
              </a:rPr>
              <a:t>简单的解决方法是：定义一个一维数组</a:t>
            </a:r>
            <a:r>
              <a:rPr lang="en-US" altLang="zh-CN" sz="2800" b="1">
                <a:latin typeface="Times New Roman" pitchFamily="18" charset="0"/>
                <a:ea typeface="楷体_GB2312" pitchFamily="49" charset="-122"/>
              </a:rPr>
              <a:t>Vset[n] </a:t>
            </a:r>
            <a:r>
              <a:rPr lang="zh-CN" altLang="en-US" sz="2800" b="1">
                <a:latin typeface="Times New Roman" pitchFamily="18" charset="0"/>
                <a:ea typeface="楷体_GB2312" pitchFamily="49" charset="-122"/>
              </a:rPr>
              <a:t>，存放图</a:t>
            </a:r>
            <a:r>
              <a:rPr lang="en-US" altLang="zh-CN" sz="2800" b="1">
                <a:latin typeface="Times New Roman" pitchFamily="18" charset="0"/>
                <a:ea typeface="楷体_GB2312" pitchFamily="49" charset="-122"/>
              </a:rPr>
              <a:t>T</a:t>
            </a:r>
            <a:r>
              <a:rPr lang="zh-CN" altLang="en-US" sz="2800" b="1">
                <a:latin typeface="Times New Roman" pitchFamily="18" charset="0"/>
                <a:ea typeface="楷体_GB2312" pitchFamily="49" charset="-122"/>
              </a:rPr>
              <a:t>中每个顶点所在的连通分量的编号。</a:t>
            </a:r>
          </a:p>
        </p:txBody>
      </p:sp>
      <p:sp>
        <p:nvSpPr>
          <p:cNvPr id="131078" name="Rectangle 9"/>
          <p:cNvSpPr>
            <a:spLocks noChangeArrowheads="1"/>
          </p:cNvSpPr>
          <p:nvPr/>
        </p:nvSpPr>
        <p:spPr bwMode="auto">
          <a:xfrm>
            <a:off x="323850" y="3063875"/>
            <a:ext cx="8424863"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latin typeface="Times New Roman" pitchFamily="18" charset="0"/>
                <a:ea typeface="楷体_GB2312" pitchFamily="49" charset="-122"/>
              </a:rPr>
              <a:t>◆ </a:t>
            </a:r>
            <a:r>
              <a:rPr lang="zh-CN" altLang="en-US" sz="2800" b="1">
                <a:latin typeface="Times New Roman" pitchFamily="18" charset="0"/>
                <a:ea typeface="楷体_GB2312" pitchFamily="49" charset="-122"/>
              </a:rPr>
              <a:t>初值：</a:t>
            </a:r>
            <a:r>
              <a:rPr lang="en-US" altLang="zh-CN" sz="2800" b="1">
                <a:latin typeface="Times New Roman" pitchFamily="18" charset="0"/>
                <a:ea typeface="楷体_GB2312" pitchFamily="49" charset="-122"/>
              </a:rPr>
              <a:t>Vset[i]=i</a:t>
            </a:r>
            <a:r>
              <a:rPr lang="zh-CN" altLang="en-US" sz="2800" b="1">
                <a:latin typeface="Times New Roman" pitchFamily="18" charset="0"/>
                <a:ea typeface="楷体_GB2312" pitchFamily="49" charset="-122"/>
              </a:rPr>
              <a:t>，表示每个顶点各自组成一个连通分量，连通分量的编号简单地使用顶点在图中的位置</a:t>
            </a:r>
            <a:r>
              <a:rPr lang="en-US" altLang="zh-CN" sz="2800" b="1">
                <a:latin typeface="Times New Roman" pitchFamily="18" charset="0"/>
                <a:ea typeface="楷体_GB2312" pitchFamily="49" charset="-122"/>
              </a:rPr>
              <a:t>(</a:t>
            </a:r>
            <a:r>
              <a:rPr lang="zh-CN" altLang="en-US" sz="2800" b="1">
                <a:latin typeface="Times New Roman" pitchFamily="18" charset="0"/>
                <a:ea typeface="楷体_GB2312" pitchFamily="49" charset="-122"/>
              </a:rPr>
              <a:t>编号</a:t>
            </a:r>
            <a:r>
              <a:rPr lang="en-US" altLang="zh-CN" sz="2800" b="1">
                <a:latin typeface="Times New Roman" pitchFamily="18" charset="0"/>
                <a:ea typeface="楷体_GB2312" pitchFamily="49" charset="-122"/>
              </a:rPr>
              <a:t>)</a:t>
            </a:r>
            <a:r>
              <a:rPr lang="zh-CN" altLang="en-US" sz="2800" b="1">
                <a:latin typeface="Times New Roman" pitchFamily="18" charset="0"/>
                <a:ea typeface="楷体_GB2312" pitchFamily="49" charset="-122"/>
              </a:rPr>
              <a:t>。</a:t>
            </a:r>
          </a:p>
        </p:txBody>
      </p:sp>
      <p:sp>
        <p:nvSpPr>
          <p:cNvPr id="131079" name="Rectangle 10"/>
          <p:cNvSpPr>
            <a:spLocks noChangeArrowheads="1"/>
          </p:cNvSpPr>
          <p:nvPr/>
        </p:nvSpPr>
        <p:spPr bwMode="auto">
          <a:xfrm>
            <a:off x="395288" y="4643438"/>
            <a:ext cx="81375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latin typeface="Times New Roman" pitchFamily="18" charset="0"/>
                <a:ea typeface="楷体_GB2312" pitchFamily="49" charset="-122"/>
              </a:rPr>
              <a:t>◆ </a:t>
            </a:r>
            <a:r>
              <a:rPr lang="zh-CN" altLang="en-US" sz="2800" b="1">
                <a:latin typeface="Times New Roman" pitchFamily="18" charset="0"/>
                <a:ea typeface="楷体_GB2312" pitchFamily="49" charset="-122"/>
              </a:rPr>
              <a:t>当往</a:t>
            </a:r>
            <a:r>
              <a:rPr lang="en-US" altLang="zh-CN" sz="2800" b="1">
                <a:latin typeface="Times New Roman" pitchFamily="18" charset="0"/>
                <a:ea typeface="楷体_GB2312" pitchFamily="49" charset="-122"/>
              </a:rPr>
              <a:t>T</a:t>
            </a:r>
            <a:r>
              <a:rPr lang="zh-CN" altLang="en-US" sz="2800" b="1">
                <a:latin typeface="Times New Roman" pitchFamily="18" charset="0"/>
                <a:ea typeface="楷体_GB2312" pitchFamily="49" charset="-122"/>
              </a:rPr>
              <a:t>中增加一条边</a:t>
            </a:r>
            <a:r>
              <a:rPr lang="en-US" altLang="zh-CN" sz="2800" b="1">
                <a:latin typeface="Times New Roman" pitchFamily="18" charset="0"/>
                <a:ea typeface="楷体_GB2312" pitchFamily="49" charset="-122"/>
              </a:rPr>
              <a:t>(vi</a:t>
            </a:r>
            <a:r>
              <a:rPr lang="zh-CN" altLang="en-US" sz="2800" b="1">
                <a:latin typeface="Times New Roman" pitchFamily="18" charset="0"/>
                <a:ea typeface="楷体_GB2312" pitchFamily="49" charset="-122"/>
              </a:rPr>
              <a:t>，</a:t>
            </a:r>
            <a:r>
              <a:rPr lang="en-US" altLang="zh-CN" sz="2800" b="1">
                <a:latin typeface="Times New Roman" pitchFamily="18" charset="0"/>
                <a:ea typeface="楷体_GB2312" pitchFamily="49" charset="-122"/>
              </a:rPr>
              <a:t>vj) </a:t>
            </a:r>
            <a:r>
              <a:rPr lang="zh-CN" altLang="en-US" sz="2800" b="1">
                <a:latin typeface="Times New Roman" pitchFamily="18" charset="0"/>
                <a:ea typeface="楷体_GB2312" pitchFamily="49" charset="-122"/>
              </a:rPr>
              <a:t>时，先检查</a:t>
            </a:r>
            <a:r>
              <a:rPr lang="en-US" altLang="zh-CN" sz="2800" b="1">
                <a:latin typeface="Times New Roman" pitchFamily="18" charset="0"/>
                <a:ea typeface="楷体_GB2312" pitchFamily="49" charset="-122"/>
              </a:rPr>
              <a:t>Vset[i]</a:t>
            </a:r>
            <a:r>
              <a:rPr lang="zh-CN" altLang="en-US" sz="2800" b="1">
                <a:latin typeface="Times New Roman" pitchFamily="18" charset="0"/>
                <a:ea typeface="楷体_GB2312" pitchFamily="49" charset="-122"/>
              </a:rPr>
              <a:t>和</a:t>
            </a:r>
            <a:r>
              <a:rPr lang="en-US" altLang="zh-CN" sz="2800" b="1">
                <a:latin typeface="Times New Roman" pitchFamily="18" charset="0"/>
                <a:ea typeface="楷体_GB2312" pitchFamily="49" charset="-122"/>
              </a:rPr>
              <a:t>Vset[j]</a:t>
            </a:r>
            <a:r>
              <a:rPr lang="zh-CN" altLang="en-US" sz="2800" b="1">
                <a:latin typeface="Times New Roman" pitchFamily="18" charset="0"/>
                <a:ea typeface="楷体_GB2312" pitchFamily="49" charset="-122"/>
              </a:rPr>
              <a:t>值：</a:t>
            </a:r>
          </a:p>
        </p:txBody>
      </p:sp>
    </p:spTree>
  </p:cSld>
  <p:clrMapOvr>
    <a:masterClrMapping/>
  </p:clrMapOvr>
  <p:transition>
    <p:blinds dir="vert"/>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2098" name="Rectangle 4"/>
          <p:cNvSpPr>
            <a:spLocks noChangeArrowheads="1"/>
          </p:cNvSpPr>
          <p:nvPr/>
        </p:nvSpPr>
        <p:spPr bwMode="auto">
          <a:xfrm>
            <a:off x="179388" y="115888"/>
            <a:ext cx="871378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latin typeface="Times New Roman" pitchFamily="18" charset="0"/>
                <a:ea typeface="楷体_GB2312" pitchFamily="49" charset="-122"/>
              </a:rPr>
              <a:t>☆ </a:t>
            </a:r>
            <a:r>
              <a:rPr lang="zh-CN" altLang="en-US" sz="2800" b="1">
                <a:latin typeface="Times New Roman" pitchFamily="18" charset="0"/>
                <a:ea typeface="楷体_GB2312" pitchFamily="49" charset="-122"/>
              </a:rPr>
              <a:t>若</a:t>
            </a:r>
            <a:r>
              <a:rPr lang="en-US" altLang="zh-CN" sz="2800" b="1">
                <a:latin typeface="Times New Roman" pitchFamily="18" charset="0"/>
                <a:ea typeface="楷体_GB2312" pitchFamily="49" charset="-122"/>
              </a:rPr>
              <a:t>Vset[i]≠Vset[j]</a:t>
            </a:r>
            <a:r>
              <a:rPr lang="zh-CN" altLang="en-US" sz="2800" b="1">
                <a:latin typeface="Times New Roman" pitchFamily="18" charset="0"/>
                <a:ea typeface="楷体_GB2312" pitchFamily="49" charset="-122"/>
              </a:rPr>
              <a:t>，则加入此边不会形成回路，将此边加入到生成树的边集中。</a:t>
            </a:r>
          </a:p>
        </p:txBody>
      </p:sp>
      <p:sp>
        <p:nvSpPr>
          <p:cNvPr id="132099" name="Rectangle 5"/>
          <p:cNvSpPr>
            <a:spLocks noChangeArrowheads="1"/>
          </p:cNvSpPr>
          <p:nvPr/>
        </p:nvSpPr>
        <p:spPr bwMode="auto">
          <a:xfrm>
            <a:off x="250825" y="1187450"/>
            <a:ext cx="871378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latin typeface="Times New Roman" pitchFamily="18" charset="0"/>
                <a:ea typeface="楷体_GB2312" pitchFamily="49" charset="-122"/>
              </a:rPr>
              <a:t>◆ </a:t>
            </a:r>
            <a:r>
              <a:rPr lang="zh-CN" altLang="en-US" sz="2800" b="1">
                <a:latin typeface="Times New Roman" pitchFamily="18" charset="0"/>
                <a:ea typeface="楷体_GB2312" pitchFamily="49" charset="-122"/>
              </a:rPr>
              <a:t>加入一条新边后，将两个不同的连通分量合并：将一个连通分量的编号换成另一个连通分量的编号。</a:t>
            </a:r>
          </a:p>
        </p:txBody>
      </p:sp>
      <p:sp>
        <p:nvSpPr>
          <p:cNvPr id="286729" name="Rectangle 9"/>
          <p:cNvSpPr>
            <a:spLocks noChangeArrowheads="1"/>
          </p:cNvSpPr>
          <p:nvPr/>
        </p:nvSpPr>
        <p:spPr bwMode="auto">
          <a:xfrm>
            <a:off x="395288" y="3860800"/>
            <a:ext cx="8569325"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latin typeface="Times New Roman" pitchFamily="18" charset="0"/>
                <a:ea typeface="楷体_GB2312" pitchFamily="49" charset="-122"/>
              </a:rPr>
              <a:t>◆ Vset</a:t>
            </a:r>
            <a:r>
              <a:rPr lang="zh-CN" altLang="en-US" sz="2800" b="1">
                <a:latin typeface="Times New Roman" pitchFamily="18" charset="0"/>
                <a:ea typeface="楷体_GB2312" pitchFamily="49" charset="-122"/>
              </a:rPr>
              <a:t>数组初始化：时间复杂度是</a:t>
            </a:r>
            <a:r>
              <a:rPr lang="en-US" altLang="zh-CN" sz="2800" b="1">
                <a:latin typeface="Times New Roman" pitchFamily="18" charset="0"/>
                <a:ea typeface="楷体_GB2312" pitchFamily="49" charset="-122"/>
              </a:rPr>
              <a:t>O(n) </a:t>
            </a:r>
            <a:r>
              <a:rPr lang="zh-CN" altLang="en-US" sz="2800" b="1">
                <a:latin typeface="Times New Roman" pitchFamily="18" charset="0"/>
                <a:ea typeface="楷体_GB2312" pitchFamily="49" charset="-122"/>
              </a:rPr>
              <a:t>；</a:t>
            </a:r>
          </a:p>
          <a:p>
            <a:r>
              <a:rPr lang="zh-CN" altLang="en-US" sz="2800" b="1">
                <a:latin typeface="Times New Roman" pitchFamily="18" charset="0"/>
                <a:ea typeface="楷体_GB2312" pitchFamily="49" charset="-122"/>
              </a:rPr>
              <a:t>◆ 边表按权值排序：若采用堆排序或快速排序，时间    </a:t>
            </a:r>
          </a:p>
          <a:p>
            <a:r>
              <a:rPr lang="zh-CN" altLang="en-US" sz="2800" b="1">
                <a:latin typeface="Times New Roman" pitchFamily="18" charset="0"/>
                <a:ea typeface="楷体_GB2312" pitchFamily="49" charset="-122"/>
              </a:rPr>
              <a:t>     复杂度是</a:t>
            </a:r>
            <a:r>
              <a:rPr lang="en-US" altLang="zh-CN" sz="2800" b="1">
                <a:latin typeface="Times New Roman" pitchFamily="18" charset="0"/>
                <a:ea typeface="楷体_GB2312" pitchFamily="49" charset="-122"/>
              </a:rPr>
              <a:t>O(e㏒e) </a:t>
            </a:r>
            <a:r>
              <a:rPr lang="zh-CN" altLang="en-US" sz="2800" b="1">
                <a:latin typeface="Times New Roman" pitchFamily="18" charset="0"/>
                <a:ea typeface="楷体_GB2312" pitchFamily="49" charset="-122"/>
              </a:rPr>
              <a:t>；</a:t>
            </a:r>
          </a:p>
          <a:p>
            <a:r>
              <a:rPr lang="zh-CN" altLang="en-US" sz="2800" b="1">
                <a:latin typeface="Times New Roman" pitchFamily="18" charset="0"/>
                <a:ea typeface="楷体_GB2312" pitchFamily="49" charset="-122"/>
              </a:rPr>
              <a:t>◆ </a:t>
            </a:r>
            <a:r>
              <a:rPr lang="en-US" altLang="zh-CN" sz="2800" b="1">
                <a:latin typeface="Times New Roman" pitchFamily="18" charset="0"/>
                <a:ea typeface="楷体_GB2312" pitchFamily="49" charset="-122"/>
              </a:rPr>
              <a:t>while</a:t>
            </a:r>
            <a:r>
              <a:rPr lang="zh-CN" altLang="en-US" sz="2800" b="1">
                <a:latin typeface="Times New Roman" pitchFamily="18" charset="0"/>
                <a:ea typeface="楷体_GB2312" pitchFamily="49" charset="-122"/>
              </a:rPr>
              <a:t>循环：最大执行频度是</a:t>
            </a:r>
            <a:r>
              <a:rPr lang="en-US" altLang="zh-CN" sz="2800" b="1">
                <a:latin typeface="Times New Roman" pitchFamily="18" charset="0"/>
                <a:ea typeface="楷体_GB2312" pitchFamily="49" charset="-122"/>
              </a:rPr>
              <a:t>O(n)</a:t>
            </a:r>
            <a:r>
              <a:rPr lang="zh-CN" altLang="en-US" sz="2800" b="1">
                <a:latin typeface="Times New Roman" pitchFamily="18" charset="0"/>
                <a:ea typeface="楷体_GB2312" pitchFamily="49" charset="-122"/>
              </a:rPr>
              <a:t>，其中包含修改</a:t>
            </a:r>
          </a:p>
          <a:p>
            <a:r>
              <a:rPr lang="zh-CN" altLang="en-US" sz="2800" b="1">
                <a:latin typeface="Times New Roman" pitchFamily="18" charset="0"/>
                <a:ea typeface="楷体_GB2312" pitchFamily="49" charset="-122"/>
              </a:rPr>
              <a:t>    </a:t>
            </a:r>
            <a:r>
              <a:rPr lang="en-US" altLang="zh-CN" sz="2800" b="1">
                <a:latin typeface="Times New Roman" pitchFamily="18" charset="0"/>
                <a:ea typeface="楷体_GB2312" pitchFamily="49" charset="-122"/>
              </a:rPr>
              <a:t>Vset</a:t>
            </a:r>
            <a:r>
              <a:rPr lang="zh-CN" altLang="en-US" sz="2800" b="1">
                <a:latin typeface="Times New Roman" pitchFamily="18" charset="0"/>
                <a:ea typeface="楷体_GB2312" pitchFamily="49" charset="-122"/>
              </a:rPr>
              <a:t>数组，共执行</a:t>
            </a:r>
            <a:r>
              <a:rPr lang="en-US" altLang="zh-CN" sz="2800" b="1">
                <a:latin typeface="Times New Roman" pitchFamily="18" charset="0"/>
                <a:ea typeface="楷体_GB2312" pitchFamily="49" charset="-122"/>
              </a:rPr>
              <a:t>n-1</a:t>
            </a:r>
            <a:r>
              <a:rPr lang="zh-CN" altLang="en-US" sz="2800" b="1">
                <a:latin typeface="Times New Roman" pitchFamily="18" charset="0"/>
                <a:ea typeface="楷体_GB2312" pitchFamily="49" charset="-122"/>
              </a:rPr>
              <a:t>次，时间复杂度是</a:t>
            </a:r>
            <a:r>
              <a:rPr lang="en-US" altLang="zh-CN" sz="2800" b="1">
                <a:latin typeface="Times New Roman" pitchFamily="18" charset="0"/>
                <a:ea typeface="楷体_GB2312" pitchFamily="49" charset="-122"/>
              </a:rPr>
              <a:t>O(n</a:t>
            </a:r>
            <a:r>
              <a:rPr lang="en-US" altLang="zh-CN" sz="2800" b="1" baseline="30000">
                <a:latin typeface="Times New Roman" pitchFamily="18" charset="0"/>
                <a:ea typeface="楷体_GB2312" pitchFamily="49" charset="-122"/>
              </a:rPr>
              <a:t>2</a:t>
            </a:r>
            <a:r>
              <a:rPr lang="en-US" altLang="zh-CN" sz="2800" b="1">
                <a:latin typeface="Times New Roman" pitchFamily="18" charset="0"/>
                <a:ea typeface="楷体_GB2312" pitchFamily="49" charset="-122"/>
              </a:rPr>
              <a:t>) </a:t>
            </a:r>
            <a:r>
              <a:rPr lang="zh-CN" altLang="en-US" sz="2800" b="1">
                <a:latin typeface="Times New Roman" pitchFamily="18" charset="0"/>
                <a:ea typeface="楷体_GB2312" pitchFamily="49" charset="-122"/>
              </a:rPr>
              <a:t>；整 </a:t>
            </a:r>
          </a:p>
          <a:p>
            <a:r>
              <a:rPr lang="zh-CN" altLang="en-US" sz="2800" b="1">
                <a:latin typeface="Times New Roman" pitchFamily="18" charset="0"/>
                <a:ea typeface="楷体_GB2312" pitchFamily="49" charset="-122"/>
              </a:rPr>
              <a:t>    个算法的时间复杂度是</a:t>
            </a:r>
            <a:r>
              <a:rPr lang="en-US" altLang="zh-CN" sz="2800" b="1">
                <a:latin typeface="Times New Roman" pitchFamily="18" charset="0"/>
                <a:ea typeface="楷体_GB2312" pitchFamily="49" charset="-122"/>
              </a:rPr>
              <a:t>O(e㏒e+n</a:t>
            </a:r>
            <a:r>
              <a:rPr lang="en-US" altLang="zh-CN" sz="2800" b="1" baseline="30000">
                <a:latin typeface="Times New Roman" pitchFamily="18" charset="0"/>
                <a:ea typeface="楷体_GB2312" pitchFamily="49" charset="-122"/>
              </a:rPr>
              <a:t>2</a:t>
            </a:r>
            <a:r>
              <a:rPr lang="en-US" altLang="zh-CN" sz="2800" b="1">
                <a:latin typeface="Times New Roman" pitchFamily="18" charset="0"/>
                <a:ea typeface="楷体_GB2312" pitchFamily="49" charset="-122"/>
              </a:rPr>
              <a:t>) </a:t>
            </a:r>
            <a:r>
              <a:rPr lang="zh-CN" altLang="en-US" sz="2800" b="1">
                <a:latin typeface="Times New Roman" pitchFamily="18" charset="0"/>
                <a:ea typeface="楷体_GB2312" pitchFamily="49" charset="-122"/>
              </a:rPr>
              <a:t>。</a:t>
            </a:r>
          </a:p>
        </p:txBody>
      </p:sp>
      <p:sp>
        <p:nvSpPr>
          <p:cNvPr id="286730" name="Rectangle 10"/>
          <p:cNvSpPr>
            <a:spLocks noChangeArrowheads="1"/>
          </p:cNvSpPr>
          <p:nvPr/>
        </p:nvSpPr>
        <p:spPr bwMode="auto">
          <a:xfrm>
            <a:off x="107950" y="2205038"/>
            <a:ext cx="3095625" cy="65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kumimoji="1" lang="en-US" altLang="zh-CN" sz="3200" b="1">
                <a:latin typeface="Times New Roman" pitchFamily="18" charset="0"/>
                <a:ea typeface="楷体_GB2312" pitchFamily="49" charset="-122"/>
              </a:rPr>
              <a:t>4</a:t>
            </a:r>
            <a:r>
              <a:rPr kumimoji="1" lang="zh-CN" altLang="en-US" sz="3200" b="1">
                <a:latin typeface="Times New Roman" pitchFamily="18" charset="0"/>
                <a:ea typeface="楷体_GB2312" pitchFamily="49" charset="-122"/>
              </a:rPr>
              <a:t>、算法分析</a:t>
            </a:r>
          </a:p>
        </p:txBody>
      </p:sp>
      <p:sp>
        <p:nvSpPr>
          <p:cNvPr id="286731" name="Rectangle 11"/>
          <p:cNvSpPr>
            <a:spLocks noChangeArrowheads="1"/>
          </p:cNvSpPr>
          <p:nvPr/>
        </p:nvSpPr>
        <p:spPr bwMode="auto">
          <a:xfrm>
            <a:off x="322263" y="2852738"/>
            <a:ext cx="828198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latin typeface="Times New Roman" pitchFamily="18" charset="0"/>
                <a:ea typeface="楷体_GB2312" pitchFamily="49" charset="-122"/>
              </a:rPr>
              <a:t>设带权连通图有</a:t>
            </a:r>
            <a:r>
              <a:rPr lang="en-US" altLang="zh-CN" sz="2800" b="1">
                <a:latin typeface="Times New Roman" pitchFamily="18" charset="0"/>
                <a:ea typeface="楷体_GB2312" pitchFamily="49" charset="-122"/>
              </a:rPr>
              <a:t>n</a:t>
            </a:r>
            <a:r>
              <a:rPr lang="zh-CN" altLang="en-US" sz="2800" b="1">
                <a:latin typeface="Times New Roman" pitchFamily="18" charset="0"/>
                <a:ea typeface="楷体_GB2312" pitchFamily="49" charset="-122"/>
              </a:rPr>
              <a:t>个顶点，</a:t>
            </a:r>
            <a:r>
              <a:rPr lang="en-US" altLang="zh-CN" sz="2800" b="1">
                <a:latin typeface="Times New Roman" pitchFamily="18" charset="0"/>
                <a:ea typeface="楷体_GB2312" pitchFamily="49" charset="-122"/>
              </a:rPr>
              <a:t>e</a:t>
            </a:r>
            <a:r>
              <a:rPr lang="zh-CN" altLang="en-US" sz="2800" b="1">
                <a:latin typeface="Times New Roman" pitchFamily="18" charset="0"/>
                <a:ea typeface="楷体_GB2312" pitchFamily="49" charset="-122"/>
              </a:rPr>
              <a:t>条边，则算法的主要执行是：</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6729"/>
                                        </p:tgtEl>
                                        <p:attrNameLst>
                                          <p:attrName>style.visibility</p:attrName>
                                        </p:attrNameLst>
                                      </p:cBhvr>
                                      <p:to>
                                        <p:strVal val="visible"/>
                                      </p:to>
                                    </p:set>
                                    <p:animEffect transition="in" filter="blinds(horizontal)">
                                      <p:cBhvr>
                                        <p:cTn id="7" dur="500"/>
                                        <p:tgtEl>
                                          <p:spTgt spid="28672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86730"/>
                                        </p:tgtEl>
                                        <p:attrNameLst>
                                          <p:attrName>style.visibility</p:attrName>
                                        </p:attrNameLst>
                                      </p:cBhvr>
                                      <p:to>
                                        <p:strVal val="visible"/>
                                      </p:to>
                                    </p:set>
                                    <p:animEffect transition="in" filter="blinds(horizontal)">
                                      <p:cBhvr>
                                        <p:cTn id="10" dur="500"/>
                                        <p:tgtEl>
                                          <p:spTgt spid="28673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86731"/>
                                        </p:tgtEl>
                                        <p:attrNameLst>
                                          <p:attrName>style.visibility</p:attrName>
                                        </p:attrNameLst>
                                      </p:cBhvr>
                                      <p:to>
                                        <p:strVal val="visible"/>
                                      </p:to>
                                    </p:set>
                                    <p:animEffect transition="in" filter="blinds(horizontal)">
                                      <p:cBhvr>
                                        <p:cTn id="13" dur="500"/>
                                        <p:tgtEl>
                                          <p:spTgt spid="286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9" grpId="0"/>
      <p:bldP spid="286730" grpId="0"/>
      <p:bldP spid="286731" grpId="0"/>
    </p:bldLst>
  </p:timing>
</p:sld>
</file>

<file path=ppt/slides/slide1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3122" name="Picture 4"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825" y="1989138"/>
            <a:ext cx="3016250" cy="257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23" name="Picture 5"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916113"/>
            <a:ext cx="3529012" cy="242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24" name="Rectangle 6"/>
          <p:cNvSpPr>
            <a:spLocks noChangeArrowheads="1"/>
          </p:cNvSpPr>
          <p:nvPr/>
        </p:nvSpPr>
        <p:spPr bwMode="auto">
          <a:xfrm>
            <a:off x="250825" y="188913"/>
            <a:ext cx="8497888" cy="121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kumimoji="1" lang="zh-CN" altLang="en-US" sz="3200" b="1">
                <a:latin typeface="Times New Roman" pitchFamily="18" charset="0"/>
                <a:ea typeface="楷体_GB2312" pitchFamily="49" charset="-122"/>
              </a:rPr>
              <a:t>例：对下图中的无向网，用克鲁斯卡尔算法求最小生成树。</a:t>
            </a:r>
          </a:p>
        </p:txBody>
      </p:sp>
    </p:spTree>
  </p:cSld>
  <p:clrMapOvr>
    <a:masterClrMapping/>
  </p:clrMapOvr>
  <p:transition>
    <p:blinds dir="vert"/>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4146" name="Rectangle 4"/>
          <p:cNvSpPr>
            <a:spLocks noChangeArrowheads="1"/>
          </p:cNvSpPr>
          <p:nvPr/>
        </p:nvSpPr>
        <p:spPr bwMode="auto">
          <a:xfrm>
            <a:off x="2940050" y="1600200"/>
            <a:ext cx="24780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600" b="1">
                <a:solidFill>
                  <a:srgbClr val="0000FF"/>
                </a:solidFill>
                <a:latin typeface="Times New Roman" pitchFamily="18" charset="0"/>
                <a:ea typeface="楷体_GB2312" pitchFamily="49" charset="-122"/>
              </a:rPr>
              <a:t>普里姆算法</a:t>
            </a:r>
            <a:endParaRPr kumimoji="1" lang="zh-CN" altLang="en-US" sz="4000" b="1">
              <a:solidFill>
                <a:srgbClr val="0000FF"/>
              </a:solidFill>
              <a:latin typeface="Times New Roman" pitchFamily="18" charset="0"/>
              <a:ea typeface="楷体_GB2312" pitchFamily="49" charset="-122"/>
            </a:endParaRPr>
          </a:p>
        </p:txBody>
      </p:sp>
      <p:sp>
        <p:nvSpPr>
          <p:cNvPr id="134147" name="Rectangle 5"/>
          <p:cNvSpPr>
            <a:spLocks noChangeArrowheads="1"/>
          </p:cNvSpPr>
          <p:nvPr/>
        </p:nvSpPr>
        <p:spPr bwMode="auto">
          <a:xfrm>
            <a:off x="5486400" y="1260475"/>
            <a:ext cx="3505200"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70000"/>
              </a:lnSpc>
            </a:pPr>
            <a:r>
              <a:rPr kumimoji="1" lang="zh-CN" altLang="en-US" sz="3600" b="1">
                <a:solidFill>
                  <a:srgbClr val="0000FF"/>
                </a:solidFill>
                <a:latin typeface="Times New Roman" pitchFamily="18" charset="0"/>
                <a:ea typeface="楷体_GB2312" pitchFamily="49" charset="-122"/>
              </a:rPr>
              <a:t>克鲁斯卡尔算法</a:t>
            </a:r>
            <a:endParaRPr kumimoji="1" lang="zh-CN" altLang="en-US" sz="4000" b="1">
              <a:solidFill>
                <a:srgbClr val="000082"/>
              </a:solidFill>
              <a:latin typeface="Times New Roman" pitchFamily="18" charset="0"/>
              <a:ea typeface="楷体_GB2312" pitchFamily="49" charset="-122"/>
            </a:endParaRPr>
          </a:p>
        </p:txBody>
      </p:sp>
      <p:sp>
        <p:nvSpPr>
          <p:cNvPr id="134148" name="Rectangle 6"/>
          <p:cNvSpPr>
            <a:spLocks noChangeArrowheads="1"/>
          </p:cNvSpPr>
          <p:nvPr/>
        </p:nvSpPr>
        <p:spPr bwMode="auto">
          <a:xfrm>
            <a:off x="304800" y="3032125"/>
            <a:ext cx="27320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4000" b="1">
                <a:solidFill>
                  <a:srgbClr val="0000FF"/>
                </a:solidFill>
                <a:latin typeface="Times New Roman" pitchFamily="18" charset="0"/>
                <a:ea typeface="楷体_GB2312" pitchFamily="49" charset="-122"/>
              </a:rPr>
              <a:t>时间复杂度</a:t>
            </a:r>
          </a:p>
        </p:txBody>
      </p:sp>
      <p:sp>
        <p:nvSpPr>
          <p:cNvPr id="134149" name="Rectangle 7"/>
          <p:cNvSpPr>
            <a:spLocks noChangeArrowheads="1"/>
          </p:cNvSpPr>
          <p:nvPr/>
        </p:nvSpPr>
        <p:spPr bwMode="auto">
          <a:xfrm>
            <a:off x="3503613" y="3048000"/>
            <a:ext cx="13731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b="1">
                <a:solidFill>
                  <a:srgbClr val="590096"/>
                </a:solidFill>
                <a:latin typeface="Times New Roman" pitchFamily="18" charset="0"/>
                <a:ea typeface="楷体_GB2312" pitchFamily="49" charset="-122"/>
              </a:rPr>
              <a:t>O(n</a:t>
            </a:r>
            <a:r>
              <a:rPr kumimoji="1" lang="en-US" altLang="zh-CN" sz="4000" b="1" baseline="30000">
                <a:solidFill>
                  <a:srgbClr val="590096"/>
                </a:solidFill>
                <a:latin typeface="Times New Roman" pitchFamily="18" charset="0"/>
                <a:ea typeface="楷体_GB2312" pitchFamily="49" charset="-122"/>
              </a:rPr>
              <a:t>2</a:t>
            </a:r>
            <a:r>
              <a:rPr kumimoji="1" lang="en-US" altLang="zh-CN" sz="4000" b="1">
                <a:solidFill>
                  <a:srgbClr val="590096"/>
                </a:solidFill>
                <a:latin typeface="Times New Roman" pitchFamily="18" charset="0"/>
                <a:ea typeface="楷体_GB2312" pitchFamily="49" charset="-122"/>
              </a:rPr>
              <a:t>)</a:t>
            </a:r>
            <a:endParaRPr kumimoji="1" lang="en-US" altLang="zh-CN" sz="4000" b="1">
              <a:latin typeface="Times New Roman" pitchFamily="18" charset="0"/>
              <a:ea typeface="楷体_GB2312" pitchFamily="49" charset="-122"/>
            </a:endParaRPr>
          </a:p>
        </p:txBody>
      </p:sp>
      <p:sp>
        <p:nvSpPr>
          <p:cNvPr id="134150" name="Rectangle 8"/>
          <p:cNvSpPr>
            <a:spLocks noChangeArrowheads="1"/>
          </p:cNvSpPr>
          <p:nvPr/>
        </p:nvSpPr>
        <p:spPr bwMode="auto">
          <a:xfrm>
            <a:off x="6248400" y="3048000"/>
            <a:ext cx="20193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b="1">
                <a:solidFill>
                  <a:srgbClr val="590096"/>
                </a:solidFill>
                <a:latin typeface="Times New Roman" pitchFamily="18" charset="0"/>
                <a:ea typeface="楷体_GB2312" pitchFamily="49" charset="-122"/>
              </a:rPr>
              <a:t>O(eloge)</a:t>
            </a:r>
            <a:endParaRPr kumimoji="1" lang="en-US" altLang="zh-CN" sz="4000" b="1">
              <a:latin typeface="Times New Roman" pitchFamily="18" charset="0"/>
              <a:ea typeface="楷体_GB2312" pitchFamily="49" charset="-122"/>
            </a:endParaRPr>
          </a:p>
        </p:txBody>
      </p:sp>
      <p:sp>
        <p:nvSpPr>
          <p:cNvPr id="134151" name="Rectangle 9"/>
          <p:cNvSpPr>
            <a:spLocks noChangeArrowheads="1"/>
          </p:cNvSpPr>
          <p:nvPr/>
        </p:nvSpPr>
        <p:spPr bwMode="auto">
          <a:xfrm>
            <a:off x="3352800" y="4572000"/>
            <a:ext cx="17129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4000" b="1">
                <a:solidFill>
                  <a:srgbClr val="590096"/>
                </a:solidFill>
                <a:latin typeface="Times New Roman" pitchFamily="18" charset="0"/>
                <a:ea typeface="楷体_GB2312" pitchFamily="49" charset="-122"/>
              </a:rPr>
              <a:t>稠密图</a:t>
            </a:r>
            <a:endParaRPr kumimoji="1" lang="zh-CN" altLang="en-US" sz="4000" b="1">
              <a:solidFill>
                <a:srgbClr val="000082"/>
              </a:solidFill>
              <a:latin typeface="Times New Roman" pitchFamily="18" charset="0"/>
              <a:ea typeface="楷体_GB2312" pitchFamily="49" charset="-122"/>
            </a:endParaRPr>
          </a:p>
        </p:txBody>
      </p:sp>
      <p:sp>
        <p:nvSpPr>
          <p:cNvPr id="134152" name="Rectangle 10"/>
          <p:cNvSpPr>
            <a:spLocks noChangeArrowheads="1"/>
          </p:cNvSpPr>
          <p:nvPr/>
        </p:nvSpPr>
        <p:spPr bwMode="auto">
          <a:xfrm>
            <a:off x="6400800" y="4572000"/>
            <a:ext cx="17129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4000" b="1">
                <a:solidFill>
                  <a:srgbClr val="590096"/>
                </a:solidFill>
                <a:latin typeface="Times New Roman" pitchFamily="18" charset="0"/>
                <a:ea typeface="楷体_GB2312" pitchFamily="49" charset="-122"/>
              </a:rPr>
              <a:t>稀疏图</a:t>
            </a:r>
            <a:endParaRPr kumimoji="1" lang="zh-CN" altLang="en-US" sz="4000" b="1">
              <a:solidFill>
                <a:srgbClr val="000082"/>
              </a:solidFill>
              <a:latin typeface="Times New Roman" pitchFamily="18" charset="0"/>
              <a:ea typeface="楷体_GB2312" pitchFamily="49" charset="-122"/>
            </a:endParaRPr>
          </a:p>
        </p:txBody>
      </p:sp>
      <p:sp>
        <p:nvSpPr>
          <p:cNvPr id="134153" name="Rectangle 11"/>
          <p:cNvSpPr>
            <a:spLocks noChangeArrowheads="1"/>
          </p:cNvSpPr>
          <p:nvPr/>
        </p:nvSpPr>
        <p:spPr bwMode="auto">
          <a:xfrm>
            <a:off x="792163" y="1584325"/>
            <a:ext cx="171291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4000" b="1">
                <a:solidFill>
                  <a:srgbClr val="0000FF"/>
                </a:solidFill>
                <a:latin typeface="Times New Roman" pitchFamily="18" charset="0"/>
                <a:ea typeface="楷体_GB2312" pitchFamily="49" charset="-122"/>
              </a:rPr>
              <a:t>算法名</a:t>
            </a:r>
          </a:p>
        </p:txBody>
      </p:sp>
      <p:sp>
        <p:nvSpPr>
          <p:cNvPr id="134154" name="Text Box 12"/>
          <p:cNvSpPr txBox="1">
            <a:spLocks noChangeArrowheads="1"/>
          </p:cNvSpPr>
          <p:nvPr/>
        </p:nvSpPr>
        <p:spPr bwMode="auto">
          <a:xfrm>
            <a:off x="533400" y="4556125"/>
            <a:ext cx="22225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4000" b="1">
                <a:solidFill>
                  <a:srgbClr val="0000FF"/>
                </a:solidFill>
                <a:latin typeface="Times New Roman" pitchFamily="18" charset="0"/>
                <a:ea typeface="楷体_GB2312" pitchFamily="49" charset="-122"/>
              </a:rPr>
              <a:t>适应范围</a:t>
            </a:r>
            <a:endParaRPr kumimoji="1" lang="zh-CN" altLang="en-US" sz="3600" b="1">
              <a:latin typeface="Times New Roman" pitchFamily="18" charset="0"/>
              <a:ea typeface="楷体_GB2312" pitchFamily="49" charset="-122"/>
            </a:endParaRPr>
          </a:p>
        </p:txBody>
      </p:sp>
      <p:sp>
        <p:nvSpPr>
          <p:cNvPr id="134155" name="Text Box 14"/>
          <p:cNvSpPr txBox="1">
            <a:spLocks noChangeArrowheads="1"/>
          </p:cNvSpPr>
          <p:nvPr/>
        </p:nvSpPr>
        <p:spPr bwMode="auto">
          <a:xfrm>
            <a:off x="3244850" y="487363"/>
            <a:ext cx="26320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solidFill>
                  <a:srgbClr val="800000"/>
                </a:solidFill>
                <a:latin typeface="Times New Roman" pitchFamily="18" charset="0"/>
                <a:ea typeface="楷体_GB2312" pitchFamily="49" charset="-122"/>
              </a:rPr>
              <a:t>比较两种算法</a:t>
            </a:r>
            <a:endParaRPr kumimoji="1" lang="zh-CN" altLang="en-US" sz="3200" b="1">
              <a:latin typeface="Times New Roman" pitchFamily="18" charset="0"/>
              <a:ea typeface="楷体_GB2312" pitchFamily="49" charset="-122"/>
            </a:endParaRPr>
          </a:p>
        </p:txBody>
      </p:sp>
    </p:spTree>
  </p:cSld>
  <p:clrMapOvr>
    <a:masterClrMapping/>
  </p:clrMapOvr>
  <p:transition>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5108" name="Oval 4"/>
          <p:cNvSpPr>
            <a:spLocks noChangeArrowheads="1"/>
          </p:cNvSpPr>
          <p:nvPr/>
        </p:nvSpPr>
        <p:spPr bwMode="auto">
          <a:xfrm>
            <a:off x="6011863" y="3429000"/>
            <a:ext cx="457200" cy="533400"/>
          </a:xfrm>
          <a:prstGeom prst="ellipse">
            <a:avLst/>
          </a:prstGeom>
          <a:solidFill>
            <a:srgbClr val="A7E2FF">
              <a:alpha val="50195"/>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Times New Roman" pitchFamily="18" charset="0"/>
                <a:ea typeface="黑体" pitchFamily="49" charset="-122"/>
              </a:rPr>
              <a:t>A</a:t>
            </a:r>
            <a:endParaRPr kumimoji="1" lang="en-US" altLang="zh-CN" sz="2400">
              <a:latin typeface="Times New Roman" pitchFamily="18" charset="0"/>
              <a:ea typeface="黑体" pitchFamily="49" charset="-122"/>
            </a:endParaRPr>
          </a:p>
        </p:txBody>
      </p:sp>
      <p:grpSp>
        <p:nvGrpSpPr>
          <p:cNvPr id="175109" name="Group 5"/>
          <p:cNvGrpSpPr>
            <a:grpSpLocks/>
          </p:cNvGrpSpPr>
          <p:nvPr/>
        </p:nvGrpSpPr>
        <p:grpSpPr bwMode="auto">
          <a:xfrm>
            <a:off x="4932363" y="4149725"/>
            <a:ext cx="1295400" cy="1447800"/>
            <a:chOff x="3168" y="3024"/>
            <a:chExt cx="816" cy="912"/>
          </a:xfrm>
        </p:grpSpPr>
        <p:sp>
          <p:nvSpPr>
            <p:cNvPr id="15386" name="Line 6"/>
            <p:cNvSpPr>
              <a:spLocks noChangeShapeType="1"/>
            </p:cNvSpPr>
            <p:nvPr/>
          </p:nvSpPr>
          <p:spPr bwMode="auto">
            <a:xfrm>
              <a:off x="3408" y="3312"/>
              <a:ext cx="288" cy="432"/>
            </a:xfrm>
            <a:prstGeom prst="line">
              <a:avLst/>
            </a:prstGeom>
            <a:noFill/>
            <a:ln w="25400" cap="sq">
              <a:solidFill>
                <a:srgbClr val="000066"/>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7" name="Oval 7"/>
            <p:cNvSpPr>
              <a:spLocks noChangeArrowheads="1"/>
            </p:cNvSpPr>
            <p:nvPr/>
          </p:nvSpPr>
          <p:spPr bwMode="auto">
            <a:xfrm>
              <a:off x="3168" y="3024"/>
              <a:ext cx="288" cy="336"/>
            </a:xfrm>
            <a:prstGeom prst="ellipse">
              <a:avLst/>
            </a:prstGeom>
            <a:solidFill>
              <a:srgbClr val="A7E2FF">
                <a:alpha val="50195"/>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Times New Roman" pitchFamily="18" charset="0"/>
                  <a:ea typeface="黑体" pitchFamily="49" charset="-122"/>
                </a:rPr>
                <a:t>B</a:t>
              </a:r>
              <a:endParaRPr kumimoji="1" lang="en-US" altLang="zh-CN" sz="2400">
                <a:latin typeface="Times New Roman" pitchFamily="18" charset="0"/>
                <a:ea typeface="黑体" pitchFamily="49" charset="-122"/>
              </a:endParaRPr>
            </a:p>
          </p:txBody>
        </p:sp>
        <p:sp>
          <p:nvSpPr>
            <p:cNvPr id="15388" name="Oval 8"/>
            <p:cNvSpPr>
              <a:spLocks noChangeArrowheads="1"/>
            </p:cNvSpPr>
            <p:nvPr/>
          </p:nvSpPr>
          <p:spPr bwMode="auto">
            <a:xfrm>
              <a:off x="3696" y="3600"/>
              <a:ext cx="288" cy="336"/>
            </a:xfrm>
            <a:prstGeom prst="ellipse">
              <a:avLst/>
            </a:prstGeom>
            <a:solidFill>
              <a:srgbClr val="A7E2FF">
                <a:alpha val="50195"/>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Times New Roman" pitchFamily="18" charset="0"/>
                  <a:ea typeface="黑体" pitchFamily="49" charset="-122"/>
                </a:rPr>
                <a:t>C</a:t>
              </a:r>
              <a:endParaRPr kumimoji="1" lang="en-US" altLang="zh-CN" sz="2400">
                <a:latin typeface="Times New Roman" pitchFamily="18" charset="0"/>
                <a:ea typeface="黑体" pitchFamily="49" charset="-122"/>
              </a:endParaRPr>
            </a:p>
          </p:txBody>
        </p:sp>
      </p:grpSp>
      <p:sp>
        <p:nvSpPr>
          <p:cNvPr id="175113" name="Text Box 9"/>
          <p:cNvSpPr txBox="1">
            <a:spLocks noChangeArrowheads="1"/>
          </p:cNvSpPr>
          <p:nvPr/>
        </p:nvSpPr>
        <p:spPr bwMode="auto">
          <a:xfrm>
            <a:off x="250825" y="260350"/>
            <a:ext cx="8497888"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pPr>
            <a:r>
              <a:rPr kumimoji="1" lang="zh-CN" altLang="en-US" sz="3200">
                <a:latin typeface="Times New Roman" pitchFamily="18" charset="0"/>
                <a:ea typeface="楷体_GB2312" pitchFamily="49" charset="-122"/>
              </a:rPr>
              <a:t>设有两个图</a:t>
            </a:r>
            <a:r>
              <a:rPr kumimoji="1" lang="en-US" altLang="zh-CN" sz="3200">
                <a:latin typeface="Times New Roman" pitchFamily="18" charset="0"/>
                <a:ea typeface="楷体_GB2312" pitchFamily="49" charset="-122"/>
              </a:rPr>
              <a:t>G=(V,E) </a:t>
            </a:r>
            <a:r>
              <a:rPr kumimoji="1" lang="zh-CN" altLang="en-US" sz="3200">
                <a:latin typeface="Times New Roman" pitchFamily="18" charset="0"/>
                <a:ea typeface="楷体_GB2312" pitchFamily="49" charset="-122"/>
              </a:rPr>
              <a:t>和图 </a:t>
            </a:r>
            <a:r>
              <a:rPr kumimoji="1" lang="en-US" altLang="zh-CN" sz="3200">
                <a:latin typeface="Times New Roman" pitchFamily="18" charset="0"/>
                <a:ea typeface="楷体_GB2312" pitchFamily="49" charset="-122"/>
              </a:rPr>
              <a:t>G</a:t>
            </a:r>
            <a:r>
              <a:rPr kumimoji="1" lang="en-US" altLang="zh-CN" sz="3200">
                <a:latin typeface="Times New Roman" pitchFamily="18" charset="0"/>
                <a:ea typeface="楷体_GB2312" pitchFamily="49" charset="-122"/>
                <a:sym typeface="Symbol" pitchFamily="18" charset="2"/>
              </a:rPr>
              <a:t>=(V,E), </a:t>
            </a:r>
            <a:r>
              <a:rPr kumimoji="1" lang="zh-CN" altLang="en-US" sz="3200">
                <a:latin typeface="Times New Roman" pitchFamily="18" charset="0"/>
                <a:ea typeface="楷体_GB2312" pitchFamily="49" charset="-122"/>
                <a:sym typeface="Symbol" pitchFamily="18" charset="2"/>
              </a:rPr>
              <a:t>且 </a:t>
            </a:r>
            <a:r>
              <a:rPr kumimoji="1" lang="en-US" altLang="zh-CN" sz="3200">
                <a:latin typeface="Times New Roman" pitchFamily="18" charset="0"/>
                <a:ea typeface="楷体_GB2312" pitchFamily="49" charset="-122"/>
                <a:sym typeface="Symbol" pitchFamily="18" charset="2"/>
              </a:rPr>
              <a:t>VV, EE</a:t>
            </a:r>
            <a:r>
              <a:rPr kumimoji="1" lang="zh-CN" altLang="en-US" sz="3200">
                <a:latin typeface="Times New Roman" pitchFamily="18" charset="0"/>
                <a:ea typeface="楷体_GB2312" pitchFamily="49" charset="-122"/>
                <a:sym typeface="Symbol" pitchFamily="18" charset="2"/>
              </a:rPr>
              <a:t>，则称 </a:t>
            </a:r>
            <a:r>
              <a:rPr kumimoji="1" lang="en-US" altLang="zh-CN" sz="3200">
                <a:latin typeface="Times New Roman" pitchFamily="18" charset="0"/>
                <a:ea typeface="楷体_GB2312" pitchFamily="49" charset="-122"/>
                <a:sym typeface="Symbol" pitchFamily="18" charset="2"/>
              </a:rPr>
              <a:t>G </a:t>
            </a:r>
            <a:r>
              <a:rPr kumimoji="1" lang="zh-CN" altLang="en-US" sz="3200">
                <a:latin typeface="Times New Roman" pitchFamily="18" charset="0"/>
                <a:ea typeface="楷体_GB2312" pitchFamily="49" charset="-122"/>
                <a:sym typeface="Symbol" pitchFamily="18" charset="2"/>
              </a:rPr>
              <a:t>为 </a:t>
            </a:r>
            <a:r>
              <a:rPr kumimoji="1" lang="en-US" altLang="zh-CN" sz="3200">
                <a:latin typeface="Times New Roman" pitchFamily="18" charset="0"/>
                <a:ea typeface="楷体_GB2312" pitchFamily="49" charset="-122"/>
                <a:sym typeface="Symbol" pitchFamily="18" charset="2"/>
              </a:rPr>
              <a:t>G </a:t>
            </a:r>
            <a:r>
              <a:rPr kumimoji="1" lang="zh-CN" altLang="en-US" sz="3200">
                <a:latin typeface="Times New Roman" pitchFamily="18" charset="0"/>
                <a:ea typeface="楷体_GB2312" pitchFamily="49" charset="-122"/>
                <a:sym typeface="Symbol" pitchFamily="18" charset="2"/>
              </a:rPr>
              <a:t>的</a:t>
            </a:r>
            <a:r>
              <a:rPr kumimoji="1" lang="zh-CN" altLang="en-US" sz="3200" b="1">
                <a:solidFill>
                  <a:srgbClr val="D60093"/>
                </a:solidFill>
                <a:latin typeface="Times New Roman" pitchFamily="18" charset="0"/>
                <a:ea typeface="楷体_GB2312" pitchFamily="49" charset="-122"/>
                <a:sym typeface="Symbol" pitchFamily="18" charset="2"/>
              </a:rPr>
              <a:t>子图</a:t>
            </a:r>
            <a:r>
              <a:rPr kumimoji="1" lang="en-US" altLang="zh-CN" sz="3200">
                <a:solidFill>
                  <a:srgbClr val="D60093"/>
                </a:solidFill>
                <a:latin typeface="Times New Roman" pitchFamily="18" charset="0"/>
                <a:ea typeface="楷体_GB2312" pitchFamily="49" charset="-122"/>
              </a:rPr>
              <a:t>(Subgraph)</a:t>
            </a:r>
            <a:r>
              <a:rPr kumimoji="1" lang="en-US" altLang="zh-CN" sz="3200" b="1">
                <a:solidFill>
                  <a:srgbClr val="D60093"/>
                </a:solidFill>
                <a:latin typeface="Times New Roman" pitchFamily="18" charset="0"/>
                <a:ea typeface="楷体_GB2312" pitchFamily="49" charset="-122"/>
                <a:sym typeface="Symbol" pitchFamily="18" charset="2"/>
              </a:rPr>
              <a:t> </a:t>
            </a:r>
            <a:r>
              <a:rPr kumimoji="1" lang="zh-CN" altLang="en-US" sz="3200">
                <a:solidFill>
                  <a:srgbClr val="D60093"/>
                </a:solidFill>
                <a:latin typeface="Times New Roman" pitchFamily="18" charset="0"/>
                <a:ea typeface="楷体_GB2312" pitchFamily="49" charset="-122"/>
                <a:sym typeface="Symbol" pitchFamily="18" charset="2"/>
              </a:rPr>
              <a:t>。</a:t>
            </a:r>
          </a:p>
        </p:txBody>
      </p:sp>
      <p:grpSp>
        <p:nvGrpSpPr>
          <p:cNvPr id="175114" name="Group 10"/>
          <p:cNvGrpSpPr>
            <a:grpSpLocks/>
          </p:cNvGrpSpPr>
          <p:nvPr/>
        </p:nvGrpSpPr>
        <p:grpSpPr bwMode="auto">
          <a:xfrm>
            <a:off x="6300788" y="4149725"/>
            <a:ext cx="2667000" cy="2362200"/>
            <a:chOff x="3984" y="2592"/>
            <a:chExt cx="1680" cy="1488"/>
          </a:xfrm>
        </p:grpSpPr>
        <p:sp>
          <p:nvSpPr>
            <p:cNvPr id="15379" name="Line 11"/>
            <p:cNvSpPr>
              <a:spLocks noChangeShapeType="1"/>
            </p:cNvSpPr>
            <p:nvPr/>
          </p:nvSpPr>
          <p:spPr bwMode="auto">
            <a:xfrm>
              <a:off x="4272" y="3936"/>
              <a:ext cx="576" cy="0"/>
            </a:xfrm>
            <a:prstGeom prst="line">
              <a:avLst/>
            </a:prstGeom>
            <a:noFill/>
            <a:ln w="25400" cap="sq">
              <a:solidFill>
                <a:srgbClr val="000066"/>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0" name="Line 12"/>
            <p:cNvSpPr>
              <a:spLocks noChangeShapeType="1"/>
            </p:cNvSpPr>
            <p:nvPr/>
          </p:nvSpPr>
          <p:spPr bwMode="auto">
            <a:xfrm flipH="1" flipV="1">
              <a:off x="4656" y="2880"/>
              <a:ext cx="336" cy="864"/>
            </a:xfrm>
            <a:prstGeom prst="line">
              <a:avLst/>
            </a:prstGeom>
            <a:noFill/>
            <a:ln w="25400" cap="sq">
              <a:solidFill>
                <a:srgbClr val="000066"/>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1" name="Line 13"/>
            <p:cNvSpPr>
              <a:spLocks noChangeShapeType="1"/>
            </p:cNvSpPr>
            <p:nvPr/>
          </p:nvSpPr>
          <p:spPr bwMode="auto">
            <a:xfrm>
              <a:off x="4704" y="2736"/>
              <a:ext cx="768" cy="432"/>
            </a:xfrm>
            <a:prstGeom prst="line">
              <a:avLst/>
            </a:prstGeom>
            <a:noFill/>
            <a:ln w="25400" cap="sq">
              <a:solidFill>
                <a:srgbClr val="000066"/>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2" name="Oval 14"/>
            <p:cNvSpPr>
              <a:spLocks noChangeArrowheads="1"/>
            </p:cNvSpPr>
            <p:nvPr/>
          </p:nvSpPr>
          <p:spPr bwMode="auto">
            <a:xfrm>
              <a:off x="4416" y="2592"/>
              <a:ext cx="288" cy="336"/>
            </a:xfrm>
            <a:prstGeom prst="ellipse">
              <a:avLst/>
            </a:prstGeom>
            <a:solidFill>
              <a:srgbClr val="A7E2FF">
                <a:alpha val="50195"/>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Times New Roman" pitchFamily="18" charset="0"/>
                  <a:ea typeface="黑体" pitchFamily="49" charset="-122"/>
                </a:rPr>
                <a:t>A</a:t>
              </a:r>
              <a:endParaRPr kumimoji="1" lang="en-US" altLang="zh-CN" sz="2400">
                <a:latin typeface="Times New Roman" pitchFamily="18" charset="0"/>
                <a:ea typeface="黑体" pitchFamily="49" charset="-122"/>
              </a:endParaRPr>
            </a:p>
          </p:txBody>
        </p:sp>
        <p:sp>
          <p:nvSpPr>
            <p:cNvPr id="15383" name="Oval 15"/>
            <p:cNvSpPr>
              <a:spLocks noChangeArrowheads="1"/>
            </p:cNvSpPr>
            <p:nvPr/>
          </p:nvSpPr>
          <p:spPr bwMode="auto">
            <a:xfrm>
              <a:off x="5376" y="3168"/>
              <a:ext cx="288" cy="336"/>
            </a:xfrm>
            <a:prstGeom prst="ellipse">
              <a:avLst/>
            </a:prstGeom>
            <a:solidFill>
              <a:srgbClr val="A7E2FF">
                <a:alpha val="50195"/>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Times New Roman" pitchFamily="18" charset="0"/>
                  <a:ea typeface="黑体" pitchFamily="49" charset="-122"/>
                </a:rPr>
                <a:t>E</a:t>
              </a:r>
              <a:endParaRPr kumimoji="1" lang="en-US" altLang="zh-CN" sz="2400">
                <a:latin typeface="Times New Roman" pitchFamily="18" charset="0"/>
                <a:ea typeface="黑体" pitchFamily="49" charset="-122"/>
              </a:endParaRPr>
            </a:p>
          </p:txBody>
        </p:sp>
        <p:sp>
          <p:nvSpPr>
            <p:cNvPr id="15384" name="Oval 16"/>
            <p:cNvSpPr>
              <a:spLocks noChangeArrowheads="1"/>
            </p:cNvSpPr>
            <p:nvPr/>
          </p:nvSpPr>
          <p:spPr bwMode="auto">
            <a:xfrm>
              <a:off x="4848" y="3744"/>
              <a:ext cx="288" cy="336"/>
            </a:xfrm>
            <a:prstGeom prst="ellipse">
              <a:avLst/>
            </a:prstGeom>
            <a:solidFill>
              <a:srgbClr val="A7E2FF">
                <a:alpha val="50195"/>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Times New Roman" pitchFamily="18" charset="0"/>
                  <a:ea typeface="黑体" pitchFamily="49" charset="-122"/>
                </a:rPr>
                <a:t>F</a:t>
              </a:r>
              <a:endParaRPr kumimoji="1" lang="en-US" altLang="zh-CN" sz="2400">
                <a:latin typeface="Times New Roman" pitchFamily="18" charset="0"/>
                <a:ea typeface="黑体" pitchFamily="49" charset="-122"/>
              </a:endParaRPr>
            </a:p>
          </p:txBody>
        </p:sp>
        <p:sp>
          <p:nvSpPr>
            <p:cNvPr id="15385" name="Oval 17"/>
            <p:cNvSpPr>
              <a:spLocks noChangeArrowheads="1"/>
            </p:cNvSpPr>
            <p:nvPr/>
          </p:nvSpPr>
          <p:spPr bwMode="auto">
            <a:xfrm>
              <a:off x="3984" y="3744"/>
              <a:ext cx="288" cy="336"/>
            </a:xfrm>
            <a:prstGeom prst="ellipse">
              <a:avLst/>
            </a:prstGeom>
            <a:solidFill>
              <a:srgbClr val="A7E2FF">
                <a:alpha val="50195"/>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Times New Roman" pitchFamily="18" charset="0"/>
                  <a:ea typeface="黑体" pitchFamily="49" charset="-122"/>
                </a:rPr>
                <a:t>C</a:t>
              </a:r>
              <a:endParaRPr kumimoji="1" lang="en-US" altLang="zh-CN" sz="2400">
                <a:latin typeface="Times New Roman" pitchFamily="18" charset="0"/>
                <a:ea typeface="黑体" pitchFamily="49" charset="-122"/>
              </a:endParaRPr>
            </a:p>
          </p:txBody>
        </p:sp>
      </p:grpSp>
      <p:grpSp>
        <p:nvGrpSpPr>
          <p:cNvPr id="175123" name="Group 19"/>
          <p:cNvGrpSpPr>
            <a:grpSpLocks/>
          </p:cNvGrpSpPr>
          <p:nvPr/>
        </p:nvGrpSpPr>
        <p:grpSpPr bwMode="auto">
          <a:xfrm>
            <a:off x="395288" y="1989138"/>
            <a:ext cx="3505200" cy="2362200"/>
            <a:chOff x="336" y="288"/>
            <a:chExt cx="2208" cy="1488"/>
          </a:xfrm>
        </p:grpSpPr>
        <p:sp>
          <p:nvSpPr>
            <p:cNvPr id="15367" name="Line 20"/>
            <p:cNvSpPr>
              <a:spLocks noChangeShapeType="1"/>
            </p:cNvSpPr>
            <p:nvPr/>
          </p:nvSpPr>
          <p:spPr bwMode="auto">
            <a:xfrm flipH="1">
              <a:off x="480" y="432"/>
              <a:ext cx="816" cy="432"/>
            </a:xfrm>
            <a:prstGeom prst="line">
              <a:avLst/>
            </a:prstGeom>
            <a:noFill/>
            <a:ln w="25400" cap="sq">
              <a:solidFill>
                <a:srgbClr val="000066"/>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8" name="Line 21"/>
            <p:cNvSpPr>
              <a:spLocks noChangeShapeType="1"/>
            </p:cNvSpPr>
            <p:nvPr/>
          </p:nvSpPr>
          <p:spPr bwMode="auto">
            <a:xfrm>
              <a:off x="576" y="1152"/>
              <a:ext cx="288" cy="432"/>
            </a:xfrm>
            <a:prstGeom prst="line">
              <a:avLst/>
            </a:prstGeom>
            <a:noFill/>
            <a:ln w="25400" cap="sq">
              <a:solidFill>
                <a:srgbClr val="000066"/>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9" name="Line 22"/>
            <p:cNvSpPr>
              <a:spLocks noChangeShapeType="1"/>
            </p:cNvSpPr>
            <p:nvPr/>
          </p:nvSpPr>
          <p:spPr bwMode="auto">
            <a:xfrm>
              <a:off x="1152" y="1584"/>
              <a:ext cx="576" cy="0"/>
            </a:xfrm>
            <a:prstGeom prst="line">
              <a:avLst/>
            </a:prstGeom>
            <a:noFill/>
            <a:ln w="25400" cap="sq">
              <a:solidFill>
                <a:srgbClr val="000066"/>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0" name="Line 23"/>
            <p:cNvSpPr>
              <a:spLocks noChangeShapeType="1"/>
            </p:cNvSpPr>
            <p:nvPr/>
          </p:nvSpPr>
          <p:spPr bwMode="auto">
            <a:xfrm flipH="1" flipV="1">
              <a:off x="1536" y="576"/>
              <a:ext cx="336" cy="864"/>
            </a:xfrm>
            <a:prstGeom prst="line">
              <a:avLst/>
            </a:prstGeom>
            <a:noFill/>
            <a:ln w="25400" cap="sq">
              <a:solidFill>
                <a:srgbClr val="000066"/>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1" name="Line 24"/>
            <p:cNvSpPr>
              <a:spLocks noChangeShapeType="1"/>
            </p:cNvSpPr>
            <p:nvPr/>
          </p:nvSpPr>
          <p:spPr bwMode="auto">
            <a:xfrm>
              <a:off x="1584" y="432"/>
              <a:ext cx="768" cy="432"/>
            </a:xfrm>
            <a:prstGeom prst="line">
              <a:avLst/>
            </a:prstGeom>
            <a:noFill/>
            <a:ln w="25400" cap="sq">
              <a:solidFill>
                <a:srgbClr val="000066"/>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2" name="Line 25"/>
            <p:cNvSpPr>
              <a:spLocks noChangeShapeType="1"/>
            </p:cNvSpPr>
            <p:nvPr/>
          </p:nvSpPr>
          <p:spPr bwMode="auto">
            <a:xfrm flipH="1" flipV="1">
              <a:off x="624" y="1008"/>
              <a:ext cx="1104" cy="480"/>
            </a:xfrm>
            <a:prstGeom prst="line">
              <a:avLst/>
            </a:prstGeom>
            <a:noFill/>
            <a:ln w="25400" cap="sq">
              <a:solidFill>
                <a:srgbClr val="000066"/>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3" name="Line 26"/>
            <p:cNvSpPr>
              <a:spLocks noChangeShapeType="1"/>
            </p:cNvSpPr>
            <p:nvPr/>
          </p:nvSpPr>
          <p:spPr bwMode="auto">
            <a:xfrm flipH="1">
              <a:off x="1008" y="1008"/>
              <a:ext cx="1248" cy="432"/>
            </a:xfrm>
            <a:prstGeom prst="line">
              <a:avLst/>
            </a:prstGeom>
            <a:noFill/>
            <a:ln w="25400" cap="sq">
              <a:solidFill>
                <a:srgbClr val="000066"/>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4" name="Oval 27"/>
            <p:cNvSpPr>
              <a:spLocks noChangeArrowheads="1"/>
            </p:cNvSpPr>
            <p:nvPr/>
          </p:nvSpPr>
          <p:spPr bwMode="auto">
            <a:xfrm>
              <a:off x="1296" y="288"/>
              <a:ext cx="288" cy="336"/>
            </a:xfrm>
            <a:prstGeom prst="ellipse">
              <a:avLst/>
            </a:prstGeom>
            <a:solidFill>
              <a:srgbClr val="A7E2FF">
                <a:alpha val="50195"/>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Times New Roman" pitchFamily="18" charset="0"/>
                  <a:ea typeface="黑体" pitchFamily="49" charset="-122"/>
                </a:rPr>
                <a:t>A</a:t>
              </a:r>
              <a:endParaRPr kumimoji="1" lang="en-US" altLang="zh-CN" sz="2400">
                <a:latin typeface="Times New Roman" pitchFamily="18" charset="0"/>
                <a:ea typeface="黑体" pitchFamily="49" charset="-122"/>
              </a:endParaRPr>
            </a:p>
          </p:txBody>
        </p:sp>
        <p:sp>
          <p:nvSpPr>
            <p:cNvPr id="15375" name="Oval 28"/>
            <p:cNvSpPr>
              <a:spLocks noChangeArrowheads="1"/>
            </p:cNvSpPr>
            <p:nvPr/>
          </p:nvSpPr>
          <p:spPr bwMode="auto">
            <a:xfrm>
              <a:off x="336" y="864"/>
              <a:ext cx="288" cy="336"/>
            </a:xfrm>
            <a:prstGeom prst="ellipse">
              <a:avLst/>
            </a:prstGeom>
            <a:solidFill>
              <a:srgbClr val="A7E2FF">
                <a:alpha val="50195"/>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Times New Roman" pitchFamily="18" charset="0"/>
                  <a:ea typeface="黑体" pitchFamily="49" charset="-122"/>
                </a:rPr>
                <a:t>B</a:t>
              </a:r>
              <a:endParaRPr kumimoji="1" lang="en-US" altLang="zh-CN" sz="2400">
                <a:latin typeface="Times New Roman" pitchFamily="18" charset="0"/>
                <a:ea typeface="黑体" pitchFamily="49" charset="-122"/>
              </a:endParaRPr>
            </a:p>
          </p:txBody>
        </p:sp>
        <p:sp>
          <p:nvSpPr>
            <p:cNvPr id="15376" name="Oval 29"/>
            <p:cNvSpPr>
              <a:spLocks noChangeArrowheads="1"/>
            </p:cNvSpPr>
            <p:nvPr/>
          </p:nvSpPr>
          <p:spPr bwMode="auto">
            <a:xfrm>
              <a:off x="2256" y="864"/>
              <a:ext cx="288" cy="336"/>
            </a:xfrm>
            <a:prstGeom prst="ellipse">
              <a:avLst/>
            </a:prstGeom>
            <a:solidFill>
              <a:srgbClr val="A7E2FF">
                <a:alpha val="50195"/>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Times New Roman" pitchFamily="18" charset="0"/>
                  <a:ea typeface="黑体" pitchFamily="49" charset="-122"/>
                </a:rPr>
                <a:t>E</a:t>
              </a:r>
              <a:endParaRPr kumimoji="1" lang="en-US" altLang="zh-CN" sz="2400">
                <a:latin typeface="Times New Roman" pitchFamily="18" charset="0"/>
                <a:ea typeface="黑体" pitchFamily="49" charset="-122"/>
              </a:endParaRPr>
            </a:p>
          </p:txBody>
        </p:sp>
        <p:sp>
          <p:nvSpPr>
            <p:cNvPr id="15377" name="Oval 30"/>
            <p:cNvSpPr>
              <a:spLocks noChangeArrowheads="1"/>
            </p:cNvSpPr>
            <p:nvPr/>
          </p:nvSpPr>
          <p:spPr bwMode="auto">
            <a:xfrm>
              <a:off x="864" y="1440"/>
              <a:ext cx="288" cy="336"/>
            </a:xfrm>
            <a:prstGeom prst="ellipse">
              <a:avLst/>
            </a:prstGeom>
            <a:solidFill>
              <a:srgbClr val="A7E2FF">
                <a:alpha val="50195"/>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Times New Roman" pitchFamily="18" charset="0"/>
                  <a:ea typeface="黑体" pitchFamily="49" charset="-122"/>
                </a:rPr>
                <a:t>C</a:t>
              </a:r>
              <a:endParaRPr kumimoji="1" lang="en-US" altLang="zh-CN" sz="2400">
                <a:latin typeface="Times New Roman" pitchFamily="18" charset="0"/>
                <a:ea typeface="黑体" pitchFamily="49" charset="-122"/>
              </a:endParaRPr>
            </a:p>
          </p:txBody>
        </p:sp>
        <p:sp>
          <p:nvSpPr>
            <p:cNvPr id="15378" name="Oval 31"/>
            <p:cNvSpPr>
              <a:spLocks noChangeArrowheads="1"/>
            </p:cNvSpPr>
            <p:nvPr/>
          </p:nvSpPr>
          <p:spPr bwMode="auto">
            <a:xfrm>
              <a:off x="1728" y="1440"/>
              <a:ext cx="288" cy="336"/>
            </a:xfrm>
            <a:prstGeom prst="ellipse">
              <a:avLst/>
            </a:prstGeom>
            <a:solidFill>
              <a:srgbClr val="A7E2FF">
                <a:alpha val="50195"/>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Times New Roman" pitchFamily="18" charset="0"/>
                  <a:ea typeface="黑体" pitchFamily="49" charset="-122"/>
                </a:rPr>
                <a:t>F</a:t>
              </a:r>
              <a:endParaRPr kumimoji="1" lang="en-US" altLang="zh-CN" sz="2400">
                <a:latin typeface="Times New Roman" pitchFamily="18" charset="0"/>
                <a:ea typeface="黑体" pitchFamily="49" charset="-122"/>
              </a:endParaRP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175113"/>
                                        </p:tgtEl>
                                        <p:attrNameLst>
                                          <p:attrName>style.visibility</p:attrName>
                                        </p:attrNameLst>
                                      </p:cBhvr>
                                      <p:to>
                                        <p:strVal val="visible"/>
                                      </p:to>
                                    </p:set>
                                    <p:animEffect transition="in" filter="box(out)">
                                      <p:cBhvr>
                                        <p:cTn id="7" dur="500"/>
                                        <p:tgtEl>
                                          <p:spTgt spid="1751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75123"/>
                                        </p:tgtEl>
                                        <p:attrNameLst>
                                          <p:attrName>style.visibility</p:attrName>
                                        </p:attrNameLst>
                                      </p:cBhvr>
                                      <p:to>
                                        <p:strVal val="visible"/>
                                      </p:to>
                                    </p:set>
                                    <p:animEffect transition="in" filter="wipe(up)">
                                      <p:cBhvr>
                                        <p:cTn id="12" dur="500"/>
                                        <p:tgtEl>
                                          <p:spTgt spid="1751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 fill="hold" grpId="0" nodeType="clickEffect">
                                  <p:stCondLst>
                                    <p:cond delay="0"/>
                                  </p:stCondLst>
                                  <p:childTnLst>
                                    <p:set>
                                      <p:cBhvr>
                                        <p:cTn id="16" dur="1" fill="hold">
                                          <p:stCondLst>
                                            <p:cond delay="0"/>
                                          </p:stCondLst>
                                        </p:cTn>
                                        <p:tgtEl>
                                          <p:spTgt spid="175108"/>
                                        </p:tgtEl>
                                        <p:attrNameLst>
                                          <p:attrName>style.visibility</p:attrName>
                                        </p:attrNameLst>
                                      </p:cBhvr>
                                      <p:to>
                                        <p:strVal val="visible"/>
                                      </p:to>
                                    </p:set>
                                    <p:anim calcmode="lin" valueType="num">
                                      <p:cBhvr>
                                        <p:cTn id="17" dur="500" fill="hold"/>
                                        <p:tgtEl>
                                          <p:spTgt spid="175108"/>
                                        </p:tgtEl>
                                        <p:attrNameLst>
                                          <p:attrName>ppt_x</p:attrName>
                                        </p:attrNameLst>
                                      </p:cBhvr>
                                      <p:tavLst>
                                        <p:tav tm="0">
                                          <p:val>
                                            <p:strVal val="#ppt_x"/>
                                          </p:val>
                                        </p:tav>
                                        <p:tav tm="100000">
                                          <p:val>
                                            <p:strVal val="#ppt_x"/>
                                          </p:val>
                                        </p:tav>
                                      </p:tavLst>
                                    </p:anim>
                                    <p:anim calcmode="lin" valueType="num">
                                      <p:cBhvr>
                                        <p:cTn id="18" dur="500" fill="hold"/>
                                        <p:tgtEl>
                                          <p:spTgt spid="175108"/>
                                        </p:tgtEl>
                                        <p:attrNameLst>
                                          <p:attrName>ppt_y</p:attrName>
                                        </p:attrNameLst>
                                      </p:cBhvr>
                                      <p:tavLst>
                                        <p:tav tm="0">
                                          <p:val>
                                            <p:strVal val="#ppt_y-#ppt_h/2"/>
                                          </p:val>
                                        </p:tav>
                                        <p:tav tm="100000">
                                          <p:val>
                                            <p:strVal val="#ppt_y"/>
                                          </p:val>
                                        </p:tav>
                                      </p:tavLst>
                                    </p:anim>
                                    <p:anim calcmode="lin" valueType="num">
                                      <p:cBhvr>
                                        <p:cTn id="19" dur="500" fill="hold"/>
                                        <p:tgtEl>
                                          <p:spTgt spid="175108"/>
                                        </p:tgtEl>
                                        <p:attrNameLst>
                                          <p:attrName>ppt_w</p:attrName>
                                        </p:attrNameLst>
                                      </p:cBhvr>
                                      <p:tavLst>
                                        <p:tav tm="0">
                                          <p:val>
                                            <p:strVal val="#ppt_w"/>
                                          </p:val>
                                        </p:tav>
                                        <p:tav tm="100000">
                                          <p:val>
                                            <p:strVal val="#ppt_w"/>
                                          </p:val>
                                        </p:tav>
                                      </p:tavLst>
                                    </p:anim>
                                    <p:anim calcmode="lin" valueType="num">
                                      <p:cBhvr>
                                        <p:cTn id="20" dur="500" fill="hold"/>
                                        <p:tgtEl>
                                          <p:spTgt spid="175108"/>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175109"/>
                                        </p:tgtEl>
                                        <p:attrNameLst>
                                          <p:attrName>style.visibility</p:attrName>
                                        </p:attrNameLst>
                                      </p:cBhvr>
                                      <p:to>
                                        <p:strVal val="visible"/>
                                      </p:to>
                                    </p:set>
                                    <p:animEffect transition="in" filter="wipe(up)">
                                      <p:cBhvr>
                                        <p:cTn id="25" dur="500"/>
                                        <p:tgtEl>
                                          <p:spTgt spid="17510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175114"/>
                                        </p:tgtEl>
                                        <p:attrNameLst>
                                          <p:attrName>style.visibility</p:attrName>
                                        </p:attrNameLst>
                                      </p:cBhvr>
                                      <p:to>
                                        <p:strVal val="visible"/>
                                      </p:to>
                                    </p:set>
                                    <p:animEffect transition="in" filter="wipe(left)">
                                      <p:cBhvr>
                                        <p:cTn id="30" dur="500"/>
                                        <p:tgtEl>
                                          <p:spTgt spid="175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8" grpId="0" animBg="1" autoUpdateAnimBg="0"/>
      <p:bldP spid="175113" grpId="0" autoUpdateAnimBg="0"/>
    </p:bldLst>
  </p:timing>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5170" name="Rectangle 4"/>
          <p:cNvSpPr>
            <a:spLocks noChangeArrowheads="1"/>
          </p:cNvSpPr>
          <p:nvPr/>
        </p:nvSpPr>
        <p:spPr bwMode="auto">
          <a:xfrm>
            <a:off x="1944688" y="160338"/>
            <a:ext cx="52197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latin typeface="隶书" pitchFamily="49" charset="-122"/>
                <a:ea typeface="隶书" pitchFamily="49" charset="-122"/>
              </a:rPr>
              <a:t>7.5 </a:t>
            </a:r>
            <a:r>
              <a:rPr lang="zh-CN" altLang="en-US" sz="3600">
                <a:latin typeface="隶书" pitchFamily="49" charset="-122"/>
                <a:ea typeface="隶书" pitchFamily="49" charset="-122"/>
              </a:rPr>
              <a:t>有向无环图及其应用</a:t>
            </a:r>
          </a:p>
        </p:txBody>
      </p:sp>
      <p:sp>
        <p:nvSpPr>
          <p:cNvPr id="135171" name="Rectangle 6"/>
          <p:cNvSpPr>
            <a:spLocks noChangeArrowheads="1"/>
          </p:cNvSpPr>
          <p:nvPr/>
        </p:nvSpPr>
        <p:spPr bwMode="auto">
          <a:xfrm>
            <a:off x="323850" y="981075"/>
            <a:ext cx="8569325" cy="170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zh-CN" altLang="en-US" sz="3200" b="1">
                <a:latin typeface="Times New Roman" pitchFamily="18" charset="0"/>
                <a:ea typeface="楷体_GB2312" pitchFamily="49" charset="-122"/>
              </a:rPr>
              <a:t>有向无环图</a:t>
            </a:r>
            <a:r>
              <a:rPr lang="en-US" altLang="zh-CN" sz="3200" b="1">
                <a:latin typeface="Times New Roman" pitchFamily="18" charset="0"/>
                <a:ea typeface="楷体_GB2312" pitchFamily="49" charset="-122"/>
              </a:rPr>
              <a:t>(</a:t>
            </a:r>
            <a:r>
              <a:rPr lang="en-US" altLang="zh-CN" sz="3200" b="1">
                <a:solidFill>
                  <a:srgbClr val="580094"/>
                </a:solidFill>
                <a:latin typeface="Times New Roman" pitchFamily="18" charset="0"/>
                <a:ea typeface="楷体_GB2312" pitchFamily="49" charset="-122"/>
              </a:rPr>
              <a:t>D</a:t>
            </a:r>
            <a:r>
              <a:rPr lang="en-US" altLang="zh-CN" sz="3200" b="1">
                <a:latin typeface="Times New Roman" pitchFamily="18" charset="0"/>
                <a:ea typeface="楷体_GB2312" pitchFamily="49" charset="-122"/>
              </a:rPr>
              <a:t>irected </a:t>
            </a:r>
            <a:r>
              <a:rPr lang="en-US" altLang="zh-CN" sz="3200" b="1">
                <a:solidFill>
                  <a:srgbClr val="580094"/>
                </a:solidFill>
                <a:latin typeface="Times New Roman" pitchFamily="18" charset="0"/>
                <a:ea typeface="楷体_GB2312" pitchFamily="49" charset="-122"/>
              </a:rPr>
              <a:t>A</a:t>
            </a:r>
            <a:r>
              <a:rPr lang="en-US" altLang="zh-CN" sz="3200" b="1">
                <a:latin typeface="Times New Roman" pitchFamily="18" charset="0"/>
                <a:ea typeface="楷体_GB2312" pitchFamily="49" charset="-122"/>
              </a:rPr>
              <a:t>cycling </a:t>
            </a:r>
            <a:r>
              <a:rPr lang="en-US" altLang="zh-CN" sz="3200" b="1">
                <a:solidFill>
                  <a:srgbClr val="580094"/>
                </a:solidFill>
                <a:latin typeface="Times New Roman" pitchFamily="18" charset="0"/>
                <a:ea typeface="楷体_GB2312" pitchFamily="49" charset="-122"/>
              </a:rPr>
              <a:t>G</a:t>
            </a:r>
            <a:r>
              <a:rPr lang="en-US" altLang="zh-CN" sz="3200" b="1">
                <a:latin typeface="Times New Roman" pitchFamily="18" charset="0"/>
                <a:ea typeface="楷体_GB2312" pitchFamily="49" charset="-122"/>
              </a:rPr>
              <a:t>raph)</a:t>
            </a:r>
            <a:r>
              <a:rPr lang="zh-CN" altLang="en-US" sz="3200" b="1">
                <a:latin typeface="Times New Roman" pitchFamily="18" charset="0"/>
                <a:ea typeface="楷体_GB2312" pitchFamily="49" charset="-122"/>
              </a:rPr>
              <a:t>：图中没有回路</a:t>
            </a:r>
            <a:r>
              <a:rPr lang="en-US" altLang="zh-CN" sz="3200" b="1">
                <a:latin typeface="Times New Roman" pitchFamily="18" charset="0"/>
                <a:ea typeface="楷体_GB2312" pitchFamily="49" charset="-122"/>
              </a:rPr>
              <a:t>(</a:t>
            </a:r>
            <a:r>
              <a:rPr lang="zh-CN" altLang="en-US" sz="3200" b="1">
                <a:latin typeface="Times New Roman" pitchFamily="18" charset="0"/>
                <a:ea typeface="楷体_GB2312" pitchFamily="49" charset="-122"/>
              </a:rPr>
              <a:t>环</a:t>
            </a:r>
            <a:r>
              <a:rPr lang="en-US" altLang="zh-CN" sz="3200" b="1">
                <a:latin typeface="Times New Roman" pitchFamily="18" charset="0"/>
                <a:ea typeface="楷体_GB2312" pitchFamily="49" charset="-122"/>
              </a:rPr>
              <a:t>)</a:t>
            </a:r>
            <a:r>
              <a:rPr lang="zh-CN" altLang="en-US" sz="3200" b="1">
                <a:latin typeface="Times New Roman" pitchFamily="18" charset="0"/>
                <a:ea typeface="楷体_GB2312" pitchFamily="49" charset="-122"/>
              </a:rPr>
              <a:t>的有向图，是描述工程项目或系统的工序问题、工程时间进度问题的有效工具。</a:t>
            </a:r>
          </a:p>
        </p:txBody>
      </p:sp>
      <p:sp>
        <p:nvSpPr>
          <p:cNvPr id="135172" name="Rectangle 8"/>
          <p:cNvSpPr>
            <a:spLocks noChangeArrowheads="1"/>
          </p:cNvSpPr>
          <p:nvPr/>
        </p:nvSpPr>
        <p:spPr bwMode="auto">
          <a:xfrm>
            <a:off x="323850" y="3860800"/>
            <a:ext cx="44640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latin typeface="Times New Roman" pitchFamily="18" charset="0"/>
                <a:ea typeface="楷体_GB2312" pitchFamily="49" charset="-122"/>
              </a:rPr>
              <a:t>◆ </a:t>
            </a:r>
            <a:r>
              <a:rPr lang="zh-CN" altLang="en-US" sz="3200" b="1">
                <a:latin typeface="Times New Roman" pitchFamily="18" charset="0"/>
                <a:ea typeface="楷体_GB2312" pitchFamily="49" charset="-122"/>
              </a:rPr>
              <a:t>工程能否顺利完成</a:t>
            </a:r>
            <a:r>
              <a:rPr lang="en-US" altLang="zh-CN" sz="3200" b="1">
                <a:latin typeface="Times New Roman" pitchFamily="18" charset="0"/>
                <a:ea typeface="楷体_GB2312" pitchFamily="49" charset="-122"/>
              </a:rPr>
              <a:t>?</a:t>
            </a:r>
          </a:p>
        </p:txBody>
      </p:sp>
      <p:sp>
        <p:nvSpPr>
          <p:cNvPr id="135173" name="Rectangle 9"/>
          <p:cNvSpPr>
            <a:spLocks noChangeArrowheads="1"/>
          </p:cNvSpPr>
          <p:nvPr/>
        </p:nvSpPr>
        <p:spPr bwMode="auto">
          <a:xfrm>
            <a:off x="395288" y="2924175"/>
            <a:ext cx="6711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latin typeface="Times New Roman" pitchFamily="18" charset="0"/>
                <a:ea typeface="楷体_GB2312" pitchFamily="49" charset="-122"/>
              </a:rPr>
              <a:t>对整个工程和系统，人们关心的是：</a:t>
            </a:r>
          </a:p>
        </p:txBody>
      </p:sp>
      <p:sp>
        <p:nvSpPr>
          <p:cNvPr id="135174" name="Rectangle 11"/>
          <p:cNvSpPr>
            <a:spLocks noChangeArrowheads="1"/>
          </p:cNvSpPr>
          <p:nvPr/>
        </p:nvSpPr>
        <p:spPr bwMode="auto">
          <a:xfrm>
            <a:off x="250825" y="5300663"/>
            <a:ext cx="86487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latin typeface="Times New Roman" pitchFamily="18" charset="0"/>
                <a:ea typeface="楷体_GB2312" pitchFamily="49" charset="-122"/>
              </a:rPr>
              <a:t>◆ </a:t>
            </a:r>
            <a:r>
              <a:rPr lang="zh-CN" altLang="en-US" sz="3200" b="1">
                <a:latin typeface="Times New Roman" pitchFamily="18" charset="0"/>
                <a:ea typeface="楷体_GB2312" pitchFamily="49" charset="-122"/>
              </a:rPr>
              <a:t>估算整个工程完成所必须的最短时间是多少</a:t>
            </a:r>
            <a:r>
              <a:rPr lang="en-US" altLang="zh-CN" sz="3200" b="1">
                <a:latin typeface="Times New Roman" pitchFamily="18" charset="0"/>
                <a:ea typeface="楷体_GB2312" pitchFamily="49" charset="-122"/>
              </a:rPr>
              <a:t>?</a:t>
            </a:r>
          </a:p>
        </p:txBody>
      </p:sp>
      <p:sp>
        <p:nvSpPr>
          <p:cNvPr id="135175" name="Rectangle 12"/>
          <p:cNvSpPr>
            <a:spLocks noChangeArrowheads="1"/>
          </p:cNvSpPr>
          <p:nvPr/>
        </p:nvSpPr>
        <p:spPr bwMode="auto">
          <a:xfrm>
            <a:off x="812800" y="4581525"/>
            <a:ext cx="43513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latin typeface="Times New Roman" pitchFamily="18" charset="0"/>
                <a:ea typeface="楷体_GB2312" pitchFamily="49" charset="-122"/>
              </a:rPr>
              <a:t>对</a:t>
            </a:r>
            <a:r>
              <a:rPr lang="en-US" altLang="zh-CN" sz="3200" b="1">
                <a:latin typeface="Times New Roman" pitchFamily="18" charset="0"/>
                <a:ea typeface="楷体_GB2312" pitchFamily="49" charset="-122"/>
              </a:rPr>
              <a:t>AOV</a:t>
            </a:r>
            <a:r>
              <a:rPr lang="zh-CN" altLang="en-US" sz="3200" b="1">
                <a:latin typeface="Times New Roman" pitchFamily="18" charset="0"/>
                <a:ea typeface="楷体_GB2312" pitchFamily="49" charset="-122"/>
              </a:rPr>
              <a:t>网进行拓扑排序</a:t>
            </a:r>
          </a:p>
        </p:txBody>
      </p:sp>
      <p:sp>
        <p:nvSpPr>
          <p:cNvPr id="135176" name="Rectangle 13"/>
          <p:cNvSpPr>
            <a:spLocks noChangeArrowheads="1"/>
          </p:cNvSpPr>
          <p:nvPr/>
        </p:nvSpPr>
        <p:spPr bwMode="auto">
          <a:xfrm>
            <a:off x="755650" y="5873750"/>
            <a:ext cx="39211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latin typeface="Times New Roman" pitchFamily="18" charset="0"/>
                <a:ea typeface="楷体_GB2312" pitchFamily="49" charset="-122"/>
              </a:rPr>
              <a:t>对</a:t>
            </a:r>
            <a:r>
              <a:rPr lang="en-US" altLang="zh-CN" sz="3200" b="1">
                <a:latin typeface="Times New Roman" pitchFamily="18" charset="0"/>
                <a:ea typeface="楷体_GB2312" pitchFamily="49" charset="-122"/>
              </a:rPr>
              <a:t>AOE</a:t>
            </a:r>
            <a:r>
              <a:rPr lang="zh-CN" altLang="en-US" sz="3200" b="1">
                <a:latin typeface="Times New Roman" pitchFamily="18" charset="0"/>
                <a:ea typeface="楷体_GB2312" pitchFamily="49" charset="-122"/>
              </a:rPr>
              <a:t>网求关键路径</a:t>
            </a:r>
          </a:p>
        </p:txBody>
      </p:sp>
    </p:spTree>
  </p:cSld>
  <p:clrMapOvr>
    <a:masterClrMapping/>
  </p:clrMapOvr>
  <p:transition>
    <p:blinds dir="vert"/>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6194" name="Rectangle 8"/>
          <p:cNvSpPr>
            <a:spLocks noChangeArrowheads="1"/>
          </p:cNvSpPr>
          <p:nvPr/>
        </p:nvSpPr>
        <p:spPr bwMode="auto">
          <a:xfrm>
            <a:off x="395288" y="476250"/>
            <a:ext cx="8353425" cy="438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zh-CN" altLang="en-US" sz="3200" b="1">
                <a:latin typeface="Times New Roman" pitchFamily="18" charset="0"/>
                <a:ea typeface="楷体_GB2312" pitchFamily="49" charset="-122"/>
              </a:rPr>
              <a:t>几乎所有的工程</a:t>
            </a:r>
            <a:r>
              <a:rPr lang="en-US" altLang="zh-CN" sz="3200" b="1">
                <a:latin typeface="Times New Roman" pitchFamily="18" charset="0"/>
                <a:ea typeface="楷体_GB2312" pitchFamily="49" charset="-122"/>
              </a:rPr>
              <a:t>(project)</a:t>
            </a:r>
            <a:r>
              <a:rPr lang="zh-CN" altLang="en-US" sz="3200" b="1">
                <a:latin typeface="Times New Roman" pitchFamily="18" charset="0"/>
                <a:ea typeface="楷体_GB2312" pitchFamily="49" charset="-122"/>
              </a:rPr>
              <a:t>都可分为若干个称为活动</a:t>
            </a:r>
            <a:r>
              <a:rPr lang="en-US" altLang="zh-CN" sz="3200" b="1">
                <a:latin typeface="Times New Roman" pitchFamily="18" charset="0"/>
                <a:ea typeface="楷体_GB2312" pitchFamily="49" charset="-122"/>
              </a:rPr>
              <a:t>(active)</a:t>
            </a:r>
            <a:r>
              <a:rPr lang="zh-CN" altLang="en-US" sz="3200" b="1">
                <a:latin typeface="Times New Roman" pitchFamily="18" charset="0"/>
                <a:ea typeface="楷体_GB2312" pitchFamily="49" charset="-122"/>
              </a:rPr>
              <a:t>的子工程</a:t>
            </a:r>
            <a:r>
              <a:rPr lang="en-US" altLang="zh-CN" sz="3200" b="1">
                <a:latin typeface="Times New Roman" pitchFamily="18" charset="0"/>
                <a:ea typeface="楷体_GB2312" pitchFamily="49" charset="-122"/>
              </a:rPr>
              <a:t>(</a:t>
            </a:r>
            <a:r>
              <a:rPr lang="zh-CN" altLang="en-US" sz="3200" b="1">
                <a:latin typeface="Times New Roman" pitchFamily="18" charset="0"/>
                <a:ea typeface="楷体_GB2312" pitchFamily="49" charset="-122"/>
              </a:rPr>
              <a:t>或子项目</a:t>
            </a:r>
            <a:r>
              <a:rPr lang="en-US" altLang="zh-CN" sz="3200" b="1">
                <a:latin typeface="Times New Roman" pitchFamily="18" charset="0"/>
                <a:ea typeface="楷体_GB2312" pitchFamily="49" charset="-122"/>
              </a:rPr>
              <a:t>)</a:t>
            </a:r>
            <a:r>
              <a:rPr lang="zh-CN" altLang="en-US" sz="3200" b="1">
                <a:latin typeface="Times New Roman" pitchFamily="18" charset="0"/>
                <a:ea typeface="楷体_GB2312" pitchFamily="49" charset="-122"/>
              </a:rPr>
              <a:t>，而这些子工程之间，通常都有一些约束：</a:t>
            </a:r>
          </a:p>
          <a:p>
            <a:pPr>
              <a:lnSpc>
                <a:spcPct val="110000"/>
              </a:lnSpc>
            </a:pPr>
            <a:r>
              <a:rPr lang="zh-CN" altLang="en-US" sz="3200" b="1">
                <a:latin typeface="Times New Roman" pitchFamily="18" charset="0"/>
                <a:ea typeface="楷体_GB2312" pitchFamily="49" charset="-122"/>
              </a:rPr>
              <a:t>①先后关系：某个子项目必须开始于另一个子项目完成之后；整个项目有一个开始点</a:t>
            </a:r>
            <a:r>
              <a:rPr lang="en-US" altLang="zh-CN" sz="3200" b="1">
                <a:latin typeface="Times New Roman" pitchFamily="18" charset="0"/>
                <a:ea typeface="楷体_GB2312" pitchFamily="49" charset="-122"/>
              </a:rPr>
              <a:t>(</a:t>
            </a:r>
            <a:r>
              <a:rPr lang="zh-CN" altLang="en-US" sz="3200" b="1">
                <a:latin typeface="Times New Roman" pitchFamily="18" charset="0"/>
                <a:ea typeface="楷体_GB2312" pitchFamily="49" charset="-122"/>
              </a:rPr>
              <a:t>起点</a:t>
            </a:r>
            <a:r>
              <a:rPr lang="en-US" altLang="zh-CN" sz="3200" b="1">
                <a:latin typeface="Times New Roman" pitchFamily="18" charset="0"/>
                <a:ea typeface="楷体_GB2312" pitchFamily="49" charset="-122"/>
              </a:rPr>
              <a:t>)</a:t>
            </a:r>
            <a:r>
              <a:rPr lang="zh-CN" altLang="en-US" sz="3200" b="1">
                <a:latin typeface="Times New Roman" pitchFamily="18" charset="0"/>
                <a:ea typeface="楷体_GB2312" pitchFamily="49" charset="-122"/>
              </a:rPr>
              <a:t>和一个终点。</a:t>
            </a:r>
          </a:p>
          <a:p>
            <a:pPr>
              <a:lnSpc>
                <a:spcPct val="110000"/>
              </a:lnSpc>
            </a:pPr>
            <a:r>
              <a:rPr lang="zh-CN" altLang="en-US" sz="3200" b="1">
                <a:latin typeface="Times New Roman" pitchFamily="18" charset="0"/>
                <a:ea typeface="楷体_GB2312" pitchFamily="49" charset="-122"/>
              </a:rPr>
              <a:t>②子项目之间无次序要求，即两个子项目可以同时进行，互不影响。</a:t>
            </a:r>
          </a:p>
        </p:txBody>
      </p:sp>
    </p:spTree>
  </p:cSld>
  <p:clrMapOvr>
    <a:masterClrMapping/>
  </p:clrMapOvr>
  <p:transition>
    <p:blinds dir="vert"/>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7218" name="Rectangle 4"/>
          <p:cNvSpPr>
            <a:spLocks noChangeArrowheads="1"/>
          </p:cNvSpPr>
          <p:nvPr/>
        </p:nvSpPr>
        <p:spPr bwMode="auto">
          <a:xfrm>
            <a:off x="250825" y="836613"/>
            <a:ext cx="8642350"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lang="zh-CN" altLang="en-US" sz="3200" b="1">
                <a:latin typeface="Times New Roman" pitchFamily="18" charset="0"/>
                <a:ea typeface="楷体_GB2312" pitchFamily="49" charset="-122"/>
              </a:rPr>
              <a:t>我们用一种有向图来表示上述问题：在图中，顶点表示活动，有向边表示活动之间的优先关系，这样的有向图称为</a:t>
            </a:r>
            <a:r>
              <a:rPr lang="zh-CN" altLang="en-US" sz="3200" b="1">
                <a:solidFill>
                  <a:srgbClr val="D60093"/>
                </a:solidFill>
                <a:latin typeface="Times New Roman" pitchFamily="18" charset="0"/>
                <a:ea typeface="楷体_GB2312" pitchFamily="49" charset="-122"/>
              </a:rPr>
              <a:t>顶点表示活动的网络，简称</a:t>
            </a:r>
            <a:r>
              <a:rPr lang="en-US" altLang="zh-CN" sz="3200" b="1">
                <a:solidFill>
                  <a:srgbClr val="D60093"/>
                </a:solidFill>
                <a:latin typeface="Times New Roman" pitchFamily="18" charset="0"/>
                <a:ea typeface="楷体_GB2312" pitchFamily="49" charset="-122"/>
              </a:rPr>
              <a:t>AOV-</a:t>
            </a:r>
            <a:r>
              <a:rPr lang="zh-CN" altLang="en-US" sz="3200" b="1">
                <a:solidFill>
                  <a:srgbClr val="D60093"/>
                </a:solidFill>
                <a:latin typeface="Times New Roman" pitchFamily="18" charset="0"/>
                <a:ea typeface="楷体_GB2312" pitchFamily="49" charset="-122"/>
              </a:rPr>
              <a:t>网</a:t>
            </a:r>
            <a:r>
              <a:rPr lang="en-US" altLang="zh-CN" sz="3200" b="1">
                <a:solidFill>
                  <a:srgbClr val="D60093"/>
                </a:solidFill>
                <a:latin typeface="Times New Roman" pitchFamily="18" charset="0"/>
                <a:ea typeface="楷体_GB2312" pitchFamily="49" charset="-122"/>
              </a:rPr>
              <a:t>(Activity On Vertex Network</a:t>
            </a:r>
            <a:r>
              <a:rPr lang="zh-CN" altLang="en-US" sz="3200" b="1">
                <a:solidFill>
                  <a:srgbClr val="D60093"/>
                </a:solidFill>
                <a:latin typeface="Times New Roman" pitchFamily="18" charset="0"/>
                <a:ea typeface="楷体_GB2312" pitchFamily="49" charset="-122"/>
              </a:rPr>
              <a:t>）</a:t>
            </a:r>
            <a:r>
              <a:rPr lang="zh-CN" altLang="en-US" sz="3200" b="1">
                <a:latin typeface="Times New Roman" pitchFamily="18" charset="0"/>
                <a:ea typeface="楷体_GB2312" pitchFamily="49" charset="-122"/>
              </a:rPr>
              <a:t>。</a:t>
            </a:r>
          </a:p>
        </p:txBody>
      </p:sp>
      <p:sp>
        <p:nvSpPr>
          <p:cNvPr id="137219" name="Text Box 5"/>
          <p:cNvSpPr txBox="1">
            <a:spLocks noChangeArrowheads="1"/>
          </p:cNvSpPr>
          <p:nvPr/>
        </p:nvSpPr>
        <p:spPr bwMode="auto">
          <a:xfrm>
            <a:off x="112713" y="115888"/>
            <a:ext cx="27305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b="1">
                <a:latin typeface="Times New Roman" pitchFamily="18" charset="0"/>
                <a:ea typeface="楷体_GB2312" pitchFamily="49" charset="-122"/>
              </a:rPr>
              <a:t>7.5.1 </a:t>
            </a:r>
            <a:r>
              <a:rPr kumimoji="1" lang="zh-CN" altLang="en-US" sz="3200" b="1">
                <a:latin typeface="Times New Roman" pitchFamily="18" charset="0"/>
                <a:ea typeface="楷体_GB2312" pitchFamily="49" charset="-122"/>
              </a:rPr>
              <a:t>拓扑排序</a:t>
            </a:r>
          </a:p>
        </p:txBody>
      </p:sp>
      <p:sp>
        <p:nvSpPr>
          <p:cNvPr id="137220" name="Text Box 6"/>
          <p:cNvSpPr txBox="1">
            <a:spLocks noChangeArrowheads="1"/>
          </p:cNvSpPr>
          <p:nvPr/>
        </p:nvSpPr>
        <p:spPr bwMode="auto">
          <a:xfrm>
            <a:off x="179388" y="3287713"/>
            <a:ext cx="8458200" cy="3490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15000"/>
              </a:lnSpc>
            </a:pPr>
            <a:r>
              <a:rPr lang="zh-CN" altLang="zh-CN" b="1">
                <a:solidFill>
                  <a:srgbClr val="580094"/>
                </a:solidFill>
              </a:rPr>
              <a:t>■</a:t>
            </a:r>
            <a:r>
              <a:rPr lang="zh-CN" altLang="en-US" sz="3200" b="1">
                <a:latin typeface="Times New Roman" pitchFamily="18" charset="0"/>
                <a:ea typeface="楷体_GB2312" pitchFamily="49" charset="-122"/>
              </a:rPr>
              <a:t>在</a:t>
            </a:r>
            <a:r>
              <a:rPr lang="en-US" altLang="zh-CN" sz="3200" b="1">
                <a:latin typeface="Times New Roman" pitchFamily="18" charset="0"/>
                <a:ea typeface="楷体_GB2312" pitchFamily="49" charset="-122"/>
              </a:rPr>
              <a:t>AOV-</a:t>
            </a:r>
            <a:r>
              <a:rPr lang="zh-CN" altLang="en-US" sz="3200" b="1">
                <a:latin typeface="Times New Roman" pitchFamily="18" charset="0"/>
                <a:ea typeface="楷体_GB2312" pitchFamily="49" charset="-122"/>
              </a:rPr>
              <a:t>网中，若 </a:t>
            </a:r>
            <a:r>
              <a:rPr lang="en-US" altLang="zh-CN" sz="3200" b="1">
                <a:latin typeface="Times New Roman" pitchFamily="18" charset="0"/>
                <a:ea typeface="楷体_GB2312" pitchFamily="49" charset="-122"/>
              </a:rPr>
              <a:t>&lt; vi ,vj &gt;</a:t>
            </a:r>
            <a:r>
              <a:rPr lang="zh-CN" altLang="en-US" sz="3200" b="1">
                <a:latin typeface="Times New Roman" pitchFamily="18" charset="0"/>
                <a:ea typeface="楷体_GB2312" pitchFamily="49" charset="-122"/>
              </a:rPr>
              <a:t>是网中一条弧，则</a:t>
            </a:r>
            <a:r>
              <a:rPr lang="en-US" altLang="zh-CN" sz="3200" b="1">
                <a:latin typeface="Times New Roman" pitchFamily="18" charset="0"/>
                <a:ea typeface="楷体_GB2312" pitchFamily="49" charset="-122"/>
              </a:rPr>
              <a:t>vi </a:t>
            </a:r>
            <a:r>
              <a:rPr lang="zh-CN" altLang="en-US" sz="3200" b="1">
                <a:latin typeface="Times New Roman" pitchFamily="18" charset="0"/>
                <a:ea typeface="楷体_GB2312" pitchFamily="49" charset="-122"/>
              </a:rPr>
              <a:t>是</a:t>
            </a:r>
            <a:r>
              <a:rPr lang="en-US" altLang="zh-CN" sz="3200" b="1">
                <a:latin typeface="Times New Roman" pitchFamily="18" charset="0"/>
                <a:ea typeface="楷体_GB2312" pitchFamily="49" charset="-122"/>
              </a:rPr>
              <a:t>vj </a:t>
            </a:r>
            <a:r>
              <a:rPr lang="zh-CN" altLang="en-US" sz="3200" b="1">
                <a:latin typeface="Times New Roman" pitchFamily="18" charset="0"/>
                <a:ea typeface="楷体_GB2312" pitchFamily="49" charset="-122"/>
              </a:rPr>
              <a:t>的直接前驱，</a:t>
            </a:r>
            <a:r>
              <a:rPr lang="en-US" altLang="zh-CN" sz="3200" b="1">
                <a:latin typeface="Times New Roman" pitchFamily="18" charset="0"/>
                <a:ea typeface="楷体_GB2312" pitchFamily="49" charset="-122"/>
              </a:rPr>
              <a:t>vj</a:t>
            </a:r>
            <a:r>
              <a:rPr lang="zh-CN" altLang="en-US" sz="3200" b="1">
                <a:latin typeface="Times New Roman" pitchFamily="18" charset="0"/>
                <a:ea typeface="楷体_GB2312" pitchFamily="49" charset="-122"/>
              </a:rPr>
              <a:t>是</a:t>
            </a:r>
            <a:r>
              <a:rPr lang="en-US" altLang="zh-CN" sz="3200" b="1">
                <a:latin typeface="Times New Roman" pitchFamily="18" charset="0"/>
                <a:ea typeface="楷体_GB2312" pitchFamily="49" charset="-122"/>
              </a:rPr>
              <a:t>v i </a:t>
            </a:r>
            <a:r>
              <a:rPr lang="zh-CN" altLang="en-US" sz="3200" b="1">
                <a:latin typeface="Times New Roman" pitchFamily="18" charset="0"/>
                <a:ea typeface="楷体_GB2312" pitchFamily="49" charset="-122"/>
              </a:rPr>
              <a:t>的直接后继。或者说，若顶点</a:t>
            </a:r>
            <a:r>
              <a:rPr lang="en-US" altLang="zh-CN" sz="3200" b="1">
                <a:latin typeface="Times New Roman" pitchFamily="18" charset="0"/>
                <a:ea typeface="楷体_GB2312" pitchFamily="49" charset="-122"/>
              </a:rPr>
              <a:t>vi </a:t>
            </a:r>
            <a:r>
              <a:rPr lang="zh-CN" altLang="en-US" sz="3200" b="1">
                <a:latin typeface="Times New Roman" pitchFamily="18" charset="0"/>
                <a:ea typeface="楷体_GB2312" pitchFamily="49" charset="-122"/>
              </a:rPr>
              <a:t>的活动必须在顶点</a:t>
            </a:r>
            <a:r>
              <a:rPr lang="en-US" altLang="zh-CN" sz="3200" b="1">
                <a:latin typeface="Times New Roman" pitchFamily="18" charset="0"/>
                <a:ea typeface="楷体_GB2312" pitchFamily="49" charset="-122"/>
              </a:rPr>
              <a:t>vj</a:t>
            </a:r>
            <a:r>
              <a:rPr lang="zh-CN" altLang="en-US" sz="3200" b="1">
                <a:latin typeface="Times New Roman" pitchFamily="18" charset="0"/>
                <a:ea typeface="楷体_GB2312" pitchFamily="49" charset="-122"/>
              </a:rPr>
              <a:t>的活动之前进行（或者说从顶点</a:t>
            </a:r>
            <a:r>
              <a:rPr lang="en-US" altLang="zh-CN" sz="3200" b="1">
                <a:latin typeface="Times New Roman" pitchFamily="18" charset="0"/>
                <a:ea typeface="楷体_GB2312" pitchFamily="49" charset="-122"/>
              </a:rPr>
              <a:t>i</a:t>
            </a:r>
            <a:r>
              <a:rPr lang="zh-CN" altLang="en-US" sz="3200" b="1">
                <a:latin typeface="Times New Roman" pitchFamily="18" charset="0"/>
                <a:ea typeface="楷体_GB2312" pitchFamily="49" charset="-122"/>
              </a:rPr>
              <a:t>到顶点 </a:t>
            </a:r>
            <a:r>
              <a:rPr lang="en-US" altLang="zh-CN" sz="3200" b="1">
                <a:latin typeface="Times New Roman" pitchFamily="18" charset="0"/>
                <a:ea typeface="楷体_GB2312" pitchFamily="49" charset="-122"/>
              </a:rPr>
              <a:t>j </a:t>
            </a:r>
            <a:r>
              <a:rPr lang="zh-CN" altLang="en-US" sz="3200" b="1">
                <a:latin typeface="Times New Roman" pitchFamily="18" charset="0"/>
                <a:ea typeface="楷体_GB2312" pitchFamily="49" charset="-122"/>
              </a:rPr>
              <a:t>有一条有向路径），则称</a:t>
            </a:r>
            <a:r>
              <a:rPr lang="en-US" altLang="zh-CN" sz="3200" b="1">
                <a:latin typeface="Times New Roman" pitchFamily="18" charset="0"/>
                <a:ea typeface="楷体_GB2312" pitchFamily="49" charset="-122"/>
              </a:rPr>
              <a:t>vi </a:t>
            </a:r>
            <a:r>
              <a:rPr lang="zh-CN" altLang="en-US" sz="3200" b="1">
                <a:latin typeface="Times New Roman" pitchFamily="18" charset="0"/>
                <a:ea typeface="楷体_GB2312" pitchFamily="49" charset="-122"/>
              </a:rPr>
              <a:t>是</a:t>
            </a:r>
            <a:r>
              <a:rPr lang="en-US" altLang="zh-CN" sz="3200" b="1">
                <a:latin typeface="Times New Roman" pitchFamily="18" charset="0"/>
                <a:ea typeface="楷体_GB2312" pitchFamily="49" charset="-122"/>
              </a:rPr>
              <a:t>vj</a:t>
            </a:r>
            <a:r>
              <a:rPr lang="zh-CN" altLang="en-US" sz="3200" b="1">
                <a:latin typeface="Times New Roman" pitchFamily="18" charset="0"/>
                <a:ea typeface="楷体_GB2312" pitchFamily="49" charset="-122"/>
              </a:rPr>
              <a:t>的前驱，</a:t>
            </a:r>
            <a:r>
              <a:rPr lang="en-US" altLang="zh-CN" sz="3200" b="1">
                <a:latin typeface="Times New Roman" pitchFamily="18" charset="0"/>
                <a:ea typeface="楷体_GB2312" pitchFamily="49" charset="-122"/>
              </a:rPr>
              <a:t>vj </a:t>
            </a:r>
            <a:r>
              <a:rPr lang="zh-CN" altLang="en-US" sz="3200" b="1">
                <a:latin typeface="Times New Roman" pitchFamily="18" charset="0"/>
                <a:ea typeface="楷体_GB2312" pitchFamily="49" charset="-122"/>
              </a:rPr>
              <a:t>是</a:t>
            </a:r>
            <a:r>
              <a:rPr lang="en-US" altLang="zh-CN" sz="3200" b="1">
                <a:latin typeface="Times New Roman" pitchFamily="18" charset="0"/>
                <a:ea typeface="楷体_GB2312" pitchFamily="49" charset="-122"/>
              </a:rPr>
              <a:t>vi </a:t>
            </a:r>
            <a:r>
              <a:rPr lang="zh-CN" altLang="en-US" sz="3200" b="1">
                <a:latin typeface="Times New Roman" pitchFamily="18" charset="0"/>
                <a:ea typeface="楷体_GB2312" pitchFamily="49" charset="-122"/>
              </a:rPr>
              <a:t>的后继。这种前驱后继关系有</a:t>
            </a:r>
            <a:r>
              <a:rPr lang="zh-CN" altLang="en-US" sz="3200" b="1">
                <a:solidFill>
                  <a:schemeClr val="tx2"/>
                </a:solidFill>
                <a:latin typeface="Times New Roman" pitchFamily="18" charset="0"/>
                <a:ea typeface="楷体_GB2312" pitchFamily="49" charset="-122"/>
              </a:rPr>
              <a:t>传递性</a:t>
            </a:r>
            <a:r>
              <a:rPr lang="zh-CN" altLang="en-US" sz="3200" b="1">
                <a:solidFill>
                  <a:srgbClr val="580094"/>
                </a:solidFill>
                <a:latin typeface="Times New Roman" pitchFamily="18" charset="0"/>
                <a:ea typeface="楷体_GB2312" pitchFamily="49" charset="-122"/>
              </a:rPr>
              <a:t>。</a:t>
            </a:r>
            <a:endParaRPr lang="zh-CN" altLang="en-US" sz="3200" b="1">
              <a:latin typeface="Times New Roman" pitchFamily="18" charset="0"/>
              <a:ea typeface="楷体_GB2312" pitchFamily="49" charset="-122"/>
            </a:endParaRPr>
          </a:p>
        </p:txBody>
      </p:sp>
    </p:spTree>
  </p:cSld>
  <p:clrMapOvr>
    <a:masterClrMapping/>
  </p:clrMapOvr>
  <p:transition>
    <p:blinds dir="vert"/>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71" name="Text Box 23"/>
          <p:cNvSpPr txBox="1">
            <a:spLocks noChangeArrowheads="1"/>
          </p:cNvSpPr>
          <p:nvPr/>
        </p:nvSpPr>
        <p:spPr bwMode="auto">
          <a:xfrm>
            <a:off x="107950" y="1368425"/>
            <a:ext cx="8853488" cy="177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15000"/>
              </a:lnSpc>
            </a:pPr>
            <a:r>
              <a:rPr lang="zh-CN" altLang="zh-CN" b="1">
                <a:solidFill>
                  <a:srgbClr val="580094"/>
                </a:solidFill>
              </a:rPr>
              <a:t>■</a:t>
            </a:r>
            <a:r>
              <a:rPr lang="zh-CN" altLang="en-US" sz="3200" b="1">
                <a:latin typeface="Times New Roman" pitchFamily="18" charset="0"/>
                <a:ea typeface="楷体_GB2312" pitchFamily="49" charset="-122"/>
              </a:rPr>
              <a:t>从前驱和后继的传递性和反自反性来看，</a:t>
            </a:r>
            <a:r>
              <a:rPr lang="en-US" altLang="zh-CN" sz="3200" b="1">
                <a:latin typeface="Times New Roman" pitchFamily="18" charset="0"/>
                <a:ea typeface="楷体_GB2312" pitchFamily="49" charset="-122"/>
              </a:rPr>
              <a:t>AOV-</a:t>
            </a:r>
            <a:r>
              <a:rPr lang="zh-CN" altLang="en-US" sz="3200" b="1">
                <a:latin typeface="Times New Roman" pitchFamily="18" charset="0"/>
                <a:ea typeface="楷体_GB2312" pitchFamily="49" charset="-122"/>
              </a:rPr>
              <a:t>网中，不应该出现回路（</a:t>
            </a:r>
            <a:r>
              <a:rPr lang="zh-CN" altLang="en-US" sz="3200" b="1">
                <a:solidFill>
                  <a:srgbClr val="580094"/>
                </a:solidFill>
                <a:latin typeface="Times New Roman" pitchFamily="18" charset="0"/>
                <a:ea typeface="楷体_GB2312" pitchFamily="49" charset="-122"/>
              </a:rPr>
              <a:t>有向环</a:t>
            </a:r>
            <a:r>
              <a:rPr lang="zh-CN" altLang="en-US" sz="3200" b="1">
                <a:latin typeface="Times New Roman" pitchFamily="18" charset="0"/>
                <a:ea typeface="楷体_GB2312" pitchFamily="49" charset="-122"/>
              </a:rPr>
              <a:t>），因为存在回路，意味着顶点之间的关系进入了死循环。</a:t>
            </a:r>
          </a:p>
        </p:txBody>
      </p:sp>
      <p:sp>
        <p:nvSpPr>
          <p:cNvPr id="138243" name="Text Box 27"/>
          <p:cNvSpPr txBox="1">
            <a:spLocks noChangeArrowheads="1"/>
          </p:cNvSpPr>
          <p:nvPr/>
        </p:nvSpPr>
        <p:spPr bwMode="auto">
          <a:xfrm>
            <a:off x="179388" y="115888"/>
            <a:ext cx="8713787" cy="121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15000"/>
              </a:lnSpc>
            </a:pPr>
            <a:r>
              <a:rPr lang="zh-CN" altLang="zh-CN" b="1">
                <a:solidFill>
                  <a:srgbClr val="580094"/>
                </a:solidFill>
              </a:rPr>
              <a:t>■</a:t>
            </a:r>
            <a:r>
              <a:rPr lang="zh-CN" altLang="en-US" sz="3200" b="1">
                <a:latin typeface="Times New Roman" pitchFamily="18" charset="0"/>
                <a:ea typeface="楷体_GB2312" pitchFamily="49" charset="-122"/>
              </a:rPr>
              <a:t>在</a:t>
            </a:r>
            <a:r>
              <a:rPr lang="en-US" altLang="zh-CN" sz="3200" b="1">
                <a:latin typeface="Times New Roman" pitchFamily="18" charset="0"/>
                <a:ea typeface="楷体_GB2312" pitchFamily="49" charset="-122"/>
              </a:rPr>
              <a:t>AOV-</a:t>
            </a:r>
            <a:r>
              <a:rPr lang="zh-CN" altLang="en-US" sz="3200" b="1">
                <a:latin typeface="Times New Roman" pitchFamily="18" charset="0"/>
                <a:ea typeface="楷体_GB2312" pitchFamily="49" charset="-122"/>
              </a:rPr>
              <a:t>网中，任何活动 </a:t>
            </a:r>
            <a:r>
              <a:rPr lang="en-US" altLang="zh-CN" sz="3200" b="1">
                <a:latin typeface="Times New Roman" pitchFamily="18" charset="0"/>
                <a:ea typeface="楷体_GB2312" pitchFamily="49" charset="-122"/>
              </a:rPr>
              <a:t>vi</a:t>
            </a:r>
            <a:r>
              <a:rPr lang="zh-CN" altLang="en-US" sz="3200" b="1">
                <a:latin typeface="Times New Roman" pitchFamily="18" charset="0"/>
                <a:ea typeface="楷体_GB2312" pitchFamily="49" charset="-122"/>
              </a:rPr>
              <a:t>不能以自己作为前驱或后继，这叫做</a:t>
            </a:r>
            <a:r>
              <a:rPr lang="zh-CN" altLang="en-US" sz="3200" b="1">
                <a:solidFill>
                  <a:schemeClr val="tx2"/>
                </a:solidFill>
                <a:latin typeface="Times New Roman" pitchFamily="18" charset="0"/>
                <a:ea typeface="楷体_GB2312" pitchFamily="49" charset="-122"/>
              </a:rPr>
              <a:t>反自反性</a:t>
            </a:r>
            <a:r>
              <a:rPr lang="zh-CN" altLang="en-US" sz="3200" b="1">
                <a:latin typeface="Times New Roman" pitchFamily="18" charset="0"/>
                <a:ea typeface="楷体_GB2312" pitchFamily="49" charset="-122"/>
              </a:rPr>
              <a:t>。</a:t>
            </a:r>
          </a:p>
        </p:txBody>
      </p:sp>
      <p:sp>
        <p:nvSpPr>
          <p:cNvPr id="138244" name="Text Box 28"/>
          <p:cNvSpPr txBox="1">
            <a:spLocks noChangeArrowheads="1"/>
          </p:cNvSpPr>
          <p:nvPr/>
        </p:nvSpPr>
        <p:spPr bwMode="auto">
          <a:xfrm>
            <a:off x="146050" y="3213100"/>
            <a:ext cx="8747125" cy="289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15000"/>
              </a:lnSpc>
            </a:pPr>
            <a:r>
              <a:rPr lang="zh-CN" altLang="zh-CN" b="1">
                <a:solidFill>
                  <a:srgbClr val="580094"/>
                </a:solidFill>
              </a:rPr>
              <a:t>■</a:t>
            </a:r>
            <a:r>
              <a:rPr lang="zh-CN" altLang="en-US" sz="3200" b="1">
                <a:latin typeface="Times New Roman" pitchFamily="18" charset="0"/>
                <a:ea typeface="楷体_GB2312" pitchFamily="49" charset="-122"/>
              </a:rPr>
              <a:t>判断</a:t>
            </a:r>
            <a:r>
              <a:rPr lang="en-US" altLang="zh-CN" sz="3200" b="1">
                <a:latin typeface="Times New Roman" pitchFamily="18" charset="0"/>
                <a:ea typeface="楷体_GB2312" pitchFamily="49" charset="-122"/>
              </a:rPr>
              <a:t>AOV-</a:t>
            </a:r>
            <a:r>
              <a:rPr lang="zh-CN" altLang="en-US" sz="3200" b="1">
                <a:latin typeface="Times New Roman" pitchFamily="18" charset="0"/>
                <a:ea typeface="楷体_GB2312" pitchFamily="49" charset="-122"/>
              </a:rPr>
              <a:t>网中是否有环的方法是，对该</a:t>
            </a:r>
            <a:r>
              <a:rPr lang="en-US" altLang="zh-CN" sz="3200" b="1">
                <a:latin typeface="Times New Roman" pitchFamily="18" charset="0"/>
                <a:ea typeface="楷体_GB2312" pitchFamily="49" charset="-122"/>
              </a:rPr>
              <a:t>AOV-</a:t>
            </a:r>
            <a:r>
              <a:rPr lang="zh-CN" altLang="en-US" sz="3200" b="1">
                <a:latin typeface="Times New Roman" pitchFamily="18" charset="0"/>
                <a:ea typeface="楷体_GB2312" pitchFamily="49" charset="-122"/>
              </a:rPr>
              <a:t>网进行拓扑排序，将</a:t>
            </a:r>
            <a:r>
              <a:rPr lang="en-US" altLang="zh-CN" sz="3200" b="1">
                <a:latin typeface="Times New Roman" pitchFamily="18" charset="0"/>
                <a:ea typeface="楷体_GB2312" pitchFamily="49" charset="-122"/>
              </a:rPr>
              <a:t>AOV-</a:t>
            </a:r>
            <a:r>
              <a:rPr lang="zh-CN" altLang="en-US" sz="3200" b="1">
                <a:latin typeface="Times New Roman" pitchFamily="18" charset="0"/>
                <a:ea typeface="楷体_GB2312" pitchFamily="49" charset="-122"/>
              </a:rPr>
              <a:t>网中顶点排列成一个线性有序序列，若该线性有序序列包含了网中所有顶点，则</a:t>
            </a:r>
            <a:r>
              <a:rPr lang="en-US" altLang="zh-CN" sz="3200" b="1">
                <a:latin typeface="Times New Roman" pitchFamily="18" charset="0"/>
                <a:ea typeface="楷体_GB2312" pitchFamily="49" charset="-122"/>
              </a:rPr>
              <a:t>AOV-</a:t>
            </a:r>
            <a:r>
              <a:rPr lang="zh-CN" altLang="en-US" sz="3200" b="1">
                <a:latin typeface="Times New Roman" pitchFamily="18" charset="0"/>
                <a:ea typeface="楷体_GB2312" pitchFamily="49" charset="-122"/>
              </a:rPr>
              <a:t>网无环。否则，</a:t>
            </a:r>
            <a:r>
              <a:rPr lang="en-US" altLang="zh-CN" sz="3200" b="1">
                <a:latin typeface="Times New Roman" pitchFamily="18" charset="0"/>
                <a:ea typeface="楷体_GB2312" pitchFamily="49" charset="-122"/>
              </a:rPr>
              <a:t>AOV-</a:t>
            </a:r>
            <a:r>
              <a:rPr lang="zh-CN" altLang="en-US" sz="3200" b="1">
                <a:latin typeface="Times New Roman" pitchFamily="18" charset="0"/>
                <a:ea typeface="楷体_GB2312" pitchFamily="49" charset="-122"/>
              </a:rPr>
              <a:t>网中存在有向环，它所代表的工程是不可行的。</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8871"/>
                                        </p:tgtEl>
                                        <p:attrNameLst>
                                          <p:attrName>style.visibility</p:attrName>
                                        </p:attrNameLst>
                                      </p:cBhvr>
                                      <p:to>
                                        <p:strVal val="visible"/>
                                      </p:to>
                                    </p:set>
                                    <p:animEffect transition="in" filter="wipe(left)">
                                      <p:cBhvr>
                                        <p:cTn id="7" dur="500"/>
                                        <p:tgtEl>
                                          <p:spTgt spid="788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71" grpId="0" autoUpdateAnimBg="0"/>
    </p:bldLst>
  </p:timing>
</p:sld>
</file>

<file path=ppt/slides/slide1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9266" name="Rectangle 9"/>
          <p:cNvSpPr>
            <a:spLocks noChangeArrowheads="1"/>
          </p:cNvSpPr>
          <p:nvPr/>
        </p:nvSpPr>
        <p:spPr bwMode="auto">
          <a:xfrm>
            <a:off x="250825" y="3644900"/>
            <a:ext cx="835342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kumimoji="1" lang="zh-CN" altLang="en-US" sz="3200" b="1">
                <a:solidFill>
                  <a:srgbClr val="800000"/>
                </a:solidFill>
                <a:latin typeface="Times New Roman" pitchFamily="18" charset="0"/>
                <a:ea typeface="楷体_GB2312" pitchFamily="49" charset="-122"/>
              </a:rPr>
              <a:t>拓扑排序</a:t>
            </a:r>
            <a:r>
              <a:rPr kumimoji="1" lang="en-US" altLang="zh-CN" sz="3200" b="1">
                <a:solidFill>
                  <a:srgbClr val="800000"/>
                </a:solidFill>
                <a:latin typeface="Times New Roman" pitchFamily="18" charset="0"/>
                <a:ea typeface="楷体_GB2312" pitchFamily="49" charset="-122"/>
              </a:rPr>
              <a:t>(Topological Sort)</a:t>
            </a:r>
            <a:r>
              <a:rPr kumimoji="1" lang="en-US" altLang="zh-CN" sz="3200" b="1">
                <a:latin typeface="Times New Roman" pitchFamily="18" charset="0"/>
                <a:ea typeface="楷体_GB2312" pitchFamily="49" charset="-122"/>
              </a:rPr>
              <a:t> </a:t>
            </a:r>
            <a:r>
              <a:rPr kumimoji="1" lang="zh-CN" altLang="en-US" sz="3200" b="1">
                <a:latin typeface="Times New Roman" pitchFamily="18" charset="0"/>
                <a:ea typeface="楷体_GB2312" pitchFamily="49" charset="-122"/>
              </a:rPr>
              <a:t>：由</a:t>
            </a:r>
            <a:r>
              <a:rPr kumimoji="1" lang="en-US" altLang="zh-CN" sz="3200" b="1">
                <a:latin typeface="Times New Roman" pitchFamily="18" charset="0"/>
                <a:ea typeface="楷体_GB2312" pitchFamily="49" charset="-122"/>
              </a:rPr>
              <a:t>AOV-</a:t>
            </a:r>
            <a:r>
              <a:rPr kumimoji="1" lang="zh-CN" altLang="en-US" sz="3200" b="1">
                <a:latin typeface="Times New Roman" pitchFamily="18" charset="0"/>
                <a:ea typeface="楷体_GB2312" pitchFamily="49" charset="-122"/>
              </a:rPr>
              <a:t>网构造拓扑序列的过程称为</a:t>
            </a:r>
            <a:r>
              <a:rPr kumimoji="1" lang="en-US" altLang="zh-CN" sz="3200" b="1">
                <a:latin typeface="Times New Roman" pitchFamily="18" charset="0"/>
                <a:ea typeface="楷体_GB2312" pitchFamily="49" charset="-122"/>
              </a:rPr>
              <a:t>~</a:t>
            </a:r>
            <a:r>
              <a:rPr kumimoji="1" lang="zh-CN" altLang="en-US" sz="3200" b="1">
                <a:latin typeface="Times New Roman" pitchFamily="18" charset="0"/>
                <a:ea typeface="楷体_GB2312" pitchFamily="49" charset="-122"/>
              </a:rPr>
              <a:t>。</a:t>
            </a:r>
          </a:p>
        </p:txBody>
      </p:sp>
      <p:sp>
        <p:nvSpPr>
          <p:cNvPr id="139267" name="Rectangle 10"/>
          <p:cNvSpPr>
            <a:spLocks noChangeArrowheads="1"/>
          </p:cNvSpPr>
          <p:nvPr/>
        </p:nvSpPr>
        <p:spPr bwMode="auto">
          <a:xfrm>
            <a:off x="250825" y="88900"/>
            <a:ext cx="4537075" cy="68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zh-CN" altLang="en-US" sz="3200" b="1">
                <a:latin typeface="Times New Roman" pitchFamily="18" charset="0"/>
                <a:ea typeface="楷体_GB2312" pitchFamily="49" charset="-122"/>
              </a:rPr>
              <a:t>何谓“拓扑排序”</a:t>
            </a:r>
            <a:r>
              <a:rPr kumimoji="1" lang="en-US" altLang="zh-CN" sz="3200" b="1">
                <a:latin typeface="Times New Roman" pitchFamily="18" charset="0"/>
                <a:ea typeface="楷体_GB2312" pitchFamily="49" charset="-122"/>
              </a:rPr>
              <a:t>?</a:t>
            </a:r>
          </a:p>
        </p:txBody>
      </p:sp>
      <p:sp>
        <p:nvSpPr>
          <p:cNvPr id="139268" name="Rectangle 11"/>
          <p:cNvSpPr>
            <a:spLocks noChangeArrowheads="1"/>
          </p:cNvSpPr>
          <p:nvPr/>
        </p:nvSpPr>
        <p:spPr bwMode="auto">
          <a:xfrm>
            <a:off x="179388" y="981075"/>
            <a:ext cx="835342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kumimoji="1" lang="zh-CN" altLang="en-US" sz="3200" b="1">
                <a:solidFill>
                  <a:srgbClr val="800000"/>
                </a:solidFill>
                <a:latin typeface="Times New Roman" pitchFamily="18" charset="0"/>
                <a:ea typeface="楷体_GB2312" pitchFamily="49" charset="-122"/>
              </a:rPr>
              <a:t>拓扑序列</a:t>
            </a:r>
            <a:r>
              <a:rPr kumimoji="1" lang="zh-CN" altLang="en-US" sz="3200" b="1">
                <a:latin typeface="Times New Roman" pitchFamily="18" charset="0"/>
                <a:ea typeface="楷体_GB2312" pitchFamily="49" charset="-122"/>
              </a:rPr>
              <a:t>：</a:t>
            </a:r>
            <a:r>
              <a:rPr lang="zh-CN" altLang="en-US" sz="3200" b="1">
                <a:latin typeface="Times New Roman" pitchFamily="18" charset="0"/>
                <a:ea typeface="楷体_GB2312" pitchFamily="49" charset="-122"/>
              </a:rPr>
              <a:t>在</a:t>
            </a:r>
            <a:r>
              <a:rPr lang="en-US" altLang="zh-CN" sz="3200" b="1">
                <a:latin typeface="Times New Roman" pitchFamily="18" charset="0"/>
                <a:ea typeface="楷体_GB2312" pitchFamily="49" charset="-122"/>
              </a:rPr>
              <a:t>AOV-</a:t>
            </a:r>
            <a:r>
              <a:rPr lang="zh-CN" altLang="en-US" sz="3200" b="1">
                <a:latin typeface="Times New Roman" pitchFamily="18" charset="0"/>
                <a:ea typeface="楷体_GB2312" pitchFamily="49" charset="-122"/>
              </a:rPr>
              <a:t>网中，若不存在回路，则所有顶点可排列成一个线性有序序列，使得每个活动的所有前驱活动都排在该活动的前面，我们把这个序列称为</a:t>
            </a:r>
            <a:r>
              <a:rPr lang="en-US" altLang="zh-CN" sz="3200" b="1">
                <a:latin typeface="Times New Roman" pitchFamily="18" charset="0"/>
                <a:ea typeface="楷体_GB2312" pitchFamily="49" charset="-122"/>
              </a:rPr>
              <a:t>~</a:t>
            </a:r>
            <a:r>
              <a:rPr lang="zh-CN" altLang="en-US" sz="3200" b="1">
                <a:latin typeface="Times New Roman" pitchFamily="18" charset="0"/>
                <a:ea typeface="楷体_GB2312" pitchFamily="49" charset="-122"/>
              </a:rPr>
              <a:t>。</a:t>
            </a:r>
          </a:p>
        </p:txBody>
      </p:sp>
      <p:sp>
        <p:nvSpPr>
          <p:cNvPr id="139269" name="Rectangle 12"/>
          <p:cNvSpPr>
            <a:spLocks noChangeArrowheads="1"/>
          </p:cNvSpPr>
          <p:nvPr/>
        </p:nvSpPr>
        <p:spPr bwMode="auto">
          <a:xfrm>
            <a:off x="250825" y="5070475"/>
            <a:ext cx="835342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kumimoji="1" lang="zh-CN" altLang="en-US" sz="3200" b="1">
                <a:latin typeface="Times New Roman" pitchFamily="18" charset="0"/>
                <a:ea typeface="楷体_GB2312" pitchFamily="49" charset="-122"/>
              </a:rPr>
              <a:t>由</a:t>
            </a:r>
            <a:r>
              <a:rPr kumimoji="1" lang="en-US" altLang="zh-CN" sz="3200" b="1">
                <a:latin typeface="Times New Roman" pitchFamily="18" charset="0"/>
                <a:ea typeface="楷体_GB2312" pitchFamily="49" charset="-122"/>
              </a:rPr>
              <a:t>AOV-</a:t>
            </a:r>
            <a:r>
              <a:rPr kumimoji="1" lang="zh-CN" altLang="en-US" sz="3200" b="1">
                <a:latin typeface="Times New Roman" pitchFamily="18" charset="0"/>
                <a:ea typeface="楷体_GB2312" pitchFamily="49" charset="-122"/>
              </a:rPr>
              <a:t>网的拓扑序列不是唯一的，满足上述定义的任一线性序列都称为它的拓扑序列。</a:t>
            </a:r>
          </a:p>
        </p:txBody>
      </p:sp>
    </p:spTree>
  </p:cSld>
  <p:clrMapOvr>
    <a:masterClrMapping/>
  </p:clrMapOvr>
  <p:transition>
    <p:blinds dir="vert"/>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0290" name="Picture 5"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4437063"/>
            <a:ext cx="6911975"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0291" name="Picture 6"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188913"/>
            <a:ext cx="5508625" cy="378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blinds dir="vert"/>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9893" name="Group 21"/>
          <p:cNvGrpSpPr>
            <a:grpSpLocks/>
          </p:cNvGrpSpPr>
          <p:nvPr/>
        </p:nvGrpSpPr>
        <p:grpSpPr bwMode="auto">
          <a:xfrm>
            <a:off x="4859338" y="3284538"/>
            <a:ext cx="3048000" cy="1524000"/>
            <a:chOff x="960" y="1104"/>
            <a:chExt cx="1920" cy="960"/>
          </a:xfrm>
        </p:grpSpPr>
        <p:sp>
          <p:nvSpPr>
            <p:cNvPr id="141329" name="Oval 2"/>
            <p:cNvSpPr>
              <a:spLocks noChangeArrowheads="1"/>
            </p:cNvSpPr>
            <p:nvPr/>
          </p:nvSpPr>
          <p:spPr bwMode="auto">
            <a:xfrm>
              <a:off x="1776" y="1104"/>
              <a:ext cx="288" cy="288"/>
            </a:xfrm>
            <a:prstGeom prst="ellipse">
              <a:avLst/>
            </a:prstGeom>
            <a:noFill/>
            <a:ln w="28575" cap="sq">
              <a:solidFill>
                <a:schemeClr val="tx2"/>
              </a:solidFill>
              <a:round/>
              <a:headEnd type="none" w="sm" len="sm"/>
              <a:tailEnd type="none" w="sm" len="sm"/>
            </a:ln>
            <a:effectLst/>
            <a:extLst>
              <a:ext uri="{909E8E84-426E-40DD-AFC4-6F175D3DCCD1}">
                <a14:hiddenFill xmlns:a14="http://schemas.microsoft.com/office/drawing/2010/main">
                  <a:solidFill>
                    <a:srgbClr val="CCFFCC">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0099"/>
                  </a:solidFill>
                  <a:latin typeface="Times New Roman" pitchFamily="18" charset="0"/>
                  <a:ea typeface="黑体" pitchFamily="49" charset="-122"/>
                </a:rPr>
                <a:t>B</a:t>
              </a:r>
              <a:endParaRPr kumimoji="1" lang="en-US" altLang="zh-CN" sz="2400">
                <a:latin typeface="Times New Roman" pitchFamily="18" charset="0"/>
                <a:ea typeface="黑体" pitchFamily="49" charset="-122"/>
              </a:endParaRPr>
            </a:p>
          </p:txBody>
        </p:sp>
        <p:sp>
          <p:nvSpPr>
            <p:cNvPr id="141330" name="Oval 3"/>
            <p:cNvSpPr>
              <a:spLocks noChangeArrowheads="1"/>
            </p:cNvSpPr>
            <p:nvPr/>
          </p:nvSpPr>
          <p:spPr bwMode="auto">
            <a:xfrm>
              <a:off x="2592" y="1440"/>
              <a:ext cx="288" cy="288"/>
            </a:xfrm>
            <a:prstGeom prst="ellipse">
              <a:avLst/>
            </a:prstGeom>
            <a:noFill/>
            <a:ln w="28575" cap="sq">
              <a:solidFill>
                <a:schemeClr val="tx2"/>
              </a:solidFill>
              <a:round/>
              <a:headEnd type="none" w="sm" len="sm"/>
              <a:tailEnd type="none" w="sm" len="sm"/>
            </a:ln>
            <a:effectLst/>
            <a:extLst>
              <a:ext uri="{909E8E84-426E-40DD-AFC4-6F175D3DCCD1}">
                <a14:hiddenFill xmlns:a14="http://schemas.microsoft.com/office/drawing/2010/main">
                  <a:solidFill>
                    <a:srgbClr val="CCFFCC">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0099"/>
                  </a:solidFill>
                  <a:latin typeface="Times New Roman" pitchFamily="18" charset="0"/>
                  <a:ea typeface="黑体" pitchFamily="49" charset="-122"/>
                </a:rPr>
                <a:t>D</a:t>
              </a:r>
              <a:endParaRPr kumimoji="1" lang="en-US" altLang="zh-CN" sz="2400">
                <a:latin typeface="Times New Roman" pitchFamily="18" charset="0"/>
                <a:ea typeface="黑体" pitchFamily="49" charset="-122"/>
              </a:endParaRPr>
            </a:p>
          </p:txBody>
        </p:sp>
        <p:sp>
          <p:nvSpPr>
            <p:cNvPr id="141331" name="Oval 4"/>
            <p:cNvSpPr>
              <a:spLocks noChangeArrowheads="1"/>
            </p:cNvSpPr>
            <p:nvPr/>
          </p:nvSpPr>
          <p:spPr bwMode="auto">
            <a:xfrm>
              <a:off x="960" y="1440"/>
              <a:ext cx="288" cy="288"/>
            </a:xfrm>
            <a:prstGeom prst="ellipse">
              <a:avLst/>
            </a:prstGeom>
            <a:noFill/>
            <a:ln w="28575" cap="sq">
              <a:solidFill>
                <a:schemeClr val="tx2"/>
              </a:solidFill>
              <a:round/>
              <a:headEnd type="none" w="sm" len="sm"/>
              <a:tailEnd type="none" w="sm" len="sm"/>
            </a:ln>
            <a:effectLst/>
            <a:extLst>
              <a:ext uri="{909E8E84-426E-40DD-AFC4-6F175D3DCCD1}">
                <a14:hiddenFill xmlns:a14="http://schemas.microsoft.com/office/drawing/2010/main">
                  <a:solidFill>
                    <a:srgbClr val="CCFFCC">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0099"/>
                  </a:solidFill>
                  <a:latin typeface="Times New Roman" pitchFamily="18" charset="0"/>
                  <a:ea typeface="黑体" pitchFamily="49" charset="-122"/>
                </a:rPr>
                <a:t>A</a:t>
              </a:r>
            </a:p>
          </p:txBody>
        </p:sp>
        <p:sp>
          <p:nvSpPr>
            <p:cNvPr id="141332" name="Oval 5"/>
            <p:cNvSpPr>
              <a:spLocks noChangeArrowheads="1"/>
            </p:cNvSpPr>
            <p:nvPr/>
          </p:nvSpPr>
          <p:spPr bwMode="auto">
            <a:xfrm>
              <a:off x="1776" y="1776"/>
              <a:ext cx="288" cy="288"/>
            </a:xfrm>
            <a:prstGeom prst="ellipse">
              <a:avLst/>
            </a:prstGeom>
            <a:noFill/>
            <a:ln w="28575" cap="sq">
              <a:solidFill>
                <a:schemeClr val="tx2"/>
              </a:solidFill>
              <a:round/>
              <a:headEnd type="none" w="sm" len="sm"/>
              <a:tailEnd type="none" w="sm" len="sm"/>
            </a:ln>
            <a:effectLst/>
            <a:extLst>
              <a:ext uri="{909E8E84-426E-40DD-AFC4-6F175D3DCCD1}">
                <a14:hiddenFill xmlns:a14="http://schemas.microsoft.com/office/drawing/2010/main">
                  <a:solidFill>
                    <a:srgbClr val="CCFFCC">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0099"/>
                  </a:solidFill>
                  <a:latin typeface="Times New Roman" pitchFamily="18" charset="0"/>
                  <a:ea typeface="黑体" pitchFamily="49" charset="-122"/>
                </a:rPr>
                <a:t>C</a:t>
              </a:r>
              <a:endParaRPr kumimoji="1" lang="en-US" altLang="zh-CN" sz="2400">
                <a:latin typeface="Times New Roman" pitchFamily="18" charset="0"/>
                <a:ea typeface="黑体" pitchFamily="49" charset="-122"/>
              </a:endParaRPr>
            </a:p>
          </p:txBody>
        </p:sp>
        <p:sp>
          <p:nvSpPr>
            <p:cNvPr id="141333" name="Line 6"/>
            <p:cNvSpPr>
              <a:spLocks noChangeShapeType="1"/>
            </p:cNvSpPr>
            <p:nvPr/>
          </p:nvSpPr>
          <p:spPr bwMode="auto">
            <a:xfrm flipV="1">
              <a:off x="1248" y="1296"/>
              <a:ext cx="528" cy="192"/>
            </a:xfrm>
            <a:prstGeom prst="line">
              <a:avLst/>
            </a:prstGeom>
            <a:noFill/>
            <a:ln w="28575" cap="sq">
              <a:solidFill>
                <a:schemeClr val="tx2"/>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34" name="Line 7"/>
            <p:cNvSpPr>
              <a:spLocks noChangeShapeType="1"/>
            </p:cNvSpPr>
            <p:nvPr/>
          </p:nvSpPr>
          <p:spPr bwMode="auto">
            <a:xfrm>
              <a:off x="1200" y="1680"/>
              <a:ext cx="576" cy="240"/>
            </a:xfrm>
            <a:prstGeom prst="line">
              <a:avLst/>
            </a:prstGeom>
            <a:noFill/>
            <a:ln w="28575" cap="sq">
              <a:solidFill>
                <a:schemeClr val="tx2"/>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35" name="Line 9"/>
            <p:cNvSpPr>
              <a:spLocks noChangeShapeType="1"/>
            </p:cNvSpPr>
            <p:nvPr/>
          </p:nvSpPr>
          <p:spPr bwMode="auto">
            <a:xfrm flipV="1">
              <a:off x="2064" y="1680"/>
              <a:ext cx="576" cy="240"/>
            </a:xfrm>
            <a:prstGeom prst="line">
              <a:avLst/>
            </a:prstGeom>
            <a:noFill/>
            <a:ln w="28575" cap="sq">
              <a:solidFill>
                <a:schemeClr val="tx2"/>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36" name="Line 16"/>
            <p:cNvSpPr>
              <a:spLocks noChangeShapeType="1"/>
            </p:cNvSpPr>
            <p:nvPr/>
          </p:nvSpPr>
          <p:spPr bwMode="auto">
            <a:xfrm flipH="1" flipV="1">
              <a:off x="2064" y="1248"/>
              <a:ext cx="576" cy="288"/>
            </a:xfrm>
            <a:prstGeom prst="line">
              <a:avLst/>
            </a:prstGeom>
            <a:noFill/>
            <a:ln w="28575" cap="sq">
              <a:solidFill>
                <a:schemeClr val="tx2"/>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37" name="Line 17"/>
            <p:cNvSpPr>
              <a:spLocks noChangeShapeType="1"/>
            </p:cNvSpPr>
            <p:nvPr/>
          </p:nvSpPr>
          <p:spPr bwMode="auto">
            <a:xfrm>
              <a:off x="1920" y="1392"/>
              <a:ext cx="0" cy="384"/>
            </a:xfrm>
            <a:prstGeom prst="line">
              <a:avLst/>
            </a:prstGeom>
            <a:noFill/>
            <a:ln w="28575" cap="sq">
              <a:solidFill>
                <a:schemeClr val="tx2"/>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9890" name="Text Box 18"/>
          <p:cNvSpPr txBox="1">
            <a:spLocks noChangeArrowheads="1"/>
          </p:cNvSpPr>
          <p:nvPr/>
        </p:nvSpPr>
        <p:spPr bwMode="auto">
          <a:xfrm>
            <a:off x="684213" y="3500438"/>
            <a:ext cx="34480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solidFill>
                  <a:srgbClr val="000099"/>
                </a:solidFill>
                <a:latin typeface="Tahoma" pitchFamily="34" charset="0"/>
                <a:ea typeface="楷体_GB2312" pitchFamily="49" charset="-122"/>
              </a:rPr>
              <a:t>反之，对于有向图</a:t>
            </a:r>
          </a:p>
        </p:txBody>
      </p:sp>
      <p:sp>
        <p:nvSpPr>
          <p:cNvPr id="79891" name="Text Box 19"/>
          <p:cNvSpPr txBox="1">
            <a:spLocks noChangeArrowheads="1"/>
          </p:cNvSpPr>
          <p:nvPr/>
        </p:nvSpPr>
        <p:spPr bwMode="auto">
          <a:xfrm>
            <a:off x="900113" y="4794250"/>
            <a:ext cx="54879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solidFill>
                  <a:srgbClr val="000099"/>
                </a:solidFill>
                <a:latin typeface="Tahoma" pitchFamily="34" charset="0"/>
                <a:ea typeface="楷体_GB2312" pitchFamily="49" charset="-122"/>
              </a:rPr>
              <a:t>不能求得它的拓扑有序序列。</a:t>
            </a:r>
          </a:p>
        </p:txBody>
      </p:sp>
      <p:sp>
        <p:nvSpPr>
          <p:cNvPr id="79892" name="Text Box 20"/>
          <p:cNvSpPr txBox="1">
            <a:spLocks noChangeArrowheads="1"/>
          </p:cNvSpPr>
          <p:nvPr/>
        </p:nvSpPr>
        <p:spPr bwMode="auto">
          <a:xfrm>
            <a:off x="827088" y="5661025"/>
            <a:ext cx="65166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solidFill>
                  <a:srgbClr val="CC0000"/>
                </a:solidFill>
                <a:latin typeface="楷体_GB2312" pitchFamily="49" charset="-122"/>
                <a:ea typeface="楷体_GB2312" pitchFamily="49" charset="-122"/>
              </a:rPr>
              <a:t>因为图中存在一个回路</a:t>
            </a:r>
            <a:r>
              <a:rPr kumimoji="1" lang="en-US" altLang="zh-CN" sz="3200" b="1">
                <a:solidFill>
                  <a:srgbClr val="CC0000"/>
                </a:solidFill>
                <a:latin typeface="楷体_GB2312" pitchFamily="49" charset="-122"/>
                <a:ea typeface="楷体_GB2312" pitchFamily="49" charset="-122"/>
              </a:rPr>
              <a:t>{ B, C, D }</a:t>
            </a:r>
            <a:endParaRPr kumimoji="1" lang="en-US" altLang="zh-CN" sz="3200" b="1">
              <a:latin typeface="楷体_GB2312" pitchFamily="49" charset="-122"/>
              <a:ea typeface="楷体_GB2312" pitchFamily="49" charset="-122"/>
            </a:endParaRPr>
          </a:p>
        </p:txBody>
      </p:sp>
      <p:grpSp>
        <p:nvGrpSpPr>
          <p:cNvPr id="79895" name="Group 23"/>
          <p:cNvGrpSpPr>
            <a:grpSpLocks/>
          </p:cNvGrpSpPr>
          <p:nvPr/>
        </p:nvGrpSpPr>
        <p:grpSpPr bwMode="auto">
          <a:xfrm>
            <a:off x="4572000" y="44450"/>
            <a:ext cx="3048000" cy="1587500"/>
            <a:chOff x="864" y="1832"/>
            <a:chExt cx="1920" cy="1000"/>
          </a:xfrm>
        </p:grpSpPr>
        <p:sp>
          <p:nvSpPr>
            <p:cNvPr id="141321" name="Oval 24"/>
            <p:cNvSpPr>
              <a:spLocks noChangeArrowheads="1"/>
            </p:cNvSpPr>
            <p:nvPr/>
          </p:nvSpPr>
          <p:spPr bwMode="auto">
            <a:xfrm>
              <a:off x="1680" y="1832"/>
              <a:ext cx="288" cy="288"/>
            </a:xfrm>
            <a:prstGeom prst="ellipse">
              <a:avLst/>
            </a:prstGeom>
            <a:noFill/>
            <a:ln w="12700" cap="sq">
              <a:solidFill>
                <a:srgbClr val="0000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rgbClr val="000099"/>
                  </a:solidFill>
                  <a:latin typeface="Tahoma" pitchFamily="34" charset="0"/>
                  <a:ea typeface="黑体" pitchFamily="49" charset="-122"/>
                </a:rPr>
                <a:t>B</a:t>
              </a:r>
              <a:endParaRPr kumimoji="1" lang="en-US" altLang="zh-CN" sz="3200">
                <a:latin typeface="Tahoma" pitchFamily="34" charset="0"/>
                <a:ea typeface="黑体" pitchFamily="49" charset="-122"/>
              </a:endParaRPr>
            </a:p>
          </p:txBody>
        </p:sp>
        <p:sp>
          <p:nvSpPr>
            <p:cNvPr id="141322" name="Oval 25"/>
            <p:cNvSpPr>
              <a:spLocks noChangeArrowheads="1"/>
            </p:cNvSpPr>
            <p:nvPr/>
          </p:nvSpPr>
          <p:spPr bwMode="auto">
            <a:xfrm>
              <a:off x="2496" y="2208"/>
              <a:ext cx="288" cy="288"/>
            </a:xfrm>
            <a:prstGeom prst="ellipse">
              <a:avLst/>
            </a:prstGeom>
            <a:noFill/>
            <a:ln w="12700" cap="sq">
              <a:solidFill>
                <a:srgbClr val="0000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rgbClr val="000099"/>
                  </a:solidFill>
                  <a:latin typeface="Tahoma" pitchFamily="34" charset="0"/>
                  <a:ea typeface="黑体" pitchFamily="49" charset="-122"/>
                </a:rPr>
                <a:t>D</a:t>
              </a:r>
              <a:endParaRPr kumimoji="1" lang="en-US" altLang="zh-CN" sz="3200">
                <a:latin typeface="Tahoma" pitchFamily="34" charset="0"/>
                <a:ea typeface="黑体" pitchFamily="49" charset="-122"/>
              </a:endParaRPr>
            </a:p>
          </p:txBody>
        </p:sp>
        <p:sp>
          <p:nvSpPr>
            <p:cNvPr id="141323" name="Oval 26"/>
            <p:cNvSpPr>
              <a:spLocks noChangeArrowheads="1"/>
            </p:cNvSpPr>
            <p:nvPr/>
          </p:nvSpPr>
          <p:spPr bwMode="auto">
            <a:xfrm>
              <a:off x="864" y="2208"/>
              <a:ext cx="288" cy="288"/>
            </a:xfrm>
            <a:prstGeom prst="ellipse">
              <a:avLst/>
            </a:prstGeom>
            <a:noFill/>
            <a:ln w="12700" cap="sq">
              <a:solidFill>
                <a:srgbClr val="0000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rgbClr val="000099"/>
                  </a:solidFill>
                  <a:latin typeface="Tahoma" pitchFamily="34" charset="0"/>
                  <a:ea typeface="黑体" pitchFamily="49" charset="-122"/>
                </a:rPr>
                <a:t>A</a:t>
              </a:r>
              <a:endParaRPr kumimoji="1" lang="en-US" altLang="zh-CN" sz="3200">
                <a:latin typeface="Tahoma" pitchFamily="34" charset="0"/>
                <a:ea typeface="黑体" pitchFamily="49" charset="-122"/>
              </a:endParaRPr>
            </a:p>
          </p:txBody>
        </p:sp>
        <p:sp>
          <p:nvSpPr>
            <p:cNvPr id="141324" name="Oval 27"/>
            <p:cNvSpPr>
              <a:spLocks noChangeArrowheads="1"/>
            </p:cNvSpPr>
            <p:nvPr/>
          </p:nvSpPr>
          <p:spPr bwMode="auto">
            <a:xfrm>
              <a:off x="1680" y="2544"/>
              <a:ext cx="288" cy="288"/>
            </a:xfrm>
            <a:prstGeom prst="ellipse">
              <a:avLst/>
            </a:prstGeom>
            <a:noFill/>
            <a:ln w="12700" cap="sq">
              <a:solidFill>
                <a:srgbClr val="0000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rgbClr val="000099"/>
                  </a:solidFill>
                  <a:latin typeface="Tahoma" pitchFamily="34" charset="0"/>
                  <a:ea typeface="黑体" pitchFamily="49" charset="-122"/>
                </a:rPr>
                <a:t>C</a:t>
              </a:r>
              <a:endParaRPr kumimoji="1" lang="en-US" altLang="zh-CN" sz="3200">
                <a:latin typeface="Tahoma" pitchFamily="34" charset="0"/>
                <a:ea typeface="黑体" pitchFamily="49" charset="-122"/>
              </a:endParaRPr>
            </a:p>
          </p:txBody>
        </p:sp>
        <p:sp>
          <p:nvSpPr>
            <p:cNvPr id="141325" name="Line 28"/>
            <p:cNvSpPr>
              <a:spLocks noChangeShapeType="1"/>
            </p:cNvSpPr>
            <p:nvPr/>
          </p:nvSpPr>
          <p:spPr bwMode="auto">
            <a:xfrm flipV="1">
              <a:off x="1152" y="1968"/>
              <a:ext cx="528" cy="288"/>
            </a:xfrm>
            <a:prstGeom prst="line">
              <a:avLst/>
            </a:prstGeom>
            <a:noFill/>
            <a:ln w="25400" cap="sq">
              <a:solidFill>
                <a:srgbClr val="000099"/>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26" name="Line 29"/>
            <p:cNvSpPr>
              <a:spLocks noChangeShapeType="1"/>
            </p:cNvSpPr>
            <p:nvPr/>
          </p:nvSpPr>
          <p:spPr bwMode="auto">
            <a:xfrm>
              <a:off x="1104" y="2448"/>
              <a:ext cx="576" cy="240"/>
            </a:xfrm>
            <a:prstGeom prst="line">
              <a:avLst/>
            </a:prstGeom>
            <a:noFill/>
            <a:ln w="25400" cap="sq">
              <a:solidFill>
                <a:srgbClr val="000099"/>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27" name="Line 30"/>
            <p:cNvSpPr>
              <a:spLocks noChangeShapeType="1"/>
            </p:cNvSpPr>
            <p:nvPr/>
          </p:nvSpPr>
          <p:spPr bwMode="auto">
            <a:xfrm>
              <a:off x="1968" y="2016"/>
              <a:ext cx="576" cy="240"/>
            </a:xfrm>
            <a:prstGeom prst="line">
              <a:avLst/>
            </a:prstGeom>
            <a:noFill/>
            <a:ln w="25400" cap="sq">
              <a:solidFill>
                <a:srgbClr val="000099"/>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28" name="Line 31"/>
            <p:cNvSpPr>
              <a:spLocks noChangeShapeType="1"/>
            </p:cNvSpPr>
            <p:nvPr/>
          </p:nvSpPr>
          <p:spPr bwMode="auto">
            <a:xfrm flipV="1">
              <a:off x="1968" y="2448"/>
              <a:ext cx="576" cy="240"/>
            </a:xfrm>
            <a:prstGeom prst="line">
              <a:avLst/>
            </a:prstGeom>
            <a:noFill/>
            <a:ln w="25400" cap="sq">
              <a:solidFill>
                <a:srgbClr val="000099"/>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9904" name="Text Box 32"/>
          <p:cNvSpPr txBox="1">
            <a:spLocks noChangeArrowheads="1"/>
          </p:cNvSpPr>
          <p:nvPr/>
        </p:nvSpPr>
        <p:spPr bwMode="auto">
          <a:xfrm>
            <a:off x="381000" y="1700213"/>
            <a:ext cx="548481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solidFill>
                  <a:srgbClr val="000099"/>
                </a:solidFill>
                <a:latin typeface="Tahoma" pitchFamily="34" charset="0"/>
                <a:ea typeface="楷体_GB2312" pitchFamily="49" charset="-122"/>
              </a:rPr>
              <a:t>可求得</a:t>
            </a:r>
            <a:r>
              <a:rPr kumimoji="1" lang="zh-CN" altLang="en-US" sz="3200" b="1">
                <a:solidFill>
                  <a:srgbClr val="800000"/>
                </a:solidFill>
                <a:latin typeface="Tahoma" pitchFamily="34" charset="0"/>
                <a:ea typeface="楷体_GB2312" pitchFamily="49" charset="-122"/>
              </a:rPr>
              <a:t>拓扑序列</a:t>
            </a:r>
            <a:r>
              <a:rPr kumimoji="1" lang="zh-CN" altLang="en-US" sz="3200" b="1">
                <a:solidFill>
                  <a:srgbClr val="000099"/>
                </a:solidFill>
                <a:latin typeface="Tahoma" pitchFamily="34" charset="0"/>
                <a:ea typeface="楷体_GB2312" pitchFamily="49" charset="-122"/>
              </a:rPr>
              <a:t>：</a:t>
            </a:r>
          </a:p>
          <a:p>
            <a:pPr eaLnBrk="1" hangingPunct="1"/>
            <a:r>
              <a:rPr kumimoji="1" lang="zh-CN" altLang="en-US" sz="3200" b="1">
                <a:solidFill>
                  <a:srgbClr val="000099"/>
                </a:solidFill>
                <a:latin typeface="Tahoma" pitchFamily="34" charset="0"/>
                <a:ea typeface="楷体_GB2312" pitchFamily="49" charset="-122"/>
              </a:rPr>
              <a:t>        </a:t>
            </a:r>
            <a:r>
              <a:rPr kumimoji="1" lang="en-US" altLang="zh-CN" sz="3200" b="1">
                <a:solidFill>
                  <a:srgbClr val="000099"/>
                </a:solidFill>
                <a:latin typeface="Tahoma" pitchFamily="34" charset="0"/>
                <a:ea typeface="楷体_GB2312" pitchFamily="49" charset="-122"/>
              </a:rPr>
              <a:t>A B C D    </a:t>
            </a:r>
            <a:r>
              <a:rPr kumimoji="1" lang="zh-CN" altLang="en-US" sz="3200" b="1">
                <a:solidFill>
                  <a:srgbClr val="000099"/>
                </a:solidFill>
                <a:latin typeface="Tahoma" pitchFamily="34" charset="0"/>
                <a:ea typeface="楷体_GB2312" pitchFamily="49" charset="-122"/>
              </a:rPr>
              <a:t>或    </a:t>
            </a:r>
            <a:r>
              <a:rPr kumimoji="1" lang="en-US" altLang="zh-CN" sz="3200" b="1">
                <a:solidFill>
                  <a:srgbClr val="000099"/>
                </a:solidFill>
                <a:latin typeface="Tahoma" pitchFamily="34" charset="0"/>
                <a:ea typeface="楷体_GB2312" pitchFamily="49" charset="-122"/>
              </a:rPr>
              <a:t>A C B D</a:t>
            </a:r>
          </a:p>
        </p:txBody>
      </p:sp>
      <p:sp>
        <p:nvSpPr>
          <p:cNvPr id="79905" name="Text Box 33"/>
          <p:cNvSpPr txBox="1">
            <a:spLocks noChangeArrowheads="1"/>
          </p:cNvSpPr>
          <p:nvPr/>
        </p:nvSpPr>
        <p:spPr bwMode="auto">
          <a:xfrm>
            <a:off x="323850" y="404813"/>
            <a:ext cx="34480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solidFill>
                  <a:srgbClr val="000099"/>
                </a:solidFill>
                <a:latin typeface="Tahoma" pitchFamily="34" charset="0"/>
                <a:ea typeface="楷体_GB2312" pitchFamily="49" charset="-122"/>
              </a:rPr>
              <a:t>例如：对于有向图</a:t>
            </a:r>
            <a:endParaRPr kumimoji="1" lang="zh-CN" altLang="en-US" sz="3200" b="1">
              <a:latin typeface="Tahoma" pitchFamily="34" charset="0"/>
              <a:ea typeface="楷体_GB2312"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9895"/>
                                        </p:tgtEl>
                                        <p:attrNameLst>
                                          <p:attrName>style.visibility</p:attrName>
                                        </p:attrNameLst>
                                      </p:cBhvr>
                                      <p:to>
                                        <p:strVal val="visible"/>
                                      </p:to>
                                    </p:set>
                                    <p:animEffect transition="in" filter="wipe(left)">
                                      <p:cBhvr>
                                        <p:cTn id="7" dur="500"/>
                                        <p:tgtEl>
                                          <p:spTgt spid="798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9904"/>
                                        </p:tgtEl>
                                        <p:attrNameLst>
                                          <p:attrName>style.visibility</p:attrName>
                                        </p:attrNameLst>
                                      </p:cBhvr>
                                      <p:to>
                                        <p:strVal val="visible"/>
                                      </p:to>
                                    </p:set>
                                    <p:animEffect transition="in" filter="wipe(left)">
                                      <p:cBhvr>
                                        <p:cTn id="12" dur="500"/>
                                        <p:tgtEl>
                                          <p:spTgt spid="79904"/>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79890"/>
                                        </p:tgtEl>
                                        <p:attrNameLst>
                                          <p:attrName>style.visibility</p:attrName>
                                        </p:attrNameLst>
                                      </p:cBhvr>
                                      <p:to>
                                        <p:strVal val="visible"/>
                                      </p:to>
                                    </p:set>
                                    <p:animEffect transition="in" filter="wipe(left)">
                                      <p:cBhvr>
                                        <p:cTn id="16" dur="500"/>
                                        <p:tgtEl>
                                          <p:spTgt spid="7989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79893"/>
                                        </p:tgtEl>
                                        <p:attrNameLst>
                                          <p:attrName>style.visibility</p:attrName>
                                        </p:attrNameLst>
                                      </p:cBhvr>
                                      <p:to>
                                        <p:strVal val="visible"/>
                                      </p:to>
                                    </p:set>
                                    <p:animEffect transition="in" filter="wipe(left)">
                                      <p:cBhvr>
                                        <p:cTn id="21" dur="500"/>
                                        <p:tgtEl>
                                          <p:spTgt spid="7989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9891"/>
                                        </p:tgtEl>
                                        <p:attrNameLst>
                                          <p:attrName>style.visibility</p:attrName>
                                        </p:attrNameLst>
                                      </p:cBhvr>
                                      <p:to>
                                        <p:strVal val="visible"/>
                                      </p:to>
                                    </p:set>
                                    <p:animEffect transition="in" filter="wipe(left)">
                                      <p:cBhvr>
                                        <p:cTn id="26" dur="500"/>
                                        <p:tgtEl>
                                          <p:spTgt spid="7989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9892"/>
                                        </p:tgtEl>
                                        <p:attrNameLst>
                                          <p:attrName>style.visibility</p:attrName>
                                        </p:attrNameLst>
                                      </p:cBhvr>
                                      <p:to>
                                        <p:strVal val="visible"/>
                                      </p:to>
                                    </p:set>
                                    <p:animEffect transition="in" filter="wipe(left)">
                                      <p:cBhvr>
                                        <p:cTn id="31" dur="500"/>
                                        <p:tgtEl>
                                          <p:spTgt spid="7989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79905"/>
                                        </p:tgtEl>
                                        <p:attrNameLst>
                                          <p:attrName>style.visibility</p:attrName>
                                        </p:attrNameLst>
                                      </p:cBhvr>
                                      <p:to>
                                        <p:strVal val="visible"/>
                                      </p:to>
                                    </p:set>
                                    <p:animEffect transition="in" filter="wipe(left)">
                                      <p:cBhvr>
                                        <p:cTn id="36" dur="500"/>
                                        <p:tgtEl>
                                          <p:spTgt spid="799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90" grpId="0" autoUpdateAnimBg="0"/>
      <p:bldP spid="79891" grpId="0" autoUpdateAnimBg="0"/>
      <p:bldP spid="79892" grpId="0" autoUpdateAnimBg="0"/>
      <p:bldP spid="79904" grpId="0" autoUpdateAnimBg="0"/>
      <p:bldP spid="79905" grpId="0" autoUpdateAnimBg="0"/>
    </p:bldLst>
  </p:timing>
</p:sld>
</file>

<file path=ppt/slides/slide1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2338" name="Picture 4"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1123950"/>
            <a:ext cx="3078163"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2339" name="Picture 5"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88913"/>
            <a:ext cx="5653087" cy="477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blinds dir="vert"/>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179388" y="344488"/>
            <a:ext cx="38560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solidFill>
                  <a:srgbClr val="6600CC"/>
                </a:solidFill>
                <a:latin typeface="Times New Roman" pitchFamily="18" charset="0"/>
                <a:ea typeface="楷体_GB2312" pitchFamily="49" charset="-122"/>
              </a:rPr>
              <a:t>如何进行拓扑排序？</a:t>
            </a:r>
          </a:p>
        </p:txBody>
      </p:sp>
      <p:sp>
        <p:nvSpPr>
          <p:cNvPr id="47107" name="Text Box 3"/>
          <p:cNvSpPr txBox="1">
            <a:spLocks noChangeArrowheads="1"/>
          </p:cNvSpPr>
          <p:nvPr/>
        </p:nvSpPr>
        <p:spPr bwMode="auto">
          <a:xfrm>
            <a:off x="457200" y="1123950"/>
            <a:ext cx="8093075"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pPr>
            <a:r>
              <a:rPr kumimoji="1" lang="zh-CN" altLang="en-US" sz="3200" b="1">
                <a:solidFill>
                  <a:srgbClr val="000099"/>
                </a:solidFill>
                <a:latin typeface="Times New Roman" pitchFamily="18" charset="0"/>
                <a:ea typeface="楷体_GB2312" pitchFamily="49" charset="-122"/>
              </a:rPr>
              <a:t>一、从有向图中选取一个</a:t>
            </a:r>
            <a:r>
              <a:rPr kumimoji="1" lang="zh-CN" altLang="en-US" sz="3200" b="1">
                <a:solidFill>
                  <a:srgbClr val="800000"/>
                </a:solidFill>
                <a:latin typeface="Times New Roman" pitchFamily="18" charset="0"/>
                <a:ea typeface="楷体_GB2312" pitchFamily="49" charset="-122"/>
              </a:rPr>
              <a:t>没有前驱</a:t>
            </a:r>
            <a:r>
              <a:rPr kumimoji="1" lang="zh-CN" altLang="en-US" sz="3200" b="1">
                <a:solidFill>
                  <a:srgbClr val="000099"/>
                </a:solidFill>
                <a:latin typeface="Times New Roman" pitchFamily="18" charset="0"/>
                <a:ea typeface="楷体_GB2312" pitchFamily="49" charset="-122"/>
              </a:rPr>
              <a:t>的顶点，并输出之</a:t>
            </a:r>
            <a:r>
              <a:rPr kumimoji="1" lang="en-US" altLang="zh-CN" sz="3200" b="1">
                <a:solidFill>
                  <a:srgbClr val="000099"/>
                </a:solidFill>
                <a:latin typeface="Times New Roman" pitchFamily="18" charset="0"/>
                <a:ea typeface="楷体_GB2312" pitchFamily="49" charset="-122"/>
              </a:rPr>
              <a:t>;</a:t>
            </a:r>
          </a:p>
        </p:txBody>
      </p:sp>
      <p:sp>
        <p:nvSpPr>
          <p:cNvPr id="47108" name="Text Box 4"/>
          <p:cNvSpPr txBox="1">
            <a:spLocks noChangeArrowheads="1"/>
          </p:cNvSpPr>
          <p:nvPr/>
        </p:nvSpPr>
        <p:spPr bwMode="auto">
          <a:xfrm>
            <a:off x="395288" y="4540250"/>
            <a:ext cx="853440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pPr>
            <a:r>
              <a:rPr kumimoji="1" lang="en-US" altLang="zh-CN" sz="3200" b="1">
                <a:latin typeface="Times New Roman" pitchFamily="18" charset="0"/>
                <a:ea typeface="楷体_GB2312" pitchFamily="49" charset="-122"/>
              </a:rPr>
              <a:t>        </a:t>
            </a:r>
            <a:r>
              <a:rPr kumimoji="1" lang="zh-CN" altLang="en-US" sz="3200" b="1">
                <a:solidFill>
                  <a:srgbClr val="0000FF"/>
                </a:solidFill>
                <a:latin typeface="Times New Roman" pitchFamily="18" charset="0"/>
                <a:ea typeface="楷体_GB2312" pitchFamily="49" charset="-122"/>
              </a:rPr>
              <a:t>重复上述两步，直到图中全部顶点都已输出</a:t>
            </a:r>
            <a:r>
              <a:rPr kumimoji="1" lang="en-US" altLang="zh-CN" sz="3200" b="1">
                <a:solidFill>
                  <a:srgbClr val="0000FF"/>
                </a:solidFill>
                <a:latin typeface="Times New Roman" pitchFamily="18" charset="0"/>
                <a:ea typeface="楷体_GB2312" pitchFamily="49" charset="-122"/>
              </a:rPr>
              <a:t>(</a:t>
            </a:r>
            <a:r>
              <a:rPr kumimoji="1" lang="zh-CN" altLang="en-US" sz="3200" b="1">
                <a:solidFill>
                  <a:srgbClr val="0000FF"/>
                </a:solidFill>
                <a:latin typeface="Times New Roman" pitchFamily="18" charset="0"/>
                <a:ea typeface="楷体_GB2312" pitchFamily="49" charset="-122"/>
              </a:rPr>
              <a:t>图中无环</a:t>
            </a:r>
            <a:r>
              <a:rPr kumimoji="1" lang="en-US" altLang="zh-CN" sz="3200" b="1">
                <a:solidFill>
                  <a:srgbClr val="0000FF"/>
                </a:solidFill>
                <a:latin typeface="Times New Roman" pitchFamily="18" charset="0"/>
                <a:ea typeface="楷体_GB2312" pitchFamily="49" charset="-122"/>
              </a:rPr>
              <a:t>)</a:t>
            </a:r>
            <a:r>
              <a:rPr kumimoji="1" lang="zh-CN" altLang="en-US" sz="3200" b="1">
                <a:solidFill>
                  <a:srgbClr val="0000FF"/>
                </a:solidFill>
                <a:latin typeface="Times New Roman" pitchFamily="18" charset="0"/>
                <a:ea typeface="楷体_GB2312" pitchFamily="49" charset="-122"/>
              </a:rPr>
              <a:t>，或图中不存在无前驱的顶点</a:t>
            </a:r>
            <a:r>
              <a:rPr kumimoji="1" lang="en-US" altLang="zh-CN" sz="3200" b="1">
                <a:solidFill>
                  <a:srgbClr val="0000FF"/>
                </a:solidFill>
                <a:latin typeface="Times New Roman" pitchFamily="18" charset="0"/>
                <a:ea typeface="楷体_GB2312" pitchFamily="49" charset="-122"/>
              </a:rPr>
              <a:t>(</a:t>
            </a:r>
            <a:r>
              <a:rPr kumimoji="1" lang="zh-CN" altLang="en-US" sz="3200" b="1">
                <a:solidFill>
                  <a:srgbClr val="0000FF"/>
                </a:solidFill>
                <a:latin typeface="Times New Roman" pitchFamily="18" charset="0"/>
                <a:ea typeface="楷体_GB2312" pitchFamily="49" charset="-122"/>
              </a:rPr>
              <a:t>图中必有环</a:t>
            </a:r>
            <a:r>
              <a:rPr kumimoji="1" lang="en-US" altLang="zh-CN" sz="3200" b="1">
                <a:solidFill>
                  <a:srgbClr val="0000FF"/>
                </a:solidFill>
                <a:latin typeface="Times New Roman" pitchFamily="18" charset="0"/>
                <a:ea typeface="楷体_GB2312" pitchFamily="49" charset="-122"/>
              </a:rPr>
              <a:t>)</a:t>
            </a:r>
            <a:r>
              <a:rPr kumimoji="1" lang="zh-CN" altLang="en-US" sz="3200" b="1">
                <a:latin typeface="Times New Roman" pitchFamily="18" charset="0"/>
                <a:ea typeface="楷体_GB2312" pitchFamily="49" charset="-122"/>
              </a:rPr>
              <a:t>。</a:t>
            </a:r>
          </a:p>
        </p:txBody>
      </p:sp>
      <p:sp>
        <p:nvSpPr>
          <p:cNvPr id="47110" name="Text Box 6"/>
          <p:cNvSpPr txBox="1">
            <a:spLocks noChangeArrowheads="1"/>
          </p:cNvSpPr>
          <p:nvPr/>
        </p:nvSpPr>
        <p:spPr bwMode="auto">
          <a:xfrm>
            <a:off x="466725" y="2882900"/>
            <a:ext cx="8066088"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pPr>
            <a:r>
              <a:rPr kumimoji="1" lang="zh-CN" altLang="en-US" sz="3200" b="1">
                <a:solidFill>
                  <a:srgbClr val="000099"/>
                </a:solidFill>
                <a:latin typeface="Times New Roman" pitchFamily="18" charset="0"/>
                <a:ea typeface="楷体_GB2312" pitchFamily="49" charset="-122"/>
              </a:rPr>
              <a:t>二、从有向图中</a:t>
            </a:r>
            <a:r>
              <a:rPr kumimoji="1" lang="zh-CN" altLang="en-US" sz="3200" b="1">
                <a:solidFill>
                  <a:srgbClr val="800000"/>
                </a:solidFill>
                <a:latin typeface="Times New Roman" pitchFamily="18" charset="0"/>
                <a:ea typeface="楷体_GB2312" pitchFamily="49" charset="-122"/>
              </a:rPr>
              <a:t>删去此顶点以及所有以它为尾的弧（边）；</a:t>
            </a:r>
            <a:endParaRPr kumimoji="1" lang="en-US" altLang="zh-CN" sz="3200" b="1">
              <a:solidFill>
                <a:schemeClr val="tx2"/>
              </a:solidFill>
              <a:latin typeface="Times New Roman" pitchFamily="18" charset="0"/>
              <a:ea typeface="楷体_GB2312"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7106"/>
                                        </p:tgtEl>
                                        <p:attrNameLst>
                                          <p:attrName>style.visibility</p:attrName>
                                        </p:attrNameLst>
                                      </p:cBhvr>
                                      <p:to>
                                        <p:strVal val="visible"/>
                                      </p:to>
                                    </p:set>
                                    <p:animEffect transition="in" filter="slide(fromTop)">
                                      <p:cBhvr>
                                        <p:cTn id="7" dur="500"/>
                                        <p:tgtEl>
                                          <p:spTgt spid="471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107"/>
                                        </p:tgtEl>
                                        <p:attrNameLst>
                                          <p:attrName>style.visibility</p:attrName>
                                        </p:attrNameLst>
                                      </p:cBhvr>
                                      <p:to>
                                        <p:strVal val="visible"/>
                                      </p:to>
                                    </p:set>
                                    <p:animEffect transition="in" filter="wipe(left)">
                                      <p:cBhvr>
                                        <p:cTn id="12" dur="500"/>
                                        <p:tgtEl>
                                          <p:spTgt spid="471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110"/>
                                        </p:tgtEl>
                                        <p:attrNameLst>
                                          <p:attrName>style.visibility</p:attrName>
                                        </p:attrNameLst>
                                      </p:cBhvr>
                                      <p:to>
                                        <p:strVal val="visible"/>
                                      </p:to>
                                    </p:set>
                                    <p:animEffect transition="in" filter="wipe(left)">
                                      <p:cBhvr>
                                        <p:cTn id="17" dur="500"/>
                                        <p:tgtEl>
                                          <p:spTgt spid="471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47108"/>
                                        </p:tgtEl>
                                        <p:attrNameLst>
                                          <p:attrName>style.visibility</p:attrName>
                                        </p:attrNameLst>
                                      </p:cBhvr>
                                      <p:to>
                                        <p:strVal val="visible"/>
                                      </p:to>
                                    </p:set>
                                    <p:animEffect transition="in" filter="slide(fromBottom)">
                                      <p:cBhvr>
                                        <p:cTn id="22" dur="500"/>
                                        <p:tgtEl>
                                          <p:spTgt spid="47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autoUpdateAnimBg="0"/>
      <p:bldP spid="47107" grpId="0" autoUpdateAnimBg="0"/>
      <p:bldP spid="47108" grpId="0" autoUpdateAnimBg="0"/>
      <p:bldP spid="47110" grpId="0" autoUpdateAnimBg="0"/>
    </p:bldLst>
  </p:timing>
</p:sld>
</file>

<file path=ppt/slides/slide1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4386" name="Picture 5"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0"/>
            <a:ext cx="5364163" cy="364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4387" name="Picture 6"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4413" y="3500438"/>
            <a:ext cx="4211637"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blinds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7"/>
          <p:cNvSpPr>
            <a:spLocks noChangeArrowheads="1"/>
          </p:cNvSpPr>
          <p:nvPr/>
        </p:nvSpPr>
        <p:spPr bwMode="auto">
          <a:xfrm>
            <a:off x="250825" y="188913"/>
            <a:ext cx="8569325"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rgbClr val="D60093"/>
                </a:solidFill>
                <a:latin typeface="Times New Roman" pitchFamily="18" charset="0"/>
                <a:ea typeface="楷体_GB2312" pitchFamily="49" charset="-122"/>
              </a:rPr>
              <a:t>邻接点</a:t>
            </a:r>
            <a:r>
              <a:rPr lang="en-US" altLang="zh-CN" sz="3200" b="1">
                <a:solidFill>
                  <a:srgbClr val="D60093"/>
                </a:solidFill>
                <a:latin typeface="Times New Roman" pitchFamily="18" charset="0"/>
                <a:ea typeface="楷体_GB2312" pitchFamily="49" charset="-122"/>
              </a:rPr>
              <a:t>(Adjacent)</a:t>
            </a:r>
            <a:r>
              <a:rPr lang="zh-CN" altLang="en-US" sz="3200" b="1">
                <a:solidFill>
                  <a:srgbClr val="D60093"/>
                </a:solidFill>
                <a:latin typeface="Times New Roman" pitchFamily="18" charset="0"/>
                <a:ea typeface="楷体_GB2312" pitchFamily="49" charset="-122"/>
              </a:rPr>
              <a:t>：</a:t>
            </a:r>
            <a:r>
              <a:rPr lang="zh-CN" altLang="en-US" sz="3200" b="1">
                <a:solidFill>
                  <a:srgbClr val="000000"/>
                </a:solidFill>
                <a:latin typeface="Times New Roman" pitchFamily="18" charset="0"/>
                <a:ea typeface="楷体_GB2312" pitchFamily="49" charset="-122"/>
              </a:rPr>
              <a:t>对于无向图</a:t>
            </a:r>
            <a:r>
              <a:rPr lang="en-US" altLang="zh-CN" sz="3200" b="1">
                <a:solidFill>
                  <a:srgbClr val="000000"/>
                </a:solidFill>
                <a:latin typeface="Times New Roman" pitchFamily="18" charset="0"/>
                <a:ea typeface="楷体_GB2312" pitchFamily="49" charset="-122"/>
              </a:rPr>
              <a:t>G=(V,E)</a:t>
            </a:r>
            <a:r>
              <a:rPr lang="zh-CN" altLang="en-US" sz="3200" b="1">
                <a:solidFill>
                  <a:srgbClr val="000000"/>
                </a:solidFill>
                <a:latin typeface="Times New Roman" pitchFamily="18" charset="0"/>
                <a:ea typeface="楷体_GB2312" pitchFamily="49" charset="-122"/>
              </a:rPr>
              <a:t>，如果边</a:t>
            </a:r>
            <a:r>
              <a:rPr lang="en-US" altLang="zh-CN" sz="3200" b="1">
                <a:solidFill>
                  <a:srgbClr val="000000"/>
                </a:solidFill>
                <a:latin typeface="Times New Roman" pitchFamily="18" charset="0"/>
                <a:ea typeface="楷体_GB2312" pitchFamily="49" charset="-122"/>
              </a:rPr>
              <a:t>(v,v')∈E</a:t>
            </a:r>
            <a:r>
              <a:rPr lang="zh-CN" altLang="en-US" sz="3200" b="1">
                <a:solidFill>
                  <a:srgbClr val="000000"/>
                </a:solidFill>
                <a:latin typeface="Times New Roman" pitchFamily="18" charset="0"/>
                <a:ea typeface="楷体_GB2312" pitchFamily="49" charset="-122"/>
              </a:rPr>
              <a:t>，则称顶点</a:t>
            </a:r>
            <a:r>
              <a:rPr lang="en-US" altLang="zh-CN" sz="3200" b="1">
                <a:solidFill>
                  <a:srgbClr val="000000"/>
                </a:solidFill>
                <a:latin typeface="Times New Roman" pitchFamily="18" charset="0"/>
                <a:ea typeface="楷体_GB2312" pitchFamily="49" charset="-122"/>
              </a:rPr>
              <a:t>v</a:t>
            </a:r>
            <a:r>
              <a:rPr lang="zh-CN" altLang="en-US" sz="3200" b="1">
                <a:solidFill>
                  <a:srgbClr val="000000"/>
                </a:solidFill>
                <a:latin typeface="Times New Roman" pitchFamily="18" charset="0"/>
                <a:ea typeface="楷体_GB2312" pitchFamily="49" charset="-122"/>
              </a:rPr>
              <a:t>和</a:t>
            </a:r>
            <a:r>
              <a:rPr lang="en-US" altLang="zh-CN" sz="3200" b="1">
                <a:solidFill>
                  <a:srgbClr val="000000"/>
                </a:solidFill>
                <a:latin typeface="Times New Roman" pitchFamily="18" charset="0"/>
                <a:ea typeface="楷体_GB2312" pitchFamily="49" charset="-122"/>
              </a:rPr>
              <a:t>v'</a:t>
            </a:r>
            <a:r>
              <a:rPr lang="zh-CN" altLang="en-US" sz="3200" b="1">
                <a:solidFill>
                  <a:srgbClr val="000000"/>
                </a:solidFill>
                <a:latin typeface="Times New Roman" pitchFamily="18" charset="0"/>
                <a:ea typeface="楷体_GB2312" pitchFamily="49" charset="-122"/>
              </a:rPr>
              <a:t>互为</a:t>
            </a:r>
            <a:r>
              <a:rPr lang="en-US" altLang="zh-CN" sz="3200" b="1">
                <a:solidFill>
                  <a:srgbClr val="000000"/>
                </a:solidFill>
                <a:latin typeface="Times New Roman" pitchFamily="18" charset="0"/>
                <a:ea typeface="楷体_GB2312" pitchFamily="49" charset="-122"/>
              </a:rPr>
              <a:t>~</a:t>
            </a:r>
            <a:r>
              <a:rPr lang="zh-CN" altLang="en-US" sz="3200" b="1">
                <a:solidFill>
                  <a:srgbClr val="000000"/>
                </a:solidFill>
                <a:latin typeface="Times New Roman" pitchFamily="18" charset="0"/>
                <a:ea typeface="楷体_GB2312" pitchFamily="49" charset="-122"/>
              </a:rPr>
              <a:t>，即</a:t>
            </a:r>
            <a:r>
              <a:rPr lang="en-US" altLang="zh-CN" sz="3200" b="1">
                <a:solidFill>
                  <a:srgbClr val="000000"/>
                </a:solidFill>
                <a:latin typeface="Times New Roman" pitchFamily="18" charset="0"/>
                <a:ea typeface="楷体_GB2312" pitchFamily="49" charset="-122"/>
              </a:rPr>
              <a:t>v</a:t>
            </a:r>
            <a:r>
              <a:rPr lang="zh-CN" altLang="en-US" sz="3200" b="1">
                <a:solidFill>
                  <a:srgbClr val="000000"/>
                </a:solidFill>
                <a:latin typeface="Times New Roman" pitchFamily="18" charset="0"/>
                <a:ea typeface="楷体_GB2312" pitchFamily="49" charset="-122"/>
              </a:rPr>
              <a:t>和</a:t>
            </a:r>
            <a:r>
              <a:rPr lang="en-US" altLang="zh-CN" sz="3200" b="1">
                <a:solidFill>
                  <a:srgbClr val="000000"/>
                </a:solidFill>
                <a:latin typeface="Times New Roman" pitchFamily="18" charset="0"/>
                <a:ea typeface="楷体_GB2312" pitchFamily="49" charset="-122"/>
              </a:rPr>
              <a:t>v'</a:t>
            </a:r>
            <a:r>
              <a:rPr lang="zh-CN" altLang="en-US" sz="3200" b="1">
                <a:latin typeface="Times New Roman" pitchFamily="18" charset="0"/>
                <a:ea typeface="楷体_GB2312" pitchFamily="49" charset="-122"/>
              </a:rPr>
              <a:t>相邻接</a:t>
            </a:r>
            <a:r>
              <a:rPr lang="zh-CN" altLang="en-US" sz="3200" b="1">
                <a:solidFill>
                  <a:srgbClr val="000000"/>
                </a:solidFill>
                <a:latin typeface="Times New Roman" pitchFamily="18" charset="0"/>
                <a:ea typeface="楷体_GB2312" pitchFamily="49" charset="-122"/>
              </a:rPr>
              <a:t>。</a:t>
            </a:r>
          </a:p>
        </p:txBody>
      </p:sp>
      <p:sp>
        <p:nvSpPr>
          <p:cNvPr id="16387" name="Rectangle 9"/>
          <p:cNvSpPr>
            <a:spLocks noChangeArrowheads="1"/>
          </p:cNvSpPr>
          <p:nvPr/>
        </p:nvSpPr>
        <p:spPr bwMode="auto">
          <a:xfrm>
            <a:off x="395288" y="3068638"/>
            <a:ext cx="8281987"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rgbClr val="000000"/>
                </a:solidFill>
                <a:latin typeface="Times New Roman" pitchFamily="18" charset="0"/>
                <a:ea typeface="楷体_GB2312" pitchFamily="49" charset="-122"/>
              </a:rPr>
              <a:t>对于有向图</a:t>
            </a:r>
            <a:r>
              <a:rPr lang="en-US" altLang="zh-CN" sz="3200" b="1">
                <a:solidFill>
                  <a:srgbClr val="000000"/>
                </a:solidFill>
                <a:latin typeface="Times New Roman" pitchFamily="18" charset="0"/>
                <a:ea typeface="楷体_GB2312" pitchFamily="49" charset="-122"/>
              </a:rPr>
              <a:t>G =(V, E)</a:t>
            </a:r>
            <a:r>
              <a:rPr lang="zh-CN" altLang="en-US" sz="3200" b="1">
                <a:solidFill>
                  <a:srgbClr val="000000"/>
                </a:solidFill>
                <a:latin typeface="Times New Roman" pitchFamily="18" charset="0"/>
                <a:ea typeface="楷体_GB2312" pitchFamily="49" charset="-122"/>
              </a:rPr>
              <a:t>，如果弧</a:t>
            </a:r>
            <a:r>
              <a:rPr lang="en-US" altLang="zh-CN" sz="3200" b="1">
                <a:solidFill>
                  <a:srgbClr val="000000"/>
                </a:solidFill>
                <a:latin typeface="Times New Roman" pitchFamily="18" charset="0"/>
                <a:ea typeface="楷体_GB2312" pitchFamily="49" charset="-122"/>
              </a:rPr>
              <a:t>&lt; v,v'&gt;∈E</a:t>
            </a:r>
            <a:r>
              <a:rPr lang="zh-CN" altLang="en-US" sz="3200" b="1">
                <a:solidFill>
                  <a:srgbClr val="000000"/>
                </a:solidFill>
                <a:latin typeface="Times New Roman" pitchFamily="18" charset="0"/>
                <a:ea typeface="楷体_GB2312" pitchFamily="49" charset="-122"/>
              </a:rPr>
              <a:t>，则称顶点 </a:t>
            </a:r>
            <a:r>
              <a:rPr lang="en-US" altLang="zh-CN" sz="3200" b="1">
                <a:solidFill>
                  <a:srgbClr val="000000"/>
                </a:solidFill>
                <a:latin typeface="Times New Roman" pitchFamily="18" charset="0"/>
                <a:ea typeface="楷体_GB2312" pitchFamily="49" charset="-122"/>
              </a:rPr>
              <a:t>v </a:t>
            </a:r>
            <a:r>
              <a:rPr lang="zh-CN" altLang="en-US" sz="3200" b="1">
                <a:solidFill>
                  <a:srgbClr val="D60093"/>
                </a:solidFill>
                <a:latin typeface="Times New Roman" pitchFamily="18" charset="0"/>
                <a:ea typeface="楷体_GB2312" pitchFamily="49" charset="-122"/>
              </a:rPr>
              <a:t>邻接到</a:t>
            </a:r>
            <a:r>
              <a:rPr lang="zh-CN" altLang="en-US" sz="3200" b="1">
                <a:solidFill>
                  <a:srgbClr val="000000"/>
                </a:solidFill>
                <a:latin typeface="Times New Roman" pitchFamily="18" charset="0"/>
                <a:ea typeface="楷体_GB2312" pitchFamily="49" charset="-122"/>
              </a:rPr>
              <a:t>顶点</a:t>
            </a:r>
            <a:r>
              <a:rPr lang="en-US" altLang="zh-CN" sz="3200" b="1">
                <a:solidFill>
                  <a:srgbClr val="000000"/>
                </a:solidFill>
                <a:latin typeface="Times New Roman" pitchFamily="18" charset="0"/>
                <a:ea typeface="楷体_GB2312" pitchFamily="49" charset="-122"/>
              </a:rPr>
              <a:t>v'</a:t>
            </a:r>
            <a:r>
              <a:rPr lang="zh-CN" altLang="en-US" sz="3200" b="1">
                <a:solidFill>
                  <a:srgbClr val="000000"/>
                </a:solidFill>
                <a:latin typeface="Times New Roman" pitchFamily="18" charset="0"/>
                <a:ea typeface="楷体_GB2312" pitchFamily="49" charset="-122"/>
              </a:rPr>
              <a:t>，顶点</a:t>
            </a:r>
            <a:r>
              <a:rPr lang="en-US" altLang="zh-CN" sz="3200" b="1">
                <a:solidFill>
                  <a:srgbClr val="000000"/>
                </a:solidFill>
                <a:latin typeface="Times New Roman" pitchFamily="18" charset="0"/>
                <a:ea typeface="楷体_GB2312" pitchFamily="49" charset="-122"/>
              </a:rPr>
              <a:t>v'</a:t>
            </a:r>
            <a:r>
              <a:rPr lang="zh-CN" altLang="en-US" sz="3200" b="1">
                <a:solidFill>
                  <a:srgbClr val="D60093"/>
                </a:solidFill>
                <a:latin typeface="Times New Roman" pitchFamily="18" charset="0"/>
                <a:ea typeface="楷体_GB2312" pitchFamily="49" charset="-122"/>
              </a:rPr>
              <a:t>邻接自</a:t>
            </a:r>
            <a:r>
              <a:rPr lang="zh-CN" altLang="en-US" sz="3200" b="1">
                <a:solidFill>
                  <a:srgbClr val="000000"/>
                </a:solidFill>
                <a:latin typeface="Times New Roman" pitchFamily="18" charset="0"/>
                <a:ea typeface="楷体_GB2312" pitchFamily="49" charset="-122"/>
              </a:rPr>
              <a:t>顶点</a:t>
            </a:r>
            <a:r>
              <a:rPr lang="en-US" altLang="zh-CN" sz="3200" b="1">
                <a:solidFill>
                  <a:srgbClr val="000000"/>
                </a:solidFill>
                <a:latin typeface="Times New Roman" pitchFamily="18" charset="0"/>
                <a:ea typeface="楷体_GB2312" pitchFamily="49" charset="-122"/>
              </a:rPr>
              <a:t>v</a:t>
            </a:r>
            <a:r>
              <a:rPr lang="zh-CN" altLang="en-US" sz="3200" b="1">
                <a:solidFill>
                  <a:srgbClr val="000000"/>
                </a:solidFill>
                <a:latin typeface="Times New Roman" pitchFamily="18" charset="0"/>
                <a:ea typeface="楷体_GB2312" pitchFamily="49" charset="-122"/>
              </a:rPr>
              <a:t>，</a:t>
            </a:r>
            <a:r>
              <a:rPr lang="zh-CN" altLang="en-US" sz="3200" b="1">
                <a:latin typeface="Times New Roman" pitchFamily="18" charset="0"/>
                <a:ea typeface="楷体_GB2312" pitchFamily="49" charset="-122"/>
              </a:rPr>
              <a:t>弧</a:t>
            </a:r>
            <a:r>
              <a:rPr lang="en-US" altLang="zh-CN" sz="3200" b="1">
                <a:solidFill>
                  <a:srgbClr val="000000"/>
                </a:solidFill>
                <a:latin typeface="Times New Roman" pitchFamily="18" charset="0"/>
                <a:ea typeface="楷体_GB2312" pitchFamily="49" charset="-122"/>
              </a:rPr>
              <a:t>&lt;v,v'&gt;</a:t>
            </a:r>
            <a:r>
              <a:rPr lang="zh-CN" altLang="en-US" sz="3200" b="1">
                <a:latin typeface="Times New Roman" pitchFamily="18" charset="0"/>
                <a:ea typeface="楷体_GB2312" pitchFamily="49" charset="-122"/>
              </a:rPr>
              <a:t>和顶点</a:t>
            </a:r>
            <a:r>
              <a:rPr lang="en-US" altLang="zh-CN" sz="3200" b="1">
                <a:solidFill>
                  <a:srgbClr val="000000"/>
                </a:solidFill>
                <a:latin typeface="Times New Roman" pitchFamily="18" charset="0"/>
                <a:ea typeface="楷体_GB2312" pitchFamily="49" charset="-122"/>
              </a:rPr>
              <a:t>v,v'</a:t>
            </a:r>
            <a:r>
              <a:rPr lang="zh-CN" altLang="en-US" sz="3200" b="1">
                <a:latin typeface="Times New Roman" pitchFamily="18" charset="0"/>
                <a:ea typeface="楷体_GB2312" pitchFamily="49" charset="-122"/>
              </a:rPr>
              <a:t>相关联</a:t>
            </a:r>
            <a:r>
              <a:rPr lang="zh-CN" altLang="en-US" sz="3200" b="1">
                <a:solidFill>
                  <a:srgbClr val="000000"/>
                </a:solidFill>
                <a:latin typeface="Times New Roman" pitchFamily="18" charset="0"/>
                <a:ea typeface="楷体_GB2312" pitchFamily="49" charset="-122"/>
              </a:rPr>
              <a:t>。</a:t>
            </a:r>
          </a:p>
        </p:txBody>
      </p:sp>
      <p:sp>
        <p:nvSpPr>
          <p:cNvPr id="16388" name="Rectangle 11"/>
          <p:cNvSpPr>
            <a:spLocks noChangeArrowheads="1"/>
          </p:cNvSpPr>
          <p:nvPr/>
        </p:nvSpPr>
        <p:spPr bwMode="auto">
          <a:xfrm>
            <a:off x="323850" y="1773238"/>
            <a:ext cx="83534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solidFill>
                  <a:srgbClr val="000000"/>
                </a:solidFill>
                <a:latin typeface="Times New Roman" pitchFamily="18" charset="0"/>
                <a:ea typeface="楷体_GB2312" pitchFamily="49" charset="-122"/>
              </a:rPr>
              <a:t> </a:t>
            </a:r>
            <a:r>
              <a:rPr lang="zh-CN" altLang="en-US" sz="3200" b="1">
                <a:solidFill>
                  <a:srgbClr val="000000"/>
                </a:solidFill>
                <a:latin typeface="Times New Roman" pitchFamily="18" charset="0"/>
                <a:ea typeface="楷体_GB2312" pitchFamily="49" charset="-122"/>
              </a:rPr>
              <a:t>此时，边</a:t>
            </a:r>
            <a:r>
              <a:rPr lang="en-US" altLang="zh-CN" sz="3200" b="1">
                <a:solidFill>
                  <a:srgbClr val="000000"/>
                </a:solidFill>
                <a:latin typeface="Times New Roman" pitchFamily="18" charset="0"/>
                <a:ea typeface="楷体_GB2312" pitchFamily="49" charset="-122"/>
              </a:rPr>
              <a:t>(v,v') </a:t>
            </a:r>
            <a:r>
              <a:rPr lang="zh-CN" altLang="en-US" sz="3200" b="1">
                <a:solidFill>
                  <a:srgbClr val="D60093"/>
                </a:solidFill>
                <a:latin typeface="Times New Roman" pitchFamily="18" charset="0"/>
                <a:ea typeface="楷体_GB2312" pitchFamily="49" charset="-122"/>
              </a:rPr>
              <a:t>依附</a:t>
            </a:r>
            <a:r>
              <a:rPr lang="en-US" altLang="zh-CN" sz="3200" b="1">
                <a:solidFill>
                  <a:srgbClr val="D60093"/>
                </a:solidFill>
                <a:latin typeface="Times New Roman" pitchFamily="18" charset="0"/>
                <a:ea typeface="楷体_GB2312" pitchFamily="49" charset="-122"/>
              </a:rPr>
              <a:t>(Incident)</a:t>
            </a:r>
            <a:r>
              <a:rPr lang="en-US" altLang="zh-CN" sz="3200" b="1">
                <a:solidFill>
                  <a:schemeClr val="tx2"/>
                </a:solidFill>
                <a:latin typeface="Times New Roman" pitchFamily="18" charset="0"/>
                <a:ea typeface="楷体_GB2312" pitchFamily="49" charset="-122"/>
              </a:rPr>
              <a:t> </a:t>
            </a:r>
            <a:r>
              <a:rPr lang="zh-CN" altLang="en-US" sz="3200" b="1">
                <a:solidFill>
                  <a:srgbClr val="000000"/>
                </a:solidFill>
                <a:latin typeface="Times New Roman" pitchFamily="18" charset="0"/>
                <a:ea typeface="楷体_GB2312" pitchFamily="49" charset="-122"/>
              </a:rPr>
              <a:t>于顶点</a:t>
            </a:r>
            <a:r>
              <a:rPr lang="en-US" altLang="zh-CN" sz="3200" b="1">
                <a:solidFill>
                  <a:srgbClr val="000000"/>
                </a:solidFill>
                <a:latin typeface="Times New Roman" pitchFamily="18" charset="0"/>
                <a:ea typeface="楷体_GB2312" pitchFamily="49" charset="-122"/>
              </a:rPr>
              <a:t>v</a:t>
            </a:r>
            <a:r>
              <a:rPr lang="zh-CN" altLang="en-US" sz="3200" b="1">
                <a:solidFill>
                  <a:srgbClr val="000000"/>
                </a:solidFill>
                <a:latin typeface="Times New Roman" pitchFamily="18" charset="0"/>
                <a:ea typeface="楷体_GB2312" pitchFamily="49" charset="-122"/>
              </a:rPr>
              <a:t>和</a:t>
            </a:r>
            <a:r>
              <a:rPr lang="en-US" altLang="zh-CN" sz="3200" b="1">
                <a:solidFill>
                  <a:srgbClr val="000000"/>
                </a:solidFill>
                <a:latin typeface="Times New Roman" pitchFamily="18" charset="0"/>
                <a:ea typeface="楷体_GB2312" pitchFamily="49" charset="-122"/>
              </a:rPr>
              <a:t>v' </a:t>
            </a:r>
            <a:r>
              <a:rPr lang="zh-CN" altLang="en-US" sz="3200" b="1">
                <a:solidFill>
                  <a:srgbClr val="000000"/>
                </a:solidFill>
                <a:latin typeface="Times New Roman" pitchFamily="18" charset="0"/>
                <a:ea typeface="楷体_GB2312" pitchFamily="49" charset="-122"/>
              </a:rPr>
              <a:t>，或者说</a:t>
            </a:r>
            <a:r>
              <a:rPr lang="zh-CN" altLang="en-US" sz="3200" b="1">
                <a:latin typeface="Times New Roman" pitchFamily="18" charset="0"/>
                <a:ea typeface="楷体_GB2312" pitchFamily="49" charset="-122"/>
              </a:rPr>
              <a:t>边</a:t>
            </a:r>
            <a:r>
              <a:rPr lang="en-US" altLang="zh-CN" sz="3200" b="1">
                <a:solidFill>
                  <a:srgbClr val="000000"/>
                </a:solidFill>
                <a:latin typeface="Times New Roman" pitchFamily="18" charset="0"/>
                <a:ea typeface="楷体_GB2312" pitchFamily="49" charset="-122"/>
              </a:rPr>
              <a:t>(v,v')</a:t>
            </a:r>
            <a:r>
              <a:rPr lang="zh-CN" altLang="en-US" sz="3200" b="1">
                <a:solidFill>
                  <a:srgbClr val="000000"/>
                </a:solidFill>
                <a:latin typeface="Times New Roman" pitchFamily="18" charset="0"/>
                <a:ea typeface="楷体_GB2312" pitchFamily="49" charset="-122"/>
              </a:rPr>
              <a:t>与</a:t>
            </a:r>
            <a:r>
              <a:rPr lang="zh-CN" altLang="en-US" sz="3200" b="1">
                <a:latin typeface="Times New Roman" pitchFamily="18" charset="0"/>
                <a:ea typeface="楷体_GB2312" pitchFamily="49" charset="-122"/>
              </a:rPr>
              <a:t>和顶点</a:t>
            </a:r>
            <a:r>
              <a:rPr lang="en-US" altLang="zh-CN" sz="3200" b="1">
                <a:solidFill>
                  <a:srgbClr val="000000"/>
                </a:solidFill>
                <a:latin typeface="Times New Roman" pitchFamily="18" charset="0"/>
                <a:ea typeface="楷体_GB2312" pitchFamily="49" charset="-122"/>
              </a:rPr>
              <a:t>v </a:t>
            </a:r>
            <a:r>
              <a:rPr lang="zh-CN" altLang="en-US" sz="3200" b="1">
                <a:solidFill>
                  <a:srgbClr val="000000"/>
                </a:solidFill>
                <a:latin typeface="Times New Roman" pitchFamily="18" charset="0"/>
                <a:ea typeface="楷体_GB2312" pitchFamily="49" charset="-122"/>
              </a:rPr>
              <a:t>和</a:t>
            </a:r>
            <a:r>
              <a:rPr lang="en-US" altLang="zh-CN" sz="3200" b="1">
                <a:solidFill>
                  <a:srgbClr val="000000"/>
                </a:solidFill>
                <a:latin typeface="Times New Roman" pitchFamily="18" charset="0"/>
                <a:ea typeface="楷体_GB2312" pitchFamily="49" charset="-122"/>
              </a:rPr>
              <a:t>v' </a:t>
            </a:r>
            <a:r>
              <a:rPr lang="zh-CN" altLang="en-US" sz="3200" b="1">
                <a:solidFill>
                  <a:srgbClr val="D60093"/>
                </a:solidFill>
                <a:latin typeface="Times New Roman" pitchFamily="18" charset="0"/>
                <a:ea typeface="楷体_GB2312" pitchFamily="49" charset="-122"/>
              </a:rPr>
              <a:t>相关联</a:t>
            </a:r>
            <a:r>
              <a:rPr lang="zh-CN" altLang="en-US" sz="3200" b="1">
                <a:solidFill>
                  <a:srgbClr val="000000"/>
                </a:solidFill>
                <a:latin typeface="Times New Roman" pitchFamily="18" charset="0"/>
                <a:ea typeface="楷体_GB2312" pitchFamily="49" charset="-122"/>
              </a:rPr>
              <a:t>。</a:t>
            </a:r>
          </a:p>
        </p:txBody>
      </p:sp>
    </p:spTree>
  </p:cSld>
  <p:clrMapOvr>
    <a:masterClrMapping/>
  </p:clrMapOvr>
  <p:transition>
    <p:blinds dir="vert"/>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26002" name="Group 50"/>
          <p:cNvGrpSpPr>
            <a:grpSpLocks/>
          </p:cNvGrpSpPr>
          <p:nvPr/>
        </p:nvGrpSpPr>
        <p:grpSpPr bwMode="auto">
          <a:xfrm>
            <a:off x="2057400" y="990600"/>
            <a:ext cx="5257800" cy="2971800"/>
            <a:chOff x="912" y="144"/>
            <a:chExt cx="3312" cy="1872"/>
          </a:xfrm>
        </p:grpSpPr>
        <p:sp>
          <p:nvSpPr>
            <p:cNvPr id="145438" name="Oval 2"/>
            <p:cNvSpPr>
              <a:spLocks noChangeArrowheads="1"/>
            </p:cNvSpPr>
            <p:nvPr/>
          </p:nvSpPr>
          <p:spPr bwMode="auto">
            <a:xfrm>
              <a:off x="912" y="480"/>
              <a:ext cx="384" cy="336"/>
            </a:xfrm>
            <a:prstGeom prst="ellipse">
              <a:avLst/>
            </a:prstGeom>
            <a:solidFill>
              <a:srgbClr val="CCFFCC"/>
            </a:solidFill>
            <a:ln>
              <a:noFill/>
            </a:ln>
            <a:effectLst/>
            <a:extLst>
              <a:ext uri="{91240B29-F687-4F45-9708-019B960494DF}">
                <a14:hiddenLine xmlns:a14="http://schemas.microsoft.com/office/drawing/2010/main" w="12700"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chemeClr val="tx2"/>
                  </a:solidFill>
                  <a:latin typeface="Times New Roman" pitchFamily="18" charset="0"/>
                </a:rPr>
                <a:t>a</a:t>
              </a:r>
              <a:endParaRPr kumimoji="1" lang="en-US" altLang="zh-CN" sz="3200">
                <a:latin typeface="Times New Roman" pitchFamily="18" charset="0"/>
              </a:endParaRPr>
            </a:p>
          </p:txBody>
        </p:sp>
        <p:sp>
          <p:nvSpPr>
            <p:cNvPr id="145439" name="Oval 4"/>
            <p:cNvSpPr>
              <a:spLocks noChangeArrowheads="1"/>
            </p:cNvSpPr>
            <p:nvPr/>
          </p:nvSpPr>
          <p:spPr bwMode="auto">
            <a:xfrm>
              <a:off x="912" y="1344"/>
              <a:ext cx="384" cy="336"/>
            </a:xfrm>
            <a:prstGeom prst="ellipse">
              <a:avLst/>
            </a:prstGeom>
            <a:solidFill>
              <a:srgbClr val="CCFFCC"/>
            </a:solidFill>
            <a:ln>
              <a:noFill/>
            </a:ln>
            <a:effectLst/>
            <a:extLst>
              <a:ext uri="{91240B29-F687-4F45-9708-019B960494DF}">
                <a14:hiddenLine xmlns:a14="http://schemas.microsoft.com/office/drawing/2010/main" w="12700"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chemeClr val="tx2"/>
                  </a:solidFill>
                  <a:latin typeface="Times New Roman" pitchFamily="18" charset="0"/>
                </a:rPr>
                <a:t>b</a:t>
              </a:r>
              <a:endParaRPr kumimoji="1" lang="en-US" altLang="zh-CN" sz="3200">
                <a:latin typeface="Times New Roman" pitchFamily="18" charset="0"/>
              </a:endParaRPr>
            </a:p>
          </p:txBody>
        </p:sp>
        <p:sp>
          <p:nvSpPr>
            <p:cNvPr id="145440" name="Oval 5"/>
            <p:cNvSpPr>
              <a:spLocks noChangeArrowheads="1"/>
            </p:cNvSpPr>
            <p:nvPr/>
          </p:nvSpPr>
          <p:spPr bwMode="auto">
            <a:xfrm>
              <a:off x="1920" y="144"/>
              <a:ext cx="384" cy="336"/>
            </a:xfrm>
            <a:prstGeom prst="ellipse">
              <a:avLst/>
            </a:prstGeom>
            <a:solidFill>
              <a:srgbClr val="CCFFCC"/>
            </a:solidFill>
            <a:ln>
              <a:noFill/>
            </a:ln>
            <a:effectLst/>
            <a:extLst>
              <a:ext uri="{91240B29-F687-4F45-9708-019B960494DF}">
                <a14:hiddenLine xmlns:a14="http://schemas.microsoft.com/office/drawing/2010/main" w="12700"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chemeClr val="tx2"/>
                  </a:solidFill>
                  <a:latin typeface="Times New Roman" pitchFamily="18" charset="0"/>
                </a:rPr>
                <a:t>c</a:t>
              </a:r>
              <a:endParaRPr kumimoji="1" lang="en-US" altLang="zh-CN" sz="3200">
                <a:latin typeface="Times New Roman" pitchFamily="18" charset="0"/>
              </a:endParaRPr>
            </a:p>
          </p:txBody>
        </p:sp>
        <p:sp>
          <p:nvSpPr>
            <p:cNvPr id="145441" name="Oval 6"/>
            <p:cNvSpPr>
              <a:spLocks noChangeArrowheads="1"/>
            </p:cNvSpPr>
            <p:nvPr/>
          </p:nvSpPr>
          <p:spPr bwMode="auto">
            <a:xfrm>
              <a:off x="1920" y="912"/>
              <a:ext cx="384" cy="336"/>
            </a:xfrm>
            <a:prstGeom prst="ellipse">
              <a:avLst/>
            </a:prstGeom>
            <a:solidFill>
              <a:srgbClr val="CCFFCC"/>
            </a:solidFill>
            <a:ln>
              <a:noFill/>
            </a:ln>
            <a:effectLst/>
            <a:extLst>
              <a:ext uri="{91240B29-F687-4F45-9708-019B960494DF}">
                <a14:hiddenLine xmlns:a14="http://schemas.microsoft.com/office/drawing/2010/main" w="12700"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chemeClr val="tx2"/>
                  </a:solidFill>
                  <a:latin typeface="Times New Roman" pitchFamily="18" charset="0"/>
                </a:rPr>
                <a:t>g</a:t>
              </a:r>
              <a:endParaRPr kumimoji="1" lang="en-US" altLang="zh-CN" sz="3200">
                <a:latin typeface="Times New Roman" pitchFamily="18" charset="0"/>
              </a:endParaRPr>
            </a:p>
          </p:txBody>
        </p:sp>
        <p:sp>
          <p:nvSpPr>
            <p:cNvPr id="145442" name="Oval 7"/>
            <p:cNvSpPr>
              <a:spLocks noChangeArrowheads="1"/>
            </p:cNvSpPr>
            <p:nvPr/>
          </p:nvSpPr>
          <p:spPr bwMode="auto">
            <a:xfrm>
              <a:off x="1920" y="1680"/>
              <a:ext cx="384" cy="336"/>
            </a:xfrm>
            <a:prstGeom prst="ellipse">
              <a:avLst/>
            </a:prstGeom>
            <a:solidFill>
              <a:srgbClr val="CCFFCC"/>
            </a:solidFill>
            <a:ln>
              <a:noFill/>
            </a:ln>
            <a:effectLst/>
            <a:extLst>
              <a:ext uri="{91240B29-F687-4F45-9708-019B960494DF}">
                <a14:hiddenLine xmlns:a14="http://schemas.microsoft.com/office/drawing/2010/main" w="12700"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chemeClr val="tx2"/>
                  </a:solidFill>
                  <a:latin typeface="Times New Roman" pitchFamily="18" charset="0"/>
                </a:rPr>
                <a:t>h</a:t>
              </a:r>
              <a:endParaRPr kumimoji="1" lang="en-US" altLang="zh-CN" sz="3200">
                <a:latin typeface="Times New Roman" pitchFamily="18" charset="0"/>
              </a:endParaRPr>
            </a:p>
          </p:txBody>
        </p:sp>
        <p:sp>
          <p:nvSpPr>
            <p:cNvPr id="145443" name="Oval 8"/>
            <p:cNvSpPr>
              <a:spLocks noChangeArrowheads="1"/>
            </p:cNvSpPr>
            <p:nvPr/>
          </p:nvSpPr>
          <p:spPr bwMode="auto">
            <a:xfrm>
              <a:off x="2880" y="480"/>
              <a:ext cx="384" cy="336"/>
            </a:xfrm>
            <a:prstGeom prst="ellipse">
              <a:avLst/>
            </a:prstGeom>
            <a:solidFill>
              <a:srgbClr val="CCFFCC"/>
            </a:solidFill>
            <a:ln>
              <a:noFill/>
            </a:ln>
            <a:effectLst/>
            <a:extLst>
              <a:ext uri="{91240B29-F687-4F45-9708-019B960494DF}">
                <a14:hiddenLine xmlns:a14="http://schemas.microsoft.com/office/drawing/2010/main" w="12700"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chemeClr val="tx2"/>
                  </a:solidFill>
                  <a:latin typeface="Times New Roman" pitchFamily="18" charset="0"/>
                </a:rPr>
                <a:t>d</a:t>
              </a:r>
              <a:endParaRPr kumimoji="1" lang="en-US" altLang="zh-CN" sz="3200">
                <a:latin typeface="Times New Roman" pitchFamily="18" charset="0"/>
              </a:endParaRPr>
            </a:p>
          </p:txBody>
        </p:sp>
        <p:sp>
          <p:nvSpPr>
            <p:cNvPr id="145444" name="Oval 9"/>
            <p:cNvSpPr>
              <a:spLocks noChangeArrowheads="1"/>
            </p:cNvSpPr>
            <p:nvPr/>
          </p:nvSpPr>
          <p:spPr bwMode="auto">
            <a:xfrm>
              <a:off x="2880" y="1344"/>
              <a:ext cx="384" cy="336"/>
            </a:xfrm>
            <a:prstGeom prst="ellipse">
              <a:avLst/>
            </a:prstGeom>
            <a:solidFill>
              <a:srgbClr val="CCFFCC"/>
            </a:solidFill>
            <a:ln>
              <a:noFill/>
            </a:ln>
            <a:effectLst/>
            <a:extLst>
              <a:ext uri="{91240B29-F687-4F45-9708-019B960494DF}">
                <a14:hiddenLine xmlns:a14="http://schemas.microsoft.com/office/drawing/2010/main" w="12700"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chemeClr val="tx2"/>
                  </a:solidFill>
                  <a:latin typeface="Times New Roman" pitchFamily="18" charset="0"/>
                </a:rPr>
                <a:t>f</a:t>
              </a:r>
              <a:endParaRPr kumimoji="1" lang="en-US" altLang="zh-CN" sz="3200">
                <a:latin typeface="Times New Roman" pitchFamily="18" charset="0"/>
              </a:endParaRPr>
            </a:p>
          </p:txBody>
        </p:sp>
        <p:sp>
          <p:nvSpPr>
            <p:cNvPr id="145445" name="Oval 10"/>
            <p:cNvSpPr>
              <a:spLocks noChangeArrowheads="1"/>
            </p:cNvSpPr>
            <p:nvPr/>
          </p:nvSpPr>
          <p:spPr bwMode="auto">
            <a:xfrm>
              <a:off x="3840" y="912"/>
              <a:ext cx="384" cy="336"/>
            </a:xfrm>
            <a:prstGeom prst="ellipse">
              <a:avLst/>
            </a:prstGeom>
            <a:solidFill>
              <a:srgbClr val="CCFFCC"/>
            </a:solidFill>
            <a:ln>
              <a:noFill/>
            </a:ln>
            <a:effectLst/>
            <a:extLst>
              <a:ext uri="{91240B29-F687-4F45-9708-019B960494DF}">
                <a14:hiddenLine xmlns:a14="http://schemas.microsoft.com/office/drawing/2010/main" w="12700"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chemeClr val="tx2"/>
                  </a:solidFill>
                  <a:latin typeface="Times New Roman" pitchFamily="18" charset="0"/>
                </a:rPr>
                <a:t>e</a:t>
              </a:r>
              <a:endParaRPr kumimoji="1" lang="en-US" altLang="zh-CN" sz="3200">
                <a:latin typeface="Times New Roman" pitchFamily="18" charset="0"/>
              </a:endParaRPr>
            </a:p>
          </p:txBody>
        </p:sp>
        <p:sp>
          <p:nvSpPr>
            <p:cNvPr id="145446" name="Line 11"/>
            <p:cNvSpPr>
              <a:spLocks noChangeShapeType="1"/>
            </p:cNvSpPr>
            <p:nvPr/>
          </p:nvSpPr>
          <p:spPr bwMode="auto">
            <a:xfrm flipV="1">
              <a:off x="1296" y="336"/>
              <a:ext cx="624" cy="240"/>
            </a:xfrm>
            <a:prstGeom prst="line">
              <a:avLst/>
            </a:prstGeom>
            <a:noFill/>
            <a:ln w="19050" cap="sq">
              <a:solidFill>
                <a:srgbClr val="008000"/>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47" name="Line 12"/>
            <p:cNvSpPr>
              <a:spLocks noChangeShapeType="1"/>
            </p:cNvSpPr>
            <p:nvPr/>
          </p:nvSpPr>
          <p:spPr bwMode="auto">
            <a:xfrm>
              <a:off x="1296" y="720"/>
              <a:ext cx="624" cy="240"/>
            </a:xfrm>
            <a:prstGeom prst="line">
              <a:avLst/>
            </a:prstGeom>
            <a:noFill/>
            <a:ln w="19050" cap="sq">
              <a:solidFill>
                <a:srgbClr val="008000"/>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48" name="Line 13"/>
            <p:cNvSpPr>
              <a:spLocks noChangeShapeType="1"/>
            </p:cNvSpPr>
            <p:nvPr/>
          </p:nvSpPr>
          <p:spPr bwMode="auto">
            <a:xfrm flipV="1">
              <a:off x="1296" y="1152"/>
              <a:ext cx="672" cy="288"/>
            </a:xfrm>
            <a:prstGeom prst="line">
              <a:avLst/>
            </a:prstGeom>
            <a:noFill/>
            <a:ln w="19050" cap="sq">
              <a:solidFill>
                <a:srgbClr val="008000"/>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49" name="Line 14"/>
            <p:cNvSpPr>
              <a:spLocks noChangeShapeType="1"/>
            </p:cNvSpPr>
            <p:nvPr/>
          </p:nvSpPr>
          <p:spPr bwMode="auto">
            <a:xfrm>
              <a:off x="1296" y="1584"/>
              <a:ext cx="624" cy="240"/>
            </a:xfrm>
            <a:prstGeom prst="line">
              <a:avLst/>
            </a:prstGeom>
            <a:noFill/>
            <a:ln w="19050" cap="sq">
              <a:solidFill>
                <a:srgbClr val="008000"/>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50" name="Line 15"/>
            <p:cNvSpPr>
              <a:spLocks noChangeShapeType="1"/>
            </p:cNvSpPr>
            <p:nvPr/>
          </p:nvSpPr>
          <p:spPr bwMode="auto">
            <a:xfrm>
              <a:off x="2304" y="288"/>
              <a:ext cx="624" cy="240"/>
            </a:xfrm>
            <a:prstGeom prst="line">
              <a:avLst/>
            </a:prstGeom>
            <a:noFill/>
            <a:ln w="19050" cap="sq">
              <a:solidFill>
                <a:srgbClr val="008000"/>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51" name="Line 16"/>
            <p:cNvSpPr>
              <a:spLocks noChangeShapeType="1"/>
            </p:cNvSpPr>
            <p:nvPr/>
          </p:nvSpPr>
          <p:spPr bwMode="auto">
            <a:xfrm flipH="1">
              <a:off x="2304" y="720"/>
              <a:ext cx="576" cy="288"/>
            </a:xfrm>
            <a:prstGeom prst="line">
              <a:avLst/>
            </a:prstGeom>
            <a:noFill/>
            <a:ln w="19050" cap="sq">
              <a:solidFill>
                <a:srgbClr val="008000"/>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52" name="Line 17"/>
            <p:cNvSpPr>
              <a:spLocks noChangeShapeType="1"/>
            </p:cNvSpPr>
            <p:nvPr/>
          </p:nvSpPr>
          <p:spPr bwMode="auto">
            <a:xfrm>
              <a:off x="2304" y="1152"/>
              <a:ext cx="624" cy="288"/>
            </a:xfrm>
            <a:prstGeom prst="line">
              <a:avLst/>
            </a:prstGeom>
            <a:noFill/>
            <a:ln w="19050" cap="sq">
              <a:solidFill>
                <a:srgbClr val="008000"/>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53" name="Line 18"/>
            <p:cNvSpPr>
              <a:spLocks noChangeShapeType="1"/>
            </p:cNvSpPr>
            <p:nvPr/>
          </p:nvSpPr>
          <p:spPr bwMode="auto">
            <a:xfrm flipV="1">
              <a:off x="2304" y="1632"/>
              <a:ext cx="624" cy="192"/>
            </a:xfrm>
            <a:prstGeom prst="line">
              <a:avLst/>
            </a:prstGeom>
            <a:noFill/>
            <a:ln w="19050" cap="sq">
              <a:solidFill>
                <a:srgbClr val="008000"/>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54" name="Line 19"/>
            <p:cNvSpPr>
              <a:spLocks noChangeShapeType="1"/>
            </p:cNvSpPr>
            <p:nvPr/>
          </p:nvSpPr>
          <p:spPr bwMode="auto">
            <a:xfrm>
              <a:off x="3264" y="624"/>
              <a:ext cx="576" cy="336"/>
            </a:xfrm>
            <a:prstGeom prst="line">
              <a:avLst/>
            </a:prstGeom>
            <a:noFill/>
            <a:ln w="19050" cap="sq">
              <a:solidFill>
                <a:srgbClr val="008000"/>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55" name="Line 20"/>
            <p:cNvSpPr>
              <a:spLocks noChangeShapeType="1"/>
            </p:cNvSpPr>
            <p:nvPr/>
          </p:nvSpPr>
          <p:spPr bwMode="auto">
            <a:xfrm flipV="1">
              <a:off x="3264" y="1152"/>
              <a:ext cx="576" cy="336"/>
            </a:xfrm>
            <a:prstGeom prst="line">
              <a:avLst/>
            </a:prstGeom>
            <a:noFill/>
            <a:ln w="19050" cap="sq">
              <a:solidFill>
                <a:srgbClr val="008000"/>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5973" name="Text Box 21"/>
          <p:cNvSpPr txBox="1">
            <a:spLocks noChangeArrowheads="1"/>
          </p:cNvSpPr>
          <p:nvPr/>
        </p:nvSpPr>
        <p:spPr bwMode="auto">
          <a:xfrm>
            <a:off x="2089150" y="4708525"/>
            <a:ext cx="438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4000" b="1">
                <a:solidFill>
                  <a:srgbClr val="CC0000"/>
                </a:solidFill>
                <a:latin typeface="Times New Roman" pitchFamily="18" charset="0"/>
              </a:rPr>
              <a:t>a</a:t>
            </a:r>
            <a:endParaRPr kumimoji="1" lang="en-US" altLang="zh-CN" sz="4000">
              <a:latin typeface="Times New Roman" pitchFamily="18" charset="0"/>
            </a:endParaRPr>
          </a:p>
        </p:txBody>
      </p:sp>
      <p:sp>
        <p:nvSpPr>
          <p:cNvPr id="125974" name="Text Box 22"/>
          <p:cNvSpPr txBox="1">
            <a:spLocks noChangeArrowheads="1"/>
          </p:cNvSpPr>
          <p:nvPr/>
        </p:nvSpPr>
        <p:spPr bwMode="auto">
          <a:xfrm>
            <a:off x="2867025" y="4708525"/>
            <a:ext cx="4667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4000" b="1">
                <a:solidFill>
                  <a:srgbClr val="CC0000"/>
                </a:solidFill>
                <a:latin typeface="Times New Roman" pitchFamily="18" charset="0"/>
              </a:rPr>
              <a:t>b</a:t>
            </a:r>
            <a:endParaRPr kumimoji="1" lang="en-US" altLang="zh-CN" sz="4000">
              <a:latin typeface="Times New Roman" pitchFamily="18" charset="0"/>
            </a:endParaRPr>
          </a:p>
        </p:txBody>
      </p:sp>
      <p:sp>
        <p:nvSpPr>
          <p:cNvPr id="125975" name="Text Box 23"/>
          <p:cNvSpPr txBox="1">
            <a:spLocks noChangeArrowheads="1"/>
          </p:cNvSpPr>
          <p:nvPr/>
        </p:nvSpPr>
        <p:spPr bwMode="auto">
          <a:xfrm>
            <a:off x="3648075" y="4708525"/>
            <a:ext cx="4667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4000" b="1">
                <a:solidFill>
                  <a:srgbClr val="CC0000"/>
                </a:solidFill>
                <a:latin typeface="Times New Roman" pitchFamily="18" charset="0"/>
              </a:rPr>
              <a:t>h</a:t>
            </a:r>
            <a:endParaRPr kumimoji="1" lang="en-US" altLang="zh-CN" sz="4000">
              <a:latin typeface="Times New Roman" pitchFamily="18" charset="0"/>
            </a:endParaRPr>
          </a:p>
        </p:txBody>
      </p:sp>
      <p:sp>
        <p:nvSpPr>
          <p:cNvPr id="125976" name="Text Box 24"/>
          <p:cNvSpPr txBox="1">
            <a:spLocks noChangeArrowheads="1"/>
          </p:cNvSpPr>
          <p:nvPr/>
        </p:nvSpPr>
        <p:spPr bwMode="auto">
          <a:xfrm>
            <a:off x="4391025" y="4708525"/>
            <a:ext cx="4095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4000" b="1">
                <a:solidFill>
                  <a:srgbClr val="CC0000"/>
                </a:solidFill>
                <a:latin typeface="Times New Roman" pitchFamily="18" charset="0"/>
              </a:rPr>
              <a:t>c</a:t>
            </a:r>
            <a:endParaRPr kumimoji="1" lang="en-US" altLang="zh-CN" sz="4000">
              <a:latin typeface="Times New Roman" pitchFamily="18" charset="0"/>
            </a:endParaRPr>
          </a:p>
        </p:txBody>
      </p:sp>
      <p:sp>
        <p:nvSpPr>
          <p:cNvPr id="125977" name="Text Box 25"/>
          <p:cNvSpPr txBox="1">
            <a:spLocks noChangeArrowheads="1"/>
          </p:cNvSpPr>
          <p:nvPr/>
        </p:nvSpPr>
        <p:spPr bwMode="auto">
          <a:xfrm>
            <a:off x="5076825" y="4708525"/>
            <a:ext cx="4667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4000" b="1">
                <a:solidFill>
                  <a:srgbClr val="CC0000"/>
                </a:solidFill>
                <a:latin typeface="Times New Roman" pitchFamily="18" charset="0"/>
              </a:rPr>
              <a:t>d</a:t>
            </a:r>
            <a:endParaRPr kumimoji="1" lang="en-US" altLang="zh-CN" sz="4000">
              <a:latin typeface="Times New Roman" pitchFamily="18" charset="0"/>
            </a:endParaRPr>
          </a:p>
        </p:txBody>
      </p:sp>
      <p:sp>
        <p:nvSpPr>
          <p:cNvPr id="125978" name="Text Box 26"/>
          <p:cNvSpPr txBox="1">
            <a:spLocks noChangeArrowheads="1"/>
          </p:cNvSpPr>
          <p:nvPr/>
        </p:nvSpPr>
        <p:spPr bwMode="auto">
          <a:xfrm>
            <a:off x="5857875" y="4708525"/>
            <a:ext cx="438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4000" b="1">
                <a:solidFill>
                  <a:srgbClr val="CC0000"/>
                </a:solidFill>
                <a:latin typeface="Times New Roman" pitchFamily="18" charset="0"/>
              </a:rPr>
              <a:t>g</a:t>
            </a:r>
            <a:endParaRPr kumimoji="1" lang="en-US" altLang="zh-CN" sz="4000">
              <a:latin typeface="Times New Roman" pitchFamily="18" charset="0"/>
            </a:endParaRPr>
          </a:p>
        </p:txBody>
      </p:sp>
      <p:sp>
        <p:nvSpPr>
          <p:cNvPr id="125979" name="Text Box 27"/>
          <p:cNvSpPr txBox="1">
            <a:spLocks noChangeArrowheads="1"/>
          </p:cNvSpPr>
          <p:nvPr/>
        </p:nvSpPr>
        <p:spPr bwMode="auto">
          <a:xfrm>
            <a:off x="6600825" y="4708525"/>
            <a:ext cx="3540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4000" b="1">
                <a:solidFill>
                  <a:srgbClr val="CC0000"/>
                </a:solidFill>
                <a:latin typeface="Times New Roman" pitchFamily="18" charset="0"/>
              </a:rPr>
              <a:t>f</a:t>
            </a:r>
            <a:endParaRPr kumimoji="1" lang="en-US" altLang="zh-CN" sz="4000">
              <a:latin typeface="Times New Roman" pitchFamily="18" charset="0"/>
            </a:endParaRPr>
          </a:p>
        </p:txBody>
      </p:sp>
      <p:sp>
        <p:nvSpPr>
          <p:cNvPr id="125980" name="Text Box 28"/>
          <p:cNvSpPr txBox="1">
            <a:spLocks noChangeArrowheads="1"/>
          </p:cNvSpPr>
          <p:nvPr/>
        </p:nvSpPr>
        <p:spPr bwMode="auto">
          <a:xfrm>
            <a:off x="7286625" y="4708525"/>
            <a:ext cx="4095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4000" b="1">
                <a:solidFill>
                  <a:srgbClr val="CC0000"/>
                </a:solidFill>
                <a:latin typeface="Times New Roman" pitchFamily="18" charset="0"/>
              </a:rPr>
              <a:t>e</a:t>
            </a:r>
            <a:endParaRPr kumimoji="1" lang="en-US" altLang="zh-CN" sz="4000">
              <a:latin typeface="Times New Roman" pitchFamily="18" charset="0"/>
            </a:endParaRPr>
          </a:p>
        </p:txBody>
      </p:sp>
      <p:sp useBgFill="1">
        <p:nvSpPr>
          <p:cNvPr id="125981" name="Rectangle 29"/>
          <p:cNvSpPr>
            <a:spLocks noChangeArrowheads="1"/>
          </p:cNvSpPr>
          <p:nvPr/>
        </p:nvSpPr>
        <p:spPr bwMode="auto">
          <a:xfrm>
            <a:off x="1981200" y="1447800"/>
            <a:ext cx="762000" cy="685800"/>
          </a:xfrm>
          <a:prstGeom prst="rect">
            <a:avLst/>
          </a:prstGeom>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125982" name="Rectangle 30"/>
          <p:cNvSpPr>
            <a:spLocks noChangeArrowheads="1"/>
          </p:cNvSpPr>
          <p:nvPr/>
        </p:nvSpPr>
        <p:spPr bwMode="auto">
          <a:xfrm>
            <a:off x="2743200" y="1219200"/>
            <a:ext cx="914400" cy="457200"/>
          </a:xfrm>
          <a:prstGeom prst="rect">
            <a:avLst/>
          </a:prstGeom>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125983" name="Rectangle 31"/>
          <p:cNvSpPr>
            <a:spLocks noChangeArrowheads="1"/>
          </p:cNvSpPr>
          <p:nvPr/>
        </p:nvSpPr>
        <p:spPr bwMode="auto">
          <a:xfrm>
            <a:off x="2743200" y="1905000"/>
            <a:ext cx="914400" cy="457200"/>
          </a:xfrm>
          <a:prstGeom prst="rect">
            <a:avLst/>
          </a:prstGeom>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125984" name="Rectangle 32"/>
          <p:cNvSpPr>
            <a:spLocks noChangeArrowheads="1"/>
          </p:cNvSpPr>
          <p:nvPr/>
        </p:nvSpPr>
        <p:spPr bwMode="auto">
          <a:xfrm>
            <a:off x="1981200" y="2819400"/>
            <a:ext cx="762000" cy="685800"/>
          </a:xfrm>
          <a:prstGeom prst="rect">
            <a:avLst/>
          </a:prstGeom>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125985" name="Rectangle 33"/>
          <p:cNvSpPr>
            <a:spLocks noChangeArrowheads="1"/>
          </p:cNvSpPr>
          <p:nvPr/>
        </p:nvSpPr>
        <p:spPr bwMode="auto">
          <a:xfrm>
            <a:off x="2743200" y="2590800"/>
            <a:ext cx="990600" cy="533400"/>
          </a:xfrm>
          <a:prstGeom prst="rect">
            <a:avLst/>
          </a:prstGeom>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125986" name="Rectangle 34"/>
          <p:cNvSpPr>
            <a:spLocks noChangeArrowheads="1"/>
          </p:cNvSpPr>
          <p:nvPr/>
        </p:nvSpPr>
        <p:spPr bwMode="auto">
          <a:xfrm>
            <a:off x="2743200" y="3276600"/>
            <a:ext cx="914400" cy="457200"/>
          </a:xfrm>
          <a:prstGeom prst="rect">
            <a:avLst/>
          </a:prstGeom>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125987" name="Rectangle 35"/>
          <p:cNvSpPr>
            <a:spLocks noChangeArrowheads="1"/>
          </p:cNvSpPr>
          <p:nvPr/>
        </p:nvSpPr>
        <p:spPr bwMode="auto">
          <a:xfrm>
            <a:off x="3581400" y="3352800"/>
            <a:ext cx="762000" cy="685800"/>
          </a:xfrm>
          <a:prstGeom prst="rect">
            <a:avLst/>
          </a:prstGeom>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125988" name="Rectangle 36"/>
          <p:cNvSpPr>
            <a:spLocks noChangeArrowheads="1"/>
          </p:cNvSpPr>
          <p:nvPr/>
        </p:nvSpPr>
        <p:spPr bwMode="auto">
          <a:xfrm>
            <a:off x="4267200" y="3276600"/>
            <a:ext cx="990600" cy="381000"/>
          </a:xfrm>
          <a:prstGeom prst="rect">
            <a:avLst/>
          </a:prstGeom>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125989" name="Rectangle 37"/>
          <p:cNvSpPr>
            <a:spLocks noChangeArrowheads="1"/>
          </p:cNvSpPr>
          <p:nvPr/>
        </p:nvSpPr>
        <p:spPr bwMode="auto">
          <a:xfrm>
            <a:off x="3581400" y="990600"/>
            <a:ext cx="762000" cy="609600"/>
          </a:xfrm>
          <a:prstGeom prst="rect">
            <a:avLst/>
          </a:prstGeom>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125990" name="Rectangle 38"/>
          <p:cNvSpPr>
            <a:spLocks noChangeArrowheads="1"/>
          </p:cNvSpPr>
          <p:nvPr/>
        </p:nvSpPr>
        <p:spPr bwMode="auto">
          <a:xfrm>
            <a:off x="4343400" y="1143000"/>
            <a:ext cx="914400" cy="533400"/>
          </a:xfrm>
          <a:prstGeom prst="rect">
            <a:avLst/>
          </a:prstGeom>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125991" name="Rectangle 39"/>
          <p:cNvSpPr>
            <a:spLocks noChangeArrowheads="1"/>
          </p:cNvSpPr>
          <p:nvPr/>
        </p:nvSpPr>
        <p:spPr bwMode="auto">
          <a:xfrm>
            <a:off x="5105400" y="1371600"/>
            <a:ext cx="762000" cy="762000"/>
          </a:xfrm>
          <a:prstGeom prst="rect">
            <a:avLst/>
          </a:prstGeom>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125992" name="Rectangle 40"/>
          <p:cNvSpPr>
            <a:spLocks noChangeArrowheads="1"/>
          </p:cNvSpPr>
          <p:nvPr/>
        </p:nvSpPr>
        <p:spPr bwMode="auto">
          <a:xfrm>
            <a:off x="4267200" y="1752600"/>
            <a:ext cx="914400" cy="609600"/>
          </a:xfrm>
          <a:prstGeom prst="rect">
            <a:avLst/>
          </a:prstGeom>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125993" name="Rectangle 41"/>
          <p:cNvSpPr>
            <a:spLocks noChangeArrowheads="1"/>
          </p:cNvSpPr>
          <p:nvPr/>
        </p:nvSpPr>
        <p:spPr bwMode="auto">
          <a:xfrm>
            <a:off x="5791200" y="1676400"/>
            <a:ext cx="914400" cy="685800"/>
          </a:xfrm>
          <a:prstGeom prst="rect">
            <a:avLst/>
          </a:prstGeom>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125994" name="Rectangle 42"/>
          <p:cNvSpPr>
            <a:spLocks noChangeArrowheads="1"/>
          </p:cNvSpPr>
          <p:nvPr/>
        </p:nvSpPr>
        <p:spPr bwMode="auto">
          <a:xfrm>
            <a:off x="3581400" y="2133600"/>
            <a:ext cx="762000" cy="685800"/>
          </a:xfrm>
          <a:prstGeom prst="rect">
            <a:avLst/>
          </a:prstGeom>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125995" name="Rectangle 43"/>
          <p:cNvSpPr>
            <a:spLocks noChangeArrowheads="1"/>
          </p:cNvSpPr>
          <p:nvPr/>
        </p:nvSpPr>
        <p:spPr bwMode="auto">
          <a:xfrm>
            <a:off x="4343400" y="2514600"/>
            <a:ext cx="838200" cy="533400"/>
          </a:xfrm>
          <a:prstGeom prst="rect">
            <a:avLst/>
          </a:prstGeom>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125996" name="Rectangle 44"/>
          <p:cNvSpPr>
            <a:spLocks noChangeArrowheads="1"/>
          </p:cNvSpPr>
          <p:nvPr/>
        </p:nvSpPr>
        <p:spPr bwMode="auto">
          <a:xfrm>
            <a:off x="5105400" y="2819400"/>
            <a:ext cx="685800" cy="685800"/>
          </a:xfrm>
          <a:prstGeom prst="rect">
            <a:avLst/>
          </a:prstGeom>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125997" name="Rectangle 45"/>
          <p:cNvSpPr>
            <a:spLocks noChangeArrowheads="1"/>
          </p:cNvSpPr>
          <p:nvPr/>
        </p:nvSpPr>
        <p:spPr bwMode="auto">
          <a:xfrm>
            <a:off x="5715000" y="2590800"/>
            <a:ext cx="990600" cy="685800"/>
          </a:xfrm>
          <a:prstGeom prst="rect">
            <a:avLst/>
          </a:prstGeom>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125998" name="Rectangle 46"/>
          <p:cNvSpPr>
            <a:spLocks noChangeArrowheads="1"/>
          </p:cNvSpPr>
          <p:nvPr/>
        </p:nvSpPr>
        <p:spPr bwMode="auto">
          <a:xfrm>
            <a:off x="6553200" y="2057400"/>
            <a:ext cx="914400" cy="762000"/>
          </a:xfrm>
          <a:prstGeom prst="rect">
            <a:avLst/>
          </a:prstGeom>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37" name="Text Box 51"/>
          <p:cNvSpPr txBox="1">
            <a:spLocks noChangeArrowheads="1"/>
          </p:cNvSpPr>
          <p:nvPr/>
        </p:nvSpPr>
        <p:spPr bwMode="auto">
          <a:xfrm>
            <a:off x="457200" y="457200"/>
            <a:ext cx="1295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3600" b="1">
                <a:solidFill>
                  <a:srgbClr val="000099"/>
                </a:solidFill>
                <a:latin typeface="Times New Roman" pitchFamily="18" charset="0"/>
              </a:rPr>
              <a:t>例</a:t>
            </a:r>
            <a:r>
              <a:rPr kumimoji="1" lang="en-US" altLang="zh-CN" sz="3600" b="1">
                <a:solidFill>
                  <a:srgbClr val="000099"/>
                </a:solidFill>
                <a:latin typeface="Times New Roman" pitchFamily="18" charset="0"/>
              </a:rPr>
              <a: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26002"/>
                                        </p:tgtEl>
                                        <p:attrNameLst>
                                          <p:attrName>style.visibility</p:attrName>
                                        </p:attrNameLst>
                                      </p:cBhvr>
                                      <p:to>
                                        <p:strVal val="visible"/>
                                      </p:to>
                                    </p:set>
                                    <p:animEffect transition="in" filter="wipe(left)">
                                      <p:cBhvr>
                                        <p:cTn id="7" dur="500"/>
                                        <p:tgtEl>
                                          <p:spTgt spid="1260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5973"/>
                                        </p:tgtEl>
                                        <p:attrNameLst>
                                          <p:attrName>style.visibility</p:attrName>
                                        </p:attrNameLst>
                                      </p:cBhvr>
                                      <p:to>
                                        <p:strVal val="visible"/>
                                      </p:to>
                                    </p:set>
                                    <p:animEffect transition="in" filter="wipe(left)">
                                      <p:cBhvr>
                                        <p:cTn id="12" dur="500"/>
                                        <p:tgtEl>
                                          <p:spTgt spid="1259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5981"/>
                                        </p:tgtEl>
                                        <p:attrNameLst>
                                          <p:attrName>style.visibility</p:attrName>
                                        </p:attrNameLst>
                                      </p:cBhvr>
                                      <p:to>
                                        <p:strVal val="visible"/>
                                      </p:to>
                                    </p:set>
                                    <p:animEffect transition="in" filter="wipe(left)">
                                      <p:cBhvr>
                                        <p:cTn id="17" dur="500"/>
                                        <p:tgtEl>
                                          <p:spTgt spid="125981"/>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25982"/>
                                        </p:tgtEl>
                                        <p:attrNameLst>
                                          <p:attrName>style.visibility</p:attrName>
                                        </p:attrNameLst>
                                      </p:cBhvr>
                                      <p:to>
                                        <p:strVal val="visible"/>
                                      </p:to>
                                    </p:set>
                                    <p:animEffect transition="in" filter="wipe(left)">
                                      <p:cBhvr>
                                        <p:cTn id="21" dur="500"/>
                                        <p:tgtEl>
                                          <p:spTgt spid="125982"/>
                                        </p:tgtEl>
                                      </p:cBhvr>
                                    </p:animEffect>
                                  </p:childTnLst>
                                </p:cTn>
                              </p:par>
                            </p:childTnLst>
                          </p:cTn>
                        </p:par>
                        <p:par>
                          <p:cTn id="22" fill="hold" nodeType="afterGroup">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25983"/>
                                        </p:tgtEl>
                                        <p:attrNameLst>
                                          <p:attrName>style.visibility</p:attrName>
                                        </p:attrNameLst>
                                      </p:cBhvr>
                                      <p:to>
                                        <p:strVal val="visible"/>
                                      </p:to>
                                    </p:set>
                                    <p:animEffect transition="in" filter="wipe(left)">
                                      <p:cBhvr>
                                        <p:cTn id="25" dur="500"/>
                                        <p:tgtEl>
                                          <p:spTgt spid="12598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25974"/>
                                        </p:tgtEl>
                                        <p:attrNameLst>
                                          <p:attrName>style.visibility</p:attrName>
                                        </p:attrNameLst>
                                      </p:cBhvr>
                                      <p:to>
                                        <p:strVal val="visible"/>
                                      </p:to>
                                    </p:set>
                                    <p:animEffect transition="in" filter="wipe(left)">
                                      <p:cBhvr>
                                        <p:cTn id="30" dur="500"/>
                                        <p:tgtEl>
                                          <p:spTgt spid="12597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25984"/>
                                        </p:tgtEl>
                                        <p:attrNameLst>
                                          <p:attrName>style.visibility</p:attrName>
                                        </p:attrNameLst>
                                      </p:cBhvr>
                                      <p:to>
                                        <p:strVal val="visible"/>
                                      </p:to>
                                    </p:set>
                                    <p:animEffect transition="in" filter="wipe(left)">
                                      <p:cBhvr>
                                        <p:cTn id="35" dur="500"/>
                                        <p:tgtEl>
                                          <p:spTgt spid="125984"/>
                                        </p:tgtEl>
                                      </p:cBhvr>
                                    </p:animEffect>
                                  </p:childTnLst>
                                </p:cTn>
                              </p:par>
                            </p:childTnLst>
                          </p:cTn>
                        </p:par>
                        <p:par>
                          <p:cTn id="36" fill="hold" nodeType="afterGroup">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125985"/>
                                        </p:tgtEl>
                                        <p:attrNameLst>
                                          <p:attrName>style.visibility</p:attrName>
                                        </p:attrNameLst>
                                      </p:cBhvr>
                                      <p:to>
                                        <p:strVal val="visible"/>
                                      </p:to>
                                    </p:set>
                                    <p:animEffect transition="in" filter="wipe(left)">
                                      <p:cBhvr>
                                        <p:cTn id="39" dur="500"/>
                                        <p:tgtEl>
                                          <p:spTgt spid="125985"/>
                                        </p:tgtEl>
                                      </p:cBhvr>
                                    </p:animEffect>
                                  </p:childTnLst>
                                </p:cTn>
                              </p:par>
                            </p:childTnLst>
                          </p:cTn>
                        </p:par>
                        <p:par>
                          <p:cTn id="40" fill="hold" nodeType="afterGroup">
                            <p:stCondLst>
                              <p:cond delay="1000"/>
                            </p:stCondLst>
                            <p:childTnLst>
                              <p:par>
                                <p:cTn id="41" presetID="22" presetClass="entr" presetSubtype="8" fill="hold" grpId="0" nodeType="afterEffect">
                                  <p:stCondLst>
                                    <p:cond delay="0"/>
                                  </p:stCondLst>
                                  <p:childTnLst>
                                    <p:set>
                                      <p:cBhvr>
                                        <p:cTn id="42" dur="1" fill="hold">
                                          <p:stCondLst>
                                            <p:cond delay="0"/>
                                          </p:stCondLst>
                                        </p:cTn>
                                        <p:tgtEl>
                                          <p:spTgt spid="125986"/>
                                        </p:tgtEl>
                                        <p:attrNameLst>
                                          <p:attrName>style.visibility</p:attrName>
                                        </p:attrNameLst>
                                      </p:cBhvr>
                                      <p:to>
                                        <p:strVal val="visible"/>
                                      </p:to>
                                    </p:set>
                                    <p:animEffect transition="in" filter="wipe(left)">
                                      <p:cBhvr>
                                        <p:cTn id="43" dur="500"/>
                                        <p:tgtEl>
                                          <p:spTgt spid="12598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25975"/>
                                        </p:tgtEl>
                                        <p:attrNameLst>
                                          <p:attrName>style.visibility</p:attrName>
                                        </p:attrNameLst>
                                      </p:cBhvr>
                                      <p:to>
                                        <p:strVal val="visible"/>
                                      </p:to>
                                    </p:set>
                                    <p:animEffect transition="in" filter="wipe(left)">
                                      <p:cBhvr>
                                        <p:cTn id="48" dur="500"/>
                                        <p:tgtEl>
                                          <p:spTgt spid="125975"/>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25987"/>
                                        </p:tgtEl>
                                        <p:attrNameLst>
                                          <p:attrName>style.visibility</p:attrName>
                                        </p:attrNameLst>
                                      </p:cBhvr>
                                      <p:to>
                                        <p:strVal val="visible"/>
                                      </p:to>
                                    </p:set>
                                    <p:animEffect transition="in" filter="wipe(left)">
                                      <p:cBhvr>
                                        <p:cTn id="53" dur="500"/>
                                        <p:tgtEl>
                                          <p:spTgt spid="125987"/>
                                        </p:tgtEl>
                                      </p:cBhvr>
                                    </p:animEffect>
                                  </p:childTnLst>
                                </p:cTn>
                              </p:par>
                            </p:childTnLst>
                          </p:cTn>
                        </p:par>
                        <p:par>
                          <p:cTn id="54" fill="hold" nodeType="afterGroup">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125988"/>
                                        </p:tgtEl>
                                        <p:attrNameLst>
                                          <p:attrName>style.visibility</p:attrName>
                                        </p:attrNameLst>
                                      </p:cBhvr>
                                      <p:to>
                                        <p:strVal val="visible"/>
                                      </p:to>
                                    </p:set>
                                    <p:animEffect transition="in" filter="wipe(left)">
                                      <p:cBhvr>
                                        <p:cTn id="57" dur="500"/>
                                        <p:tgtEl>
                                          <p:spTgt spid="12598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25976"/>
                                        </p:tgtEl>
                                        <p:attrNameLst>
                                          <p:attrName>style.visibility</p:attrName>
                                        </p:attrNameLst>
                                      </p:cBhvr>
                                      <p:to>
                                        <p:strVal val="visible"/>
                                      </p:to>
                                    </p:set>
                                    <p:animEffect transition="in" filter="wipe(left)">
                                      <p:cBhvr>
                                        <p:cTn id="62" dur="500"/>
                                        <p:tgtEl>
                                          <p:spTgt spid="12597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25989"/>
                                        </p:tgtEl>
                                        <p:attrNameLst>
                                          <p:attrName>style.visibility</p:attrName>
                                        </p:attrNameLst>
                                      </p:cBhvr>
                                      <p:to>
                                        <p:strVal val="visible"/>
                                      </p:to>
                                    </p:set>
                                    <p:animEffect transition="in" filter="wipe(left)">
                                      <p:cBhvr>
                                        <p:cTn id="67" dur="500"/>
                                        <p:tgtEl>
                                          <p:spTgt spid="125989"/>
                                        </p:tgtEl>
                                      </p:cBhvr>
                                    </p:animEffect>
                                  </p:childTnLst>
                                </p:cTn>
                              </p:par>
                            </p:childTnLst>
                          </p:cTn>
                        </p:par>
                        <p:par>
                          <p:cTn id="68" fill="hold" nodeType="afterGroup">
                            <p:stCondLst>
                              <p:cond delay="500"/>
                            </p:stCondLst>
                            <p:childTnLst>
                              <p:par>
                                <p:cTn id="69" presetID="22" presetClass="entr" presetSubtype="8" fill="hold" grpId="0" nodeType="afterEffect">
                                  <p:stCondLst>
                                    <p:cond delay="0"/>
                                  </p:stCondLst>
                                  <p:childTnLst>
                                    <p:set>
                                      <p:cBhvr>
                                        <p:cTn id="70" dur="1" fill="hold">
                                          <p:stCondLst>
                                            <p:cond delay="0"/>
                                          </p:stCondLst>
                                        </p:cTn>
                                        <p:tgtEl>
                                          <p:spTgt spid="125990"/>
                                        </p:tgtEl>
                                        <p:attrNameLst>
                                          <p:attrName>style.visibility</p:attrName>
                                        </p:attrNameLst>
                                      </p:cBhvr>
                                      <p:to>
                                        <p:strVal val="visible"/>
                                      </p:to>
                                    </p:set>
                                    <p:animEffect transition="in" filter="wipe(left)">
                                      <p:cBhvr>
                                        <p:cTn id="71" dur="500"/>
                                        <p:tgtEl>
                                          <p:spTgt spid="125990"/>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125977"/>
                                        </p:tgtEl>
                                        <p:attrNameLst>
                                          <p:attrName>style.visibility</p:attrName>
                                        </p:attrNameLst>
                                      </p:cBhvr>
                                      <p:to>
                                        <p:strVal val="visible"/>
                                      </p:to>
                                    </p:set>
                                    <p:animEffect transition="in" filter="wipe(left)">
                                      <p:cBhvr>
                                        <p:cTn id="76" dur="500"/>
                                        <p:tgtEl>
                                          <p:spTgt spid="125977"/>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1" fill="hold" grpId="0" nodeType="clickEffect">
                                  <p:stCondLst>
                                    <p:cond delay="0"/>
                                  </p:stCondLst>
                                  <p:childTnLst>
                                    <p:set>
                                      <p:cBhvr>
                                        <p:cTn id="80" dur="1" fill="hold">
                                          <p:stCondLst>
                                            <p:cond delay="0"/>
                                          </p:stCondLst>
                                        </p:cTn>
                                        <p:tgtEl>
                                          <p:spTgt spid="125991"/>
                                        </p:tgtEl>
                                        <p:attrNameLst>
                                          <p:attrName>style.visibility</p:attrName>
                                        </p:attrNameLst>
                                      </p:cBhvr>
                                      <p:to>
                                        <p:strVal val="visible"/>
                                      </p:to>
                                    </p:set>
                                    <p:animEffect transition="in" filter="wipe(up)">
                                      <p:cBhvr>
                                        <p:cTn id="81" dur="500"/>
                                        <p:tgtEl>
                                          <p:spTgt spid="125991"/>
                                        </p:tgtEl>
                                      </p:cBhvr>
                                    </p:animEffect>
                                  </p:childTnLst>
                                </p:cTn>
                              </p:par>
                            </p:childTnLst>
                          </p:cTn>
                        </p:par>
                        <p:par>
                          <p:cTn id="82" fill="hold" nodeType="afterGroup">
                            <p:stCondLst>
                              <p:cond delay="500"/>
                            </p:stCondLst>
                            <p:childTnLst>
                              <p:par>
                                <p:cTn id="83" presetID="22" presetClass="entr" presetSubtype="1" fill="hold" grpId="0" nodeType="afterEffect">
                                  <p:stCondLst>
                                    <p:cond delay="0"/>
                                  </p:stCondLst>
                                  <p:childTnLst>
                                    <p:set>
                                      <p:cBhvr>
                                        <p:cTn id="84" dur="1" fill="hold">
                                          <p:stCondLst>
                                            <p:cond delay="0"/>
                                          </p:stCondLst>
                                        </p:cTn>
                                        <p:tgtEl>
                                          <p:spTgt spid="125992"/>
                                        </p:tgtEl>
                                        <p:attrNameLst>
                                          <p:attrName>style.visibility</p:attrName>
                                        </p:attrNameLst>
                                      </p:cBhvr>
                                      <p:to>
                                        <p:strVal val="visible"/>
                                      </p:to>
                                    </p:set>
                                    <p:animEffect transition="in" filter="wipe(up)">
                                      <p:cBhvr>
                                        <p:cTn id="85" dur="500"/>
                                        <p:tgtEl>
                                          <p:spTgt spid="125992"/>
                                        </p:tgtEl>
                                      </p:cBhvr>
                                    </p:animEffect>
                                  </p:childTnLst>
                                </p:cTn>
                              </p:par>
                            </p:childTnLst>
                          </p:cTn>
                        </p:par>
                        <p:par>
                          <p:cTn id="86" fill="hold" nodeType="afterGroup">
                            <p:stCondLst>
                              <p:cond delay="1000"/>
                            </p:stCondLst>
                            <p:childTnLst>
                              <p:par>
                                <p:cTn id="87" presetID="22" presetClass="entr" presetSubtype="1" fill="hold" grpId="0" nodeType="afterEffect">
                                  <p:stCondLst>
                                    <p:cond delay="0"/>
                                  </p:stCondLst>
                                  <p:childTnLst>
                                    <p:set>
                                      <p:cBhvr>
                                        <p:cTn id="88" dur="1" fill="hold">
                                          <p:stCondLst>
                                            <p:cond delay="0"/>
                                          </p:stCondLst>
                                        </p:cTn>
                                        <p:tgtEl>
                                          <p:spTgt spid="125993"/>
                                        </p:tgtEl>
                                        <p:attrNameLst>
                                          <p:attrName>style.visibility</p:attrName>
                                        </p:attrNameLst>
                                      </p:cBhvr>
                                      <p:to>
                                        <p:strVal val="visible"/>
                                      </p:to>
                                    </p:set>
                                    <p:animEffect transition="in" filter="wipe(up)">
                                      <p:cBhvr>
                                        <p:cTn id="89" dur="500"/>
                                        <p:tgtEl>
                                          <p:spTgt spid="125993"/>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125978"/>
                                        </p:tgtEl>
                                        <p:attrNameLst>
                                          <p:attrName>style.visibility</p:attrName>
                                        </p:attrNameLst>
                                      </p:cBhvr>
                                      <p:to>
                                        <p:strVal val="visible"/>
                                      </p:to>
                                    </p:set>
                                    <p:animEffect transition="in" filter="wipe(left)">
                                      <p:cBhvr>
                                        <p:cTn id="94" dur="500"/>
                                        <p:tgtEl>
                                          <p:spTgt spid="125978"/>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125994"/>
                                        </p:tgtEl>
                                        <p:attrNameLst>
                                          <p:attrName>style.visibility</p:attrName>
                                        </p:attrNameLst>
                                      </p:cBhvr>
                                      <p:to>
                                        <p:strVal val="visible"/>
                                      </p:to>
                                    </p:set>
                                    <p:animEffect transition="in" filter="wipe(left)">
                                      <p:cBhvr>
                                        <p:cTn id="99" dur="500"/>
                                        <p:tgtEl>
                                          <p:spTgt spid="125994"/>
                                        </p:tgtEl>
                                      </p:cBhvr>
                                    </p:animEffect>
                                  </p:childTnLst>
                                </p:cTn>
                              </p:par>
                            </p:childTnLst>
                          </p:cTn>
                        </p:par>
                        <p:par>
                          <p:cTn id="100" fill="hold" nodeType="afterGroup">
                            <p:stCondLst>
                              <p:cond delay="500"/>
                            </p:stCondLst>
                            <p:childTnLst>
                              <p:par>
                                <p:cTn id="101" presetID="22" presetClass="entr" presetSubtype="8" fill="hold" grpId="0" nodeType="afterEffect">
                                  <p:stCondLst>
                                    <p:cond delay="0"/>
                                  </p:stCondLst>
                                  <p:childTnLst>
                                    <p:set>
                                      <p:cBhvr>
                                        <p:cTn id="102" dur="1" fill="hold">
                                          <p:stCondLst>
                                            <p:cond delay="0"/>
                                          </p:stCondLst>
                                        </p:cTn>
                                        <p:tgtEl>
                                          <p:spTgt spid="125995"/>
                                        </p:tgtEl>
                                        <p:attrNameLst>
                                          <p:attrName>style.visibility</p:attrName>
                                        </p:attrNameLst>
                                      </p:cBhvr>
                                      <p:to>
                                        <p:strVal val="visible"/>
                                      </p:to>
                                    </p:set>
                                    <p:animEffect transition="in" filter="wipe(left)">
                                      <p:cBhvr>
                                        <p:cTn id="103" dur="500"/>
                                        <p:tgtEl>
                                          <p:spTgt spid="125995"/>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125979"/>
                                        </p:tgtEl>
                                        <p:attrNameLst>
                                          <p:attrName>style.visibility</p:attrName>
                                        </p:attrNameLst>
                                      </p:cBhvr>
                                      <p:to>
                                        <p:strVal val="visible"/>
                                      </p:to>
                                    </p:set>
                                    <p:animEffect transition="in" filter="wipe(left)">
                                      <p:cBhvr>
                                        <p:cTn id="108" dur="500"/>
                                        <p:tgtEl>
                                          <p:spTgt spid="125979"/>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125996"/>
                                        </p:tgtEl>
                                        <p:attrNameLst>
                                          <p:attrName>style.visibility</p:attrName>
                                        </p:attrNameLst>
                                      </p:cBhvr>
                                      <p:to>
                                        <p:strVal val="visible"/>
                                      </p:to>
                                    </p:set>
                                    <p:animEffect transition="in" filter="wipe(left)">
                                      <p:cBhvr>
                                        <p:cTn id="113" dur="500"/>
                                        <p:tgtEl>
                                          <p:spTgt spid="125996"/>
                                        </p:tgtEl>
                                      </p:cBhvr>
                                    </p:animEffect>
                                  </p:childTnLst>
                                </p:cTn>
                              </p:par>
                            </p:childTnLst>
                          </p:cTn>
                        </p:par>
                        <p:par>
                          <p:cTn id="114" fill="hold" nodeType="afterGroup">
                            <p:stCondLst>
                              <p:cond delay="500"/>
                            </p:stCondLst>
                            <p:childTnLst>
                              <p:par>
                                <p:cTn id="115" presetID="22" presetClass="entr" presetSubtype="8" fill="hold" grpId="0" nodeType="afterEffect">
                                  <p:stCondLst>
                                    <p:cond delay="0"/>
                                  </p:stCondLst>
                                  <p:childTnLst>
                                    <p:set>
                                      <p:cBhvr>
                                        <p:cTn id="116" dur="1" fill="hold">
                                          <p:stCondLst>
                                            <p:cond delay="0"/>
                                          </p:stCondLst>
                                        </p:cTn>
                                        <p:tgtEl>
                                          <p:spTgt spid="125997"/>
                                        </p:tgtEl>
                                        <p:attrNameLst>
                                          <p:attrName>style.visibility</p:attrName>
                                        </p:attrNameLst>
                                      </p:cBhvr>
                                      <p:to>
                                        <p:strVal val="visible"/>
                                      </p:to>
                                    </p:set>
                                    <p:animEffect transition="in" filter="wipe(left)">
                                      <p:cBhvr>
                                        <p:cTn id="117" dur="500"/>
                                        <p:tgtEl>
                                          <p:spTgt spid="125997"/>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125980"/>
                                        </p:tgtEl>
                                        <p:attrNameLst>
                                          <p:attrName>style.visibility</p:attrName>
                                        </p:attrNameLst>
                                      </p:cBhvr>
                                      <p:to>
                                        <p:strVal val="visible"/>
                                      </p:to>
                                    </p:set>
                                    <p:animEffect transition="in" filter="wipe(left)">
                                      <p:cBhvr>
                                        <p:cTn id="122" dur="500"/>
                                        <p:tgtEl>
                                          <p:spTgt spid="125980"/>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125998"/>
                                        </p:tgtEl>
                                        <p:attrNameLst>
                                          <p:attrName>style.visibility</p:attrName>
                                        </p:attrNameLst>
                                      </p:cBhvr>
                                      <p:to>
                                        <p:strVal val="visible"/>
                                      </p:to>
                                    </p:set>
                                    <p:animEffect transition="in" filter="wipe(left)">
                                      <p:cBhvr>
                                        <p:cTn id="127" dur="500"/>
                                        <p:tgtEl>
                                          <p:spTgt spid="1259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73" grpId="0" autoUpdateAnimBg="0"/>
      <p:bldP spid="125974" grpId="0" autoUpdateAnimBg="0"/>
      <p:bldP spid="125975" grpId="0" autoUpdateAnimBg="0"/>
      <p:bldP spid="125976" grpId="0" autoUpdateAnimBg="0"/>
      <p:bldP spid="125977" grpId="0" autoUpdateAnimBg="0"/>
      <p:bldP spid="125978" grpId="0" autoUpdateAnimBg="0"/>
      <p:bldP spid="125979" grpId="0" autoUpdateAnimBg="0"/>
      <p:bldP spid="125980" grpId="0" autoUpdateAnimBg="0"/>
      <p:bldP spid="125981" grpId="0" animBg="1"/>
      <p:bldP spid="125982" grpId="0" animBg="1"/>
      <p:bldP spid="125983" grpId="0" animBg="1"/>
      <p:bldP spid="125984" grpId="0" animBg="1"/>
      <p:bldP spid="125985" grpId="0" animBg="1"/>
      <p:bldP spid="125986" grpId="0" animBg="1"/>
      <p:bldP spid="125987" grpId="0" animBg="1"/>
      <p:bldP spid="125988" grpId="0" animBg="1"/>
      <p:bldP spid="125989" grpId="0" animBg="1"/>
      <p:bldP spid="125990" grpId="0" animBg="1"/>
      <p:bldP spid="125991" grpId="0" animBg="1"/>
      <p:bldP spid="125992" grpId="0" animBg="1"/>
      <p:bldP spid="125993" grpId="0" animBg="1"/>
      <p:bldP spid="125994" grpId="0" animBg="1"/>
      <p:bldP spid="125995" grpId="0" animBg="1"/>
      <p:bldP spid="125996" grpId="0" animBg="1"/>
      <p:bldP spid="125997" grpId="0" animBg="1"/>
      <p:bldP spid="125998" grpId="0" animBg="1"/>
    </p:bldLst>
  </p:timing>
</p:sld>
</file>

<file path=ppt/slides/slide1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46434" name="Group 5"/>
          <p:cNvGrpSpPr>
            <a:grpSpLocks/>
          </p:cNvGrpSpPr>
          <p:nvPr/>
        </p:nvGrpSpPr>
        <p:grpSpPr bwMode="auto">
          <a:xfrm>
            <a:off x="2300288" y="152400"/>
            <a:ext cx="6310312" cy="3343275"/>
            <a:chOff x="912" y="576"/>
            <a:chExt cx="3312" cy="1872"/>
          </a:xfrm>
        </p:grpSpPr>
        <p:sp>
          <p:nvSpPr>
            <p:cNvPr id="146453" name="Oval 6"/>
            <p:cNvSpPr>
              <a:spLocks noChangeArrowheads="1"/>
            </p:cNvSpPr>
            <p:nvPr/>
          </p:nvSpPr>
          <p:spPr bwMode="auto">
            <a:xfrm>
              <a:off x="912" y="912"/>
              <a:ext cx="384" cy="336"/>
            </a:xfrm>
            <a:prstGeom prst="ellipse">
              <a:avLst/>
            </a:prstGeom>
            <a:solidFill>
              <a:srgbClr val="CCFFCC"/>
            </a:solidFill>
            <a:ln>
              <a:noFill/>
            </a:ln>
            <a:effectLst/>
            <a:extLst>
              <a:ext uri="{91240B29-F687-4F45-9708-019B960494DF}">
                <a14:hiddenLine xmlns:a14="http://schemas.microsoft.com/office/drawing/2010/main" w="12700"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6674" tIns="53337" rIns="106674" bIns="53337" anchor="ctr"/>
            <a:lstStyle/>
            <a:p>
              <a:pPr algn="ctr" defTabSz="1066800"/>
              <a:r>
                <a:rPr kumimoji="1" lang="en-US" altLang="zh-CN" sz="3700" b="1">
                  <a:solidFill>
                    <a:schemeClr val="tx2"/>
                  </a:solidFill>
                  <a:latin typeface="Times New Roman" pitchFamily="18" charset="0"/>
                </a:rPr>
                <a:t>a</a:t>
              </a:r>
              <a:endParaRPr kumimoji="1" lang="en-US" altLang="zh-CN" sz="3700">
                <a:latin typeface="Times New Roman" pitchFamily="18" charset="0"/>
              </a:endParaRPr>
            </a:p>
          </p:txBody>
        </p:sp>
        <p:sp>
          <p:nvSpPr>
            <p:cNvPr id="146454" name="Oval 7"/>
            <p:cNvSpPr>
              <a:spLocks noChangeArrowheads="1"/>
            </p:cNvSpPr>
            <p:nvPr/>
          </p:nvSpPr>
          <p:spPr bwMode="auto">
            <a:xfrm>
              <a:off x="912" y="1776"/>
              <a:ext cx="384" cy="336"/>
            </a:xfrm>
            <a:prstGeom prst="ellipse">
              <a:avLst/>
            </a:prstGeom>
            <a:solidFill>
              <a:srgbClr val="CCFFCC"/>
            </a:solidFill>
            <a:ln>
              <a:noFill/>
            </a:ln>
            <a:effectLst/>
            <a:extLst>
              <a:ext uri="{91240B29-F687-4F45-9708-019B960494DF}">
                <a14:hiddenLine xmlns:a14="http://schemas.microsoft.com/office/drawing/2010/main" w="12700"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6674" tIns="53337" rIns="106674" bIns="53337" anchor="ctr"/>
            <a:lstStyle/>
            <a:p>
              <a:pPr algn="ctr" defTabSz="1066800"/>
              <a:r>
                <a:rPr kumimoji="1" lang="en-US" altLang="zh-CN" sz="3700" b="1">
                  <a:solidFill>
                    <a:schemeClr val="tx2"/>
                  </a:solidFill>
                  <a:latin typeface="Times New Roman" pitchFamily="18" charset="0"/>
                </a:rPr>
                <a:t>b</a:t>
              </a:r>
              <a:endParaRPr kumimoji="1" lang="en-US" altLang="zh-CN" sz="3700">
                <a:latin typeface="Times New Roman" pitchFamily="18" charset="0"/>
              </a:endParaRPr>
            </a:p>
          </p:txBody>
        </p:sp>
        <p:sp>
          <p:nvSpPr>
            <p:cNvPr id="146455" name="Oval 8"/>
            <p:cNvSpPr>
              <a:spLocks noChangeArrowheads="1"/>
            </p:cNvSpPr>
            <p:nvPr/>
          </p:nvSpPr>
          <p:spPr bwMode="auto">
            <a:xfrm>
              <a:off x="1920" y="576"/>
              <a:ext cx="384" cy="336"/>
            </a:xfrm>
            <a:prstGeom prst="ellipse">
              <a:avLst/>
            </a:prstGeom>
            <a:solidFill>
              <a:srgbClr val="CCFFCC"/>
            </a:solidFill>
            <a:ln>
              <a:noFill/>
            </a:ln>
            <a:effectLst/>
            <a:extLst>
              <a:ext uri="{91240B29-F687-4F45-9708-019B960494DF}">
                <a14:hiddenLine xmlns:a14="http://schemas.microsoft.com/office/drawing/2010/main" w="12700"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6674" tIns="53337" rIns="106674" bIns="53337" anchor="ctr"/>
            <a:lstStyle/>
            <a:p>
              <a:pPr algn="ctr" defTabSz="1066800"/>
              <a:r>
                <a:rPr kumimoji="1" lang="en-US" altLang="zh-CN" sz="3700" b="1">
                  <a:solidFill>
                    <a:schemeClr val="tx2"/>
                  </a:solidFill>
                  <a:latin typeface="Times New Roman" pitchFamily="18" charset="0"/>
                </a:rPr>
                <a:t>c</a:t>
              </a:r>
              <a:endParaRPr kumimoji="1" lang="en-US" altLang="zh-CN" sz="3700">
                <a:latin typeface="Times New Roman" pitchFamily="18" charset="0"/>
              </a:endParaRPr>
            </a:p>
          </p:txBody>
        </p:sp>
        <p:sp>
          <p:nvSpPr>
            <p:cNvPr id="146456" name="Oval 9"/>
            <p:cNvSpPr>
              <a:spLocks noChangeArrowheads="1"/>
            </p:cNvSpPr>
            <p:nvPr/>
          </p:nvSpPr>
          <p:spPr bwMode="auto">
            <a:xfrm>
              <a:off x="1920" y="1344"/>
              <a:ext cx="384" cy="336"/>
            </a:xfrm>
            <a:prstGeom prst="ellipse">
              <a:avLst/>
            </a:prstGeom>
            <a:solidFill>
              <a:srgbClr val="CCFFCC"/>
            </a:solidFill>
            <a:ln>
              <a:noFill/>
            </a:ln>
            <a:effectLst/>
            <a:extLst>
              <a:ext uri="{91240B29-F687-4F45-9708-019B960494DF}">
                <a14:hiddenLine xmlns:a14="http://schemas.microsoft.com/office/drawing/2010/main" w="12700"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6674" tIns="53337" rIns="106674" bIns="53337" anchor="ctr"/>
            <a:lstStyle/>
            <a:p>
              <a:pPr algn="ctr" defTabSz="1066800"/>
              <a:r>
                <a:rPr kumimoji="1" lang="en-US" altLang="zh-CN" sz="3700" b="1">
                  <a:solidFill>
                    <a:schemeClr val="tx2"/>
                  </a:solidFill>
                  <a:latin typeface="Times New Roman" pitchFamily="18" charset="0"/>
                </a:rPr>
                <a:t>g</a:t>
              </a:r>
              <a:endParaRPr kumimoji="1" lang="en-US" altLang="zh-CN" sz="3700">
                <a:latin typeface="Times New Roman" pitchFamily="18" charset="0"/>
              </a:endParaRPr>
            </a:p>
          </p:txBody>
        </p:sp>
        <p:sp>
          <p:nvSpPr>
            <p:cNvPr id="146457" name="Oval 10"/>
            <p:cNvSpPr>
              <a:spLocks noChangeArrowheads="1"/>
            </p:cNvSpPr>
            <p:nvPr/>
          </p:nvSpPr>
          <p:spPr bwMode="auto">
            <a:xfrm>
              <a:off x="1920" y="2112"/>
              <a:ext cx="384" cy="336"/>
            </a:xfrm>
            <a:prstGeom prst="ellipse">
              <a:avLst/>
            </a:prstGeom>
            <a:solidFill>
              <a:srgbClr val="CCFFCC"/>
            </a:solidFill>
            <a:ln>
              <a:noFill/>
            </a:ln>
            <a:effectLst/>
            <a:extLst>
              <a:ext uri="{91240B29-F687-4F45-9708-019B960494DF}">
                <a14:hiddenLine xmlns:a14="http://schemas.microsoft.com/office/drawing/2010/main" w="12700"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6674" tIns="53337" rIns="106674" bIns="53337" anchor="ctr"/>
            <a:lstStyle/>
            <a:p>
              <a:pPr algn="ctr" defTabSz="1066800"/>
              <a:r>
                <a:rPr kumimoji="1" lang="en-US" altLang="zh-CN" sz="3700" b="1">
                  <a:solidFill>
                    <a:schemeClr val="tx2"/>
                  </a:solidFill>
                  <a:latin typeface="Times New Roman" pitchFamily="18" charset="0"/>
                </a:rPr>
                <a:t>h</a:t>
              </a:r>
              <a:endParaRPr kumimoji="1" lang="en-US" altLang="zh-CN" sz="3700">
                <a:latin typeface="Times New Roman" pitchFamily="18" charset="0"/>
              </a:endParaRPr>
            </a:p>
          </p:txBody>
        </p:sp>
        <p:sp>
          <p:nvSpPr>
            <p:cNvPr id="146458" name="Oval 11"/>
            <p:cNvSpPr>
              <a:spLocks noChangeArrowheads="1"/>
            </p:cNvSpPr>
            <p:nvPr/>
          </p:nvSpPr>
          <p:spPr bwMode="auto">
            <a:xfrm>
              <a:off x="2880" y="912"/>
              <a:ext cx="384" cy="336"/>
            </a:xfrm>
            <a:prstGeom prst="ellipse">
              <a:avLst/>
            </a:prstGeom>
            <a:solidFill>
              <a:srgbClr val="CCFFCC"/>
            </a:solidFill>
            <a:ln>
              <a:noFill/>
            </a:ln>
            <a:effectLst/>
            <a:extLst>
              <a:ext uri="{91240B29-F687-4F45-9708-019B960494DF}">
                <a14:hiddenLine xmlns:a14="http://schemas.microsoft.com/office/drawing/2010/main" w="12700"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6674" tIns="53337" rIns="106674" bIns="53337" anchor="ctr"/>
            <a:lstStyle/>
            <a:p>
              <a:pPr algn="ctr" defTabSz="1066800"/>
              <a:r>
                <a:rPr kumimoji="1" lang="en-US" altLang="zh-CN" sz="3700" b="1">
                  <a:solidFill>
                    <a:schemeClr val="tx2"/>
                  </a:solidFill>
                  <a:latin typeface="Times New Roman" pitchFamily="18" charset="0"/>
                </a:rPr>
                <a:t>d</a:t>
              </a:r>
              <a:endParaRPr kumimoji="1" lang="en-US" altLang="zh-CN" sz="3700">
                <a:latin typeface="Times New Roman" pitchFamily="18" charset="0"/>
              </a:endParaRPr>
            </a:p>
          </p:txBody>
        </p:sp>
        <p:sp>
          <p:nvSpPr>
            <p:cNvPr id="146459" name="Oval 12"/>
            <p:cNvSpPr>
              <a:spLocks noChangeArrowheads="1"/>
            </p:cNvSpPr>
            <p:nvPr/>
          </p:nvSpPr>
          <p:spPr bwMode="auto">
            <a:xfrm>
              <a:off x="2880" y="1776"/>
              <a:ext cx="384" cy="336"/>
            </a:xfrm>
            <a:prstGeom prst="ellipse">
              <a:avLst/>
            </a:prstGeom>
            <a:solidFill>
              <a:srgbClr val="CCFFCC"/>
            </a:solidFill>
            <a:ln>
              <a:noFill/>
            </a:ln>
            <a:effectLst/>
            <a:extLst>
              <a:ext uri="{91240B29-F687-4F45-9708-019B960494DF}">
                <a14:hiddenLine xmlns:a14="http://schemas.microsoft.com/office/drawing/2010/main" w="12700"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6674" tIns="53337" rIns="106674" bIns="53337" anchor="ctr"/>
            <a:lstStyle/>
            <a:p>
              <a:pPr algn="ctr" defTabSz="1066800"/>
              <a:r>
                <a:rPr kumimoji="1" lang="en-US" altLang="zh-CN" sz="3700" b="1">
                  <a:solidFill>
                    <a:schemeClr val="tx2"/>
                  </a:solidFill>
                  <a:latin typeface="Times New Roman" pitchFamily="18" charset="0"/>
                </a:rPr>
                <a:t>f</a:t>
              </a:r>
              <a:endParaRPr kumimoji="1" lang="en-US" altLang="zh-CN" sz="3700">
                <a:latin typeface="Times New Roman" pitchFamily="18" charset="0"/>
              </a:endParaRPr>
            </a:p>
          </p:txBody>
        </p:sp>
        <p:sp>
          <p:nvSpPr>
            <p:cNvPr id="146460" name="Oval 13"/>
            <p:cNvSpPr>
              <a:spLocks noChangeArrowheads="1"/>
            </p:cNvSpPr>
            <p:nvPr/>
          </p:nvSpPr>
          <p:spPr bwMode="auto">
            <a:xfrm>
              <a:off x="3840" y="1344"/>
              <a:ext cx="384" cy="336"/>
            </a:xfrm>
            <a:prstGeom prst="ellipse">
              <a:avLst/>
            </a:prstGeom>
            <a:solidFill>
              <a:srgbClr val="CCFFCC"/>
            </a:solidFill>
            <a:ln>
              <a:noFill/>
            </a:ln>
            <a:effectLst/>
            <a:extLst>
              <a:ext uri="{91240B29-F687-4F45-9708-019B960494DF}">
                <a14:hiddenLine xmlns:a14="http://schemas.microsoft.com/office/drawing/2010/main" w="12700"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6674" tIns="53337" rIns="106674" bIns="53337" anchor="ctr"/>
            <a:lstStyle/>
            <a:p>
              <a:pPr algn="ctr" defTabSz="1066800"/>
              <a:r>
                <a:rPr kumimoji="1" lang="en-US" altLang="zh-CN" sz="3700" b="1">
                  <a:solidFill>
                    <a:schemeClr val="tx2"/>
                  </a:solidFill>
                  <a:latin typeface="Times New Roman" pitchFamily="18" charset="0"/>
                </a:rPr>
                <a:t>e</a:t>
              </a:r>
              <a:endParaRPr kumimoji="1" lang="en-US" altLang="zh-CN" sz="3700">
                <a:latin typeface="Times New Roman" pitchFamily="18" charset="0"/>
              </a:endParaRPr>
            </a:p>
          </p:txBody>
        </p:sp>
        <p:sp>
          <p:nvSpPr>
            <p:cNvPr id="146461" name="Line 14"/>
            <p:cNvSpPr>
              <a:spLocks noChangeShapeType="1"/>
            </p:cNvSpPr>
            <p:nvPr/>
          </p:nvSpPr>
          <p:spPr bwMode="auto">
            <a:xfrm flipV="1">
              <a:off x="1296" y="768"/>
              <a:ext cx="624" cy="240"/>
            </a:xfrm>
            <a:prstGeom prst="line">
              <a:avLst/>
            </a:prstGeom>
            <a:noFill/>
            <a:ln w="19050" cap="sq">
              <a:solidFill>
                <a:srgbClr val="008000"/>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62" name="Line 15"/>
            <p:cNvSpPr>
              <a:spLocks noChangeShapeType="1"/>
            </p:cNvSpPr>
            <p:nvPr/>
          </p:nvSpPr>
          <p:spPr bwMode="auto">
            <a:xfrm>
              <a:off x="1296" y="1152"/>
              <a:ext cx="624" cy="240"/>
            </a:xfrm>
            <a:prstGeom prst="line">
              <a:avLst/>
            </a:prstGeom>
            <a:noFill/>
            <a:ln w="19050" cap="sq">
              <a:solidFill>
                <a:srgbClr val="008000"/>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63" name="Line 16"/>
            <p:cNvSpPr>
              <a:spLocks noChangeShapeType="1"/>
            </p:cNvSpPr>
            <p:nvPr/>
          </p:nvSpPr>
          <p:spPr bwMode="auto">
            <a:xfrm flipV="1">
              <a:off x="1296" y="1584"/>
              <a:ext cx="672" cy="288"/>
            </a:xfrm>
            <a:prstGeom prst="line">
              <a:avLst/>
            </a:prstGeom>
            <a:noFill/>
            <a:ln w="19050" cap="sq">
              <a:solidFill>
                <a:srgbClr val="008000"/>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64" name="Line 17"/>
            <p:cNvSpPr>
              <a:spLocks noChangeShapeType="1"/>
            </p:cNvSpPr>
            <p:nvPr/>
          </p:nvSpPr>
          <p:spPr bwMode="auto">
            <a:xfrm>
              <a:off x="1296" y="2016"/>
              <a:ext cx="624" cy="240"/>
            </a:xfrm>
            <a:prstGeom prst="line">
              <a:avLst/>
            </a:prstGeom>
            <a:noFill/>
            <a:ln w="19050" cap="sq">
              <a:solidFill>
                <a:srgbClr val="008000"/>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65" name="Line 18"/>
            <p:cNvSpPr>
              <a:spLocks noChangeShapeType="1"/>
            </p:cNvSpPr>
            <p:nvPr/>
          </p:nvSpPr>
          <p:spPr bwMode="auto">
            <a:xfrm>
              <a:off x="2304" y="720"/>
              <a:ext cx="624" cy="240"/>
            </a:xfrm>
            <a:prstGeom prst="line">
              <a:avLst/>
            </a:prstGeom>
            <a:noFill/>
            <a:ln w="19050" cap="sq">
              <a:solidFill>
                <a:srgbClr val="008000"/>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66" name="Line 19"/>
            <p:cNvSpPr>
              <a:spLocks noChangeShapeType="1"/>
            </p:cNvSpPr>
            <p:nvPr/>
          </p:nvSpPr>
          <p:spPr bwMode="auto">
            <a:xfrm flipH="1">
              <a:off x="2304" y="1152"/>
              <a:ext cx="576" cy="288"/>
            </a:xfrm>
            <a:prstGeom prst="line">
              <a:avLst/>
            </a:prstGeom>
            <a:noFill/>
            <a:ln w="19050" cap="sq">
              <a:solidFill>
                <a:srgbClr val="008000"/>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67" name="Line 20"/>
            <p:cNvSpPr>
              <a:spLocks noChangeShapeType="1"/>
            </p:cNvSpPr>
            <p:nvPr/>
          </p:nvSpPr>
          <p:spPr bwMode="auto">
            <a:xfrm>
              <a:off x="2304" y="1584"/>
              <a:ext cx="624" cy="288"/>
            </a:xfrm>
            <a:prstGeom prst="line">
              <a:avLst/>
            </a:prstGeom>
            <a:noFill/>
            <a:ln w="19050" cap="sq">
              <a:solidFill>
                <a:srgbClr val="008000"/>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68" name="Line 21"/>
            <p:cNvSpPr>
              <a:spLocks noChangeShapeType="1"/>
            </p:cNvSpPr>
            <p:nvPr/>
          </p:nvSpPr>
          <p:spPr bwMode="auto">
            <a:xfrm flipV="1">
              <a:off x="2304" y="2064"/>
              <a:ext cx="624" cy="192"/>
            </a:xfrm>
            <a:prstGeom prst="line">
              <a:avLst/>
            </a:prstGeom>
            <a:noFill/>
            <a:ln w="19050" cap="sq">
              <a:solidFill>
                <a:srgbClr val="008000"/>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69" name="Line 22"/>
            <p:cNvSpPr>
              <a:spLocks noChangeShapeType="1"/>
            </p:cNvSpPr>
            <p:nvPr/>
          </p:nvSpPr>
          <p:spPr bwMode="auto">
            <a:xfrm>
              <a:off x="3264" y="1056"/>
              <a:ext cx="576" cy="336"/>
            </a:xfrm>
            <a:prstGeom prst="line">
              <a:avLst/>
            </a:prstGeom>
            <a:noFill/>
            <a:ln w="19050" cap="sq">
              <a:solidFill>
                <a:srgbClr val="008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70" name="Line 23"/>
            <p:cNvSpPr>
              <a:spLocks noChangeShapeType="1"/>
            </p:cNvSpPr>
            <p:nvPr/>
          </p:nvSpPr>
          <p:spPr bwMode="auto">
            <a:xfrm flipV="1">
              <a:off x="3264" y="1584"/>
              <a:ext cx="576" cy="336"/>
            </a:xfrm>
            <a:prstGeom prst="line">
              <a:avLst/>
            </a:prstGeom>
            <a:noFill/>
            <a:ln w="19050" cap="sq">
              <a:solidFill>
                <a:srgbClr val="008000"/>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6216" name="Text Box 24"/>
          <p:cNvSpPr txBox="1">
            <a:spLocks noChangeArrowheads="1"/>
          </p:cNvSpPr>
          <p:nvPr/>
        </p:nvSpPr>
        <p:spPr bwMode="auto">
          <a:xfrm>
            <a:off x="1130300" y="3324225"/>
            <a:ext cx="511175"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6674" tIns="53337" rIns="106674" bIns="53337">
            <a:spAutoFit/>
          </a:bodyPr>
          <a:lstStyle>
            <a:lvl1pPr defTabSz="1066800" eaLnBrk="0" hangingPunct="0">
              <a:defRPr>
                <a:solidFill>
                  <a:schemeClr val="tx1"/>
                </a:solidFill>
                <a:latin typeface="Arial" charset="0"/>
                <a:ea typeface="宋体" pitchFamily="2" charset="-122"/>
              </a:defRPr>
            </a:lvl1pPr>
            <a:lvl2pPr marL="742950" indent="-285750" defTabSz="1066800" eaLnBrk="0" hangingPunct="0">
              <a:defRPr>
                <a:solidFill>
                  <a:schemeClr val="tx1"/>
                </a:solidFill>
                <a:latin typeface="Arial" charset="0"/>
                <a:ea typeface="宋体" pitchFamily="2" charset="-122"/>
              </a:defRPr>
            </a:lvl2pPr>
            <a:lvl3pPr marL="1143000" indent="-228600" defTabSz="1066800" eaLnBrk="0" hangingPunct="0">
              <a:defRPr>
                <a:solidFill>
                  <a:schemeClr val="tx1"/>
                </a:solidFill>
                <a:latin typeface="Arial" charset="0"/>
                <a:ea typeface="宋体" pitchFamily="2" charset="-122"/>
              </a:defRPr>
            </a:lvl3pPr>
            <a:lvl4pPr marL="1600200" indent="-228600" defTabSz="1066800" eaLnBrk="0" hangingPunct="0">
              <a:defRPr>
                <a:solidFill>
                  <a:schemeClr val="tx1"/>
                </a:solidFill>
                <a:latin typeface="Arial" charset="0"/>
                <a:ea typeface="宋体" pitchFamily="2" charset="-122"/>
              </a:defRPr>
            </a:lvl4pPr>
            <a:lvl5pPr marL="2057400" indent="-228600" defTabSz="1066800" eaLnBrk="0" hangingPunct="0">
              <a:defRPr>
                <a:solidFill>
                  <a:schemeClr val="tx1"/>
                </a:solidFill>
                <a:latin typeface="Arial" charset="0"/>
                <a:ea typeface="宋体" pitchFamily="2" charset="-122"/>
              </a:defRPr>
            </a:lvl5pPr>
            <a:lvl6pPr marL="2514600" indent="-228600" defTabSz="1066800" eaLnBrk="0" fontAlgn="base" hangingPunct="0">
              <a:spcBef>
                <a:spcPct val="0"/>
              </a:spcBef>
              <a:spcAft>
                <a:spcPct val="0"/>
              </a:spcAft>
              <a:defRPr>
                <a:solidFill>
                  <a:schemeClr val="tx1"/>
                </a:solidFill>
                <a:latin typeface="Arial" charset="0"/>
                <a:ea typeface="宋体" pitchFamily="2" charset="-122"/>
              </a:defRPr>
            </a:lvl6pPr>
            <a:lvl7pPr marL="2971800" indent="-228600" defTabSz="1066800" eaLnBrk="0" fontAlgn="base" hangingPunct="0">
              <a:spcBef>
                <a:spcPct val="0"/>
              </a:spcBef>
              <a:spcAft>
                <a:spcPct val="0"/>
              </a:spcAft>
              <a:defRPr>
                <a:solidFill>
                  <a:schemeClr val="tx1"/>
                </a:solidFill>
                <a:latin typeface="Arial" charset="0"/>
                <a:ea typeface="宋体" pitchFamily="2" charset="-122"/>
              </a:defRPr>
            </a:lvl7pPr>
            <a:lvl8pPr marL="3429000" indent="-228600" defTabSz="1066800" eaLnBrk="0" fontAlgn="base" hangingPunct="0">
              <a:spcBef>
                <a:spcPct val="0"/>
              </a:spcBef>
              <a:spcAft>
                <a:spcPct val="0"/>
              </a:spcAft>
              <a:defRPr>
                <a:solidFill>
                  <a:schemeClr val="tx1"/>
                </a:solidFill>
                <a:latin typeface="Arial" charset="0"/>
                <a:ea typeface="宋体" pitchFamily="2" charset="-122"/>
              </a:defRPr>
            </a:lvl8pPr>
            <a:lvl9pPr marL="3886200" indent="-228600" defTabSz="10668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4700" b="1">
                <a:solidFill>
                  <a:srgbClr val="000099"/>
                </a:solidFill>
                <a:latin typeface="Times New Roman" pitchFamily="18" charset="0"/>
              </a:rPr>
              <a:t>a</a:t>
            </a:r>
            <a:endParaRPr kumimoji="1" lang="en-US" altLang="zh-CN" sz="4700">
              <a:solidFill>
                <a:srgbClr val="000099"/>
              </a:solidFill>
              <a:latin typeface="Times New Roman" pitchFamily="18" charset="0"/>
            </a:endParaRPr>
          </a:p>
        </p:txBody>
      </p:sp>
      <p:sp>
        <p:nvSpPr>
          <p:cNvPr id="136217" name="Text Box 25"/>
          <p:cNvSpPr txBox="1">
            <a:spLocks noChangeArrowheads="1"/>
          </p:cNvSpPr>
          <p:nvPr/>
        </p:nvSpPr>
        <p:spPr bwMode="auto">
          <a:xfrm>
            <a:off x="498475" y="3324225"/>
            <a:ext cx="544513"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6674" tIns="53337" rIns="106674" bIns="53337">
            <a:spAutoFit/>
          </a:bodyPr>
          <a:lstStyle>
            <a:lvl1pPr defTabSz="1066800" eaLnBrk="0" hangingPunct="0">
              <a:defRPr>
                <a:solidFill>
                  <a:schemeClr val="tx1"/>
                </a:solidFill>
                <a:latin typeface="Arial" charset="0"/>
                <a:ea typeface="宋体" pitchFamily="2" charset="-122"/>
              </a:defRPr>
            </a:lvl1pPr>
            <a:lvl2pPr marL="742950" indent="-285750" defTabSz="1066800" eaLnBrk="0" hangingPunct="0">
              <a:defRPr>
                <a:solidFill>
                  <a:schemeClr val="tx1"/>
                </a:solidFill>
                <a:latin typeface="Arial" charset="0"/>
                <a:ea typeface="宋体" pitchFamily="2" charset="-122"/>
              </a:defRPr>
            </a:lvl2pPr>
            <a:lvl3pPr marL="1143000" indent="-228600" defTabSz="1066800" eaLnBrk="0" hangingPunct="0">
              <a:defRPr>
                <a:solidFill>
                  <a:schemeClr val="tx1"/>
                </a:solidFill>
                <a:latin typeface="Arial" charset="0"/>
                <a:ea typeface="宋体" pitchFamily="2" charset="-122"/>
              </a:defRPr>
            </a:lvl3pPr>
            <a:lvl4pPr marL="1600200" indent="-228600" defTabSz="1066800" eaLnBrk="0" hangingPunct="0">
              <a:defRPr>
                <a:solidFill>
                  <a:schemeClr val="tx1"/>
                </a:solidFill>
                <a:latin typeface="Arial" charset="0"/>
                <a:ea typeface="宋体" pitchFamily="2" charset="-122"/>
              </a:defRPr>
            </a:lvl4pPr>
            <a:lvl5pPr marL="2057400" indent="-228600" defTabSz="1066800" eaLnBrk="0" hangingPunct="0">
              <a:defRPr>
                <a:solidFill>
                  <a:schemeClr val="tx1"/>
                </a:solidFill>
                <a:latin typeface="Arial" charset="0"/>
                <a:ea typeface="宋体" pitchFamily="2" charset="-122"/>
              </a:defRPr>
            </a:lvl5pPr>
            <a:lvl6pPr marL="2514600" indent="-228600" defTabSz="1066800" eaLnBrk="0" fontAlgn="base" hangingPunct="0">
              <a:spcBef>
                <a:spcPct val="0"/>
              </a:spcBef>
              <a:spcAft>
                <a:spcPct val="0"/>
              </a:spcAft>
              <a:defRPr>
                <a:solidFill>
                  <a:schemeClr val="tx1"/>
                </a:solidFill>
                <a:latin typeface="Arial" charset="0"/>
                <a:ea typeface="宋体" pitchFamily="2" charset="-122"/>
              </a:defRPr>
            </a:lvl6pPr>
            <a:lvl7pPr marL="2971800" indent="-228600" defTabSz="1066800" eaLnBrk="0" fontAlgn="base" hangingPunct="0">
              <a:spcBef>
                <a:spcPct val="0"/>
              </a:spcBef>
              <a:spcAft>
                <a:spcPct val="0"/>
              </a:spcAft>
              <a:defRPr>
                <a:solidFill>
                  <a:schemeClr val="tx1"/>
                </a:solidFill>
                <a:latin typeface="Arial" charset="0"/>
                <a:ea typeface="宋体" pitchFamily="2" charset="-122"/>
              </a:defRPr>
            </a:lvl7pPr>
            <a:lvl8pPr marL="3429000" indent="-228600" defTabSz="1066800" eaLnBrk="0" fontAlgn="base" hangingPunct="0">
              <a:spcBef>
                <a:spcPct val="0"/>
              </a:spcBef>
              <a:spcAft>
                <a:spcPct val="0"/>
              </a:spcAft>
              <a:defRPr>
                <a:solidFill>
                  <a:schemeClr val="tx1"/>
                </a:solidFill>
                <a:latin typeface="Arial" charset="0"/>
                <a:ea typeface="宋体" pitchFamily="2" charset="-122"/>
              </a:defRPr>
            </a:lvl8pPr>
            <a:lvl9pPr marL="3886200" indent="-228600" defTabSz="10668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4700" b="1">
                <a:solidFill>
                  <a:srgbClr val="000099"/>
                </a:solidFill>
                <a:latin typeface="Times New Roman" pitchFamily="18" charset="0"/>
              </a:rPr>
              <a:t>b</a:t>
            </a:r>
            <a:endParaRPr kumimoji="1" lang="en-US" altLang="zh-CN" sz="4700">
              <a:solidFill>
                <a:srgbClr val="000099"/>
              </a:solidFill>
              <a:latin typeface="Times New Roman" pitchFamily="18" charset="0"/>
            </a:endParaRPr>
          </a:p>
        </p:txBody>
      </p:sp>
      <p:sp>
        <p:nvSpPr>
          <p:cNvPr id="136218" name="Text Box 26"/>
          <p:cNvSpPr txBox="1">
            <a:spLocks noChangeArrowheads="1"/>
          </p:cNvSpPr>
          <p:nvPr/>
        </p:nvSpPr>
        <p:spPr bwMode="auto">
          <a:xfrm>
            <a:off x="2443163" y="3357563"/>
            <a:ext cx="544512"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6674" tIns="53337" rIns="106674" bIns="53337">
            <a:spAutoFit/>
          </a:bodyPr>
          <a:lstStyle>
            <a:lvl1pPr defTabSz="1066800" eaLnBrk="0" hangingPunct="0">
              <a:defRPr>
                <a:solidFill>
                  <a:schemeClr val="tx1"/>
                </a:solidFill>
                <a:latin typeface="Arial" charset="0"/>
                <a:ea typeface="宋体" pitchFamily="2" charset="-122"/>
              </a:defRPr>
            </a:lvl1pPr>
            <a:lvl2pPr marL="742950" indent="-285750" defTabSz="1066800" eaLnBrk="0" hangingPunct="0">
              <a:defRPr>
                <a:solidFill>
                  <a:schemeClr val="tx1"/>
                </a:solidFill>
                <a:latin typeface="Arial" charset="0"/>
                <a:ea typeface="宋体" pitchFamily="2" charset="-122"/>
              </a:defRPr>
            </a:lvl2pPr>
            <a:lvl3pPr marL="1143000" indent="-228600" defTabSz="1066800" eaLnBrk="0" hangingPunct="0">
              <a:defRPr>
                <a:solidFill>
                  <a:schemeClr val="tx1"/>
                </a:solidFill>
                <a:latin typeface="Arial" charset="0"/>
                <a:ea typeface="宋体" pitchFamily="2" charset="-122"/>
              </a:defRPr>
            </a:lvl3pPr>
            <a:lvl4pPr marL="1600200" indent="-228600" defTabSz="1066800" eaLnBrk="0" hangingPunct="0">
              <a:defRPr>
                <a:solidFill>
                  <a:schemeClr val="tx1"/>
                </a:solidFill>
                <a:latin typeface="Arial" charset="0"/>
                <a:ea typeface="宋体" pitchFamily="2" charset="-122"/>
              </a:defRPr>
            </a:lvl4pPr>
            <a:lvl5pPr marL="2057400" indent="-228600" defTabSz="1066800" eaLnBrk="0" hangingPunct="0">
              <a:defRPr>
                <a:solidFill>
                  <a:schemeClr val="tx1"/>
                </a:solidFill>
                <a:latin typeface="Arial" charset="0"/>
                <a:ea typeface="宋体" pitchFamily="2" charset="-122"/>
              </a:defRPr>
            </a:lvl5pPr>
            <a:lvl6pPr marL="2514600" indent="-228600" defTabSz="1066800" eaLnBrk="0" fontAlgn="base" hangingPunct="0">
              <a:spcBef>
                <a:spcPct val="0"/>
              </a:spcBef>
              <a:spcAft>
                <a:spcPct val="0"/>
              </a:spcAft>
              <a:defRPr>
                <a:solidFill>
                  <a:schemeClr val="tx1"/>
                </a:solidFill>
                <a:latin typeface="Arial" charset="0"/>
                <a:ea typeface="宋体" pitchFamily="2" charset="-122"/>
              </a:defRPr>
            </a:lvl6pPr>
            <a:lvl7pPr marL="2971800" indent="-228600" defTabSz="1066800" eaLnBrk="0" fontAlgn="base" hangingPunct="0">
              <a:spcBef>
                <a:spcPct val="0"/>
              </a:spcBef>
              <a:spcAft>
                <a:spcPct val="0"/>
              </a:spcAft>
              <a:defRPr>
                <a:solidFill>
                  <a:schemeClr val="tx1"/>
                </a:solidFill>
                <a:latin typeface="Arial" charset="0"/>
                <a:ea typeface="宋体" pitchFamily="2" charset="-122"/>
              </a:defRPr>
            </a:lvl7pPr>
            <a:lvl8pPr marL="3429000" indent="-228600" defTabSz="1066800" eaLnBrk="0" fontAlgn="base" hangingPunct="0">
              <a:spcBef>
                <a:spcPct val="0"/>
              </a:spcBef>
              <a:spcAft>
                <a:spcPct val="0"/>
              </a:spcAft>
              <a:defRPr>
                <a:solidFill>
                  <a:schemeClr val="tx1"/>
                </a:solidFill>
                <a:latin typeface="Arial" charset="0"/>
                <a:ea typeface="宋体" pitchFamily="2" charset="-122"/>
              </a:defRPr>
            </a:lvl8pPr>
            <a:lvl9pPr marL="3886200" indent="-228600" defTabSz="10668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4700" b="1">
                <a:solidFill>
                  <a:srgbClr val="000099"/>
                </a:solidFill>
                <a:latin typeface="Times New Roman" pitchFamily="18" charset="0"/>
              </a:rPr>
              <a:t>h</a:t>
            </a:r>
            <a:endParaRPr kumimoji="1" lang="en-US" altLang="zh-CN" sz="4700">
              <a:solidFill>
                <a:srgbClr val="000099"/>
              </a:solidFill>
              <a:latin typeface="Times New Roman" pitchFamily="18" charset="0"/>
            </a:endParaRPr>
          </a:p>
        </p:txBody>
      </p:sp>
      <p:sp>
        <p:nvSpPr>
          <p:cNvPr id="136219" name="Text Box 27"/>
          <p:cNvSpPr txBox="1">
            <a:spLocks noChangeArrowheads="1"/>
          </p:cNvSpPr>
          <p:nvPr/>
        </p:nvSpPr>
        <p:spPr bwMode="auto">
          <a:xfrm>
            <a:off x="1763713" y="3324225"/>
            <a:ext cx="477837"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6674" tIns="53337" rIns="106674" bIns="53337">
            <a:spAutoFit/>
          </a:bodyPr>
          <a:lstStyle>
            <a:lvl1pPr defTabSz="1066800" eaLnBrk="0" hangingPunct="0">
              <a:defRPr>
                <a:solidFill>
                  <a:schemeClr val="tx1"/>
                </a:solidFill>
                <a:latin typeface="Arial" charset="0"/>
                <a:ea typeface="宋体" pitchFamily="2" charset="-122"/>
              </a:defRPr>
            </a:lvl1pPr>
            <a:lvl2pPr marL="742950" indent="-285750" defTabSz="1066800" eaLnBrk="0" hangingPunct="0">
              <a:defRPr>
                <a:solidFill>
                  <a:schemeClr val="tx1"/>
                </a:solidFill>
                <a:latin typeface="Arial" charset="0"/>
                <a:ea typeface="宋体" pitchFamily="2" charset="-122"/>
              </a:defRPr>
            </a:lvl2pPr>
            <a:lvl3pPr marL="1143000" indent="-228600" defTabSz="1066800" eaLnBrk="0" hangingPunct="0">
              <a:defRPr>
                <a:solidFill>
                  <a:schemeClr val="tx1"/>
                </a:solidFill>
                <a:latin typeface="Arial" charset="0"/>
                <a:ea typeface="宋体" pitchFamily="2" charset="-122"/>
              </a:defRPr>
            </a:lvl3pPr>
            <a:lvl4pPr marL="1600200" indent="-228600" defTabSz="1066800" eaLnBrk="0" hangingPunct="0">
              <a:defRPr>
                <a:solidFill>
                  <a:schemeClr val="tx1"/>
                </a:solidFill>
                <a:latin typeface="Arial" charset="0"/>
                <a:ea typeface="宋体" pitchFamily="2" charset="-122"/>
              </a:defRPr>
            </a:lvl4pPr>
            <a:lvl5pPr marL="2057400" indent="-228600" defTabSz="1066800" eaLnBrk="0" hangingPunct="0">
              <a:defRPr>
                <a:solidFill>
                  <a:schemeClr val="tx1"/>
                </a:solidFill>
                <a:latin typeface="Arial" charset="0"/>
                <a:ea typeface="宋体" pitchFamily="2" charset="-122"/>
              </a:defRPr>
            </a:lvl5pPr>
            <a:lvl6pPr marL="2514600" indent="-228600" defTabSz="1066800" eaLnBrk="0" fontAlgn="base" hangingPunct="0">
              <a:spcBef>
                <a:spcPct val="0"/>
              </a:spcBef>
              <a:spcAft>
                <a:spcPct val="0"/>
              </a:spcAft>
              <a:defRPr>
                <a:solidFill>
                  <a:schemeClr val="tx1"/>
                </a:solidFill>
                <a:latin typeface="Arial" charset="0"/>
                <a:ea typeface="宋体" pitchFamily="2" charset="-122"/>
              </a:defRPr>
            </a:lvl6pPr>
            <a:lvl7pPr marL="2971800" indent="-228600" defTabSz="1066800" eaLnBrk="0" fontAlgn="base" hangingPunct="0">
              <a:spcBef>
                <a:spcPct val="0"/>
              </a:spcBef>
              <a:spcAft>
                <a:spcPct val="0"/>
              </a:spcAft>
              <a:defRPr>
                <a:solidFill>
                  <a:schemeClr val="tx1"/>
                </a:solidFill>
                <a:latin typeface="Arial" charset="0"/>
                <a:ea typeface="宋体" pitchFamily="2" charset="-122"/>
              </a:defRPr>
            </a:lvl7pPr>
            <a:lvl8pPr marL="3429000" indent="-228600" defTabSz="1066800" eaLnBrk="0" fontAlgn="base" hangingPunct="0">
              <a:spcBef>
                <a:spcPct val="0"/>
              </a:spcBef>
              <a:spcAft>
                <a:spcPct val="0"/>
              </a:spcAft>
              <a:defRPr>
                <a:solidFill>
                  <a:schemeClr val="tx1"/>
                </a:solidFill>
                <a:latin typeface="Arial" charset="0"/>
                <a:ea typeface="宋体" pitchFamily="2" charset="-122"/>
              </a:defRPr>
            </a:lvl8pPr>
            <a:lvl9pPr marL="3886200" indent="-228600" defTabSz="10668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4700" b="1">
                <a:solidFill>
                  <a:srgbClr val="000099"/>
                </a:solidFill>
                <a:latin typeface="Times New Roman" pitchFamily="18" charset="0"/>
              </a:rPr>
              <a:t>c</a:t>
            </a:r>
            <a:endParaRPr kumimoji="1" lang="en-US" altLang="zh-CN" sz="4700">
              <a:solidFill>
                <a:srgbClr val="000099"/>
              </a:solidFill>
              <a:latin typeface="Times New Roman" pitchFamily="18" charset="0"/>
            </a:endParaRPr>
          </a:p>
        </p:txBody>
      </p:sp>
      <p:grpSp>
        <p:nvGrpSpPr>
          <p:cNvPr id="136220" name="Group 28"/>
          <p:cNvGrpSpPr>
            <a:grpSpLocks/>
          </p:cNvGrpSpPr>
          <p:nvPr/>
        </p:nvGrpSpPr>
        <p:grpSpPr bwMode="auto">
          <a:xfrm>
            <a:off x="2195513" y="404813"/>
            <a:ext cx="2011362" cy="1285875"/>
            <a:chOff x="864" y="720"/>
            <a:chExt cx="1056" cy="720"/>
          </a:xfrm>
        </p:grpSpPr>
        <p:sp useBgFill="1">
          <p:nvSpPr>
            <p:cNvPr id="146450" name="Rectangle 29"/>
            <p:cNvSpPr>
              <a:spLocks noChangeArrowheads="1"/>
            </p:cNvSpPr>
            <p:nvPr/>
          </p:nvSpPr>
          <p:spPr bwMode="auto">
            <a:xfrm>
              <a:off x="864" y="864"/>
              <a:ext cx="480" cy="432"/>
            </a:xfrm>
            <a:prstGeom prst="rect">
              <a:avLst/>
            </a:prstGeom>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146451" name="Rectangle 30"/>
            <p:cNvSpPr>
              <a:spLocks noChangeArrowheads="1"/>
            </p:cNvSpPr>
            <p:nvPr/>
          </p:nvSpPr>
          <p:spPr bwMode="auto">
            <a:xfrm>
              <a:off x="1344" y="720"/>
              <a:ext cx="576" cy="288"/>
            </a:xfrm>
            <a:prstGeom prst="rect">
              <a:avLst/>
            </a:prstGeom>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146452" name="Rectangle 31"/>
            <p:cNvSpPr>
              <a:spLocks noChangeArrowheads="1"/>
            </p:cNvSpPr>
            <p:nvPr/>
          </p:nvSpPr>
          <p:spPr bwMode="auto">
            <a:xfrm>
              <a:off x="1344" y="1152"/>
              <a:ext cx="576" cy="288"/>
            </a:xfrm>
            <a:prstGeom prst="rect">
              <a:avLst/>
            </a:prstGeom>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6224" name="Group 32"/>
          <p:cNvGrpSpPr>
            <a:grpSpLocks/>
          </p:cNvGrpSpPr>
          <p:nvPr/>
        </p:nvGrpSpPr>
        <p:grpSpPr bwMode="auto">
          <a:xfrm>
            <a:off x="2195513" y="1916113"/>
            <a:ext cx="2103437" cy="1285875"/>
            <a:chOff x="864" y="1584"/>
            <a:chExt cx="1104" cy="720"/>
          </a:xfrm>
        </p:grpSpPr>
        <p:sp useBgFill="1">
          <p:nvSpPr>
            <p:cNvPr id="146447" name="Rectangle 33"/>
            <p:cNvSpPr>
              <a:spLocks noChangeArrowheads="1"/>
            </p:cNvSpPr>
            <p:nvPr/>
          </p:nvSpPr>
          <p:spPr bwMode="auto">
            <a:xfrm>
              <a:off x="864" y="1728"/>
              <a:ext cx="480" cy="432"/>
            </a:xfrm>
            <a:prstGeom prst="rect">
              <a:avLst/>
            </a:prstGeom>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146448" name="Rectangle 34"/>
            <p:cNvSpPr>
              <a:spLocks noChangeArrowheads="1"/>
            </p:cNvSpPr>
            <p:nvPr/>
          </p:nvSpPr>
          <p:spPr bwMode="auto">
            <a:xfrm>
              <a:off x="1344" y="1584"/>
              <a:ext cx="624" cy="336"/>
            </a:xfrm>
            <a:prstGeom prst="rect">
              <a:avLst/>
            </a:prstGeom>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146449" name="Rectangle 35"/>
            <p:cNvSpPr>
              <a:spLocks noChangeArrowheads="1"/>
            </p:cNvSpPr>
            <p:nvPr/>
          </p:nvSpPr>
          <p:spPr bwMode="auto">
            <a:xfrm>
              <a:off x="1344" y="2016"/>
              <a:ext cx="576" cy="288"/>
            </a:xfrm>
            <a:prstGeom prst="rect">
              <a:avLst/>
            </a:prstGeom>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useBgFill="1">
        <p:nvSpPr>
          <p:cNvPr id="136228" name="Rectangle 36"/>
          <p:cNvSpPr>
            <a:spLocks noChangeArrowheads="1"/>
          </p:cNvSpPr>
          <p:nvPr/>
        </p:nvSpPr>
        <p:spPr bwMode="auto">
          <a:xfrm>
            <a:off x="4211638" y="2781300"/>
            <a:ext cx="914400" cy="771525"/>
          </a:xfrm>
          <a:prstGeom prst="rect">
            <a:avLst/>
          </a:prstGeom>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136229" name="Rectangle 37"/>
          <p:cNvSpPr>
            <a:spLocks noChangeArrowheads="1"/>
          </p:cNvSpPr>
          <p:nvPr/>
        </p:nvSpPr>
        <p:spPr bwMode="auto">
          <a:xfrm>
            <a:off x="4953000" y="2724150"/>
            <a:ext cx="1189038" cy="428625"/>
          </a:xfrm>
          <a:prstGeom prst="rect">
            <a:avLst/>
          </a:prstGeom>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136230" name="Rectangle 38"/>
          <p:cNvSpPr>
            <a:spLocks noChangeArrowheads="1"/>
          </p:cNvSpPr>
          <p:nvPr/>
        </p:nvSpPr>
        <p:spPr bwMode="auto">
          <a:xfrm>
            <a:off x="4140200" y="79375"/>
            <a:ext cx="914400" cy="685800"/>
          </a:xfrm>
          <a:prstGeom prst="rect">
            <a:avLst/>
          </a:prstGeom>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136231" name="Rectangle 39"/>
          <p:cNvSpPr>
            <a:spLocks noChangeArrowheads="1"/>
          </p:cNvSpPr>
          <p:nvPr/>
        </p:nvSpPr>
        <p:spPr bwMode="auto">
          <a:xfrm>
            <a:off x="5003800" y="260350"/>
            <a:ext cx="1098550" cy="600075"/>
          </a:xfrm>
          <a:prstGeom prst="rect">
            <a:avLst/>
          </a:prstGeom>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45" name="Text Box 40"/>
          <p:cNvSpPr txBox="1">
            <a:spLocks noChangeArrowheads="1"/>
          </p:cNvSpPr>
          <p:nvPr/>
        </p:nvSpPr>
        <p:spPr bwMode="auto">
          <a:xfrm>
            <a:off x="228600" y="152400"/>
            <a:ext cx="1066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3200">
                <a:solidFill>
                  <a:srgbClr val="000066"/>
                </a:solidFill>
                <a:latin typeface="华文中宋" pitchFamily="2" charset="-122"/>
                <a:ea typeface="华文中宋" pitchFamily="2" charset="-122"/>
              </a:rPr>
              <a:t>又如</a:t>
            </a:r>
            <a:r>
              <a:rPr kumimoji="1" lang="en-US" altLang="zh-CN" sz="3200">
                <a:solidFill>
                  <a:srgbClr val="000066"/>
                </a:solidFill>
                <a:latin typeface="华文中宋" pitchFamily="2" charset="-122"/>
                <a:ea typeface="华文中宋" pitchFamily="2" charset="-122"/>
              </a:rPr>
              <a:t>:</a:t>
            </a:r>
          </a:p>
        </p:txBody>
      </p:sp>
      <p:sp>
        <p:nvSpPr>
          <p:cNvPr id="146446" name="AutoShape 42"/>
          <p:cNvSpPr>
            <a:spLocks noChangeArrowheads="1"/>
          </p:cNvSpPr>
          <p:nvPr/>
        </p:nvSpPr>
        <p:spPr bwMode="auto">
          <a:xfrm>
            <a:off x="2051050" y="4724400"/>
            <a:ext cx="4826000" cy="1439863"/>
          </a:xfrm>
          <a:prstGeom prst="cloudCallout">
            <a:avLst>
              <a:gd name="adj1" fmla="val 32370"/>
              <a:gd name="adj2" fmla="val -98843"/>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3200" b="1">
                <a:ea typeface="楷体_GB2312" pitchFamily="49" charset="-122"/>
              </a:rPr>
              <a:t>如何在计算机中实现拓扑排序？</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6217"/>
                                        </p:tgtEl>
                                        <p:attrNameLst>
                                          <p:attrName>style.visibility</p:attrName>
                                        </p:attrNameLst>
                                      </p:cBhvr>
                                      <p:to>
                                        <p:strVal val="visible"/>
                                      </p:to>
                                    </p:set>
                                    <p:animEffect transition="in" filter="wipe(left)">
                                      <p:cBhvr>
                                        <p:cTn id="7" dur="500"/>
                                        <p:tgtEl>
                                          <p:spTgt spid="1362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6224"/>
                                        </p:tgtEl>
                                        <p:attrNameLst>
                                          <p:attrName>style.visibility</p:attrName>
                                        </p:attrNameLst>
                                      </p:cBhvr>
                                      <p:to>
                                        <p:strVal val="visible"/>
                                      </p:to>
                                    </p:set>
                                    <p:animEffect transition="in" filter="wipe(left)">
                                      <p:cBhvr>
                                        <p:cTn id="12" dur="500"/>
                                        <p:tgtEl>
                                          <p:spTgt spid="1362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6216"/>
                                        </p:tgtEl>
                                        <p:attrNameLst>
                                          <p:attrName>style.visibility</p:attrName>
                                        </p:attrNameLst>
                                      </p:cBhvr>
                                      <p:to>
                                        <p:strVal val="visible"/>
                                      </p:to>
                                    </p:set>
                                    <p:animEffect transition="in" filter="wipe(left)">
                                      <p:cBhvr>
                                        <p:cTn id="17" dur="500"/>
                                        <p:tgtEl>
                                          <p:spTgt spid="1362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36220"/>
                                        </p:tgtEl>
                                        <p:attrNameLst>
                                          <p:attrName>style.visibility</p:attrName>
                                        </p:attrNameLst>
                                      </p:cBhvr>
                                      <p:to>
                                        <p:strVal val="visible"/>
                                      </p:to>
                                    </p:set>
                                    <p:animEffect transition="in" filter="wipe(left)">
                                      <p:cBhvr>
                                        <p:cTn id="22" dur="500"/>
                                        <p:tgtEl>
                                          <p:spTgt spid="13622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6219"/>
                                        </p:tgtEl>
                                        <p:attrNameLst>
                                          <p:attrName>style.visibility</p:attrName>
                                        </p:attrNameLst>
                                      </p:cBhvr>
                                      <p:to>
                                        <p:strVal val="visible"/>
                                      </p:to>
                                    </p:set>
                                    <p:animEffect transition="in" filter="wipe(left)">
                                      <p:cBhvr>
                                        <p:cTn id="27" dur="500"/>
                                        <p:tgtEl>
                                          <p:spTgt spid="13621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6230"/>
                                        </p:tgtEl>
                                        <p:attrNameLst>
                                          <p:attrName>style.visibility</p:attrName>
                                        </p:attrNameLst>
                                      </p:cBhvr>
                                      <p:to>
                                        <p:strVal val="visible"/>
                                      </p:to>
                                    </p:set>
                                    <p:animEffect transition="in" filter="wipe(left)">
                                      <p:cBhvr>
                                        <p:cTn id="32" dur="500"/>
                                        <p:tgtEl>
                                          <p:spTgt spid="136230"/>
                                        </p:tgtEl>
                                      </p:cBhvr>
                                    </p:animEffect>
                                  </p:childTnLst>
                                </p:cTn>
                              </p:par>
                            </p:childTnLst>
                          </p:cTn>
                        </p:par>
                        <p:par>
                          <p:cTn id="33" fill="hold" nodeType="afterGroup">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136231"/>
                                        </p:tgtEl>
                                        <p:attrNameLst>
                                          <p:attrName>style.visibility</p:attrName>
                                        </p:attrNameLst>
                                      </p:cBhvr>
                                      <p:to>
                                        <p:strVal val="visible"/>
                                      </p:to>
                                    </p:set>
                                    <p:animEffect transition="in" filter="wipe(left)">
                                      <p:cBhvr>
                                        <p:cTn id="36" dur="500"/>
                                        <p:tgtEl>
                                          <p:spTgt spid="13623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36218"/>
                                        </p:tgtEl>
                                        <p:attrNameLst>
                                          <p:attrName>style.visibility</p:attrName>
                                        </p:attrNameLst>
                                      </p:cBhvr>
                                      <p:to>
                                        <p:strVal val="visible"/>
                                      </p:to>
                                    </p:set>
                                    <p:animEffect transition="in" filter="wipe(left)">
                                      <p:cBhvr>
                                        <p:cTn id="41" dur="500"/>
                                        <p:tgtEl>
                                          <p:spTgt spid="13621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36228"/>
                                        </p:tgtEl>
                                        <p:attrNameLst>
                                          <p:attrName>style.visibility</p:attrName>
                                        </p:attrNameLst>
                                      </p:cBhvr>
                                      <p:to>
                                        <p:strVal val="visible"/>
                                      </p:to>
                                    </p:set>
                                    <p:animEffect transition="in" filter="wipe(left)">
                                      <p:cBhvr>
                                        <p:cTn id="46" dur="500"/>
                                        <p:tgtEl>
                                          <p:spTgt spid="136228"/>
                                        </p:tgtEl>
                                      </p:cBhvr>
                                    </p:animEffect>
                                  </p:childTnLst>
                                </p:cTn>
                              </p:par>
                            </p:childTnLst>
                          </p:cTn>
                        </p:par>
                        <p:par>
                          <p:cTn id="47" fill="hold" nodeType="afterGroup">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136229"/>
                                        </p:tgtEl>
                                        <p:attrNameLst>
                                          <p:attrName>style.visibility</p:attrName>
                                        </p:attrNameLst>
                                      </p:cBhvr>
                                      <p:to>
                                        <p:strVal val="visible"/>
                                      </p:to>
                                    </p:set>
                                    <p:animEffect transition="in" filter="wipe(left)">
                                      <p:cBhvr>
                                        <p:cTn id="50" dur="500"/>
                                        <p:tgtEl>
                                          <p:spTgt spid="136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216" grpId="0" autoUpdateAnimBg="0"/>
      <p:bldP spid="136217" grpId="0" autoUpdateAnimBg="0"/>
      <p:bldP spid="136218" grpId="0" autoUpdateAnimBg="0"/>
      <p:bldP spid="136219" grpId="0" autoUpdateAnimBg="0"/>
      <p:bldP spid="136228" grpId="0" animBg="1"/>
      <p:bldP spid="136229" grpId="0" animBg="1"/>
      <p:bldP spid="136230" grpId="0" animBg="1"/>
      <p:bldP spid="136231" grpId="0" animBg="1"/>
    </p:bldLst>
  </p:timing>
</p:sld>
</file>

<file path=ppt/slides/slide1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7458" name="Text Box 3"/>
          <p:cNvSpPr txBox="1">
            <a:spLocks noChangeArrowheads="1"/>
          </p:cNvSpPr>
          <p:nvPr/>
        </p:nvSpPr>
        <p:spPr bwMode="auto">
          <a:xfrm>
            <a:off x="0" y="3392488"/>
            <a:ext cx="9078913" cy="1274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pPr>
            <a:r>
              <a:rPr kumimoji="1" lang="en-US" altLang="zh-CN" sz="3200" b="1">
                <a:solidFill>
                  <a:srgbClr val="000099"/>
                </a:solidFill>
                <a:latin typeface="楷体_GB2312" pitchFamily="49" charset="-122"/>
                <a:ea typeface="楷体_GB2312" pitchFamily="49" charset="-122"/>
              </a:rPr>
              <a:t>◆ </a:t>
            </a:r>
            <a:r>
              <a:rPr kumimoji="1" lang="zh-CN" altLang="en-US" sz="3200" b="1">
                <a:solidFill>
                  <a:srgbClr val="000099"/>
                </a:solidFill>
                <a:latin typeface="楷体_GB2312" pitchFamily="49" charset="-122"/>
                <a:ea typeface="楷体_GB2312" pitchFamily="49" charset="-122"/>
              </a:rPr>
              <a:t>为避免每次都要搜索入度为零的顶点，在算法中设置一个</a:t>
            </a:r>
            <a:r>
              <a:rPr kumimoji="1" lang="zh-CN" altLang="en-US" sz="3200" b="1">
                <a:solidFill>
                  <a:srgbClr val="0000FF"/>
                </a:solidFill>
                <a:latin typeface="Times New Roman" pitchFamily="18" charset="0"/>
                <a:ea typeface="楷体_GB2312" pitchFamily="49" charset="-122"/>
              </a:rPr>
              <a:t>“</a:t>
            </a:r>
            <a:r>
              <a:rPr kumimoji="1" lang="zh-CN" altLang="en-US" sz="3200" b="1">
                <a:solidFill>
                  <a:srgbClr val="0000FF"/>
                </a:solidFill>
                <a:latin typeface="楷体_GB2312" pitchFamily="49" charset="-122"/>
                <a:ea typeface="楷体_GB2312" pitchFamily="49" charset="-122"/>
              </a:rPr>
              <a:t>栈</a:t>
            </a:r>
            <a:r>
              <a:rPr kumimoji="1" lang="zh-CN" altLang="en-US" sz="3200" b="1">
                <a:solidFill>
                  <a:srgbClr val="0000FF"/>
                </a:solidFill>
                <a:latin typeface="Times New Roman" pitchFamily="18" charset="0"/>
                <a:ea typeface="楷体_GB2312" pitchFamily="49" charset="-122"/>
              </a:rPr>
              <a:t>”</a:t>
            </a:r>
            <a:r>
              <a:rPr kumimoji="1" lang="zh-CN" altLang="en-US" sz="3200" b="1">
                <a:solidFill>
                  <a:srgbClr val="000099"/>
                </a:solidFill>
                <a:latin typeface="楷体_GB2312" pitchFamily="49" charset="-122"/>
                <a:ea typeface="楷体_GB2312" pitchFamily="49" charset="-122"/>
              </a:rPr>
              <a:t>，以保存</a:t>
            </a:r>
            <a:r>
              <a:rPr kumimoji="1" lang="zh-CN" altLang="en-US" sz="3200" b="1">
                <a:solidFill>
                  <a:srgbClr val="000099"/>
                </a:solidFill>
                <a:latin typeface="Times New Roman" pitchFamily="18" charset="0"/>
                <a:ea typeface="楷体_GB2312" pitchFamily="49" charset="-122"/>
              </a:rPr>
              <a:t>“</a:t>
            </a:r>
            <a:r>
              <a:rPr kumimoji="1" lang="zh-CN" altLang="en-US" sz="3200" b="1">
                <a:solidFill>
                  <a:srgbClr val="000099"/>
                </a:solidFill>
                <a:latin typeface="楷体_GB2312" pitchFamily="49" charset="-122"/>
                <a:ea typeface="楷体_GB2312" pitchFamily="49" charset="-122"/>
              </a:rPr>
              <a:t>入度为零</a:t>
            </a:r>
            <a:r>
              <a:rPr kumimoji="1" lang="zh-CN" altLang="en-US" sz="3200" b="1">
                <a:solidFill>
                  <a:srgbClr val="000099"/>
                </a:solidFill>
                <a:latin typeface="Times New Roman" pitchFamily="18" charset="0"/>
                <a:ea typeface="楷体_GB2312" pitchFamily="49" charset="-122"/>
              </a:rPr>
              <a:t>”</a:t>
            </a:r>
            <a:r>
              <a:rPr kumimoji="1" lang="zh-CN" altLang="en-US" sz="3200" b="1">
                <a:solidFill>
                  <a:srgbClr val="000099"/>
                </a:solidFill>
                <a:latin typeface="楷体_GB2312" pitchFamily="49" charset="-122"/>
                <a:ea typeface="楷体_GB2312" pitchFamily="49" charset="-122"/>
              </a:rPr>
              <a:t>的顶点。</a:t>
            </a:r>
          </a:p>
        </p:txBody>
      </p:sp>
      <p:sp>
        <p:nvSpPr>
          <p:cNvPr id="147459" name="Rectangle 9"/>
          <p:cNvSpPr>
            <a:spLocks noChangeArrowheads="1"/>
          </p:cNvSpPr>
          <p:nvPr/>
        </p:nvSpPr>
        <p:spPr bwMode="auto">
          <a:xfrm>
            <a:off x="179388" y="4868863"/>
            <a:ext cx="8497887"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3200" b="1">
                <a:solidFill>
                  <a:srgbClr val="000099"/>
                </a:solidFill>
                <a:latin typeface="楷体_GB2312" pitchFamily="49" charset="-122"/>
                <a:ea typeface="楷体_GB2312" pitchFamily="49" charset="-122"/>
              </a:rPr>
              <a:t>◆ </a:t>
            </a:r>
            <a:r>
              <a:rPr kumimoji="1" lang="zh-CN" altLang="en-US" sz="3200" b="1">
                <a:solidFill>
                  <a:srgbClr val="000099"/>
                </a:solidFill>
                <a:latin typeface="楷体_GB2312" pitchFamily="49" charset="-122"/>
                <a:ea typeface="楷体_GB2312" pitchFamily="49" charset="-122"/>
              </a:rPr>
              <a:t>删除顶点及以它为尾的弧≡弧头顶点的入度减</a:t>
            </a:r>
            <a:r>
              <a:rPr kumimoji="1" lang="en-US" altLang="zh-CN" sz="3200" b="1">
                <a:solidFill>
                  <a:srgbClr val="000099"/>
                </a:solidFill>
                <a:latin typeface="楷体_GB2312" pitchFamily="49" charset="-122"/>
                <a:ea typeface="楷体_GB2312" pitchFamily="49" charset="-122"/>
              </a:rPr>
              <a:t>1</a:t>
            </a:r>
            <a:r>
              <a:rPr kumimoji="1" lang="zh-CN" altLang="en-US" sz="3200" b="1">
                <a:solidFill>
                  <a:srgbClr val="000099"/>
                </a:solidFill>
                <a:latin typeface="楷体_GB2312" pitchFamily="49" charset="-122"/>
                <a:ea typeface="楷体_GB2312" pitchFamily="49" charset="-122"/>
              </a:rPr>
              <a:t>。</a:t>
            </a:r>
          </a:p>
        </p:txBody>
      </p:sp>
      <p:sp>
        <p:nvSpPr>
          <p:cNvPr id="81930" name="Text Box 10"/>
          <p:cNvSpPr txBox="1">
            <a:spLocks noChangeArrowheads="1"/>
          </p:cNvSpPr>
          <p:nvPr/>
        </p:nvSpPr>
        <p:spPr bwMode="auto">
          <a:xfrm>
            <a:off x="152400" y="260350"/>
            <a:ext cx="79359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solidFill>
                  <a:srgbClr val="0000FF"/>
                </a:solidFill>
                <a:latin typeface="Times New Roman" pitchFamily="18" charset="0"/>
                <a:ea typeface="楷体_GB2312" pitchFamily="49" charset="-122"/>
              </a:rPr>
              <a:t>在算法中需要用定量的描述替代定性的概念</a:t>
            </a:r>
            <a:endParaRPr kumimoji="1" lang="zh-CN" altLang="en-US" sz="3200">
              <a:latin typeface="Times New Roman" pitchFamily="18" charset="0"/>
              <a:ea typeface="楷体_GB2312" pitchFamily="49" charset="-122"/>
            </a:endParaRPr>
          </a:p>
        </p:txBody>
      </p:sp>
      <p:sp>
        <p:nvSpPr>
          <p:cNvPr id="81931" name="Text Box 11"/>
          <p:cNvSpPr txBox="1">
            <a:spLocks noChangeArrowheads="1"/>
          </p:cNvSpPr>
          <p:nvPr/>
        </p:nvSpPr>
        <p:spPr bwMode="auto">
          <a:xfrm>
            <a:off x="25400" y="1122363"/>
            <a:ext cx="68516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b="1">
                <a:latin typeface="Times New Roman" pitchFamily="18" charset="0"/>
                <a:ea typeface="楷体_GB2312" pitchFamily="49" charset="-122"/>
              </a:rPr>
              <a:t>   </a:t>
            </a:r>
            <a:r>
              <a:rPr kumimoji="1" lang="zh-CN" altLang="en-US" sz="3200" b="1">
                <a:solidFill>
                  <a:srgbClr val="800000"/>
                </a:solidFill>
                <a:latin typeface="Times New Roman" pitchFamily="18" charset="0"/>
                <a:ea typeface="楷体_GB2312" pitchFamily="49" charset="-122"/>
              </a:rPr>
              <a:t>没有前驱的顶点 </a:t>
            </a:r>
            <a:r>
              <a:rPr kumimoji="1" lang="zh-CN" altLang="en-US" sz="3200" b="1">
                <a:solidFill>
                  <a:srgbClr val="800000"/>
                </a:solidFill>
                <a:latin typeface="Times New Roman" pitchFamily="18" charset="0"/>
                <a:ea typeface="楷体_GB2312" pitchFamily="49" charset="-122"/>
                <a:sym typeface="Symbol" pitchFamily="18" charset="2"/>
              </a:rPr>
              <a:t></a:t>
            </a:r>
            <a:r>
              <a:rPr kumimoji="1" lang="zh-CN" altLang="en-US" sz="3200" b="1">
                <a:solidFill>
                  <a:srgbClr val="800000"/>
                </a:solidFill>
                <a:latin typeface="Times New Roman" pitchFamily="18" charset="0"/>
                <a:ea typeface="楷体_GB2312" pitchFamily="49" charset="-122"/>
              </a:rPr>
              <a:t> 入度为零的顶点</a:t>
            </a:r>
            <a:endParaRPr kumimoji="1" lang="zh-CN" altLang="en-US" sz="3200" b="1">
              <a:latin typeface="Times New Roman" pitchFamily="18" charset="0"/>
              <a:ea typeface="楷体_GB2312" pitchFamily="49" charset="-122"/>
            </a:endParaRPr>
          </a:p>
        </p:txBody>
      </p:sp>
      <p:sp>
        <p:nvSpPr>
          <p:cNvPr id="81932" name="Text Box 12"/>
          <p:cNvSpPr txBox="1">
            <a:spLocks noChangeArrowheads="1"/>
          </p:cNvSpPr>
          <p:nvPr/>
        </p:nvSpPr>
        <p:spPr bwMode="auto">
          <a:xfrm>
            <a:off x="288925" y="1895475"/>
            <a:ext cx="87899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solidFill>
                  <a:srgbClr val="800000"/>
                </a:solidFill>
                <a:latin typeface="Times New Roman" pitchFamily="18" charset="0"/>
                <a:ea typeface="楷体_GB2312" pitchFamily="49" charset="-122"/>
              </a:rPr>
              <a:t>删除顶点及以它为尾的弧 </a:t>
            </a:r>
            <a:r>
              <a:rPr kumimoji="1" lang="zh-CN" altLang="en-US" sz="3200" b="1">
                <a:solidFill>
                  <a:srgbClr val="800000"/>
                </a:solidFill>
                <a:latin typeface="Times New Roman" pitchFamily="18" charset="0"/>
                <a:ea typeface="楷体_GB2312" pitchFamily="49" charset="-122"/>
                <a:sym typeface="Symbol" pitchFamily="18" charset="2"/>
              </a:rPr>
              <a:t></a:t>
            </a:r>
            <a:r>
              <a:rPr kumimoji="1" lang="zh-CN" altLang="en-US" sz="3200" b="1">
                <a:solidFill>
                  <a:srgbClr val="800000"/>
                </a:solidFill>
                <a:latin typeface="Times New Roman" pitchFamily="18" charset="0"/>
                <a:ea typeface="楷体_GB2312" pitchFamily="49" charset="-122"/>
              </a:rPr>
              <a:t> 弧头顶点的入度减</a:t>
            </a:r>
            <a:r>
              <a:rPr kumimoji="1" lang="en-US" altLang="zh-CN" sz="3200" b="1">
                <a:solidFill>
                  <a:srgbClr val="800000"/>
                </a:solidFill>
                <a:latin typeface="Times New Roman" pitchFamily="18" charset="0"/>
                <a:ea typeface="楷体_GB2312" pitchFamily="49" charset="-122"/>
              </a:rPr>
              <a:t>1</a:t>
            </a:r>
          </a:p>
        </p:txBody>
      </p:sp>
      <p:sp>
        <p:nvSpPr>
          <p:cNvPr id="147463" name="Rectangle 13"/>
          <p:cNvSpPr>
            <a:spLocks noChangeArrowheads="1"/>
          </p:cNvSpPr>
          <p:nvPr/>
        </p:nvSpPr>
        <p:spPr bwMode="auto">
          <a:xfrm>
            <a:off x="250825" y="2852738"/>
            <a:ext cx="30400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ea typeface="楷体_GB2312" pitchFamily="49" charset="-122"/>
              </a:rPr>
              <a:t>算法实现说明：</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30"/>
                                        </p:tgtEl>
                                        <p:attrNameLst>
                                          <p:attrName>style.visibility</p:attrName>
                                        </p:attrNameLst>
                                      </p:cBhvr>
                                      <p:to>
                                        <p:strVal val="visible"/>
                                      </p:to>
                                    </p:set>
                                    <p:animEffect transition="in" filter="wipe(left)">
                                      <p:cBhvr>
                                        <p:cTn id="7" dur="500"/>
                                        <p:tgtEl>
                                          <p:spTgt spid="819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81931"/>
                                        </p:tgtEl>
                                        <p:attrNameLst>
                                          <p:attrName>style.visibility</p:attrName>
                                        </p:attrNameLst>
                                      </p:cBhvr>
                                      <p:to>
                                        <p:strVal val="visible"/>
                                      </p:to>
                                    </p:set>
                                    <p:animEffect transition="in" filter="wipe(left)">
                                      <p:cBhvr>
                                        <p:cTn id="12" dur="300"/>
                                        <p:tgtEl>
                                          <p:spTgt spid="819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81932"/>
                                        </p:tgtEl>
                                        <p:attrNameLst>
                                          <p:attrName>style.visibility</p:attrName>
                                        </p:attrNameLst>
                                      </p:cBhvr>
                                      <p:to>
                                        <p:strVal val="visible"/>
                                      </p:to>
                                    </p:set>
                                    <p:animEffect transition="in" filter="wipe(left)">
                                      <p:cBhvr>
                                        <p:cTn id="17" dur="300"/>
                                        <p:tgtEl>
                                          <p:spTgt spid="81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30" grpId="0" autoUpdateAnimBg="0"/>
      <p:bldP spid="81931" grpId="0" autoUpdateAnimBg="0"/>
      <p:bldP spid="81932" grpId="0" autoUpdateAnimBg="0"/>
    </p:bldLst>
  </p:timing>
</p:sld>
</file>

<file path=ppt/slides/slide1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8482" name="Rectangle 4"/>
          <p:cNvSpPr>
            <a:spLocks noChangeArrowheads="1"/>
          </p:cNvSpPr>
          <p:nvPr/>
        </p:nvSpPr>
        <p:spPr bwMode="auto">
          <a:xfrm>
            <a:off x="179388" y="260350"/>
            <a:ext cx="22240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ea typeface="楷体_GB2312" pitchFamily="49" charset="-122"/>
              </a:rPr>
              <a:t>算法步骤：</a:t>
            </a:r>
          </a:p>
        </p:txBody>
      </p:sp>
      <p:sp>
        <p:nvSpPr>
          <p:cNvPr id="148483" name="Rectangle 5"/>
          <p:cNvSpPr>
            <a:spLocks noChangeArrowheads="1"/>
          </p:cNvSpPr>
          <p:nvPr/>
        </p:nvSpPr>
        <p:spPr bwMode="auto">
          <a:xfrm>
            <a:off x="179388" y="1123950"/>
            <a:ext cx="6121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latin typeface="楷体_GB2312" pitchFamily="49" charset="-122"/>
                <a:ea typeface="楷体_GB2312" pitchFamily="49" charset="-122"/>
              </a:rPr>
              <a:t>1</a:t>
            </a:r>
            <a:r>
              <a:rPr lang="zh-CN" altLang="en-US" sz="3200" b="1">
                <a:latin typeface="楷体_GB2312" pitchFamily="49" charset="-122"/>
                <a:ea typeface="楷体_GB2312" pitchFamily="49" charset="-122"/>
              </a:rPr>
              <a:t>、以邻接表作为存储结构</a:t>
            </a:r>
          </a:p>
        </p:txBody>
      </p:sp>
      <p:sp>
        <p:nvSpPr>
          <p:cNvPr id="148484" name="Rectangle 6"/>
          <p:cNvSpPr>
            <a:spLocks noChangeArrowheads="1"/>
          </p:cNvSpPr>
          <p:nvPr/>
        </p:nvSpPr>
        <p:spPr bwMode="auto">
          <a:xfrm>
            <a:off x="179388" y="1844675"/>
            <a:ext cx="82089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latin typeface="楷体_GB2312" pitchFamily="49" charset="-122"/>
                <a:ea typeface="楷体_GB2312" pitchFamily="49" charset="-122"/>
              </a:rPr>
              <a:t>2</a:t>
            </a:r>
            <a:r>
              <a:rPr lang="zh-CN" altLang="en-US" sz="3200" b="1">
                <a:latin typeface="楷体_GB2312" pitchFamily="49" charset="-122"/>
                <a:ea typeface="楷体_GB2312" pitchFamily="49" charset="-122"/>
              </a:rPr>
              <a:t>、把邻接表中所有入度为</a:t>
            </a:r>
            <a:r>
              <a:rPr lang="en-US" altLang="zh-CN" sz="3200" b="1">
                <a:latin typeface="楷体_GB2312" pitchFamily="49" charset="-122"/>
                <a:ea typeface="楷体_GB2312" pitchFamily="49" charset="-122"/>
              </a:rPr>
              <a:t>0</a:t>
            </a:r>
            <a:r>
              <a:rPr lang="zh-CN" altLang="en-US" sz="3200" b="1">
                <a:latin typeface="楷体_GB2312" pitchFamily="49" charset="-122"/>
                <a:ea typeface="楷体_GB2312" pitchFamily="49" charset="-122"/>
              </a:rPr>
              <a:t>的顶点进栈</a:t>
            </a:r>
          </a:p>
        </p:txBody>
      </p:sp>
      <p:sp>
        <p:nvSpPr>
          <p:cNvPr id="148485" name="Rectangle 7"/>
          <p:cNvSpPr>
            <a:spLocks noChangeArrowheads="1"/>
          </p:cNvSpPr>
          <p:nvPr/>
        </p:nvSpPr>
        <p:spPr bwMode="auto">
          <a:xfrm>
            <a:off x="179388" y="2489200"/>
            <a:ext cx="8208962"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latin typeface="楷体_GB2312" pitchFamily="49" charset="-122"/>
                <a:ea typeface="楷体_GB2312" pitchFamily="49" charset="-122"/>
              </a:rPr>
              <a:t>3</a:t>
            </a:r>
            <a:r>
              <a:rPr lang="zh-CN" altLang="en-US" sz="3200" b="1">
                <a:latin typeface="楷体_GB2312" pitchFamily="49" charset="-122"/>
                <a:ea typeface="楷体_GB2312" pitchFamily="49" charset="-122"/>
              </a:rPr>
              <a:t>、栈非空时，退栈并输出栈顶元素</a:t>
            </a:r>
            <a:r>
              <a:rPr lang="en-US" altLang="zh-CN" sz="3200" b="1">
                <a:latin typeface="楷体_GB2312" pitchFamily="49" charset="-122"/>
                <a:ea typeface="楷体_GB2312" pitchFamily="49" charset="-122"/>
              </a:rPr>
              <a:t>vj</a:t>
            </a:r>
            <a:r>
              <a:rPr lang="zh-CN" altLang="en-US" sz="3200" b="1">
                <a:latin typeface="楷体_GB2312" pitchFamily="49" charset="-122"/>
                <a:ea typeface="楷体_GB2312" pitchFamily="49" charset="-122"/>
              </a:rPr>
              <a:t>；在邻接表中查找</a:t>
            </a:r>
            <a:r>
              <a:rPr lang="en-US" altLang="zh-CN" sz="3200" b="1">
                <a:latin typeface="楷体_GB2312" pitchFamily="49" charset="-122"/>
                <a:ea typeface="楷体_GB2312" pitchFamily="49" charset="-122"/>
              </a:rPr>
              <a:t>vj</a:t>
            </a:r>
            <a:r>
              <a:rPr lang="zh-CN" altLang="en-US" sz="3200" b="1">
                <a:latin typeface="楷体_GB2312" pitchFamily="49" charset="-122"/>
                <a:ea typeface="楷体_GB2312" pitchFamily="49" charset="-122"/>
              </a:rPr>
              <a:t>的直接后继</a:t>
            </a:r>
            <a:r>
              <a:rPr lang="en-US" altLang="zh-CN" sz="3200" b="1">
                <a:latin typeface="楷体_GB2312" pitchFamily="49" charset="-122"/>
                <a:ea typeface="楷体_GB2312" pitchFamily="49" charset="-122"/>
              </a:rPr>
              <a:t>vk</a:t>
            </a:r>
            <a:r>
              <a:rPr lang="zh-CN" altLang="en-US" sz="3200" b="1">
                <a:latin typeface="楷体_GB2312" pitchFamily="49" charset="-122"/>
                <a:ea typeface="楷体_GB2312" pitchFamily="49" charset="-122"/>
              </a:rPr>
              <a:t>，把</a:t>
            </a:r>
            <a:r>
              <a:rPr lang="en-US" altLang="zh-CN" sz="3200" b="1">
                <a:latin typeface="楷体_GB2312" pitchFamily="49" charset="-122"/>
                <a:ea typeface="楷体_GB2312" pitchFamily="49" charset="-122"/>
              </a:rPr>
              <a:t>vk</a:t>
            </a:r>
            <a:r>
              <a:rPr lang="zh-CN" altLang="en-US" sz="3200" b="1">
                <a:latin typeface="楷体_GB2312" pitchFamily="49" charset="-122"/>
                <a:ea typeface="楷体_GB2312" pitchFamily="49" charset="-122"/>
              </a:rPr>
              <a:t>的入度减</a:t>
            </a:r>
            <a:r>
              <a:rPr lang="en-US" altLang="zh-CN" sz="3200" b="1">
                <a:latin typeface="楷体_GB2312" pitchFamily="49" charset="-122"/>
                <a:ea typeface="楷体_GB2312" pitchFamily="49" charset="-122"/>
              </a:rPr>
              <a:t>1</a:t>
            </a:r>
            <a:r>
              <a:rPr lang="zh-CN" altLang="en-US" sz="3200" b="1">
                <a:latin typeface="楷体_GB2312" pitchFamily="49" charset="-122"/>
                <a:ea typeface="楷体_GB2312" pitchFamily="49" charset="-122"/>
              </a:rPr>
              <a:t>；若</a:t>
            </a:r>
            <a:r>
              <a:rPr lang="en-US" altLang="zh-CN" sz="3200" b="1">
                <a:latin typeface="楷体_GB2312" pitchFamily="49" charset="-122"/>
                <a:ea typeface="楷体_GB2312" pitchFamily="49" charset="-122"/>
              </a:rPr>
              <a:t>vk</a:t>
            </a:r>
            <a:r>
              <a:rPr lang="zh-CN" altLang="en-US" sz="3200" b="1">
                <a:latin typeface="楷体_GB2312" pitchFamily="49" charset="-122"/>
                <a:ea typeface="楷体_GB2312" pitchFamily="49" charset="-122"/>
              </a:rPr>
              <a:t>的入度减为</a:t>
            </a:r>
            <a:r>
              <a:rPr lang="en-US" altLang="zh-CN" sz="3200" b="1">
                <a:latin typeface="楷体_GB2312" pitchFamily="49" charset="-122"/>
                <a:ea typeface="楷体_GB2312" pitchFamily="49" charset="-122"/>
              </a:rPr>
              <a:t>0</a:t>
            </a:r>
            <a:r>
              <a:rPr lang="zh-CN" altLang="en-US" sz="3200" b="1">
                <a:latin typeface="楷体_GB2312" pitchFamily="49" charset="-122"/>
                <a:ea typeface="楷体_GB2312" pitchFamily="49" charset="-122"/>
              </a:rPr>
              <a:t>，则进栈</a:t>
            </a:r>
          </a:p>
        </p:txBody>
      </p:sp>
      <p:sp>
        <p:nvSpPr>
          <p:cNvPr id="148486" name="Rectangle 8"/>
          <p:cNvSpPr>
            <a:spLocks noChangeArrowheads="1"/>
          </p:cNvSpPr>
          <p:nvPr/>
        </p:nvSpPr>
        <p:spPr bwMode="auto">
          <a:xfrm>
            <a:off x="179388" y="4179888"/>
            <a:ext cx="8208962"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latin typeface="楷体_GB2312" pitchFamily="49" charset="-122"/>
                <a:ea typeface="楷体_GB2312" pitchFamily="49" charset="-122"/>
              </a:rPr>
              <a:t>4</a:t>
            </a:r>
            <a:r>
              <a:rPr lang="zh-CN" altLang="en-US" sz="3200" b="1">
                <a:latin typeface="楷体_GB2312" pitchFamily="49" charset="-122"/>
                <a:ea typeface="楷体_GB2312" pitchFamily="49" charset="-122"/>
              </a:rPr>
              <a:t>、重复上述步骤直至栈空。若栈空时输出的顶点个数不是</a:t>
            </a:r>
            <a:r>
              <a:rPr lang="en-US" altLang="zh-CN" sz="3200" b="1">
                <a:latin typeface="楷体_GB2312" pitchFamily="49" charset="-122"/>
                <a:ea typeface="楷体_GB2312" pitchFamily="49" charset="-122"/>
              </a:rPr>
              <a:t>n</a:t>
            </a:r>
            <a:r>
              <a:rPr lang="zh-CN" altLang="en-US" sz="3200" b="1">
                <a:latin typeface="楷体_GB2312" pitchFamily="49" charset="-122"/>
                <a:ea typeface="楷体_GB2312" pitchFamily="49" charset="-122"/>
              </a:rPr>
              <a:t>，则有向图有环。否则，拓扑排序结束。</a:t>
            </a:r>
          </a:p>
        </p:txBody>
      </p:sp>
    </p:spTree>
  </p:cSld>
  <p:clrMapOvr>
    <a:masterClrMapping/>
  </p:clrMapOvr>
  <p:transition>
    <p:blinds dir="vert"/>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9506" name="Rectangle 4"/>
          <p:cNvSpPr>
            <a:spLocks noChangeArrowheads="1"/>
          </p:cNvSpPr>
          <p:nvPr/>
        </p:nvSpPr>
        <p:spPr bwMode="auto">
          <a:xfrm>
            <a:off x="144463" y="1123950"/>
            <a:ext cx="8820150" cy="564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latin typeface="楷体_GB2312" pitchFamily="49" charset="-122"/>
                <a:ea typeface="楷体_GB2312" pitchFamily="49" charset="-122"/>
              </a:rPr>
              <a:t>void count_indegree(ALGraph *G) { </a:t>
            </a:r>
          </a:p>
          <a:p>
            <a:r>
              <a:rPr kumimoji="1" lang="en-US" altLang="zh-CN" sz="2800" b="1">
                <a:latin typeface="楷体_GB2312" pitchFamily="49" charset="-122"/>
                <a:ea typeface="楷体_GB2312" pitchFamily="49" charset="-122"/>
              </a:rPr>
              <a:t>  int k ; LinkNode *p ;</a:t>
            </a:r>
          </a:p>
          <a:p>
            <a:r>
              <a:rPr kumimoji="1" lang="en-US" altLang="zh-CN" sz="2800" b="1">
                <a:latin typeface="楷体_GB2312" pitchFamily="49" charset="-122"/>
                <a:ea typeface="楷体_GB2312" pitchFamily="49" charset="-122"/>
              </a:rPr>
              <a:t>  for (k=0; k&lt;G-&gt;vexnum; k++)</a:t>
            </a:r>
          </a:p>
          <a:p>
            <a:r>
              <a:rPr kumimoji="1" lang="en-US" altLang="zh-CN" sz="2800" b="1">
                <a:latin typeface="楷体_GB2312" pitchFamily="49" charset="-122"/>
                <a:ea typeface="楷体_GB2312" pitchFamily="49" charset="-122"/>
              </a:rPr>
              <a:t>      G-&gt;adjlist[k].indegree= 0 ; </a:t>
            </a:r>
          </a:p>
          <a:p>
            <a:r>
              <a:rPr kumimoji="1" lang="en-US" altLang="zh-CN" sz="2800" b="1">
                <a:latin typeface="楷体_GB2312" pitchFamily="49" charset="-122"/>
                <a:ea typeface="楷体_GB2312" pitchFamily="49" charset="-122"/>
              </a:rPr>
              <a:t>                       // </a:t>
            </a:r>
            <a:r>
              <a:rPr kumimoji="1" lang="zh-CN" altLang="en-US" sz="2800" b="1">
                <a:latin typeface="楷体_GB2312" pitchFamily="49" charset="-122"/>
                <a:ea typeface="楷体_GB2312" pitchFamily="49" charset="-122"/>
              </a:rPr>
              <a:t>顶点入度初始化</a:t>
            </a:r>
          </a:p>
          <a:p>
            <a:r>
              <a:rPr kumimoji="1" lang="zh-CN" altLang="en-US" sz="2800" b="1">
                <a:latin typeface="楷体_GB2312" pitchFamily="49" charset="-122"/>
                <a:ea typeface="楷体_GB2312" pitchFamily="49" charset="-122"/>
              </a:rPr>
              <a:t>  </a:t>
            </a:r>
            <a:r>
              <a:rPr kumimoji="1" lang="en-US" altLang="zh-CN" sz="2800" b="1">
                <a:latin typeface="楷体_GB2312" pitchFamily="49" charset="-122"/>
                <a:ea typeface="楷体_GB2312" pitchFamily="49" charset="-122"/>
              </a:rPr>
              <a:t>for (k=0; k&lt;G-&gt;vexnum; k++)</a:t>
            </a:r>
          </a:p>
          <a:p>
            <a:r>
              <a:rPr kumimoji="1" lang="en-US" altLang="zh-CN" sz="2800" b="1">
                <a:latin typeface="楷体_GB2312" pitchFamily="49" charset="-122"/>
                <a:ea typeface="楷体_GB2312" pitchFamily="49" charset="-122"/>
              </a:rPr>
              <a:t>   { p=G-&gt;adjlist[k].firstarc ;</a:t>
            </a:r>
          </a:p>
          <a:p>
            <a:r>
              <a:rPr kumimoji="1" lang="en-US" altLang="zh-CN" sz="2800" b="1">
                <a:latin typeface="楷体_GB2312" pitchFamily="49" charset="-122"/>
                <a:ea typeface="楷体_GB2312" pitchFamily="49" charset="-122"/>
              </a:rPr>
              <a:t>     while (p!=NULL) // </a:t>
            </a:r>
            <a:r>
              <a:rPr kumimoji="1" lang="zh-CN" altLang="en-US" sz="2800" b="1">
                <a:latin typeface="楷体_GB2312" pitchFamily="49" charset="-122"/>
                <a:ea typeface="楷体_GB2312" pitchFamily="49" charset="-122"/>
              </a:rPr>
              <a:t>顶点入度统计</a:t>
            </a:r>
          </a:p>
          <a:p>
            <a:r>
              <a:rPr kumimoji="1" lang="zh-CN" altLang="en-US" sz="2800" b="1">
                <a:latin typeface="楷体_GB2312" pitchFamily="49" charset="-122"/>
                <a:ea typeface="楷体_GB2312" pitchFamily="49" charset="-122"/>
              </a:rPr>
              <a:t>     </a:t>
            </a:r>
            <a:r>
              <a:rPr kumimoji="1" lang="en-US" altLang="zh-CN" sz="2800" b="1">
                <a:latin typeface="楷体_GB2312" pitchFamily="49" charset="-122"/>
                <a:ea typeface="楷体_GB2312" pitchFamily="49" charset="-122"/>
              </a:rPr>
              <a:t>{ G-&gt;adjlist[p-&gt;adjvex].indegree++ ;</a:t>
            </a:r>
          </a:p>
          <a:p>
            <a:r>
              <a:rPr kumimoji="1" lang="en-US" altLang="zh-CN" sz="2800" b="1">
                <a:latin typeface="楷体_GB2312" pitchFamily="49" charset="-122"/>
                <a:ea typeface="楷体_GB2312" pitchFamily="49" charset="-122"/>
              </a:rPr>
              <a:t>        p=p-&gt;nextarc ;</a:t>
            </a:r>
          </a:p>
          <a:p>
            <a:r>
              <a:rPr kumimoji="1" lang="en-US" altLang="zh-CN" sz="2800" b="1">
                <a:latin typeface="楷体_GB2312" pitchFamily="49" charset="-122"/>
                <a:ea typeface="楷体_GB2312" pitchFamily="49" charset="-122"/>
              </a:rPr>
              <a:t>      }</a:t>
            </a:r>
          </a:p>
          <a:p>
            <a:r>
              <a:rPr kumimoji="1" lang="en-US" altLang="zh-CN" sz="2800" b="1">
                <a:latin typeface="楷体_GB2312" pitchFamily="49" charset="-122"/>
                <a:ea typeface="楷体_GB2312" pitchFamily="49" charset="-122"/>
              </a:rPr>
              <a:t>   }</a:t>
            </a:r>
          </a:p>
          <a:p>
            <a:r>
              <a:rPr kumimoji="1" lang="en-US" altLang="zh-CN" sz="2800" b="1">
                <a:latin typeface="楷体_GB2312" pitchFamily="49" charset="-122"/>
                <a:ea typeface="楷体_GB2312" pitchFamily="49" charset="-122"/>
              </a:rPr>
              <a:t>}</a:t>
            </a:r>
          </a:p>
        </p:txBody>
      </p:sp>
      <p:sp>
        <p:nvSpPr>
          <p:cNvPr id="149507" name="Rectangle 5"/>
          <p:cNvSpPr>
            <a:spLocks noChangeArrowheads="1"/>
          </p:cNvSpPr>
          <p:nvPr/>
        </p:nvSpPr>
        <p:spPr bwMode="auto">
          <a:xfrm>
            <a:off x="107950" y="115888"/>
            <a:ext cx="69119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buFontTx/>
              <a:buAutoNum type="arabicParenBoth"/>
            </a:pPr>
            <a:r>
              <a:rPr lang="zh-CN" altLang="en-US" sz="2800" b="1"/>
              <a:t>统计各顶点入度的函数 </a:t>
            </a:r>
          </a:p>
          <a:p>
            <a:pPr marL="457200" indent="-457200"/>
            <a:r>
              <a:rPr kumimoji="1" lang="zh-CN" altLang="en-US" sz="2800" b="1">
                <a:solidFill>
                  <a:srgbClr val="0000FF"/>
                </a:solidFill>
              </a:rPr>
              <a:t>     </a:t>
            </a:r>
            <a:r>
              <a:rPr kumimoji="1" lang="en-US" altLang="zh-CN" sz="2800" b="1">
                <a:solidFill>
                  <a:srgbClr val="0000FF"/>
                </a:solidFill>
              </a:rPr>
              <a:t>CountInDegree(G,indegree);</a:t>
            </a:r>
          </a:p>
        </p:txBody>
      </p:sp>
      <p:sp>
        <p:nvSpPr>
          <p:cNvPr id="292870" name="Text Box 6"/>
          <p:cNvSpPr txBox="1">
            <a:spLocks noChangeArrowheads="1"/>
          </p:cNvSpPr>
          <p:nvPr/>
        </p:nvSpPr>
        <p:spPr bwMode="auto">
          <a:xfrm>
            <a:off x="7380288" y="5516563"/>
            <a:ext cx="9350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3200"/>
              <a:t>O(e)</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2870"/>
                                        </p:tgtEl>
                                        <p:attrNameLst>
                                          <p:attrName>style.visibility</p:attrName>
                                        </p:attrNameLst>
                                      </p:cBhvr>
                                      <p:to>
                                        <p:strVal val="visible"/>
                                      </p:to>
                                    </p:set>
                                    <p:animEffect transition="in" filter="wipe(down)">
                                      <p:cBhvr>
                                        <p:cTn id="7" dur="500"/>
                                        <p:tgtEl>
                                          <p:spTgt spid="292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70" grpId="0"/>
    </p:bldLst>
  </p:timing>
</p:sld>
</file>

<file path=ppt/slides/slide1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0530" name="Text Box 4"/>
          <p:cNvSpPr txBox="1">
            <a:spLocks noChangeArrowheads="1"/>
          </p:cNvSpPr>
          <p:nvPr/>
        </p:nvSpPr>
        <p:spPr bwMode="auto">
          <a:xfrm>
            <a:off x="609600" y="1341438"/>
            <a:ext cx="6200775"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5000"/>
              </a:lnSpc>
            </a:pPr>
            <a:r>
              <a:rPr kumimoji="1" lang="en-US" altLang="zh-CN" sz="3200">
                <a:solidFill>
                  <a:srgbClr val="0000FF"/>
                </a:solidFill>
                <a:latin typeface="Times New Roman" pitchFamily="18" charset="0"/>
                <a:ea typeface="黑体" pitchFamily="49" charset="-122"/>
              </a:rPr>
              <a:t>CountInDegree(G,indegree);</a:t>
            </a:r>
          </a:p>
          <a:p>
            <a:pPr eaLnBrk="1" hangingPunct="1">
              <a:lnSpc>
                <a:spcPct val="125000"/>
              </a:lnSpc>
            </a:pPr>
            <a:r>
              <a:rPr kumimoji="1" lang="en-US" altLang="zh-CN" sz="3200">
                <a:solidFill>
                  <a:srgbClr val="0000FF"/>
                </a:solidFill>
                <a:latin typeface="Times New Roman" pitchFamily="18" charset="0"/>
                <a:ea typeface="黑体" pitchFamily="49" charset="-122"/>
              </a:rPr>
              <a:t>        //</a:t>
            </a:r>
            <a:r>
              <a:rPr kumimoji="1" lang="zh-CN" altLang="en-US" sz="3200">
                <a:solidFill>
                  <a:srgbClr val="0000FF"/>
                </a:solidFill>
                <a:latin typeface="Times New Roman" pitchFamily="18" charset="0"/>
                <a:ea typeface="黑体" pitchFamily="49" charset="-122"/>
              </a:rPr>
              <a:t>对各顶点求入度</a:t>
            </a:r>
          </a:p>
          <a:p>
            <a:pPr eaLnBrk="1" hangingPunct="1">
              <a:lnSpc>
                <a:spcPct val="125000"/>
              </a:lnSpc>
            </a:pPr>
            <a:r>
              <a:rPr kumimoji="1" lang="en-US" altLang="zh-CN" sz="3200">
                <a:solidFill>
                  <a:srgbClr val="800000"/>
                </a:solidFill>
                <a:latin typeface="Times New Roman" pitchFamily="18" charset="0"/>
                <a:ea typeface="黑体" pitchFamily="49" charset="-122"/>
              </a:rPr>
              <a:t>InitStack(S);</a:t>
            </a:r>
          </a:p>
          <a:p>
            <a:pPr eaLnBrk="1" hangingPunct="1">
              <a:lnSpc>
                <a:spcPct val="125000"/>
              </a:lnSpc>
            </a:pPr>
            <a:r>
              <a:rPr kumimoji="1" lang="en-US" altLang="zh-CN" sz="3200" b="1">
                <a:solidFill>
                  <a:srgbClr val="0000FF"/>
                </a:solidFill>
                <a:latin typeface="Times New Roman" pitchFamily="18" charset="0"/>
                <a:ea typeface="黑体" pitchFamily="49" charset="-122"/>
              </a:rPr>
              <a:t>for</a:t>
            </a:r>
            <a:r>
              <a:rPr kumimoji="1" lang="en-US" altLang="zh-CN" sz="3200">
                <a:solidFill>
                  <a:srgbClr val="0000FF"/>
                </a:solidFill>
                <a:latin typeface="Times New Roman" pitchFamily="18" charset="0"/>
                <a:ea typeface="黑体" pitchFamily="49" charset="-122"/>
              </a:rPr>
              <a:t> ( i=0; i&lt;G.vexnum; ++i)</a:t>
            </a:r>
          </a:p>
          <a:p>
            <a:pPr eaLnBrk="1" hangingPunct="1">
              <a:lnSpc>
                <a:spcPct val="125000"/>
              </a:lnSpc>
            </a:pPr>
            <a:r>
              <a:rPr kumimoji="1" lang="en-US" altLang="zh-CN" sz="3200">
                <a:solidFill>
                  <a:srgbClr val="0000FF"/>
                </a:solidFill>
                <a:latin typeface="Times New Roman" pitchFamily="18" charset="0"/>
                <a:ea typeface="黑体" pitchFamily="49" charset="-122"/>
              </a:rPr>
              <a:t>   </a:t>
            </a:r>
            <a:r>
              <a:rPr kumimoji="1" lang="en-US" altLang="zh-CN" sz="3200" b="1">
                <a:solidFill>
                  <a:srgbClr val="800000"/>
                </a:solidFill>
                <a:latin typeface="Times New Roman" pitchFamily="18" charset="0"/>
                <a:ea typeface="黑体" pitchFamily="49" charset="-122"/>
              </a:rPr>
              <a:t>if </a:t>
            </a:r>
            <a:r>
              <a:rPr kumimoji="1" lang="en-US" altLang="zh-CN" sz="3200">
                <a:solidFill>
                  <a:srgbClr val="800000"/>
                </a:solidFill>
                <a:latin typeface="Times New Roman" pitchFamily="18" charset="0"/>
                <a:ea typeface="黑体" pitchFamily="49" charset="-122"/>
              </a:rPr>
              <a:t>(!indegree[i])  Push(S, i);</a:t>
            </a:r>
            <a:endParaRPr kumimoji="1" lang="en-US" altLang="zh-CN" sz="3200">
              <a:solidFill>
                <a:srgbClr val="0000FF"/>
              </a:solidFill>
              <a:latin typeface="Times New Roman" pitchFamily="18" charset="0"/>
              <a:ea typeface="黑体" pitchFamily="49" charset="-122"/>
            </a:endParaRPr>
          </a:p>
          <a:p>
            <a:pPr eaLnBrk="1" hangingPunct="1">
              <a:lnSpc>
                <a:spcPct val="125000"/>
              </a:lnSpc>
            </a:pPr>
            <a:r>
              <a:rPr kumimoji="1" lang="en-US" altLang="zh-CN" sz="3200">
                <a:solidFill>
                  <a:srgbClr val="0000FF"/>
                </a:solidFill>
                <a:latin typeface="Times New Roman" pitchFamily="18" charset="0"/>
                <a:ea typeface="黑体" pitchFamily="49" charset="-122"/>
              </a:rPr>
              <a:t>                     //</a:t>
            </a:r>
            <a:r>
              <a:rPr kumimoji="1" lang="zh-CN" altLang="zh-CN" sz="3200">
                <a:solidFill>
                  <a:srgbClr val="0000FF"/>
                </a:solidFill>
                <a:latin typeface="Times New Roman" pitchFamily="18" charset="0"/>
                <a:ea typeface="黑体" pitchFamily="49" charset="-122"/>
              </a:rPr>
              <a:t>入度为零的顶点入栈</a:t>
            </a:r>
            <a:endParaRPr kumimoji="1" lang="zh-CN" altLang="en-US" sz="3200">
              <a:solidFill>
                <a:srgbClr val="0000FF"/>
              </a:solidFill>
              <a:latin typeface="Times New Roman" pitchFamily="18" charset="0"/>
              <a:ea typeface="黑体" pitchFamily="49" charset="-122"/>
            </a:endParaRPr>
          </a:p>
        </p:txBody>
      </p:sp>
      <p:sp>
        <p:nvSpPr>
          <p:cNvPr id="291846" name="Text Box 6"/>
          <p:cNvSpPr txBox="1">
            <a:spLocks noChangeArrowheads="1"/>
          </p:cNvSpPr>
          <p:nvPr/>
        </p:nvSpPr>
        <p:spPr bwMode="auto">
          <a:xfrm>
            <a:off x="6877050" y="4508500"/>
            <a:ext cx="10810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3200"/>
              <a:t>O(n)</a:t>
            </a:r>
          </a:p>
        </p:txBody>
      </p:sp>
      <p:sp>
        <p:nvSpPr>
          <p:cNvPr id="150532" name="Rectangle 8"/>
          <p:cNvSpPr>
            <a:spLocks noChangeArrowheads="1"/>
          </p:cNvSpPr>
          <p:nvPr/>
        </p:nvSpPr>
        <p:spPr bwMode="auto">
          <a:xfrm>
            <a:off x="250825" y="620713"/>
            <a:ext cx="65516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kumimoji="1" lang="en-US" altLang="zh-CN" sz="3200">
                <a:latin typeface="Times New Roman" pitchFamily="18" charset="0"/>
                <a:ea typeface="黑体" pitchFamily="49" charset="-122"/>
              </a:rPr>
              <a:t>Status Topologic_Sort(ALGraph *G) {</a:t>
            </a:r>
          </a:p>
        </p:txBody>
      </p:sp>
      <p:sp>
        <p:nvSpPr>
          <p:cNvPr id="150533" name="Rectangle 10"/>
          <p:cNvSpPr>
            <a:spLocks noChangeArrowheads="1"/>
          </p:cNvSpPr>
          <p:nvPr/>
        </p:nvSpPr>
        <p:spPr bwMode="auto">
          <a:xfrm>
            <a:off x="539750" y="5084763"/>
            <a:ext cx="58197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kumimoji="1" lang="en-US" altLang="zh-CN" sz="3200">
                <a:solidFill>
                  <a:srgbClr val="0000FF"/>
                </a:solidFill>
                <a:latin typeface="Times New Roman" pitchFamily="18" charset="0"/>
                <a:ea typeface="黑体" pitchFamily="49" charset="-122"/>
              </a:rPr>
              <a:t>count=0;           //</a:t>
            </a:r>
            <a:r>
              <a:rPr kumimoji="1" lang="zh-CN" altLang="en-US" sz="3200">
                <a:solidFill>
                  <a:srgbClr val="0000FF"/>
                </a:solidFill>
                <a:latin typeface="Times New Roman" pitchFamily="18" charset="0"/>
                <a:ea typeface="黑体" pitchFamily="49" charset="-122"/>
              </a:rPr>
              <a:t>对输出顶点计数</a:t>
            </a:r>
          </a:p>
        </p:txBody>
      </p:sp>
      <p:sp>
        <p:nvSpPr>
          <p:cNvPr id="150534" name="Rectangle 11"/>
          <p:cNvSpPr>
            <a:spLocks noChangeArrowheads="1"/>
          </p:cNvSpPr>
          <p:nvPr/>
        </p:nvSpPr>
        <p:spPr bwMode="auto">
          <a:xfrm>
            <a:off x="107950" y="115888"/>
            <a:ext cx="3095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r>
              <a:rPr lang="zh-CN" altLang="en-US" sz="2800" b="1"/>
              <a:t>（</a:t>
            </a:r>
            <a:r>
              <a:rPr lang="en-US" altLang="zh-CN" sz="2800" b="1"/>
              <a:t>2</a:t>
            </a:r>
            <a:r>
              <a:rPr lang="zh-CN" altLang="en-US" sz="2800" b="1"/>
              <a:t>）拓扑排序</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91846"/>
                                        </p:tgtEl>
                                        <p:attrNameLst>
                                          <p:attrName>style.visibility</p:attrName>
                                        </p:attrNameLst>
                                      </p:cBhvr>
                                      <p:to>
                                        <p:strVal val="visible"/>
                                      </p:to>
                                    </p:set>
                                    <p:animEffect transition="in" filter="wipe(down)">
                                      <p:cBhvr>
                                        <p:cTn id="7" dur="500"/>
                                        <p:tgtEl>
                                          <p:spTgt spid="291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6" grpId="0"/>
    </p:bldLst>
  </p:timing>
</p:sld>
</file>

<file path=ppt/slides/slide1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7" name="Text Box 3"/>
          <p:cNvSpPr txBox="1">
            <a:spLocks noChangeArrowheads="1"/>
          </p:cNvSpPr>
          <p:nvPr/>
        </p:nvSpPr>
        <p:spPr bwMode="auto">
          <a:xfrm>
            <a:off x="136525" y="76200"/>
            <a:ext cx="9007475" cy="573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pPr>
            <a:r>
              <a:rPr kumimoji="1" lang="en-US" altLang="zh-CN" sz="2800" b="1">
                <a:solidFill>
                  <a:srgbClr val="000099"/>
                </a:solidFill>
                <a:latin typeface="Times New Roman" pitchFamily="18" charset="0"/>
                <a:ea typeface="黑体" pitchFamily="49" charset="-122"/>
              </a:rPr>
              <a:t>while</a:t>
            </a:r>
            <a:r>
              <a:rPr kumimoji="1" lang="en-US" altLang="zh-CN" sz="2800">
                <a:solidFill>
                  <a:srgbClr val="000099"/>
                </a:solidFill>
                <a:latin typeface="Times New Roman" pitchFamily="18" charset="0"/>
                <a:ea typeface="黑体" pitchFamily="49" charset="-122"/>
              </a:rPr>
              <a:t> (!EmptyStack(S)) {</a:t>
            </a:r>
          </a:p>
          <a:p>
            <a:pPr eaLnBrk="1" hangingPunct="1">
              <a:lnSpc>
                <a:spcPct val="120000"/>
              </a:lnSpc>
            </a:pPr>
            <a:r>
              <a:rPr kumimoji="1" lang="en-US" altLang="zh-CN" sz="2800">
                <a:solidFill>
                  <a:srgbClr val="000099"/>
                </a:solidFill>
                <a:latin typeface="Times New Roman" pitchFamily="18" charset="0"/>
                <a:ea typeface="黑体" pitchFamily="49" charset="-122"/>
              </a:rPr>
              <a:t>  </a:t>
            </a:r>
            <a:r>
              <a:rPr kumimoji="1" lang="en-US" altLang="zh-CN" sz="2800">
                <a:solidFill>
                  <a:srgbClr val="800000"/>
                </a:solidFill>
                <a:latin typeface="Times New Roman" pitchFamily="18" charset="0"/>
                <a:ea typeface="黑体" pitchFamily="49" charset="-122"/>
              </a:rPr>
              <a:t>Pop(S, v);</a:t>
            </a:r>
            <a:r>
              <a:rPr kumimoji="1" lang="en-US" altLang="zh-CN" sz="2800">
                <a:solidFill>
                  <a:srgbClr val="000099"/>
                </a:solidFill>
                <a:latin typeface="Times New Roman" pitchFamily="18" charset="0"/>
                <a:ea typeface="黑体" pitchFamily="49" charset="-122"/>
              </a:rPr>
              <a:t>  ++count;  </a:t>
            </a:r>
            <a:r>
              <a:rPr kumimoji="1" lang="en-US" altLang="zh-CN" sz="2800" b="1">
                <a:solidFill>
                  <a:srgbClr val="000099"/>
                </a:solidFill>
                <a:latin typeface="Times New Roman" pitchFamily="18" charset="0"/>
                <a:ea typeface="黑体" pitchFamily="49" charset="-122"/>
              </a:rPr>
              <a:t>printf</a:t>
            </a:r>
            <a:r>
              <a:rPr kumimoji="1" lang="en-US" altLang="zh-CN" sz="2800">
                <a:solidFill>
                  <a:srgbClr val="000099"/>
                </a:solidFill>
                <a:latin typeface="Times New Roman" pitchFamily="18" charset="0"/>
                <a:ea typeface="黑体" pitchFamily="49" charset="-122"/>
              </a:rPr>
              <a:t>(v);</a:t>
            </a:r>
          </a:p>
          <a:p>
            <a:pPr eaLnBrk="1" hangingPunct="1">
              <a:lnSpc>
                <a:spcPct val="120000"/>
              </a:lnSpc>
            </a:pPr>
            <a:r>
              <a:rPr kumimoji="1" lang="en-US" altLang="zh-CN" sz="2800">
                <a:solidFill>
                  <a:srgbClr val="000099"/>
                </a:solidFill>
                <a:latin typeface="Times New Roman" pitchFamily="18" charset="0"/>
                <a:ea typeface="黑体" pitchFamily="49" charset="-122"/>
              </a:rPr>
              <a:t>  </a:t>
            </a:r>
            <a:r>
              <a:rPr kumimoji="1" lang="en-US" altLang="zh-CN" sz="2800" b="1">
                <a:solidFill>
                  <a:srgbClr val="000099"/>
                </a:solidFill>
                <a:latin typeface="Times New Roman" pitchFamily="18" charset="0"/>
                <a:ea typeface="黑体" pitchFamily="49" charset="-122"/>
              </a:rPr>
              <a:t>for</a:t>
            </a:r>
            <a:r>
              <a:rPr kumimoji="1" lang="en-US" altLang="zh-CN" sz="2800">
                <a:solidFill>
                  <a:srgbClr val="000099"/>
                </a:solidFill>
                <a:latin typeface="Times New Roman" pitchFamily="18" charset="0"/>
                <a:ea typeface="黑体" pitchFamily="49" charset="-122"/>
              </a:rPr>
              <a:t> (w=FirstAdj(v); w;  w=NextAdj(G,v,w))</a:t>
            </a:r>
          </a:p>
          <a:p>
            <a:pPr eaLnBrk="1" hangingPunct="1">
              <a:lnSpc>
                <a:spcPct val="120000"/>
              </a:lnSpc>
            </a:pPr>
            <a:r>
              <a:rPr kumimoji="1" lang="en-US" altLang="zh-CN" sz="2800">
                <a:solidFill>
                  <a:srgbClr val="000099"/>
                </a:solidFill>
                <a:latin typeface="Times New Roman" pitchFamily="18" charset="0"/>
                <a:ea typeface="黑体" pitchFamily="49" charset="-122"/>
              </a:rPr>
              <a:t>    { </a:t>
            </a:r>
            <a:r>
              <a:rPr kumimoji="1" lang="en-US" altLang="zh-CN" sz="2800">
                <a:solidFill>
                  <a:srgbClr val="800000"/>
                </a:solidFill>
                <a:latin typeface="Times New Roman" pitchFamily="18" charset="0"/>
                <a:ea typeface="黑体" pitchFamily="49" charset="-122"/>
              </a:rPr>
              <a:t>- - indegree(w);</a:t>
            </a:r>
            <a:r>
              <a:rPr kumimoji="1" lang="en-US" altLang="zh-CN" sz="2800">
                <a:solidFill>
                  <a:srgbClr val="000099"/>
                </a:solidFill>
                <a:latin typeface="Times New Roman" pitchFamily="18" charset="0"/>
                <a:ea typeface="黑体" pitchFamily="49" charset="-122"/>
              </a:rPr>
              <a:t>  // </a:t>
            </a:r>
            <a:r>
              <a:rPr kumimoji="1" lang="zh-CN" altLang="zh-CN" sz="2800">
                <a:solidFill>
                  <a:srgbClr val="000099"/>
                </a:solidFill>
                <a:latin typeface="Times New Roman" pitchFamily="18" charset="0"/>
                <a:ea typeface="黑体" pitchFamily="49" charset="-122"/>
              </a:rPr>
              <a:t>弧头顶点的入度减</a:t>
            </a:r>
            <a:r>
              <a:rPr kumimoji="1" lang="en-US" altLang="zh-CN" sz="2800">
                <a:solidFill>
                  <a:srgbClr val="000099"/>
                </a:solidFill>
                <a:latin typeface="Times New Roman" pitchFamily="18" charset="0"/>
                <a:ea typeface="黑体" pitchFamily="49" charset="-122"/>
              </a:rPr>
              <a:t>1</a:t>
            </a:r>
          </a:p>
          <a:p>
            <a:pPr eaLnBrk="1" hangingPunct="1">
              <a:lnSpc>
                <a:spcPct val="120000"/>
              </a:lnSpc>
            </a:pPr>
            <a:r>
              <a:rPr kumimoji="1" lang="en-US" altLang="zh-CN" sz="2800">
                <a:solidFill>
                  <a:srgbClr val="000099"/>
                </a:solidFill>
                <a:latin typeface="Times New Roman" pitchFamily="18" charset="0"/>
                <a:ea typeface="黑体" pitchFamily="49" charset="-122"/>
              </a:rPr>
              <a:t>   </a:t>
            </a:r>
            <a:r>
              <a:rPr kumimoji="1" lang="en-US" altLang="zh-CN" sz="2800" b="1">
                <a:solidFill>
                  <a:srgbClr val="000099"/>
                </a:solidFill>
                <a:latin typeface="Times New Roman" pitchFamily="18" charset="0"/>
                <a:ea typeface="黑体" pitchFamily="49" charset="-122"/>
              </a:rPr>
              <a:t>    </a:t>
            </a:r>
            <a:r>
              <a:rPr kumimoji="1" lang="en-US" altLang="zh-CN" sz="2800" b="1">
                <a:solidFill>
                  <a:srgbClr val="800000"/>
                </a:solidFill>
                <a:latin typeface="Times New Roman" pitchFamily="18" charset="0"/>
                <a:ea typeface="黑体" pitchFamily="49" charset="-122"/>
              </a:rPr>
              <a:t>if</a:t>
            </a:r>
            <a:r>
              <a:rPr kumimoji="1" lang="en-US" altLang="zh-CN" sz="2800">
                <a:solidFill>
                  <a:srgbClr val="800000"/>
                </a:solidFill>
                <a:latin typeface="Times New Roman" pitchFamily="18" charset="0"/>
                <a:ea typeface="黑体" pitchFamily="49" charset="-122"/>
              </a:rPr>
              <a:t> (!indegree[w])  Push(S, w);</a:t>
            </a:r>
            <a:r>
              <a:rPr kumimoji="1" lang="en-US" altLang="zh-CN" sz="2800">
                <a:solidFill>
                  <a:srgbClr val="000099"/>
                </a:solidFill>
                <a:latin typeface="Times New Roman" pitchFamily="18" charset="0"/>
                <a:ea typeface="黑体" pitchFamily="49" charset="-122"/>
              </a:rPr>
              <a:t>  </a:t>
            </a:r>
          </a:p>
          <a:p>
            <a:pPr eaLnBrk="1" hangingPunct="1">
              <a:lnSpc>
                <a:spcPct val="120000"/>
              </a:lnSpc>
            </a:pPr>
            <a:r>
              <a:rPr kumimoji="1" lang="en-US" altLang="zh-CN" sz="2800">
                <a:solidFill>
                  <a:srgbClr val="000099"/>
                </a:solidFill>
                <a:latin typeface="Times New Roman" pitchFamily="18" charset="0"/>
                <a:ea typeface="黑体" pitchFamily="49" charset="-122"/>
              </a:rPr>
              <a:t>            //</a:t>
            </a:r>
            <a:r>
              <a:rPr kumimoji="1" lang="zh-CN" altLang="en-US" sz="2800">
                <a:solidFill>
                  <a:srgbClr val="000099"/>
                </a:solidFill>
                <a:latin typeface="Times New Roman" pitchFamily="18" charset="0"/>
                <a:ea typeface="黑体" pitchFamily="49" charset="-122"/>
              </a:rPr>
              <a:t>新产生的入度为零的顶点入栈 </a:t>
            </a:r>
          </a:p>
          <a:p>
            <a:pPr eaLnBrk="1" hangingPunct="1">
              <a:lnSpc>
                <a:spcPct val="120000"/>
              </a:lnSpc>
            </a:pPr>
            <a:r>
              <a:rPr kumimoji="1" lang="zh-CN" altLang="en-US" sz="2800">
                <a:solidFill>
                  <a:srgbClr val="000099"/>
                </a:solidFill>
                <a:latin typeface="Times New Roman" pitchFamily="18" charset="0"/>
                <a:ea typeface="黑体" pitchFamily="49" charset="-122"/>
              </a:rPr>
              <a:t>        </a:t>
            </a:r>
            <a:r>
              <a:rPr kumimoji="1" lang="en-US" altLang="zh-CN" sz="2800">
                <a:solidFill>
                  <a:srgbClr val="000099"/>
                </a:solidFill>
                <a:latin typeface="Times New Roman" pitchFamily="18" charset="0"/>
                <a:ea typeface="黑体" pitchFamily="49" charset="-122"/>
              </a:rPr>
              <a:t>}</a:t>
            </a:r>
          </a:p>
          <a:p>
            <a:pPr eaLnBrk="1" hangingPunct="1">
              <a:lnSpc>
                <a:spcPct val="120000"/>
              </a:lnSpc>
            </a:pPr>
            <a:r>
              <a:rPr kumimoji="1" lang="en-US" altLang="zh-CN" sz="2800">
                <a:solidFill>
                  <a:srgbClr val="000099"/>
                </a:solidFill>
                <a:latin typeface="Times New Roman" pitchFamily="18" charset="0"/>
                <a:ea typeface="黑体" pitchFamily="49" charset="-122"/>
              </a:rPr>
              <a:t>   }</a:t>
            </a:r>
          </a:p>
          <a:p>
            <a:pPr eaLnBrk="1" hangingPunct="1">
              <a:lnSpc>
                <a:spcPct val="120000"/>
              </a:lnSpc>
            </a:pPr>
            <a:r>
              <a:rPr kumimoji="1" lang="en-US" altLang="zh-CN" sz="2800" b="1">
                <a:solidFill>
                  <a:srgbClr val="000099"/>
                </a:solidFill>
                <a:latin typeface="Times New Roman" pitchFamily="18" charset="0"/>
                <a:ea typeface="黑体" pitchFamily="49" charset="-122"/>
              </a:rPr>
              <a:t>if</a:t>
            </a:r>
            <a:r>
              <a:rPr kumimoji="1" lang="en-US" altLang="zh-CN" sz="2800">
                <a:solidFill>
                  <a:srgbClr val="000099"/>
                </a:solidFill>
                <a:latin typeface="Times New Roman" pitchFamily="18" charset="0"/>
                <a:ea typeface="黑体" pitchFamily="49" charset="-122"/>
              </a:rPr>
              <a:t> (count&lt;G.vexnum)   </a:t>
            </a:r>
            <a:r>
              <a:rPr kumimoji="1" lang="en-US" altLang="zh-CN" sz="2800" b="1">
                <a:solidFill>
                  <a:srgbClr val="000099"/>
                </a:solidFill>
                <a:latin typeface="Times New Roman" pitchFamily="18" charset="0"/>
                <a:ea typeface="黑体" pitchFamily="49" charset="-122"/>
              </a:rPr>
              <a:t>printf</a:t>
            </a:r>
            <a:r>
              <a:rPr kumimoji="1" lang="en-US" altLang="zh-CN" sz="2800">
                <a:solidFill>
                  <a:srgbClr val="000099"/>
                </a:solidFill>
                <a:latin typeface="Times New Roman" pitchFamily="18" charset="0"/>
                <a:ea typeface="黑体" pitchFamily="49" charset="-122"/>
              </a:rPr>
              <a:t>(“</a:t>
            </a:r>
            <a:r>
              <a:rPr kumimoji="1" lang="zh-CN" altLang="en-US" sz="2800">
                <a:solidFill>
                  <a:srgbClr val="000099"/>
                </a:solidFill>
                <a:latin typeface="Times New Roman" pitchFamily="18" charset="0"/>
                <a:ea typeface="黑体" pitchFamily="49" charset="-122"/>
              </a:rPr>
              <a:t>图中有回路”</a:t>
            </a:r>
            <a:r>
              <a:rPr kumimoji="1" lang="en-US" altLang="zh-CN" sz="2800">
                <a:solidFill>
                  <a:srgbClr val="000099"/>
                </a:solidFill>
                <a:latin typeface="Times New Roman" pitchFamily="18" charset="0"/>
                <a:ea typeface="黑体" pitchFamily="49" charset="-122"/>
              </a:rPr>
              <a:t>)</a:t>
            </a:r>
          </a:p>
          <a:p>
            <a:pPr eaLnBrk="1" hangingPunct="1">
              <a:lnSpc>
                <a:spcPct val="120000"/>
              </a:lnSpc>
            </a:pPr>
            <a:r>
              <a:rPr kumimoji="1" lang="en-US" altLang="zh-CN" sz="2800">
                <a:solidFill>
                  <a:srgbClr val="000099"/>
                </a:solidFill>
                <a:latin typeface="Times New Roman" pitchFamily="18" charset="0"/>
                <a:ea typeface="黑体" pitchFamily="49" charset="-122"/>
              </a:rPr>
              <a:t>else return OK;</a:t>
            </a:r>
          </a:p>
          <a:p>
            <a:pPr eaLnBrk="1" hangingPunct="1">
              <a:lnSpc>
                <a:spcPct val="120000"/>
              </a:lnSpc>
            </a:pPr>
            <a:r>
              <a:rPr kumimoji="1" lang="en-US" altLang="zh-CN" sz="2800">
                <a:solidFill>
                  <a:srgbClr val="000099"/>
                </a:solidFill>
                <a:latin typeface="Times New Roman" pitchFamily="18" charset="0"/>
                <a:ea typeface="黑体" pitchFamily="49" charset="-122"/>
              </a:rPr>
              <a:t>} </a:t>
            </a:r>
            <a:r>
              <a:rPr kumimoji="1" lang="en-US" altLang="zh-CN" sz="2800">
                <a:latin typeface="Times New Roman" pitchFamily="18" charset="0"/>
                <a:ea typeface="黑体" pitchFamily="49" charset="-122"/>
              </a:rPr>
              <a:t>Topologic_Sort</a:t>
            </a:r>
          </a:p>
        </p:txBody>
      </p:sp>
      <p:sp>
        <p:nvSpPr>
          <p:cNvPr id="82949" name="Text Box 5"/>
          <p:cNvSpPr txBox="1">
            <a:spLocks noChangeArrowheads="1"/>
          </p:cNvSpPr>
          <p:nvPr/>
        </p:nvSpPr>
        <p:spPr bwMode="auto">
          <a:xfrm>
            <a:off x="7092950" y="1700213"/>
            <a:ext cx="9350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800"/>
              <a:t>O(e)</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9" fill="hold" grpId="0" nodeType="afterEffect">
                                  <p:stCondLst>
                                    <p:cond delay="0"/>
                                  </p:stCondLst>
                                  <p:childTnLst>
                                    <p:set>
                                      <p:cBhvr>
                                        <p:cTn id="6" dur="1" fill="hold">
                                          <p:stCondLst>
                                            <p:cond delay="0"/>
                                          </p:stCondLst>
                                        </p:cTn>
                                        <p:tgtEl>
                                          <p:spTgt spid="82947"/>
                                        </p:tgtEl>
                                        <p:attrNameLst>
                                          <p:attrName>style.visibility</p:attrName>
                                        </p:attrNameLst>
                                      </p:cBhvr>
                                      <p:to>
                                        <p:strVal val="visible"/>
                                      </p:to>
                                    </p:set>
                                    <p:animEffect transition="in" filter="strips(upLeft)">
                                      <p:cBhvr>
                                        <p:cTn id="7" dur="500"/>
                                        <p:tgtEl>
                                          <p:spTgt spid="829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2949"/>
                                        </p:tgtEl>
                                        <p:attrNameLst>
                                          <p:attrName>style.visibility</p:attrName>
                                        </p:attrNameLst>
                                      </p:cBhvr>
                                      <p:to>
                                        <p:strVal val="visible"/>
                                      </p:to>
                                    </p:set>
                                    <p:animEffect transition="in" filter="wipe(down)">
                                      <p:cBhvr>
                                        <p:cTn id="12" dur="500"/>
                                        <p:tgtEl>
                                          <p:spTgt spid="82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autoUpdateAnimBg="0"/>
      <p:bldP spid="82949" grpId="0"/>
    </p:bldLst>
  </p:timing>
</p:sld>
</file>

<file path=ppt/slides/slide1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2578" name="Rectangle 2"/>
          <p:cNvSpPr>
            <a:spLocks noChangeArrowheads="1"/>
          </p:cNvSpPr>
          <p:nvPr/>
        </p:nvSpPr>
        <p:spPr bwMode="auto">
          <a:xfrm>
            <a:off x="107950" y="2012950"/>
            <a:ext cx="8820150" cy="4014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lang="en-US" altLang="zh-CN" sz="3200" b="1"/>
              <a:t>◆ </a:t>
            </a:r>
            <a:r>
              <a:rPr lang="zh-CN" altLang="en-US" sz="3200" b="1"/>
              <a:t>统计各顶点的入度：时间复杂度是</a:t>
            </a:r>
            <a:r>
              <a:rPr lang="en-US" altLang="zh-CN" sz="3200" b="1"/>
              <a:t>O(e) </a:t>
            </a:r>
            <a:r>
              <a:rPr lang="zh-CN" altLang="en-US" sz="3200" b="1"/>
              <a:t>；</a:t>
            </a:r>
          </a:p>
          <a:p>
            <a:pPr>
              <a:lnSpc>
                <a:spcPct val="115000"/>
              </a:lnSpc>
            </a:pPr>
            <a:r>
              <a:rPr lang="zh-CN" altLang="en-US" sz="3200" b="1"/>
              <a:t>◆ 入度为</a:t>
            </a:r>
            <a:r>
              <a:rPr lang="en-US" altLang="zh-CN" sz="3200" b="1"/>
              <a:t>0</a:t>
            </a:r>
            <a:r>
              <a:rPr lang="zh-CN" altLang="en-US" sz="3200" b="1"/>
              <a:t>的顶点入栈：时间复杂度是</a:t>
            </a:r>
            <a:r>
              <a:rPr lang="en-US" altLang="zh-CN" sz="3200" b="1"/>
              <a:t>O(n) </a:t>
            </a:r>
            <a:r>
              <a:rPr lang="zh-CN" altLang="en-US" sz="3200" b="1"/>
              <a:t>；</a:t>
            </a:r>
          </a:p>
          <a:p>
            <a:pPr>
              <a:lnSpc>
                <a:spcPct val="115000"/>
              </a:lnSpc>
            </a:pPr>
            <a:r>
              <a:rPr lang="zh-CN" altLang="en-US" sz="3200" b="1"/>
              <a:t>◆ </a:t>
            </a:r>
            <a:r>
              <a:rPr lang="en-US" altLang="zh-CN" sz="3200" b="1"/>
              <a:t>while</a:t>
            </a:r>
            <a:r>
              <a:rPr lang="zh-CN" altLang="en-US" sz="3200" b="1"/>
              <a:t>循环：每个顶点入栈一次，出栈一次，共执行</a:t>
            </a:r>
            <a:r>
              <a:rPr lang="en-US" altLang="zh-CN" sz="3200" b="1"/>
              <a:t>n</a:t>
            </a:r>
            <a:r>
              <a:rPr lang="zh-CN" altLang="en-US" sz="3200" b="1"/>
              <a:t>次，入度减</a:t>
            </a:r>
            <a:r>
              <a:rPr lang="en-US" altLang="zh-CN" sz="3200" b="1"/>
              <a:t>1</a:t>
            </a:r>
            <a:r>
              <a:rPr lang="zh-CN" altLang="en-US" sz="3200" b="1"/>
              <a:t>的操作共执行</a:t>
            </a:r>
            <a:r>
              <a:rPr lang="en-US" altLang="zh-CN" sz="3200" b="1"/>
              <a:t>e</a:t>
            </a:r>
            <a:r>
              <a:rPr lang="zh-CN" altLang="en-US" sz="3200" b="1"/>
              <a:t>次，时间复杂度是</a:t>
            </a:r>
            <a:r>
              <a:rPr lang="en-US" altLang="zh-CN" sz="3200" b="1"/>
              <a:t>O(n+e) </a:t>
            </a:r>
            <a:r>
              <a:rPr lang="zh-CN" altLang="en-US" sz="3200" b="1"/>
              <a:t>；</a:t>
            </a:r>
          </a:p>
          <a:p>
            <a:pPr>
              <a:lnSpc>
                <a:spcPct val="115000"/>
              </a:lnSpc>
            </a:pPr>
            <a:endParaRPr lang="zh-CN" altLang="en-US" sz="3200" b="1"/>
          </a:p>
          <a:p>
            <a:pPr>
              <a:lnSpc>
                <a:spcPct val="115000"/>
              </a:lnSpc>
            </a:pPr>
            <a:r>
              <a:rPr lang="zh-CN" altLang="en-US" sz="3200" b="1"/>
              <a:t>因此，整个算法的时间复杂度是</a:t>
            </a:r>
            <a:r>
              <a:rPr lang="en-US" altLang="zh-CN" sz="3200" b="1"/>
              <a:t>O(n+e) </a:t>
            </a:r>
            <a:r>
              <a:rPr lang="zh-CN" altLang="en-US" sz="3200" b="1"/>
              <a:t>。</a:t>
            </a:r>
          </a:p>
        </p:txBody>
      </p:sp>
      <p:sp>
        <p:nvSpPr>
          <p:cNvPr id="152579" name="Rectangle 3"/>
          <p:cNvSpPr>
            <a:spLocks noChangeArrowheads="1"/>
          </p:cNvSpPr>
          <p:nvPr/>
        </p:nvSpPr>
        <p:spPr bwMode="auto">
          <a:xfrm>
            <a:off x="107950" y="115888"/>
            <a:ext cx="22161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a:t>算法分析：</a:t>
            </a:r>
          </a:p>
        </p:txBody>
      </p:sp>
      <p:sp>
        <p:nvSpPr>
          <p:cNvPr id="152580" name="Rectangle 4"/>
          <p:cNvSpPr>
            <a:spLocks noChangeArrowheads="1"/>
          </p:cNvSpPr>
          <p:nvPr/>
        </p:nvSpPr>
        <p:spPr bwMode="auto">
          <a:xfrm>
            <a:off x="250825" y="833438"/>
            <a:ext cx="84264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t>设有向无环图有</a:t>
            </a:r>
            <a:r>
              <a:rPr lang="en-US" altLang="zh-CN" sz="3200" b="1"/>
              <a:t>n</a:t>
            </a:r>
            <a:r>
              <a:rPr lang="zh-CN" altLang="en-US" sz="3200" b="1"/>
              <a:t>个顶点，</a:t>
            </a:r>
            <a:r>
              <a:rPr lang="en-US" altLang="zh-CN" sz="3200" b="1"/>
              <a:t>e</a:t>
            </a:r>
            <a:r>
              <a:rPr lang="zh-CN" altLang="en-US" sz="3200" b="1"/>
              <a:t>条边，则算法的主要执行是：</a:t>
            </a:r>
          </a:p>
        </p:txBody>
      </p:sp>
    </p:spTree>
  </p:cSld>
  <p:clrMapOvr>
    <a:masterClrMapping/>
  </p:clrMapOvr>
  <p:transition>
    <p:blinds dir="vert"/>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9986" name="Text Box 4"/>
          <p:cNvSpPr txBox="1">
            <a:spLocks noChangeArrowheads="1"/>
          </p:cNvSpPr>
          <p:nvPr/>
        </p:nvSpPr>
        <p:spPr bwMode="auto">
          <a:xfrm>
            <a:off x="107950" y="115888"/>
            <a:ext cx="28321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b="1">
                <a:latin typeface="Times New Roman" pitchFamily="18" charset="0"/>
                <a:ea typeface="楷体_GB2312" pitchFamily="49" charset="-122"/>
              </a:rPr>
              <a:t>7.6.2  </a:t>
            </a:r>
            <a:r>
              <a:rPr kumimoji="1" lang="zh-CN" altLang="en-US" sz="3200" b="1">
                <a:latin typeface="Times New Roman" pitchFamily="18" charset="0"/>
                <a:ea typeface="楷体_GB2312" pitchFamily="49" charset="-122"/>
              </a:rPr>
              <a:t>关键路径</a:t>
            </a:r>
          </a:p>
        </p:txBody>
      </p:sp>
      <p:sp>
        <p:nvSpPr>
          <p:cNvPr id="169987" name="Rectangle 5"/>
          <p:cNvSpPr>
            <a:spLocks noChangeArrowheads="1"/>
          </p:cNvSpPr>
          <p:nvPr/>
        </p:nvSpPr>
        <p:spPr bwMode="auto">
          <a:xfrm>
            <a:off x="395288" y="836613"/>
            <a:ext cx="8424862" cy="2554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latin typeface="Times New Roman" pitchFamily="18" charset="0"/>
                <a:ea typeface="楷体_GB2312" pitchFamily="49" charset="-122"/>
              </a:rPr>
              <a:t>把工程计划表示为有向图，用</a:t>
            </a:r>
            <a:r>
              <a:rPr lang="zh-CN" altLang="en-US" sz="3200" b="1">
                <a:solidFill>
                  <a:schemeClr val="tx2"/>
                </a:solidFill>
                <a:latin typeface="Times New Roman" pitchFamily="18" charset="0"/>
                <a:ea typeface="楷体_GB2312" pitchFamily="49" charset="-122"/>
              </a:rPr>
              <a:t>顶点</a:t>
            </a:r>
            <a:r>
              <a:rPr lang="zh-CN" altLang="en-US" sz="3200" b="1">
                <a:latin typeface="Times New Roman" pitchFamily="18" charset="0"/>
                <a:ea typeface="楷体_GB2312" pitchFamily="49" charset="-122"/>
              </a:rPr>
              <a:t>表示</a:t>
            </a:r>
            <a:r>
              <a:rPr lang="zh-CN" altLang="en-US" sz="3200" b="1">
                <a:solidFill>
                  <a:schemeClr val="tx2"/>
                </a:solidFill>
                <a:latin typeface="Times New Roman" pitchFamily="18" charset="0"/>
                <a:ea typeface="楷体_GB2312" pitchFamily="49" charset="-122"/>
              </a:rPr>
              <a:t>事件</a:t>
            </a:r>
            <a:r>
              <a:rPr lang="zh-CN" altLang="en-US" sz="3200" b="1">
                <a:latin typeface="Times New Roman" pitchFamily="18" charset="0"/>
                <a:ea typeface="楷体_GB2312" pitchFamily="49" charset="-122"/>
              </a:rPr>
              <a:t>，</a:t>
            </a:r>
            <a:r>
              <a:rPr lang="zh-CN" altLang="en-US" sz="3200" b="1">
                <a:solidFill>
                  <a:schemeClr val="tx2"/>
                </a:solidFill>
                <a:latin typeface="Times New Roman" pitchFamily="18" charset="0"/>
                <a:ea typeface="楷体_GB2312" pitchFamily="49" charset="-122"/>
              </a:rPr>
              <a:t>弧</a:t>
            </a:r>
            <a:r>
              <a:rPr lang="zh-CN" altLang="en-US" sz="3200" b="1">
                <a:latin typeface="Times New Roman" pitchFamily="18" charset="0"/>
                <a:ea typeface="楷体_GB2312" pitchFamily="49" charset="-122"/>
              </a:rPr>
              <a:t>表示</a:t>
            </a:r>
            <a:r>
              <a:rPr lang="zh-CN" altLang="en-US" sz="3200" b="1">
                <a:solidFill>
                  <a:schemeClr val="tx2"/>
                </a:solidFill>
                <a:latin typeface="Times New Roman" pitchFamily="18" charset="0"/>
                <a:ea typeface="楷体_GB2312" pitchFamily="49" charset="-122"/>
              </a:rPr>
              <a:t>活动</a:t>
            </a:r>
            <a:r>
              <a:rPr lang="zh-CN" altLang="en-US" sz="3200" b="1">
                <a:latin typeface="Times New Roman" pitchFamily="18" charset="0"/>
                <a:ea typeface="楷体_GB2312" pitchFamily="49" charset="-122"/>
              </a:rPr>
              <a:t>，弧的</a:t>
            </a:r>
            <a:r>
              <a:rPr lang="zh-CN" altLang="en-US" sz="3200" b="1">
                <a:solidFill>
                  <a:schemeClr val="tx2"/>
                </a:solidFill>
                <a:latin typeface="Times New Roman" pitchFamily="18" charset="0"/>
                <a:ea typeface="楷体_GB2312" pitchFamily="49" charset="-122"/>
              </a:rPr>
              <a:t>权值</a:t>
            </a:r>
            <a:r>
              <a:rPr lang="zh-CN" altLang="en-US" sz="3200" b="1">
                <a:latin typeface="Times New Roman" pitchFamily="18" charset="0"/>
                <a:ea typeface="楷体_GB2312" pitchFamily="49" charset="-122"/>
              </a:rPr>
              <a:t>表示</a:t>
            </a:r>
            <a:r>
              <a:rPr lang="zh-CN" altLang="en-US" sz="3200" b="1">
                <a:solidFill>
                  <a:schemeClr val="tx2"/>
                </a:solidFill>
                <a:latin typeface="Times New Roman" pitchFamily="18" charset="0"/>
                <a:ea typeface="楷体_GB2312" pitchFamily="49" charset="-122"/>
              </a:rPr>
              <a:t>活动持续时间</a:t>
            </a:r>
            <a:r>
              <a:rPr lang="zh-CN" altLang="en-US" sz="3200" b="1">
                <a:latin typeface="Times New Roman" pitchFamily="18" charset="0"/>
                <a:ea typeface="楷体_GB2312" pitchFamily="49" charset="-122"/>
              </a:rPr>
              <a:t>，每个事件表示在它之前的活动已经完成，在它之后的活动可以开始，称这种有向图为</a:t>
            </a:r>
            <a:r>
              <a:rPr lang="zh-CN" altLang="en-US" sz="3200" b="1">
                <a:solidFill>
                  <a:schemeClr val="tx2"/>
                </a:solidFill>
                <a:latin typeface="Times New Roman" pitchFamily="18" charset="0"/>
                <a:ea typeface="楷体_GB2312" pitchFamily="49" charset="-122"/>
              </a:rPr>
              <a:t>边表示活动的网</a:t>
            </a:r>
            <a:r>
              <a:rPr lang="zh-CN" altLang="en-US" sz="3200" b="1">
                <a:latin typeface="Times New Roman" pitchFamily="18" charset="0"/>
                <a:ea typeface="楷体_GB2312" pitchFamily="49" charset="-122"/>
              </a:rPr>
              <a:t>，简称</a:t>
            </a:r>
            <a:r>
              <a:rPr lang="en-US" altLang="zh-CN" sz="3200" b="1">
                <a:solidFill>
                  <a:schemeClr val="tx2"/>
                </a:solidFill>
                <a:latin typeface="Times New Roman" pitchFamily="18" charset="0"/>
                <a:ea typeface="楷体_GB2312" pitchFamily="49" charset="-122"/>
              </a:rPr>
              <a:t>AOE-</a:t>
            </a:r>
            <a:r>
              <a:rPr lang="zh-CN" altLang="en-US" sz="3200" b="1">
                <a:solidFill>
                  <a:schemeClr val="tx2"/>
                </a:solidFill>
                <a:latin typeface="Times New Roman" pitchFamily="18" charset="0"/>
                <a:ea typeface="楷体_GB2312" pitchFamily="49" charset="-122"/>
              </a:rPr>
              <a:t>网</a:t>
            </a:r>
            <a:r>
              <a:rPr lang="en-US" altLang="zh-CN" sz="3200" b="1">
                <a:solidFill>
                  <a:srgbClr val="590096"/>
                </a:solidFill>
                <a:latin typeface="Times New Roman" pitchFamily="18" charset="0"/>
                <a:ea typeface="楷体_GB2312" pitchFamily="49" charset="-122"/>
              </a:rPr>
              <a:t>(Activity on Edge)</a:t>
            </a:r>
            <a:r>
              <a:rPr lang="zh-CN" altLang="en-US" sz="3200" b="1">
                <a:solidFill>
                  <a:srgbClr val="590096"/>
                </a:solidFill>
                <a:latin typeface="Times New Roman" pitchFamily="18" charset="0"/>
                <a:ea typeface="楷体_GB2312" pitchFamily="49" charset="-122"/>
              </a:rPr>
              <a:t> </a:t>
            </a:r>
            <a:r>
              <a:rPr lang="zh-CN" altLang="en-US" sz="3200" b="1">
                <a:latin typeface="Times New Roman" pitchFamily="18" charset="0"/>
                <a:ea typeface="楷体_GB2312" pitchFamily="49" charset="-122"/>
              </a:rPr>
              <a:t>。</a:t>
            </a:r>
            <a:endParaRPr kumimoji="1" lang="zh-CN" altLang="en-US" sz="3200" b="1">
              <a:solidFill>
                <a:srgbClr val="000099"/>
              </a:solidFill>
              <a:latin typeface="Times New Roman" pitchFamily="18" charset="0"/>
              <a:ea typeface="楷体_GB2312" pitchFamily="49" charset="-122"/>
            </a:endParaRPr>
          </a:p>
        </p:txBody>
      </p:sp>
      <p:sp>
        <p:nvSpPr>
          <p:cNvPr id="169988" name="Text Box 6"/>
          <p:cNvSpPr txBox="1">
            <a:spLocks noChangeArrowheads="1"/>
          </p:cNvSpPr>
          <p:nvPr/>
        </p:nvSpPr>
        <p:spPr bwMode="auto">
          <a:xfrm>
            <a:off x="466725" y="3573463"/>
            <a:ext cx="83534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latin typeface="Times New Roman" pitchFamily="18" charset="0"/>
                <a:ea typeface="楷体_GB2312" pitchFamily="49" charset="-122"/>
              </a:rPr>
              <a:t>通常可以用</a:t>
            </a:r>
            <a:r>
              <a:rPr kumimoji="1" lang="en-US" altLang="zh-CN" sz="3200" b="1">
                <a:latin typeface="Times New Roman" pitchFamily="18" charset="0"/>
                <a:ea typeface="楷体_GB2312" pitchFamily="49" charset="-122"/>
              </a:rPr>
              <a:t>AOE-</a:t>
            </a:r>
            <a:r>
              <a:rPr kumimoji="1" lang="zh-CN" altLang="en-US" sz="3200" b="1">
                <a:latin typeface="Times New Roman" pitchFamily="18" charset="0"/>
                <a:ea typeface="楷体_GB2312" pitchFamily="49" charset="-122"/>
              </a:rPr>
              <a:t>网来估算工程的完成时间</a:t>
            </a:r>
          </a:p>
        </p:txBody>
      </p:sp>
      <p:sp>
        <p:nvSpPr>
          <p:cNvPr id="169989" name="Text Box 7"/>
          <p:cNvSpPr txBox="1">
            <a:spLocks noChangeArrowheads="1"/>
          </p:cNvSpPr>
          <p:nvPr/>
        </p:nvSpPr>
        <p:spPr bwMode="auto">
          <a:xfrm>
            <a:off x="144463" y="4340225"/>
            <a:ext cx="882015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200" b="1">
                <a:latin typeface="Times New Roman" pitchFamily="18" charset="0"/>
                <a:ea typeface="楷体_GB2312" pitchFamily="49" charset="-122"/>
              </a:rPr>
              <a:t>        </a:t>
            </a:r>
            <a:r>
              <a:rPr lang="zh-CN" altLang="en-US" sz="3200" b="1">
                <a:latin typeface="Times New Roman" pitchFamily="18" charset="0"/>
                <a:ea typeface="楷体_GB2312" pitchFamily="49" charset="-122"/>
              </a:rPr>
              <a:t>整个工程只有一个开始点和一个完成点，因此在无环的情况下，网中只有一个入度为零的点（称为源点）和一个出度为零的点（称为汇点）。</a:t>
            </a:r>
          </a:p>
        </p:txBody>
      </p:sp>
    </p:spTree>
  </p:cSld>
  <p:clrMapOvr>
    <a:masterClrMapping/>
  </p:clrMapOvr>
  <p:transition>
    <p:blinds dir="vert"/>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71010" name="Group 77"/>
          <p:cNvGrpSpPr>
            <a:grpSpLocks/>
          </p:cNvGrpSpPr>
          <p:nvPr/>
        </p:nvGrpSpPr>
        <p:grpSpPr bwMode="auto">
          <a:xfrm>
            <a:off x="1042988" y="1662113"/>
            <a:ext cx="6913562" cy="3200400"/>
            <a:chOff x="612" y="1752"/>
            <a:chExt cx="4355" cy="2016"/>
          </a:xfrm>
        </p:grpSpPr>
        <p:sp>
          <p:nvSpPr>
            <p:cNvPr id="171016" name="Oval 78"/>
            <p:cNvSpPr>
              <a:spLocks noChangeArrowheads="1"/>
            </p:cNvSpPr>
            <p:nvPr/>
          </p:nvSpPr>
          <p:spPr bwMode="auto">
            <a:xfrm>
              <a:off x="612" y="2280"/>
              <a:ext cx="288" cy="288"/>
            </a:xfrm>
            <a:prstGeom prst="ellipse">
              <a:avLst/>
            </a:prstGeom>
            <a:solidFill>
              <a:srgbClr val="580094"/>
            </a:solidFill>
            <a:ln>
              <a:noFill/>
            </a:ln>
            <a:effectLst/>
            <a:extLst>
              <a:ext uri="{91240B29-F687-4F45-9708-019B960494DF}">
                <a14:hiddenLine xmlns:a14="http://schemas.microsoft.com/office/drawing/2010/main" w="25400" cap="sq">
                  <a:solidFill>
                    <a:srgbClr val="80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chemeClr val="bg1"/>
                  </a:solidFill>
                  <a:latin typeface="Times New Roman" pitchFamily="18" charset="0"/>
                  <a:ea typeface="黑体" pitchFamily="49" charset="-122"/>
                </a:rPr>
                <a:t>v1</a:t>
              </a:r>
            </a:p>
          </p:txBody>
        </p:sp>
        <p:sp>
          <p:nvSpPr>
            <p:cNvPr id="171017" name="Oval 79"/>
            <p:cNvSpPr>
              <a:spLocks noChangeArrowheads="1"/>
            </p:cNvSpPr>
            <p:nvPr/>
          </p:nvSpPr>
          <p:spPr bwMode="auto">
            <a:xfrm>
              <a:off x="1572" y="1752"/>
              <a:ext cx="288" cy="288"/>
            </a:xfrm>
            <a:prstGeom prst="ellipse">
              <a:avLst/>
            </a:prstGeom>
            <a:solidFill>
              <a:srgbClr val="580094"/>
            </a:solidFill>
            <a:ln>
              <a:noFill/>
            </a:ln>
            <a:effectLst/>
            <a:extLst>
              <a:ext uri="{91240B29-F687-4F45-9708-019B960494DF}">
                <a14:hiddenLine xmlns:a14="http://schemas.microsoft.com/office/drawing/2010/main" w="25400" cap="sq">
                  <a:solidFill>
                    <a:srgbClr val="80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chemeClr val="bg1"/>
                  </a:solidFill>
                  <a:latin typeface="Times New Roman" pitchFamily="18" charset="0"/>
                  <a:ea typeface="黑体" pitchFamily="49" charset="-122"/>
                </a:rPr>
                <a:t>v2</a:t>
              </a:r>
            </a:p>
          </p:txBody>
        </p:sp>
        <p:sp>
          <p:nvSpPr>
            <p:cNvPr id="171018" name="Oval 80"/>
            <p:cNvSpPr>
              <a:spLocks noChangeArrowheads="1"/>
            </p:cNvSpPr>
            <p:nvPr/>
          </p:nvSpPr>
          <p:spPr bwMode="auto">
            <a:xfrm>
              <a:off x="1572" y="2904"/>
              <a:ext cx="288" cy="288"/>
            </a:xfrm>
            <a:prstGeom prst="ellipse">
              <a:avLst/>
            </a:prstGeom>
            <a:solidFill>
              <a:srgbClr val="580094"/>
            </a:solidFill>
            <a:ln>
              <a:noFill/>
            </a:ln>
            <a:effectLst/>
            <a:extLst>
              <a:ext uri="{91240B29-F687-4F45-9708-019B960494DF}">
                <a14:hiddenLine xmlns:a14="http://schemas.microsoft.com/office/drawing/2010/main" w="25400" cap="sq">
                  <a:solidFill>
                    <a:srgbClr val="80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chemeClr val="bg1"/>
                  </a:solidFill>
                  <a:latin typeface="Times New Roman" pitchFamily="18" charset="0"/>
                  <a:ea typeface="黑体" pitchFamily="49" charset="-122"/>
                </a:rPr>
                <a:t>v3</a:t>
              </a:r>
            </a:p>
          </p:txBody>
        </p:sp>
        <p:sp>
          <p:nvSpPr>
            <p:cNvPr id="171019" name="Oval 81"/>
            <p:cNvSpPr>
              <a:spLocks noChangeArrowheads="1"/>
            </p:cNvSpPr>
            <p:nvPr/>
          </p:nvSpPr>
          <p:spPr bwMode="auto">
            <a:xfrm>
              <a:off x="996" y="3480"/>
              <a:ext cx="288" cy="288"/>
            </a:xfrm>
            <a:prstGeom prst="ellipse">
              <a:avLst/>
            </a:prstGeom>
            <a:solidFill>
              <a:srgbClr val="580094"/>
            </a:solidFill>
            <a:ln>
              <a:noFill/>
            </a:ln>
            <a:effectLst/>
            <a:extLst>
              <a:ext uri="{91240B29-F687-4F45-9708-019B960494DF}">
                <a14:hiddenLine xmlns:a14="http://schemas.microsoft.com/office/drawing/2010/main" w="25400" cap="sq">
                  <a:solidFill>
                    <a:srgbClr val="80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chemeClr val="bg1"/>
                  </a:solidFill>
                  <a:latin typeface="Times New Roman" pitchFamily="18" charset="0"/>
                  <a:ea typeface="黑体" pitchFamily="49" charset="-122"/>
                </a:rPr>
                <a:t>v4</a:t>
              </a:r>
            </a:p>
          </p:txBody>
        </p:sp>
        <p:sp>
          <p:nvSpPr>
            <p:cNvPr id="171020" name="Oval 82"/>
            <p:cNvSpPr>
              <a:spLocks noChangeArrowheads="1"/>
            </p:cNvSpPr>
            <p:nvPr/>
          </p:nvSpPr>
          <p:spPr bwMode="auto">
            <a:xfrm>
              <a:off x="2532" y="2328"/>
              <a:ext cx="288" cy="288"/>
            </a:xfrm>
            <a:prstGeom prst="ellipse">
              <a:avLst/>
            </a:prstGeom>
            <a:solidFill>
              <a:srgbClr val="580094"/>
            </a:solidFill>
            <a:ln>
              <a:noFill/>
            </a:ln>
            <a:effectLst/>
            <a:extLst>
              <a:ext uri="{91240B29-F687-4F45-9708-019B960494DF}">
                <a14:hiddenLine xmlns:a14="http://schemas.microsoft.com/office/drawing/2010/main" w="25400" cap="sq">
                  <a:solidFill>
                    <a:srgbClr val="80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chemeClr val="bg1"/>
                  </a:solidFill>
                  <a:latin typeface="Times New Roman" pitchFamily="18" charset="0"/>
                  <a:ea typeface="黑体" pitchFamily="49" charset="-122"/>
                </a:rPr>
                <a:t>v5</a:t>
              </a:r>
            </a:p>
          </p:txBody>
        </p:sp>
        <p:sp>
          <p:nvSpPr>
            <p:cNvPr id="171021" name="Oval 83"/>
            <p:cNvSpPr>
              <a:spLocks noChangeArrowheads="1"/>
            </p:cNvSpPr>
            <p:nvPr/>
          </p:nvSpPr>
          <p:spPr bwMode="auto">
            <a:xfrm>
              <a:off x="2653" y="3480"/>
              <a:ext cx="288" cy="288"/>
            </a:xfrm>
            <a:prstGeom prst="ellipse">
              <a:avLst/>
            </a:prstGeom>
            <a:solidFill>
              <a:srgbClr val="580094"/>
            </a:solidFill>
            <a:ln>
              <a:noFill/>
            </a:ln>
            <a:effectLst/>
            <a:extLst>
              <a:ext uri="{91240B29-F687-4F45-9708-019B960494DF}">
                <a14:hiddenLine xmlns:a14="http://schemas.microsoft.com/office/drawing/2010/main" w="25400" cap="sq">
                  <a:solidFill>
                    <a:srgbClr val="80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chemeClr val="bg1"/>
                  </a:solidFill>
                  <a:latin typeface="Times New Roman" pitchFamily="18" charset="0"/>
                  <a:ea typeface="黑体" pitchFamily="49" charset="-122"/>
                </a:rPr>
                <a:t>v6</a:t>
              </a:r>
            </a:p>
          </p:txBody>
        </p:sp>
        <p:sp>
          <p:nvSpPr>
            <p:cNvPr id="171022" name="Oval 84"/>
            <p:cNvSpPr>
              <a:spLocks noChangeArrowheads="1"/>
            </p:cNvSpPr>
            <p:nvPr/>
          </p:nvSpPr>
          <p:spPr bwMode="auto">
            <a:xfrm>
              <a:off x="3492" y="1752"/>
              <a:ext cx="288" cy="288"/>
            </a:xfrm>
            <a:prstGeom prst="ellipse">
              <a:avLst/>
            </a:prstGeom>
            <a:solidFill>
              <a:srgbClr val="580094"/>
            </a:solidFill>
            <a:ln>
              <a:noFill/>
            </a:ln>
            <a:effectLst/>
            <a:extLst>
              <a:ext uri="{91240B29-F687-4F45-9708-019B960494DF}">
                <a14:hiddenLine xmlns:a14="http://schemas.microsoft.com/office/drawing/2010/main" w="25400" cap="sq">
                  <a:solidFill>
                    <a:srgbClr val="80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chemeClr val="bg1"/>
                  </a:solidFill>
                  <a:latin typeface="Times New Roman" pitchFamily="18" charset="0"/>
                  <a:ea typeface="黑体" pitchFamily="49" charset="-122"/>
                </a:rPr>
                <a:t>v7</a:t>
              </a:r>
            </a:p>
          </p:txBody>
        </p:sp>
        <p:sp>
          <p:nvSpPr>
            <p:cNvPr id="171023" name="Oval 85"/>
            <p:cNvSpPr>
              <a:spLocks noChangeArrowheads="1"/>
            </p:cNvSpPr>
            <p:nvPr/>
          </p:nvSpPr>
          <p:spPr bwMode="auto">
            <a:xfrm>
              <a:off x="3492" y="2904"/>
              <a:ext cx="288" cy="288"/>
            </a:xfrm>
            <a:prstGeom prst="ellipse">
              <a:avLst/>
            </a:prstGeom>
            <a:solidFill>
              <a:srgbClr val="580094"/>
            </a:solidFill>
            <a:ln>
              <a:noFill/>
            </a:ln>
            <a:effectLst/>
            <a:extLst>
              <a:ext uri="{91240B29-F687-4F45-9708-019B960494DF}">
                <a14:hiddenLine xmlns:a14="http://schemas.microsoft.com/office/drawing/2010/main" w="25400" cap="sq">
                  <a:solidFill>
                    <a:srgbClr val="80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chemeClr val="bg1"/>
                  </a:solidFill>
                  <a:latin typeface="Times New Roman" pitchFamily="18" charset="0"/>
                  <a:ea typeface="黑体" pitchFamily="49" charset="-122"/>
                </a:rPr>
                <a:t>v8</a:t>
              </a:r>
            </a:p>
          </p:txBody>
        </p:sp>
        <p:sp>
          <p:nvSpPr>
            <p:cNvPr id="171024" name="Oval 86"/>
            <p:cNvSpPr>
              <a:spLocks noChangeArrowheads="1"/>
            </p:cNvSpPr>
            <p:nvPr/>
          </p:nvSpPr>
          <p:spPr bwMode="auto">
            <a:xfrm>
              <a:off x="4679" y="2328"/>
              <a:ext cx="288" cy="288"/>
            </a:xfrm>
            <a:prstGeom prst="ellipse">
              <a:avLst/>
            </a:prstGeom>
            <a:solidFill>
              <a:srgbClr val="580094"/>
            </a:solidFill>
            <a:ln>
              <a:noFill/>
            </a:ln>
            <a:effectLst/>
            <a:extLst>
              <a:ext uri="{91240B29-F687-4F45-9708-019B960494DF}">
                <a14:hiddenLine xmlns:a14="http://schemas.microsoft.com/office/drawing/2010/main" w="25400" cap="sq">
                  <a:solidFill>
                    <a:srgbClr val="80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chemeClr val="bg1"/>
                  </a:solidFill>
                  <a:latin typeface="Times New Roman" pitchFamily="18" charset="0"/>
                  <a:ea typeface="黑体" pitchFamily="49" charset="-122"/>
                </a:rPr>
                <a:t>v9</a:t>
              </a:r>
            </a:p>
          </p:txBody>
        </p:sp>
        <p:sp>
          <p:nvSpPr>
            <p:cNvPr id="171025" name="Line 87"/>
            <p:cNvSpPr>
              <a:spLocks noChangeShapeType="1"/>
            </p:cNvSpPr>
            <p:nvPr/>
          </p:nvSpPr>
          <p:spPr bwMode="auto">
            <a:xfrm flipV="1">
              <a:off x="852" y="1896"/>
              <a:ext cx="720" cy="432"/>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26" name="Line 88"/>
            <p:cNvSpPr>
              <a:spLocks noChangeShapeType="1"/>
            </p:cNvSpPr>
            <p:nvPr/>
          </p:nvSpPr>
          <p:spPr bwMode="auto">
            <a:xfrm>
              <a:off x="900" y="2424"/>
              <a:ext cx="672" cy="528"/>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27" name="Line 89"/>
            <p:cNvSpPr>
              <a:spLocks noChangeShapeType="1"/>
            </p:cNvSpPr>
            <p:nvPr/>
          </p:nvSpPr>
          <p:spPr bwMode="auto">
            <a:xfrm flipV="1">
              <a:off x="1860" y="2520"/>
              <a:ext cx="720" cy="480"/>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28" name="Line 90"/>
            <p:cNvSpPr>
              <a:spLocks noChangeShapeType="1"/>
            </p:cNvSpPr>
            <p:nvPr/>
          </p:nvSpPr>
          <p:spPr bwMode="auto">
            <a:xfrm>
              <a:off x="1860" y="1896"/>
              <a:ext cx="720" cy="480"/>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29" name="Line 91"/>
            <p:cNvSpPr>
              <a:spLocks noChangeShapeType="1"/>
            </p:cNvSpPr>
            <p:nvPr/>
          </p:nvSpPr>
          <p:spPr bwMode="auto">
            <a:xfrm flipV="1">
              <a:off x="2772" y="1896"/>
              <a:ext cx="720" cy="480"/>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30" name="Line 92"/>
            <p:cNvSpPr>
              <a:spLocks noChangeShapeType="1"/>
            </p:cNvSpPr>
            <p:nvPr/>
          </p:nvSpPr>
          <p:spPr bwMode="auto">
            <a:xfrm>
              <a:off x="3780" y="1896"/>
              <a:ext cx="914" cy="491"/>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31" name="Line 93"/>
            <p:cNvSpPr>
              <a:spLocks noChangeShapeType="1"/>
            </p:cNvSpPr>
            <p:nvPr/>
          </p:nvSpPr>
          <p:spPr bwMode="auto">
            <a:xfrm flipV="1">
              <a:off x="3780" y="2568"/>
              <a:ext cx="914" cy="432"/>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32" name="Line 94"/>
            <p:cNvSpPr>
              <a:spLocks noChangeShapeType="1"/>
            </p:cNvSpPr>
            <p:nvPr/>
          </p:nvSpPr>
          <p:spPr bwMode="auto">
            <a:xfrm>
              <a:off x="2820" y="2520"/>
              <a:ext cx="672" cy="480"/>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33" name="Line 95"/>
            <p:cNvSpPr>
              <a:spLocks noChangeShapeType="1"/>
            </p:cNvSpPr>
            <p:nvPr/>
          </p:nvSpPr>
          <p:spPr bwMode="auto">
            <a:xfrm>
              <a:off x="756" y="2568"/>
              <a:ext cx="384" cy="912"/>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34" name="Line 96"/>
            <p:cNvSpPr>
              <a:spLocks noChangeShapeType="1"/>
            </p:cNvSpPr>
            <p:nvPr/>
          </p:nvSpPr>
          <p:spPr bwMode="auto">
            <a:xfrm flipV="1">
              <a:off x="1284" y="3612"/>
              <a:ext cx="1369" cy="12"/>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35" name="Line 97"/>
            <p:cNvSpPr>
              <a:spLocks noChangeShapeType="1"/>
            </p:cNvSpPr>
            <p:nvPr/>
          </p:nvSpPr>
          <p:spPr bwMode="auto">
            <a:xfrm flipV="1">
              <a:off x="2971" y="3144"/>
              <a:ext cx="569" cy="468"/>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36" name="Text Box 98"/>
            <p:cNvSpPr txBox="1">
              <a:spLocks noChangeArrowheads="1"/>
            </p:cNvSpPr>
            <p:nvPr/>
          </p:nvSpPr>
          <p:spPr bwMode="auto">
            <a:xfrm rot="-1828883">
              <a:off x="894" y="1842"/>
              <a:ext cx="5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a1=6</a:t>
              </a:r>
            </a:p>
          </p:txBody>
        </p:sp>
        <p:sp>
          <p:nvSpPr>
            <p:cNvPr id="171037" name="Text Box 99"/>
            <p:cNvSpPr txBox="1">
              <a:spLocks noChangeArrowheads="1"/>
            </p:cNvSpPr>
            <p:nvPr/>
          </p:nvSpPr>
          <p:spPr bwMode="auto">
            <a:xfrm rot="2140974">
              <a:off x="1019" y="2403"/>
              <a:ext cx="5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a2=4</a:t>
              </a:r>
            </a:p>
          </p:txBody>
        </p:sp>
        <p:sp>
          <p:nvSpPr>
            <p:cNvPr id="171038" name="Text Box 100"/>
            <p:cNvSpPr txBox="1">
              <a:spLocks noChangeArrowheads="1"/>
            </p:cNvSpPr>
            <p:nvPr/>
          </p:nvSpPr>
          <p:spPr bwMode="auto">
            <a:xfrm rot="4139624">
              <a:off x="770" y="2783"/>
              <a:ext cx="5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a:latin typeface="Times New Roman" pitchFamily="18" charset="0"/>
                  <a:ea typeface="黑体" pitchFamily="49" charset="-122"/>
                </a:rPr>
                <a:t>a3=5</a:t>
              </a:r>
            </a:p>
          </p:txBody>
        </p:sp>
        <p:sp>
          <p:nvSpPr>
            <p:cNvPr id="171039" name="Text Box 101"/>
            <p:cNvSpPr txBox="1">
              <a:spLocks noChangeArrowheads="1"/>
            </p:cNvSpPr>
            <p:nvPr/>
          </p:nvSpPr>
          <p:spPr bwMode="auto">
            <a:xfrm>
              <a:off x="1701" y="3369"/>
              <a:ext cx="5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a:latin typeface="Times New Roman" pitchFamily="18" charset="0"/>
                  <a:ea typeface="黑体" pitchFamily="49" charset="-122"/>
                </a:rPr>
                <a:t>a6=2</a:t>
              </a:r>
            </a:p>
          </p:txBody>
        </p:sp>
        <p:sp>
          <p:nvSpPr>
            <p:cNvPr id="171040" name="Text Box 102"/>
            <p:cNvSpPr txBox="1">
              <a:spLocks noChangeArrowheads="1"/>
            </p:cNvSpPr>
            <p:nvPr/>
          </p:nvSpPr>
          <p:spPr bwMode="auto">
            <a:xfrm rot="2151954">
              <a:off x="1886" y="1803"/>
              <a:ext cx="5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a4=1</a:t>
              </a:r>
            </a:p>
          </p:txBody>
        </p:sp>
        <p:sp>
          <p:nvSpPr>
            <p:cNvPr id="171041" name="Text Box 103"/>
            <p:cNvSpPr txBox="1">
              <a:spLocks noChangeArrowheads="1"/>
            </p:cNvSpPr>
            <p:nvPr/>
          </p:nvSpPr>
          <p:spPr bwMode="auto">
            <a:xfrm rot="-2047368">
              <a:off x="1893" y="2521"/>
              <a:ext cx="5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a5=1</a:t>
              </a:r>
            </a:p>
          </p:txBody>
        </p:sp>
        <p:sp>
          <p:nvSpPr>
            <p:cNvPr id="171042" name="Text Box 104"/>
            <p:cNvSpPr txBox="1">
              <a:spLocks noChangeArrowheads="1"/>
            </p:cNvSpPr>
            <p:nvPr/>
          </p:nvSpPr>
          <p:spPr bwMode="auto">
            <a:xfrm rot="-2088802">
              <a:off x="2801" y="1886"/>
              <a:ext cx="5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a7=9</a:t>
              </a:r>
            </a:p>
          </p:txBody>
        </p:sp>
        <p:sp>
          <p:nvSpPr>
            <p:cNvPr id="171043" name="Text Box 105"/>
            <p:cNvSpPr txBox="1">
              <a:spLocks noChangeArrowheads="1"/>
            </p:cNvSpPr>
            <p:nvPr/>
          </p:nvSpPr>
          <p:spPr bwMode="auto">
            <a:xfrm rot="2167160">
              <a:off x="2924" y="2480"/>
              <a:ext cx="5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a8=7</a:t>
              </a:r>
            </a:p>
          </p:txBody>
        </p:sp>
        <p:sp>
          <p:nvSpPr>
            <p:cNvPr id="171044" name="Text Box 106"/>
            <p:cNvSpPr txBox="1">
              <a:spLocks noChangeArrowheads="1"/>
            </p:cNvSpPr>
            <p:nvPr/>
          </p:nvSpPr>
          <p:spPr bwMode="auto">
            <a:xfrm rot="1851527">
              <a:off x="3936" y="1847"/>
              <a:ext cx="67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a10=2</a:t>
              </a:r>
            </a:p>
          </p:txBody>
        </p:sp>
        <p:sp>
          <p:nvSpPr>
            <p:cNvPr id="171045" name="Text Box 107"/>
            <p:cNvSpPr txBox="1">
              <a:spLocks noChangeArrowheads="1"/>
            </p:cNvSpPr>
            <p:nvPr/>
          </p:nvSpPr>
          <p:spPr bwMode="auto">
            <a:xfrm rot="-1355597">
              <a:off x="3762" y="2565"/>
              <a:ext cx="67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a11=4</a:t>
              </a:r>
            </a:p>
          </p:txBody>
        </p:sp>
        <p:sp>
          <p:nvSpPr>
            <p:cNvPr id="171046" name="Text Box 108"/>
            <p:cNvSpPr txBox="1">
              <a:spLocks noChangeArrowheads="1"/>
            </p:cNvSpPr>
            <p:nvPr/>
          </p:nvSpPr>
          <p:spPr bwMode="auto">
            <a:xfrm rot="-2387260">
              <a:off x="2849" y="3158"/>
              <a:ext cx="5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a9=4</a:t>
              </a:r>
            </a:p>
          </p:txBody>
        </p:sp>
      </p:grpSp>
      <p:sp>
        <p:nvSpPr>
          <p:cNvPr id="232520" name="AutoShape 72"/>
          <p:cNvSpPr>
            <a:spLocks noChangeArrowheads="1"/>
          </p:cNvSpPr>
          <p:nvPr/>
        </p:nvSpPr>
        <p:spPr bwMode="auto">
          <a:xfrm>
            <a:off x="179388" y="2565400"/>
            <a:ext cx="504825" cy="3671888"/>
          </a:xfrm>
          <a:prstGeom prst="wedgeRectCallout">
            <a:avLst>
              <a:gd name="adj1" fmla="val 160690"/>
              <a:gd name="adj2" fmla="val -44509"/>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v1</a:t>
            </a:r>
            <a:r>
              <a:rPr lang="zh-CN" altLang="en-US" b="1"/>
              <a:t>表示整个工程开始</a:t>
            </a:r>
            <a:r>
              <a:rPr lang="en-US" altLang="zh-CN" b="1"/>
              <a:t>︵</a:t>
            </a:r>
            <a:r>
              <a:rPr lang="zh-CN" altLang="en-US" b="1"/>
              <a:t>源点</a:t>
            </a:r>
            <a:r>
              <a:rPr lang="en-US" altLang="zh-CN" b="1"/>
              <a:t>︶</a:t>
            </a:r>
          </a:p>
        </p:txBody>
      </p:sp>
      <p:sp>
        <p:nvSpPr>
          <p:cNvPr id="232521" name="AutoShape 73"/>
          <p:cNvSpPr>
            <a:spLocks noChangeArrowheads="1"/>
          </p:cNvSpPr>
          <p:nvPr/>
        </p:nvSpPr>
        <p:spPr bwMode="auto">
          <a:xfrm>
            <a:off x="8459788" y="1916113"/>
            <a:ext cx="504825" cy="3671887"/>
          </a:xfrm>
          <a:prstGeom prst="wedgeRectCallout">
            <a:avLst>
              <a:gd name="adj1" fmla="val -168866"/>
              <a:gd name="adj2" fmla="val -24620"/>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t>v9</a:t>
            </a:r>
            <a:r>
              <a:rPr lang="zh-CN" altLang="en-US" b="1"/>
              <a:t>表示整个工程结束</a:t>
            </a:r>
            <a:r>
              <a:rPr lang="en-US" altLang="zh-CN" b="1"/>
              <a:t>︵</a:t>
            </a:r>
            <a:r>
              <a:rPr lang="zh-CN" altLang="en-US" b="1"/>
              <a:t>汇点</a:t>
            </a:r>
            <a:r>
              <a:rPr lang="en-US" altLang="zh-CN" b="1"/>
              <a:t>︶</a:t>
            </a:r>
          </a:p>
        </p:txBody>
      </p:sp>
      <p:sp>
        <p:nvSpPr>
          <p:cNvPr id="232522" name="AutoShape 74"/>
          <p:cNvSpPr>
            <a:spLocks noChangeArrowheads="1"/>
          </p:cNvSpPr>
          <p:nvPr/>
        </p:nvSpPr>
        <p:spPr bwMode="auto">
          <a:xfrm>
            <a:off x="1403350" y="5949950"/>
            <a:ext cx="2592388" cy="719138"/>
          </a:xfrm>
          <a:prstGeom prst="wedgeRectCallout">
            <a:avLst>
              <a:gd name="adj1" fmla="val 57898"/>
              <a:gd name="adj2" fmla="val -463907"/>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t>v5</a:t>
            </a:r>
            <a:r>
              <a:rPr lang="zh-CN" altLang="en-US" b="1"/>
              <a:t>表示</a:t>
            </a:r>
            <a:r>
              <a:rPr lang="en-US" altLang="zh-CN" b="1"/>
              <a:t>a4</a:t>
            </a:r>
            <a:r>
              <a:rPr lang="zh-CN" altLang="en-US" b="1"/>
              <a:t>和</a:t>
            </a:r>
            <a:r>
              <a:rPr lang="en-US" altLang="zh-CN" b="1"/>
              <a:t>a5</a:t>
            </a:r>
            <a:r>
              <a:rPr lang="zh-CN" altLang="en-US" b="1"/>
              <a:t>已经完成，</a:t>
            </a:r>
            <a:r>
              <a:rPr lang="en-US" altLang="zh-CN" b="1"/>
              <a:t>a7</a:t>
            </a:r>
            <a:r>
              <a:rPr lang="zh-CN" altLang="en-US" b="1"/>
              <a:t>和</a:t>
            </a:r>
            <a:r>
              <a:rPr lang="en-US" altLang="zh-CN" b="1"/>
              <a:t>a8</a:t>
            </a:r>
            <a:r>
              <a:rPr lang="zh-CN" altLang="en-US" b="1"/>
              <a:t>可以开始</a:t>
            </a:r>
          </a:p>
        </p:txBody>
      </p:sp>
      <p:sp>
        <p:nvSpPr>
          <p:cNvPr id="232523" name="AutoShape 75"/>
          <p:cNvSpPr>
            <a:spLocks noChangeArrowheads="1"/>
          </p:cNvSpPr>
          <p:nvPr/>
        </p:nvSpPr>
        <p:spPr bwMode="auto">
          <a:xfrm>
            <a:off x="4643438" y="5734050"/>
            <a:ext cx="2881312" cy="719138"/>
          </a:xfrm>
          <a:prstGeom prst="wedgeRectCallout">
            <a:avLst>
              <a:gd name="adj1" fmla="val 30773"/>
              <a:gd name="adj2" fmla="val -440287"/>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b="1"/>
              <a:t>与每个活动相关联的数字表示执行该活动所需时间</a:t>
            </a:r>
          </a:p>
        </p:txBody>
      </p:sp>
      <p:sp>
        <p:nvSpPr>
          <p:cNvPr id="171015" name="Text Box 76"/>
          <p:cNvSpPr txBox="1">
            <a:spLocks noChangeArrowheads="1"/>
          </p:cNvSpPr>
          <p:nvPr/>
        </p:nvSpPr>
        <p:spPr bwMode="auto">
          <a:xfrm>
            <a:off x="250825" y="260350"/>
            <a:ext cx="83534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latin typeface="Times New Roman" pitchFamily="18" charset="0"/>
                <a:ea typeface="楷体_GB2312" pitchFamily="49" charset="-122"/>
              </a:rPr>
              <a:t>例：设一工程有</a:t>
            </a:r>
            <a:r>
              <a:rPr kumimoji="1" lang="en-US" altLang="zh-CN" sz="3200" b="1">
                <a:latin typeface="Times New Roman" pitchFamily="18" charset="0"/>
                <a:ea typeface="楷体_GB2312" pitchFamily="49" charset="-122"/>
              </a:rPr>
              <a:t>11</a:t>
            </a:r>
            <a:r>
              <a:rPr kumimoji="1" lang="zh-CN" altLang="en-US" sz="3200" b="1">
                <a:latin typeface="Times New Roman" pitchFamily="18" charset="0"/>
                <a:ea typeface="楷体_GB2312" pitchFamily="49" charset="-122"/>
              </a:rPr>
              <a:t>个活动，</a:t>
            </a:r>
            <a:r>
              <a:rPr kumimoji="1" lang="en-US" altLang="zh-CN" sz="3200" b="1">
                <a:latin typeface="Times New Roman" pitchFamily="18" charset="0"/>
                <a:ea typeface="楷体_GB2312" pitchFamily="49" charset="-122"/>
              </a:rPr>
              <a:t>9</a:t>
            </a:r>
            <a:r>
              <a:rPr kumimoji="1" lang="zh-CN" altLang="en-US" sz="3200" b="1">
                <a:latin typeface="Times New Roman" pitchFamily="18" charset="0"/>
                <a:ea typeface="楷体_GB2312" pitchFamily="49" charset="-122"/>
              </a:rPr>
              <a:t>个事件。</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2520"/>
                                        </p:tgtEl>
                                        <p:attrNameLst>
                                          <p:attrName>style.visibility</p:attrName>
                                        </p:attrNameLst>
                                      </p:cBhvr>
                                      <p:to>
                                        <p:strVal val="visible"/>
                                      </p:to>
                                    </p:set>
                                    <p:animEffect transition="in" filter="wipe(down)">
                                      <p:cBhvr>
                                        <p:cTn id="7" dur="500"/>
                                        <p:tgtEl>
                                          <p:spTgt spid="23252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32521"/>
                                        </p:tgtEl>
                                        <p:attrNameLst>
                                          <p:attrName>style.visibility</p:attrName>
                                        </p:attrNameLst>
                                      </p:cBhvr>
                                      <p:to>
                                        <p:strVal val="visible"/>
                                      </p:to>
                                    </p:set>
                                    <p:animEffect transition="in" filter="wipe(down)">
                                      <p:cBhvr>
                                        <p:cTn id="10" dur="500"/>
                                        <p:tgtEl>
                                          <p:spTgt spid="23252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32522"/>
                                        </p:tgtEl>
                                        <p:attrNameLst>
                                          <p:attrName>style.visibility</p:attrName>
                                        </p:attrNameLst>
                                      </p:cBhvr>
                                      <p:to>
                                        <p:strVal val="visible"/>
                                      </p:to>
                                    </p:set>
                                    <p:animEffect transition="in" filter="wipe(down)">
                                      <p:cBhvr>
                                        <p:cTn id="13" dur="500"/>
                                        <p:tgtEl>
                                          <p:spTgt spid="23252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32523"/>
                                        </p:tgtEl>
                                        <p:attrNameLst>
                                          <p:attrName>style.visibility</p:attrName>
                                        </p:attrNameLst>
                                      </p:cBhvr>
                                      <p:to>
                                        <p:strVal val="visible"/>
                                      </p:to>
                                    </p:set>
                                    <p:animEffect transition="in" filter="wipe(down)">
                                      <p:cBhvr>
                                        <p:cTn id="16" dur="500"/>
                                        <p:tgtEl>
                                          <p:spTgt spid="2325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520" grpId="0" animBg="1"/>
      <p:bldP spid="232521" grpId="0" animBg="1"/>
      <p:bldP spid="232522" grpId="0" animBg="1"/>
      <p:bldP spid="232523"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48" name="Text Box 32"/>
          <p:cNvSpPr txBox="1">
            <a:spLocks noChangeArrowheads="1"/>
          </p:cNvSpPr>
          <p:nvPr/>
        </p:nvSpPr>
        <p:spPr bwMode="auto">
          <a:xfrm>
            <a:off x="323850" y="2349500"/>
            <a:ext cx="13335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latin typeface="Times New Roman" pitchFamily="18" charset="0"/>
                <a:ea typeface="楷体_GB2312" pitchFamily="49" charset="-122"/>
              </a:rPr>
              <a:t>例如</a:t>
            </a:r>
            <a:r>
              <a:rPr kumimoji="1" lang="en-US" altLang="zh-CN" sz="3200" b="1">
                <a:latin typeface="Times New Roman" pitchFamily="18" charset="0"/>
                <a:ea typeface="楷体_GB2312" pitchFamily="49" charset="-122"/>
              </a:rPr>
              <a:t>:</a:t>
            </a:r>
            <a:endParaRPr kumimoji="1" lang="en-US" altLang="zh-CN" sz="3200">
              <a:latin typeface="Times New Roman" pitchFamily="18" charset="0"/>
              <a:ea typeface="楷体_GB2312" pitchFamily="49" charset="-122"/>
            </a:endParaRPr>
          </a:p>
        </p:txBody>
      </p:sp>
      <p:sp>
        <p:nvSpPr>
          <p:cNvPr id="60449" name="Text Box 33"/>
          <p:cNvSpPr txBox="1">
            <a:spLocks noChangeArrowheads="1"/>
          </p:cNvSpPr>
          <p:nvPr/>
        </p:nvSpPr>
        <p:spPr bwMode="auto">
          <a:xfrm>
            <a:off x="949325" y="3187700"/>
            <a:ext cx="2286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b="1">
                <a:latin typeface="Times New Roman" pitchFamily="18" charset="0"/>
                <a:ea typeface="楷体_GB2312" pitchFamily="49" charset="-122"/>
              </a:rPr>
              <a:t>TD(B) = 3</a:t>
            </a:r>
            <a:endParaRPr kumimoji="1" lang="en-US" altLang="zh-CN" sz="3200">
              <a:latin typeface="Times New Roman" pitchFamily="18" charset="0"/>
              <a:ea typeface="楷体_GB2312" pitchFamily="49" charset="-122"/>
            </a:endParaRPr>
          </a:p>
        </p:txBody>
      </p:sp>
      <p:sp>
        <p:nvSpPr>
          <p:cNvPr id="60450" name="Text Box 34"/>
          <p:cNvSpPr txBox="1">
            <a:spLocks noChangeArrowheads="1"/>
          </p:cNvSpPr>
          <p:nvPr/>
        </p:nvSpPr>
        <p:spPr bwMode="auto">
          <a:xfrm>
            <a:off x="949325" y="3949700"/>
            <a:ext cx="2286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b="1">
                <a:latin typeface="Times New Roman" pitchFamily="18" charset="0"/>
                <a:ea typeface="楷体_GB2312" pitchFamily="49" charset="-122"/>
              </a:rPr>
              <a:t>TD(A) = 2</a:t>
            </a:r>
            <a:endParaRPr kumimoji="1" lang="en-US" altLang="zh-CN" sz="3200">
              <a:latin typeface="Times New Roman" pitchFamily="18" charset="0"/>
              <a:ea typeface="楷体_GB2312" pitchFamily="49" charset="-122"/>
            </a:endParaRPr>
          </a:p>
        </p:txBody>
      </p:sp>
      <p:grpSp>
        <p:nvGrpSpPr>
          <p:cNvPr id="60453" name="Group 37"/>
          <p:cNvGrpSpPr>
            <a:grpSpLocks/>
          </p:cNvGrpSpPr>
          <p:nvPr/>
        </p:nvGrpSpPr>
        <p:grpSpPr bwMode="auto">
          <a:xfrm>
            <a:off x="4427538" y="2349500"/>
            <a:ext cx="3733800" cy="2667000"/>
            <a:chOff x="3026" y="2112"/>
            <a:chExt cx="2397" cy="1920"/>
          </a:xfrm>
        </p:grpSpPr>
        <p:sp>
          <p:nvSpPr>
            <p:cNvPr id="17418" name="Oval 7"/>
            <p:cNvSpPr>
              <a:spLocks noChangeArrowheads="1"/>
            </p:cNvSpPr>
            <p:nvPr/>
          </p:nvSpPr>
          <p:spPr bwMode="auto">
            <a:xfrm>
              <a:off x="3026" y="2928"/>
              <a:ext cx="287" cy="336"/>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rgbClr val="CCFFCC">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rgbClr val="996600"/>
                  </a:solidFill>
                  <a:latin typeface="Times New Roman" pitchFamily="18" charset="0"/>
                  <a:ea typeface="楷体_GB2312" pitchFamily="49" charset="-122"/>
                </a:rPr>
                <a:t>A</a:t>
              </a:r>
              <a:endParaRPr kumimoji="1" lang="en-US" altLang="zh-CN" sz="3200">
                <a:solidFill>
                  <a:srgbClr val="996600"/>
                </a:solidFill>
                <a:latin typeface="Times New Roman" pitchFamily="18" charset="0"/>
                <a:ea typeface="楷体_GB2312" pitchFamily="49" charset="-122"/>
              </a:endParaRPr>
            </a:p>
          </p:txBody>
        </p:sp>
        <p:sp>
          <p:nvSpPr>
            <p:cNvPr id="17419" name="Line 11"/>
            <p:cNvSpPr>
              <a:spLocks noChangeShapeType="1"/>
            </p:cNvSpPr>
            <p:nvPr/>
          </p:nvSpPr>
          <p:spPr bwMode="auto">
            <a:xfrm flipH="1">
              <a:off x="3169" y="2352"/>
              <a:ext cx="480" cy="576"/>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20" name="Line 12"/>
            <p:cNvSpPr>
              <a:spLocks noChangeShapeType="1"/>
            </p:cNvSpPr>
            <p:nvPr/>
          </p:nvSpPr>
          <p:spPr bwMode="auto">
            <a:xfrm>
              <a:off x="3938" y="2304"/>
              <a:ext cx="863" cy="1392"/>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21" name="Line 13"/>
            <p:cNvSpPr>
              <a:spLocks noChangeShapeType="1"/>
            </p:cNvSpPr>
            <p:nvPr/>
          </p:nvSpPr>
          <p:spPr bwMode="auto">
            <a:xfrm>
              <a:off x="3314" y="3120"/>
              <a:ext cx="1487" cy="576"/>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22" name="Line 14"/>
            <p:cNvSpPr>
              <a:spLocks noChangeShapeType="1"/>
            </p:cNvSpPr>
            <p:nvPr/>
          </p:nvSpPr>
          <p:spPr bwMode="auto">
            <a:xfrm flipH="1">
              <a:off x="3882" y="2352"/>
              <a:ext cx="775" cy="1392"/>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23" name="Line 15"/>
            <p:cNvSpPr>
              <a:spLocks noChangeShapeType="1"/>
            </p:cNvSpPr>
            <p:nvPr/>
          </p:nvSpPr>
          <p:spPr bwMode="auto">
            <a:xfrm>
              <a:off x="4945" y="2304"/>
              <a:ext cx="384" cy="624"/>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24" name="Line 16"/>
            <p:cNvSpPr>
              <a:spLocks noChangeShapeType="1"/>
            </p:cNvSpPr>
            <p:nvPr/>
          </p:nvSpPr>
          <p:spPr bwMode="auto">
            <a:xfrm flipH="1">
              <a:off x="3930" y="3120"/>
              <a:ext cx="1255" cy="624"/>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25" name="Line 17"/>
            <p:cNvSpPr>
              <a:spLocks noChangeShapeType="1"/>
            </p:cNvSpPr>
            <p:nvPr/>
          </p:nvSpPr>
          <p:spPr bwMode="auto">
            <a:xfrm flipH="1">
              <a:off x="3793" y="2481"/>
              <a:ext cx="1" cy="1215"/>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26" name="Oval 28"/>
            <p:cNvSpPr>
              <a:spLocks noChangeArrowheads="1"/>
            </p:cNvSpPr>
            <p:nvPr/>
          </p:nvSpPr>
          <p:spPr bwMode="auto">
            <a:xfrm>
              <a:off x="4656" y="2112"/>
              <a:ext cx="287" cy="336"/>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rgbClr val="CCFFCC">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rgbClr val="996600"/>
                  </a:solidFill>
                  <a:latin typeface="Times New Roman" pitchFamily="18" charset="0"/>
                  <a:ea typeface="楷体_GB2312" pitchFamily="49" charset="-122"/>
                </a:rPr>
                <a:t>C</a:t>
              </a:r>
              <a:endParaRPr kumimoji="1" lang="en-US" altLang="zh-CN" sz="3200">
                <a:solidFill>
                  <a:srgbClr val="996600"/>
                </a:solidFill>
                <a:latin typeface="Times New Roman" pitchFamily="18" charset="0"/>
                <a:ea typeface="楷体_GB2312" pitchFamily="49" charset="-122"/>
              </a:endParaRPr>
            </a:p>
          </p:txBody>
        </p:sp>
        <p:sp>
          <p:nvSpPr>
            <p:cNvPr id="17427" name="Oval 29"/>
            <p:cNvSpPr>
              <a:spLocks noChangeArrowheads="1"/>
            </p:cNvSpPr>
            <p:nvPr/>
          </p:nvSpPr>
          <p:spPr bwMode="auto">
            <a:xfrm>
              <a:off x="5136" y="2880"/>
              <a:ext cx="287" cy="336"/>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rgbClr val="CCFFCC">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rgbClr val="996600"/>
                  </a:solidFill>
                  <a:latin typeface="Times New Roman" pitchFamily="18" charset="0"/>
                  <a:ea typeface="楷体_GB2312" pitchFamily="49" charset="-122"/>
                </a:rPr>
                <a:t>D</a:t>
              </a:r>
              <a:endParaRPr kumimoji="1" lang="en-US" altLang="zh-CN" sz="3200">
                <a:solidFill>
                  <a:srgbClr val="996600"/>
                </a:solidFill>
                <a:latin typeface="Times New Roman" pitchFamily="18" charset="0"/>
                <a:ea typeface="楷体_GB2312" pitchFamily="49" charset="-122"/>
              </a:endParaRPr>
            </a:p>
          </p:txBody>
        </p:sp>
        <p:sp>
          <p:nvSpPr>
            <p:cNvPr id="17428" name="Oval 30"/>
            <p:cNvSpPr>
              <a:spLocks noChangeArrowheads="1"/>
            </p:cNvSpPr>
            <p:nvPr/>
          </p:nvSpPr>
          <p:spPr bwMode="auto">
            <a:xfrm>
              <a:off x="3648" y="3696"/>
              <a:ext cx="287" cy="336"/>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rgbClr val="CCFFCC">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rgbClr val="996600"/>
                  </a:solidFill>
                  <a:latin typeface="Times New Roman" pitchFamily="18" charset="0"/>
                  <a:ea typeface="楷体_GB2312" pitchFamily="49" charset="-122"/>
                </a:rPr>
                <a:t>F</a:t>
              </a:r>
              <a:endParaRPr kumimoji="1" lang="en-US" altLang="zh-CN" sz="3200">
                <a:solidFill>
                  <a:srgbClr val="996600"/>
                </a:solidFill>
                <a:latin typeface="Times New Roman" pitchFamily="18" charset="0"/>
                <a:ea typeface="楷体_GB2312" pitchFamily="49" charset="-122"/>
              </a:endParaRPr>
            </a:p>
          </p:txBody>
        </p:sp>
        <p:sp>
          <p:nvSpPr>
            <p:cNvPr id="17429" name="Oval 31"/>
            <p:cNvSpPr>
              <a:spLocks noChangeArrowheads="1"/>
            </p:cNvSpPr>
            <p:nvPr/>
          </p:nvSpPr>
          <p:spPr bwMode="auto">
            <a:xfrm>
              <a:off x="4704" y="3648"/>
              <a:ext cx="287" cy="336"/>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rgbClr val="CCFFCC">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rgbClr val="996600"/>
                  </a:solidFill>
                  <a:latin typeface="Times New Roman" pitchFamily="18" charset="0"/>
                  <a:ea typeface="楷体_GB2312" pitchFamily="49" charset="-122"/>
                </a:rPr>
                <a:t>E</a:t>
              </a:r>
              <a:endParaRPr kumimoji="1" lang="en-US" altLang="zh-CN" sz="3200">
                <a:solidFill>
                  <a:srgbClr val="996600"/>
                </a:solidFill>
                <a:latin typeface="Times New Roman" pitchFamily="18" charset="0"/>
                <a:ea typeface="楷体_GB2312" pitchFamily="49" charset="-122"/>
              </a:endParaRPr>
            </a:p>
          </p:txBody>
        </p:sp>
        <p:sp>
          <p:nvSpPr>
            <p:cNvPr id="17430" name="Oval 36"/>
            <p:cNvSpPr>
              <a:spLocks noChangeArrowheads="1"/>
            </p:cNvSpPr>
            <p:nvPr/>
          </p:nvSpPr>
          <p:spPr bwMode="auto">
            <a:xfrm>
              <a:off x="3648" y="2112"/>
              <a:ext cx="287" cy="336"/>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rgbClr val="CCFFCC">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rgbClr val="996600"/>
                  </a:solidFill>
                  <a:latin typeface="Times New Roman" pitchFamily="18" charset="0"/>
                  <a:ea typeface="楷体_GB2312" pitchFamily="49" charset="-122"/>
                </a:rPr>
                <a:t>B</a:t>
              </a:r>
              <a:endParaRPr kumimoji="1" lang="en-US" altLang="zh-CN" sz="3200">
                <a:solidFill>
                  <a:srgbClr val="996600"/>
                </a:solidFill>
                <a:latin typeface="Times New Roman" pitchFamily="18" charset="0"/>
                <a:ea typeface="楷体_GB2312" pitchFamily="49" charset="-122"/>
              </a:endParaRPr>
            </a:p>
          </p:txBody>
        </p:sp>
      </p:grpSp>
      <p:sp>
        <p:nvSpPr>
          <p:cNvPr id="60454" name="Text Box 38"/>
          <p:cNvSpPr txBox="1">
            <a:spLocks noChangeArrowheads="1"/>
          </p:cNvSpPr>
          <p:nvPr/>
        </p:nvSpPr>
        <p:spPr bwMode="auto">
          <a:xfrm>
            <a:off x="1635125" y="2349500"/>
            <a:ext cx="2209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3200" b="1">
                <a:latin typeface="Times New Roman" pitchFamily="18" charset="0"/>
                <a:ea typeface="楷体_GB2312" pitchFamily="49" charset="-122"/>
              </a:rPr>
              <a:t>右侧图中</a:t>
            </a:r>
          </a:p>
        </p:txBody>
      </p:sp>
      <p:sp>
        <p:nvSpPr>
          <p:cNvPr id="17415" name="Rectangle 41"/>
          <p:cNvSpPr>
            <a:spLocks noChangeArrowheads="1"/>
          </p:cNvSpPr>
          <p:nvPr/>
        </p:nvSpPr>
        <p:spPr bwMode="auto">
          <a:xfrm>
            <a:off x="250825" y="908050"/>
            <a:ext cx="85693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latin typeface="Times New Roman" pitchFamily="18" charset="0"/>
                <a:ea typeface="楷体_GB2312" pitchFamily="49" charset="-122"/>
              </a:rPr>
              <a:t>顶点</a:t>
            </a:r>
            <a:r>
              <a:rPr lang="en-US" altLang="zh-CN" sz="3200" b="1">
                <a:latin typeface="Times New Roman" pitchFamily="18" charset="0"/>
                <a:ea typeface="楷体_GB2312" pitchFamily="49" charset="-122"/>
              </a:rPr>
              <a:t>v</a:t>
            </a:r>
            <a:r>
              <a:rPr lang="zh-CN" altLang="en-US" sz="3200" b="1">
                <a:latin typeface="Times New Roman" pitchFamily="18" charset="0"/>
                <a:ea typeface="楷体_GB2312" pitchFamily="49" charset="-122"/>
              </a:rPr>
              <a:t>的</a:t>
            </a:r>
            <a:r>
              <a:rPr lang="zh-CN" altLang="en-US" sz="3200" b="1">
                <a:solidFill>
                  <a:srgbClr val="D60093"/>
                </a:solidFill>
                <a:latin typeface="Times New Roman" pitchFamily="18" charset="0"/>
                <a:ea typeface="楷体_GB2312" pitchFamily="49" charset="-122"/>
              </a:rPr>
              <a:t>度</a:t>
            </a:r>
            <a:r>
              <a:rPr lang="en-US" altLang="zh-CN" sz="3200" b="1">
                <a:solidFill>
                  <a:srgbClr val="D60093"/>
                </a:solidFill>
                <a:latin typeface="Times New Roman" pitchFamily="18" charset="0"/>
                <a:ea typeface="楷体_GB2312" pitchFamily="49" charset="-122"/>
              </a:rPr>
              <a:t>(Dgeree):</a:t>
            </a:r>
            <a:r>
              <a:rPr lang="en-US" altLang="zh-CN" sz="3200" b="1">
                <a:latin typeface="Times New Roman" pitchFamily="18" charset="0"/>
                <a:ea typeface="楷体_GB2312" pitchFamily="49" charset="-122"/>
              </a:rPr>
              <a:t> </a:t>
            </a:r>
            <a:r>
              <a:rPr lang="zh-CN" altLang="en-US" sz="3200" b="1">
                <a:latin typeface="Times New Roman" pitchFamily="18" charset="0"/>
                <a:ea typeface="楷体_GB2312" pitchFamily="49" charset="-122"/>
              </a:rPr>
              <a:t>和顶点 </a:t>
            </a:r>
            <a:r>
              <a:rPr lang="en-US" altLang="zh-CN" sz="3200" b="1">
                <a:latin typeface="Times New Roman" pitchFamily="18" charset="0"/>
                <a:ea typeface="楷体_GB2312" pitchFamily="49" charset="-122"/>
              </a:rPr>
              <a:t>v </a:t>
            </a:r>
            <a:r>
              <a:rPr lang="zh-CN" altLang="en-US" sz="3200" b="1">
                <a:latin typeface="Times New Roman" pitchFamily="18" charset="0"/>
                <a:ea typeface="楷体_GB2312" pitchFamily="49" charset="-122"/>
              </a:rPr>
              <a:t>相关联的边的数目，记为</a:t>
            </a:r>
            <a:r>
              <a:rPr lang="en-US" altLang="zh-CN" sz="3200" b="1">
                <a:latin typeface="Times New Roman" pitchFamily="18" charset="0"/>
                <a:ea typeface="楷体_GB2312" pitchFamily="49" charset="-122"/>
              </a:rPr>
              <a:t>TD(v)</a:t>
            </a:r>
            <a:r>
              <a:rPr lang="zh-CN" altLang="en-US" sz="3200" b="1">
                <a:latin typeface="Times New Roman" pitchFamily="18" charset="0"/>
                <a:ea typeface="楷体_GB2312" pitchFamily="49" charset="-122"/>
              </a:rPr>
              <a:t>。</a:t>
            </a:r>
          </a:p>
        </p:txBody>
      </p:sp>
      <p:sp>
        <p:nvSpPr>
          <p:cNvPr id="17416" name="Rectangle 43"/>
          <p:cNvSpPr>
            <a:spLocks noChangeArrowheads="1"/>
          </p:cNvSpPr>
          <p:nvPr/>
        </p:nvSpPr>
        <p:spPr bwMode="auto">
          <a:xfrm>
            <a:off x="250825" y="188913"/>
            <a:ext cx="22240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latin typeface="Times New Roman" pitchFamily="18" charset="0"/>
                <a:ea typeface="楷体_GB2312" pitchFamily="49" charset="-122"/>
              </a:rPr>
              <a:t>对于无向图</a:t>
            </a:r>
          </a:p>
        </p:txBody>
      </p:sp>
      <p:sp>
        <p:nvSpPr>
          <p:cNvPr id="60460" name="Rectangle 44"/>
          <p:cNvSpPr>
            <a:spLocks noChangeArrowheads="1"/>
          </p:cNvSpPr>
          <p:nvPr/>
        </p:nvSpPr>
        <p:spPr bwMode="auto">
          <a:xfrm>
            <a:off x="250825" y="5516563"/>
            <a:ext cx="8497888"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latin typeface="Times New Roman" pitchFamily="18" charset="0"/>
                <a:ea typeface="楷体_GB2312" pitchFamily="49" charset="-122"/>
              </a:rPr>
              <a:t>显然，在无向图中，所有顶点度的和是图中边的</a:t>
            </a:r>
            <a:r>
              <a:rPr lang="en-US" altLang="zh-CN" sz="3200" b="1">
                <a:latin typeface="Times New Roman" pitchFamily="18" charset="0"/>
                <a:ea typeface="楷体_GB2312" pitchFamily="49" charset="-122"/>
              </a:rPr>
              <a:t>2</a:t>
            </a:r>
            <a:r>
              <a:rPr lang="zh-CN" altLang="en-US" sz="3200" b="1">
                <a:latin typeface="Times New Roman" pitchFamily="18" charset="0"/>
                <a:ea typeface="楷体_GB2312" pitchFamily="49" charset="-122"/>
              </a:rPr>
              <a:t>倍。</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0448"/>
                                        </p:tgtEl>
                                        <p:attrNameLst>
                                          <p:attrName>style.visibility</p:attrName>
                                        </p:attrNameLst>
                                      </p:cBhvr>
                                      <p:to>
                                        <p:strVal val="visible"/>
                                      </p:to>
                                    </p:set>
                                    <p:animEffect transition="in" filter="wipe(left)">
                                      <p:cBhvr>
                                        <p:cTn id="7" dur="500"/>
                                        <p:tgtEl>
                                          <p:spTgt spid="604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0454"/>
                                        </p:tgtEl>
                                        <p:attrNameLst>
                                          <p:attrName>style.visibility</p:attrName>
                                        </p:attrNameLst>
                                      </p:cBhvr>
                                      <p:to>
                                        <p:strVal val="visible"/>
                                      </p:to>
                                    </p:set>
                                    <p:animEffect transition="in" filter="wipe(left)">
                                      <p:cBhvr>
                                        <p:cTn id="12" dur="500"/>
                                        <p:tgtEl>
                                          <p:spTgt spid="60454"/>
                                        </p:tgtEl>
                                      </p:cBhvr>
                                    </p:animEffect>
                                  </p:childTnLst>
                                </p:cTn>
                              </p:par>
                            </p:childTnLst>
                          </p:cTn>
                        </p:par>
                        <p:par>
                          <p:cTn id="13" fill="hold" nodeType="afterGroup">
                            <p:stCondLst>
                              <p:cond delay="500"/>
                            </p:stCondLst>
                            <p:childTnLst>
                              <p:par>
                                <p:cTn id="14" presetID="22" presetClass="entr" presetSubtype="1" fill="hold" nodeType="afterEffect">
                                  <p:stCondLst>
                                    <p:cond delay="0"/>
                                  </p:stCondLst>
                                  <p:childTnLst>
                                    <p:set>
                                      <p:cBhvr>
                                        <p:cTn id="15" dur="1" fill="hold">
                                          <p:stCondLst>
                                            <p:cond delay="0"/>
                                          </p:stCondLst>
                                        </p:cTn>
                                        <p:tgtEl>
                                          <p:spTgt spid="60453"/>
                                        </p:tgtEl>
                                        <p:attrNameLst>
                                          <p:attrName>style.visibility</p:attrName>
                                        </p:attrNameLst>
                                      </p:cBhvr>
                                      <p:to>
                                        <p:strVal val="visible"/>
                                      </p:to>
                                    </p:set>
                                    <p:animEffect transition="in" filter="wipe(up)">
                                      <p:cBhvr>
                                        <p:cTn id="16" dur="500"/>
                                        <p:tgtEl>
                                          <p:spTgt spid="6045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0449"/>
                                        </p:tgtEl>
                                        <p:attrNameLst>
                                          <p:attrName>style.visibility</p:attrName>
                                        </p:attrNameLst>
                                      </p:cBhvr>
                                      <p:to>
                                        <p:strVal val="visible"/>
                                      </p:to>
                                    </p:set>
                                    <p:animEffect transition="in" filter="wipe(left)">
                                      <p:cBhvr>
                                        <p:cTn id="21" dur="500"/>
                                        <p:tgtEl>
                                          <p:spTgt spid="6044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0450"/>
                                        </p:tgtEl>
                                        <p:attrNameLst>
                                          <p:attrName>style.visibility</p:attrName>
                                        </p:attrNameLst>
                                      </p:cBhvr>
                                      <p:to>
                                        <p:strVal val="visible"/>
                                      </p:to>
                                    </p:set>
                                    <p:animEffect transition="in" filter="wipe(left)">
                                      <p:cBhvr>
                                        <p:cTn id="26" dur="500"/>
                                        <p:tgtEl>
                                          <p:spTgt spid="6045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60460"/>
                                        </p:tgtEl>
                                        <p:attrNameLst>
                                          <p:attrName>style.visibility</p:attrName>
                                        </p:attrNameLst>
                                      </p:cBhvr>
                                      <p:to>
                                        <p:strVal val="visible"/>
                                      </p:to>
                                    </p:set>
                                    <p:animEffect transition="in" filter="blinds(horizontal)">
                                      <p:cBhvr>
                                        <p:cTn id="31" dur="500"/>
                                        <p:tgtEl>
                                          <p:spTgt spid="60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48" grpId="0" autoUpdateAnimBg="0"/>
      <p:bldP spid="60449" grpId="0" autoUpdateAnimBg="0"/>
      <p:bldP spid="60450" grpId="0" autoUpdateAnimBg="0"/>
      <p:bldP spid="60454" grpId="0" autoUpdateAnimBg="0"/>
      <p:bldP spid="60460" grpId="0"/>
    </p:bldLst>
  </p:timing>
</p:sld>
</file>

<file path=ppt/slides/slide1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2034" name="Text Box 4"/>
          <p:cNvSpPr txBox="1">
            <a:spLocks noChangeArrowheads="1"/>
          </p:cNvSpPr>
          <p:nvPr/>
        </p:nvSpPr>
        <p:spPr bwMode="auto">
          <a:xfrm>
            <a:off x="290513" y="115888"/>
            <a:ext cx="8602662" cy="65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15000"/>
              </a:lnSpc>
            </a:pPr>
            <a:r>
              <a:rPr lang="zh-CN" altLang="en-US" sz="3200" b="1">
                <a:latin typeface="Times New Roman" pitchFamily="18" charset="0"/>
                <a:ea typeface="楷体_GB2312" pitchFamily="49" charset="-122"/>
              </a:rPr>
              <a:t>对</a:t>
            </a:r>
            <a:r>
              <a:rPr lang="en-US" altLang="zh-CN" sz="3200" b="1">
                <a:latin typeface="Times New Roman" pitchFamily="18" charset="0"/>
                <a:ea typeface="楷体_GB2312" pitchFamily="49" charset="-122"/>
              </a:rPr>
              <a:t>AOE</a:t>
            </a:r>
            <a:r>
              <a:rPr lang="zh-CN" altLang="en-US" sz="3200" b="1">
                <a:latin typeface="Times New Roman" pitchFamily="18" charset="0"/>
                <a:ea typeface="楷体_GB2312" pitchFamily="49" charset="-122"/>
              </a:rPr>
              <a:t>网，我们关心两个问题：</a:t>
            </a:r>
          </a:p>
        </p:txBody>
      </p:sp>
      <p:sp>
        <p:nvSpPr>
          <p:cNvPr id="172035" name="Rectangle 13"/>
          <p:cNvSpPr>
            <a:spLocks noChangeArrowheads="1"/>
          </p:cNvSpPr>
          <p:nvPr/>
        </p:nvSpPr>
        <p:spPr bwMode="auto">
          <a:xfrm>
            <a:off x="179388" y="920750"/>
            <a:ext cx="8353425" cy="121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lang="zh-CN" altLang="en-US" sz="3200" b="1">
                <a:latin typeface="Times New Roman" pitchFamily="18" charset="0"/>
                <a:ea typeface="楷体_GB2312" pitchFamily="49" charset="-122"/>
              </a:rPr>
              <a:t>（</a:t>
            </a:r>
            <a:r>
              <a:rPr lang="en-US" altLang="zh-CN" sz="3200" b="1">
                <a:latin typeface="Times New Roman" pitchFamily="18" charset="0"/>
                <a:ea typeface="楷体_GB2312" pitchFamily="49" charset="-122"/>
              </a:rPr>
              <a:t>1</a:t>
            </a:r>
            <a:r>
              <a:rPr lang="zh-CN" altLang="en-US" sz="3200" b="1">
                <a:latin typeface="Times New Roman" pitchFamily="18" charset="0"/>
                <a:ea typeface="楷体_GB2312" pitchFamily="49" charset="-122"/>
              </a:rPr>
              <a:t>）完成整个工程至少需要多少时间？</a:t>
            </a:r>
          </a:p>
          <a:p>
            <a:pPr>
              <a:lnSpc>
                <a:spcPct val="115000"/>
              </a:lnSpc>
            </a:pPr>
            <a:r>
              <a:rPr lang="zh-CN" altLang="en-US" sz="3200" b="1">
                <a:latin typeface="Times New Roman" pitchFamily="18" charset="0"/>
                <a:ea typeface="楷体_GB2312" pitchFamily="49" charset="-122"/>
              </a:rPr>
              <a:t>（</a:t>
            </a:r>
            <a:r>
              <a:rPr lang="en-US" altLang="zh-CN" sz="3200" b="1">
                <a:latin typeface="Times New Roman" pitchFamily="18" charset="0"/>
                <a:ea typeface="楷体_GB2312" pitchFamily="49" charset="-122"/>
              </a:rPr>
              <a:t>2</a:t>
            </a:r>
            <a:r>
              <a:rPr lang="zh-CN" altLang="en-US" sz="3200" b="1">
                <a:latin typeface="Times New Roman" pitchFamily="18" charset="0"/>
                <a:ea typeface="楷体_GB2312" pitchFamily="49" charset="-122"/>
              </a:rPr>
              <a:t>）哪些活动是影响工程进度的关键？</a:t>
            </a:r>
          </a:p>
        </p:txBody>
      </p:sp>
      <p:sp>
        <p:nvSpPr>
          <p:cNvPr id="172036" name="Rectangle 17"/>
          <p:cNvSpPr>
            <a:spLocks noChangeArrowheads="1"/>
          </p:cNvSpPr>
          <p:nvPr/>
        </p:nvSpPr>
        <p:spPr bwMode="auto">
          <a:xfrm>
            <a:off x="323850" y="2492375"/>
            <a:ext cx="79930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rgbClr val="800000"/>
                </a:solidFill>
                <a:latin typeface="Times New Roman" pitchFamily="18" charset="0"/>
                <a:ea typeface="楷体_GB2312" pitchFamily="49" charset="-122"/>
              </a:rPr>
              <a:t>路径长度：</a:t>
            </a:r>
            <a:r>
              <a:rPr lang="zh-CN" altLang="en-US" sz="3200" b="1">
                <a:latin typeface="Times New Roman" pitchFamily="18" charset="0"/>
                <a:ea typeface="楷体_GB2312" pitchFamily="49" charset="-122"/>
              </a:rPr>
              <a:t>路径上各活动持续时间之和。</a:t>
            </a:r>
          </a:p>
        </p:txBody>
      </p:sp>
      <p:sp>
        <p:nvSpPr>
          <p:cNvPr id="172037" name="Rectangle 19"/>
          <p:cNvSpPr>
            <a:spLocks noChangeArrowheads="1"/>
          </p:cNvSpPr>
          <p:nvPr/>
        </p:nvSpPr>
        <p:spPr bwMode="auto">
          <a:xfrm>
            <a:off x="250825" y="3644900"/>
            <a:ext cx="84105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rgbClr val="800000"/>
                </a:solidFill>
                <a:latin typeface="Times New Roman" pitchFamily="18" charset="0"/>
                <a:ea typeface="楷体_GB2312" pitchFamily="49" charset="-122"/>
              </a:rPr>
              <a:t>关键路径</a:t>
            </a:r>
            <a:r>
              <a:rPr lang="en-US" altLang="zh-CN" sz="3200" b="1">
                <a:solidFill>
                  <a:srgbClr val="800000"/>
                </a:solidFill>
                <a:latin typeface="Times New Roman" pitchFamily="18" charset="0"/>
                <a:ea typeface="楷体_GB2312" pitchFamily="49" charset="-122"/>
              </a:rPr>
              <a:t>(Critical Path)</a:t>
            </a:r>
            <a:r>
              <a:rPr lang="zh-CN" altLang="en-US" sz="3200" b="1">
                <a:solidFill>
                  <a:srgbClr val="800000"/>
                </a:solidFill>
                <a:latin typeface="Times New Roman" pitchFamily="18" charset="0"/>
                <a:ea typeface="楷体_GB2312" pitchFamily="49" charset="-122"/>
              </a:rPr>
              <a:t>：</a:t>
            </a:r>
            <a:r>
              <a:rPr lang="zh-CN" altLang="en-US" sz="3200" b="1">
                <a:latin typeface="Times New Roman" pitchFamily="18" charset="0"/>
                <a:ea typeface="楷体_GB2312" pitchFamily="49" charset="-122"/>
              </a:rPr>
              <a:t>路径长度最长的路径</a:t>
            </a:r>
          </a:p>
        </p:txBody>
      </p:sp>
      <p:sp>
        <p:nvSpPr>
          <p:cNvPr id="172038" name="Rectangle 21"/>
          <p:cNvSpPr>
            <a:spLocks noChangeArrowheads="1"/>
          </p:cNvSpPr>
          <p:nvPr/>
        </p:nvSpPr>
        <p:spPr bwMode="auto">
          <a:xfrm>
            <a:off x="323850" y="4565650"/>
            <a:ext cx="54879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rgbClr val="800000"/>
                </a:solidFill>
                <a:latin typeface="Times New Roman" pitchFamily="18" charset="0"/>
                <a:ea typeface="楷体_GB2312" pitchFamily="49" charset="-122"/>
              </a:rPr>
              <a:t>关键活动：</a:t>
            </a:r>
            <a:r>
              <a:rPr lang="zh-CN" altLang="en-US" sz="3200" b="1">
                <a:latin typeface="Times New Roman" pitchFamily="18" charset="0"/>
                <a:ea typeface="楷体_GB2312" pitchFamily="49" charset="-122"/>
              </a:rPr>
              <a:t>关键路径上的活动</a:t>
            </a:r>
          </a:p>
        </p:txBody>
      </p:sp>
      <p:sp>
        <p:nvSpPr>
          <p:cNvPr id="172039" name="Rectangle 23"/>
          <p:cNvSpPr>
            <a:spLocks noChangeArrowheads="1"/>
          </p:cNvSpPr>
          <p:nvPr/>
        </p:nvSpPr>
        <p:spPr bwMode="auto">
          <a:xfrm>
            <a:off x="2339975" y="5153025"/>
            <a:ext cx="6303963" cy="65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5000"/>
              </a:lnSpc>
            </a:pPr>
            <a:r>
              <a:rPr lang="zh-CN" altLang="en-US" sz="3200" b="1">
                <a:latin typeface="Times New Roman" pitchFamily="18" charset="0"/>
                <a:ea typeface="楷体_GB2312" pitchFamily="49" charset="-122"/>
              </a:rPr>
              <a:t>关键活动是影响整个工程的关键。</a:t>
            </a:r>
          </a:p>
        </p:txBody>
      </p:sp>
    </p:spTree>
  </p:cSld>
  <p:clrMapOvr>
    <a:masterClrMapping/>
  </p:clrMapOvr>
  <p:transition>
    <p:blinds dir="vert"/>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73058" name="Group 184"/>
          <p:cNvGrpSpPr>
            <a:grpSpLocks/>
          </p:cNvGrpSpPr>
          <p:nvPr/>
        </p:nvGrpSpPr>
        <p:grpSpPr bwMode="auto">
          <a:xfrm>
            <a:off x="1258888" y="2060575"/>
            <a:ext cx="6913562" cy="3200400"/>
            <a:chOff x="612" y="1752"/>
            <a:chExt cx="4355" cy="2016"/>
          </a:xfrm>
        </p:grpSpPr>
        <p:sp>
          <p:nvSpPr>
            <p:cNvPr id="173070" name="Oval 185"/>
            <p:cNvSpPr>
              <a:spLocks noChangeArrowheads="1"/>
            </p:cNvSpPr>
            <p:nvPr/>
          </p:nvSpPr>
          <p:spPr bwMode="auto">
            <a:xfrm>
              <a:off x="612" y="2280"/>
              <a:ext cx="288" cy="288"/>
            </a:xfrm>
            <a:prstGeom prst="ellipse">
              <a:avLst/>
            </a:prstGeom>
            <a:solidFill>
              <a:srgbClr val="580094"/>
            </a:solidFill>
            <a:ln>
              <a:noFill/>
            </a:ln>
            <a:effectLst/>
            <a:extLst>
              <a:ext uri="{91240B29-F687-4F45-9708-019B960494DF}">
                <a14:hiddenLine xmlns:a14="http://schemas.microsoft.com/office/drawing/2010/main" w="25400" cap="sq">
                  <a:solidFill>
                    <a:srgbClr val="80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chemeClr val="bg1"/>
                  </a:solidFill>
                  <a:latin typeface="Times New Roman" pitchFamily="18" charset="0"/>
                  <a:ea typeface="黑体" pitchFamily="49" charset="-122"/>
                </a:rPr>
                <a:t>v1</a:t>
              </a:r>
            </a:p>
          </p:txBody>
        </p:sp>
        <p:sp>
          <p:nvSpPr>
            <p:cNvPr id="173071" name="Oval 186"/>
            <p:cNvSpPr>
              <a:spLocks noChangeArrowheads="1"/>
            </p:cNvSpPr>
            <p:nvPr/>
          </p:nvSpPr>
          <p:spPr bwMode="auto">
            <a:xfrm>
              <a:off x="1572" y="1752"/>
              <a:ext cx="288" cy="288"/>
            </a:xfrm>
            <a:prstGeom prst="ellipse">
              <a:avLst/>
            </a:prstGeom>
            <a:solidFill>
              <a:srgbClr val="580094"/>
            </a:solidFill>
            <a:ln>
              <a:noFill/>
            </a:ln>
            <a:effectLst/>
            <a:extLst>
              <a:ext uri="{91240B29-F687-4F45-9708-019B960494DF}">
                <a14:hiddenLine xmlns:a14="http://schemas.microsoft.com/office/drawing/2010/main" w="25400" cap="sq">
                  <a:solidFill>
                    <a:srgbClr val="80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chemeClr val="bg1"/>
                  </a:solidFill>
                  <a:latin typeface="Times New Roman" pitchFamily="18" charset="0"/>
                  <a:ea typeface="黑体" pitchFamily="49" charset="-122"/>
                </a:rPr>
                <a:t>v2</a:t>
              </a:r>
            </a:p>
          </p:txBody>
        </p:sp>
        <p:sp>
          <p:nvSpPr>
            <p:cNvPr id="173072" name="Oval 187"/>
            <p:cNvSpPr>
              <a:spLocks noChangeArrowheads="1"/>
            </p:cNvSpPr>
            <p:nvPr/>
          </p:nvSpPr>
          <p:spPr bwMode="auto">
            <a:xfrm>
              <a:off x="1572" y="2904"/>
              <a:ext cx="288" cy="288"/>
            </a:xfrm>
            <a:prstGeom prst="ellipse">
              <a:avLst/>
            </a:prstGeom>
            <a:solidFill>
              <a:srgbClr val="580094"/>
            </a:solidFill>
            <a:ln>
              <a:noFill/>
            </a:ln>
            <a:effectLst/>
            <a:extLst>
              <a:ext uri="{91240B29-F687-4F45-9708-019B960494DF}">
                <a14:hiddenLine xmlns:a14="http://schemas.microsoft.com/office/drawing/2010/main" w="25400" cap="sq">
                  <a:solidFill>
                    <a:srgbClr val="80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chemeClr val="bg1"/>
                  </a:solidFill>
                  <a:latin typeface="Times New Roman" pitchFamily="18" charset="0"/>
                  <a:ea typeface="黑体" pitchFamily="49" charset="-122"/>
                </a:rPr>
                <a:t>v3</a:t>
              </a:r>
            </a:p>
          </p:txBody>
        </p:sp>
        <p:sp>
          <p:nvSpPr>
            <p:cNvPr id="173073" name="Oval 188"/>
            <p:cNvSpPr>
              <a:spLocks noChangeArrowheads="1"/>
            </p:cNvSpPr>
            <p:nvPr/>
          </p:nvSpPr>
          <p:spPr bwMode="auto">
            <a:xfrm>
              <a:off x="996" y="3480"/>
              <a:ext cx="288" cy="288"/>
            </a:xfrm>
            <a:prstGeom prst="ellipse">
              <a:avLst/>
            </a:prstGeom>
            <a:solidFill>
              <a:srgbClr val="580094"/>
            </a:solidFill>
            <a:ln>
              <a:noFill/>
            </a:ln>
            <a:effectLst/>
            <a:extLst>
              <a:ext uri="{91240B29-F687-4F45-9708-019B960494DF}">
                <a14:hiddenLine xmlns:a14="http://schemas.microsoft.com/office/drawing/2010/main" w="25400" cap="sq">
                  <a:solidFill>
                    <a:srgbClr val="80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chemeClr val="bg1"/>
                  </a:solidFill>
                  <a:latin typeface="Times New Roman" pitchFamily="18" charset="0"/>
                  <a:ea typeface="黑体" pitchFamily="49" charset="-122"/>
                </a:rPr>
                <a:t>v4</a:t>
              </a:r>
            </a:p>
          </p:txBody>
        </p:sp>
        <p:sp>
          <p:nvSpPr>
            <p:cNvPr id="173074" name="Oval 189"/>
            <p:cNvSpPr>
              <a:spLocks noChangeArrowheads="1"/>
            </p:cNvSpPr>
            <p:nvPr/>
          </p:nvSpPr>
          <p:spPr bwMode="auto">
            <a:xfrm>
              <a:off x="2532" y="2328"/>
              <a:ext cx="288" cy="288"/>
            </a:xfrm>
            <a:prstGeom prst="ellipse">
              <a:avLst/>
            </a:prstGeom>
            <a:solidFill>
              <a:srgbClr val="580094"/>
            </a:solidFill>
            <a:ln>
              <a:noFill/>
            </a:ln>
            <a:effectLst/>
            <a:extLst>
              <a:ext uri="{91240B29-F687-4F45-9708-019B960494DF}">
                <a14:hiddenLine xmlns:a14="http://schemas.microsoft.com/office/drawing/2010/main" w="25400" cap="sq">
                  <a:solidFill>
                    <a:srgbClr val="80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chemeClr val="bg1"/>
                  </a:solidFill>
                  <a:latin typeface="Times New Roman" pitchFamily="18" charset="0"/>
                  <a:ea typeface="黑体" pitchFamily="49" charset="-122"/>
                </a:rPr>
                <a:t>v5</a:t>
              </a:r>
            </a:p>
          </p:txBody>
        </p:sp>
        <p:sp>
          <p:nvSpPr>
            <p:cNvPr id="173075" name="Oval 190"/>
            <p:cNvSpPr>
              <a:spLocks noChangeArrowheads="1"/>
            </p:cNvSpPr>
            <p:nvPr/>
          </p:nvSpPr>
          <p:spPr bwMode="auto">
            <a:xfrm>
              <a:off x="2653" y="3480"/>
              <a:ext cx="288" cy="288"/>
            </a:xfrm>
            <a:prstGeom prst="ellipse">
              <a:avLst/>
            </a:prstGeom>
            <a:solidFill>
              <a:srgbClr val="580094"/>
            </a:solidFill>
            <a:ln>
              <a:noFill/>
            </a:ln>
            <a:effectLst/>
            <a:extLst>
              <a:ext uri="{91240B29-F687-4F45-9708-019B960494DF}">
                <a14:hiddenLine xmlns:a14="http://schemas.microsoft.com/office/drawing/2010/main" w="25400" cap="sq">
                  <a:solidFill>
                    <a:srgbClr val="80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chemeClr val="bg1"/>
                  </a:solidFill>
                  <a:latin typeface="Times New Roman" pitchFamily="18" charset="0"/>
                  <a:ea typeface="黑体" pitchFamily="49" charset="-122"/>
                </a:rPr>
                <a:t>v6</a:t>
              </a:r>
            </a:p>
          </p:txBody>
        </p:sp>
        <p:sp>
          <p:nvSpPr>
            <p:cNvPr id="173076" name="Oval 191"/>
            <p:cNvSpPr>
              <a:spLocks noChangeArrowheads="1"/>
            </p:cNvSpPr>
            <p:nvPr/>
          </p:nvSpPr>
          <p:spPr bwMode="auto">
            <a:xfrm>
              <a:off x="3492" y="1752"/>
              <a:ext cx="288" cy="288"/>
            </a:xfrm>
            <a:prstGeom prst="ellipse">
              <a:avLst/>
            </a:prstGeom>
            <a:solidFill>
              <a:srgbClr val="580094"/>
            </a:solidFill>
            <a:ln>
              <a:noFill/>
            </a:ln>
            <a:effectLst/>
            <a:extLst>
              <a:ext uri="{91240B29-F687-4F45-9708-019B960494DF}">
                <a14:hiddenLine xmlns:a14="http://schemas.microsoft.com/office/drawing/2010/main" w="25400" cap="sq">
                  <a:solidFill>
                    <a:srgbClr val="80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chemeClr val="bg1"/>
                  </a:solidFill>
                  <a:latin typeface="Times New Roman" pitchFamily="18" charset="0"/>
                  <a:ea typeface="黑体" pitchFamily="49" charset="-122"/>
                </a:rPr>
                <a:t>v7</a:t>
              </a:r>
            </a:p>
          </p:txBody>
        </p:sp>
        <p:sp>
          <p:nvSpPr>
            <p:cNvPr id="173077" name="Oval 192"/>
            <p:cNvSpPr>
              <a:spLocks noChangeArrowheads="1"/>
            </p:cNvSpPr>
            <p:nvPr/>
          </p:nvSpPr>
          <p:spPr bwMode="auto">
            <a:xfrm>
              <a:off x="3492" y="2904"/>
              <a:ext cx="288" cy="288"/>
            </a:xfrm>
            <a:prstGeom prst="ellipse">
              <a:avLst/>
            </a:prstGeom>
            <a:solidFill>
              <a:srgbClr val="580094"/>
            </a:solidFill>
            <a:ln>
              <a:noFill/>
            </a:ln>
            <a:effectLst/>
            <a:extLst>
              <a:ext uri="{91240B29-F687-4F45-9708-019B960494DF}">
                <a14:hiddenLine xmlns:a14="http://schemas.microsoft.com/office/drawing/2010/main" w="25400" cap="sq">
                  <a:solidFill>
                    <a:srgbClr val="80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chemeClr val="bg1"/>
                  </a:solidFill>
                  <a:latin typeface="Times New Roman" pitchFamily="18" charset="0"/>
                  <a:ea typeface="黑体" pitchFamily="49" charset="-122"/>
                </a:rPr>
                <a:t>v8</a:t>
              </a:r>
            </a:p>
          </p:txBody>
        </p:sp>
        <p:sp>
          <p:nvSpPr>
            <p:cNvPr id="173078" name="Oval 193"/>
            <p:cNvSpPr>
              <a:spLocks noChangeArrowheads="1"/>
            </p:cNvSpPr>
            <p:nvPr/>
          </p:nvSpPr>
          <p:spPr bwMode="auto">
            <a:xfrm>
              <a:off x="4679" y="2328"/>
              <a:ext cx="288" cy="288"/>
            </a:xfrm>
            <a:prstGeom prst="ellipse">
              <a:avLst/>
            </a:prstGeom>
            <a:solidFill>
              <a:srgbClr val="580094"/>
            </a:solidFill>
            <a:ln>
              <a:noFill/>
            </a:ln>
            <a:effectLst/>
            <a:extLst>
              <a:ext uri="{91240B29-F687-4F45-9708-019B960494DF}">
                <a14:hiddenLine xmlns:a14="http://schemas.microsoft.com/office/drawing/2010/main" w="25400" cap="sq">
                  <a:solidFill>
                    <a:srgbClr val="80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chemeClr val="bg1"/>
                  </a:solidFill>
                  <a:latin typeface="Times New Roman" pitchFamily="18" charset="0"/>
                  <a:ea typeface="黑体" pitchFamily="49" charset="-122"/>
                </a:rPr>
                <a:t>v9</a:t>
              </a:r>
            </a:p>
          </p:txBody>
        </p:sp>
        <p:sp>
          <p:nvSpPr>
            <p:cNvPr id="173079" name="Line 194"/>
            <p:cNvSpPr>
              <a:spLocks noChangeShapeType="1"/>
            </p:cNvSpPr>
            <p:nvPr/>
          </p:nvSpPr>
          <p:spPr bwMode="auto">
            <a:xfrm flipV="1">
              <a:off x="852" y="1896"/>
              <a:ext cx="720" cy="432"/>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080" name="Line 195"/>
            <p:cNvSpPr>
              <a:spLocks noChangeShapeType="1"/>
            </p:cNvSpPr>
            <p:nvPr/>
          </p:nvSpPr>
          <p:spPr bwMode="auto">
            <a:xfrm>
              <a:off x="900" y="2424"/>
              <a:ext cx="672" cy="528"/>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081" name="Line 196"/>
            <p:cNvSpPr>
              <a:spLocks noChangeShapeType="1"/>
            </p:cNvSpPr>
            <p:nvPr/>
          </p:nvSpPr>
          <p:spPr bwMode="auto">
            <a:xfrm flipV="1">
              <a:off x="1860" y="2520"/>
              <a:ext cx="720" cy="480"/>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082" name="Line 197"/>
            <p:cNvSpPr>
              <a:spLocks noChangeShapeType="1"/>
            </p:cNvSpPr>
            <p:nvPr/>
          </p:nvSpPr>
          <p:spPr bwMode="auto">
            <a:xfrm>
              <a:off x="1860" y="1896"/>
              <a:ext cx="720" cy="480"/>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083" name="Line 198"/>
            <p:cNvSpPr>
              <a:spLocks noChangeShapeType="1"/>
            </p:cNvSpPr>
            <p:nvPr/>
          </p:nvSpPr>
          <p:spPr bwMode="auto">
            <a:xfrm flipV="1">
              <a:off x="2772" y="1896"/>
              <a:ext cx="720" cy="480"/>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084" name="Line 199"/>
            <p:cNvSpPr>
              <a:spLocks noChangeShapeType="1"/>
            </p:cNvSpPr>
            <p:nvPr/>
          </p:nvSpPr>
          <p:spPr bwMode="auto">
            <a:xfrm>
              <a:off x="3780" y="1896"/>
              <a:ext cx="914" cy="491"/>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085" name="Line 200"/>
            <p:cNvSpPr>
              <a:spLocks noChangeShapeType="1"/>
            </p:cNvSpPr>
            <p:nvPr/>
          </p:nvSpPr>
          <p:spPr bwMode="auto">
            <a:xfrm flipV="1">
              <a:off x="3780" y="2568"/>
              <a:ext cx="914" cy="432"/>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086" name="Line 201"/>
            <p:cNvSpPr>
              <a:spLocks noChangeShapeType="1"/>
            </p:cNvSpPr>
            <p:nvPr/>
          </p:nvSpPr>
          <p:spPr bwMode="auto">
            <a:xfrm>
              <a:off x="2820" y="2520"/>
              <a:ext cx="672" cy="480"/>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087" name="Line 202"/>
            <p:cNvSpPr>
              <a:spLocks noChangeShapeType="1"/>
            </p:cNvSpPr>
            <p:nvPr/>
          </p:nvSpPr>
          <p:spPr bwMode="auto">
            <a:xfrm>
              <a:off x="756" y="2568"/>
              <a:ext cx="384" cy="912"/>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088" name="Line 203"/>
            <p:cNvSpPr>
              <a:spLocks noChangeShapeType="1"/>
            </p:cNvSpPr>
            <p:nvPr/>
          </p:nvSpPr>
          <p:spPr bwMode="auto">
            <a:xfrm flipV="1">
              <a:off x="1284" y="3612"/>
              <a:ext cx="1369" cy="12"/>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089" name="Line 204"/>
            <p:cNvSpPr>
              <a:spLocks noChangeShapeType="1"/>
            </p:cNvSpPr>
            <p:nvPr/>
          </p:nvSpPr>
          <p:spPr bwMode="auto">
            <a:xfrm flipV="1">
              <a:off x="2971" y="3144"/>
              <a:ext cx="569" cy="468"/>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090" name="Text Box 205"/>
            <p:cNvSpPr txBox="1">
              <a:spLocks noChangeArrowheads="1"/>
            </p:cNvSpPr>
            <p:nvPr/>
          </p:nvSpPr>
          <p:spPr bwMode="auto">
            <a:xfrm rot="-1828883">
              <a:off x="894" y="1842"/>
              <a:ext cx="5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a1=6</a:t>
              </a:r>
            </a:p>
          </p:txBody>
        </p:sp>
        <p:sp>
          <p:nvSpPr>
            <p:cNvPr id="173091" name="Text Box 206"/>
            <p:cNvSpPr txBox="1">
              <a:spLocks noChangeArrowheads="1"/>
            </p:cNvSpPr>
            <p:nvPr/>
          </p:nvSpPr>
          <p:spPr bwMode="auto">
            <a:xfrm rot="2140974">
              <a:off x="1019" y="2403"/>
              <a:ext cx="5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a2=4</a:t>
              </a:r>
            </a:p>
          </p:txBody>
        </p:sp>
        <p:sp>
          <p:nvSpPr>
            <p:cNvPr id="173092" name="Text Box 207"/>
            <p:cNvSpPr txBox="1">
              <a:spLocks noChangeArrowheads="1"/>
            </p:cNvSpPr>
            <p:nvPr/>
          </p:nvSpPr>
          <p:spPr bwMode="auto">
            <a:xfrm rot="4139624">
              <a:off x="770" y="2783"/>
              <a:ext cx="5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a:latin typeface="Times New Roman" pitchFamily="18" charset="0"/>
                  <a:ea typeface="黑体" pitchFamily="49" charset="-122"/>
                </a:rPr>
                <a:t>a3=5</a:t>
              </a:r>
            </a:p>
          </p:txBody>
        </p:sp>
        <p:sp>
          <p:nvSpPr>
            <p:cNvPr id="173093" name="Text Box 208"/>
            <p:cNvSpPr txBox="1">
              <a:spLocks noChangeArrowheads="1"/>
            </p:cNvSpPr>
            <p:nvPr/>
          </p:nvSpPr>
          <p:spPr bwMode="auto">
            <a:xfrm>
              <a:off x="1701" y="3369"/>
              <a:ext cx="5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a:latin typeface="Times New Roman" pitchFamily="18" charset="0"/>
                  <a:ea typeface="黑体" pitchFamily="49" charset="-122"/>
                </a:rPr>
                <a:t>a6=2</a:t>
              </a:r>
            </a:p>
          </p:txBody>
        </p:sp>
        <p:sp>
          <p:nvSpPr>
            <p:cNvPr id="173094" name="Text Box 209"/>
            <p:cNvSpPr txBox="1">
              <a:spLocks noChangeArrowheads="1"/>
            </p:cNvSpPr>
            <p:nvPr/>
          </p:nvSpPr>
          <p:spPr bwMode="auto">
            <a:xfrm rot="2151954">
              <a:off x="1886" y="1803"/>
              <a:ext cx="5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a4=1</a:t>
              </a:r>
            </a:p>
          </p:txBody>
        </p:sp>
        <p:sp>
          <p:nvSpPr>
            <p:cNvPr id="173095" name="Text Box 210"/>
            <p:cNvSpPr txBox="1">
              <a:spLocks noChangeArrowheads="1"/>
            </p:cNvSpPr>
            <p:nvPr/>
          </p:nvSpPr>
          <p:spPr bwMode="auto">
            <a:xfrm rot="-2047368">
              <a:off x="1893" y="2521"/>
              <a:ext cx="5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a5=1</a:t>
              </a:r>
            </a:p>
          </p:txBody>
        </p:sp>
        <p:sp>
          <p:nvSpPr>
            <p:cNvPr id="173096" name="Text Box 211"/>
            <p:cNvSpPr txBox="1">
              <a:spLocks noChangeArrowheads="1"/>
            </p:cNvSpPr>
            <p:nvPr/>
          </p:nvSpPr>
          <p:spPr bwMode="auto">
            <a:xfrm rot="-2088802">
              <a:off x="2801" y="1886"/>
              <a:ext cx="5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a7=9</a:t>
              </a:r>
            </a:p>
          </p:txBody>
        </p:sp>
        <p:sp>
          <p:nvSpPr>
            <p:cNvPr id="173097" name="Text Box 212"/>
            <p:cNvSpPr txBox="1">
              <a:spLocks noChangeArrowheads="1"/>
            </p:cNvSpPr>
            <p:nvPr/>
          </p:nvSpPr>
          <p:spPr bwMode="auto">
            <a:xfrm rot="2167160">
              <a:off x="2924" y="2480"/>
              <a:ext cx="5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a8=7</a:t>
              </a:r>
            </a:p>
          </p:txBody>
        </p:sp>
        <p:sp>
          <p:nvSpPr>
            <p:cNvPr id="173098" name="Text Box 213"/>
            <p:cNvSpPr txBox="1">
              <a:spLocks noChangeArrowheads="1"/>
            </p:cNvSpPr>
            <p:nvPr/>
          </p:nvSpPr>
          <p:spPr bwMode="auto">
            <a:xfrm rot="1851527">
              <a:off x="3936" y="1847"/>
              <a:ext cx="67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a10=2</a:t>
              </a:r>
            </a:p>
          </p:txBody>
        </p:sp>
        <p:sp>
          <p:nvSpPr>
            <p:cNvPr id="173099" name="Text Box 214"/>
            <p:cNvSpPr txBox="1">
              <a:spLocks noChangeArrowheads="1"/>
            </p:cNvSpPr>
            <p:nvPr/>
          </p:nvSpPr>
          <p:spPr bwMode="auto">
            <a:xfrm rot="-1355597">
              <a:off x="3762" y="2565"/>
              <a:ext cx="67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a11=4</a:t>
              </a:r>
            </a:p>
          </p:txBody>
        </p:sp>
        <p:sp>
          <p:nvSpPr>
            <p:cNvPr id="173100" name="Text Box 215"/>
            <p:cNvSpPr txBox="1">
              <a:spLocks noChangeArrowheads="1"/>
            </p:cNvSpPr>
            <p:nvPr/>
          </p:nvSpPr>
          <p:spPr bwMode="auto">
            <a:xfrm rot="-2387260">
              <a:off x="2849" y="3158"/>
              <a:ext cx="5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a9=4</a:t>
              </a:r>
            </a:p>
          </p:txBody>
        </p:sp>
      </p:grpSp>
      <p:sp>
        <p:nvSpPr>
          <p:cNvPr id="173059" name="Text Box 4"/>
          <p:cNvSpPr txBox="1">
            <a:spLocks noChangeArrowheads="1"/>
          </p:cNvSpPr>
          <p:nvPr/>
        </p:nvSpPr>
        <p:spPr bwMode="auto">
          <a:xfrm>
            <a:off x="179388" y="44450"/>
            <a:ext cx="882015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pPr>
            <a:r>
              <a:rPr kumimoji="1" lang="en-US" altLang="zh-CN" sz="3200" b="1">
                <a:solidFill>
                  <a:srgbClr val="000099"/>
                </a:solidFill>
                <a:latin typeface="Times New Roman" pitchFamily="18" charset="0"/>
                <a:ea typeface="楷体_GB2312" pitchFamily="49" charset="-122"/>
              </a:rPr>
              <a:t>       </a:t>
            </a:r>
            <a:r>
              <a:rPr kumimoji="1" lang="zh-CN" altLang="en-US" sz="3200" b="1">
                <a:solidFill>
                  <a:srgbClr val="000099"/>
                </a:solidFill>
                <a:latin typeface="Times New Roman" pitchFamily="18" charset="0"/>
                <a:ea typeface="楷体_GB2312" pitchFamily="49" charset="-122"/>
              </a:rPr>
              <a:t>由于在</a:t>
            </a:r>
            <a:r>
              <a:rPr kumimoji="1" lang="en-US" altLang="zh-CN" sz="3200" b="1">
                <a:solidFill>
                  <a:srgbClr val="000099"/>
                </a:solidFill>
                <a:latin typeface="Times New Roman" pitchFamily="18" charset="0"/>
                <a:ea typeface="楷体_GB2312" pitchFamily="49" charset="-122"/>
              </a:rPr>
              <a:t>AOE-</a:t>
            </a:r>
            <a:r>
              <a:rPr kumimoji="1" lang="zh-CN" altLang="en-US" sz="3200" b="1">
                <a:solidFill>
                  <a:srgbClr val="000099"/>
                </a:solidFill>
                <a:latin typeface="Times New Roman" pitchFamily="18" charset="0"/>
                <a:ea typeface="楷体_GB2312" pitchFamily="49" charset="-122"/>
              </a:rPr>
              <a:t>网中有些活动可以并行的进行，所以</a:t>
            </a:r>
            <a:r>
              <a:rPr kumimoji="1" lang="zh-CN" altLang="en-US" sz="3200" b="1" u="sng">
                <a:solidFill>
                  <a:srgbClr val="800000"/>
                </a:solidFill>
                <a:latin typeface="Times New Roman" pitchFamily="18" charset="0"/>
                <a:ea typeface="楷体_GB2312" pitchFamily="49" charset="-122"/>
              </a:rPr>
              <a:t>完成工程的最短时间</a:t>
            </a:r>
            <a:r>
              <a:rPr kumimoji="1" lang="zh-CN" altLang="en-US" sz="3200" b="1">
                <a:solidFill>
                  <a:srgbClr val="000099"/>
                </a:solidFill>
                <a:latin typeface="Times New Roman" pitchFamily="18" charset="0"/>
                <a:ea typeface="楷体_GB2312" pitchFamily="49" charset="-122"/>
              </a:rPr>
              <a:t>是从源点到汇点的最长路径长度。</a:t>
            </a:r>
          </a:p>
        </p:txBody>
      </p:sp>
      <p:sp>
        <p:nvSpPr>
          <p:cNvPr id="173060" name="Text Box 43"/>
          <p:cNvSpPr txBox="1">
            <a:spLocks noChangeArrowheads="1"/>
          </p:cNvSpPr>
          <p:nvPr/>
        </p:nvSpPr>
        <p:spPr bwMode="auto">
          <a:xfrm>
            <a:off x="34925" y="1966913"/>
            <a:ext cx="11350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solidFill>
                  <a:srgbClr val="800000"/>
                </a:solidFill>
                <a:latin typeface="Times New Roman" pitchFamily="18" charset="0"/>
                <a:ea typeface="楷体_GB2312" pitchFamily="49" charset="-122"/>
              </a:rPr>
              <a:t>例如</a:t>
            </a:r>
            <a:r>
              <a:rPr kumimoji="1" lang="en-US" altLang="zh-CN" sz="3200" b="1">
                <a:solidFill>
                  <a:srgbClr val="800000"/>
                </a:solidFill>
                <a:latin typeface="Times New Roman" pitchFamily="18" charset="0"/>
                <a:ea typeface="楷体_GB2312" pitchFamily="49" charset="-122"/>
              </a:rPr>
              <a:t>:</a:t>
            </a:r>
            <a:endParaRPr kumimoji="1" lang="en-US" altLang="zh-CN" sz="3200">
              <a:latin typeface="Times New Roman" pitchFamily="18" charset="0"/>
              <a:ea typeface="楷体_GB2312" pitchFamily="49" charset="-122"/>
            </a:endParaRPr>
          </a:p>
        </p:txBody>
      </p:sp>
      <p:sp>
        <p:nvSpPr>
          <p:cNvPr id="173061" name="AutoShape 44"/>
          <p:cNvSpPr>
            <a:spLocks noChangeArrowheads="1"/>
          </p:cNvSpPr>
          <p:nvPr/>
        </p:nvSpPr>
        <p:spPr bwMode="auto">
          <a:xfrm>
            <a:off x="250825" y="3644900"/>
            <a:ext cx="914400" cy="457200"/>
          </a:xfrm>
          <a:prstGeom prst="wedgeRoundRectCallout">
            <a:avLst>
              <a:gd name="adj1" fmla="val 69444"/>
              <a:gd name="adj2" fmla="val -137500"/>
              <a:gd name="adj3" fmla="val 16667"/>
            </a:avLst>
          </a:prstGeom>
          <a:solidFill>
            <a:srgbClr val="CCFFFF">
              <a:alpha val="50195"/>
            </a:srgbClr>
          </a:solidFill>
          <a:ln w="12700" cap="sq">
            <a:solidFill>
              <a:srgbClr val="00008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3200">
                <a:solidFill>
                  <a:srgbClr val="0000FF"/>
                </a:solidFill>
                <a:latin typeface="Times New Roman" pitchFamily="18" charset="0"/>
                <a:ea typeface="黑体" pitchFamily="49" charset="-122"/>
              </a:rPr>
              <a:t>源点</a:t>
            </a:r>
            <a:endParaRPr kumimoji="1" lang="zh-CN" altLang="en-US" sz="3200">
              <a:latin typeface="Times New Roman" pitchFamily="18" charset="0"/>
              <a:ea typeface="黑体" pitchFamily="49" charset="-122"/>
            </a:endParaRPr>
          </a:p>
        </p:txBody>
      </p:sp>
      <p:sp>
        <p:nvSpPr>
          <p:cNvPr id="173062" name="AutoShape 45"/>
          <p:cNvSpPr>
            <a:spLocks noChangeArrowheads="1"/>
          </p:cNvSpPr>
          <p:nvPr/>
        </p:nvSpPr>
        <p:spPr bwMode="auto">
          <a:xfrm>
            <a:off x="7956550" y="1989138"/>
            <a:ext cx="914400" cy="457200"/>
          </a:xfrm>
          <a:prstGeom prst="wedgeRoundRectCallout">
            <a:avLst>
              <a:gd name="adj1" fmla="val -68231"/>
              <a:gd name="adj2" fmla="val 173958"/>
              <a:gd name="adj3" fmla="val 16667"/>
            </a:avLst>
          </a:prstGeom>
          <a:solidFill>
            <a:srgbClr val="CCFFFF">
              <a:alpha val="50195"/>
            </a:srgbClr>
          </a:solidFill>
          <a:ln w="12700" cap="sq">
            <a:solidFill>
              <a:srgbClr val="00008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3200">
                <a:solidFill>
                  <a:srgbClr val="0000FF"/>
                </a:solidFill>
                <a:latin typeface="Times New Roman" pitchFamily="18" charset="0"/>
                <a:ea typeface="黑体" pitchFamily="49" charset="-122"/>
              </a:rPr>
              <a:t>汇点</a:t>
            </a:r>
            <a:endParaRPr kumimoji="1" lang="zh-CN" altLang="en-US" sz="3200">
              <a:latin typeface="Times New Roman" pitchFamily="18" charset="0"/>
              <a:ea typeface="黑体" pitchFamily="49" charset="-122"/>
            </a:endParaRPr>
          </a:p>
        </p:txBody>
      </p:sp>
      <p:sp>
        <p:nvSpPr>
          <p:cNvPr id="234535" name="Line 39"/>
          <p:cNvSpPr>
            <a:spLocks noChangeShapeType="1"/>
          </p:cNvSpPr>
          <p:nvPr/>
        </p:nvSpPr>
        <p:spPr bwMode="auto">
          <a:xfrm flipV="1">
            <a:off x="1679575" y="2205038"/>
            <a:ext cx="1236663" cy="731837"/>
          </a:xfrm>
          <a:prstGeom prst="line">
            <a:avLst/>
          </a:prstGeom>
          <a:noFill/>
          <a:ln w="76200" cap="sq">
            <a:solidFill>
              <a:srgbClr val="0000FF"/>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36" name="Line 40"/>
          <p:cNvSpPr>
            <a:spLocks noChangeShapeType="1"/>
          </p:cNvSpPr>
          <p:nvPr/>
        </p:nvSpPr>
        <p:spPr bwMode="auto">
          <a:xfrm>
            <a:off x="3275013" y="2276475"/>
            <a:ext cx="1152525" cy="792163"/>
          </a:xfrm>
          <a:prstGeom prst="line">
            <a:avLst/>
          </a:prstGeom>
          <a:noFill/>
          <a:ln w="76200" cap="sq">
            <a:solidFill>
              <a:srgbClr val="0000FF"/>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37" name="Line 41"/>
          <p:cNvSpPr>
            <a:spLocks noChangeShapeType="1"/>
          </p:cNvSpPr>
          <p:nvPr/>
        </p:nvSpPr>
        <p:spPr bwMode="auto">
          <a:xfrm>
            <a:off x="4787900" y="3268663"/>
            <a:ext cx="1066800" cy="762000"/>
          </a:xfrm>
          <a:prstGeom prst="line">
            <a:avLst/>
          </a:prstGeom>
          <a:noFill/>
          <a:ln w="76200" cap="sq">
            <a:solidFill>
              <a:srgbClr val="0000FF"/>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38" name="Line 42"/>
          <p:cNvSpPr>
            <a:spLocks noChangeShapeType="1"/>
          </p:cNvSpPr>
          <p:nvPr/>
        </p:nvSpPr>
        <p:spPr bwMode="auto">
          <a:xfrm flipV="1">
            <a:off x="6227763" y="3305175"/>
            <a:ext cx="1584325" cy="720725"/>
          </a:xfrm>
          <a:prstGeom prst="line">
            <a:avLst/>
          </a:prstGeom>
          <a:noFill/>
          <a:ln w="76200" cap="sq">
            <a:solidFill>
              <a:srgbClr val="0000FF"/>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643" name="Line 147"/>
          <p:cNvSpPr>
            <a:spLocks noChangeShapeType="1"/>
          </p:cNvSpPr>
          <p:nvPr/>
        </p:nvSpPr>
        <p:spPr bwMode="auto">
          <a:xfrm flipV="1">
            <a:off x="4716463" y="2276475"/>
            <a:ext cx="1150937" cy="720725"/>
          </a:xfrm>
          <a:prstGeom prst="line">
            <a:avLst/>
          </a:prstGeom>
          <a:noFill/>
          <a:ln w="76200" cap="sq">
            <a:solidFill>
              <a:srgbClr val="0000FF"/>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644" name="Line 148"/>
          <p:cNvSpPr>
            <a:spLocks noChangeShapeType="1"/>
          </p:cNvSpPr>
          <p:nvPr/>
        </p:nvSpPr>
        <p:spPr bwMode="auto">
          <a:xfrm>
            <a:off x="6300788" y="2276475"/>
            <a:ext cx="1512887" cy="792163"/>
          </a:xfrm>
          <a:prstGeom prst="line">
            <a:avLst/>
          </a:prstGeom>
          <a:noFill/>
          <a:ln w="76200" cap="sq">
            <a:solidFill>
              <a:srgbClr val="0000FF"/>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069" name="Rectangle 183"/>
          <p:cNvSpPr>
            <a:spLocks noChangeArrowheads="1"/>
          </p:cNvSpPr>
          <p:nvPr/>
        </p:nvSpPr>
        <p:spPr bwMode="auto">
          <a:xfrm>
            <a:off x="179388" y="5589588"/>
            <a:ext cx="8640762" cy="106680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solidFill>
                  <a:srgbClr val="000000"/>
                </a:solidFill>
                <a:latin typeface="Times New Roman" pitchFamily="18" charset="0"/>
                <a:ea typeface="楷体_GB2312" pitchFamily="49" charset="-122"/>
              </a:rPr>
              <a:t>“</a:t>
            </a:r>
            <a:r>
              <a:rPr kumimoji="1" lang="zh-CN" altLang="en-US" sz="3200" b="1">
                <a:solidFill>
                  <a:srgbClr val="000000"/>
                </a:solidFill>
                <a:latin typeface="Times New Roman" pitchFamily="18" charset="0"/>
                <a:ea typeface="楷体_GB2312" pitchFamily="49" charset="-122"/>
              </a:rPr>
              <a:t>关键活动”指的是</a:t>
            </a:r>
            <a:r>
              <a:rPr kumimoji="1" lang="en-US" altLang="zh-CN" sz="3200" b="1">
                <a:solidFill>
                  <a:srgbClr val="000000"/>
                </a:solidFill>
                <a:latin typeface="Times New Roman" pitchFamily="18" charset="0"/>
                <a:ea typeface="楷体_GB2312" pitchFamily="49" charset="-122"/>
              </a:rPr>
              <a:t>:  </a:t>
            </a:r>
            <a:r>
              <a:rPr kumimoji="1" lang="zh-CN" altLang="en-US" sz="3200" b="1">
                <a:solidFill>
                  <a:srgbClr val="000000"/>
                </a:solidFill>
                <a:latin typeface="Times New Roman" pitchFamily="18" charset="0"/>
                <a:ea typeface="楷体_GB2312" pitchFamily="49" charset="-122"/>
              </a:rPr>
              <a:t>该弧上的</a:t>
            </a:r>
            <a:r>
              <a:rPr kumimoji="1" lang="zh-CN" altLang="en-US" sz="3200" b="1">
                <a:solidFill>
                  <a:srgbClr val="0000FF"/>
                </a:solidFill>
                <a:latin typeface="Times New Roman" pitchFamily="18" charset="0"/>
                <a:ea typeface="楷体_GB2312" pitchFamily="49" charset="-122"/>
              </a:rPr>
              <a:t>权值增加</a:t>
            </a:r>
            <a:r>
              <a:rPr kumimoji="1" lang="zh-CN" altLang="en-US" sz="3200" b="1">
                <a:solidFill>
                  <a:srgbClr val="000000"/>
                </a:solidFill>
                <a:latin typeface="Times New Roman" pitchFamily="18" charset="0"/>
                <a:ea typeface="楷体_GB2312" pitchFamily="49" charset="-122"/>
              </a:rPr>
              <a:t> 将使有向图上的</a:t>
            </a:r>
            <a:r>
              <a:rPr kumimoji="1" lang="zh-CN" altLang="en-US" sz="3200" b="1">
                <a:solidFill>
                  <a:srgbClr val="0000FF"/>
                </a:solidFill>
                <a:latin typeface="Times New Roman" pitchFamily="18" charset="0"/>
                <a:ea typeface="楷体_GB2312" pitchFamily="49" charset="-122"/>
              </a:rPr>
              <a:t>最长路径的长度增加。</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4535"/>
                                        </p:tgtEl>
                                        <p:attrNameLst>
                                          <p:attrName>style.visibility</p:attrName>
                                        </p:attrNameLst>
                                      </p:cBhvr>
                                      <p:to>
                                        <p:strVal val="visible"/>
                                      </p:to>
                                    </p:set>
                                    <p:animEffect transition="in" filter="wipe(left)">
                                      <p:cBhvr>
                                        <p:cTn id="7" dur="500"/>
                                        <p:tgtEl>
                                          <p:spTgt spid="23453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34536"/>
                                        </p:tgtEl>
                                        <p:attrNameLst>
                                          <p:attrName>style.visibility</p:attrName>
                                        </p:attrNameLst>
                                      </p:cBhvr>
                                      <p:to>
                                        <p:strVal val="visible"/>
                                      </p:to>
                                    </p:set>
                                    <p:animEffect transition="in" filter="wipe(left)">
                                      <p:cBhvr>
                                        <p:cTn id="10" dur="500"/>
                                        <p:tgtEl>
                                          <p:spTgt spid="23453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34537"/>
                                        </p:tgtEl>
                                        <p:attrNameLst>
                                          <p:attrName>style.visibility</p:attrName>
                                        </p:attrNameLst>
                                      </p:cBhvr>
                                      <p:to>
                                        <p:strVal val="visible"/>
                                      </p:to>
                                    </p:set>
                                    <p:animEffect transition="in" filter="wipe(left)">
                                      <p:cBhvr>
                                        <p:cTn id="15" dur="500"/>
                                        <p:tgtEl>
                                          <p:spTgt spid="23453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34538"/>
                                        </p:tgtEl>
                                        <p:attrNameLst>
                                          <p:attrName>style.visibility</p:attrName>
                                        </p:attrNameLst>
                                      </p:cBhvr>
                                      <p:to>
                                        <p:strVal val="visible"/>
                                      </p:to>
                                    </p:set>
                                    <p:animEffect transition="in" filter="wipe(left)">
                                      <p:cBhvr>
                                        <p:cTn id="18" dur="500"/>
                                        <p:tgtEl>
                                          <p:spTgt spid="234538"/>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34643"/>
                                        </p:tgtEl>
                                        <p:attrNameLst>
                                          <p:attrName>style.visibility</p:attrName>
                                        </p:attrNameLst>
                                      </p:cBhvr>
                                      <p:to>
                                        <p:strVal val="visible"/>
                                      </p:to>
                                    </p:set>
                                    <p:animEffect transition="in" filter="wipe(left)">
                                      <p:cBhvr>
                                        <p:cTn id="21" dur="500"/>
                                        <p:tgtEl>
                                          <p:spTgt spid="234643"/>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34644"/>
                                        </p:tgtEl>
                                        <p:attrNameLst>
                                          <p:attrName>style.visibility</p:attrName>
                                        </p:attrNameLst>
                                      </p:cBhvr>
                                      <p:to>
                                        <p:strVal val="visible"/>
                                      </p:to>
                                    </p:set>
                                    <p:animEffect transition="in" filter="wipe(left)">
                                      <p:cBhvr>
                                        <p:cTn id="24" dur="500"/>
                                        <p:tgtEl>
                                          <p:spTgt spid="234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35" grpId="0" animBg="1"/>
      <p:bldP spid="234536" grpId="0" animBg="1"/>
      <p:bldP spid="234537" grpId="0" animBg="1"/>
      <p:bldP spid="234538" grpId="0" animBg="1"/>
      <p:bldP spid="234643" grpId="0" animBg="1"/>
      <p:bldP spid="234644" grpId="0" animBg="1"/>
    </p:bldLst>
  </p:timing>
</p:sld>
</file>

<file path=ppt/slides/slide1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74082" name="Group 4"/>
          <p:cNvGrpSpPr>
            <a:grpSpLocks/>
          </p:cNvGrpSpPr>
          <p:nvPr/>
        </p:nvGrpSpPr>
        <p:grpSpPr bwMode="auto">
          <a:xfrm>
            <a:off x="395288" y="2676525"/>
            <a:ext cx="6913562" cy="3200400"/>
            <a:chOff x="612" y="1752"/>
            <a:chExt cx="4355" cy="2016"/>
          </a:xfrm>
        </p:grpSpPr>
        <p:sp>
          <p:nvSpPr>
            <p:cNvPr id="174086" name="Oval 5"/>
            <p:cNvSpPr>
              <a:spLocks noChangeArrowheads="1"/>
            </p:cNvSpPr>
            <p:nvPr/>
          </p:nvSpPr>
          <p:spPr bwMode="auto">
            <a:xfrm>
              <a:off x="612" y="2280"/>
              <a:ext cx="288" cy="288"/>
            </a:xfrm>
            <a:prstGeom prst="ellipse">
              <a:avLst/>
            </a:prstGeom>
            <a:solidFill>
              <a:srgbClr val="580094"/>
            </a:solidFill>
            <a:ln>
              <a:noFill/>
            </a:ln>
            <a:effectLst/>
            <a:extLst>
              <a:ext uri="{91240B29-F687-4F45-9708-019B960494DF}">
                <a14:hiddenLine xmlns:a14="http://schemas.microsoft.com/office/drawing/2010/main" w="25400" cap="sq">
                  <a:solidFill>
                    <a:srgbClr val="80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chemeClr val="bg1"/>
                  </a:solidFill>
                  <a:latin typeface="Times New Roman" pitchFamily="18" charset="0"/>
                  <a:ea typeface="黑体" pitchFamily="49" charset="-122"/>
                </a:rPr>
                <a:t>v1</a:t>
              </a:r>
            </a:p>
          </p:txBody>
        </p:sp>
        <p:sp>
          <p:nvSpPr>
            <p:cNvPr id="174087" name="Oval 6"/>
            <p:cNvSpPr>
              <a:spLocks noChangeArrowheads="1"/>
            </p:cNvSpPr>
            <p:nvPr/>
          </p:nvSpPr>
          <p:spPr bwMode="auto">
            <a:xfrm>
              <a:off x="1572" y="1752"/>
              <a:ext cx="288" cy="288"/>
            </a:xfrm>
            <a:prstGeom prst="ellipse">
              <a:avLst/>
            </a:prstGeom>
            <a:solidFill>
              <a:srgbClr val="580094"/>
            </a:solidFill>
            <a:ln>
              <a:noFill/>
            </a:ln>
            <a:effectLst/>
            <a:extLst>
              <a:ext uri="{91240B29-F687-4F45-9708-019B960494DF}">
                <a14:hiddenLine xmlns:a14="http://schemas.microsoft.com/office/drawing/2010/main" w="25400" cap="sq">
                  <a:solidFill>
                    <a:srgbClr val="80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chemeClr val="bg1"/>
                  </a:solidFill>
                  <a:latin typeface="Times New Roman" pitchFamily="18" charset="0"/>
                  <a:ea typeface="黑体" pitchFamily="49" charset="-122"/>
                </a:rPr>
                <a:t>v2</a:t>
              </a:r>
            </a:p>
          </p:txBody>
        </p:sp>
        <p:sp>
          <p:nvSpPr>
            <p:cNvPr id="174088" name="Oval 7"/>
            <p:cNvSpPr>
              <a:spLocks noChangeArrowheads="1"/>
            </p:cNvSpPr>
            <p:nvPr/>
          </p:nvSpPr>
          <p:spPr bwMode="auto">
            <a:xfrm>
              <a:off x="1572" y="2904"/>
              <a:ext cx="288" cy="288"/>
            </a:xfrm>
            <a:prstGeom prst="ellipse">
              <a:avLst/>
            </a:prstGeom>
            <a:solidFill>
              <a:srgbClr val="580094"/>
            </a:solidFill>
            <a:ln>
              <a:noFill/>
            </a:ln>
            <a:effectLst/>
            <a:extLst>
              <a:ext uri="{91240B29-F687-4F45-9708-019B960494DF}">
                <a14:hiddenLine xmlns:a14="http://schemas.microsoft.com/office/drawing/2010/main" w="25400" cap="sq">
                  <a:solidFill>
                    <a:srgbClr val="80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chemeClr val="bg1"/>
                  </a:solidFill>
                  <a:latin typeface="Times New Roman" pitchFamily="18" charset="0"/>
                  <a:ea typeface="黑体" pitchFamily="49" charset="-122"/>
                </a:rPr>
                <a:t>v3</a:t>
              </a:r>
            </a:p>
          </p:txBody>
        </p:sp>
        <p:sp>
          <p:nvSpPr>
            <p:cNvPr id="174089" name="Oval 8"/>
            <p:cNvSpPr>
              <a:spLocks noChangeArrowheads="1"/>
            </p:cNvSpPr>
            <p:nvPr/>
          </p:nvSpPr>
          <p:spPr bwMode="auto">
            <a:xfrm>
              <a:off x="996" y="3480"/>
              <a:ext cx="288" cy="288"/>
            </a:xfrm>
            <a:prstGeom prst="ellipse">
              <a:avLst/>
            </a:prstGeom>
            <a:solidFill>
              <a:srgbClr val="580094"/>
            </a:solidFill>
            <a:ln>
              <a:noFill/>
            </a:ln>
            <a:effectLst/>
            <a:extLst>
              <a:ext uri="{91240B29-F687-4F45-9708-019B960494DF}">
                <a14:hiddenLine xmlns:a14="http://schemas.microsoft.com/office/drawing/2010/main" w="25400" cap="sq">
                  <a:solidFill>
                    <a:srgbClr val="80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chemeClr val="bg1"/>
                  </a:solidFill>
                  <a:latin typeface="Times New Roman" pitchFamily="18" charset="0"/>
                  <a:ea typeface="黑体" pitchFamily="49" charset="-122"/>
                </a:rPr>
                <a:t>v4</a:t>
              </a:r>
            </a:p>
          </p:txBody>
        </p:sp>
        <p:sp>
          <p:nvSpPr>
            <p:cNvPr id="174090" name="Oval 9"/>
            <p:cNvSpPr>
              <a:spLocks noChangeArrowheads="1"/>
            </p:cNvSpPr>
            <p:nvPr/>
          </p:nvSpPr>
          <p:spPr bwMode="auto">
            <a:xfrm>
              <a:off x="2532" y="2328"/>
              <a:ext cx="288" cy="288"/>
            </a:xfrm>
            <a:prstGeom prst="ellipse">
              <a:avLst/>
            </a:prstGeom>
            <a:solidFill>
              <a:srgbClr val="580094"/>
            </a:solidFill>
            <a:ln>
              <a:noFill/>
            </a:ln>
            <a:effectLst/>
            <a:extLst>
              <a:ext uri="{91240B29-F687-4F45-9708-019B960494DF}">
                <a14:hiddenLine xmlns:a14="http://schemas.microsoft.com/office/drawing/2010/main" w="25400" cap="sq">
                  <a:solidFill>
                    <a:srgbClr val="80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chemeClr val="bg1"/>
                  </a:solidFill>
                  <a:latin typeface="Times New Roman" pitchFamily="18" charset="0"/>
                  <a:ea typeface="黑体" pitchFamily="49" charset="-122"/>
                </a:rPr>
                <a:t>v5</a:t>
              </a:r>
            </a:p>
          </p:txBody>
        </p:sp>
        <p:sp>
          <p:nvSpPr>
            <p:cNvPr id="174091" name="Oval 10"/>
            <p:cNvSpPr>
              <a:spLocks noChangeArrowheads="1"/>
            </p:cNvSpPr>
            <p:nvPr/>
          </p:nvSpPr>
          <p:spPr bwMode="auto">
            <a:xfrm>
              <a:off x="2653" y="3480"/>
              <a:ext cx="288" cy="288"/>
            </a:xfrm>
            <a:prstGeom prst="ellipse">
              <a:avLst/>
            </a:prstGeom>
            <a:solidFill>
              <a:srgbClr val="580094"/>
            </a:solidFill>
            <a:ln>
              <a:noFill/>
            </a:ln>
            <a:effectLst/>
            <a:extLst>
              <a:ext uri="{91240B29-F687-4F45-9708-019B960494DF}">
                <a14:hiddenLine xmlns:a14="http://schemas.microsoft.com/office/drawing/2010/main" w="25400" cap="sq">
                  <a:solidFill>
                    <a:srgbClr val="80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chemeClr val="bg1"/>
                  </a:solidFill>
                  <a:latin typeface="Times New Roman" pitchFamily="18" charset="0"/>
                  <a:ea typeface="黑体" pitchFamily="49" charset="-122"/>
                </a:rPr>
                <a:t>v6</a:t>
              </a:r>
            </a:p>
          </p:txBody>
        </p:sp>
        <p:sp>
          <p:nvSpPr>
            <p:cNvPr id="174092" name="Oval 11"/>
            <p:cNvSpPr>
              <a:spLocks noChangeArrowheads="1"/>
            </p:cNvSpPr>
            <p:nvPr/>
          </p:nvSpPr>
          <p:spPr bwMode="auto">
            <a:xfrm>
              <a:off x="3492" y="1752"/>
              <a:ext cx="288" cy="288"/>
            </a:xfrm>
            <a:prstGeom prst="ellipse">
              <a:avLst/>
            </a:prstGeom>
            <a:solidFill>
              <a:srgbClr val="580094"/>
            </a:solidFill>
            <a:ln>
              <a:noFill/>
            </a:ln>
            <a:effectLst/>
            <a:extLst>
              <a:ext uri="{91240B29-F687-4F45-9708-019B960494DF}">
                <a14:hiddenLine xmlns:a14="http://schemas.microsoft.com/office/drawing/2010/main" w="25400" cap="sq">
                  <a:solidFill>
                    <a:srgbClr val="80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chemeClr val="bg1"/>
                  </a:solidFill>
                  <a:latin typeface="Times New Roman" pitchFamily="18" charset="0"/>
                  <a:ea typeface="黑体" pitchFamily="49" charset="-122"/>
                </a:rPr>
                <a:t>v7</a:t>
              </a:r>
            </a:p>
          </p:txBody>
        </p:sp>
        <p:sp>
          <p:nvSpPr>
            <p:cNvPr id="174093" name="Oval 12"/>
            <p:cNvSpPr>
              <a:spLocks noChangeArrowheads="1"/>
            </p:cNvSpPr>
            <p:nvPr/>
          </p:nvSpPr>
          <p:spPr bwMode="auto">
            <a:xfrm>
              <a:off x="3492" y="2904"/>
              <a:ext cx="288" cy="288"/>
            </a:xfrm>
            <a:prstGeom prst="ellipse">
              <a:avLst/>
            </a:prstGeom>
            <a:solidFill>
              <a:srgbClr val="580094"/>
            </a:solidFill>
            <a:ln>
              <a:noFill/>
            </a:ln>
            <a:effectLst/>
            <a:extLst>
              <a:ext uri="{91240B29-F687-4F45-9708-019B960494DF}">
                <a14:hiddenLine xmlns:a14="http://schemas.microsoft.com/office/drawing/2010/main" w="25400" cap="sq">
                  <a:solidFill>
                    <a:srgbClr val="80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chemeClr val="bg1"/>
                  </a:solidFill>
                  <a:latin typeface="Times New Roman" pitchFamily="18" charset="0"/>
                  <a:ea typeface="黑体" pitchFamily="49" charset="-122"/>
                </a:rPr>
                <a:t>v8</a:t>
              </a:r>
            </a:p>
          </p:txBody>
        </p:sp>
        <p:sp>
          <p:nvSpPr>
            <p:cNvPr id="174094" name="Oval 13"/>
            <p:cNvSpPr>
              <a:spLocks noChangeArrowheads="1"/>
            </p:cNvSpPr>
            <p:nvPr/>
          </p:nvSpPr>
          <p:spPr bwMode="auto">
            <a:xfrm>
              <a:off x="4679" y="2328"/>
              <a:ext cx="288" cy="288"/>
            </a:xfrm>
            <a:prstGeom prst="ellipse">
              <a:avLst/>
            </a:prstGeom>
            <a:solidFill>
              <a:srgbClr val="580094"/>
            </a:solidFill>
            <a:ln>
              <a:noFill/>
            </a:ln>
            <a:effectLst/>
            <a:extLst>
              <a:ext uri="{91240B29-F687-4F45-9708-019B960494DF}">
                <a14:hiddenLine xmlns:a14="http://schemas.microsoft.com/office/drawing/2010/main" w="25400" cap="sq">
                  <a:solidFill>
                    <a:srgbClr val="80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chemeClr val="bg1"/>
                  </a:solidFill>
                  <a:latin typeface="Times New Roman" pitchFamily="18" charset="0"/>
                  <a:ea typeface="黑体" pitchFamily="49" charset="-122"/>
                </a:rPr>
                <a:t>v9</a:t>
              </a:r>
            </a:p>
          </p:txBody>
        </p:sp>
        <p:sp>
          <p:nvSpPr>
            <p:cNvPr id="174095" name="Line 14"/>
            <p:cNvSpPr>
              <a:spLocks noChangeShapeType="1"/>
            </p:cNvSpPr>
            <p:nvPr/>
          </p:nvSpPr>
          <p:spPr bwMode="auto">
            <a:xfrm flipV="1">
              <a:off x="852" y="1896"/>
              <a:ext cx="720" cy="432"/>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096" name="Line 15"/>
            <p:cNvSpPr>
              <a:spLocks noChangeShapeType="1"/>
            </p:cNvSpPr>
            <p:nvPr/>
          </p:nvSpPr>
          <p:spPr bwMode="auto">
            <a:xfrm>
              <a:off x="900" y="2424"/>
              <a:ext cx="672" cy="528"/>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097" name="Line 16"/>
            <p:cNvSpPr>
              <a:spLocks noChangeShapeType="1"/>
            </p:cNvSpPr>
            <p:nvPr/>
          </p:nvSpPr>
          <p:spPr bwMode="auto">
            <a:xfrm flipV="1">
              <a:off x="1860" y="2520"/>
              <a:ext cx="720" cy="480"/>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098" name="Line 17"/>
            <p:cNvSpPr>
              <a:spLocks noChangeShapeType="1"/>
            </p:cNvSpPr>
            <p:nvPr/>
          </p:nvSpPr>
          <p:spPr bwMode="auto">
            <a:xfrm>
              <a:off x="1860" y="1896"/>
              <a:ext cx="720" cy="480"/>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099" name="Line 18"/>
            <p:cNvSpPr>
              <a:spLocks noChangeShapeType="1"/>
            </p:cNvSpPr>
            <p:nvPr/>
          </p:nvSpPr>
          <p:spPr bwMode="auto">
            <a:xfrm flipV="1">
              <a:off x="2772" y="1896"/>
              <a:ext cx="720" cy="480"/>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00" name="Line 19"/>
            <p:cNvSpPr>
              <a:spLocks noChangeShapeType="1"/>
            </p:cNvSpPr>
            <p:nvPr/>
          </p:nvSpPr>
          <p:spPr bwMode="auto">
            <a:xfrm>
              <a:off x="3780" y="1896"/>
              <a:ext cx="914" cy="491"/>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01" name="Line 20"/>
            <p:cNvSpPr>
              <a:spLocks noChangeShapeType="1"/>
            </p:cNvSpPr>
            <p:nvPr/>
          </p:nvSpPr>
          <p:spPr bwMode="auto">
            <a:xfrm flipV="1">
              <a:off x="3780" y="2568"/>
              <a:ext cx="914" cy="432"/>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02" name="Line 21"/>
            <p:cNvSpPr>
              <a:spLocks noChangeShapeType="1"/>
            </p:cNvSpPr>
            <p:nvPr/>
          </p:nvSpPr>
          <p:spPr bwMode="auto">
            <a:xfrm>
              <a:off x="2820" y="2520"/>
              <a:ext cx="672" cy="480"/>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03" name="Line 22"/>
            <p:cNvSpPr>
              <a:spLocks noChangeShapeType="1"/>
            </p:cNvSpPr>
            <p:nvPr/>
          </p:nvSpPr>
          <p:spPr bwMode="auto">
            <a:xfrm>
              <a:off x="756" y="2568"/>
              <a:ext cx="384" cy="912"/>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04" name="Line 23"/>
            <p:cNvSpPr>
              <a:spLocks noChangeShapeType="1"/>
            </p:cNvSpPr>
            <p:nvPr/>
          </p:nvSpPr>
          <p:spPr bwMode="auto">
            <a:xfrm flipV="1">
              <a:off x="1284" y="3612"/>
              <a:ext cx="1369" cy="12"/>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05" name="Line 24"/>
            <p:cNvSpPr>
              <a:spLocks noChangeShapeType="1"/>
            </p:cNvSpPr>
            <p:nvPr/>
          </p:nvSpPr>
          <p:spPr bwMode="auto">
            <a:xfrm flipV="1">
              <a:off x="2971" y="3144"/>
              <a:ext cx="569" cy="468"/>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06" name="Text Box 25"/>
            <p:cNvSpPr txBox="1">
              <a:spLocks noChangeArrowheads="1"/>
            </p:cNvSpPr>
            <p:nvPr/>
          </p:nvSpPr>
          <p:spPr bwMode="auto">
            <a:xfrm rot="-1828883">
              <a:off x="894" y="1842"/>
              <a:ext cx="5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a1=6</a:t>
              </a:r>
            </a:p>
          </p:txBody>
        </p:sp>
        <p:sp>
          <p:nvSpPr>
            <p:cNvPr id="174107" name="Text Box 26"/>
            <p:cNvSpPr txBox="1">
              <a:spLocks noChangeArrowheads="1"/>
            </p:cNvSpPr>
            <p:nvPr/>
          </p:nvSpPr>
          <p:spPr bwMode="auto">
            <a:xfrm rot="2140974">
              <a:off x="1019" y="2403"/>
              <a:ext cx="5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a2=4</a:t>
              </a:r>
            </a:p>
          </p:txBody>
        </p:sp>
        <p:sp>
          <p:nvSpPr>
            <p:cNvPr id="174108" name="Text Box 27"/>
            <p:cNvSpPr txBox="1">
              <a:spLocks noChangeArrowheads="1"/>
            </p:cNvSpPr>
            <p:nvPr/>
          </p:nvSpPr>
          <p:spPr bwMode="auto">
            <a:xfrm rot="4139624">
              <a:off x="770" y="2783"/>
              <a:ext cx="5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a:latin typeface="Times New Roman" pitchFamily="18" charset="0"/>
                  <a:ea typeface="黑体" pitchFamily="49" charset="-122"/>
                </a:rPr>
                <a:t>a3=5</a:t>
              </a:r>
            </a:p>
          </p:txBody>
        </p:sp>
        <p:sp>
          <p:nvSpPr>
            <p:cNvPr id="174109" name="Text Box 28"/>
            <p:cNvSpPr txBox="1">
              <a:spLocks noChangeArrowheads="1"/>
            </p:cNvSpPr>
            <p:nvPr/>
          </p:nvSpPr>
          <p:spPr bwMode="auto">
            <a:xfrm>
              <a:off x="1701" y="3369"/>
              <a:ext cx="5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a:latin typeface="Times New Roman" pitchFamily="18" charset="0"/>
                  <a:ea typeface="黑体" pitchFamily="49" charset="-122"/>
                </a:rPr>
                <a:t>a6=2</a:t>
              </a:r>
            </a:p>
          </p:txBody>
        </p:sp>
        <p:sp>
          <p:nvSpPr>
            <p:cNvPr id="174110" name="Text Box 29"/>
            <p:cNvSpPr txBox="1">
              <a:spLocks noChangeArrowheads="1"/>
            </p:cNvSpPr>
            <p:nvPr/>
          </p:nvSpPr>
          <p:spPr bwMode="auto">
            <a:xfrm rot="2151954">
              <a:off x="1886" y="1803"/>
              <a:ext cx="5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a4=1</a:t>
              </a:r>
            </a:p>
          </p:txBody>
        </p:sp>
        <p:sp>
          <p:nvSpPr>
            <p:cNvPr id="174111" name="Text Box 30"/>
            <p:cNvSpPr txBox="1">
              <a:spLocks noChangeArrowheads="1"/>
            </p:cNvSpPr>
            <p:nvPr/>
          </p:nvSpPr>
          <p:spPr bwMode="auto">
            <a:xfrm rot="-2047368">
              <a:off x="1893" y="2521"/>
              <a:ext cx="5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a5=1</a:t>
              </a:r>
            </a:p>
          </p:txBody>
        </p:sp>
        <p:sp>
          <p:nvSpPr>
            <p:cNvPr id="174112" name="Text Box 31"/>
            <p:cNvSpPr txBox="1">
              <a:spLocks noChangeArrowheads="1"/>
            </p:cNvSpPr>
            <p:nvPr/>
          </p:nvSpPr>
          <p:spPr bwMode="auto">
            <a:xfrm rot="-2088802">
              <a:off x="2801" y="1886"/>
              <a:ext cx="5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a7=9</a:t>
              </a:r>
            </a:p>
          </p:txBody>
        </p:sp>
        <p:sp>
          <p:nvSpPr>
            <p:cNvPr id="174113" name="Text Box 32"/>
            <p:cNvSpPr txBox="1">
              <a:spLocks noChangeArrowheads="1"/>
            </p:cNvSpPr>
            <p:nvPr/>
          </p:nvSpPr>
          <p:spPr bwMode="auto">
            <a:xfrm rot="2167160">
              <a:off x="2924" y="2480"/>
              <a:ext cx="5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a8=7</a:t>
              </a:r>
            </a:p>
          </p:txBody>
        </p:sp>
        <p:sp>
          <p:nvSpPr>
            <p:cNvPr id="174114" name="Text Box 33"/>
            <p:cNvSpPr txBox="1">
              <a:spLocks noChangeArrowheads="1"/>
            </p:cNvSpPr>
            <p:nvPr/>
          </p:nvSpPr>
          <p:spPr bwMode="auto">
            <a:xfrm rot="1851527">
              <a:off x="3936" y="1847"/>
              <a:ext cx="67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a10=2</a:t>
              </a:r>
            </a:p>
          </p:txBody>
        </p:sp>
        <p:sp>
          <p:nvSpPr>
            <p:cNvPr id="174115" name="Text Box 34"/>
            <p:cNvSpPr txBox="1">
              <a:spLocks noChangeArrowheads="1"/>
            </p:cNvSpPr>
            <p:nvPr/>
          </p:nvSpPr>
          <p:spPr bwMode="auto">
            <a:xfrm rot="-1355597">
              <a:off x="3762" y="2565"/>
              <a:ext cx="67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a11=4</a:t>
              </a:r>
            </a:p>
          </p:txBody>
        </p:sp>
        <p:sp>
          <p:nvSpPr>
            <p:cNvPr id="174116" name="Text Box 35"/>
            <p:cNvSpPr txBox="1">
              <a:spLocks noChangeArrowheads="1"/>
            </p:cNvSpPr>
            <p:nvPr/>
          </p:nvSpPr>
          <p:spPr bwMode="auto">
            <a:xfrm rot="-2387260">
              <a:off x="2849" y="3158"/>
              <a:ext cx="5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a9=4</a:t>
              </a:r>
            </a:p>
          </p:txBody>
        </p:sp>
      </p:grpSp>
      <p:sp>
        <p:nvSpPr>
          <p:cNvPr id="174083" name="Rectangle 37"/>
          <p:cNvSpPr>
            <a:spLocks noChangeArrowheads="1"/>
          </p:cNvSpPr>
          <p:nvPr/>
        </p:nvSpPr>
        <p:spPr bwMode="auto">
          <a:xfrm>
            <a:off x="250825" y="476250"/>
            <a:ext cx="49387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u="sng">
                <a:solidFill>
                  <a:srgbClr val="800000"/>
                </a:solidFill>
                <a:latin typeface="Times New Roman" pitchFamily="18" charset="0"/>
                <a:ea typeface="楷体_GB2312" pitchFamily="49" charset="-122"/>
              </a:rPr>
              <a:t>事件</a:t>
            </a:r>
            <a:r>
              <a:rPr kumimoji="1" lang="en-US" altLang="zh-CN" sz="3200" b="1" u="sng">
                <a:solidFill>
                  <a:srgbClr val="800000"/>
                </a:solidFill>
                <a:latin typeface="Times New Roman" pitchFamily="18" charset="0"/>
                <a:ea typeface="楷体_GB2312" pitchFamily="49" charset="-122"/>
              </a:rPr>
              <a:t>vi</a:t>
            </a:r>
            <a:r>
              <a:rPr kumimoji="1" lang="zh-CN" altLang="en-US" sz="3200" b="1" u="sng">
                <a:solidFill>
                  <a:srgbClr val="800000"/>
                </a:solidFill>
                <a:latin typeface="Times New Roman" pitchFamily="18" charset="0"/>
                <a:ea typeface="楷体_GB2312" pitchFamily="49" charset="-122"/>
              </a:rPr>
              <a:t>的最早发生时间</a:t>
            </a:r>
            <a:r>
              <a:rPr kumimoji="1" lang="en-US" altLang="zh-CN" sz="3200" b="1" u="sng">
                <a:solidFill>
                  <a:srgbClr val="800000"/>
                </a:solidFill>
                <a:latin typeface="Times New Roman" pitchFamily="18" charset="0"/>
                <a:ea typeface="楷体_GB2312" pitchFamily="49" charset="-122"/>
              </a:rPr>
              <a:t>ve(i)</a:t>
            </a:r>
          </a:p>
        </p:txBody>
      </p:sp>
      <p:sp>
        <p:nvSpPr>
          <p:cNvPr id="174084" name="Rectangle 38"/>
          <p:cNvSpPr>
            <a:spLocks noChangeArrowheads="1"/>
          </p:cNvSpPr>
          <p:nvPr/>
        </p:nvSpPr>
        <p:spPr bwMode="auto">
          <a:xfrm>
            <a:off x="179388" y="1001713"/>
            <a:ext cx="8820150" cy="1563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lang="zh-CN" altLang="en-US" sz="2800" b="1">
                <a:latin typeface="Times New Roman" pitchFamily="18" charset="0"/>
                <a:ea typeface="楷体_GB2312" pitchFamily="49" charset="-122"/>
              </a:rPr>
              <a:t>设</a:t>
            </a:r>
            <a:r>
              <a:rPr lang="en-US" altLang="zh-CN" sz="2800" b="1">
                <a:latin typeface="Times New Roman" pitchFamily="18" charset="0"/>
                <a:ea typeface="楷体_GB2312" pitchFamily="49" charset="-122"/>
              </a:rPr>
              <a:t>v</a:t>
            </a:r>
            <a:r>
              <a:rPr lang="en-US" altLang="zh-CN" sz="2800" b="1" baseline="-25000">
                <a:latin typeface="Times New Roman" pitchFamily="18" charset="0"/>
                <a:ea typeface="楷体_GB2312" pitchFamily="49" charset="-122"/>
              </a:rPr>
              <a:t>1</a:t>
            </a:r>
            <a:r>
              <a:rPr lang="zh-CN" altLang="en-US" sz="2800" b="1">
                <a:latin typeface="Times New Roman" pitchFamily="18" charset="0"/>
                <a:ea typeface="楷体_GB2312" pitchFamily="49" charset="-122"/>
              </a:rPr>
              <a:t>是起点，从</a:t>
            </a:r>
            <a:r>
              <a:rPr lang="en-US" altLang="zh-CN" sz="2800" b="1">
                <a:latin typeface="Times New Roman" pitchFamily="18" charset="0"/>
                <a:ea typeface="楷体_GB2312" pitchFamily="49" charset="-122"/>
              </a:rPr>
              <a:t>v</a:t>
            </a:r>
            <a:r>
              <a:rPr lang="en-US" altLang="zh-CN" sz="2800" b="1" baseline="-25000">
                <a:latin typeface="Times New Roman" pitchFamily="18" charset="0"/>
                <a:ea typeface="楷体_GB2312" pitchFamily="49" charset="-122"/>
              </a:rPr>
              <a:t>1</a:t>
            </a:r>
            <a:r>
              <a:rPr lang="zh-CN" altLang="en-US" sz="2800" b="1">
                <a:latin typeface="Times New Roman" pitchFamily="18" charset="0"/>
                <a:ea typeface="楷体_GB2312" pitchFamily="49" charset="-122"/>
              </a:rPr>
              <a:t>到</a:t>
            </a:r>
            <a:r>
              <a:rPr lang="en-US" altLang="zh-CN" sz="2800" b="1">
                <a:latin typeface="Times New Roman" pitchFamily="18" charset="0"/>
                <a:ea typeface="楷体_GB2312" pitchFamily="49" charset="-122"/>
              </a:rPr>
              <a:t>v</a:t>
            </a:r>
            <a:r>
              <a:rPr lang="en-US" altLang="zh-CN" sz="2800" b="1" baseline="-25000">
                <a:latin typeface="Times New Roman" pitchFamily="18" charset="0"/>
                <a:ea typeface="楷体_GB2312" pitchFamily="49" charset="-122"/>
              </a:rPr>
              <a:t>i</a:t>
            </a:r>
            <a:r>
              <a:rPr lang="zh-CN" altLang="en-US" sz="2800" b="1">
                <a:latin typeface="Times New Roman" pitchFamily="18" charset="0"/>
                <a:ea typeface="楷体_GB2312" pitchFamily="49" charset="-122"/>
              </a:rPr>
              <a:t>的</a:t>
            </a:r>
            <a:r>
              <a:rPr lang="zh-CN" altLang="en-US" sz="2800" b="1">
                <a:solidFill>
                  <a:srgbClr val="800000"/>
                </a:solidFill>
                <a:latin typeface="Times New Roman" pitchFamily="18" charset="0"/>
                <a:ea typeface="楷体_GB2312" pitchFamily="49" charset="-122"/>
              </a:rPr>
              <a:t>最长路径长度</a:t>
            </a:r>
            <a:r>
              <a:rPr lang="zh-CN" altLang="en-US" sz="2800" b="1">
                <a:latin typeface="Times New Roman" pitchFamily="18" charset="0"/>
                <a:ea typeface="楷体_GB2312" pitchFamily="49" charset="-122"/>
              </a:rPr>
              <a:t>称为事件</a:t>
            </a:r>
            <a:r>
              <a:rPr lang="en-US" altLang="zh-CN" sz="2800" b="1">
                <a:latin typeface="Times New Roman" pitchFamily="18" charset="0"/>
                <a:ea typeface="楷体_GB2312" pitchFamily="49" charset="-122"/>
              </a:rPr>
              <a:t>v</a:t>
            </a:r>
            <a:r>
              <a:rPr lang="en-US" altLang="zh-CN" sz="2800" b="1" baseline="-25000">
                <a:latin typeface="Times New Roman" pitchFamily="18" charset="0"/>
                <a:ea typeface="楷体_GB2312" pitchFamily="49" charset="-122"/>
              </a:rPr>
              <a:t>i</a:t>
            </a:r>
            <a:r>
              <a:rPr lang="zh-CN" altLang="en-US" sz="2800" b="1">
                <a:latin typeface="Times New Roman" pitchFamily="18" charset="0"/>
                <a:ea typeface="楷体_GB2312" pitchFamily="49" charset="-122"/>
              </a:rPr>
              <a:t>的</a:t>
            </a:r>
            <a:r>
              <a:rPr lang="zh-CN" altLang="en-US" sz="2800" b="1">
                <a:solidFill>
                  <a:srgbClr val="800000"/>
                </a:solidFill>
                <a:latin typeface="Times New Roman" pitchFamily="18" charset="0"/>
                <a:ea typeface="楷体_GB2312" pitchFamily="49" charset="-122"/>
              </a:rPr>
              <a:t>最早发生时间</a:t>
            </a:r>
            <a:r>
              <a:rPr lang="zh-CN" altLang="en-US" sz="2800" b="1">
                <a:latin typeface="Times New Roman" pitchFamily="18" charset="0"/>
                <a:ea typeface="楷体_GB2312" pitchFamily="49" charset="-122"/>
              </a:rPr>
              <a:t>，这个时间决定了所有以</a:t>
            </a:r>
            <a:r>
              <a:rPr lang="en-US" altLang="zh-CN" sz="2800" b="1">
                <a:latin typeface="Times New Roman" pitchFamily="18" charset="0"/>
                <a:ea typeface="楷体_GB2312" pitchFamily="49" charset="-122"/>
              </a:rPr>
              <a:t>v</a:t>
            </a:r>
            <a:r>
              <a:rPr lang="en-US" altLang="zh-CN" sz="2800" b="1" baseline="-25000">
                <a:latin typeface="Times New Roman" pitchFamily="18" charset="0"/>
                <a:ea typeface="楷体_GB2312" pitchFamily="49" charset="-122"/>
              </a:rPr>
              <a:t>i</a:t>
            </a:r>
            <a:r>
              <a:rPr lang="zh-CN" altLang="en-US" sz="2800" b="1">
                <a:latin typeface="Times New Roman" pitchFamily="18" charset="0"/>
                <a:ea typeface="楷体_GB2312" pitchFamily="49" charset="-122"/>
              </a:rPr>
              <a:t>为尾的弧所表示的活动的最早开始时间。</a:t>
            </a:r>
          </a:p>
        </p:txBody>
      </p:sp>
      <p:sp>
        <p:nvSpPr>
          <p:cNvPr id="174085" name="Rectangle 39"/>
          <p:cNvSpPr>
            <a:spLocks noChangeArrowheads="1"/>
          </p:cNvSpPr>
          <p:nvPr/>
        </p:nvSpPr>
        <p:spPr bwMode="auto">
          <a:xfrm>
            <a:off x="7092950" y="2420938"/>
            <a:ext cx="14763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800000"/>
                </a:solidFill>
                <a:latin typeface="Times New Roman" pitchFamily="18" charset="0"/>
                <a:ea typeface="楷体_GB2312" pitchFamily="49" charset="-122"/>
              </a:rPr>
              <a:t>ve(3)=4</a:t>
            </a:r>
          </a:p>
        </p:txBody>
      </p:sp>
    </p:spTree>
  </p:cSld>
  <p:clrMapOvr>
    <a:masterClrMapping/>
  </p:clrMapOvr>
  <p:transition>
    <p:blinds dir="vert"/>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75106" name="Group 4"/>
          <p:cNvGrpSpPr>
            <a:grpSpLocks/>
          </p:cNvGrpSpPr>
          <p:nvPr/>
        </p:nvGrpSpPr>
        <p:grpSpPr bwMode="auto">
          <a:xfrm>
            <a:off x="395288" y="2676525"/>
            <a:ext cx="6913562" cy="3200400"/>
            <a:chOff x="612" y="1752"/>
            <a:chExt cx="4355" cy="2016"/>
          </a:xfrm>
        </p:grpSpPr>
        <p:sp>
          <p:nvSpPr>
            <p:cNvPr id="175110" name="Oval 5"/>
            <p:cNvSpPr>
              <a:spLocks noChangeArrowheads="1"/>
            </p:cNvSpPr>
            <p:nvPr/>
          </p:nvSpPr>
          <p:spPr bwMode="auto">
            <a:xfrm>
              <a:off x="612" y="2280"/>
              <a:ext cx="288" cy="288"/>
            </a:xfrm>
            <a:prstGeom prst="ellipse">
              <a:avLst/>
            </a:prstGeom>
            <a:solidFill>
              <a:srgbClr val="580094"/>
            </a:solidFill>
            <a:ln>
              <a:noFill/>
            </a:ln>
            <a:effectLst/>
            <a:extLst>
              <a:ext uri="{91240B29-F687-4F45-9708-019B960494DF}">
                <a14:hiddenLine xmlns:a14="http://schemas.microsoft.com/office/drawing/2010/main" w="25400" cap="sq">
                  <a:solidFill>
                    <a:srgbClr val="80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chemeClr val="bg1"/>
                  </a:solidFill>
                  <a:latin typeface="Times New Roman" pitchFamily="18" charset="0"/>
                  <a:ea typeface="黑体" pitchFamily="49" charset="-122"/>
                </a:rPr>
                <a:t>v1</a:t>
              </a:r>
            </a:p>
          </p:txBody>
        </p:sp>
        <p:sp>
          <p:nvSpPr>
            <p:cNvPr id="175111" name="Oval 6"/>
            <p:cNvSpPr>
              <a:spLocks noChangeArrowheads="1"/>
            </p:cNvSpPr>
            <p:nvPr/>
          </p:nvSpPr>
          <p:spPr bwMode="auto">
            <a:xfrm>
              <a:off x="1572" y="1752"/>
              <a:ext cx="288" cy="288"/>
            </a:xfrm>
            <a:prstGeom prst="ellipse">
              <a:avLst/>
            </a:prstGeom>
            <a:solidFill>
              <a:srgbClr val="580094"/>
            </a:solidFill>
            <a:ln>
              <a:noFill/>
            </a:ln>
            <a:effectLst/>
            <a:extLst>
              <a:ext uri="{91240B29-F687-4F45-9708-019B960494DF}">
                <a14:hiddenLine xmlns:a14="http://schemas.microsoft.com/office/drawing/2010/main" w="25400" cap="sq">
                  <a:solidFill>
                    <a:srgbClr val="80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chemeClr val="bg1"/>
                  </a:solidFill>
                  <a:latin typeface="Times New Roman" pitchFamily="18" charset="0"/>
                  <a:ea typeface="黑体" pitchFamily="49" charset="-122"/>
                </a:rPr>
                <a:t>v2</a:t>
              </a:r>
            </a:p>
          </p:txBody>
        </p:sp>
        <p:sp>
          <p:nvSpPr>
            <p:cNvPr id="175112" name="Oval 7"/>
            <p:cNvSpPr>
              <a:spLocks noChangeArrowheads="1"/>
            </p:cNvSpPr>
            <p:nvPr/>
          </p:nvSpPr>
          <p:spPr bwMode="auto">
            <a:xfrm>
              <a:off x="1572" y="2904"/>
              <a:ext cx="288" cy="288"/>
            </a:xfrm>
            <a:prstGeom prst="ellipse">
              <a:avLst/>
            </a:prstGeom>
            <a:solidFill>
              <a:srgbClr val="580094"/>
            </a:solidFill>
            <a:ln>
              <a:noFill/>
            </a:ln>
            <a:effectLst/>
            <a:extLst>
              <a:ext uri="{91240B29-F687-4F45-9708-019B960494DF}">
                <a14:hiddenLine xmlns:a14="http://schemas.microsoft.com/office/drawing/2010/main" w="25400" cap="sq">
                  <a:solidFill>
                    <a:srgbClr val="80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chemeClr val="bg1"/>
                  </a:solidFill>
                  <a:latin typeface="Times New Roman" pitchFamily="18" charset="0"/>
                  <a:ea typeface="黑体" pitchFamily="49" charset="-122"/>
                </a:rPr>
                <a:t>v3</a:t>
              </a:r>
            </a:p>
          </p:txBody>
        </p:sp>
        <p:sp>
          <p:nvSpPr>
            <p:cNvPr id="175113" name="Oval 8"/>
            <p:cNvSpPr>
              <a:spLocks noChangeArrowheads="1"/>
            </p:cNvSpPr>
            <p:nvPr/>
          </p:nvSpPr>
          <p:spPr bwMode="auto">
            <a:xfrm>
              <a:off x="996" y="3480"/>
              <a:ext cx="288" cy="288"/>
            </a:xfrm>
            <a:prstGeom prst="ellipse">
              <a:avLst/>
            </a:prstGeom>
            <a:solidFill>
              <a:srgbClr val="580094"/>
            </a:solidFill>
            <a:ln>
              <a:noFill/>
            </a:ln>
            <a:effectLst/>
            <a:extLst>
              <a:ext uri="{91240B29-F687-4F45-9708-019B960494DF}">
                <a14:hiddenLine xmlns:a14="http://schemas.microsoft.com/office/drawing/2010/main" w="25400" cap="sq">
                  <a:solidFill>
                    <a:srgbClr val="80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chemeClr val="bg1"/>
                  </a:solidFill>
                  <a:latin typeface="Times New Roman" pitchFamily="18" charset="0"/>
                  <a:ea typeface="黑体" pitchFamily="49" charset="-122"/>
                </a:rPr>
                <a:t>v4</a:t>
              </a:r>
            </a:p>
          </p:txBody>
        </p:sp>
        <p:sp>
          <p:nvSpPr>
            <p:cNvPr id="175114" name="Oval 9"/>
            <p:cNvSpPr>
              <a:spLocks noChangeArrowheads="1"/>
            </p:cNvSpPr>
            <p:nvPr/>
          </p:nvSpPr>
          <p:spPr bwMode="auto">
            <a:xfrm>
              <a:off x="2532" y="2328"/>
              <a:ext cx="288" cy="288"/>
            </a:xfrm>
            <a:prstGeom prst="ellipse">
              <a:avLst/>
            </a:prstGeom>
            <a:solidFill>
              <a:srgbClr val="580094"/>
            </a:solidFill>
            <a:ln>
              <a:noFill/>
            </a:ln>
            <a:effectLst/>
            <a:extLst>
              <a:ext uri="{91240B29-F687-4F45-9708-019B960494DF}">
                <a14:hiddenLine xmlns:a14="http://schemas.microsoft.com/office/drawing/2010/main" w="25400" cap="sq">
                  <a:solidFill>
                    <a:srgbClr val="80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chemeClr val="bg1"/>
                  </a:solidFill>
                  <a:latin typeface="Times New Roman" pitchFamily="18" charset="0"/>
                  <a:ea typeface="黑体" pitchFamily="49" charset="-122"/>
                </a:rPr>
                <a:t>v5</a:t>
              </a:r>
            </a:p>
          </p:txBody>
        </p:sp>
        <p:sp>
          <p:nvSpPr>
            <p:cNvPr id="175115" name="Oval 10"/>
            <p:cNvSpPr>
              <a:spLocks noChangeArrowheads="1"/>
            </p:cNvSpPr>
            <p:nvPr/>
          </p:nvSpPr>
          <p:spPr bwMode="auto">
            <a:xfrm>
              <a:off x="2653" y="3480"/>
              <a:ext cx="288" cy="288"/>
            </a:xfrm>
            <a:prstGeom prst="ellipse">
              <a:avLst/>
            </a:prstGeom>
            <a:solidFill>
              <a:srgbClr val="580094"/>
            </a:solidFill>
            <a:ln>
              <a:noFill/>
            </a:ln>
            <a:effectLst/>
            <a:extLst>
              <a:ext uri="{91240B29-F687-4F45-9708-019B960494DF}">
                <a14:hiddenLine xmlns:a14="http://schemas.microsoft.com/office/drawing/2010/main" w="25400" cap="sq">
                  <a:solidFill>
                    <a:srgbClr val="80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chemeClr val="bg1"/>
                  </a:solidFill>
                  <a:latin typeface="Times New Roman" pitchFamily="18" charset="0"/>
                  <a:ea typeface="黑体" pitchFamily="49" charset="-122"/>
                </a:rPr>
                <a:t>v6</a:t>
              </a:r>
            </a:p>
          </p:txBody>
        </p:sp>
        <p:sp>
          <p:nvSpPr>
            <p:cNvPr id="175116" name="Oval 11"/>
            <p:cNvSpPr>
              <a:spLocks noChangeArrowheads="1"/>
            </p:cNvSpPr>
            <p:nvPr/>
          </p:nvSpPr>
          <p:spPr bwMode="auto">
            <a:xfrm>
              <a:off x="3492" y="1752"/>
              <a:ext cx="288" cy="288"/>
            </a:xfrm>
            <a:prstGeom prst="ellipse">
              <a:avLst/>
            </a:prstGeom>
            <a:solidFill>
              <a:srgbClr val="580094"/>
            </a:solidFill>
            <a:ln>
              <a:noFill/>
            </a:ln>
            <a:effectLst/>
            <a:extLst>
              <a:ext uri="{91240B29-F687-4F45-9708-019B960494DF}">
                <a14:hiddenLine xmlns:a14="http://schemas.microsoft.com/office/drawing/2010/main" w="25400" cap="sq">
                  <a:solidFill>
                    <a:srgbClr val="80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chemeClr val="bg1"/>
                  </a:solidFill>
                  <a:latin typeface="Times New Roman" pitchFamily="18" charset="0"/>
                  <a:ea typeface="黑体" pitchFamily="49" charset="-122"/>
                </a:rPr>
                <a:t>v7</a:t>
              </a:r>
            </a:p>
          </p:txBody>
        </p:sp>
        <p:sp>
          <p:nvSpPr>
            <p:cNvPr id="175117" name="Oval 12"/>
            <p:cNvSpPr>
              <a:spLocks noChangeArrowheads="1"/>
            </p:cNvSpPr>
            <p:nvPr/>
          </p:nvSpPr>
          <p:spPr bwMode="auto">
            <a:xfrm>
              <a:off x="3492" y="2904"/>
              <a:ext cx="288" cy="288"/>
            </a:xfrm>
            <a:prstGeom prst="ellipse">
              <a:avLst/>
            </a:prstGeom>
            <a:solidFill>
              <a:srgbClr val="580094"/>
            </a:solidFill>
            <a:ln>
              <a:noFill/>
            </a:ln>
            <a:effectLst/>
            <a:extLst>
              <a:ext uri="{91240B29-F687-4F45-9708-019B960494DF}">
                <a14:hiddenLine xmlns:a14="http://schemas.microsoft.com/office/drawing/2010/main" w="25400" cap="sq">
                  <a:solidFill>
                    <a:srgbClr val="80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chemeClr val="bg1"/>
                  </a:solidFill>
                  <a:latin typeface="Times New Roman" pitchFamily="18" charset="0"/>
                  <a:ea typeface="黑体" pitchFamily="49" charset="-122"/>
                </a:rPr>
                <a:t>v8</a:t>
              </a:r>
            </a:p>
          </p:txBody>
        </p:sp>
        <p:sp>
          <p:nvSpPr>
            <p:cNvPr id="175118" name="Oval 13"/>
            <p:cNvSpPr>
              <a:spLocks noChangeArrowheads="1"/>
            </p:cNvSpPr>
            <p:nvPr/>
          </p:nvSpPr>
          <p:spPr bwMode="auto">
            <a:xfrm>
              <a:off x="4679" y="2328"/>
              <a:ext cx="288" cy="288"/>
            </a:xfrm>
            <a:prstGeom prst="ellipse">
              <a:avLst/>
            </a:prstGeom>
            <a:solidFill>
              <a:srgbClr val="580094"/>
            </a:solidFill>
            <a:ln>
              <a:noFill/>
            </a:ln>
            <a:effectLst/>
            <a:extLst>
              <a:ext uri="{91240B29-F687-4F45-9708-019B960494DF}">
                <a14:hiddenLine xmlns:a14="http://schemas.microsoft.com/office/drawing/2010/main" w="25400" cap="sq">
                  <a:solidFill>
                    <a:srgbClr val="80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chemeClr val="bg1"/>
                  </a:solidFill>
                  <a:latin typeface="Times New Roman" pitchFamily="18" charset="0"/>
                  <a:ea typeface="黑体" pitchFamily="49" charset="-122"/>
                </a:rPr>
                <a:t>v9</a:t>
              </a:r>
            </a:p>
          </p:txBody>
        </p:sp>
        <p:sp>
          <p:nvSpPr>
            <p:cNvPr id="175119" name="Line 14"/>
            <p:cNvSpPr>
              <a:spLocks noChangeShapeType="1"/>
            </p:cNvSpPr>
            <p:nvPr/>
          </p:nvSpPr>
          <p:spPr bwMode="auto">
            <a:xfrm flipV="1">
              <a:off x="852" y="1896"/>
              <a:ext cx="720" cy="432"/>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120" name="Line 15"/>
            <p:cNvSpPr>
              <a:spLocks noChangeShapeType="1"/>
            </p:cNvSpPr>
            <p:nvPr/>
          </p:nvSpPr>
          <p:spPr bwMode="auto">
            <a:xfrm>
              <a:off x="900" y="2424"/>
              <a:ext cx="672" cy="528"/>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121" name="Line 16"/>
            <p:cNvSpPr>
              <a:spLocks noChangeShapeType="1"/>
            </p:cNvSpPr>
            <p:nvPr/>
          </p:nvSpPr>
          <p:spPr bwMode="auto">
            <a:xfrm flipV="1">
              <a:off x="1860" y="2520"/>
              <a:ext cx="720" cy="480"/>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122" name="Line 17"/>
            <p:cNvSpPr>
              <a:spLocks noChangeShapeType="1"/>
            </p:cNvSpPr>
            <p:nvPr/>
          </p:nvSpPr>
          <p:spPr bwMode="auto">
            <a:xfrm>
              <a:off x="1860" y="1896"/>
              <a:ext cx="720" cy="480"/>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123" name="Line 18"/>
            <p:cNvSpPr>
              <a:spLocks noChangeShapeType="1"/>
            </p:cNvSpPr>
            <p:nvPr/>
          </p:nvSpPr>
          <p:spPr bwMode="auto">
            <a:xfrm flipV="1">
              <a:off x="2772" y="1896"/>
              <a:ext cx="720" cy="480"/>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124" name="Line 19"/>
            <p:cNvSpPr>
              <a:spLocks noChangeShapeType="1"/>
            </p:cNvSpPr>
            <p:nvPr/>
          </p:nvSpPr>
          <p:spPr bwMode="auto">
            <a:xfrm>
              <a:off x="3780" y="1896"/>
              <a:ext cx="914" cy="491"/>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125" name="Line 20"/>
            <p:cNvSpPr>
              <a:spLocks noChangeShapeType="1"/>
            </p:cNvSpPr>
            <p:nvPr/>
          </p:nvSpPr>
          <p:spPr bwMode="auto">
            <a:xfrm flipV="1">
              <a:off x="3780" y="2568"/>
              <a:ext cx="914" cy="432"/>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126" name="Line 21"/>
            <p:cNvSpPr>
              <a:spLocks noChangeShapeType="1"/>
            </p:cNvSpPr>
            <p:nvPr/>
          </p:nvSpPr>
          <p:spPr bwMode="auto">
            <a:xfrm>
              <a:off x="2820" y="2520"/>
              <a:ext cx="672" cy="480"/>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127" name="Line 22"/>
            <p:cNvSpPr>
              <a:spLocks noChangeShapeType="1"/>
            </p:cNvSpPr>
            <p:nvPr/>
          </p:nvSpPr>
          <p:spPr bwMode="auto">
            <a:xfrm>
              <a:off x="756" y="2568"/>
              <a:ext cx="384" cy="912"/>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128" name="Line 23"/>
            <p:cNvSpPr>
              <a:spLocks noChangeShapeType="1"/>
            </p:cNvSpPr>
            <p:nvPr/>
          </p:nvSpPr>
          <p:spPr bwMode="auto">
            <a:xfrm flipV="1">
              <a:off x="1284" y="3612"/>
              <a:ext cx="1369" cy="12"/>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129" name="Line 24"/>
            <p:cNvSpPr>
              <a:spLocks noChangeShapeType="1"/>
            </p:cNvSpPr>
            <p:nvPr/>
          </p:nvSpPr>
          <p:spPr bwMode="auto">
            <a:xfrm flipV="1">
              <a:off x="2971" y="3144"/>
              <a:ext cx="569" cy="468"/>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130" name="Text Box 25"/>
            <p:cNvSpPr txBox="1">
              <a:spLocks noChangeArrowheads="1"/>
            </p:cNvSpPr>
            <p:nvPr/>
          </p:nvSpPr>
          <p:spPr bwMode="auto">
            <a:xfrm rot="-1828883">
              <a:off x="894" y="1842"/>
              <a:ext cx="5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a1=6</a:t>
              </a:r>
            </a:p>
          </p:txBody>
        </p:sp>
        <p:sp>
          <p:nvSpPr>
            <p:cNvPr id="175131" name="Text Box 26"/>
            <p:cNvSpPr txBox="1">
              <a:spLocks noChangeArrowheads="1"/>
            </p:cNvSpPr>
            <p:nvPr/>
          </p:nvSpPr>
          <p:spPr bwMode="auto">
            <a:xfrm rot="2140974">
              <a:off x="1019" y="2403"/>
              <a:ext cx="5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a2=4</a:t>
              </a:r>
            </a:p>
          </p:txBody>
        </p:sp>
        <p:sp>
          <p:nvSpPr>
            <p:cNvPr id="175132" name="Text Box 27"/>
            <p:cNvSpPr txBox="1">
              <a:spLocks noChangeArrowheads="1"/>
            </p:cNvSpPr>
            <p:nvPr/>
          </p:nvSpPr>
          <p:spPr bwMode="auto">
            <a:xfrm rot="4139624">
              <a:off x="770" y="2783"/>
              <a:ext cx="5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a:latin typeface="Times New Roman" pitchFamily="18" charset="0"/>
                  <a:ea typeface="黑体" pitchFamily="49" charset="-122"/>
                </a:rPr>
                <a:t>a3=5</a:t>
              </a:r>
            </a:p>
          </p:txBody>
        </p:sp>
        <p:sp>
          <p:nvSpPr>
            <p:cNvPr id="175133" name="Text Box 28"/>
            <p:cNvSpPr txBox="1">
              <a:spLocks noChangeArrowheads="1"/>
            </p:cNvSpPr>
            <p:nvPr/>
          </p:nvSpPr>
          <p:spPr bwMode="auto">
            <a:xfrm>
              <a:off x="1701" y="3369"/>
              <a:ext cx="5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a:latin typeface="Times New Roman" pitchFamily="18" charset="0"/>
                  <a:ea typeface="黑体" pitchFamily="49" charset="-122"/>
                </a:rPr>
                <a:t>a6=2</a:t>
              </a:r>
            </a:p>
          </p:txBody>
        </p:sp>
        <p:sp>
          <p:nvSpPr>
            <p:cNvPr id="175134" name="Text Box 29"/>
            <p:cNvSpPr txBox="1">
              <a:spLocks noChangeArrowheads="1"/>
            </p:cNvSpPr>
            <p:nvPr/>
          </p:nvSpPr>
          <p:spPr bwMode="auto">
            <a:xfrm rot="2151954">
              <a:off x="1886" y="1803"/>
              <a:ext cx="5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a4=1</a:t>
              </a:r>
            </a:p>
          </p:txBody>
        </p:sp>
        <p:sp>
          <p:nvSpPr>
            <p:cNvPr id="175135" name="Text Box 30"/>
            <p:cNvSpPr txBox="1">
              <a:spLocks noChangeArrowheads="1"/>
            </p:cNvSpPr>
            <p:nvPr/>
          </p:nvSpPr>
          <p:spPr bwMode="auto">
            <a:xfrm rot="-2047368">
              <a:off x="1893" y="2521"/>
              <a:ext cx="5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a5=1</a:t>
              </a:r>
            </a:p>
          </p:txBody>
        </p:sp>
        <p:sp>
          <p:nvSpPr>
            <p:cNvPr id="175136" name="Text Box 31"/>
            <p:cNvSpPr txBox="1">
              <a:spLocks noChangeArrowheads="1"/>
            </p:cNvSpPr>
            <p:nvPr/>
          </p:nvSpPr>
          <p:spPr bwMode="auto">
            <a:xfrm rot="-2088802">
              <a:off x="2801" y="1886"/>
              <a:ext cx="5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a7=9</a:t>
              </a:r>
            </a:p>
          </p:txBody>
        </p:sp>
        <p:sp>
          <p:nvSpPr>
            <p:cNvPr id="175137" name="Text Box 32"/>
            <p:cNvSpPr txBox="1">
              <a:spLocks noChangeArrowheads="1"/>
            </p:cNvSpPr>
            <p:nvPr/>
          </p:nvSpPr>
          <p:spPr bwMode="auto">
            <a:xfrm rot="2167160">
              <a:off x="2924" y="2480"/>
              <a:ext cx="5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a8=7</a:t>
              </a:r>
            </a:p>
          </p:txBody>
        </p:sp>
        <p:sp>
          <p:nvSpPr>
            <p:cNvPr id="175138" name="Text Box 33"/>
            <p:cNvSpPr txBox="1">
              <a:spLocks noChangeArrowheads="1"/>
            </p:cNvSpPr>
            <p:nvPr/>
          </p:nvSpPr>
          <p:spPr bwMode="auto">
            <a:xfrm rot="1851527">
              <a:off x="3936" y="1847"/>
              <a:ext cx="67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a10=2</a:t>
              </a:r>
            </a:p>
          </p:txBody>
        </p:sp>
        <p:sp>
          <p:nvSpPr>
            <p:cNvPr id="175139" name="Text Box 34"/>
            <p:cNvSpPr txBox="1">
              <a:spLocks noChangeArrowheads="1"/>
            </p:cNvSpPr>
            <p:nvPr/>
          </p:nvSpPr>
          <p:spPr bwMode="auto">
            <a:xfrm rot="-1355597">
              <a:off x="3762" y="2565"/>
              <a:ext cx="67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a11=4</a:t>
              </a:r>
            </a:p>
          </p:txBody>
        </p:sp>
        <p:sp>
          <p:nvSpPr>
            <p:cNvPr id="175140" name="Text Box 35"/>
            <p:cNvSpPr txBox="1">
              <a:spLocks noChangeArrowheads="1"/>
            </p:cNvSpPr>
            <p:nvPr/>
          </p:nvSpPr>
          <p:spPr bwMode="auto">
            <a:xfrm rot="-2387260">
              <a:off x="2849" y="3158"/>
              <a:ext cx="5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a9=4</a:t>
              </a:r>
            </a:p>
          </p:txBody>
        </p:sp>
      </p:grpSp>
      <p:sp>
        <p:nvSpPr>
          <p:cNvPr id="175107" name="Rectangle 40"/>
          <p:cNvSpPr>
            <a:spLocks noChangeArrowheads="1"/>
          </p:cNvSpPr>
          <p:nvPr/>
        </p:nvSpPr>
        <p:spPr bwMode="auto">
          <a:xfrm>
            <a:off x="80963" y="909638"/>
            <a:ext cx="8893175" cy="108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lang="en-US" altLang="zh-CN" sz="2800" b="1">
                <a:latin typeface="Times New Roman" pitchFamily="18" charset="0"/>
                <a:ea typeface="楷体_GB2312" pitchFamily="49" charset="-122"/>
              </a:rPr>
              <a:t>vl(i)</a:t>
            </a:r>
            <a:r>
              <a:rPr lang="zh-CN" altLang="en-US" sz="2800" b="1">
                <a:latin typeface="Times New Roman" pitchFamily="18" charset="0"/>
                <a:ea typeface="楷体_GB2312" pitchFamily="49" charset="-122"/>
              </a:rPr>
              <a:t>：从顶点</a:t>
            </a:r>
            <a:r>
              <a:rPr lang="en-US" altLang="zh-CN" sz="2800" b="1">
                <a:latin typeface="Times New Roman" pitchFamily="18" charset="0"/>
                <a:ea typeface="楷体_GB2312" pitchFamily="49" charset="-122"/>
              </a:rPr>
              <a:t>vi</a:t>
            </a:r>
            <a:r>
              <a:rPr lang="zh-CN" altLang="en-US" sz="2800" b="1">
                <a:latin typeface="Times New Roman" pitchFamily="18" charset="0"/>
                <a:ea typeface="楷体_GB2312" pitchFamily="49" charset="-122"/>
              </a:rPr>
              <a:t>到汇点的最短路径长度。</a:t>
            </a:r>
            <a:r>
              <a:rPr lang="en-US" altLang="zh-CN" sz="2800" b="1">
                <a:latin typeface="Times New Roman" pitchFamily="18" charset="0"/>
                <a:ea typeface="楷体_GB2312" pitchFamily="49" charset="-122"/>
              </a:rPr>
              <a:t>(</a:t>
            </a:r>
            <a:r>
              <a:rPr lang="zh-CN" altLang="en-US" sz="2800" b="1">
                <a:latin typeface="Times New Roman" pitchFamily="18" charset="0"/>
                <a:ea typeface="楷体_GB2312" pitchFamily="49" charset="-122"/>
              </a:rPr>
              <a:t>后一个顶点的最迟发生时间减去两顶点间弧的权值</a:t>
            </a:r>
            <a:r>
              <a:rPr lang="en-US" altLang="zh-CN" sz="2800" b="1">
                <a:latin typeface="Times New Roman" pitchFamily="18" charset="0"/>
                <a:ea typeface="楷体_GB2312" pitchFamily="49" charset="-122"/>
              </a:rPr>
              <a:t>)</a:t>
            </a:r>
          </a:p>
        </p:txBody>
      </p:sp>
      <p:sp>
        <p:nvSpPr>
          <p:cNvPr id="175108" name="Rectangle 41"/>
          <p:cNvSpPr>
            <a:spLocks noChangeArrowheads="1"/>
          </p:cNvSpPr>
          <p:nvPr/>
        </p:nvSpPr>
        <p:spPr bwMode="auto">
          <a:xfrm>
            <a:off x="6804025" y="4294188"/>
            <a:ext cx="1836738"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800000"/>
                </a:solidFill>
                <a:latin typeface="Times New Roman" pitchFamily="18" charset="0"/>
                <a:ea typeface="楷体_GB2312" pitchFamily="49" charset="-122"/>
              </a:rPr>
              <a:t>vl(3)=6</a:t>
            </a:r>
          </a:p>
          <a:p>
            <a:r>
              <a:rPr kumimoji="1" lang="en-US" altLang="zh-CN" sz="3200" b="1">
                <a:solidFill>
                  <a:srgbClr val="800000"/>
                </a:solidFill>
                <a:latin typeface="Times New Roman" pitchFamily="18" charset="0"/>
                <a:ea typeface="楷体_GB2312" pitchFamily="49" charset="-122"/>
              </a:rPr>
              <a:t>=18-2-9-1</a:t>
            </a:r>
          </a:p>
        </p:txBody>
      </p:sp>
      <p:sp>
        <p:nvSpPr>
          <p:cNvPr id="175109" name="矩形 38"/>
          <p:cNvSpPr>
            <a:spLocks noChangeArrowheads="1"/>
          </p:cNvSpPr>
          <p:nvPr/>
        </p:nvSpPr>
        <p:spPr bwMode="auto">
          <a:xfrm>
            <a:off x="112713" y="188913"/>
            <a:ext cx="4916487"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u="sng">
                <a:solidFill>
                  <a:srgbClr val="800000"/>
                </a:solidFill>
                <a:latin typeface="Times New Roman" pitchFamily="18" charset="0"/>
                <a:ea typeface="楷体_GB2312" pitchFamily="49" charset="-122"/>
              </a:rPr>
              <a:t>事件</a:t>
            </a:r>
            <a:r>
              <a:rPr kumimoji="1" lang="en-US" altLang="zh-CN" sz="3200" b="1" u="sng">
                <a:solidFill>
                  <a:srgbClr val="800000"/>
                </a:solidFill>
                <a:latin typeface="Times New Roman" pitchFamily="18" charset="0"/>
                <a:ea typeface="楷体_GB2312" pitchFamily="49" charset="-122"/>
              </a:rPr>
              <a:t>vi</a:t>
            </a:r>
            <a:r>
              <a:rPr kumimoji="1" lang="zh-CN" altLang="en-US" sz="3200" b="1" u="sng">
                <a:solidFill>
                  <a:srgbClr val="800000"/>
                </a:solidFill>
                <a:latin typeface="Times New Roman" pitchFamily="18" charset="0"/>
                <a:ea typeface="楷体_GB2312" pitchFamily="49" charset="-122"/>
              </a:rPr>
              <a:t>的最迟发生时间</a:t>
            </a:r>
            <a:r>
              <a:rPr kumimoji="1" lang="en-US" altLang="zh-CN" sz="3200" b="1" u="sng">
                <a:solidFill>
                  <a:srgbClr val="800000"/>
                </a:solidFill>
                <a:latin typeface="Times New Roman" pitchFamily="18" charset="0"/>
                <a:ea typeface="楷体_GB2312" pitchFamily="49" charset="-122"/>
              </a:rPr>
              <a:t>vl(i)</a:t>
            </a:r>
            <a:endParaRPr kumimoji="1" lang="zh-CN" altLang="en-US" sz="3200" b="1" u="sng">
              <a:solidFill>
                <a:srgbClr val="800000"/>
              </a:solidFill>
              <a:latin typeface="Times New Roman" pitchFamily="18" charset="0"/>
              <a:ea typeface="楷体_GB2312" pitchFamily="49" charset="-122"/>
            </a:endParaRPr>
          </a:p>
        </p:txBody>
      </p:sp>
    </p:spTree>
  </p:cSld>
  <p:clrMapOvr>
    <a:masterClrMapping/>
  </p:clrMapOvr>
  <p:transition>
    <p:blinds dir="vert"/>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6130" name="Rectangle 4"/>
          <p:cNvSpPr>
            <a:spLocks noChangeArrowheads="1"/>
          </p:cNvSpPr>
          <p:nvPr/>
        </p:nvSpPr>
        <p:spPr bwMode="auto">
          <a:xfrm>
            <a:off x="250825" y="115888"/>
            <a:ext cx="47355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u="sng">
                <a:solidFill>
                  <a:srgbClr val="800000"/>
                </a:solidFill>
                <a:latin typeface="Times New Roman" pitchFamily="18" charset="0"/>
                <a:ea typeface="楷体_GB2312" pitchFamily="49" charset="-122"/>
              </a:rPr>
              <a:t>活动</a:t>
            </a:r>
            <a:r>
              <a:rPr kumimoji="1" lang="en-US" altLang="zh-CN" sz="3200" b="1" u="sng">
                <a:solidFill>
                  <a:srgbClr val="800000"/>
                </a:solidFill>
                <a:latin typeface="Times New Roman" pitchFamily="18" charset="0"/>
                <a:ea typeface="楷体_GB2312" pitchFamily="49" charset="-122"/>
              </a:rPr>
              <a:t>ai</a:t>
            </a:r>
            <a:r>
              <a:rPr kumimoji="1" lang="zh-CN" altLang="en-US" sz="3200" b="1" u="sng">
                <a:solidFill>
                  <a:srgbClr val="800000"/>
                </a:solidFill>
                <a:latin typeface="Times New Roman" pitchFamily="18" charset="0"/>
                <a:ea typeface="楷体_GB2312" pitchFamily="49" charset="-122"/>
              </a:rPr>
              <a:t>的最早发生时间</a:t>
            </a:r>
            <a:r>
              <a:rPr kumimoji="1" lang="en-US" altLang="zh-CN" sz="3200" b="1" u="sng">
                <a:solidFill>
                  <a:srgbClr val="800000"/>
                </a:solidFill>
                <a:latin typeface="Times New Roman" pitchFamily="18" charset="0"/>
                <a:ea typeface="楷体_GB2312" pitchFamily="49" charset="-122"/>
              </a:rPr>
              <a:t>e(i)</a:t>
            </a:r>
          </a:p>
        </p:txBody>
      </p:sp>
      <p:sp>
        <p:nvSpPr>
          <p:cNvPr id="176131" name="Rectangle 6"/>
          <p:cNvSpPr>
            <a:spLocks noChangeArrowheads="1"/>
          </p:cNvSpPr>
          <p:nvPr/>
        </p:nvSpPr>
        <p:spPr bwMode="auto">
          <a:xfrm>
            <a:off x="179388" y="836613"/>
            <a:ext cx="8820150"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lang="zh-CN" altLang="en-US" sz="3200" b="1" u="sng">
                <a:solidFill>
                  <a:srgbClr val="800000"/>
                </a:solidFill>
                <a:latin typeface="Times New Roman" pitchFamily="18" charset="0"/>
                <a:ea typeface="楷体_GB2312" pitchFamily="49" charset="-122"/>
              </a:rPr>
              <a:t>活动</a:t>
            </a:r>
            <a:r>
              <a:rPr lang="en-US" altLang="zh-CN" sz="3200" b="1" u="sng">
                <a:solidFill>
                  <a:srgbClr val="800000"/>
                </a:solidFill>
                <a:latin typeface="Times New Roman" pitchFamily="18" charset="0"/>
                <a:ea typeface="楷体_GB2312" pitchFamily="49" charset="-122"/>
              </a:rPr>
              <a:t>ai</a:t>
            </a:r>
            <a:r>
              <a:rPr lang="zh-CN" altLang="en-US" sz="3200" b="1" u="sng">
                <a:solidFill>
                  <a:srgbClr val="800000"/>
                </a:solidFill>
                <a:latin typeface="Times New Roman" pitchFamily="18" charset="0"/>
                <a:ea typeface="楷体_GB2312" pitchFamily="49" charset="-122"/>
              </a:rPr>
              <a:t>的最迟开始时间</a:t>
            </a:r>
            <a:r>
              <a:rPr lang="en-US" altLang="zh-CN" sz="3200" b="1" u="sng">
                <a:solidFill>
                  <a:srgbClr val="800000"/>
                </a:solidFill>
                <a:latin typeface="Times New Roman" pitchFamily="18" charset="0"/>
                <a:ea typeface="楷体_GB2312" pitchFamily="49" charset="-122"/>
              </a:rPr>
              <a:t>l(i)</a:t>
            </a:r>
            <a:r>
              <a:rPr lang="zh-CN" altLang="en-US" sz="3200" b="1" u="sng">
                <a:solidFill>
                  <a:srgbClr val="800000"/>
                </a:solidFill>
                <a:latin typeface="Times New Roman" pitchFamily="18" charset="0"/>
                <a:ea typeface="楷体_GB2312" pitchFamily="49" charset="-122"/>
              </a:rPr>
              <a:t>：</a:t>
            </a:r>
            <a:r>
              <a:rPr lang="zh-CN" altLang="en-US" sz="3200" b="1">
                <a:latin typeface="Times New Roman" pitchFamily="18" charset="0"/>
                <a:ea typeface="楷体_GB2312" pitchFamily="49" charset="-122"/>
              </a:rPr>
              <a:t>在不推迟整个工程进度的前提下，活动</a:t>
            </a:r>
            <a:r>
              <a:rPr lang="en-US" altLang="zh-CN" sz="3200" b="1">
                <a:latin typeface="Times New Roman" pitchFamily="18" charset="0"/>
                <a:ea typeface="楷体_GB2312" pitchFamily="49" charset="-122"/>
              </a:rPr>
              <a:t>ai</a:t>
            </a:r>
            <a:r>
              <a:rPr lang="zh-CN" altLang="en-US" sz="3200" b="1">
                <a:latin typeface="Times New Roman" pitchFamily="18" charset="0"/>
                <a:ea typeface="楷体_GB2312" pitchFamily="49" charset="-122"/>
              </a:rPr>
              <a:t>最迟必须开始的时间。</a:t>
            </a:r>
            <a:r>
              <a:rPr lang="en-US" altLang="zh-CN" sz="3200" b="1">
                <a:latin typeface="Times New Roman" pitchFamily="18" charset="0"/>
                <a:ea typeface="楷体_GB2312" pitchFamily="49" charset="-122"/>
              </a:rPr>
              <a:t>(</a:t>
            </a:r>
            <a:r>
              <a:rPr lang="zh-CN" altLang="en-US" sz="3200" b="1">
                <a:latin typeface="Times New Roman" pitchFamily="18" charset="0"/>
                <a:ea typeface="楷体_GB2312" pitchFamily="49" charset="-122"/>
              </a:rPr>
              <a:t>该活动所在弧头顶点的最迟发生时间减去该活动的时间</a:t>
            </a:r>
            <a:r>
              <a:rPr lang="en-US" altLang="zh-CN" sz="3200" b="1">
                <a:latin typeface="Times New Roman" pitchFamily="18" charset="0"/>
                <a:ea typeface="楷体_GB2312" pitchFamily="49" charset="-122"/>
              </a:rPr>
              <a:t>)</a:t>
            </a:r>
          </a:p>
        </p:txBody>
      </p:sp>
      <p:grpSp>
        <p:nvGrpSpPr>
          <p:cNvPr id="176132" name="Group 9"/>
          <p:cNvGrpSpPr>
            <a:grpSpLocks/>
          </p:cNvGrpSpPr>
          <p:nvPr/>
        </p:nvGrpSpPr>
        <p:grpSpPr bwMode="auto">
          <a:xfrm>
            <a:off x="395288" y="3324225"/>
            <a:ext cx="6913562" cy="3200400"/>
            <a:chOff x="612" y="1752"/>
            <a:chExt cx="4355" cy="2016"/>
          </a:xfrm>
        </p:grpSpPr>
        <p:sp>
          <p:nvSpPr>
            <p:cNvPr id="176135" name="Oval 10"/>
            <p:cNvSpPr>
              <a:spLocks noChangeArrowheads="1"/>
            </p:cNvSpPr>
            <p:nvPr/>
          </p:nvSpPr>
          <p:spPr bwMode="auto">
            <a:xfrm>
              <a:off x="612" y="2280"/>
              <a:ext cx="288" cy="288"/>
            </a:xfrm>
            <a:prstGeom prst="ellipse">
              <a:avLst/>
            </a:prstGeom>
            <a:solidFill>
              <a:srgbClr val="580094"/>
            </a:solidFill>
            <a:ln>
              <a:noFill/>
            </a:ln>
            <a:effectLst/>
            <a:extLst>
              <a:ext uri="{91240B29-F687-4F45-9708-019B960494DF}">
                <a14:hiddenLine xmlns:a14="http://schemas.microsoft.com/office/drawing/2010/main" w="25400" cap="sq">
                  <a:solidFill>
                    <a:srgbClr val="80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chemeClr val="bg1"/>
                  </a:solidFill>
                  <a:latin typeface="Times New Roman" pitchFamily="18" charset="0"/>
                  <a:ea typeface="黑体" pitchFamily="49" charset="-122"/>
                </a:rPr>
                <a:t>v1</a:t>
              </a:r>
            </a:p>
          </p:txBody>
        </p:sp>
        <p:sp>
          <p:nvSpPr>
            <p:cNvPr id="176136" name="Oval 11"/>
            <p:cNvSpPr>
              <a:spLocks noChangeArrowheads="1"/>
            </p:cNvSpPr>
            <p:nvPr/>
          </p:nvSpPr>
          <p:spPr bwMode="auto">
            <a:xfrm>
              <a:off x="1572" y="1752"/>
              <a:ext cx="288" cy="288"/>
            </a:xfrm>
            <a:prstGeom prst="ellipse">
              <a:avLst/>
            </a:prstGeom>
            <a:solidFill>
              <a:srgbClr val="580094"/>
            </a:solidFill>
            <a:ln>
              <a:noFill/>
            </a:ln>
            <a:effectLst/>
            <a:extLst>
              <a:ext uri="{91240B29-F687-4F45-9708-019B960494DF}">
                <a14:hiddenLine xmlns:a14="http://schemas.microsoft.com/office/drawing/2010/main" w="25400" cap="sq">
                  <a:solidFill>
                    <a:srgbClr val="80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chemeClr val="bg1"/>
                  </a:solidFill>
                  <a:latin typeface="Times New Roman" pitchFamily="18" charset="0"/>
                  <a:ea typeface="黑体" pitchFamily="49" charset="-122"/>
                </a:rPr>
                <a:t>v2</a:t>
              </a:r>
            </a:p>
          </p:txBody>
        </p:sp>
        <p:sp>
          <p:nvSpPr>
            <p:cNvPr id="176137" name="Oval 12"/>
            <p:cNvSpPr>
              <a:spLocks noChangeArrowheads="1"/>
            </p:cNvSpPr>
            <p:nvPr/>
          </p:nvSpPr>
          <p:spPr bwMode="auto">
            <a:xfrm>
              <a:off x="1572" y="2904"/>
              <a:ext cx="288" cy="288"/>
            </a:xfrm>
            <a:prstGeom prst="ellipse">
              <a:avLst/>
            </a:prstGeom>
            <a:solidFill>
              <a:srgbClr val="580094"/>
            </a:solidFill>
            <a:ln>
              <a:noFill/>
            </a:ln>
            <a:effectLst/>
            <a:extLst>
              <a:ext uri="{91240B29-F687-4F45-9708-019B960494DF}">
                <a14:hiddenLine xmlns:a14="http://schemas.microsoft.com/office/drawing/2010/main" w="25400" cap="sq">
                  <a:solidFill>
                    <a:srgbClr val="80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chemeClr val="bg1"/>
                  </a:solidFill>
                  <a:latin typeface="Times New Roman" pitchFamily="18" charset="0"/>
                  <a:ea typeface="黑体" pitchFamily="49" charset="-122"/>
                </a:rPr>
                <a:t>v3</a:t>
              </a:r>
            </a:p>
          </p:txBody>
        </p:sp>
        <p:sp>
          <p:nvSpPr>
            <p:cNvPr id="176138" name="Oval 13"/>
            <p:cNvSpPr>
              <a:spLocks noChangeArrowheads="1"/>
            </p:cNvSpPr>
            <p:nvPr/>
          </p:nvSpPr>
          <p:spPr bwMode="auto">
            <a:xfrm>
              <a:off x="996" y="3480"/>
              <a:ext cx="288" cy="288"/>
            </a:xfrm>
            <a:prstGeom prst="ellipse">
              <a:avLst/>
            </a:prstGeom>
            <a:solidFill>
              <a:srgbClr val="580094"/>
            </a:solidFill>
            <a:ln>
              <a:noFill/>
            </a:ln>
            <a:effectLst/>
            <a:extLst>
              <a:ext uri="{91240B29-F687-4F45-9708-019B960494DF}">
                <a14:hiddenLine xmlns:a14="http://schemas.microsoft.com/office/drawing/2010/main" w="25400" cap="sq">
                  <a:solidFill>
                    <a:srgbClr val="80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chemeClr val="bg1"/>
                  </a:solidFill>
                  <a:latin typeface="Times New Roman" pitchFamily="18" charset="0"/>
                  <a:ea typeface="黑体" pitchFamily="49" charset="-122"/>
                </a:rPr>
                <a:t>v4</a:t>
              </a:r>
            </a:p>
          </p:txBody>
        </p:sp>
        <p:sp>
          <p:nvSpPr>
            <p:cNvPr id="176139" name="Oval 14"/>
            <p:cNvSpPr>
              <a:spLocks noChangeArrowheads="1"/>
            </p:cNvSpPr>
            <p:nvPr/>
          </p:nvSpPr>
          <p:spPr bwMode="auto">
            <a:xfrm>
              <a:off x="2532" y="2328"/>
              <a:ext cx="288" cy="288"/>
            </a:xfrm>
            <a:prstGeom prst="ellipse">
              <a:avLst/>
            </a:prstGeom>
            <a:solidFill>
              <a:srgbClr val="580094"/>
            </a:solidFill>
            <a:ln>
              <a:noFill/>
            </a:ln>
            <a:effectLst/>
            <a:extLst>
              <a:ext uri="{91240B29-F687-4F45-9708-019B960494DF}">
                <a14:hiddenLine xmlns:a14="http://schemas.microsoft.com/office/drawing/2010/main" w="25400" cap="sq">
                  <a:solidFill>
                    <a:srgbClr val="80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chemeClr val="bg1"/>
                  </a:solidFill>
                  <a:latin typeface="Times New Roman" pitchFamily="18" charset="0"/>
                  <a:ea typeface="黑体" pitchFamily="49" charset="-122"/>
                </a:rPr>
                <a:t>v5</a:t>
              </a:r>
            </a:p>
          </p:txBody>
        </p:sp>
        <p:sp>
          <p:nvSpPr>
            <p:cNvPr id="176140" name="Oval 15"/>
            <p:cNvSpPr>
              <a:spLocks noChangeArrowheads="1"/>
            </p:cNvSpPr>
            <p:nvPr/>
          </p:nvSpPr>
          <p:spPr bwMode="auto">
            <a:xfrm>
              <a:off x="2653" y="3480"/>
              <a:ext cx="288" cy="288"/>
            </a:xfrm>
            <a:prstGeom prst="ellipse">
              <a:avLst/>
            </a:prstGeom>
            <a:solidFill>
              <a:srgbClr val="580094"/>
            </a:solidFill>
            <a:ln>
              <a:noFill/>
            </a:ln>
            <a:effectLst/>
            <a:extLst>
              <a:ext uri="{91240B29-F687-4F45-9708-019B960494DF}">
                <a14:hiddenLine xmlns:a14="http://schemas.microsoft.com/office/drawing/2010/main" w="25400" cap="sq">
                  <a:solidFill>
                    <a:srgbClr val="80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chemeClr val="bg1"/>
                  </a:solidFill>
                  <a:latin typeface="Times New Roman" pitchFamily="18" charset="0"/>
                  <a:ea typeface="黑体" pitchFamily="49" charset="-122"/>
                </a:rPr>
                <a:t>v6</a:t>
              </a:r>
            </a:p>
          </p:txBody>
        </p:sp>
        <p:sp>
          <p:nvSpPr>
            <p:cNvPr id="176141" name="Oval 16"/>
            <p:cNvSpPr>
              <a:spLocks noChangeArrowheads="1"/>
            </p:cNvSpPr>
            <p:nvPr/>
          </p:nvSpPr>
          <p:spPr bwMode="auto">
            <a:xfrm>
              <a:off x="3492" y="1752"/>
              <a:ext cx="288" cy="288"/>
            </a:xfrm>
            <a:prstGeom prst="ellipse">
              <a:avLst/>
            </a:prstGeom>
            <a:solidFill>
              <a:srgbClr val="580094"/>
            </a:solidFill>
            <a:ln>
              <a:noFill/>
            </a:ln>
            <a:effectLst/>
            <a:extLst>
              <a:ext uri="{91240B29-F687-4F45-9708-019B960494DF}">
                <a14:hiddenLine xmlns:a14="http://schemas.microsoft.com/office/drawing/2010/main" w="25400" cap="sq">
                  <a:solidFill>
                    <a:srgbClr val="80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chemeClr val="bg1"/>
                  </a:solidFill>
                  <a:latin typeface="Times New Roman" pitchFamily="18" charset="0"/>
                  <a:ea typeface="黑体" pitchFamily="49" charset="-122"/>
                </a:rPr>
                <a:t>v7</a:t>
              </a:r>
            </a:p>
          </p:txBody>
        </p:sp>
        <p:sp>
          <p:nvSpPr>
            <p:cNvPr id="176142" name="Oval 17"/>
            <p:cNvSpPr>
              <a:spLocks noChangeArrowheads="1"/>
            </p:cNvSpPr>
            <p:nvPr/>
          </p:nvSpPr>
          <p:spPr bwMode="auto">
            <a:xfrm>
              <a:off x="3492" y="2904"/>
              <a:ext cx="288" cy="288"/>
            </a:xfrm>
            <a:prstGeom prst="ellipse">
              <a:avLst/>
            </a:prstGeom>
            <a:solidFill>
              <a:srgbClr val="580094"/>
            </a:solidFill>
            <a:ln>
              <a:noFill/>
            </a:ln>
            <a:effectLst/>
            <a:extLst>
              <a:ext uri="{91240B29-F687-4F45-9708-019B960494DF}">
                <a14:hiddenLine xmlns:a14="http://schemas.microsoft.com/office/drawing/2010/main" w="25400" cap="sq">
                  <a:solidFill>
                    <a:srgbClr val="80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chemeClr val="bg1"/>
                  </a:solidFill>
                  <a:latin typeface="Times New Roman" pitchFamily="18" charset="0"/>
                  <a:ea typeface="黑体" pitchFamily="49" charset="-122"/>
                </a:rPr>
                <a:t>v8</a:t>
              </a:r>
            </a:p>
          </p:txBody>
        </p:sp>
        <p:sp>
          <p:nvSpPr>
            <p:cNvPr id="176143" name="Oval 18"/>
            <p:cNvSpPr>
              <a:spLocks noChangeArrowheads="1"/>
            </p:cNvSpPr>
            <p:nvPr/>
          </p:nvSpPr>
          <p:spPr bwMode="auto">
            <a:xfrm>
              <a:off x="4679" y="2328"/>
              <a:ext cx="288" cy="288"/>
            </a:xfrm>
            <a:prstGeom prst="ellipse">
              <a:avLst/>
            </a:prstGeom>
            <a:solidFill>
              <a:srgbClr val="580094"/>
            </a:solidFill>
            <a:ln>
              <a:noFill/>
            </a:ln>
            <a:effectLst/>
            <a:extLst>
              <a:ext uri="{91240B29-F687-4F45-9708-019B960494DF}">
                <a14:hiddenLine xmlns:a14="http://schemas.microsoft.com/office/drawing/2010/main" w="25400" cap="sq">
                  <a:solidFill>
                    <a:srgbClr val="80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chemeClr val="bg1"/>
                  </a:solidFill>
                  <a:latin typeface="Times New Roman" pitchFamily="18" charset="0"/>
                  <a:ea typeface="黑体" pitchFamily="49" charset="-122"/>
                </a:rPr>
                <a:t>v9</a:t>
              </a:r>
            </a:p>
          </p:txBody>
        </p:sp>
        <p:sp>
          <p:nvSpPr>
            <p:cNvPr id="176144" name="Line 19"/>
            <p:cNvSpPr>
              <a:spLocks noChangeShapeType="1"/>
            </p:cNvSpPr>
            <p:nvPr/>
          </p:nvSpPr>
          <p:spPr bwMode="auto">
            <a:xfrm flipV="1">
              <a:off x="852" y="1896"/>
              <a:ext cx="720" cy="432"/>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45" name="Line 20"/>
            <p:cNvSpPr>
              <a:spLocks noChangeShapeType="1"/>
            </p:cNvSpPr>
            <p:nvPr/>
          </p:nvSpPr>
          <p:spPr bwMode="auto">
            <a:xfrm>
              <a:off x="900" y="2424"/>
              <a:ext cx="672" cy="528"/>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46" name="Line 21"/>
            <p:cNvSpPr>
              <a:spLocks noChangeShapeType="1"/>
            </p:cNvSpPr>
            <p:nvPr/>
          </p:nvSpPr>
          <p:spPr bwMode="auto">
            <a:xfrm flipV="1">
              <a:off x="1860" y="2520"/>
              <a:ext cx="720" cy="480"/>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47" name="Line 22"/>
            <p:cNvSpPr>
              <a:spLocks noChangeShapeType="1"/>
            </p:cNvSpPr>
            <p:nvPr/>
          </p:nvSpPr>
          <p:spPr bwMode="auto">
            <a:xfrm>
              <a:off x="1860" y="1896"/>
              <a:ext cx="720" cy="480"/>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48" name="Line 23"/>
            <p:cNvSpPr>
              <a:spLocks noChangeShapeType="1"/>
            </p:cNvSpPr>
            <p:nvPr/>
          </p:nvSpPr>
          <p:spPr bwMode="auto">
            <a:xfrm flipV="1">
              <a:off x="2772" y="1896"/>
              <a:ext cx="720" cy="480"/>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49" name="Line 24"/>
            <p:cNvSpPr>
              <a:spLocks noChangeShapeType="1"/>
            </p:cNvSpPr>
            <p:nvPr/>
          </p:nvSpPr>
          <p:spPr bwMode="auto">
            <a:xfrm>
              <a:off x="3780" y="1896"/>
              <a:ext cx="914" cy="491"/>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50" name="Line 25"/>
            <p:cNvSpPr>
              <a:spLocks noChangeShapeType="1"/>
            </p:cNvSpPr>
            <p:nvPr/>
          </p:nvSpPr>
          <p:spPr bwMode="auto">
            <a:xfrm flipV="1">
              <a:off x="3780" y="2568"/>
              <a:ext cx="914" cy="432"/>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51" name="Line 26"/>
            <p:cNvSpPr>
              <a:spLocks noChangeShapeType="1"/>
            </p:cNvSpPr>
            <p:nvPr/>
          </p:nvSpPr>
          <p:spPr bwMode="auto">
            <a:xfrm>
              <a:off x="2820" y="2520"/>
              <a:ext cx="672" cy="480"/>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52" name="Line 27"/>
            <p:cNvSpPr>
              <a:spLocks noChangeShapeType="1"/>
            </p:cNvSpPr>
            <p:nvPr/>
          </p:nvSpPr>
          <p:spPr bwMode="auto">
            <a:xfrm>
              <a:off x="756" y="2568"/>
              <a:ext cx="384" cy="912"/>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53" name="Line 28"/>
            <p:cNvSpPr>
              <a:spLocks noChangeShapeType="1"/>
            </p:cNvSpPr>
            <p:nvPr/>
          </p:nvSpPr>
          <p:spPr bwMode="auto">
            <a:xfrm flipV="1">
              <a:off x="1284" y="3612"/>
              <a:ext cx="1369" cy="12"/>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54" name="Line 29"/>
            <p:cNvSpPr>
              <a:spLocks noChangeShapeType="1"/>
            </p:cNvSpPr>
            <p:nvPr/>
          </p:nvSpPr>
          <p:spPr bwMode="auto">
            <a:xfrm flipV="1">
              <a:off x="2971" y="3144"/>
              <a:ext cx="569" cy="468"/>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55" name="Text Box 30"/>
            <p:cNvSpPr txBox="1">
              <a:spLocks noChangeArrowheads="1"/>
            </p:cNvSpPr>
            <p:nvPr/>
          </p:nvSpPr>
          <p:spPr bwMode="auto">
            <a:xfrm rot="-1828883">
              <a:off x="894" y="1842"/>
              <a:ext cx="5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a1=6</a:t>
              </a:r>
            </a:p>
          </p:txBody>
        </p:sp>
        <p:sp>
          <p:nvSpPr>
            <p:cNvPr id="176156" name="Text Box 31"/>
            <p:cNvSpPr txBox="1">
              <a:spLocks noChangeArrowheads="1"/>
            </p:cNvSpPr>
            <p:nvPr/>
          </p:nvSpPr>
          <p:spPr bwMode="auto">
            <a:xfrm rot="2140974">
              <a:off x="1019" y="2403"/>
              <a:ext cx="5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a2=4</a:t>
              </a:r>
            </a:p>
          </p:txBody>
        </p:sp>
        <p:sp>
          <p:nvSpPr>
            <p:cNvPr id="176157" name="Text Box 32"/>
            <p:cNvSpPr txBox="1">
              <a:spLocks noChangeArrowheads="1"/>
            </p:cNvSpPr>
            <p:nvPr/>
          </p:nvSpPr>
          <p:spPr bwMode="auto">
            <a:xfrm rot="4139624">
              <a:off x="770" y="2783"/>
              <a:ext cx="5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a:latin typeface="Times New Roman" pitchFamily="18" charset="0"/>
                  <a:ea typeface="黑体" pitchFamily="49" charset="-122"/>
                </a:rPr>
                <a:t>a3=5</a:t>
              </a:r>
            </a:p>
          </p:txBody>
        </p:sp>
        <p:sp>
          <p:nvSpPr>
            <p:cNvPr id="176158" name="Text Box 33"/>
            <p:cNvSpPr txBox="1">
              <a:spLocks noChangeArrowheads="1"/>
            </p:cNvSpPr>
            <p:nvPr/>
          </p:nvSpPr>
          <p:spPr bwMode="auto">
            <a:xfrm>
              <a:off x="1701" y="3369"/>
              <a:ext cx="5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a:latin typeface="Times New Roman" pitchFamily="18" charset="0"/>
                  <a:ea typeface="黑体" pitchFamily="49" charset="-122"/>
                </a:rPr>
                <a:t>a6=2</a:t>
              </a:r>
            </a:p>
          </p:txBody>
        </p:sp>
        <p:sp>
          <p:nvSpPr>
            <p:cNvPr id="176159" name="Text Box 34"/>
            <p:cNvSpPr txBox="1">
              <a:spLocks noChangeArrowheads="1"/>
            </p:cNvSpPr>
            <p:nvPr/>
          </p:nvSpPr>
          <p:spPr bwMode="auto">
            <a:xfrm rot="2151954">
              <a:off x="1886" y="1803"/>
              <a:ext cx="5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a4=1</a:t>
              </a:r>
            </a:p>
          </p:txBody>
        </p:sp>
        <p:sp>
          <p:nvSpPr>
            <p:cNvPr id="176160" name="Text Box 35"/>
            <p:cNvSpPr txBox="1">
              <a:spLocks noChangeArrowheads="1"/>
            </p:cNvSpPr>
            <p:nvPr/>
          </p:nvSpPr>
          <p:spPr bwMode="auto">
            <a:xfrm rot="-2047368">
              <a:off x="1893" y="2521"/>
              <a:ext cx="5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a5=1</a:t>
              </a:r>
            </a:p>
          </p:txBody>
        </p:sp>
        <p:sp>
          <p:nvSpPr>
            <p:cNvPr id="176161" name="Text Box 36"/>
            <p:cNvSpPr txBox="1">
              <a:spLocks noChangeArrowheads="1"/>
            </p:cNvSpPr>
            <p:nvPr/>
          </p:nvSpPr>
          <p:spPr bwMode="auto">
            <a:xfrm rot="-2088802">
              <a:off x="2801" y="1886"/>
              <a:ext cx="5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a7=9</a:t>
              </a:r>
            </a:p>
          </p:txBody>
        </p:sp>
        <p:sp>
          <p:nvSpPr>
            <p:cNvPr id="176162" name="Text Box 37"/>
            <p:cNvSpPr txBox="1">
              <a:spLocks noChangeArrowheads="1"/>
            </p:cNvSpPr>
            <p:nvPr/>
          </p:nvSpPr>
          <p:spPr bwMode="auto">
            <a:xfrm rot="2167160">
              <a:off x="2924" y="2480"/>
              <a:ext cx="5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a8=7</a:t>
              </a:r>
            </a:p>
          </p:txBody>
        </p:sp>
        <p:sp>
          <p:nvSpPr>
            <p:cNvPr id="176163" name="Text Box 38"/>
            <p:cNvSpPr txBox="1">
              <a:spLocks noChangeArrowheads="1"/>
            </p:cNvSpPr>
            <p:nvPr/>
          </p:nvSpPr>
          <p:spPr bwMode="auto">
            <a:xfrm rot="1851527">
              <a:off x="3936" y="1847"/>
              <a:ext cx="67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a10=2</a:t>
              </a:r>
            </a:p>
          </p:txBody>
        </p:sp>
        <p:sp>
          <p:nvSpPr>
            <p:cNvPr id="176164" name="Text Box 39"/>
            <p:cNvSpPr txBox="1">
              <a:spLocks noChangeArrowheads="1"/>
            </p:cNvSpPr>
            <p:nvPr/>
          </p:nvSpPr>
          <p:spPr bwMode="auto">
            <a:xfrm rot="-1355597">
              <a:off x="3762" y="2565"/>
              <a:ext cx="67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a11=4</a:t>
              </a:r>
            </a:p>
          </p:txBody>
        </p:sp>
        <p:sp>
          <p:nvSpPr>
            <p:cNvPr id="176165" name="Text Box 40"/>
            <p:cNvSpPr txBox="1">
              <a:spLocks noChangeArrowheads="1"/>
            </p:cNvSpPr>
            <p:nvPr/>
          </p:nvSpPr>
          <p:spPr bwMode="auto">
            <a:xfrm rot="-2387260">
              <a:off x="2849" y="3158"/>
              <a:ext cx="5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a9=4</a:t>
              </a:r>
            </a:p>
          </p:txBody>
        </p:sp>
      </p:grpSp>
      <p:sp>
        <p:nvSpPr>
          <p:cNvPr id="176133" name="Rectangle 41"/>
          <p:cNvSpPr>
            <a:spLocks noChangeArrowheads="1"/>
          </p:cNvSpPr>
          <p:nvPr/>
        </p:nvSpPr>
        <p:spPr bwMode="auto">
          <a:xfrm>
            <a:off x="6659563" y="3068638"/>
            <a:ext cx="12731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800000"/>
                </a:solidFill>
                <a:latin typeface="Times New Roman" pitchFamily="18" charset="0"/>
                <a:ea typeface="楷体_GB2312" pitchFamily="49" charset="-122"/>
              </a:rPr>
              <a:t>e(5)=4</a:t>
            </a:r>
          </a:p>
        </p:txBody>
      </p:sp>
      <p:sp>
        <p:nvSpPr>
          <p:cNvPr id="176134" name="Rectangle 42"/>
          <p:cNvSpPr>
            <a:spLocks noChangeArrowheads="1"/>
          </p:cNvSpPr>
          <p:nvPr/>
        </p:nvSpPr>
        <p:spPr bwMode="auto">
          <a:xfrm>
            <a:off x="6804025" y="4868863"/>
            <a:ext cx="1971675"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800000"/>
                </a:solidFill>
                <a:latin typeface="Times New Roman" pitchFamily="18" charset="0"/>
                <a:ea typeface="楷体_GB2312" pitchFamily="49" charset="-122"/>
              </a:rPr>
              <a:t>l(5)=6</a:t>
            </a:r>
          </a:p>
          <a:p>
            <a:r>
              <a:rPr kumimoji="1" lang="en-US" altLang="zh-CN" sz="3200" b="1">
                <a:solidFill>
                  <a:srgbClr val="800000"/>
                </a:solidFill>
                <a:latin typeface="Times New Roman" pitchFamily="18" charset="0"/>
                <a:ea typeface="楷体_GB2312" pitchFamily="49" charset="-122"/>
              </a:rPr>
              <a:t>=vl(5)-1</a:t>
            </a:r>
          </a:p>
          <a:p>
            <a:r>
              <a:rPr kumimoji="1" lang="en-US" altLang="zh-CN" sz="3200" b="1">
                <a:solidFill>
                  <a:srgbClr val="800000"/>
                </a:solidFill>
                <a:latin typeface="Times New Roman" pitchFamily="18" charset="0"/>
                <a:ea typeface="楷体_GB2312" pitchFamily="49" charset="-122"/>
              </a:rPr>
              <a:t>=(18-11)-1</a:t>
            </a:r>
          </a:p>
        </p:txBody>
      </p:sp>
    </p:spTree>
  </p:cSld>
  <p:clrMapOvr>
    <a:masterClrMapping/>
  </p:clrMapOvr>
  <p:transition>
    <p:blinds dir="vert"/>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7154" name="Rectangle 4"/>
          <p:cNvSpPr>
            <a:spLocks noChangeArrowheads="1"/>
          </p:cNvSpPr>
          <p:nvPr/>
        </p:nvSpPr>
        <p:spPr bwMode="auto">
          <a:xfrm>
            <a:off x="395288" y="404813"/>
            <a:ext cx="5940425" cy="65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lang="en-US" altLang="zh-CN" sz="3200" b="1">
                <a:latin typeface="Times New Roman" pitchFamily="18" charset="0"/>
                <a:ea typeface="楷体_GB2312" pitchFamily="49" charset="-122"/>
              </a:rPr>
              <a:t>l(i)-e(i)</a:t>
            </a:r>
            <a:r>
              <a:rPr lang="zh-CN" altLang="en-US" sz="3200" b="1">
                <a:latin typeface="Times New Roman" pitchFamily="18" charset="0"/>
                <a:ea typeface="楷体_GB2312" pitchFamily="49" charset="-122"/>
              </a:rPr>
              <a:t>表示活动</a:t>
            </a:r>
            <a:r>
              <a:rPr lang="en-US" altLang="zh-CN" sz="3200" b="1">
                <a:latin typeface="Times New Roman" pitchFamily="18" charset="0"/>
                <a:ea typeface="楷体_GB2312" pitchFamily="49" charset="-122"/>
              </a:rPr>
              <a:t>ai</a:t>
            </a:r>
            <a:r>
              <a:rPr lang="zh-CN" altLang="en-US" sz="3200" b="1">
                <a:latin typeface="Times New Roman" pitchFamily="18" charset="0"/>
                <a:ea typeface="楷体_GB2312" pitchFamily="49" charset="-122"/>
              </a:rPr>
              <a:t>的时间余量</a:t>
            </a:r>
          </a:p>
        </p:txBody>
      </p:sp>
      <p:grpSp>
        <p:nvGrpSpPr>
          <p:cNvPr id="177155" name="Group 5"/>
          <p:cNvGrpSpPr>
            <a:grpSpLocks/>
          </p:cNvGrpSpPr>
          <p:nvPr/>
        </p:nvGrpSpPr>
        <p:grpSpPr bwMode="auto">
          <a:xfrm>
            <a:off x="395288" y="1308100"/>
            <a:ext cx="6913562" cy="3200400"/>
            <a:chOff x="612" y="1752"/>
            <a:chExt cx="4355" cy="2016"/>
          </a:xfrm>
        </p:grpSpPr>
        <p:sp>
          <p:nvSpPr>
            <p:cNvPr id="177158" name="Oval 6"/>
            <p:cNvSpPr>
              <a:spLocks noChangeArrowheads="1"/>
            </p:cNvSpPr>
            <p:nvPr/>
          </p:nvSpPr>
          <p:spPr bwMode="auto">
            <a:xfrm>
              <a:off x="612" y="2280"/>
              <a:ext cx="288" cy="288"/>
            </a:xfrm>
            <a:prstGeom prst="ellipse">
              <a:avLst/>
            </a:prstGeom>
            <a:solidFill>
              <a:srgbClr val="580094"/>
            </a:solidFill>
            <a:ln>
              <a:noFill/>
            </a:ln>
            <a:effectLst/>
            <a:extLst>
              <a:ext uri="{91240B29-F687-4F45-9708-019B960494DF}">
                <a14:hiddenLine xmlns:a14="http://schemas.microsoft.com/office/drawing/2010/main" w="25400" cap="sq">
                  <a:solidFill>
                    <a:srgbClr val="80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chemeClr val="bg1"/>
                  </a:solidFill>
                  <a:latin typeface="Times New Roman" pitchFamily="18" charset="0"/>
                  <a:ea typeface="黑体" pitchFamily="49" charset="-122"/>
                </a:rPr>
                <a:t>v1</a:t>
              </a:r>
            </a:p>
          </p:txBody>
        </p:sp>
        <p:sp>
          <p:nvSpPr>
            <p:cNvPr id="177159" name="Oval 7"/>
            <p:cNvSpPr>
              <a:spLocks noChangeArrowheads="1"/>
            </p:cNvSpPr>
            <p:nvPr/>
          </p:nvSpPr>
          <p:spPr bwMode="auto">
            <a:xfrm>
              <a:off x="1572" y="1752"/>
              <a:ext cx="288" cy="288"/>
            </a:xfrm>
            <a:prstGeom prst="ellipse">
              <a:avLst/>
            </a:prstGeom>
            <a:solidFill>
              <a:srgbClr val="580094"/>
            </a:solidFill>
            <a:ln>
              <a:noFill/>
            </a:ln>
            <a:effectLst/>
            <a:extLst>
              <a:ext uri="{91240B29-F687-4F45-9708-019B960494DF}">
                <a14:hiddenLine xmlns:a14="http://schemas.microsoft.com/office/drawing/2010/main" w="25400" cap="sq">
                  <a:solidFill>
                    <a:srgbClr val="80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chemeClr val="bg1"/>
                  </a:solidFill>
                  <a:latin typeface="Times New Roman" pitchFamily="18" charset="0"/>
                  <a:ea typeface="黑体" pitchFamily="49" charset="-122"/>
                </a:rPr>
                <a:t>v2</a:t>
              </a:r>
            </a:p>
          </p:txBody>
        </p:sp>
        <p:sp>
          <p:nvSpPr>
            <p:cNvPr id="177160" name="Oval 8"/>
            <p:cNvSpPr>
              <a:spLocks noChangeArrowheads="1"/>
            </p:cNvSpPr>
            <p:nvPr/>
          </p:nvSpPr>
          <p:spPr bwMode="auto">
            <a:xfrm>
              <a:off x="1572" y="2904"/>
              <a:ext cx="288" cy="288"/>
            </a:xfrm>
            <a:prstGeom prst="ellipse">
              <a:avLst/>
            </a:prstGeom>
            <a:solidFill>
              <a:srgbClr val="580094"/>
            </a:solidFill>
            <a:ln>
              <a:noFill/>
            </a:ln>
            <a:effectLst/>
            <a:extLst>
              <a:ext uri="{91240B29-F687-4F45-9708-019B960494DF}">
                <a14:hiddenLine xmlns:a14="http://schemas.microsoft.com/office/drawing/2010/main" w="25400" cap="sq">
                  <a:solidFill>
                    <a:srgbClr val="80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chemeClr val="bg1"/>
                  </a:solidFill>
                  <a:latin typeface="Times New Roman" pitchFamily="18" charset="0"/>
                  <a:ea typeface="黑体" pitchFamily="49" charset="-122"/>
                </a:rPr>
                <a:t>v3</a:t>
              </a:r>
            </a:p>
          </p:txBody>
        </p:sp>
        <p:sp>
          <p:nvSpPr>
            <p:cNvPr id="177161" name="Oval 9"/>
            <p:cNvSpPr>
              <a:spLocks noChangeArrowheads="1"/>
            </p:cNvSpPr>
            <p:nvPr/>
          </p:nvSpPr>
          <p:spPr bwMode="auto">
            <a:xfrm>
              <a:off x="996" y="3480"/>
              <a:ext cx="288" cy="288"/>
            </a:xfrm>
            <a:prstGeom prst="ellipse">
              <a:avLst/>
            </a:prstGeom>
            <a:solidFill>
              <a:srgbClr val="580094"/>
            </a:solidFill>
            <a:ln>
              <a:noFill/>
            </a:ln>
            <a:effectLst/>
            <a:extLst>
              <a:ext uri="{91240B29-F687-4F45-9708-019B960494DF}">
                <a14:hiddenLine xmlns:a14="http://schemas.microsoft.com/office/drawing/2010/main" w="25400" cap="sq">
                  <a:solidFill>
                    <a:srgbClr val="80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chemeClr val="bg1"/>
                  </a:solidFill>
                  <a:latin typeface="Times New Roman" pitchFamily="18" charset="0"/>
                  <a:ea typeface="黑体" pitchFamily="49" charset="-122"/>
                </a:rPr>
                <a:t>v4</a:t>
              </a:r>
            </a:p>
          </p:txBody>
        </p:sp>
        <p:sp>
          <p:nvSpPr>
            <p:cNvPr id="177162" name="Oval 10"/>
            <p:cNvSpPr>
              <a:spLocks noChangeArrowheads="1"/>
            </p:cNvSpPr>
            <p:nvPr/>
          </p:nvSpPr>
          <p:spPr bwMode="auto">
            <a:xfrm>
              <a:off x="2532" y="2328"/>
              <a:ext cx="288" cy="288"/>
            </a:xfrm>
            <a:prstGeom prst="ellipse">
              <a:avLst/>
            </a:prstGeom>
            <a:solidFill>
              <a:srgbClr val="580094"/>
            </a:solidFill>
            <a:ln>
              <a:noFill/>
            </a:ln>
            <a:effectLst/>
            <a:extLst>
              <a:ext uri="{91240B29-F687-4F45-9708-019B960494DF}">
                <a14:hiddenLine xmlns:a14="http://schemas.microsoft.com/office/drawing/2010/main" w="25400" cap="sq">
                  <a:solidFill>
                    <a:srgbClr val="80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chemeClr val="bg1"/>
                  </a:solidFill>
                  <a:latin typeface="Times New Roman" pitchFamily="18" charset="0"/>
                  <a:ea typeface="黑体" pitchFamily="49" charset="-122"/>
                </a:rPr>
                <a:t>v5</a:t>
              </a:r>
            </a:p>
          </p:txBody>
        </p:sp>
        <p:sp>
          <p:nvSpPr>
            <p:cNvPr id="177163" name="Oval 11"/>
            <p:cNvSpPr>
              <a:spLocks noChangeArrowheads="1"/>
            </p:cNvSpPr>
            <p:nvPr/>
          </p:nvSpPr>
          <p:spPr bwMode="auto">
            <a:xfrm>
              <a:off x="2653" y="3480"/>
              <a:ext cx="288" cy="288"/>
            </a:xfrm>
            <a:prstGeom prst="ellipse">
              <a:avLst/>
            </a:prstGeom>
            <a:solidFill>
              <a:srgbClr val="580094"/>
            </a:solidFill>
            <a:ln>
              <a:noFill/>
            </a:ln>
            <a:effectLst/>
            <a:extLst>
              <a:ext uri="{91240B29-F687-4F45-9708-019B960494DF}">
                <a14:hiddenLine xmlns:a14="http://schemas.microsoft.com/office/drawing/2010/main" w="25400" cap="sq">
                  <a:solidFill>
                    <a:srgbClr val="80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chemeClr val="bg1"/>
                  </a:solidFill>
                  <a:latin typeface="Times New Roman" pitchFamily="18" charset="0"/>
                  <a:ea typeface="黑体" pitchFamily="49" charset="-122"/>
                </a:rPr>
                <a:t>v6</a:t>
              </a:r>
            </a:p>
          </p:txBody>
        </p:sp>
        <p:sp>
          <p:nvSpPr>
            <p:cNvPr id="177164" name="Oval 12"/>
            <p:cNvSpPr>
              <a:spLocks noChangeArrowheads="1"/>
            </p:cNvSpPr>
            <p:nvPr/>
          </p:nvSpPr>
          <p:spPr bwMode="auto">
            <a:xfrm>
              <a:off x="3492" y="1752"/>
              <a:ext cx="288" cy="288"/>
            </a:xfrm>
            <a:prstGeom prst="ellipse">
              <a:avLst/>
            </a:prstGeom>
            <a:solidFill>
              <a:srgbClr val="580094"/>
            </a:solidFill>
            <a:ln>
              <a:noFill/>
            </a:ln>
            <a:effectLst/>
            <a:extLst>
              <a:ext uri="{91240B29-F687-4F45-9708-019B960494DF}">
                <a14:hiddenLine xmlns:a14="http://schemas.microsoft.com/office/drawing/2010/main" w="25400" cap="sq">
                  <a:solidFill>
                    <a:srgbClr val="80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chemeClr val="bg1"/>
                  </a:solidFill>
                  <a:latin typeface="Times New Roman" pitchFamily="18" charset="0"/>
                  <a:ea typeface="黑体" pitchFamily="49" charset="-122"/>
                </a:rPr>
                <a:t>v7</a:t>
              </a:r>
            </a:p>
          </p:txBody>
        </p:sp>
        <p:sp>
          <p:nvSpPr>
            <p:cNvPr id="177165" name="Oval 13"/>
            <p:cNvSpPr>
              <a:spLocks noChangeArrowheads="1"/>
            </p:cNvSpPr>
            <p:nvPr/>
          </p:nvSpPr>
          <p:spPr bwMode="auto">
            <a:xfrm>
              <a:off x="3492" y="2904"/>
              <a:ext cx="288" cy="288"/>
            </a:xfrm>
            <a:prstGeom prst="ellipse">
              <a:avLst/>
            </a:prstGeom>
            <a:solidFill>
              <a:srgbClr val="580094"/>
            </a:solidFill>
            <a:ln>
              <a:noFill/>
            </a:ln>
            <a:effectLst/>
            <a:extLst>
              <a:ext uri="{91240B29-F687-4F45-9708-019B960494DF}">
                <a14:hiddenLine xmlns:a14="http://schemas.microsoft.com/office/drawing/2010/main" w="25400" cap="sq">
                  <a:solidFill>
                    <a:srgbClr val="80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chemeClr val="bg1"/>
                  </a:solidFill>
                  <a:latin typeface="Times New Roman" pitchFamily="18" charset="0"/>
                  <a:ea typeface="黑体" pitchFamily="49" charset="-122"/>
                </a:rPr>
                <a:t>v8</a:t>
              </a:r>
            </a:p>
          </p:txBody>
        </p:sp>
        <p:sp>
          <p:nvSpPr>
            <p:cNvPr id="177166" name="Oval 14"/>
            <p:cNvSpPr>
              <a:spLocks noChangeArrowheads="1"/>
            </p:cNvSpPr>
            <p:nvPr/>
          </p:nvSpPr>
          <p:spPr bwMode="auto">
            <a:xfrm>
              <a:off x="4679" y="2328"/>
              <a:ext cx="288" cy="288"/>
            </a:xfrm>
            <a:prstGeom prst="ellipse">
              <a:avLst/>
            </a:prstGeom>
            <a:solidFill>
              <a:srgbClr val="580094"/>
            </a:solidFill>
            <a:ln>
              <a:noFill/>
            </a:ln>
            <a:effectLst/>
            <a:extLst>
              <a:ext uri="{91240B29-F687-4F45-9708-019B960494DF}">
                <a14:hiddenLine xmlns:a14="http://schemas.microsoft.com/office/drawing/2010/main" w="25400" cap="sq">
                  <a:solidFill>
                    <a:srgbClr val="80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chemeClr val="bg1"/>
                  </a:solidFill>
                  <a:latin typeface="Times New Roman" pitchFamily="18" charset="0"/>
                  <a:ea typeface="黑体" pitchFamily="49" charset="-122"/>
                </a:rPr>
                <a:t>v9</a:t>
              </a:r>
            </a:p>
          </p:txBody>
        </p:sp>
        <p:sp>
          <p:nvSpPr>
            <p:cNvPr id="177167" name="Line 15"/>
            <p:cNvSpPr>
              <a:spLocks noChangeShapeType="1"/>
            </p:cNvSpPr>
            <p:nvPr/>
          </p:nvSpPr>
          <p:spPr bwMode="auto">
            <a:xfrm flipV="1">
              <a:off x="852" y="1896"/>
              <a:ext cx="720" cy="432"/>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168" name="Line 16"/>
            <p:cNvSpPr>
              <a:spLocks noChangeShapeType="1"/>
            </p:cNvSpPr>
            <p:nvPr/>
          </p:nvSpPr>
          <p:spPr bwMode="auto">
            <a:xfrm>
              <a:off x="900" y="2424"/>
              <a:ext cx="672" cy="528"/>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169" name="Line 17"/>
            <p:cNvSpPr>
              <a:spLocks noChangeShapeType="1"/>
            </p:cNvSpPr>
            <p:nvPr/>
          </p:nvSpPr>
          <p:spPr bwMode="auto">
            <a:xfrm flipV="1">
              <a:off x="1860" y="2520"/>
              <a:ext cx="720" cy="480"/>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170" name="Line 18"/>
            <p:cNvSpPr>
              <a:spLocks noChangeShapeType="1"/>
            </p:cNvSpPr>
            <p:nvPr/>
          </p:nvSpPr>
          <p:spPr bwMode="auto">
            <a:xfrm>
              <a:off x="1860" y="1896"/>
              <a:ext cx="720" cy="480"/>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171" name="Line 19"/>
            <p:cNvSpPr>
              <a:spLocks noChangeShapeType="1"/>
            </p:cNvSpPr>
            <p:nvPr/>
          </p:nvSpPr>
          <p:spPr bwMode="auto">
            <a:xfrm flipV="1">
              <a:off x="2772" y="1896"/>
              <a:ext cx="720" cy="480"/>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172" name="Line 20"/>
            <p:cNvSpPr>
              <a:spLocks noChangeShapeType="1"/>
            </p:cNvSpPr>
            <p:nvPr/>
          </p:nvSpPr>
          <p:spPr bwMode="auto">
            <a:xfrm>
              <a:off x="3780" y="1896"/>
              <a:ext cx="914" cy="491"/>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173" name="Line 21"/>
            <p:cNvSpPr>
              <a:spLocks noChangeShapeType="1"/>
            </p:cNvSpPr>
            <p:nvPr/>
          </p:nvSpPr>
          <p:spPr bwMode="auto">
            <a:xfrm flipV="1">
              <a:off x="3780" y="2568"/>
              <a:ext cx="914" cy="432"/>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174" name="Line 22"/>
            <p:cNvSpPr>
              <a:spLocks noChangeShapeType="1"/>
            </p:cNvSpPr>
            <p:nvPr/>
          </p:nvSpPr>
          <p:spPr bwMode="auto">
            <a:xfrm>
              <a:off x="2820" y="2520"/>
              <a:ext cx="672" cy="480"/>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175" name="Line 23"/>
            <p:cNvSpPr>
              <a:spLocks noChangeShapeType="1"/>
            </p:cNvSpPr>
            <p:nvPr/>
          </p:nvSpPr>
          <p:spPr bwMode="auto">
            <a:xfrm>
              <a:off x="756" y="2568"/>
              <a:ext cx="384" cy="912"/>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176" name="Line 24"/>
            <p:cNvSpPr>
              <a:spLocks noChangeShapeType="1"/>
            </p:cNvSpPr>
            <p:nvPr/>
          </p:nvSpPr>
          <p:spPr bwMode="auto">
            <a:xfrm flipV="1">
              <a:off x="1284" y="3612"/>
              <a:ext cx="1369" cy="12"/>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177" name="Line 25"/>
            <p:cNvSpPr>
              <a:spLocks noChangeShapeType="1"/>
            </p:cNvSpPr>
            <p:nvPr/>
          </p:nvSpPr>
          <p:spPr bwMode="auto">
            <a:xfrm flipV="1">
              <a:off x="2971" y="3144"/>
              <a:ext cx="569" cy="468"/>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178" name="Text Box 26"/>
            <p:cNvSpPr txBox="1">
              <a:spLocks noChangeArrowheads="1"/>
            </p:cNvSpPr>
            <p:nvPr/>
          </p:nvSpPr>
          <p:spPr bwMode="auto">
            <a:xfrm rot="-1828883">
              <a:off x="894" y="1842"/>
              <a:ext cx="5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a1=6</a:t>
              </a:r>
            </a:p>
          </p:txBody>
        </p:sp>
        <p:sp>
          <p:nvSpPr>
            <p:cNvPr id="177179" name="Text Box 27"/>
            <p:cNvSpPr txBox="1">
              <a:spLocks noChangeArrowheads="1"/>
            </p:cNvSpPr>
            <p:nvPr/>
          </p:nvSpPr>
          <p:spPr bwMode="auto">
            <a:xfrm rot="2140974">
              <a:off x="1019" y="2403"/>
              <a:ext cx="5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a2=4</a:t>
              </a:r>
            </a:p>
          </p:txBody>
        </p:sp>
        <p:sp>
          <p:nvSpPr>
            <p:cNvPr id="177180" name="Text Box 28"/>
            <p:cNvSpPr txBox="1">
              <a:spLocks noChangeArrowheads="1"/>
            </p:cNvSpPr>
            <p:nvPr/>
          </p:nvSpPr>
          <p:spPr bwMode="auto">
            <a:xfrm rot="4139624">
              <a:off x="770" y="2783"/>
              <a:ext cx="5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a:latin typeface="Times New Roman" pitchFamily="18" charset="0"/>
                  <a:ea typeface="黑体" pitchFamily="49" charset="-122"/>
                </a:rPr>
                <a:t>a3=5</a:t>
              </a:r>
            </a:p>
          </p:txBody>
        </p:sp>
        <p:sp>
          <p:nvSpPr>
            <p:cNvPr id="177181" name="Text Box 29"/>
            <p:cNvSpPr txBox="1">
              <a:spLocks noChangeArrowheads="1"/>
            </p:cNvSpPr>
            <p:nvPr/>
          </p:nvSpPr>
          <p:spPr bwMode="auto">
            <a:xfrm>
              <a:off x="1701" y="3369"/>
              <a:ext cx="5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a:latin typeface="Times New Roman" pitchFamily="18" charset="0"/>
                  <a:ea typeface="黑体" pitchFamily="49" charset="-122"/>
                </a:rPr>
                <a:t>a6=2</a:t>
              </a:r>
            </a:p>
          </p:txBody>
        </p:sp>
        <p:sp>
          <p:nvSpPr>
            <p:cNvPr id="177182" name="Text Box 30"/>
            <p:cNvSpPr txBox="1">
              <a:spLocks noChangeArrowheads="1"/>
            </p:cNvSpPr>
            <p:nvPr/>
          </p:nvSpPr>
          <p:spPr bwMode="auto">
            <a:xfrm rot="2151954">
              <a:off x="1886" y="1803"/>
              <a:ext cx="5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a4=1</a:t>
              </a:r>
            </a:p>
          </p:txBody>
        </p:sp>
        <p:sp>
          <p:nvSpPr>
            <p:cNvPr id="177183" name="Text Box 31"/>
            <p:cNvSpPr txBox="1">
              <a:spLocks noChangeArrowheads="1"/>
            </p:cNvSpPr>
            <p:nvPr/>
          </p:nvSpPr>
          <p:spPr bwMode="auto">
            <a:xfrm rot="-2047368">
              <a:off x="1893" y="2521"/>
              <a:ext cx="5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a5=1</a:t>
              </a:r>
            </a:p>
          </p:txBody>
        </p:sp>
        <p:sp>
          <p:nvSpPr>
            <p:cNvPr id="177184" name="Text Box 32"/>
            <p:cNvSpPr txBox="1">
              <a:spLocks noChangeArrowheads="1"/>
            </p:cNvSpPr>
            <p:nvPr/>
          </p:nvSpPr>
          <p:spPr bwMode="auto">
            <a:xfrm rot="-2088802">
              <a:off x="2801" y="1886"/>
              <a:ext cx="5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a7=9</a:t>
              </a:r>
            </a:p>
          </p:txBody>
        </p:sp>
        <p:sp>
          <p:nvSpPr>
            <p:cNvPr id="177185" name="Text Box 33"/>
            <p:cNvSpPr txBox="1">
              <a:spLocks noChangeArrowheads="1"/>
            </p:cNvSpPr>
            <p:nvPr/>
          </p:nvSpPr>
          <p:spPr bwMode="auto">
            <a:xfrm rot="2167160">
              <a:off x="2924" y="2480"/>
              <a:ext cx="5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a8=7</a:t>
              </a:r>
            </a:p>
          </p:txBody>
        </p:sp>
        <p:sp>
          <p:nvSpPr>
            <p:cNvPr id="177186" name="Text Box 34"/>
            <p:cNvSpPr txBox="1">
              <a:spLocks noChangeArrowheads="1"/>
            </p:cNvSpPr>
            <p:nvPr/>
          </p:nvSpPr>
          <p:spPr bwMode="auto">
            <a:xfrm rot="1851527">
              <a:off x="3936" y="1847"/>
              <a:ext cx="67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a10=2</a:t>
              </a:r>
            </a:p>
          </p:txBody>
        </p:sp>
        <p:sp>
          <p:nvSpPr>
            <p:cNvPr id="177187" name="Text Box 35"/>
            <p:cNvSpPr txBox="1">
              <a:spLocks noChangeArrowheads="1"/>
            </p:cNvSpPr>
            <p:nvPr/>
          </p:nvSpPr>
          <p:spPr bwMode="auto">
            <a:xfrm rot="-1355597">
              <a:off x="3762" y="2565"/>
              <a:ext cx="67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a11=4</a:t>
              </a:r>
            </a:p>
          </p:txBody>
        </p:sp>
        <p:sp>
          <p:nvSpPr>
            <p:cNvPr id="177188" name="Text Box 36"/>
            <p:cNvSpPr txBox="1">
              <a:spLocks noChangeArrowheads="1"/>
            </p:cNvSpPr>
            <p:nvPr/>
          </p:nvSpPr>
          <p:spPr bwMode="auto">
            <a:xfrm rot="-2387260">
              <a:off x="2849" y="3158"/>
              <a:ext cx="5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a9=4</a:t>
              </a:r>
            </a:p>
          </p:txBody>
        </p:sp>
      </p:grpSp>
      <p:sp>
        <p:nvSpPr>
          <p:cNvPr id="177156" name="Rectangle 37"/>
          <p:cNvSpPr>
            <a:spLocks noChangeArrowheads="1"/>
          </p:cNvSpPr>
          <p:nvPr/>
        </p:nvSpPr>
        <p:spPr bwMode="auto">
          <a:xfrm>
            <a:off x="6443663" y="3284538"/>
            <a:ext cx="19939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800000"/>
                </a:solidFill>
                <a:latin typeface="Times New Roman" pitchFamily="18" charset="0"/>
                <a:ea typeface="楷体_GB2312" pitchFamily="49" charset="-122"/>
              </a:rPr>
              <a:t>l(5)-e(5)=2</a:t>
            </a:r>
          </a:p>
        </p:txBody>
      </p:sp>
      <p:sp>
        <p:nvSpPr>
          <p:cNvPr id="177157" name="Rectangle 38"/>
          <p:cNvSpPr>
            <a:spLocks noChangeArrowheads="1"/>
          </p:cNvSpPr>
          <p:nvPr/>
        </p:nvSpPr>
        <p:spPr bwMode="auto">
          <a:xfrm>
            <a:off x="323850" y="4754563"/>
            <a:ext cx="8353425"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latin typeface="Times New Roman" pitchFamily="18" charset="0"/>
                <a:ea typeface="楷体_GB2312" pitchFamily="49" charset="-122"/>
              </a:rPr>
              <a:t>活动</a:t>
            </a:r>
            <a:r>
              <a:rPr kumimoji="1" lang="en-US" altLang="zh-CN" sz="3200" b="1">
                <a:latin typeface="Times New Roman" pitchFamily="18" charset="0"/>
                <a:ea typeface="楷体_GB2312" pitchFamily="49" charset="-122"/>
              </a:rPr>
              <a:t>a5</a:t>
            </a:r>
            <a:r>
              <a:rPr kumimoji="1" lang="zh-CN" altLang="en-US" sz="3200" b="1">
                <a:latin typeface="Times New Roman" pitchFamily="18" charset="0"/>
                <a:ea typeface="楷体_GB2312" pitchFamily="49" charset="-122"/>
              </a:rPr>
              <a:t>的最早开始时间是</a:t>
            </a:r>
            <a:r>
              <a:rPr kumimoji="1" lang="en-US" altLang="zh-CN" sz="3200" b="1">
                <a:latin typeface="Times New Roman" pitchFamily="18" charset="0"/>
                <a:ea typeface="楷体_GB2312" pitchFamily="49" charset="-122"/>
              </a:rPr>
              <a:t>4</a:t>
            </a:r>
            <a:r>
              <a:rPr kumimoji="1" lang="zh-CN" altLang="en-US" sz="3200" b="1">
                <a:latin typeface="Times New Roman" pitchFamily="18" charset="0"/>
                <a:ea typeface="楷体_GB2312" pitchFamily="49" charset="-122"/>
              </a:rPr>
              <a:t>，最迟开始时间是</a:t>
            </a:r>
            <a:r>
              <a:rPr kumimoji="1" lang="en-US" altLang="zh-CN" sz="3200" b="1">
                <a:latin typeface="Times New Roman" pitchFamily="18" charset="0"/>
                <a:ea typeface="楷体_GB2312" pitchFamily="49" charset="-122"/>
              </a:rPr>
              <a:t>6</a:t>
            </a:r>
            <a:r>
              <a:rPr kumimoji="1" lang="zh-CN" altLang="en-US" sz="3200" b="1">
                <a:latin typeface="Times New Roman" pitchFamily="18" charset="0"/>
                <a:ea typeface="楷体_GB2312" pitchFamily="49" charset="-122"/>
              </a:rPr>
              <a:t>，这意味着：如果</a:t>
            </a:r>
            <a:r>
              <a:rPr kumimoji="1" lang="en-US" altLang="zh-CN" sz="3200" b="1">
                <a:latin typeface="Times New Roman" pitchFamily="18" charset="0"/>
                <a:ea typeface="楷体_GB2312" pitchFamily="49" charset="-122"/>
              </a:rPr>
              <a:t>a5</a:t>
            </a:r>
            <a:r>
              <a:rPr kumimoji="1" lang="zh-CN" altLang="en-US" sz="3200" b="1">
                <a:latin typeface="Times New Roman" pitchFamily="18" charset="0"/>
                <a:ea typeface="楷体_GB2312" pitchFamily="49" charset="-122"/>
              </a:rPr>
              <a:t>推迟</a:t>
            </a:r>
            <a:r>
              <a:rPr kumimoji="1" lang="en-US" altLang="zh-CN" sz="3200" b="1">
                <a:latin typeface="Times New Roman" pitchFamily="18" charset="0"/>
                <a:ea typeface="楷体_GB2312" pitchFamily="49" charset="-122"/>
              </a:rPr>
              <a:t>2</a:t>
            </a:r>
            <a:r>
              <a:rPr kumimoji="1" lang="zh-CN" altLang="en-US" sz="3200" b="1">
                <a:latin typeface="Times New Roman" pitchFamily="18" charset="0"/>
                <a:ea typeface="楷体_GB2312" pitchFamily="49" charset="-122"/>
              </a:rPr>
              <a:t>天开始或提前两天完成，都不会影响整个工程的进度。</a:t>
            </a:r>
          </a:p>
        </p:txBody>
      </p:sp>
    </p:spTree>
  </p:cSld>
  <p:clrMapOvr>
    <a:masterClrMapping/>
  </p:clrMapOvr>
  <p:transition>
    <p:blinds dir="vert"/>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8178" name="Rectangle 15"/>
          <p:cNvSpPr>
            <a:spLocks noChangeArrowheads="1"/>
          </p:cNvSpPr>
          <p:nvPr/>
        </p:nvSpPr>
        <p:spPr bwMode="auto">
          <a:xfrm>
            <a:off x="250825" y="4449763"/>
            <a:ext cx="85693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latin typeface="Times New Roman" pitchFamily="18" charset="0"/>
                <a:ea typeface="楷体_GB2312" pitchFamily="49" charset="-122"/>
              </a:rPr>
              <a:t>设活动</a:t>
            </a:r>
            <a:r>
              <a:rPr lang="en-US" altLang="zh-CN" sz="3200" b="1">
                <a:latin typeface="Times New Roman" pitchFamily="18" charset="0"/>
                <a:ea typeface="楷体_GB2312" pitchFamily="49" charset="-122"/>
              </a:rPr>
              <a:t>ai</a:t>
            </a:r>
            <a:r>
              <a:rPr lang="zh-CN" altLang="en-US" sz="3200" b="1">
                <a:latin typeface="Times New Roman" pitchFamily="18" charset="0"/>
                <a:ea typeface="楷体_GB2312" pitchFamily="49" charset="-122"/>
              </a:rPr>
              <a:t>是弧</a:t>
            </a:r>
            <a:r>
              <a:rPr lang="en-US" altLang="zh-CN" sz="3200" b="1">
                <a:latin typeface="Times New Roman" pitchFamily="18" charset="0"/>
                <a:ea typeface="楷体_GB2312" pitchFamily="49" charset="-122"/>
              </a:rPr>
              <a:t>&lt;j, k&gt;</a:t>
            </a:r>
            <a:r>
              <a:rPr lang="zh-CN" altLang="en-US" sz="3200" b="1">
                <a:latin typeface="Times New Roman" pitchFamily="18" charset="0"/>
                <a:ea typeface="楷体_GB2312" pitchFamily="49" charset="-122"/>
              </a:rPr>
              <a:t>，活动持续时间是</a:t>
            </a:r>
            <a:r>
              <a:rPr lang="en-US" altLang="zh-CN" sz="3200" b="1">
                <a:latin typeface="Times New Roman" pitchFamily="18" charset="0"/>
                <a:ea typeface="楷体_GB2312" pitchFamily="49" charset="-122"/>
              </a:rPr>
              <a:t>dut(&lt;j, k&gt;)</a:t>
            </a:r>
            <a:r>
              <a:rPr lang="zh-CN" altLang="en-US" sz="3200" b="1">
                <a:latin typeface="Times New Roman" pitchFamily="18" charset="0"/>
                <a:ea typeface="楷体_GB2312" pitchFamily="49" charset="-122"/>
              </a:rPr>
              <a:t>，则有以下关系：</a:t>
            </a:r>
          </a:p>
        </p:txBody>
      </p:sp>
      <p:grpSp>
        <p:nvGrpSpPr>
          <p:cNvPr id="178179" name="Group 39"/>
          <p:cNvGrpSpPr>
            <a:grpSpLocks/>
          </p:cNvGrpSpPr>
          <p:nvPr/>
        </p:nvGrpSpPr>
        <p:grpSpPr bwMode="auto">
          <a:xfrm>
            <a:off x="684213" y="5541963"/>
            <a:ext cx="7848600" cy="1127125"/>
            <a:chOff x="431" y="3430"/>
            <a:chExt cx="4944" cy="710"/>
          </a:xfrm>
        </p:grpSpPr>
        <p:graphicFrame>
          <p:nvGraphicFramePr>
            <p:cNvPr id="178184" name="Object 16"/>
            <p:cNvGraphicFramePr>
              <a:graphicFrameLocks noChangeAspect="1"/>
            </p:cNvGraphicFramePr>
            <p:nvPr/>
          </p:nvGraphicFramePr>
          <p:xfrm>
            <a:off x="431" y="3430"/>
            <a:ext cx="2631" cy="710"/>
          </p:xfrm>
          <a:graphic>
            <a:graphicData uri="http://schemas.openxmlformats.org/presentationml/2006/ole">
              <mc:AlternateContent xmlns:mc="http://schemas.openxmlformats.org/markup-compatibility/2006">
                <mc:Choice xmlns:v="urn:schemas-microsoft-com:vml" Requires="v">
                  <p:oleObj spid="_x0000_s178195" name="公式" r:id="rId3" imgW="1600200" imgH="431800" progId="Equation.3">
                    <p:embed/>
                  </p:oleObj>
                </mc:Choice>
                <mc:Fallback>
                  <p:oleObj name="公式" r:id="rId3" imgW="1600200" imgH="431800"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 y="3430"/>
                          <a:ext cx="2631" cy="7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8185" name="Line 27"/>
            <p:cNvSpPr>
              <a:spLocks noChangeShapeType="1"/>
            </p:cNvSpPr>
            <p:nvPr/>
          </p:nvSpPr>
          <p:spPr bwMode="auto">
            <a:xfrm>
              <a:off x="3651" y="3974"/>
              <a:ext cx="1292" cy="0"/>
            </a:xfrm>
            <a:prstGeom prst="line">
              <a:avLst/>
            </a:prstGeom>
            <a:noFill/>
            <a:ln w="38100" cap="sq">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8186" name="Oval 28"/>
            <p:cNvSpPr>
              <a:spLocks noChangeArrowheads="1"/>
            </p:cNvSpPr>
            <p:nvPr/>
          </p:nvSpPr>
          <p:spPr bwMode="auto">
            <a:xfrm>
              <a:off x="3174" y="3755"/>
              <a:ext cx="432" cy="355"/>
            </a:xfrm>
            <a:prstGeom prst="ellipse">
              <a:avLst/>
            </a:prstGeom>
            <a:solidFill>
              <a:schemeClr val="accent1"/>
            </a:solidFill>
            <a:ln w="381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4000" b="1">
                  <a:latin typeface="Times New Roman" pitchFamily="18" charset="0"/>
                  <a:ea typeface="黑体" pitchFamily="49" charset="-122"/>
                </a:rPr>
                <a:t>j</a:t>
              </a:r>
            </a:p>
          </p:txBody>
        </p:sp>
        <p:sp>
          <p:nvSpPr>
            <p:cNvPr id="178187" name="Oval 29"/>
            <p:cNvSpPr>
              <a:spLocks noChangeArrowheads="1"/>
            </p:cNvSpPr>
            <p:nvPr/>
          </p:nvSpPr>
          <p:spPr bwMode="auto">
            <a:xfrm>
              <a:off x="4943" y="3755"/>
              <a:ext cx="432" cy="355"/>
            </a:xfrm>
            <a:prstGeom prst="ellipse">
              <a:avLst/>
            </a:prstGeom>
            <a:noFill/>
            <a:ln w="381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4000" b="1">
                  <a:latin typeface="Times New Roman" pitchFamily="18" charset="0"/>
                  <a:ea typeface="黑体" pitchFamily="49" charset="-122"/>
                </a:rPr>
                <a:t>k</a:t>
              </a:r>
            </a:p>
          </p:txBody>
        </p:sp>
        <p:sp>
          <p:nvSpPr>
            <p:cNvPr id="178188" name="Text Box 30"/>
            <p:cNvSpPr txBox="1">
              <a:spLocks noChangeArrowheads="1"/>
            </p:cNvSpPr>
            <p:nvPr/>
          </p:nvSpPr>
          <p:spPr bwMode="auto">
            <a:xfrm>
              <a:off x="4113" y="3616"/>
              <a:ext cx="67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3600" i="1">
                  <a:latin typeface="Times New Roman" pitchFamily="18" charset="0"/>
                  <a:ea typeface="黑体" pitchFamily="49" charset="-122"/>
                </a:rPr>
                <a:t>ai</a:t>
              </a:r>
            </a:p>
          </p:txBody>
        </p:sp>
      </p:grpSp>
      <p:sp>
        <p:nvSpPr>
          <p:cNvPr id="236580" name="Text Box 36"/>
          <p:cNvSpPr txBox="1">
            <a:spLocks noChangeArrowheads="1"/>
          </p:cNvSpPr>
          <p:nvPr/>
        </p:nvSpPr>
        <p:spPr bwMode="auto">
          <a:xfrm>
            <a:off x="107950" y="2128838"/>
            <a:ext cx="35496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a:solidFill>
                  <a:srgbClr val="6600CC"/>
                </a:solidFill>
                <a:latin typeface="Times New Roman" pitchFamily="18" charset="0"/>
                <a:ea typeface="黑体" pitchFamily="49" charset="-122"/>
              </a:rPr>
              <a:t> </a:t>
            </a:r>
            <a:r>
              <a:rPr kumimoji="1" lang="zh-CN" altLang="en-US" sz="3200" b="1">
                <a:solidFill>
                  <a:srgbClr val="6600CC"/>
                </a:solidFill>
                <a:latin typeface="Times New Roman" pitchFamily="18" charset="0"/>
                <a:ea typeface="黑体" pitchFamily="49" charset="-122"/>
              </a:rPr>
              <a:t>如何求关键活动？</a:t>
            </a:r>
          </a:p>
        </p:txBody>
      </p:sp>
      <p:sp>
        <p:nvSpPr>
          <p:cNvPr id="178181" name="Rectangle 40"/>
          <p:cNvSpPr>
            <a:spLocks noChangeArrowheads="1"/>
          </p:cNvSpPr>
          <p:nvPr/>
        </p:nvSpPr>
        <p:spPr bwMode="auto">
          <a:xfrm>
            <a:off x="250825" y="2711450"/>
            <a:ext cx="864235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solidFill>
                  <a:srgbClr val="000099"/>
                </a:solidFill>
                <a:latin typeface="楷体_GB2312" pitchFamily="49" charset="-122"/>
                <a:ea typeface="楷体_GB2312" pitchFamily="49" charset="-122"/>
              </a:rPr>
              <a:t>辨别关键活动就是要找</a:t>
            </a:r>
            <a:r>
              <a:rPr kumimoji="1" lang="en-US" altLang="zh-CN" sz="3200" b="1">
                <a:solidFill>
                  <a:srgbClr val="000099"/>
                </a:solidFill>
                <a:latin typeface="楷体_GB2312" pitchFamily="49" charset="-122"/>
                <a:ea typeface="楷体_GB2312" pitchFamily="49" charset="-122"/>
              </a:rPr>
              <a:t>e(i)=l(i)</a:t>
            </a:r>
            <a:r>
              <a:rPr kumimoji="1" lang="zh-CN" altLang="en-US" sz="3200" b="1">
                <a:solidFill>
                  <a:srgbClr val="000099"/>
                </a:solidFill>
                <a:latin typeface="楷体_GB2312" pitchFamily="49" charset="-122"/>
                <a:ea typeface="楷体_GB2312" pitchFamily="49" charset="-122"/>
              </a:rPr>
              <a:t>的活动，为求得活动的</a:t>
            </a:r>
            <a:r>
              <a:rPr kumimoji="1" lang="en-US" altLang="zh-CN" sz="3200" b="1">
                <a:solidFill>
                  <a:srgbClr val="000099"/>
                </a:solidFill>
                <a:latin typeface="楷体_GB2312" pitchFamily="49" charset="-122"/>
                <a:ea typeface="楷体_GB2312" pitchFamily="49" charset="-122"/>
              </a:rPr>
              <a:t>e(i)</a:t>
            </a:r>
            <a:r>
              <a:rPr kumimoji="1" lang="zh-CN" altLang="en-US" sz="3200" b="1">
                <a:solidFill>
                  <a:srgbClr val="000099"/>
                </a:solidFill>
                <a:latin typeface="楷体_GB2312" pitchFamily="49" charset="-122"/>
                <a:ea typeface="楷体_GB2312" pitchFamily="49" charset="-122"/>
              </a:rPr>
              <a:t>和</a:t>
            </a:r>
            <a:r>
              <a:rPr kumimoji="1" lang="en-US" altLang="zh-CN" sz="3200" b="1">
                <a:solidFill>
                  <a:srgbClr val="000099"/>
                </a:solidFill>
                <a:latin typeface="楷体_GB2312" pitchFamily="49" charset="-122"/>
                <a:ea typeface="楷体_GB2312" pitchFamily="49" charset="-122"/>
              </a:rPr>
              <a:t>l(i)</a:t>
            </a:r>
            <a:r>
              <a:rPr kumimoji="1" lang="zh-CN" altLang="en-US" sz="3200" b="1">
                <a:solidFill>
                  <a:srgbClr val="000099"/>
                </a:solidFill>
                <a:latin typeface="楷体_GB2312" pitchFamily="49" charset="-122"/>
                <a:ea typeface="楷体_GB2312" pitchFamily="49" charset="-122"/>
              </a:rPr>
              <a:t>，应先求得事件的最早发生时间</a:t>
            </a:r>
            <a:r>
              <a:rPr kumimoji="1" lang="en-US" altLang="zh-CN" sz="3200" b="1">
                <a:solidFill>
                  <a:srgbClr val="000099"/>
                </a:solidFill>
                <a:latin typeface="楷体_GB2312" pitchFamily="49" charset="-122"/>
                <a:ea typeface="楷体_GB2312" pitchFamily="49" charset="-122"/>
              </a:rPr>
              <a:t>ve(j)</a:t>
            </a:r>
            <a:r>
              <a:rPr kumimoji="1" lang="zh-CN" altLang="en-US" sz="3200" b="1">
                <a:solidFill>
                  <a:srgbClr val="000099"/>
                </a:solidFill>
                <a:latin typeface="楷体_GB2312" pitchFamily="49" charset="-122"/>
                <a:ea typeface="楷体_GB2312" pitchFamily="49" charset="-122"/>
              </a:rPr>
              <a:t>和最迟发生时间</a:t>
            </a:r>
            <a:r>
              <a:rPr kumimoji="1" lang="en-US" altLang="zh-CN" sz="3200" b="1">
                <a:solidFill>
                  <a:srgbClr val="000099"/>
                </a:solidFill>
                <a:latin typeface="楷体_GB2312" pitchFamily="49" charset="-122"/>
                <a:ea typeface="楷体_GB2312" pitchFamily="49" charset="-122"/>
              </a:rPr>
              <a:t>vl(j)</a:t>
            </a:r>
          </a:p>
        </p:txBody>
      </p:sp>
      <p:sp>
        <p:nvSpPr>
          <p:cNvPr id="178182" name="Rectangle 41"/>
          <p:cNvSpPr>
            <a:spLocks noChangeArrowheads="1"/>
          </p:cNvSpPr>
          <p:nvPr/>
        </p:nvSpPr>
        <p:spPr bwMode="auto">
          <a:xfrm>
            <a:off x="179388" y="115888"/>
            <a:ext cx="7272337" cy="65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lang="zh-CN" altLang="en-US" sz="3200" b="1">
                <a:latin typeface="Times New Roman" pitchFamily="18" charset="0"/>
                <a:ea typeface="楷体_GB2312" pitchFamily="49" charset="-122"/>
              </a:rPr>
              <a:t>若</a:t>
            </a:r>
            <a:r>
              <a:rPr lang="en-US" altLang="zh-CN" sz="3200" b="1">
                <a:latin typeface="Times New Roman" pitchFamily="18" charset="0"/>
                <a:ea typeface="楷体_GB2312" pitchFamily="49" charset="-122"/>
              </a:rPr>
              <a:t>l(i)-e(i)=0</a:t>
            </a:r>
            <a:r>
              <a:rPr lang="zh-CN" altLang="en-US" sz="3200" b="1">
                <a:latin typeface="Times New Roman" pitchFamily="18" charset="0"/>
                <a:ea typeface="楷体_GB2312" pitchFamily="49" charset="-122"/>
              </a:rPr>
              <a:t>，表示活动</a:t>
            </a:r>
            <a:r>
              <a:rPr lang="en-US" altLang="zh-CN" sz="3200" b="1">
                <a:latin typeface="Times New Roman" pitchFamily="18" charset="0"/>
                <a:ea typeface="楷体_GB2312" pitchFamily="49" charset="-122"/>
              </a:rPr>
              <a:t>ai</a:t>
            </a:r>
            <a:r>
              <a:rPr lang="zh-CN" altLang="en-US" sz="3200" b="1">
                <a:latin typeface="Times New Roman" pitchFamily="18" charset="0"/>
                <a:ea typeface="楷体_GB2312" pitchFamily="49" charset="-122"/>
              </a:rPr>
              <a:t>是</a:t>
            </a:r>
            <a:r>
              <a:rPr lang="zh-CN" altLang="en-US" sz="3200" b="1">
                <a:solidFill>
                  <a:srgbClr val="800000"/>
                </a:solidFill>
                <a:latin typeface="Times New Roman" pitchFamily="18" charset="0"/>
                <a:ea typeface="楷体_GB2312" pitchFamily="49" charset="-122"/>
              </a:rPr>
              <a:t>关键活动</a:t>
            </a:r>
            <a:r>
              <a:rPr lang="zh-CN" altLang="en-US" sz="3200" b="1">
                <a:latin typeface="Times New Roman" pitchFamily="18" charset="0"/>
                <a:ea typeface="楷体_GB2312" pitchFamily="49" charset="-122"/>
              </a:rPr>
              <a:t>。</a:t>
            </a:r>
          </a:p>
        </p:txBody>
      </p:sp>
      <p:sp>
        <p:nvSpPr>
          <p:cNvPr id="178183" name="Rectangle 42"/>
          <p:cNvSpPr>
            <a:spLocks noChangeArrowheads="1"/>
          </p:cNvSpPr>
          <p:nvPr/>
        </p:nvSpPr>
        <p:spPr bwMode="auto">
          <a:xfrm>
            <a:off x="107950" y="703263"/>
            <a:ext cx="8777288" cy="121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lang="zh-CN" altLang="en-US" sz="3200" b="1">
                <a:latin typeface="Times New Roman" pitchFamily="18" charset="0"/>
                <a:ea typeface="楷体_GB2312" pitchFamily="49" charset="-122"/>
              </a:rPr>
              <a:t>显然，关键路径上的所有活动都是关键活动。因此提前完成非关键活动并不能加快工程的进度。</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236580"/>
                                        </p:tgtEl>
                                        <p:attrNameLst>
                                          <p:attrName>style.visibility</p:attrName>
                                        </p:attrNameLst>
                                      </p:cBhvr>
                                      <p:to>
                                        <p:strVal val="visible"/>
                                      </p:to>
                                    </p:set>
                                    <p:animEffect transition="in" filter="slide(fromTop)">
                                      <p:cBhvr>
                                        <p:cTn id="7" dur="500"/>
                                        <p:tgtEl>
                                          <p:spTgt spid="236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80" grpId="0" autoUpdateAnimBg="0"/>
    </p:bldLst>
  </p:timing>
</p:sld>
</file>

<file path=ppt/slides/slide1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4091" name="Text Box 187"/>
          <p:cNvSpPr txBox="1">
            <a:spLocks noChangeArrowheads="1"/>
          </p:cNvSpPr>
          <p:nvPr/>
        </p:nvSpPr>
        <p:spPr bwMode="auto">
          <a:xfrm>
            <a:off x="107950" y="44450"/>
            <a:ext cx="8713788"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spcBef>
                <a:spcPct val="20000"/>
              </a:spcBef>
              <a:buClr>
                <a:schemeClr val="folHlink"/>
              </a:buClr>
              <a:buSzPct val="60000"/>
              <a:buFont typeface="Wingdings" pitchFamily="2" charset="2"/>
              <a:buNone/>
            </a:pPr>
            <a:r>
              <a:rPr kumimoji="1" lang="zh-CN" altLang="en-US" sz="3200" b="1">
                <a:solidFill>
                  <a:srgbClr val="000000"/>
                </a:solidFill>
                <a:latin typeface="楷体_GB2312" pitchFamily="49" charset="-122"/>
                <a:ea typeface="楷体_GB2312" pitchFamily="49" charset="-122"/>
              </a:rPr>
              <a:t>如何求</a:t>
            </a:r>
            <a:r>
              <a:rPr kumimoji="1" lang="en-US" altLang="zh-CN" sz="3200" b="1">
                <a:solidFill>
                  <a:srgbClr val="000000"/>
                </a:solidFill>
                <a:latin typeface="楷体_GB2312" pitchFamily="49" charset="-122"/>
                <a:ea typeface="楷体_GB2312" pitchFamily="49" charset="-122"/>
              </a:rPr>
              <a:t>ve(j)</a:t>
            </a:r>
            <a:r>
              <a:rPr kumimoji="1" lang="zh-CN" altLang="en-US" sz="3200" b="1">
                <a:solidFill>
                  <a:srgbClr val="000000"/>
                </a:solidFill>
                <a:latin typeface="楷体_GB2312" pitchFamily="49" charset="-122"/>
                <a:ea typeface="楷体_GB2312" pitchFamily="49" charset="-122"/>
              </a:rPr>
              <a:t>和</a:t>
            </a:r>
            <a:r>
              <a:rPr kumimoji="1" lang="en-US" altLang="zh-CN" sz="3200" b="1">
                <a:solidFill>
                  <a:srgbClr val="000000"/>
                </a:solidFill>
                <a:latin typeface="楷体_GB2312" pitchFamily="49" charset="-122"/>
                <a:ea typeface="楷体_GB2312" pitchFamily="49" charset="-122"/>
              </a:rPr>
              <a:t>vl(j) </a:t>
            </a:r>
            <a:r>
              <a:rPr kumimoji="1" lang="zh-CN" altLang="en-US" sz="3200" b="1">
                <a:solidFill>
                  <a:srgbClr val="000000"/>
                </a:solidFill>
                <a:latin typeface="楷体_GB2312" pitchFamily="49" charset="-122"/>
                <a:ea typeface="楷体_GB2312" pitchFamily="49" charset="-122"/>
              </a:rPr>
              <a:t>：</a:t>
            </a:r>
          </a:p>
          <a:p>
            <a:pPr algn="just" eaLnBrk="1" hangingPunct="1">
              <a:spcBef>
                <a:spcPct val="20000"/>
              </a:spcBef>
              <a:buClr>
                <a:schemeClr val="folHlink"/>
              </a:buClr>
              <a:buSzPct val="60000"/>
              <a:buFont typeface="Wingdings" pitchFamily="2" charset="2"/>
              <a:buNone/>
            </a:pPr>
            <a:r>
              <a:rPr kumimoji="1" lang="en-US" altLang="zh-CN" sz="3200" b="1">
                <a:solidFill>
                  <a:srgbClr val="000000"/>
                </a:solidFill>
                <a:latin typeface="楷体_GB2312" pitchFamily="49" charset="-122"/>
                <a:ea typeface="楷体_GB2312" pitchFamily="49" charset="-122"/>
              </a:rPr>
              <a:t>(1) ve(</a:t>
            </a:r>
            <a:r>
              <a:rPr kumimoji="1" lang="zh-CN" altLang="en-US" sz="3200" b="1">
                <a:solidFill>
                  <a:srgbClr val="000000"/>
                </a:solidFill>
                <a:latin typeface="楷体_GB2312" pitchFamily="49" charset="-122"/>
                <a:ea typeface="楷体_GB2312" pitchFamily="49" charset="-122"/>
              </a:rPr>
              <a:t>源点</a:t>
            </a:r>
            <a:r>
              <a:rPr kumimoji="1" lang="en-US" altLang="zh-CN" sz="3200" b="1">
                <a:solidFill>
                  <a:srgbClr val="000000"/>
                </a:solidFill>
                <a:latin typeface="楷体_GB2312" pitchFamily="49" charset="-122"/>
                <a:ea typeface="楷体_GB2312" pitchFamily="49" charset="-122"/>
              </a:rPr>
              <a:t>) = 0</a:t>
            </a:r>
            <a:r>
              <a:rPr kumimoji="1" lang="zh-CN" altLang="en-US" sz="3200" b="1">
                <a:solidFill>
                  <a:srgbClr val="000000"/>
                </a:solidFill>
                <a:latin typeface="楷体_GB2312" pitchFamily="49" charset="-122"/>
                <a:ea typeface="楷体_GB2312" pitchFamily="49" charset="-122"/>
              </a:rPr>
              <a:t>开始向前</a:t>
            </a:r>
            <a:r>
              <a:rPr kumimoji="1" lang="en-US" altLang="zh-CN" sz="3200" b="1">
                <a:solidFill>
                  <a:srgbClr val="000000"/>
                </a:solidFill>
                <a:latin typeface="楷体_GB2312" pitchFamily="49" charset="-122"/>
                <a:ea typeface="楷体_GB2312" pitchFamily="49" charset="-122"/>
              </a:rPr>
              <a:t>(</a:t>
            </a:r>
            <a:r>
              <a:rPr kumimoji="1" lang="zh-CN" altLang="en-US" sz="3200" b="1">
                <a:solidFill>
                  <a:srgbClr val="000000"/>
                </a:solidFill>
                <a:latin typeface="楷体_GB2312" pitchFamily="49" charset="-122"/>
                <a:ea typeface="楷体_GB2312" pitchFamily="49" charset="-122"/>
              </a:rPr>
              <a:t>汇点</a:t>
            </a:r>
            <a:r>
              <a:rPr kumimoji="1" lang="en-US" altLang="zh-CN" sz="3200" b="1">
                <a:solidFill>
                  <a:srgbClr val="000000"/>
                </a:solidFill>
                <a:latin typeface="楷体_GB2312" pitchFamily="49" charset="-122"/>
                <a:ea typeface="楷体_GB2312" pitchFamily="49" charset="-122"/>
              </a:rPr>
              <a:t>)</a:t>
            </a:r>
            <a:r>
              <a:rPr kumimoji="1" lang="zh-CN" altLang="en-US" sz="3200" b="1">
                <a:solidFill>
                  <a:srgbClr val="000000"/>
                </a:solidFill>
                <a:latin typeface="楷体_GB2312" pitchFamily="49" charset="-122"/>
                <a:ea typeface="楷体_GB2312" pitchFamily="49" charset="-122"/>
              </a:rPr>
              <a:t>递推：</a:t>
            </a:r>
          </a:p>
          <a:p>
            <a:pPr algn="just" eaLnBrk="1" hangingPunct="1">
              <a:spcBef>
                <a:spcPct val="20000"/>
              </a:spcBef>
              <a:buClr>
                <a:schemeClr val="folHlink"/>
              </a:buClr>
              <a:buSzPct val="60000"/>
              <a:buFont typeface="Wingdings" pitchFamily="2" charset="2"/>
              <a:buNone/>
            </a:pPr>
            <a:r>
              <a:rPr kumimoji="1" lang="zh-CN" altLang="en-US" sz="3200" b="1">
                <a:solidFill>
                  <a:srgbClr val="000000"/>
                </a:solidFill>
                <a:latin typeface="楷体_GB2312" pitchFamily="49" charset="-122"/>
                <a:ea typeface="楷体_GB2312" pitchFamily="49" charset="-122"/>
              </a:rPr>
              <a:t>    </a:t>
            </a:r>
            <a:r>
              <a:rPr kumimoji="1" lang="en-US" altLang="zh-CN" sz="3200" b="1">
                <a:solidFill>
                  <a:srgbClr val="000000"/>
                </a:solidFill>
                <a:latin typeface="楷体_GB2312" pitchFamily="49" charset="-122"/>
                <a:ea typeface="楷体_GB2312" pitchFamily="49" charset="-122"/>
              </a:rPr>
              <a:t>ve(j) = Max{ve(i) + dut(&lt;i,j&gt;)}</a:t>
            </a:r>
          </a:p>
          <a:p>
            <a:pPr algn="just" eaLnBrk="1" hangingPunct="1">
              <a:spcBef>
                <a:spcPct val="20000"/>
              </a:spcBef>
              <a:buClr>
                <a:schemeClr val="folHlink"/>
              </a:buClr>
              <a:buSzPct val="60000"/>
              <a:buFont typeface="Wingdings" pitchFamily="2" charset="2"/>
              <a:buNone/>
            </a:pPr>
            <a:r>
              <a:rPr kumimoji="1" lang="en-US" altLang="zh-CN" sz="3200" b="1">
                <a:solidFill>
                  <a:srgbClr val="000000"/>
                </a:solidFill>
                <a:latin typeface="楷体_GB2312" pitchFamily="49" charset="-122"/>
                <a:ea typeface="楷体_GB2312" pitchFamily="49" charset="-122"/>
              </a:rPr>
              <a:t>&lt;i,j&gt;∈T,j=1,2,...,n-1.T</a:t>
            </a:r>
            <a:r>
              <a:rPr kumimoji="1" lang="zh-CN" altLang="en-US" sz="3200" b="1">
                <a:solidFill>
                  <a:srgbClr val="000000"/>
                </a:solidFill>
                <a:latin typeface="楷体_GB2312" pitchFamily="49" charset="-122"/>
                <a:ea typeface="楷体_GB2312" pitchFamily="49" charset="-122"/>
              </a:rPr>
              <a:t>是所有以顶点</a:t>
            </a:r>
            <a:r>
              <a:rPr kumimoji="1" lang="en-US" altLang="zh-CN" sz="3200" b="1">
                <a:solidFill>
                  <a:srgbClr val="000000"/>
                </a:solidFill>
                <a:latin typeface="楷体_GB2312" pitchFamily="49" charset="-122"/>
                <a:ea typeface="楷体_GB2312" pitchFamily="49" charset="-122"/>
              </a:rPr>
              <a:t>j</a:t>
            </a:r>
            <a:r>
              <a:rPr kumimoji="1" lang="zh-CN" altLang="en-US" sz="3200" b="1">
                <a:solidFill>
                  <a:srgbClr val="000000"/>
                </a:solidFill>
                <a:latin typeface="楷体_GB2312" pitchFamily="49" charset="-122"/>
                <a:ea typeface="楷体_GB2312" pitchFamily="49" charset="-122"/>
              </a:rPr>
              <a:t>为头的弧的集合。</a:t>
            </a:r>
          </a:p>
        </p:txBody>
      </p:sp>
      <p:pic>
        <p:nvPicPr>
          <p:cNvPr id="179203" name="Picture 188"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750" y="2565400"/>
            <a:ext cx="3960813" cy="150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9204" name="Rectangle 189"/>
          <p:cNvSpPr>
            <a:spLocks noChangeArrowheads="1"/>
          </p:cNvSpPr>
          <p:nvPr/>
        </p:nvSpPr>
        <p:spPr bwMode="auto">
          <a:xfrm>
            <a:off x="107950" y="4076700"/>
            <a:ext cx="8785225"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latin typeface="Times New Roman" pitchFamily="18" charset="0"/>
                <a:ea typeface="楷体_GB2312" pitchFamily="49" charset="-122"/>
              </a:rPr>
              <a:t>公式的意义：从指向顶点</a:t>
            </a:r>
            <a:r>
              <a:rPr lang="en-US" altLang="zh-CN" sz="3200" b="1">
                <a:latin typeface="Times New Roman" pitchFamily="18" charset="0"/>
                <a:ea typeface="楷体_GB2312" pitchFamily="49" charset="-122"/>
              </a:rPr>
              <a:t>vj</a:t>
            </a:r>
            <a:r>
              <a:rPr lang="zh-CN" altLang="en-US" sz="3200" b="1">
                <a:latin typeface="Times New Roman" pitchFamily="18" charset="0"/>
                <a:ea typeface="楷体_GB2312" pitchFamily="49" charset="-122"/>
              </a:rPr>
              <a:t>的弧所表示的活动中取</a:t>
            </a:r>
            <a:r>
              <a:rPr lang="zh-CN" altLang="en-US" sz="3200" b="1">
                <a:solidFill>
                  <a:srgbClr val="590096"/>
                </a:solidFill>
                <a:latin typeface="Times New Roman" pitchFamily="18" charset="0"/>
                <a:ea typeface="楷体_GB2312" pitchFamily="49" charset="-122"/>
              </a:rPr>
              <a:t>最晚完成</a:t>
            </a:r>
            <a:r>
              <a:rPr lang="zh-CN" altLang="en-US" sz="3200" b="1">
                <a:latin typeface="Times New Roman" pitchFamily="18" charset="0"/>
                <a:ea typeface="楷体_GB2312" pitchFamily="49" charset="-122"/>
              </a:rPr>
              <a:t>的一个活动的完成时间作为</a:t>
            </a:r>
            <a:r>
              <a:rPr lang="en-US" altLang="zh-CN" sz="3200" b="1">
                <a:latin typeface="Times New Roman" pitchFamily="18" charset="0"/>
                <a:ea typeface="楷体_GB2312" pitchFamily="49" charset="-122"/>
              </a:rPr>
              <a:t>vj</a:t>
            </a:r>
            <a:r>
              <a:rPr lang="zh-CN" altLang="en-US" sz="3200" b="1">
                <a:latin typeface="Times New Roman" pitchFamily="18" charset="0"/>
                <a:ea typeface="楷体_GB2312" pitchFamily="49" charset="-122"/>
              </a:rPr>
              <a:t>的最早发生时间。</a:t>
            </a:r>
          </a:p>
        </p:txBody>
      </p:sp>
      <p:sp>
        <p:nvSpPr>
          <p:cNvPr id="179205" name="Rectangle 190"/>
          <p:cNvSpPr>
            <a:spLocks noChangeArrowheads="1"/>
          </p:cNvSpPr>
          <p:nvPr/>
        </p:nvSpPr>
        <p:spPr bwMode="auto">
          <a:xfrm>
            <a:off x="179388" y="5661025"/>
            <a:ext cx="8713787"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ea typeface="楷体_GB2312" pitchFamily="49" charset="-122"/>
              </a:rPr>
              <a:t>方法是：对所有事件进行拓扑排序，然后依次按拓扑顺序计算每个事件的最早发生时间。</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4091"/>
                                        </p:tgtEl>
                                        <p:attrNameLst>
                                          <p:attrName>style.visibility</p:attrName>
                                        </p:attrNameLst>
                                      </p:cBhvr>
                                      <p:to>
                                        <p:strVal val="visible"/>
                                      </p:to>
                                    </p:set>
                                    <p:animEffect transition="in" filter="wipe(up)">
                                      <p:cBhvr>
                                        <p:cTn id="7" dur="500"/>
                                        <p:tgtEl>
                                          <p:spTgt spid="1240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091" grpId="0" autoUpdateAnimBg="0"/>
    </p:bldLst>
  </p:timing>
</p:sld>
</file>

<file path=ppt/slides/slide1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0226" name="Rectangle 4"/>
          <p:cNvSpPr>
            <a:spLocks noChangeArrowheads="1"/>
          </p:cNvSpPr>
          <p:nvPr/>
        </p:nvSpPr>
        <p:spPr bwMode="auto">
          <a:xfrm>
            <a:off x="179388" y="115888"/>
            <a:ext cx="8640762"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buClr>
                <a:schemeClr val="folHlink"/>
              </a:buClr>
              <a:buSzPct val="60000"/>
              <a:buFont typeface="Wingdings" pitchFamily="2" charset="2"/>
              <a:buNone/>
            </a:pPr>
            <a:r>
              <a:rPr kumimoji="1" lang="en-US" altLang="zh-CN" sz="3200" b="1">
                <a:solidFill>
                  <a:srgbClr val="000000"/>
                </a:solidFill>
                <a:latin typeface="楷体_GB2312" pitchFamily="49" charset="-122"/>
                <a:ea typeface="楷体_GB2312" pitchFamily="49" charset="-122"/>
              </a:rPr>
              <a:t>(2)</a:t>
            </a:r>
            <a:r>
              <a:rPr kumimoji="1" lang="zh-CN" altLang="en-US" sz="3200" b="1">
                <a:solidFill>
                  <a:srgbClr val="000000"/>
                </a:solidFill>
                <a:latin typeface="楷体_GB2312" pitchFamily="49" charset="-122"/>
                <a:ea typeface="楷体_GB2312" pitchFamily="49" charset="-122"/>
              </a:rPr>
              <a:t>从</a:t>
            </a:r>
            <a:r>
              <a:rPr kumimoji="1" lang="en-US" altLang="zh-CN" sz="3200" b="1">
                <a:solidFill>
                  <a:srgbClr val="000000"/>
                </a:solidFill>
                <a:latin typeface="楷体_GB2312" pitchFamily="49" charset="-122"/>
                <a:ea typeface="楷体_GB2312" pitchFamily="49" charset="-122"/>
              </a:rPr>
              <a:t>vl(</a:t>
            </a:r>
            <a:r>
              <a:rPr kumimoji="1" lang="zh-CN" altLang="en-US" sz="3200" b="1">
                <a:solidFill>
                  <a:srgbClr val="000000"/>
                </a:solidFill>
                <a:latin typeface="楷体_GB2312" pitchFamily="49" charset="-122"/>
                <a:ea typeface="楷体_GB2312" pitchFamily="49" charset="-122"/>
              </a:rPr>
              <a:t>汇点</a:t>
            </a:r>
            <a:r>
              <a:rPr kumimoji="1" lang="en-US" altLang="zh-CN" sz="3200" b="1">
                <a:solidFill>
                  <a:srgbClr val="000000"/>
                </a:solidFill>
                <a:latin typeface="楷体_GB2312" pitchFamily="49" charset="-122"/>
                <a:ea typeface="楷体_GB2312" pitchFamily="49" charset="-122"/>
              </a:rPr>
              <a:t>) </a:t>
            </a:r>
            <a:r>
              <a:rPr kumimoji="1" lang="zh-CN" altLang="en-US" sz="3200" b="1">
                <a:solidFill>
                  <a:srgbClr val="000000"/>
                </a:solidFill>
                <a:latin typeface="楷体_GB2312" pitchFamily="49" charset="-122"/>
                <a:ea typeface="楷体_GB2312" pitchFamily="49" charset="-122"/>
              </a:rPr>
              <a:t>开始向后（源点）递推：</a:t>
            </a:r>
          </a:p>
          <a:p>
            <a:pPr algn="just">
              <a:spcBef>
                <a:spcPct val="20000"/>
              </a:spcBef>
              <a:buClr>
                <a:schemeClr val="folHlink"/>
              </a:buClr>
              <a:buSzPct val="60000"/>
              <a:buFont typeface="Wingdings" pitchFamily="2" charset="2"/>
              <a:buNone/>
            </a:pPr>
            <a:r>
              <a:rPr kumimoji="1" lang="zh-CN" altLang="en-US" sz="3200" b="1">
                <a:solidFill>
                  <a:srgbClr val="000000"/>
                </a:solidFill>
                <a:latin typeface="楷体_GB2312" pitchFamily="49" charset="-122"/>
                <a:ea typeface="楷体_GB2312" pitchFamily="49" charset="-122"/>
              </a:rPr>
              <a:t>     </a:t>
            </a:r>
            <a:r>
              <a:rPr kumimoji="1" lang="en-US" altLang="zh-CN" sz="3200" b="1">
                <a:solidFill>
                  <a:srgbClr val="000000"/>
                </a:solidFill>
                <a:latin typeface="楷体_GB2312" pitchFamily="49" charset="-122"/>
                <a:ea typeface="楷体_GB2312" pitchFamily="49" charset="-122"/>
              </a:rPr>
              <a:t>vl(</a:t>
            </a:r>
            <a:r>
              <a:rPr kumimoji="1" lang="zh-CN" altLang="en-US" sz="3200" b="1">
                <a:solidFill>
                  <a:srgbClr val="000000"/>
                </a:solidFill>
                <a:latin typeface="楷体_GB2312" pitchFamily="49" charset="-122"/>
                <a:ea typeface="楷体_GB2312" pitchFamily="49" charset="-122"/>
              </a:rPr>
              <a:t>汇点</a:t>
            </a:r>
            <a:r>
              <a:rPr kumimoji="1" lang="en-US" altLang="zh-CN" sz="3200" b="1">
                <a:solidFill>
                  <a:srgbClr val="000000"/>
                </a:solidFill>
                <a:latin typeface="楷体_GB2312" pitchFamily="49" charset="-122"/>
                <a:ea typeface="楷体_GB2312" pitchFamily="49" charset="-122"/>
              </a:rPr>
              <a:t>) = ve(</a:t>
            </a:r>
            <a:r>
              <a:rPr kumimoji="1" lang="zh-CN" altLang="en-US" sz="3200" b="1">
                <a:solidFill>
                  <a:srgbClr val="000000"/>
                </a:solidFill>
                <a:latin typeface="楷体_GB2312" pitchFamily="49" charset="-122"/>
                <a:ea typeface="楷体_GB2312" pitchFamily="49" charset="-122"/>
              </a:rPr>
              <a:t>汇点</a:t>
            </a:r>
            <a:r>
              <a:rPr kumimoji="1" lang="en-US" altLang="zh-CN" sz="3200" b="1">
                <a:solidFill>
                  <a:srgbClr val="000000"/>
                </a:solidFill>
                <a:latin typeface="楷体_GB2312" pitchFamily="49" charset="-122"/>
                <a:ea typeface="楷体_GB2312" pitchFamily="49" charset="-122"/>
              </a:rPr>
              <a:t>)</a:t>
            </a:r>
            <a:r>
              <a:rPr kumimoji="1" lang="zh-CN" altLang="en-US" sz="3200" b="1">
                <a:solidFill>
                  <a:srgbClr val="000000"/>
                </a:solidFill>
                <a:latin typeface="楷体_GB2312" pitchFamily="49" charset="-122"/>
                <a:ea typeface="楷体_GB2312" pitchFamily="49" charset="-122"/>
              </a:rPr>
              <a:t>起</a:t>
            </a:r>
          </a:p>
          <a:p>
            <a:pPr algn="just">
              <a:spcBef>
                <a:spcPct val="20000"/>
              </a:spcBef>
              <a:buClr>
                <a:schemeClr val="folHlink"/>
              </a:buClr>
              <a:buSzPct val="60000"/>
              <a:buFont typeface="Wingdings" pitchFamily="2" charset="2"/>
              <a:buNone/>
            </a:pPr>
            <a:r>
              <a:rPr kumimoji="1" lang="zh-CN" altLang="en-US" sz="3200" b="1">
                <a:solidFill>
                  <a:srgbClr val="000000"/>
                </a:solidFill>
                <a:latin typeface="楷体_GB2312" pitchFamily="49" charset="-122"/>
                <a:ea typeface="楷体_GB2312" pitchFamily="49" charset="-122"/>
              </a:rPr>
              <a:t>    </a:t>
            </a:r>
            <a:r>
              <a:rPr kumimoji="1" lang="en-US" altLang="zh-CN" sz="3200" b="1">
                <a:solidFill>
                  <a:srgbClr val="000000"/>
                </a:solidFill>
                <a:latin typeface="楷体_GB2312" pitchFamily="49" charset="-122"/>
                <a:ea typeface="楷体_GB2312" pitchFamily="49" charset="-122"/>
              </a:rPr>
              <a:t>vl( i ) = Min{vl(j)</a:t>
            </a:r>
            <a:r>
              <a:rPr kumimoji="1" lang="en-US" altLang="zh-CN" sz="3200" b="1">
                <a:solidFill>
                  <a:srgbClr val="000000"/>
                </a:solidFill>
                <a:latin typeface="Times New Roman" pitchFamily="18" charset="0"/>
                <a:ea typeface="楷体_GB2312" pitchFamily="49" charset="-122"/>
              </a:rPr>
              <a:t>–</a:t>
            </a:r>
            <a:r>
              <a:rPr kumimoji="1" lang="en-US" altLang="zh-CN" sz="3200" b="1">
                <a:solidFill>
                  <a:srgbClr val="000000"/>
                </a:solidFill>
                <a:latin typeface="楷体_GB2312" pitchFamily="49" charset="-122"/>
                <a:ea typeface="楷体_GB2312" pitchFamily="49" charset="-122"/>
              </a:rPr>
              <a:t> dut(&lt;i,j&gt;)}</a:t>
            </a:r>
          </a:p>
          <a:p>
            <a:pPr algn="just">
              <a:spcBef>
                <a:spcPct val="20000"/>
              </a:spcBef>
              <a:buClr>
                <a:schemeClr val="folHlink"/>
              </a:buClr>
              <a:buSzPct val="60000"/>
              <a:buFont typeface="Wingdings" pitchFamily="2" charset="2"/>
              <a:buNone/>
            </a:pPr>
            <a:r>
              <a:rPr kumimoji="1" lang="en-US" altLang="zh-CN" sz="3200" b="1">
                <a:solidFill>
                  <a:srgbClr val="000000"/>
                </a:solidFill>
                <a:latin typeface="楷体_GB2312" pitchFamily="49" charset="-122"/>
                <a:ea typeface="楷体_GB2312" pitchFamily="49" charset="-122"/>
              </a:rPr>
              <a:t>&lt;i,j&gt;∈S , i=n-2,...,0 .S</a:t>
            </a:r>
            <a:r>
              <a:rPr kumimoji="1" lang="zh-CN" altLang="en-US" sz="3200" b="1">
                <a:solidFill>
                  <a:srgbClr val="000000"/>
                </a:solidFill>
                <a:latin typeface="楷体_GB2312" pitchFamily="49" charset="-122"/>
                <a:ea typeface="楷体_GB2312" pitchFamily="49" charset="-122"/>
              </a:rPr>
              <a:t>是所有以顶点为尾的弧的集合。</a:t>
            </a:r>
          </a:p>
        </p:txBody>
      </p:sp>
      <p:sp>
        <p:nvSpPr>
          <p:cNvPr id="180227" name="Rectangle 5"/>
          <p:cNvSpPr>
            <a:spLocks noChangeArrowheads="1"/>
          </p:cNvSpPr>
          <p:nvPr/>
        </p:nvSpPr>
        <p:spPr bwMode="auto">
          <a:xfrm>
            <a:off x="250825" y="5746750"/>
            <a:ext cx="83534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ea typeface="楷体_GB2312" pitchFamily="49" charset="-122"/>
              </a:rPr>
              <a:t>方法是：按拓扑排序的逆顺序，依次计算每个事件的最晚发生时间。</a:t>
            </a:r>
          </a:p>
        </p:txBody>
      </p:sp>
      <p:pic>
        <p:nvPicPr>
          <p:cNvPr id="180228" name="Picture 6"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4800" y="2492375"/>
            <a:ext cx="4248150" cy="183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0229" name="Rectangle 7"/>
          <p:cNvSpPr>
            <a:spLocks noChangeArrowheads="1"/>
          </p:cNvSpPr>
          <p:nvPr/>
        </p:nvSpPr>
        <p:spPr bwMode="auto">
          <a:xfrm>
            <a:off x="107950" y="4251325"/>
            <a:ext cx="8785225"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latin typeface="Times New Roman" pitchFamily="18" charset="0"/>
                <a:ea typeface="楷体_GB2312" pitchFamily="49" charset="-122"/>
              </a:rPr>
              <a:t>公式的意义：在从顶点</a:t>
            </a:r>
            <a:r>
              <a:rPr lang="en-US" altLang="zh-CN" sz="3200" b="1">
                <a:latin typeface="Times New Roman" pitchFamily="18" charset="0"/>
                <a:ea typeface="楷体_GB2312" pitchFamily="49" charset="-122"/>
              </a:rPr>
              <a:t>vi</a:t>
            </a:r>
            <a:r>
              <a:rPr lang="zh-CN" altLang="en-US" sz="3200" b="1">
                <a:latin typeface="Times New Roman" pitchFamily="18" charset="0"/>
                <a:ea typeface="楷体_GB2312" pitchFamily="49" charset="-122"/>
              </a:rPr>
              <a:t>发出的弧所表示的活动中取</a:t>
            </a:r>
            <a:r>
              <a:rPr lang="zh-CN" altLang="en-US" sz="3200" b="1">
                <a:solidFill>
                  <a:srgbClr val="590096"/>
                </a:solidFill>
                <a:latin typeface="Times New Roman" pitchFamily="18" charset="0"/>
                <a:ea typeface="楷体_GB2312" pitchFamily="49" charset="-122"/>
              </a:rPr>
              <a:t>最早开始</a:t>
            </a:r>
            <a:r>
              <a:rPr lang="zh-CN" altLang="en-US" sz="3200" b="1">
                <a:latin typeface="Times New Roman" pitchFamily="18" charset="0"/>
                <a:ea typeface="楷体_GB2312" pitchFamily="49" charset="-122"/>
              </a:rPr>
              <a:t>的一个活动的开始时间作为</a:t>
            </a:r>
            <a:r>
              <a:rPr lang="en-US" altLang="zh-CN" sz="3200" b="1">
                <a:latin typeface="Times New Roman" pitchFamily="18" charset="0"/>
                <a:ea typeface="楷体_GB2312" pitchFamily="49" charset="-122"/>
              </a:rPr>
              <a:t>vi</a:t>
            </a:r>
            <a:r>
              <a:rPr lang="zh-CN" altLang="en-US" sz="3200" b="1">
                <a:latin typeface="Times New Roman" pitchFamily="18" charset="0"/>
                <a:ea typeface="楷体_GB2312" pitchFamily="49" charset="-122"/>
              </a:rPr>
              <a:t>的最迟发生时间。</a:t>
            </a:r>
          </a:p>
        </p:txBody>
      </p:sp>
    </p:spTree>
  </p:cSld>
  <p:clrMapOvr>
    <a:masterClrMapping/>
  </p:clrMapOvr>
  <p:transition>
    <p:blinds dir="vert"/>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81250" name="Group 124"/>
          <p:cNvGrpSpPr>
            <a:grpSpLocks/>
          </p:cNvGrpSpPr>
          <p:nvPr/>
        </p:nvGrpSpPr>
        <p:grpSpPr bwMode="auto">
          <a:xfrm>
            <a:off x="1763713" y="115888"/>
            <a:ext cx="6913562" cy="3200400"/>
            <a:chOff x="612" y="1752"/>
            <a:chExt cx="4355" cy="2016"/>
          </a:xfrm>
        </p:grpSpPr>
        <p:sp>
          <p:nvSpPr>
            <p:cNvPr id="181257" name="Oval 125"/>
            <p:cNvSpPr>
              <a:spLocks noChangeArrowheads="1"/>
            </p:cNvSpPr>
            <p:nvPr/>
          </p:nvSpPr>
          <p:spPr bwMode="auto">
            <a:xfrm>
              <a:off x="612" y="2280"/>
              <a:ext cx="288" cy="288"/>
            </a:xfrm>
            <a:prstGeom prst="ellipse">
              <a:avLst/>
            </a:prstGeom>
            <a:solidFill>
              <a:srgbClr val="580094"/>
            </a:solidFill>
            <a:ln>
              <a:noFill/>
            </a:ln>
            <a:effectLst/>
            <a:extLst>
              <a:ext uri="{91240B29-F687-4F45-9708-019B960494DF}">
                <a14:hiddenLine xmlns:a14="http://schemas.microsoft.com/office/drawing/2010/main" w="25400" cap="sq">
                  <a:solidFill>
                    <a:srgbClr val="80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chemeClr val="bg1"/>
                  </a:solidFill>
                  <a:latin typeface="Times New Roman" pitchFamily="18" charset="0"/>
                  <a:ea typeface="黑体" pitchFamily="49" charset="-122"/>
                </a:rPr>
                <a:t>v1</a:t>
              </a:r>
            </a:p>
          </p:txBody>
        </p:sp>
        <p:sp>
          <p:nvSpPr>
            <p:cNvPr id="181258" name="Oval 126"/>
            <p:cNvSpPr>
              <a:spLocks noChangeArrowheads="1"/>
            </p:cNvSpPr>
            <p:nvPr/>
          </p:nvSpPr>
          <p:spPr bwMode="auto">
            <a:xfrm>
              <a:off x="1572" y="1752"/>
              <a:ext cx="288" cy="288"/>
            </a:xfrm>
            <a:prstGeom prst="ellipse">
              <a:avLst/>
            </a:prstGeom>
            <a:solidFill>
              <a:srgbClr val="580094"/>
            </a:solidFill>
            <a:ln>
              <a:noFill/>
            </a:ln>
            <a:effectLst/>
            <a:extLst>
              <a:ext uri="{91240B29-F687-4F45-9708-019B960494DF}">
                <a14:hiddenLine xmlns:a14="http://schemas.microsoft.com/office/drawing/2010/main" w="25400" cap="sq">
                  <a:solidFill>
                    <a:srgbClr val="80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chemeClr val="bg1"/>
                  </a:solidFill>
                  <a:latin typeface="Times New Roman" pitchFamily="18" charset="0"/>
                  <a:ea typeface="黑体" pitchFamily="49" charset="-122"/>
                </a:rPr>
                <a:t>v2</a:t>
              </a:r>
            </a:p>
          </p:txBody>
        </p:sp>
        <p:sp>
          <p:nvSpPr>
            <p:cNvPr id="181259" name="Oval 127"/>
            <p:cNvSpPr>
              <a:spLocks noChangeArrowheads="1"/>
            </p:cNvSpPr>
            <p:nvPr/>
          </p:nvSpPr>
          <p:spPr bwMode="auto">
            <a:xfrm>
              <a:off x="1572" y="2904"/>
              <a:ext cx="288" cy="288"/>
            </a:xfrm>
            <a:prstGeom prst="ellipse">
              <a:avLst/>
            </a:prstGeom>
            <a:solidFill>
              <a:srgbClr val="580094"/>
            </a:solidFill>
            <a:ln>
              <a:noFill/>
            </a:ln>
            <a:effectLst/>
            <a:extLst>
              <a:ext uri="{91240B29-F687-4F45-9708-019B960494DF}">
                <a14:hiddenLine xmlns:a14="http://schemas.microsoft.com/office/drawing/2010/main" w="25400" cap="sq">
                  <a:solidFill>
                    <a:srgbClr val="80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chemeClr val="bg1"/>
                  </a:solidFill>
                  <a:latin typeface="Times New Roman" pitchFamily="18" charset="0"/>
                  <a:ea typeface="黑体" pitchFamily="49" charset="-122"/>
                </a:rPr>
                <a:t>v3</a:t>
              </a:r>
            </a:p>
          </p:txBody>
        </p:sp>
        <p:sp>
          <p:nvSpPr>
            <p:cNvPr id="181260" name="Oval 128"/>
            <p:cNvSpPr>
              <a:spLocks noChangeArrowheads="1"/>
            </p:cNvSpPr>
            <p:nvPr/>
          </p:nvSpPr>
          <p:spPr bwMode="auto">
            <a:xfrm>
              <a:off x="996" y="3480"/>
              <a:ext cx="288" cy="288"/>
            </a:xfrm>
            <a:prstGeom prst="ellipse">
              <a:avLst/>
            </a:prstGeom>
            <a:solidFill>
              <a:srgbClr val="580094"/>
            </a:solidFill>
            <a:ln>
              <a:noFill/>
            </a:ln>
            <a:effectLst/>
            <a:extLst>
              <a:ext uri="{91240B29-F687-4F45-9708-019B960494DF}">
                <a14:hiddenLine xmlns:a14="http://schemas.microsoft.com/office/drawing/2010/main" w="25400" cap="sq">
                  <a:solidFill>
                    <a:srgbClr val="80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chemeClr val="bg1"/>
                  </a:solidFill>
                  <a:latin typeface="Times New Roman" pitchFamily="18" charset="0"/>
                  <a:ea typeface="黑体" pitchFamily="49" charset="-122"/>
                </a:rPr>
                <a:t>v4</a:t>
              </a:r>
            </a:p>
          </p:txBody>
        </p:sp>
        <p:sp>
          <p:nvSpPr>
            <p:cNvPr id="181261" name="Oval 129"/>
            <p:cNvSpPr>
              <a:spLocks noChangeArrowheads="1"/>
            </p:cNvSpPr>
            <p:nvPr/>
          </p:nvSpPr>
          <p:spPr bwMode="auto">
            <a:xfrm>
              <a:off x="2532" y="2328"/>
              <a:ext cx="288" cy="288"/>
            </a:xfrm>
            <a:prstGeom prst="ellipse">
              <a:avLst/>
            </a:prstGeom>
            <a:solidFill>
              <a:srgbClr val="580094"/>
            </a:solidFill>
            <a:ln>
              <a:noFill/>
            </a:ln>
            <a:effectLst/>
            <a:extLst>
              <a:ext uri="{91240B29-F687-4F45-9708-019B960494DF}">
                <a14:hiddenLine xmlns:a14="http://schemas.microsoft.com/office/drawing/2010/main" w="25400" cap="sq">
                  <a:solidFill>
                    <a:srgbClr val="80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chemeClr val="bg1"/>
                  </a:solidFill>
                  <a:latin typeface="Times New Roman" pitchFamily="18" charset="0"/>
                  <a:ea typeface="黑体" pitchFamily="49" charset="-122"/>
                </a:rPr>
                <a:t>v5</a:t>
              </a:r>
            </a:p>
          </p:txBody>
        </p:sp>
        <p:sp>
          <p:nvSpPr>
            <p:cNvPr id="181262" name="Oval 130"/>
            <p:cNvSpPr>
              <a:spLocks noChangeArrowheads="1"/>
            </p:cNvSpPr>
            <p:nvPr/>
          </p:nvSpPr>
          <p:spPr bwMode="auto">
            <a:xfrm>
              <a:off x="2653" y="3480"/>
              <a:ext cx="288" cy="288"/>
            </a:xfrm>
            <a:prstGeom prst="ellipse">
              <a:avLst/>
            </a:prstGeom>
            <a:solidFill>
              <a:srgbClr val="580094"/>
            </a:solidFill>
            <a:ln>
              <a:noFill/>
            </a:ln>
            <a:effectLst/>
            <a:extLst>
              <a:ext uri="{91240B29-F687-4F45-9708-019B960494DF}">
                <a14:hiddenLine xmlns:a14="http://schemas.microsoft.com/office/drawing/2010/main" w="25400" cap="sq">
                  <a:solidFill>
                    <a:srgbClr val="80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chemeClr val="bg1"/>
                  </a:solidFill>
                  <a:latin typeface="Times New Roman" pitchFamily="18" charset="0"/>
                  <a:ea typeface="黑体" pitchFamily="49" charset="-122"/>
                </a:rPr>
                <a:t>v6</a:t>
              </a:r>
            </a:p>
          </p:txBody>
        </p:sp>
        <p:sp>
          <p:nvSpPr>
            <p:cNvPr id="181263" name="Oval 131"/>
            <p:cNvSpPr>
              <a:spLocks noChangeArrowheads="1"/>
            </p:cNvSpPr>
            <p:nvPr/>
          </p:nvSpPr>
          <p:spPr bwMode="auto">
            <a:xfrm>
              <a:off x="3492" y="1752"/>
              <a:ext cx="288" cy="288"/>
            </a:xfrm>
            <a:prstGeom prst="ellipse">
              <a:avLst/>
            </a:prstGeom>
            <a:solidFill>
              <a:srgbClr val="580094"/>
            </a:solidFill>
            <a:ln>
              <a:noFill/>
            </a:ln>
            <a:effectLst/>
            <a:extLst>
              <a:ext uri="{91240B29-F687-4F45-9708-019B960494DF}">
                <a14:hiddenLine xmlns:a14="http://schemas.microsoft.com/office/drawing/2010/main" w="25400" cap="sq">
                  <a:solidFill>
                    <a:srgbClr val="80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chemeClr val="bg1"/>
                  </a:solidFill>
                  <a:latin typeface="Times New Roman" pitchFamily="18" charset="0"/>
                  <a:ea typeface="黑体" pitchFamily="49" charset="-122"/>
                </a:rPr>
                <a:t>v7</a:t>
              </a:r>
            </a:p>
          </p:txBody>
        </p:sp>
        <p:sp>
          <p:nvSpPr>
            <p:cNvPr id="181264" name="Oval 132"/>
            <p:cNvSpPr>
              <a:spLocks noChangeArrowheads="1"/>
            </p:cNvSpPr>
            <p:nvPr/>
          </p:nvSpPr>
          <p:spPr bwMode="auto">
            <a:xfrm>
              <a:off x="3492" y="2904"/>
              <a:ext cx="288" cy="288"/>
            </a:xfrm>
            <a:prstGeom prst="ellipse">
              <a:avLst/>
            </a:prstGeom>
            <a:solidFill>
              <a:srgbClr val="580094"/>
            </a:solidFill>
            <a:ln>
              <a:noFill/>
            </a:ln>
            <a:effectLst/>
            <a:extLst>
              <a:ext uri="{91240B29-F687-4F45-9708-019B960494DF}">
                <a14:hiddenLine xmlns:a14="http://schemas.microsoft.com/office/drawing/2010/main" w="25400" cap="sq">
                  <a:solidFill>
                    <a:srgbClr val="80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chemeClr val="bg1"/>
                  </a:solidFill>
                  <a:latin typeface="Times New Roman" pitchFamily="18" charset="0"/>
                  <a:ea typeface="黑体" pitchFamily="49" charset="-122"/>
                </a:rPr>
                <a:t>v8</a:t>
              </a:r>
            </a:p>
          </p:txBody>
        </p:sp>
        <p:sp>
          <p:nvSpPr>
            <p:cNvPr id="181265" name="Oval 133"/>
            <p:cNvSpPr>
              <a:spLocks noChangeArrowheads="1"/>
            </p:cNvSpPr>
            <p:nvPr/>
          </p:nvSpPr>
          <p:spPr bwMode="auto">
            <a:xfrm>
              <a:off x="4679" y="2328"/>
              <a:ext cx="288" cy="288"/>
            </a:xfrm>
            <a:prstGeom prst="ellipse">
              <a:avLst/>
            </a:prstGeom>
            <a:solidFill>
              <a:srgbClr val="580094"/>
            </a:solidFill>
            <a:ln>
              <a:noFill/>
            </a:ln>
            <a:effectLst/>
            <a:extLst>
              <a:ext uri="{91240B29-F687-4F45-9708-019B960494DF}">
                <a14:hiddenLine xmlns:a14="http://schemas.microsoft.com/office/drawing/2010/main" w="25400" cap="sq">
                  <a:solidFill>
                    <a:srgbClr val="80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chemeClr val="bg1"/>
                  </a:solidFill>
                  <a:latin typeface="Times New Roman" pitchFamily="18" charset="0"/>
                  <a:ea typeface="黑体" pitchFamily="49" charset="-122"/>
                </a:rPr>
                <a:t>v9</a:t>
              </a:r>
            </a:p>
          </p:txBody>
        </p:sp>
        <p:sp>
          <p:nvSpPr>
            <p:cNvPr id="181266" name="Line 134"/>
            <p:cNvSpPr>
              <a:spLocks noChangeShapeType="1"/>
            </p:cNvSpPr>
            <p:nvPr/>
          </p:nvSpPr>
          <p:spPr bwMode="auto">
            <a:xfrm flipV="1">
              <a:off x="852" y="1896"/>
              <a:ext cx="720" cy="432"/>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1267" name="Line 135"/>
            <p:cNvSpPr>
              <a:spLocks noChangeShapeType="1"/>
            </p:cNvSpPr>
            <p:nvPr/>
          </p:nvSpPr>
          <p:spPr bwMode="auto">
            <a:xfrm>
              <a:off x="900" y="2424"/>
              <a:ext cx="672" cy="528"/>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1268" name="Line 136"/>
            <p:cNvSpPr>
              <a:spLocks noChangeShapeType="1"/>
            </p:cNvSpPr>
            <p:nvPr/>
          </p:nvSpPr>
          <p:spPr bwMode="auto">
            <a:xfrm flipV="1">
              <a:off x="1860" y="2520"/>
              <a:ext cx="720" cy="480"/>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1269" name="Line 137"/>
            <p:cNvSpPr>
              <a:spLocks noChangeShapeType="1"/>
            </p:cNvSpPr>
            <p:nvPr/>
          </p:nvSpPr>
          <p:spPr bwMode="auto">
            <a:xfrm>
              <a:off x="1860" y="1896"/>
              <a:ext cx="720" cy="480"/>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1270" name="Line 138"/>
            <p:cNvSpPr>
              <a:spLocks noChangeShapeType="1"/>
            </p:cNvSpPr>
            <p:nvPr/>
          </p:nvSpPr>
          <p:spPr bwMode="auto">
            <a:xfrm flipV="1">
              <a:off x="2772" y="1896"/>
              <a:ext cx="720" cy="480"/>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1271" name="Line 139"/>
            <p:cNvSpPr>
              <a:spLocks noChangeShapeType="1"/>
            </p:cNvSpPr>
            <p:nvPr/>
          </p:nvSpPr>
          <p:spPr bwMode="auto">
            <a:xfrm>
              <a:off x="3780" y="1896"/>
              <a:ext cx="914" cy="491"/>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1272" name="Line 140"/>
            <p:cNvSpPr>
              <a:spLocks noChangeShapeType="1"/>
            </p:cNvSpPr>
            <p:nvPr/>
          </p:nvSpPr>
          <p:spPr bwMode="auto">
            <a:xfrm flipV="1">
              <a:off x="3780" y="2568"/>
              <a:ext cx="914" cy="432"/>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1273" name="Line 141"/>
            <p:cNvSpPr>
              <a:spLocks noChangeShapeType="1"/>
            </p:cNvSpPr>
            <p:nvPr/>
          </p:nvSpPr>
          <p:spPr bwMode="auto">
            <a:xfrm>
              <a:off x="2820" y="2520"/>
              <a:ext cx="672" cy="480"/>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1274" name="Line 142"/>
            <p:cNvSpPr>
              <a:spLocks noChangeShapeType="1"/>
            </p:cNvSpPr>
            <p:nvPr/>
          </p:nvSpPr>
          <p:spPr bwMode="auto">
            <a:xfrm>
              <a:off x="756" y="2568"/>
              <a:ext cx="384" cy="912"/>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1275" name="Line 143"/>
            <p:cNvSpPr>
              <a:spLocks noChangeShapeType="1"/>
            </p:cNvSpPr>
            <p:nvPr/>
          </p:nvSpPr>
          <p:spPr bwMode="auto">
            <a:xfrm flipV="1">
              <a:off x="1284" y="3612"/>
              <a:ext cx="1369" cy="12"/>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1276" name="Line 144"/>
            <p:cNvSpPr>
              <a:spLocks noChangeShapeType="1"/>
            </p:cNvSpPr>
            <p:nvPr/>
          </p:nvSpPr>
          <p:spPr bwMode="auto">
            <a:xfrm flipV="1">
              <a:off x="2971" y="3144"/>
              <a:ext cx="569" cy="468"/>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1277" name="Text Box 145"/>
            <p:cNvSpPr txBox="1">
              <a:spLocks noChangeArrowheads="1"/>
            </p:cNvSpPr>
            <p:nvPr/>
          </p:nvSpPr>
          <p:spPr bwMode="auto">
            <a:xfrm rot="-1828883">
              <a:off x="894" y="1842"/>
              <a:ext cx="5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a1=6</a:t>
              </a:r>
            </a:p>
          </p:txBody>
        </p:sp>
        <p:sp>
          <p:nvSpPr>
            <p:cNvPr id="181278" name="Text Box 146"/>
            <p:cNvSpPr txBox="1">
              <a:spLocks noChangeArrowheads="1"/>
            </p:cNvSpPr>
            <p:nvPr/>
          </p:nvSpPr>
          <p:spPr bwMode="auto">
            <a:xfrm rot="2140974">
              <a:off x="1019" y="2403"/>
              <a:ext cx="5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a2=4</a:t>
              </a:r>
            </a:p>
          </p:txBody>
        </p:sp>
        <p:sp>
          <p:nvSpPr>
            <p:cNvPr id="181279" name="Text Box 147"/>
            <p:cNvSpPr txBox="1">
              <a:spLocks noChangeArrowheads="1"/>
            </p:cNvSpPr>
            <p:nvPr/>
          </p:nvSpPr>
          <p:spPr bwMode="auto">
            <a:xfrm rot="4139624">
              <a:off x="770" y="2783"/>
              <a:ext cx="5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a:latin typeface="Times New Roman" pitchFamily="18" charset="0"/>
                  <a:ea typeface="黑体" pitchFamily="49" charset="-122"/>
                </a:rPr>
                <a:t>a3=5</a:t>
              </a:r>
            </a:p>
          </p:txBody>
        </p:sp>
        <p:sp>
          <p:nvSpPr>
            <p:cNvPr id="181280" name="Text Box 148"/>
            <p:cNvSpPr txBox="1">
              <a:spLocks noChangeArrowheads="1"/>
            </p:cNvSpPr>
            <p:nvPr/>
          </p:nvSpPr>
          <p:spPr bwMode="auto">
            <a:xfrm>
              <a:off x="1701" y="3369"/>
              <a:ext cx="5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a:latin typeface="Times New Roman" pitchFamily="18" charset="0"/>
                  <a:ea typeface="黑体" pitchFamily="49" charset="-122"/>
                </a:rPr>
                <a:t>a6=2</a:t>
              </a:r>
            </a:p>
          </p:txBody>
        </p:sp>
        <p:sp>
          <p:nvSpPr>
            <p:cNvPr id="181281" name="Text Box 149"/>
            <p:cNvSpPr txBox="1">
              <a:spLocks noChangeArrowheads="1"/>
            </p:cNvSpPr>
            <p:nvPr/>
          </p:nvSpPr>
          <p:spPr bwMode="auto">
            <a:xfrm rot="2151954">
              <a:off x="1886" y="1803"/>
              <a:ext cx="5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a4=1</a:t>
              </a:r>
            </a:p>
          </p:txBody>
        </p:sp>
        <p:sp>
          <p:nvSpPr>
            <p:cNvPr id="181282" name="Text Box 150"/>
            <p:cNvSpPr txBox="1">
              <a:spLocks noChangeArrowheads="1"/>
            </p:cNvSpPr>
            <p:nvPr/>
          </p:nvSpPr>
          <p:spPr bwMode="auto">
            <a:xfrm rot="-2047368">
              <a:off x="1893" y="2521"/>
              <a:ext cx="5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a5=1</a:t>
              </a:r>
            </a:p>
          </p:txBody>
        </p:sp>
        <p:sp>
          <p:nvSpPr>
            <p:cNvPr id="181283" name="Text Box 151"/>
            <p:cNvSpPr txBox="1">
              <a:spLocks noChangeArrowheads="1"/>
            </p:cNvSpPr>
            <p:nvPr/>
          </p:nvSpPr>
          <p:spPr bwMode="auto">
            <a:xfrm rot="-2088802">
              <a:off x="2801" y="1886"/>
              <a:ext cx="5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a7=9</a:t>
              </a:r>
            </a:p>
          </p:txBody>
        </p:sp>
        <p:sp>
          <p:nvSpPr>
            <p:cNvPr id="181284" name="Text Box 152"/>
            <p:cNvSpPr txBox="1">
              <a:spLocks noChangeArrowheads="1"/>
            </p:cNvSpPr>
            <p:nvPr/>
          </p:nvSpPr>
          <p:spPr bwMode="auto">
            <a:xfrm rot="2167160">
              <a:off x="2924" y="2480"/>
              <a:ext cx="5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a8=7</a:t>
              </a:r>
            </a:p>
          </p:txBody>
        </p:sp>
        <p:sp>
          <p:nvSpPr>
            <p:cNvPr id="181285" name="Text Box 153"/>
            <p:cNvSpPr txBox="1">
              <a:spLocks noChangeArrowheads="1"/>
            </p:cNvSpPr>
            <p:nvPr/>
          </p:nvSpPr>
          <p:spPr bwMode="auto">
            <a:xfrm rot="1851527">
              <a:off x="3936" y="1847"/>
              <a:ext cx="67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a10=2</a:t>
              </a:r>
            </a:p>
          </p:txBody>
        </p:sp>
        <p:sp>
          <p:nvSpPr>
            <p:cNvPr id="181286" name="Text Box 154"/>
            <p:cNvSpPr txBox="1">
              <a:spLocks noChangeArrowheads="1"/>
            </p:cNvSpPr>
            <p:nvPr/>
          </p:nvSpPr>
          <p:spPr bwMode="auto">
            <a:xfrm rot="-1355597">
              <a:off x="3762" y="2565"/>
              <a:ext cx="67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a11=4</a:t>
              </a:r>
            </a:p>
          </p:txBody>
        </p:sp>
        <p:sp>
          <p:nvSpPr>
            <p:cNvPr id="181287" name="Text Box 155"/>
            <p:cNvSpPr txBox="1">
              <a:spLocks noChangeArrowheads="1"/>
            </p:cNvSpPr>
            <p:nvPr/>
          </p:nvSpPr>
          <p:spPr bwMode="auto">
            <a:xfrm rot="-2387260">
              <a:off x="2849" y="3158"/>
              <a:ext cx="5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a9=4</a:t>
              </a:r>
            </a:p>
          </p:txBody>
        </p:sp>
      </p:grpSp>
      <p:sp>
        <p:nvSpPr>
          <p:cNvPr id="181251" name="Rectangle 156"/>
          <p:cNvSpPr>
            <a:spLocks noChangeArrowheads="1"/>
          </p:cNvSpPr>
          <p:nvPr/>
        </p:nvSpPr>
        <p:spPr bwMode="auto">
          <a:xfrm>
            <a:off x="107950" y="115888"/>
            <a:ext cx="230346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latin typeface="Times New Roman" pitchFamily="18" charset="0"/>
                <a:ea typeface="楷体_GB2312" pitchFamily="49" charset="-122"/>
              </a:rPr>
              <a:t>求关键路径步骤：</a:t>
            </a:r>
          </a:p>
        </p:txBody>
      </p:sp>
      <p:pic>
        <p:nvPicPr>
          <p:cNvPr id="181252" name="Picture 157"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3357563"/>
            <a:ext cx="2616200"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1253" name="Picture 158"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9450" y="2852738"/>
            <a:ext cx="3314700" cy="396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254" name="Text Box 159"/>
          <p:cNvSpPr txBox="1">
            <a:spLocks noChangeArrowheads="1"/>
          </p:cNvSpPr>
          <p:nvPr/>
        </p:nvSpPr>
        <p:spPr bwMode="auto">
          <a:xfrm>
            <a:off x="34925" y="1341438"/>
            <a:ext cx="2305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800000"/>
                </a:solidFill>
                <a:latin typeface="Times New Roman" pitchFamily="18" charset="0"/>
                <a:ea typeface="楷体_GB2312" pitchFamily="49" charset="-122"/>
              </a:rPr>
              <a:t>求</a:t>
            </a:r>
            <a:r>
              <a:rPr lang="en-US" altLang="zh-CN" sz="2400" b="1">
                <a:solidFill>
                  <a:srgbClr val="800000"/>
                </a:solidFill>
                <a:latin typeface="Times New Roman" pitchFamily="18" charset="0"/>
                <a:ea typeface="楷体_GB2312" pitchFamily="49" charset="-122"/>
              </a:rPr>
              <a:t>ve(i)</a:t>
            </a:r>
            <a:r>
              <a:rPr lang="zh-CN" altLang="en-US" sz="2400" b="1">
                <a:solidFill>
                  <a:srgbClr val="800000"/>
                </a:solidFill>
                <a:latin typeface="Times New Roman" pitchFamily="18" charset="0"/>
                <a:ea typeface="楷体_GB2312" pitchFamily="49" charset="-122"/>
              </a:rPr>
              <a:t>，</a:t>
            </a:r>
            <a:r>
              <a:rPr lang="en-US" altLang="zh-CN" sz="2400" b="1">
                <a:solidFill>
                  <a:srgbClr val="800000"/>
                </a:solidFill>
                <a:latin typeface="Times New Roman" pitchFamily="18" charset="0"/>
                <a:ea typeface="楷体_GB2312" pitchFamily="49" charset="-122"/>
              </a:rPr>
              <a:t>vl(j)</a:t>
            </a:r>
          </a:p>
        </p:txBody>
      </p:sp>
      <p:sp>
        <p:nvSpPr>
          <p:cNvPr id="181255" name="Text Box 160"/>
          <p:cNvSpPr txBox="1">
            <a:spLocks noChangeArrowheads="1"/>
          </p:cNvSpPr>
          <p:nvPr/>
        </p:nvSpPr>
        <p:spPr bwMode="auto">
          <a:xfrm>
            <a:off x="34925" y="1819275"/>
            <a:ext cx="2305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800000"/>
                </a:solidFill>
                <a:latin typeface="Times New Roman" pitchFamily="18" charset="0"/>
                <a:ea typeface="楷体_GB2312" pitchFamily="49" charset="-122"/>
              </a:rPr>
              <a:t>求</a:t>
            </a:r>
            <a:r>
              <a:rPr lang="en-US" altLang="zh-CN" sz="2400" b="1">
                <a:solidFill>
                  <a:srgbClr val="800000"/>
                </a:solidFill>
                <a:latin typeface="Times New Roman" pitchFamily="18" charset="0"/>
                <a:ea typeface="楷体_GB2312" pitchFamily="49" charset="-122"/>
              </a:rPr>
              <a:t>e(i)</a:t>
            </a:r>
            <a:r>
              <a:rPr lang="zh-CN" altLang="en-US" sz="2400" b="1">
                <a:solidFill>
                  <a:srgbClr val="800000"/>
                </a:solidFill>
                <a:latin typeface="Times New Roman" pitchFamily="18" charset="0"/>
                <a:ea typeface="楷体_GB2312" pitchFamily="49" charset="-122"/>
              </a:rPr>
              <a:t>，</a:t>
            </a:r>
            <a:r>
              <a:rPr lang="en-US" altLang="zh-CN" sz="2400" b="1">
                <a:solidFill>
                  <a:srgbClr val="800000"/>
                </a:solidFill>
                <a:latin typeface="Times New Roman" pitchFamily="18" charset="0"/>
                <a:ea typeface="楷体_GB2312" pitchFamily="49" charset="-122"/>
              </a:rPr>
              <a:t>l(i)</a:t>
            </a:r>
          </a:p>
        </p:txBody>
      </p:sp>
      <p:sp>
        <p:nvSpPr>
          <p:cNvPr id="181256" name="Text Box 161"/>
          <p:cNvSpPr txBox="1">
            <a:spLocks noChangeArrowheads="1"/>
          </p:cNvSpPr>
          <p:nvPr/>
        </p:nvSpPr>
        <p:spPr bwMode="auto">
          <a:xfrm>
            <a:off x="34925" y="2251075"/>
            <a:ext cx="23050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800000"/>
                </a:solidFill>
                <a:latin typeface="Times New Roman" pitchFamily="18" charset="0"/>
                <a:ea typeface="楷体_GB2312" pitchFamily="49" charset="-122"/>
              </a:rPr>
              <a:t>求</a:t>
            </a:r>
            <a:r>
              <a:rPr lang="en-US" altLang="zh-CN" sz="2400" b="1">
                <a:solidFill>
                  <a:srgbClr val="800000"/>
                </a:solidFill>
                <a:latin typeface="Times New Roman" pitchFamily="18" charset="0"/>
                <a:ea typeface="楷体_GB2312" pitchFamily="49" charset="-122"/>
              </a:rPr>
              <a:t>l(i)</a:t>
            </a:r>
            <a:r>
              <a:rPr lang="en-US" altLang="zh-CN" sz="3200" b="1">
                <a:solidFill>
                  <a:srgbClr val="800000"/>
                </a:solidFill>
                <a:latin typeface="Times New Roman" pitchFamily="18" charset="0"/>
                <a:ea typeface="楷体_GB2312" pitchFamily="49" charset="-122"/>
              </a:rPr>
              <a:t>-</a:t>
            </a:r>
            <a:r>
              <a:rPr lang="en-US" altLang="zh-CN" sz="2400" b="1">
                <a:solidFill>
                  <a:srgbClr val="800000"/>
                </a:solidFill>
                <a:latin typeface="Times New Roman" pitchFamily="18" charset="0"/>
                <a:ea typeface="楷体_GB2312" pitchFamily="49" charset="-122"/>
              </a:rPr>
              <a:t>e(i)</a:t>
            </a:r>
          </a:p>
        </p:txBody>
      </p:sp>
    </p:spTree>
  </p:cSld>
  <p:clrMapOvr>
    <a:masterClrMapping/>
  </p:clrMapOvr>
  <p:transition>
    <p:blinds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8228" name="Text Box 4"/>
          <p:cNvSpPr txBox="1">
            <a:spLocks noChangeArrowheads="1"/>
          </p:cNvSpPr>
          <p:nvPr/>
        </p:nvSpPr>
        <p:spPr bwMode="auto">
          <a:xfrm>
            <a:off x="179388" y="2228850"/>
            <a:ext cx="8964612"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5000"/>
              </a:lnSpc>
            </a:pPr>
            <a:r>
              <a:rPr kumimoji="1" lang="zh-CN" altLang="en-US" sz="3200" b="1">
                <a:latin typeface="Times New Roman" pitchFamily="18" charset="0"/>
                <a:ea typeface="楷体_GB2312" pitchFamily="49" charset="-122"/>
              </a:rPr>
              <a:t>顶点</a:t>
            </a:r>
            <a:r>
              <a:rPr kumimoji="1" lang="en-US" altLang="zh-CN" sz="3200" b="1">
                <a:latin typeface="Times New Roman" pitchFamily="18" charset="0"/>
                <a:ea typeface="楷体_GB2312" pitchFamily="49" charset="-122"/>
              </a:rPr>
              <a:t>v</a:t>
            </a:r>
            <a:r>
              <a:rPr kumimoji="1" lang="zh-CN" altLang="en-US" sz="3200" b="1">
                <a:latin typeface="Times New Roman" pitchFamily="18" charset="0"/>
                <a:ea typeface="楷体_GB2312" pitchFamily="49" charset="-122"/>
              </a:rPr>
              <a:t>的</a:t>
            </a:r>
            <a:r>
              <a:rPr kumimoji="1" lang="zh-CN" altLang="en-US" sz="3200" b="1">
                <a:solidFill>
                  <a:srgbClr val="FF0066"/>
                </a:solidFill>
                <a:latin typeface="Times New Roman" pitchFamily="18" charset="0"/>
                <a:ea typeface="楷体_GB2312" pitchFamily="49" charset="-122"/>
              </a:rPr>
              <a:t>出度</a:t>
            </a:r>
            <a:r>
              <a:rPr kumimoji="1" lang="en-US" altLang="zh-CN" sz="3200" b="1">
                <a:solidFill>
                  <a:srgbClr val="FF0066"/>
                </a:solidFill>
                <a:latin typeface="Times New Roman" pitchFamily="18" charset="0"/>
                <a:ea typeface="楷体_GB2312" pitchFamily="49" charset="-122"/>
              </a:rPr>
              <a:t>(Outdegree):</a:t>
            </a:r>
            <a:r>
              <a:rPr kumimoji="1" lang="en-US" altLang="zh-CN" sz="3200" b="1">
                <a:solidFill>
                  <a:srgbClr val="000066"/>
                </a:solidFill>
                <a:latin typeface="Times New Roman" pitchFamily="18" charset="0"/>
                <a:ea typeface="楷体_GB2312" pitchFamily="49" charset="-122"/>
              </a:rPr>
              <a:t> </a:t>
            </a:r>
            <a:r>
              <a:rPr kumimoji="1" lang="zh-CN" altLang="en-US" sz="3200" b="1">
                <a:latin typeface="Times New Roman" pitchFamily="18" charset="0"/>
                <a:ea typeface="楷体_GB2312" pitchFamily="49" charset="-122"/>
              </a:rPr>
              <a:t>以顶点</a:t>
            </a:r>
            <a:r>
              <a:rPr kumimoji="1" lang="en-US" altLang="zh-CN" sz="3200" b="1">
                <a:latin typeface="Times New Roman" pitchFamily="18" charset="0"/>
                <a:ea typeface="楷体_GB2312" pitchFamily="49" charset="-122"/>
              </a:rPr>
              <a:t>v </a:t>
            </a:r>
            <a:r>
              <a:rPr kumimoji="1" lang="zh-CN" altLang="en-US" sz="3200" b="1">
                <a:latin typeface="Times New Roman" pitchFamily="18" charset="0"/>
                <a:ea typeface="楷体_GB2312" pitchFamily="49" charset="-122"/>
              </a:rPr>
              <a:t>为弧尾的有向边的数目。记为</a:t>
            </a:r>
            <a:r>
              <a:rPr kumimoji="1" lang="en-US" altLang="zh-CN" sz="3200" b="1">
                <a:latin typeface="Times New Roman" pitchFamily="18" charset="0"/>
                <a:ea typeface="楷体_GB2312" pitchFamily="49" charset="-122"/>
              </a:rPr>
              <a:t>OD(v)</a:t>
            </a:r>
            <a:r>
              <a:rPr kumimoji="1" lang="zh-CN" altLang="en-US" sz="3200" b="1">
                <a:latin typeface="Times New Roman" pitchFamily="18" charset="0"/>
                <a:ea typeface="楷体_GB2312" pitchFamily="49" charset="-122"/>
              </a:rPr>
              <a:t>。</a:t>
            </a:r>
          </a:p>
        </p:txBody>
      </p:sp>
      <p:grpSp>
        <p:nvGrpSpPr>
          <p:cNvPr id="308229" name="Group 5"/>
          <p:cNvGrpSpPr>
            <a:grpSpLocks/>
          </p:cNvGrpSpPr>
          <p:nvPr/>
        </p:nvGrpSpPr>
        <p:grpSpPr bwMode="auto">
          <a:xfrm>
            <a:off x="5076825" y="188913"/>
            <a:ext cx="3124200" cy="2133600"/>
            <a:chOff x="336" y="624"/>
            <a:chExt cx="2208" cy="1488"/>
          </a:xfrm>
        </p:grpSpPr>
        <p:sp>
          <p:nvSpPr>
            <p:cNvPr id="18444" name="Line 6"/>
            <p:cNvSpPr>
              <a:spLocks noChangeShapeType="1"/>
            </p:cNvSpPr>
            <p:nvPr/>
          </p:nvSpPr>
          <p:spPr bwMode="auto">
            <a:xfrm flipH="1">
              <a:off x="480" y="768"/>
              <a:ext cx="816" cy="432"/>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5" name="Line 7"/>
            <p:cNvSpPr>
              <a:spLocks noChangeShapeType="1"/>
            </p:cNvSpPr>
            <p:nvPr/>
          </p:nvSpPr>
          <p:spPr bwMode="auto">
            <a:xfrm>
              <a:off x="576" y="1488"/>
              <a:ext cx="288" cy="432"/>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6" name="Line 8"/>
            <p:cNvSpPr>
              <a:spLocks noChangeShapeType="1"/>
            </p:cNvSpPr>
            <p:nvPr/>
          </p:nvSpPr>
          <p:spPr bwMode="auto">
            <a:xfrm>
              <a:off x="1152" y="1920"/>
              <a:ext cx="576" cy="0"/>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7" name="Line 9"/>
            <p:cNvSpPr>
              <a:spLocks noChangeShapeType="1"/>
            </p:cNvSpPr>
            <p:nvPr/>
          </p:nvSpPr>
          <p:spPr bwMode="auto">
            <a:xfrm flipH="1" flipV="1">
              <a:off x="1536" y="912"/>
              <a:ext cx="336" cy="864"/>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8" name="Line 10"/>
            <p:cNvSpPr>
              <a:spLocks noChangeShapeType="1"/>
            </p:cNvSpPr>
            <p:nvPr/>
          </p:nvSpPr>
          <p:spPr bwMode="auto">
            <a:xfrm>
              <a:off x="1584" y="768"/>
              <a:ext cx="768" cy="432"/>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9" name="Line 11"/>
            <p:cNvSpPr>
              <a:spLocks noChangeShapeType="1"/>
            </p:cNvSpPr>
            <p:nvPr/>
          </p:nvSpPr>
          <p:spPr bwMode="auto">
            <a:xfrm flipH="1" flipV="1">
              <a:off x="624" y="1344"/>
              <a:ext cx="1104" cy="480"/>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50" name="Line 12"/>
            <p:cNvSpPr>
              <a:spLocks noChangeShapeType="1"/>
            </p:cNvSpPr>
            <p:nvPr/>
          </p:nvSpPr>
          <p:spPr bwMode="auto">
            <a:xfrm flipH="1">
              <a:off x="1008" y="1344"/>
              <a:ext cx="1248" cy="432"/>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51" name="Oval 13"/>
            <p:cNvSpPr>
              <a:spLocks noChangeArrowheads="1"/>
            </p:cNvSpPr>
            <p:nvPr/>
          </p:nvSpPr>
          <p:spPr bwMode="auto">
            <a:xfrm>
              <a:off x="1296" y="624"/>
              <a:ext cx="288" cy="336"/>
            </a:xfrm>
            <a:prstGeom prst="ellipse">
              <a:avLst/>
            </a:prstGeom>
            <a:solidFill>
              <a:srgbClr val="A7E2FF">
                <a:alpha val="50195"/>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rgbClr val="000066"/>
                  </a:solidFill>
                  <a:latin typeface="Times New Roman" pitchFamily="18" charset="0"/>
                  <a:ea typeface="楷体_GB2312" pitchFamily="49" charset="-122"/>
                </a:rPr>
                <a:t>A</a:t>
              </a:r>
              <a:endParaRPr kumimoji="1" lang="en-US" altLang="zh-CN" sz="3200" b="1">
                <a:latin typeface="Times New Roman" pitchFamily="18" charset="0"/>
                <a:ea typeface="楷体_GB2312" pitchFamily="49" charset="-122"/>
              </a:endParaRPr>
            </a:p>
          </p:txBody>
        </p:sp>
        <p:sp>
          <p:nvSpPr>
            <p:cNvPr id="18452" name="Oval 14"/>
            <p:cNvSpPr>
              <a:spLocks noChangeArrowheads="1"/>
            </p:cNvSpPr>
            <p:nvPr/>
          </p:nvSpPr>
          <p:spPr bwMode="auto">
            <a:xfrm>
              <a:off x="336" y="1200"/>
              <a:ext cx="288" cy="336"/>
            </a:xfrm>
            <a:prstGeom prst="ellipse">
              <a:avLst/>
            </a:prstGeom>
            <a:solidFill>
              <a:srgbClr val="A7E2FF">
                <a:alpha val="50195"/>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rgbClr val="000066"/>
                  </a:solidFill>
                  <a:latin typeface="Times New Roman" pitchFamily="18" charset="0"/>
                  <a:ea typeface="楷体_GB2312" pitchFamily="49" charset="-122"/>
                </a:rPr>
                <a:t>B</a:t>
              </a:r>
              <a:endParaRPr kumimoji="1" lang="en-US" altLang="zh-CN" sz="3200" b="1">
                <a:latin typeface="Times New Roman" pitchFamily="18" charset="0"/>
                <a:ea typeface="楷体_GB2312" pitchFamily="49" charset="-122"/>
              </a:endParaRPr>
            </a:p>
          </p:txBody>
        </p:sp>
        <p:sp>
          <p:nvSpPr>
            <p:cNvPr id="18453" name="Oval 15"/>
            <p:cNvSpPr>
              <a:spLocks noChangeArrowheads="1"/>
            </p:cNvSpPr>
            <p:nvPr/>
          </p:nvSpPr>
          <p:spPr bwMode="auto">
            <a:xfrm>
              <a:off x="2256" y="1200"/>
              <a:ext cx="288" cy="336"/>
            </a:xfrm>
            <a:prstGeom prst="ellipse">
              <a:avLst/>
            </a:prstGeom>
            <a:solidFill>
              <a:srgbClr val="A7E2FF">
                <a:alpha val="50195"/>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rgbClr val="000066"/>
                  </a:solidFill>
                  <a:latin typeface="Times New Roman" pitchFamily="18" charset="0"/>
                  <a:ea typeface="楷体_GB2312" pitchFamily="49" charset="-122"/>
                </a:rPr>
                <a:t>E</a:t>
              </a:r>
              <a:endParaRPr kumimoji="1" lang="en-US" altLang="zh-CN" sz="3200" b="1">
                <a:latin typeface="Times New Roman" pitchFamily="18" charset="0"/>
                <a:ea typeface="楷体_GB2312" pitchFamily="49" charset="-122"/>
              </a:endParaRPr>
            </a:p>
          </p:txBody>
        </p:sp>
        <p:sp>
          <p:nvSpPr>
            <p:cNvPr id="18454" name="Oval 16"/>
            <p:cNvSpPr>
              <a:spLocks noChangeArrowheads="1"/>
            </p:cNvSpPr>
            <p:nvPr/>
          </p:nvSpPr>
          <p:spPr bwMode="auto">
            <a:xfrm>
              <a:off x="864" y="1776"/>
              <a:ext cx="288" cy="336"/>
            </a:xfrm>
            <a:prstGeom prst="ellipse">
              <a:avLst/>
            </a:prstGeom>
            <a:solidFill>
              <a:srgbClr val="A7E2FF">
                <a:alpha val="50195"/>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rgbClr val="000066"/>
                  </a:solidFill>
                  <a:latin typeface="Times New Roman" pitchFamily="18" charset="0"/>
                  <a:ea typeface="楷体_GB2312" pitchFamily="49" charset="-122"/>
                </a:rPr>
                <a:t>C</a:t>
              </a:r>
              <a:endParaRPr kumimoji="1" lang="en-US" altLang="zh-CN" sz="3200" b="1">
                <a:latin typeface="Times New Roman" pitchFamily="18" charset="0"/>
                <a:ea typeface="楷体_GB2312" pitchFamily="49" charset="-122"/>
              </a:endParaRPr>
            </a:p>
          </p:txBody>
        </p:sp>
        <p:sp>
          <p:nvSpPr>
            <p:cNvPr id="18455" name="Oval 17"/>
            <p:cNvSpPr>
              <a:spLocks noChangeArrowheads="1"/>
            </p:cNvSpPr>
            <p:nvPr/>
          </p:nvSpPr>
          <p:spPr bwMode="auto">
            <a:xfrm>
              <a:off x="1728" y="1776"/>
              <a:ext cx="288" cy="336"/>
            </a:xfrm>
            <a:prstGeom prst="ellipse">
              <a:avLst/>
            </a:prstGeom>
            <a:solidFill>
              <a:srgbClr val="A7E2FF">
                <a:alpha val="50195"/>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rgbClr val="000066"/>
                  </a:solidFill>
                  <a:latin typeface="Times New Roman" pitchFamily="18" charset="0"/>
                  <a:ea typeface="楷体_GB2312" pitchFamily="49" charset="-122"/>
                </a:rPr>
                <a:t>F</a:t>
              </a:r>
              <a:endParaRPr kumimoji="1" lang="en-US" altLang="zh-CN" sz="3200" b="1">
                <a:latin typeface="Times New Roman" pitchFamily="18" charset="0"/>
                <a:ea typeface="楷体_GB2312" pitchFamily="49" charset="-122"/>
              </a:endParaRPr>
            </a:p>
          </p:txBody>
        </p:sp>
      </p:grpSp>
      <p:sp>
        <p:nvSpPr>
          <p:cNvPr id="308242" name="Rectangle 18"/>
          <p:cNvSpPr>
            <a:spLocks noChangeArrowheads="1"/>
          </p:cNvSpPr>
          <p:nvPr/>
        </p:nvSpPr>
        <p:spPr bwMode="auto">
          <a:xfrm>
            <a:off x="179388" y="131763"/>
            <a:ext cx="30384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kumimoji="1" lang="zh-CN" altLang="en-US" sz="3200" b="1">
                <a:latin typeface="Times New Roman" pitchFamily="18" charset="0"/>
                <a:ea typeface="楷体_GB2312" pitchFamily="49" charset="-122"/>
              </a:rPr>
              <a:t>对有向图来说，</a:t>
            </a:r>
          </a:p>
        </p:txBody>
      </p:sp>
      <p:sp>
        <p:nvSpPr>
          <p:cNvPr id="308243" name="Text Box 19"/>
          <p:cNvSpPr txBox="1">
            <a:spLocks noChangeArrowheads="1"/>
          </p:cNvSpPr>
          <p:nvPr/>
        </p:nvSpPr>
        <p:spPr bwMode="auto">
          <a:xfrm>
            <a:off x="179388" y="3630613"/>
            <a:ext cx="878522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5000"/>
              </a:lnSpc>
            </a:pPr>
            <a:r>
              <a:rPr kumimoji="1" lang="zh-CN" altLang="en-US" sz="3200" b="1">
                <a:latin typeface="Times New Roman" pitchFamily="18" charset="0"/>
                <a:ea typeface="楷体_GB2312" pitchFamily="49" charset="-122"/>
              </a:rPr>
              <a:t>顶点的</a:t>
            </a:r>
            <a:r>
              <a:rPr kumimoji="1" lang="en-US" altLang="zh-CN" sz="3200" b="1">
                <a:latin typeface="Times New Roman" pitchFamily="18" charset="0"/>
                <a:ea typeface="楷体_GB2312" pitchFamily="49" charset="-122"/>
              </a:rPr>
              <a:t>v</a:t>
            </a:r>
            <a:r>
              <a:rPr kumimoji="1" lang="zh-CN" altLang="en-US" sz="3200" b="1">
                <a:solidFill>
                  <a:srgbClr val="FF0066"/>
                </a:solidFill>
                <a:latin typeface="Times New Roman" pitchFamily="18" charset="0"/>
                <a:ea typeface="楷体_GB2312" pitchFamily="49" charset="-122"/>
              </a:rPr>
              <a:t>入度</a:t>
            </a:r>
            <a:r>
              <a:rPr kumimoji="1" lang="en-US" altLang="zh-CN" sz="3200" b="1">
                <a:solidFill>
                  <a:srgbClr val="FF0066"/>
                </a:solidFill>
                <a:latin typeface="Times New Roman" pitchFamily="18" charset="0"/>
                <a:ea typeface="楷体_GB2312" pitchFamily="49" charset="-122"/>
              </a:rPr>
              <a:t>(Indegree):</a:t>
            </a:r>
            <a:r>
              <a:rPr kumimoji="1" lang="en-US" altLang="zh-CN" sz="3200" b="1">
                <a:solidFill>
                  <a:srgbClr val="000066"/>
                </a:solidFill>
                <a:latin typeface="Times New Roman" pitchFamily="18" charset="0"/>
                <a:ea typeface="楷体_GB2312" pitchFamily="49" charset="-122"/>
              </a:rPr>
              <a:t> </a:t>
            </a:r>
            <a:r>
              <a:rPr kumimoji="1" lang="zh-CN" altLang="en-US" sz="3200" b="1">
                <a:latin typeface="Times New Roman" pitchFamily="18" charset="0"/>
                <a:ea typeface="楷体_GB2312" pitchFamily="49" charset="-122"/>
              </a:rPr>
              <a:t>以顶点</a:t>
            </a:r>
            <a:r>
              <a:rPr kumimoji="1" lang="en-US" altLang="zh-CN" sz="3200" b="1">
                <a:latin typeface="Times New Roman" pitchFamily="18" charset="0"/>
                <a:ea typeface="楷体_GB2312" pitchFamily="49" charset="-122"/>
              </a:rPr>
              <a:t>v</a:t>
            </a:r>
            <a:r>
              <a:rPr kumimoji="1" lang="zh-CN" altLang="en-US" sz="3200" b="1">
                <a:latin typeface="Times New Roman" pitchFamily="18" charset="0"/>
                <a:ea typeface="楷体_GB2312" pitchFamily="49" charset="-122"/>
              </a:rPr>
              <a:t>为弧头的有向边的数目。记为</a:t>
            </a:r>
            <a:r>
              <a:rPr kumimoji="1" lang="en-US" altLang="zh-CN" sz="3200" b="1">
                <a:latin typeface="Times New Roman" pitchFamily="18" charset="0"/>
                <a:ea typeface="楷体_GB2312" pitchFamily="49" charset="-122"/>
              </a:rPr>
              <a:t>ID(v)</a:t>
            </a:r>
            <a:r>
              <a:rPr kumimoji="1" lang="zh-CN" altLang="en-US" sz="3200" b="1">
                <a:latin typeface="Times New Roman" pitchFamily="18" charset="0"/>
                <a:ea typeface="楷体_GB2312" pitchFamily="49" charset="-122"/>
              </a:rPr>
              <a:t>。</a:t>
            </a:r>
          </a:p>
        </p:txBody>
      </p:sp>
      <p:sp>
        <p:nvSpPr>
          <p:cNvPr id="308244" name="Text Box 20"/>
          <p:cNvSpPr txBox="1">
            <a:spLocks noChangeArrowheads="1"/>
          </p:cNvSpPr>
          <p:nvPr/>
        </p:nvSpPr>
        <p:spPr bwMode="auto">
          <a:xfrm>
            <a:off x="4211638" y="5213350"/>
            <a:ext cx="3649662"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5000"/>
              </a:lnSpc>
            </a:pPr>
            <a:r>
              <a:rPr kumimoji="1" lang="zh-CN" altLang="en-US" sz="3200" b="1">
                <a:latin typeface="Times New Roman" pitchFamily="18" charset="0"/>
                <a:ea typeface="楷体_GB2312" pitchFamily="49" charset="-122"/>
              </a:rPr>
              <a:t>顶点的</a:t>
            </a:r>
            <a:r>
              <a:rPr kumimoji="1" lang="zh-CN" altLang="en-US" sz="3200" b="1">
                <a:solidFill>
                  <a:srgbClr val="FF0066"/>
                </a:solidFill>
                <a:latin typeface="Times New Roman" pitchFamily="18" charset="0"/>
                <a:ea typeface="楷体_GB2312" pitchFamily="49" charset="-122"/>
              </a:rPr>
              <a:t>度</a:t>
            </a:r>
            <a:r>
              <a:rPr kumimoji="1" lang="en-US" altLang="zh-CN" sz="3200" b="1">
                <a:solidFill>
                  <a:srgbClr val="FF0066"/>
                </a:solidFill>
                <a:latin typeface="Times New Roman" pitchFamily="18" charset="0"/>
                <a:ea typeface="楷体_GB2312" pitchFamily="49" charset="-122"/>
              </a:rPr>
              <a:t>(TD)=</a:t>
            </a:r>
          </a:p>
          <a:p>
            <a:pPr eaLnBrk="1" hangingPunct="1">
              <a:lnSpc>
                <a:spcPct val="125000"/>
              </a:lnSpc>
            </a:pPr>
            <a:r>
              <a:rPr kumimoji="1" lang="zh-CN" altLang="en-US" sz="3200" b="1">
                <a:solidFill>
                  <a:srgbClr val="FF0066"/>
                </a:solidFill>
                <a:latin typeface="Times New Roman" pitchFamily="18" charset="0"/>
                <a:ea typeface="楷体_GB2312" pitchFamily="49" charset="-122"/>
              </a:rPr>
              <a:t>出度</a:t>
            </a:r>
            <a:r>
              <a:rPr kumimoji="1" lang="en-US" altLang="zh-CN" sz="3200" b="1">
                <a:solidFill>
                  <a:srgbClr val="FF0066"/>
                </a:solidFill>
                <a:latin typeface="Times New Roman" pitchFamily="18" charset="0"/>
                <a:ea typeface="楷体_GB2312" pitchFamily="49" charset="-122"/>
              </a:rPr>
              <a:t>(OD)+</a:t>
            </a:r>
            <a:r>
              <a:rPr kumimoji="1" lang="zh-CN" altLang="en-US" sz="3200" b="1">
                <a:solidFill>
                  <a:srgbClr val="FF0066"/>
                </a:solidFill>
                <a:latin typeface="Times New Roman" pitchFamily="18" charset="0"/>
                <a:ea typeface="楷体_GB2312" pitchFamily="49" charset="-122"/>
              </a:rPr>
              <a:t>入度</a:t>
            </a:r>
            <a:r>
              <a:rPr kumimoji="1" lang="en-US" altLang="zh-CN" sz="3200" b="1">
                <a:solidFill>
                  <a:srgbClr val="FF0066"/>
                </a:solidFill>
                <a:latin typeface="Times New Roman" pitchFamily="18" charset="0"/>
                <a:ea typeface="楷体_GB2312" pitchFamily="49" charset="-122"/>
              </a:rPr>
              <a:t>(ID)</a:t>
            </a:r>
          </a:p>
        </p:txBody>
      </p:sp>
      <p:sp>
        <p:nvSpPr>
          <p:cNvPr id="308245" name="Text Box 21"/>
          <p:cNvSpPr txBox="1">
            <a:spLocks noChangeArrowheads="1"/>
          </p:cNvSpPr>
          <p:nvPr/>
        </p:nvSpPr>
        <p:spPr bwMode="auto">
          <a:xfrm>
            <a:off x="179388" y="5154613"/>
            <a:ext cx="13335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latin typeface="Times New Roman" pitchFamily="18" charset="0"/>
                <a:ea typeface="楷体_GB2312" pitchFamily="49" charset="-122"/>
              </a:rPr>
              <a:t>例如</a:t>
            </a:r>
            <a:r>
              <a:rPr kumimoji="1" lang="en-US" altLang="zh-CN" sz="3200" b="1">
                <a:latin typeface="Times New Roman" pitchFamily="18" charset="0"/>
                <a:ea typeface="楷体_GB2312" pitchFamily="49" charset="-122"/>
              </a:rPr>
              <a:t>:</a:t>
            </a:r>
          </a:p>
        </p:txBody>
      </p:sp>
      <p:sp>
        <p:nvSpPr>
          <p:cNvPr id="308246" name="Text Box 22"/>
          <p:cNvSpPr txBox="1">
            <a:spLocks noChangeArrowheads="1"/>
          </p:cNvSpPr>
          <p:nvPr/>
        </p:nvSpPr>
        <p:spPr bwMode="auto">
          <a:xfrm>
            <a:off x="1643063" y="5586413"/>
            <a:ext cx="2286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b="1">
                <a:latin typeface="Times New Roman" pitchFamily="18" charset="0"/>
                <a:ea typeface="楷体_GB2312" pitchFamily="49" charset="-122"/>
              </a:rPr>
              <a:t>ID(B) = 2</a:t>
            </a:r>
          </a:p>
        </p:txBody>
      </p:sp>
      <p:sp>
        <p:nvSpPr>
          <p:cNvPr id="308247" name="Text Box 23"/>
          <p:cNvSpPr txBox="1">
            <a:spLocks noChangeArrowheads="1"/>
          </p:cNvSpPr>
          <p:nvPr/>
        </p:nvSpPr>
        <p:spPr bwMode="auto">
          <a:xfrm>
            <a:off x="1547813" y="5081588"/>
            <a:ext cx="2286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b="1">
                <a:latin typeface="Times New Roman" pitchFamily="18" charset="0"/>
                <a:ea typeface="楷体_GB2312" pitchFamily="49" charset="-122"/>
              </a:rPr>
              <a:t>OD(B) = 1</a:t>
            </a:r>
          </a:p>
        </p:txBody>
      </p:sp>
      <p:sp>
        <p:nvSpPr>
          <p:cNvPr id="308248" name="Text Box 24"/>
          <p:cNvSpPr txBox="1">
            <a:spLocks noChangeArrowheads="1"/>
          </p:cNvSpPr>
          <p:nvPr/>
        </p:nvSpPr>
        <p:spPr bwMode="auto">
          <a:xfrm>
            <a:off x="1571625" y="6162675"/>
            <a:ext cx="2286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b="1">
                <a:latin typeface="Times New Roman" pitchFamily="18" charset="0"/>
                <a:ea typeface="楷体_GB2312" pitchFamily="49" charset="-122"/>
              </a:rPr>
              <a:t>TD(B) = 3</a:t>
            </a:r>
          </a:p>
        </p:txBody>
      </p:sp>
      <p:sp>
        <p:nvSpPr>
          <p:cNvPr id="308249" name="Text Box 25"/>
          <p:cNvSpPr txBox="1">
            <a:spLocks noChangeArrowheads="1"/>
          </p:cNvSpPr>
          <p:nvPr/>
        </p:nvSpPr>
        <p:spPr bwMode="auto">
          <a:xfrm>
            <a:off x="250825" y="836613"/>
            <a:ext cx="4465638"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5000"/>
              </a:lnSpc>
            </a:pPr>
            <a:r>
              <a:rPr kumimoji="1" lang="zh-CN" altLang="en-US" sz="3200" b="1">
                <a:latin typeface="Times New Roman" pitchFamily="18" charset="0"/>
                <a:ea typeface="楷体_GB2312" pitchFamily="49" charset="-122"/>
              </a:rPr>
              <a:t>由于弧有方向性，则有</a:t>
            </a:r>
            <a:r>
              <a:rPr kumimoji="1" lang="zh-CN" altLang="en-US" sz="3200" b="1">
                <a:solidFill>
                  <a:srgbClr val="FF0066"/>
                </a:solidFill>
                <a:latin typeface="Times New Roman" pitchFamily="18" charset="0"/>
                <a:ea typeface="楷体_GB2312" pitchFamily="49" charset="-122"/>
              </a:rPr>
              <a:t>入度</a:t>
            </a:r>
            <a:r>
              <a:rPr kumimoji="1" lang="zh-CN" altLang="en-US" sz="3200" b="1">
                <a:latin typeface="Times New Roman" pitchFamily="18" charset="0"/>
                <a:ea typeface="楷体_GB2312" pitchFamily="49" charset="-122"/>
              </a:rPr>
              <a:t>和</a:t>
            </a:r>
            <a:r>
              <a:rPr kumimoji="1" lang="zh-CN" altLang="en-US" sz="3200" b="1">
                <a:solidFill>
                  <a:srgbClr val="FF0066"/>
                </a:solidFill>
                <a:latin typeface="Times New Roman" pitchFamily="18" charset="0"/>
                <a:ea typeface="楷体_GB2312" pitchFamily="49" charset="-122"/>
              </a:rPr>
              <a:t>出度</a:t>
            </a:r>
            <a:r>
              <a:rPr kumimoji="1" lang="zh-CN" altLang="en-US" sz="3200" b="1">
                <a:latin typeface="Times New Roman" pitchFamily="18" charset="0"/>
                <a:ea typeface="楷体_GB2312" pitchFamily="49" charset="-122"/>
              </a:rPr>
              <a:t>之分</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8242"/>
                                        </p:tgtEl>
                                        <p:attrNameLst>
                                          <p:attrName>style.visibility</p:attrName>
                                        </p:attrNameLst>
                                      </p:cBhvr>
                                      <p:to>
                                        <p:strVal val="visible"/>
                                      </p:to>
                                    </p:set>
                                    <p:animEffect transition="in" filter="wipe(left)">
                                      <p:cBhvr>
                                        <p:cTn id="7" dur="500"/>
                                        <p:tgtEl>
                                          <p:spTgt spid="308242"/>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308229"/>
                                        </p:tgtEl>
                                        <p:attrNameLst>
                                          <p:attrName>style.visibility</p:attrName>
                                        </p:attrNameLst>
                                      </p:cBhvr>
                                      <p:to>
                                        <p:strVal val="visible"/>
                                      </p:to>
                                    </p:set>
                                    <p:animEffect transition="in" filter="wipe(up)">
                                      <p:cBhvr>
                                        <p:cTn id="11" dur="500"/>
                                        <p:tgtEl>
                                          <p:spTgt spid="30822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08249"/>
                                        </p:tgtEl>
                                        <p:attrNameLst>
                                          <p:attrName>style.visibility</p:attrName>
                                        </p:attrNameLst>
                                      </p:cBhvr>
                                      <p:to>
                                        <p:strVal val="visible"/>
                                      </p:to>
                                    </p:set>
                                    <p:animEffect transition="in" filter="wipe(left)">
                                      <p:cBhvr>
                                        <p:cTn id="16" dur="500"/>
                                        <p:tgtEl>
                                          <p:spTgt spid="30824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08228"/>
                                        </p:tgtEl>
                                        <p:attrNameLst>
                                          <p:attrName>style.visibility</p:attrName>
                                        </p:attrNameLst>
                                      </p:cBhvr>
                                      <p:to>
                                        <p:strVal val="visible"/>
                                      </p:to>
                                    </p:set>
                                    <p:animEffect transition="in" filter="wipe(left)">
                                      <p:cBhvr>
                                        <p:cTn id="21" dur="500"/>
                                        <p:tgtEl>
                                          <p:spTgt spid="30822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08243"/>
                                        </p:tgtEl>
                                        <p:attrNameLst>
                                          <p:attrName>style.visibility</p:attrName>
                                        </p:attrNameLst>
                                      </p:cBhvr>
                                      <p:to>
                                        <p:strVal val="visible"/>
                                      </p:to>
                                    </p:set>
                                    <p:animEffect transition="in" filter="wipe(left)">
                                      <p:cBhvr>
                                        <p:cTn id="26" dur="500"/>
                                        <p:tgtEl>
                                          <p:spTgt spid="30824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08245"/>
                                        </p:tgtEl>
                                        <p:attrNameLst>
                                          <p:attrName>style.visibility</p:attrName>
                                        </p:attrNameLst>
                                      </p:cBhvr>
                                      <p:to>
                                        <p:strVal val="visible"/>
                                      </p:to>
                                    </p:set>
                                    <p:animEffect transition="in" filter="wipe(left)">
                                      <p:cBhvr>
                                        <p:cTn id="31" dur="500"/>
                                        <p:tgtEl>
                                          <p:spTgt spid="308245"/>
                                        </p:tgtEl>
                                      </p:cBhvr>
                                    </p:animEffect>
                                  </p:childTnLst>
                                </p:cTn>
                              </p:par>
                            </p:childTnLst>
                          </p:cTn>
                        </p:par>
                        <p:par>
                          <p:cTn id="32" fill="hold" nodeType="afterGroup">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308247"/>
                                        </p:tgtEl>
                                        <p:attrNameLst>
                                          <p:attrName>style.visibility</p:attrName>
                                        </p:attrNameLst>
                                      </p:cBhvr>
                                      <p:to>
                                        <p:strVal val="visible"/>
                                      </p:to>
                                    </p:set>
                                    <p:animEffect transition="in" filter="wipe(left)">
                                      <p:cBhvr>
                                        <p:cTn id="35" dur="500"/>
                                        <p:tgtEl>
                                          <p:spTgt spid="30824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08246"/>
                                        </p:tgtEl>
                                        <p:attrNameLst>
                                          <p:attrName>style.visibility</p:attrName>
                                        </p:attrNameLst>
                                      </p:cBhvr>
                                      <p:to>
                                        <p:strVal val="visible"/>
                                      </p:to>
                                    </p:set>
                                    <p:animEffect transition="in" filter="wipe(left)">
                                      <p:cBhvr>
                                        <p:cTn id="40" dur="500"/>
                                        <p:tgtEl>
                                          <p:spTgt spid="30824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08244"/>
                                        </p:tgtEl>
                                        <p:attrNameLst>
                                          <p:attrName>style.visibility</p:attrName>
                                        </p:attrNameLst>
                                      </p:cBhvr>
                                      <p:to>
                                        <p:strVal val="visible"/>
                                      </p:to>
                                    </p:set>
                                    <p:animEffect transition="in" filter="wipe(left)">
                                      <p:cBhvr>
                                        <p:cTn id="45" dur="500"/>
                                        <p:tgtEl>
                                          <p:spTgt spid="30824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308248"/>
                                        </p:tgtEl>
                                        <p:attrNameLst>
                                          <p:attrName>style.visibility</p:attrName>
                                        </p:attrNameLst>
                                      </p:cBhvr>
                                      <p:to>
                                        <p:strVal val="visible"/>
                                      </p:to>
                                    </p:set>
                                    <p:animEffect transition="in" filter="wipe(left)">
                                      <p:cBhvr>
                                        <p:cTn id="50" dur="500"/>
                                        <p:tgtEl>
                                          <p:spTgt spid="308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28" grpId="0" autoUpdateAnimBg="0"/>
      <p:bldP spid="308242" grpId="0" autoUpdateAnimBg="0"/>
      <p:bldP spid="308243" grpId="0" autoUpdateAnimBg="0"/>
      <p:bldP spid="308244" grpId="0" autoUpdateAnimBg="0"/>
      <p:bldP spid="308245" grpId="0" autoUpdateAnimBg="0"/>
      <p:bldP spid="308246" grpId="0" autoUpdateAnimBg="0"/>
      <p:bldP spid="308247" grpId="0" autoUpdateAnimBg="0"/>
      <p:bldP spid="308248" grpId="0" autoUpdateAnimBg="0"/>
      <p:bldP spid="308249" grpId="0" autoUpdateAnimBg="0"/>
    </p:bldLst>
  </p:timing>
</p:sld>
</file>

<file path=ppt/slides/slide1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82274" name="Group 49"/>
          <p:cNvGrpSpPr>
            <a:grpSpLocks/>
          </p:cNvGrpSpPr>
          <p:nvPr/>
        </p:nvGrpSpPr>
        <p:grpSpPr bwMode="auto">
          <a:xfrm>
            <a:off x="1042988" y="0"/>
            <a:ext cx="6913562" cy="2663825"/>
            <a:chOff x="1111" y="210"/>
            <a:chExt cx="4355" cy="1678"/>
          </a:xfrm>
        </p:grpSpPr>
        <p:sp>
          <p:nvSpPr>
            <p:cNvPr id="182279" name="Oval 5"/>
            <p:cNvSpPr>
              <a:spLocks noChangeArrowheads="1"/>
            </p:cNvSpPr>
            <p:nvPr/>
          </p:nvSpPr>
          <p:spPr bwMode="auto">
            <a:xfrm>
              <a:off x="1111" y="976"/>
              <a:ext cx="288" cy="288"/>
            </a:xfrm>
            <a:prstGeom prst="ellipse">
              <a:avLst/>
            </a:prstGeom>
            <a:noFill/>
            <a:ln w="25400" cap="sq">
              <a:solidFill>
                <a:schemeClr val="tx1"/>
              </a:solidFill>
              <a:round/>
              <a:headEnd type="none" w="sm" len="sm"/>
              <a:tailEnd type="none" w="sm" len="sm"/>
            </a:ln>
            <a:effectLst/>
            <a:extLst>
              <a:ext uri="{909E8E84-426E-40DD-AFC4-6F175D3DCCD1}">
                <a14:hiddenFill xmlns:a14="http://schemas.microsoft.com/office/drawing/2010/main">
                  <a:solidFill>
                    <a:srgbClr val="58009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latin typeface="Times New Roman" pitchFamily="18" charset="0"/>
                  <a:ea typeface="黑体" pitchFamily="49" charset="-122"/>
                </a:rPr>
                <a:t>v1</a:t>
              </a:r>
            </a:p>
          </p:txBody>
        </p:sp>
        <p:sp>
          <p:nvSpPr>
            <p:cNvPr id="182280" name="Oval 6"/>
            <p:cNvSpPr>
              <a:spLocks noChangeArrowheads="1"/>
            </p:cNvSpPr>
            <p:nvPr/>
          </p:nvSpPr>
          <p:spPr bwMode="auto">
            <a:xfrm>
              <a:off x="2071" y="448"/>
              <a:ext cx="288" cy="288"/>
            </a:xfrm>
            <a:prstGeom prst="ellipse">
              <a:avLst/>
            </a:prstGeom>
            <a:noFill/>
            <a:ln w="25400" cap="sq">
              <a:solidFill>
                <a:schemeClr val="tx1"/>
              </a:solidFill>
              <a:round/>
              <a:headEnd type="none" w="sm" len="sm"/>
              <a:tailEnd type="none" w="sm" len="sm"/>
            </a:ln>
            <a:effectLst/>
            <a:extLst>
              <a:ext uri="{909E8E84-426E-40DD-AFC4-6F175D3DCCD1}">
                <a14:hiddenFill xmlns:a14="http://schemas.microsoft.com/office/drawing/2010/main">
                  <a:solidFill>
                    <a:srgbClr val="58009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latin typeface="Times New Roman" pitchFamily="18" charset="0"/>
                  <a:ea typeface="黑体" pitchFamily="49" charset="-122"/>
                </a:rPr>
                <a:t>v2</a:t>
              </a:r>
            </a:p>
          </p:txBody>
        </p:sp>
        <p:sp>
          <p:nvSpPr>
            <p:cNvPr id="182281" name="Oval 7"/>
            <p:cNvSpPr>
              <a:spLocks noChangeArrowheads="1"/>
            </p:cNvSpPr>
            <p:nvPr/>
          </p:nvSpPr>
          <p:spPr bwMode="auto">
            <a:xfrm>
              <a:off x="2071" y="1600"/>
              <a:ext cx="288" cy="288"/>
            </a:xfrm>
            <a:prstGeom prst="ellipse">
              <a:avLst/>
            </a:prstGeom>
            <a:noFill/>
            <a:ln w="25400" cap="sq">
              <a:solidFill>
                <a:schemeClr val="tx1"/>
              </a:solidFill>
              <a:round/>
              <a:headEnd type="none" w="sm" len="sm"/>
              <a:tailEnd type="none" w="sm" len="sm"/>
            </a:ln>
            <a:effectLst/>
            <a:extLst>
              <a:ext uri="{909E8E84-426E-40DD-AFC4-6F175D3DCCD1}">
                <a14:hiddenFill xmlns:a14="http://schemas.microsoft.com/office/drawing/2010/main">
                  <a:solidFill>
                    <a:srgbClr val="58009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latin typeface="Times New Roman" pitchFamily="18" charset="0"/>
                  <a:ea typeface="黑体" pitchFamily="49" charset="-122"/>
                </a:rPr>
                <a:t>v3</a:t>
              </a:r>
            </a:p>
          </p:txBody>
        </p:sp>
        <p:sp>
          <p:nvSpPr>
            <p:cNvPr id="182282" name="Oval 9"/>
            <p:cNvSpPr>
              <a:spLocks noChangeArrowheads="1"/>
            </p:cNvSpPr>
            <p:nvPr/>
          </p:nvSpPr>
          <p:spPr bwMode="auto">
            <a:xfrm>
              <a:off x="3031" y="1024"/>
              <a:ext cx="288" cy="288"/>
            </a:xfrm>
            <a:prstGeom prst="ellipse">
              <a:avLst/>
            </a:prstGeom>
            <a:noFill/>
            <a:ln w="25400" cap="sq">
              <a:solidFill>
                <a:schemeClr val="tx1"/>
              </a:solidFill>
              <a:round/>
              <a:headEnd type="none" w="sm" len="sm"/>
              <a:tailEnd type="none" w="sm" len="sm"/>
            </a:ln>
            <a:effectLst/>
            <a:extLst>
              <a:ext uri="{909E8E84-426E-40DD-AFC4-6F175D3DCCD1}">
                <a14:hiddenFill xmlns:a14="http://schemas.microsoft.com/office/drawing/2010/main">
                  <a:solidFill>
                    <a:srgbClr val="58009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latin typeface="Times New Roman" pitchFamily="18" charset="0"/>
                  <a:ea typeface="黑体" pitchFamily="49" charset="-122"/>
                </a:rPr>
                <a:t>v4</a:t>
              </a:r>
            </a:p>
          </p:txBody>
        </p:sp>
        <p:sp>
          <p:nvSpPr>
            <p:cNvPr id="182283" name="Oval 11"/>
            <p:cNvSpPr>
              <a:spLocks noChangeArrowheads="1"/>
            </p:cNvSpPr>
            <p:nvPr/>
          </p:nvSpPr>
          <p:spPr bwMode="auto">
            <a:xfrm>
              <a:off x="3991" y="448"/>
              <a:ext cx="288" cy="288"/>
            </a:xfrm>
            <a:prstGeom prst="ellipse">
              <a:avLst/>
            </a:prstGeom>
            <a:noFill/>
            <a:ln w="25400" cap="sq">
              <a:solidFill>
                <a:schemeClr val="tx1"/>
              </a:solidFill>
              <a:round/>
              <a:headEnd type="none" w="sm" len="sm"/>
              <a:tailEnd type="none" w="sm" len="sm"/>
            </a:ln>
            <a:effectLst/>
            <a:extLst>
              <a:ext uri="{909E8E84-426E-40DD-AFC4-6F175D3DCCD1}">
                <a14:hiddenFill xmlns:a14="http://schemas.microsoft.com/office/drawing/2010/main">
                  <a:solidFill>
                    <a:srgbClr val="58009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latin typeface="Times New Roman" pitchFamily="18" charset="0"/>
                  <a:ea typeface="黑体" pitchFamily="49" charset="-122"/>
                </a:rPr>
                <a:t>v5</a:t>
              </a:r>
            </a:p>
          </p:txBody>
        </p:sp>
        <p:sp>
          <p:nvSpPr>
            <p:cNvPr id="182284" name="Oval 13"/>
            <p:cNvSpPr>
              <a:spLocks noChangeArrowheads="1"/>
            </p:cNvSpPr>
            <p:nvPr/>
          </p:nvSpPr>
          <p:spPr bwMode="auto">
            <a:xfrm>
              <a:off x="5178" y="1024"/>
              <a:ext cx="288" cy="288"/>
            </a:xfrm>
            <a:prstGeom prst="ellipse">
              <a:avLst/>
            </a:prstGeom>
            <a:noFill/>
            <a:ln w="25400" cap="sq">
              <a:solidFill>
                <a:schemeClr val="tx1"/>
              </a:solidFill>
              <a:round/>
              <a:headEnd type="none" w="sm" len="sm"/>
              <a:tailEnd type="none" w="sm" len="sm"/>
            </a:ln>
            <a:effectLst/>
            <a:extLst>
              <a:ext uri="{909E8E84-426E-40DD-AFC4-6F175D3DCCD1}">
                <a14:hiddenFill xmlns:a14="http://schemas.microsoft.com/office/drawing/2010/main">
                  <a:solidFill>
                    <a:srgbClr val="58009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latin typeface="Times New Roman" pitchFamily="18" charset="0"/>
                  <a:ea typeface="黑体" pitchFamily="49" charset="-122"/>
                </a:rPr>
                <a:t>v6</a:t>
              </a:r>
            </a:p>
          </p:txBody>
        </p:sp>
        <p:sp>
          <p:nvSpPr>
            <p:cNvPr id="182285" name="Line 14"/>
            <p:cNvSpPr>
              <a:spLocks noChangeShapeType="1"/>
            </p:cNvSpPr>
            <p:nvPr/>
          </p:nvSpPr>
          <p:spPr bwMode="auto">
            <a:xfrm flipV="1">
              <a:off x="1351" y="592"/>
              <a:ext cx="720" cy="432"/>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2286" name="Line 15"/>
            <p:cNvSpPr>
              <a:spLocks noChangeShapeType="1"/>
            </p:cNvSpPr>
            <p:nvPr/>
          </p:nvSpPr>
          <p:spPr bwMode="auto">
            <a:xfrm>
              <a:off x="1399" y="1120"/>
              <a:ext cx="672" cy="528"/>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2287" name="Line 16"/>
            <p:cNvSpPr>
              <a:spLocks noChangeShapeType="1"/>
            </p:cNvSpPr>
            <p:nvPr/>
          </p:nvSpPr>
          <p:spPr bwMode="auto">
            <a:xfrm flipV="1">
              <a:off x="2290" y="1216"/>
              <a:ext cx="789" cy="445"/>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2288" name="Line 17"/>
            <p:cNvSpPr>
              <a:spLocks noChangeShapeType="1"/>
            </p:cNvSpPr>
            <p:nvPr/>
          </p:nvSpPr>
          <p:spPr bwMode="auto">
            <a:xfrm>
              <a:off x="2359" y="592"/>
              <a:ext cx="720" cy="480"/>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2289" name="Line 18"/>
            <p:cNvSpPr>
              <a:spLocks noChangeShapeType="1"/>
            </p:cNvSpPr>
            <p:nvPr/>
          </p:nvSpPr>
          <p:spPr bwMode="auto">
            <a:xfrm flipV="1">
              <a:off x="3379" y="1174"/>
              <a:ext cx="1769" cy="27"/>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2290" name="Line 19"/>
            <p:cNvSpPr>
              <a:spLocks noChangeShapeType="1"/>
            </p:cNvSpPr>
            <p:nvPr/>
          </p:nvSpPr>
          <p:spPr bwMode="auto">
            <a:xfrm>
              <a:off x="4279" y="592"/>
              <a:ext cx="914" cy="491"/>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2291" name="Line 21"/>
            <p:cNvSpPr>
              <a:spLocks noChangeShapeType="1"/>
            </p:cNvSpPr>
            <p:nvPr/>
          </p:nvSpPr>
          <p:spPr bwMode="auto">
            <a:xfrm flipV="1">
              <a:off x="2426" y="539"/>
              <a:ext cx="1497" cy="0"/>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2292" name="Text Box 25"/>
            <p:cNvSpPr txBox="1">
              <a:spLocks noChangeArrowheads="1"/>
            </p:cNvSpPr>
            <p:nvPr/>
          </p:nvSpPr>
          <p:spPr bwMode="auto">
            <a:xfrm rot="-1828883">
              <a:off x="1412" y="610"/>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A</a:t>
              </a:r>
            </a:p>
          </p:txBody>
        </p:sp>
        <p:sp>
          <p:nvSpPr>
            <p:cNvPr id="182293" name="Text Box 29"/>
            <p:cNvSpPr txBox="1">
              <a:spLocks noChangeArrowheads="1"/>
            </p:cNvSpPr>
            <p:nvPr/>
          </p:nvSpPr>
          <p:spPr bwMode="auto">
            <a:xfrm rot="2151954">
              <a:off x="2654" y="580"/>
              <a:ext cx="2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C</a:t>
              </a:r>
            </a:p>
          </p:txBody>
        </p:sp>
        <p:sp>
          <p:nvSpPr>
            <p:cNvPr id="182294" name="Text Box 30"/>
            <p:cNvSpPr txBox="1">
              <a:spLocks noChangeArrowheads="1"/>
            </p:cNvSpPr>
            <p:nvPr/>
          </p:nvSpPr>
          <p:spPr bwMode="auto">
            <a:xfrm rot="-2047368">
              <a:off x="2418" y="1253"/>
              <a:ext cx="2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E</a:t>
              </a:r>
            </a:p>
          </p:txBody>
        </p:sp>
        <p:sp>
          <p:nvSpPr>
            <p:cNvPr id="182295" name="Text Box 31"/>
            <p:cNvSpPr txBox="1">
              <a:spLocks noChangeArrowheads="1"/>
            </p:cNvSpPr>
            <p:nvPr/>
          </p:nvSpPr>
          <p:spPr bwMode="auto">
            <a:xfrm>
              <a:off x="2971" y="210"/>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D</a:t>
              </a:r>
            </a:p>
          </p:txBody>
        </p:sp>
        <p:sp>
          <p:nvSpPr>
            <p:cNvPr id="182296" name="Text Box 33"/>
            <p:cNvSpPr txBox="1">
              <a:spLocks noChangeArrowheads="1"/>
            </p:cNvSpPr>
            <p:nvPr/>
          </p:nvSpPr>
          <p:spPr bwMode="auto">
            <a:xfrm rot="1851527">
              <a:off x="4598" y="530"/>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H</a:t>
              </a:r>
            </a:p>
          </p:txBody>
        </p:sp>
        <p:sp>
          <p:nvSpPr>
            <p:cNvPr id="182297" name="Text Box 34"/>
            <p:cNvSpPr txBox="1">
              <a:spLocks noChangeArrowheads="1"/>
            </p:cNvSpPr>
            <p:nvPr/>
          </p:nvSpPr>
          <p:spPr bwMode="auto">
            <a:xfrm rot="-131447">
              <a:off x="3833" y="926"/>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G</a:t>
              </a:r>
            </a:p>
          </p:txBody>
        </p:sp>
        <p:sp>
          <p:nvSpPr>
            <p:cNvPr id="182298" name="Text Box 36"/>
            <p:cNvSpPr txBox="1">
              <a:spLocks noChangeArrowheads="1"/>
            </p:cNvSpPr>
            <p:nvPr/>
          </p:nvSpPr>
          <p:spPr bwMode="auto">
            <a:xfrm rot="-2047368">
              <a:off x="2584" y="1389"/>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4</a:t>
              </a:r>
            </a:p>
          </p:txBody>
        </p:sp>
        <p:sp>
          <p:nvSpPr>
            <p:cNvPr id="182299" name="Line 37"/>
            <p:cNvSpPr>
              <a:spLocks noChangeShapeType="1"/>
            </p:cNvSpPr>
            <p:nvPr/>
          </p:nvSpPr>
          <p:spPr bwMode="auto">
            <a:xfrm flipV="1">
              <a:off x="2336" y="1253"/>
              <a:ext cx="2812" cy="544"/>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2300" name="Text Box 38"/>
            <p:cNvSpPr txBox="1">
              <a:spLocks noChangeArrowheads="1"/>
            </p:cNvSpPr>
            <p:nvPr/>
          </p:nvSpPr>
          <p:spPr bwMode="auto">
            <a:xfrm rot="-131447">
              <a:off x="3878" y="1117"/>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2</a:t>
              </a:r>
            </a:p>
          </p:txBody>
        </p:sp>
        <p:sp>
          <p:nvSpPr>
            <p:cNvPr id="182301" name="Text Box 39"/>
            <p:cNvSpPr txBox="1">
              <a:spLocks noChangeArrowheads="1"/>
            </p:cNvSpPr>
            <p:nvPr/>
          </p:nvSpPr>
          <p:spPr bwMode="auto">
            <a:xfrm rot="-554558">
              <a:off x="3212" y="1344"/>
              <a:ext cx="2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F</a:t>
              </a:r>
            </a:p>
          </p:txBody>
        </p:sp>
        <p:sp>
          <p:nvSpPr>
            <p:cNvPr id="182302" name="Text Box 40"/>
            <p:cNvSpPr txBox="1">
              <a:spLocks noChangeArrowheads="1"/>
            </p:cNvSpPr>
            <p:nvPr/>
          </p:nvSpPr>
          <p:spPr bwMode="auto">
            <a:xfrm rot="-875169">
              <a:off x="3288" y="1561"/>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3</a:t>
              </a:r>
            </a:p>
          </p:txBody>
        </p:sp>
        <p:sp>
          <p:nvSpPr>
            <p:cNvPr id="182303" name="Text Box 43"/>
            <p:cNvSpPr txBox="1">
              <a:spLocks noChangeArrowheads="1"/>
            </p:cNvSpPr>
            <p:nvPr/>
          </p:nvSpPr>
          <p:spPr bwMode="auto">
            <a:xfrm rot="-132697">
              <a:off x="1519" y="1298"/>
              <a:ext cx="2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B</a:t>
              </a:r>
            </a:p>
          </p:txBody>
        </p:sp>
        <p:sp>
          <p:nvSpPr>
            <p:cNvPr id="182304" name="Text Box 44"/>
            <p:cNvSpPr txBox="1">
              <a:spLocks noChangeArrowheads="1"/>
            </p:cNvSpPr>
            <p:nvPr/>
          </p:nvSpPr>
          <p:spPr bwMode="auto">
            <a:xfrm rot="-247073">
              <a:off x="1655" y="1117"/>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2</a:t>
              </a:r>
            </a:p>
          </p:txBody>
        </p:sp>
        <p:sp>
          <p:nvSpPr>
            <p:cNvPr id="182305" name="Text Box 45"/>
            <p:cNvSpPr txBox="1">
              <a:spLocks noChangeArrowheads="1"/>
            </p:cNvSpPr>
            <p:nvPr/>
          </p:nvSpPr>
          <p:spPr bwMode="auto">
            <a:xfrm rot="-247073">
              <a:off x="1565" y="790"/>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3</a:t>
              </a:r>
            </a:p>
          </p:txBody>
        </p:sp>
        <p:sp>
          <p:nvSpPr>
            <p:cNvPr id="182306" name="Text Box 46"/>
            <p:cNvSpPr txBox="1">
              <a:spLocks noChangeArrowheads="1"/>
            </p:cNvSpPr>
            <p:nvPr/>
          </p:nvSpPr>
          <p:spPr bwMode="auto">
            <a:xfrm rot="-247073">
              <a:off x="2517" y="708"/>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2</a:t>
              </a:r>
            </a:p>
          </p:txBody>
        </p:sp>
        <p:sp>
          <p:nvSpPr>
            <p:cNvPr id="182307" name="Text Box 47"/>
            <p:cNvSpPr txBox="1">
              <a:spLocks noChangeArrowheads="1"/>
            </p:cNvSpPr>
            <p:nvPr/>
          </p:nvSpPr>
          <p:spPr bwMode="auto">
            <a:xfrm rot="-247073">
              <a:off x="3107" y="436"/>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3</a:t>
              </a:r>
            </a:p>
          </p:txBody>
        </p:sp>
        <p:sp>
          <p:nvSpPr>
            <p:cNvPr id="182308" name="Text Box 48"/>
            <p:cNvSpPr txBox="1">
              <a:spLocks noChangeArrowheads="1"/>
            </p:cNvSpPr>
            <p:nvPr/>
          </p:nvSpPr>
          <p:spPr bwMode="auto">
            <a:xfrm rot="-247073">
              <a:off x="4468" y="699"/>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1</a:t>
              </a:r>
            </a:p>
          </p:txBody>
        </p:sp>
      </p:grpSp>
      <p:sp>
        <p:nvSpPr>
          <p:cNvPr id="182275" name="Text Box 51"/>
          <p:cNvSpPr txBox="1">
            <a:spLocks noChangeArrowheads="1"/>
          </p:cNvSpPr>
          <p:nvPr/>
        </p:nvSpPr>
        <p:spPr bwMode="auto">
          <a:xfrm>
            <a:off x="323850" y="2924175"/>
            <a:ext cx="88201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3200">
                <a:latin typeface="楷体_GB2312" pitchFamily="49" charset="-122"/>
                <a:ea typeface="楷体_GB2312" pitchFamily="49" charset="-122"/>
              </a:rPr>
              <a:t>（</a:t>
            </a:r>
            <a:r>
              <a:rPr lang="en-US" altLang="zh-CN" sz="3200">
                <a:latin typeface="楷体_GB2312" pitchFamily="49" charset="-122"/>
                <a:ea typeface="楷体_GB2312" pitchFamily="49" charset="-122"/>
              </a:rPr>
              <a:t>1</a:t>
            </a:r>
            <a:r>
              <a:rPr lang="zh-CN" altLang="en-US" sz="3200">
                <a:latin typeface="楷体_GB2312" pitchFamily="49" charset="-122"/>
                <a:ea typeface="楷体_GB2312" pitchFamily="49" charset="-122"/>
              </a:rPr>
              <a:t>）求所有事件的最早发生时间和最迟发生时间</a:t>
            </a:r>
          </a:p>
        </p:txBody>
      </p:sp>
      <p:sp>
        <p:nvSpPr>
          <p:cNvPr id="182276" name="Text Box 52"/>
          <p:cNvSpPr txBox="1">
            <a:spLocks noChangeArrowheads="1"/>
          </p:cNvSpPr>
          <p:nvPr/>
        </p:nvSpPr>
        <p:spPr bwMode="auto">
          <a:xfrm>
            <a:off x="323850" y="4221163"/>
            <a:ext cx="842486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3200">
                <a:latin typeface="楷体_GB2312" pitchFamily="49" charset="-122"/>
                <a:ea typeface="楷体_GB2312" pitchFamily="49" charset="-122"/>
              </a:rPr>
              <a:t>（</a:t>
            </a:r>
            <a:r>
              <a:rPr lang="en-US" altLang="zh-CN" sz="3200">
                <a:latin typeface="楷体_GB2312" pitchFamily="49" charset="-122"/>
                <a:ea typeface="楷体_GB2312" pitchFamily="49" charset="-122"/>
              </a:rPr>
              <a:t>2</a:t>
            </a:r>
            <a:r>
              <a:rPr lang="zh-CN" altLang="en-US" sz="3200">
                <a:latin typeface="楷体_GB2312" pitchFamily="49" charset="-122"/>
                <a:ea typeface="楷体_GB2312" pitchFamily="49" charset="-122"/>
              </a:rPr>
              <a:t>）求所有活动的最早发生时间、最迟发生时间和时间余量</a:t>
            </a:r>
          </a:p>
        </p:txBody>
      </p:sp>
      <p:sp>
        <p:nvSpPr>
          <p:cNvPr id="182277" name="Text Box 53"/>
          <p:cNvSpPr txBox="1">
            <a:spLocks noChangeArrowheads="1"/>
          </p:cNvSpPr>
          <p:nvPr/>
        </p:nvSpPr>
        <p:spPr bwMode="auto">
          <a:xfrm>
            <a:off x="323850" y="5530850"/>
            <a:ext cx="83534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3200">
                <a:latin typeface="楷体_GB2312" pitchFamily="49" charset="-122"/>
                <a:ea typeface="楷体_GB2312" pitchFamily="49" charset="-122"/>
              </a:rPr>
              <a:t>（</a:t>
            </a:r>
            <a:r>
              <a:rPr lang="en-US" altLang="zh-CN" sz="3200">
                <a:latin typeface="楷体_GB2312" pitchFamily="49" charset="-122"/>
                <a:ea typeface="楷体_GB2312" pitchFamily="49" charset="-122"/>
              </a:rPr>
              <a:t>3</a:t>
            </a:r>
            <a:r>
              <a:rPr lang="zh-CN" altLang="en-US" sz="3200">
                <a:latin typeface="楷体_GB2312" pitchFamily="49" charset="-122"/>
                <a:ea typeface="楷体_GB2312" pitchFamily="49" charset="-122"/>
              </a:rPr>
              <a:t>）求关键路径和完成工程的最短时间</a:t>
            </a:r>
          </a:p>
        </p:txBody>
      </p:sp>
      <p:sp>
        <p:nvSpPr>
          <p:cNvPr id="182278" name="Rectangle 54"/>
          <p:cNvSpPr>
            <a:spLocks noChangeArrowheads="1"/>
          </p:cNvSpPr>
          <p:nvPr/>
        </p:nvSpPr>
        <p:spPr bwMode="auto">
          <a:xfrm>
            <a:off x="107950" y="115888"/>
            <a:ext cx="23034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latin typeface="Times New Roman" pitchFamily="18" charset="0"/>
                <a:ea typeface="楷体_GB2312" pitchFamily="49" charset="-122"/>
              </a:rPr>
              <a:t>例：</a:t>
            </a:r>
          </a:p>
        </p:txBody>
      </p:sp>
    </p:spTree>
  </p:cSld>
  <p:clrMapOvr>
    <a:masterClrMapping/>
  </p:clrMapOvr>
  <p:transition>
    <p:blinds dir="vert"/>
  </p:transition>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3298" name="Text Box 8"/>
          <p:cNvSpPr txBox="1">
            <a:spLocks noChangeArrowheads="1"/>
          </p:cNvSpPr>
          <p:nvPr/>
        </p:nvSpPr>
        <p:spPr bwMode="auto">
          <a:xfrm>
            <a:off x="179388" y="115888"/>
            <a:ext cx="48958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3200">
                <a:latin typeface="楷体_GB2312" pitchFamily="49" charset="-122"/>
                <a:ea typeface="楷体_GB2312" pitchFamily="49" charset="-122"/>
              </a:rPr>
              <a:t>所有事件的最早发生时间</a:t>
            </a:r>
          </a:p>
        </p:txBody>
      </p:sp>
      <p:sp>
        <p:nvSpPr>
          <p:cNvPr id="183299" name="Text Box 10"/>
          <p:cNvSpPr txBox="1">
            <a:spLocks noChangeArrowheads="1"/>
          </p:cNvSpPr>
          <p:nvPr/>
        </p:nvSpPr>
        <p:spPr bwMode="auto">
          <a:xfrm>
            <a:off x="179388" y="836613"/>
            <a:ext cx="59769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3200">
                <a:latin typeface="楷体_GB2312" pitchFamily="49" charset="-122"/>
                <a:ea typeface="楷体_GB2312" pitchFamily="49" charset="-122"/>
              </a:rPr>
              <a:t>ve(1)=0   ve(2)=3   ve(3)=2</a:t>
            </a:r>
          </a:p>
        </p:txBody>
      </p:sp>
      <p:sp>
        <p:nvSpPr>
          <p:cNvPr id="183300" name="Text Box 11"/>
          <p:cNvSpPr txBox="1">
            <a:spLocks noChangeArrowheads="1"/>
          </p:cNvSpPr>
          <p:nvPr/>
        </p:nvSpPr>
        <p:spPr bwMode="auto">
          <a:xfrm>
            <a:off x="179388" y="1409700"/>
            <a:ext cx="59769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3200">
                <a:latin typeface="楷体_GB2312" pitchFamily="49" charset="-122"/>
                <a:ea typeface="楷体_GB2312" pitchFamily="49" charset="-122"/>
              </a:rPr>
              <a:t>ve(4)=max{ve(2)+2,ve(3)+4}=6</a:t>
            </a:r>
          </a:p>
        </p:txBody>
      </p:sp>
      <p:sp>
        <p:nvSpPr>
          <p:cNvPr id="183301" name="Text Box 12"/>
          <p:cNvSpPr txBox="1">
            <a:spLocks noChangeArrowheads="1"/>
          </p:cNvSpPr>
          <p:nvPr/>
        </p:nvSpPr>
        <p:spPr bwMode="auto">
          <a:xfrm>
            <a:off x="179388" y="1985963"/>
            <a:ext cx="59769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3200">
                <a:latin typeface="楷体_GB2312" pitchFamily="49" charset="-122"/>
                <a:ea typeface="楷体_GB2312" pitchFamily="49" charset="-122"/>
              </a:rPr>
              <a:t>ve(5)=ve(2)+3=6</a:t>
            </a:r>
          </a:p>
        </p:txBody>
      </p:sp>
      <p:sp>
        <p:nvSpPr>
          <p:cNvPr id="183302" name="Text Box 13"/>
          <p:cNvSpPr txBox="1">
            <a:spLocks noChangeArrowheads="1"/>
          </p:cNvSpPr>
          <p:nvPr/>
        </p:nvSpPr>
        <p:spPr bwMode="auto">
          <a:xfrm>
            <a:off x="179388" y="2489200"/>
            <a:ext cx="84978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3200">
                <a:latin typeface="楷体_GB2312" pitchFamily="49" charset="-122"/>
                <a:ea typeface="楷体_GB2312" pitchFamily="49" charset="-122"/>
              </a:rPr>
              <a:t>ve(6)=max{ve(3)+3,ve(4)+2,ve(5)+1}=8</a:t>
            </a:r>
          </a:p>
        </p:txBody>
      </p:sp>
      <p:sp>
        <p:nvSpPr>
          <p:cNvPr id="183303" name="Text Box 14"/>
          <p:cNvSpPr txBox="1">
            <a:spLocks noChangeArrowheads="1"/>
          </p:cNvSpPr>
          <p:nvPr/>
        </p:nvSpPr>
        <p:spPr bwMode="auto">
          <a:xfrm>
            <a:off x="250825" y="3141663"/>
            <a:ext cx="48958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3200">
                <a:latin typeface="楷体_GB2312" pitchFamily="49" charset="-122"/>
                <a:ea typeface="楷体_GB2312" pitchFamily="49" charset="-122"/>
              </a:rPr>
              <a:t>所有事件的最迟发生时间</a:t>
            </a:r>
          </a:p>
        </p:txBody>
      </p:sp>
      <p:sp>
        <p:nvSpPr>
          <p:cNvPr id="183304" name="Text Box 15"/>
          <p:cNvSpPr txBox="1">
            <a:spLocks noChangeArrowheads="1"/>
          </p:cNvSpPr>
          <p:nvPr/>
        </p:nvSpPr>
        <p:spPr bwMode="auto">
          <a:xfrm>
            <a:off x="179388" y="3933825"/>
            <a:ext cx="88217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3200">
                <a:latin typeface="楷体_GB2312" pitchFamily="49" charset="-122"/>
                <a:ea typeface="楷体_GB2312" pitchFamily="49" charset="-122"/>
              </a:rPr>
              <a:t>vl(6)=8  vl(5)=vl(6)-1=7  vl(4)=vl(6)-2=6</a:t>
            </a:r>
          </a:p>
        </p:txBody>
      </p:sp>
      <p:sp>
        <p:nvSpPr>
          <p:cNvPr id="183305" name="Text Box 16"/>
          <p:cNvSpPr txBox="1">
            <a:spLocks noChangeArrowheads="1"/>
          </p:cNvSpPr>
          <p:nvPr/>
        </p:nvSpPr>
        <p:spPr bwMode="auto">
          <a:xfrm>
            <a:off x="322263" y="4506913"/>
            <a:ext cx="59769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3200">
                <a:latin typeface="楷体_GB2312" pitchFamily="49" charset="-122"/>
                <a:ea typeface="楷体_GB2312" pitchFamily="49" charset="-122"/>
              </a:rPr>
              <a:t>vl(3)=min{vl(4)-4,vl(6)-3}=2</a:t>
            </a:r>
          </a:p>
        </p:txBody>
      </p:sp>
      <p:sp>
        <p:nvSpPr>
          <p:cNvPr id="183306" name="Text Box 17"/>
          <p:cNvSpPr txBox="1">
            <a:spLocks noChangeArrowheads="1"/>
          </p:cNvSpPr>
          <p:nvPr/>
        </p:nvSpPr>
        <p:spPr bwMode="auto">
          <a:xfrm>
            <a:off x="322263" y="5083175"/>
            <a:ext cx="59769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3200">
                <a:latin typeface="楷体_GB2312" pitchFamily="49" charset="-122"/>
                <a:ea typeface="楷体_GB2312" pitchFamily="49" charset="-122"/>
              </a:rPr>
              <a:t>vl(2)=min{vl(4)-2,vl(5)-3}=4</a:t>
            </a:r>
          </a:p>
        </p:txBody>
      </p:sp>
      <p:sp>
        <p:nvSpPr>
          <p:cNvPr id="183307" name="Text Box 18"/>
          <p:cNvSpPr txBox="1">
            <a:spLocks noChangeArrowheads="1"/>
          </p:cNvSpPr>
          <p:nvPr/>
        </p:nvSpPr>
        <p:spPr bwMode="auto">
          <a:xfrm>
            <a:off x="322263" y="5802313"/>
            <a:ext cx="64817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3200">
                <a:latin typeface="楷体_GB2312" pitchFamily="49" charset="-122"/>
                <a:ea typeface="楷体_GB2312" pitchFamily="49" charset="-122"/>
              </a:rPr>
              <a:t>v1(1)=min{vl(2)-3,vl(3)-2}=0</a:t>
            </a:r>
          </a:p>
        </p:txBody>
      </p:sp>
    </p:spTree>
  </p:cSld>
  <p:clrMapOvr>
    <a:masterClrMapping/>
  </p:clrMapOvr>
  <p:transition>
    <p:blinds dir="vert"/>
  </p:transition>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22" name="Text Box 6"/>
          <p:cNvSpPr txBox="1">
            <a:spLocks noChangeArrowheads="1"/>
          </p:cNvSpPr>
          <p:nvPr/>
        </p:nvSpPr>
        <p:spPr bwMode="auto">
          <a:xfrm>
            <a:off x="323850" y="260350"/>
            <a:ext cx="84248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3200">
                <a:latin typeface="楷体_GB2312" pitchFamily="49" charset="-122"/>
                <a:ea typeface="楷体_GB2312" pitchFamily="49" charset="-122"/>
              </a:rPr>
              <a:t>所有活动的</a:t>
            </a:r>
            <a:r>
              <a:rPr lang="en-US" altLang="zh-CN" sz="3200">
                <a:latin typeface="楷体_GB2312" pitchFamily="49" charset="-122"/>
                <a:ea typeface="楷体_GB2312" pitchFamily="49" charset="-122"/>
              </a:rPr>
              <a:t>e(i)</a:t>
            </a:r>
            <a:r>
              <a:rPr lang="zh-CN" altLang="en-US" sz="3200">
                <a:latin typeface="楷体_GB2312" pitchFamily="49" charset="-122"/>
                <a:ea typeface="楷体_GB2312" pitchFamily="49" charset="-122"/>
              </a:rPr>
              <a:t>、</a:t>
            </a:r>
            <a:r>
              <a:rPr lang="en-US" altLang="zh-CN" sz="3200">
                <a:latin typeface="楷体_GB2312" pitchFamily="49" charset="-122"/>
                <a:ea typeface="楷体_GB2312" pitchFamily="49" charset="-122"/>
              </a:rPr>
              <a:t>l(i)</a:t>
            </a:r>
            <a:r>
              <a:rPr lang="zh-CN" altLang="en-US" sz="3200">
                <a:latin typeface="楷体_GB2312" pitchFamily="49" charset="-122"/>
                <a:ea typeface="楷体_GB2312" pitchFamily="49" charset="-122"/>
              </a:rPr>
              <a:t>、</a:t>
            </a:r>
            <a:r>
              <a:rPr lang="en-US" altLang="zh-CN" sz="3200">
                <a:latin typeface="楷体_GB2312" pitchFamily="49" charset="-122"/>
                <a:ea typeface="楷体_GB2312" pitchFamily="49" charset="-122"/>
              </a:rPr>
              <a:t>l(i)-e(i)</a:t>
            </a:r>
          </a:p>
        </p:txBody>
      </p:sp>
      <p:sp>
        <p:nvSpPr>
          <p:cNvPr id="184323" name="Text Box 7"/>
          <p:cNvSpPr txBox="1">
            <a:spLocks noChangeArrowheads="1"/>
          </p:cNvSpPr>
          <p:nvPr/>
        </p:nvSpPr>
        <p:spPr bwMode="auto">
          <a:xfrm>
            <a:off x="179388" y="908050"/>
            <a:ext cx="88931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3200">
                <a:latin typeface="楷体_GB2312" pitchFamily="49" charset="-122"/>
                <a:ea typeface="楷体_GB2312" pitchFamily="49" charset="-122"/>
              </a:rPr>
              <a:t>e(A)=ve(1)=0  l(A)=vl(2)-3=1  l(A)-e(A)=1</a:t>
            </a:r>
          </a:p>
        </p:txBody>
      </p:sp>
      <p:sp>
        <p:nvSpPr>
          <p:cNvPr id="184324" name="Text Box 8"/>
          <p:cNvSpPr txBox="1">
            <a:spLocks noChangeArrowheads="1"/>
          </p:cNvSpPr>
          <p:nvPr/>
        </p:nvSpPr>
        <p:spPr bwMode="auto">
          <a:xfrm>
            <a:off x="179388" y="1625600"/>
            <a:ext cx="88931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3200">
                <a:latin typeface="楷体_GB2312" pitchFamily="49" charset="-122"/>
                <a:ea typeface="楷体_GB2312" pitchFamily="49" charset="-122"/>
              </a:rPr>
              <a:t>e(B)=ve(1)=0  l(B)=vl(3)-2=0  l(B)-e(B)=0</a:t>
            </a:r>
          </a:p>
        </p:txBody>
      </p:sp>
      <p:sp>
        <p:nvSpPr>
          <p:cNvPr id="184325" name="Text Box 9"/>
          <p:cNvSpPr txBox="1">
            <a:spLocks noChangeArrowheads="1"/>
          </p:cNvSpPr>
          <p:nvPr/>
        </p:nvSpPr>
        <p:spPr bwMode="auto">
          <a:xfrm>
            <a:off x="179388" y="2349500"/>
            <a:ext cx="88931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3200">
                <a:latin typeface="楷体_GB2312" pitchFamily="49" charset="-122"/>
                <a:ea typeface="楷体_GB2312" pitchFamily="49" charset="-122"/>
              </a:rPr>
              <a:t>e(C)=ve(2)=3  l(C)=vl(4)-2=4  l(C)-e(C)=1</a:t>
            </a:r>
          </a:p>
        </p:txBody>
      </p:sp>
      <p:sp>
        <p:nvSpPr>
          <p:cNvPr id="184326" name="Text Box 10"/>
          <p:cNvSpPr txBox="1">
            <a:spLocks noChangeArrowheads="1"/>
          </p:cNvSpPr>
          <p:nvPr/>
        </p:nvSpPr>
        <p:spPr bwMode="auto">
          <a:xfrm>
            <a:off x="179388" y="3136900"/>
            <a:ext cx="88931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3200">
                <a:latin typeface="楷体_GB2312" pitchFamily="49" charset="-122"/>
                <a:ea typeface="楷体_GB2312" pitchFamily="49" charset="-122"/>
              </a:rPr>
              <a:t>e(D)=ve(2)=3  l(D)=vl(5)-3=4  l(D)-e(D)=1</a:t>
            </a:r>
          </a:p>
        </p:txBody>
      </p:sp>
      <p:sp>
        <p:nvSpPr>
          <p:cNvPr id="184327" name="Text Box 11"/>
          <p:cNvSpPr txBox="1">
            <a:spLocks noChangeArrowheads="1"/>
          </p:cNvSpPr>
          <p:nvPr/>
        </p:nvSpPr>
        <p:spPr bwMode="auto">
          <a:xfrm>
            <a:off x="142875" y="3857625"/>
            <a:ext cx="88931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3200">
                <a:latin typeface="楷体_GB2312" pitchFamily="49" charset="-122"/>
                <a:ea typeface="楷体_GB2312" pitchFamily="49" charset="-122"/>
              </a:rPr>
              <a:t>e(E)=ve(3)=2  l(E)=vl(4)-4=2  l(E)-e(E)=0</a:t>
            </a:r>
          </a:p>
        </p:txBody>
      </p:sp>
      <p:sp>
        <p:nvSpPr>
          <p:cNvPr id="184328" name="Text Box 12"/>
          <p:cNvSpPr txBox="1">
            <a:spLocks noChangeArrowheads="1"/>
          </p:cNvSpPr>
          <p:nvPr/>
        </p:nvSpPr>
        <p:spPr bwMode="auto">
          <a:xfrm>
            <a:off x="179388" y="4649788"/>
            <a:ext cx="88931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3200">
                <a:latin typeface="楷体_GB2312" pitchFamily="49" charset="-122"/>
                <a:ea typeface="楷体_GB2312" pitchFamily="49" charset="-122"/>
              </a:rPr>
              <a:t>e(F)=ve(3)=2  l(F)=vl(6)-3=5  l(F)-e(F)=3</a:t>
            </a:r>
          </a:p>
        </p:txBody>
      </p:sp>
      <p:sp>
        <p:nvSpPr>
          <p:cNvPr id="184329" name="Text Box 13"/>
          <p:cNvSpPr txBox="1">
            <a:spLocks noChangeArrowheads="1"/>
          </p:cNvSpPr>
          <p:nvPr/>
        </p:nvSpPr>
        <p:spPr bwMode="auto">
          <a:xfrm>
            <a:off x="215900" y="5373688"/>
            <a:ext cx="88931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3200">
                <a:latin typeface="楷体_GB2312" pitchFamily="49" charset="-122"/>
                <a:ea typeface="楷体_GB2312" pitchFamily="49" charset="-122"/>
              </a:rPr>
              <a:t>e(G)=ve(4)=6  l(G)=vl(6)-2=6  l(G)-e(G)=0</a:t>
            </a:r>
          </a:p>
        </p:txBody>
      </p:sp>
      <p:sp>
        <p:nvSpPr>
          <p:cNvPr id="184330" name="Text Box 14"/>
          <p:cNvSpPr txBox="1">
            <a:spLocks noChangeArrowheads="1"/>
          </p:cNvSpPr>
          <p:nvPr/>
        </p:nvSpPr>
        <p:spPr bwMode="auto">
          <a:xfrm>
            <a:off x="179388" y="6089650"/>
            <a:ext cx="88931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3200">
                <a:latin typeface="楷体_GB2312" pitchFamily="49" charset="-122"/>
                <a:ea typeface="楷体_GB2312" pitchFamily="49" charset="-122"/>
              </a:rPr>
              <a:t>e(H)=ve(5)=6  l(H)=vl(6)-1=7  l(H)-e(H)=1</a:t>
            </a:r>
          </a:p>
        </p:txBody>
      </p:sp>
    </p:spTree>
  </p:cSld>
  <p:clrMapOvr>
    <a:masterClrMapping/>
  </p:clrMapOvr>
  <p:transition>
    <p:blinds dir="vert"/>
  </p:transition>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5346" name="Text Box 4"/>
          <p:cNvSpPr txBox="1">
            <a:spLocks noChangeArrowheads="1"/>
          </p:cNvSpPr>
          <p:nvPr/>
        </p:nvSpPr>
        <p:spPr bwMode="auto">
          <a:xfrm>
            <a:off x="179388" y="260350"/>
            <a:ext cx="835342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3200">
                <a:latin typeface="楷体_GB2312" pitchFamily="49" charset="-122"/>
                <a:ea typeface="楷体_GB2312" pitchFamily="49" charset="-122"/>
              </a:rPr>
              <a:t>关键路径</a:t>
            </a:r>
            <a:r>
              <a:rPr lang="en-US" altLang="zh-CN" sz="3200">
                <a:latin typeface="楷体_GB2312" pitchFamily="49" charset="-122"/>
                <a:ea typeface="楷体_GB2312" pitchFamily="49" charset="-122"/>
              </a:rPr>
              <a:t>:B</a:t>
            </a:r>
            <a:r>
              <a:rPr lang="zh-CN" altLang="en-US" sz="3200">
                <a:latin typeface="楷体_GB2312" pitchFamily="49" charset="-122"/>
                <a:ea typeface="楷体_GB2312" pitchFamily="49" charset="-122"/>
              </a:rPr>
              <a:t>、</a:t>
            </a:r>
            <a:r>
              <a:rPr lang="en-US" altLang="zh-CN" sz="3200">
                <a:latin typeface="楷体_GB2312" pitchFamily="49" charset="-122"/>
                <a:ea typeface="楷体_GB2312" pitchFamily="49" charset="-122"/>
              </a:rPr>
              <a:t>E</a:t>
            </a:r>
            <a:r>
              <a:rPr lang="zh-CN" altLang="en-US" sz="3200">
                <a:latin typeface="楷体_GB2312" pitchFamily="49" charset="-122"/>
                <a:ea typeface="楷体_GB2312" pitchFamily="49" charset="-122"/>
              </a:rPr>
              <a:t>、</a:t>
            </a:r>
            <a:r>
              <a:rPr lang="en-US" altLang="zh-CN" sz="3200">
                <a:latin typeface="楷体_GB2312" pitchFamily="49" charset="-122"/>
                <a:ea typeface="楷体_GB2312" pitchFamily="49" charset="-122"/>
              </a:rPr>
              <a:t>G</a:t>
            </a:r>
          </a:p>
          <a:p>
            <a:pPr eaLnBrk="1" hangingPunct="1">
              <a:spcBef>
                <a:spcPct val="50000"/>
              </a:spcBef>
            </a:pPr>
            <a:r>
              <a:rPr lang="zh-CN" altLang="en-US" sz="3200">
                <a:latin typeface="楷体_GB2312" pitchFamily="49" charset="-122"/>
                <a:ea typeface="楷体_GB2312" pitchFamily="49" charset="-122"/>
              </a:rPr>
              <a:t>完成工程的最短时间</a:t>
            </a:r>
            <a:r>
              <a:rPr lang="en-US" altLang="zh-CN" sz="3200">
                <a:latin typeface="楷体_GB2312" pitchFamily="49" charset="-122"/>
                <a:ea typeface="楷体_GB2312" pitchFamily="49" charset="-122"/>
              </a:rPr>
              <a:t>:8</a:t>
            </a:r>
            <a:r>
              <a:rPr lang="zh-CN" altLang="en-US" sz="3200">
                <a:latin typeface="楷体_GB2312" pitchFamily="49" charset="-122"/>
                <a:ea typeface="楷体_GB2312" pitchFamily="49" charset="-122"/>
              </a:rPr>
              <a:t>天</a:t>
            </a:r>
          </a:p>
        </p:txBody>
      </p:sp>
    </p:spTree>
  </p:cSld>
  <p:clrMapOvr>
    <a:masterClrMapping/>
  </p:clrMapOvr>
  <p:transition>
    <p:blinds dir="vert"/>
  </p:transition>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6370" name="Text Box 2"/>
          <p:cNvSpPr txBox="1">
            <a:spLocks noChangeArrowheads="1"/>
          </p:cNvSpPr>
          <p:nvPr/>
        </p:nvSpPr>
        <p:spPr bwMode="auto">
          <a:xfrm>
            <a:off x="179388" y="115888"/>
            <a:ext cx="28686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b="1">
                <a:solidFill>
                  <a:srgbClr val="6600CC"/>
                </a:solidFill>
                <a:latin typeface="Times New Roman" pitchFamily="18" charset="0"/>
                <a:ea typeface="楷体_GB2312" pitchFamily="49" charset="-122"/>
              </a:rPr>
              <a:t> </a:t>
            </a:r>
            <a:r>
              <a:rPr kumimoji="1" lang="zh-CN" altLang="en-US" sz="3200" b="1">
                <a:solidFill>
                  <a:srgbClr val="6600CC"/>
                </a:solidFill>
                <a:latin typeface="Times New Roman" pitchFamily="18" charset="0"/>
                <a:ea typeface="楷体_GB2312" pitchFamily="49" charset="-122"/>
              </a:rPr>
              <a:t>关键路径讨论</a:t>
            </a:r>
            <a:r>
              <a:rPr kumimoji="1" lang="en-US" altLang="zh-CN" sz="3200" b="1">
                <a:solidFill>
                  <a:srgbClr val="6600CC"/>
                </a:solidFill>
                <a:latin typeface="Times New Roman" pitchFamily="18" charset="0"/>
                <a:ea typeface="楷体_GB2312" pitchFamily="49" charset="-122"/>
              </a:rPr>
              <a:t>:</a:t>
            </a:r>
          </a:p>
        </p:txBody>
      </p:sp>
      <p:sp>
        <p:nvSpPr>
          <p:cNvPr id="54279" name="Rectangle 7"/>
          <p:cNvSpPr>
            <a:spLocks noChangeArrowheads="1"/>
          </p:cNvSpPr>
          <p:nvPr/>
        </p:nvSpPr>
        <p:spPr bwMode="auto">
          <a:xfrm>
            <a:off x="179388" y="4365625"/>
            <a:ext cx="8713787" cy="2143125"/>
          </a:xfrm>
          <a:prstGeom prst="rect">
            <a:avLst/>
          </a:prstGeom>
          <a:solidFill>
            <a:schemeClr val="bg1"/>
          </a:solidFill>
          <a:ln>
            <a:noFill/>
          </a:ln>
          <a:effectLst/>
          <a:extLs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2800" b="1">
                <a:latin typeface="Times New Roman" pitchFamily="18" charset="0"/>
                <a:ea typeface="楷体_GB2312" pitchFamily="49" charset="-122"/>
              </a:rPr>
              <a:t>3</a:t>
            </a:r>
            <a:r>
              <a:rPr kumimoji="1" lang="zh-CN" altLang="en-US" sz="2800" b="1">
                <a:latin typeface="Times New Roman" pitchFamily="18" charset="0"/>
                <a:ea typeface="楷体_GB2312" pitchFamily="49" charset="-122"/>
              </a:rPr>
              <a:t>）处于所有关键路径上的活动完成时间不能缩短太多，否则会使原关键路径变成非关键路径。这时必须重新寻找关键路径。如：</a:t>
            </a:r>
            <a:r>
              <a:rPr kumimoji="1" lang="en-US" altLang="zh-CN" sz="2800" b="1">
                <a:latin typeface="Times New Roman" pitchFamily="18" charset="0"/>
                <a:ea typeface="楷体_GB2312" pitchFamily="49" charset="-122"/>
              </a:rPr>
              <a:t>a1</a:t>
            </a:r>
            <a:r>
              <a:rPr kumimoji="1" lang="zh-CN" altLang="en-US" sz="2800" b="1">
                <a:latin typeface="Times New Roman" pitchFamily="18" charset="0"/>
                <a:ea typeface="楷体_GB2312" pitchFamily="49" charset="-122"/>
              </a:rPr>
              <a:t>由</a:t>
            </a:r>
            <a:r>
              <a:rPr kumimoji="1" lang="en-US" altLang="zh-CN" sz="2800" b="1">
                <a:latin typeface="Times New Roman" pitchFamily="18" charset="0"/>
                <a:ea typeface="楷体_GB2312" pitchFamily="49" charset="-122"/>
              </a:rPr>
              <a:t>6</a:t>
            </a:r>
            <a:r>
              <a:rPr kumimoji="1" lang="zh-CN" altLang="en-US" sz="2800" b="1">
                <a:latin typeface="Times New Roman" pitchFamily="18" charset="0"/>
                <a:ea typeface="楷体_GB2312" pitchFamily="49" charset="-122"/>
              </a:rPr>
              <a:t>天变成</a:t>
            </a:r>
            <a:r>
              <a:rPr kumimoji="1" lang="en-US" altLang="zh-CN" sz="2800" b="1">
                <a:latin typeface="Times New Roman" pitchFamily="18" charset="0"/>
                <a:ea typeface="楷体_GB2312" pitchFamily="49" charset="-122"/>
              </a:rPr>
              <a:t>3</a:t>
            </a:r>
            <a:r>
              <a:rPr kumimoji="1" lang="zh-CN" altLang="en-US" sz="2800" b="1">
                <a:latin typeface="Times New Roman" pitchFamily="18" charset="0"/>
                <a:ea typeface="楷体_GB2312" pitchFamily="49" charset="-122"/>
              </a:rPr>
              <a:t>天，就会改变关键路径。</a:t>
            </a:r>
          </a:p>
        </p:txBody>
      </p:sp>
      <p:grpSp>
        <p:nvGrpSpPr>
          <p:cNvPr id="186372" name="Group 47"/>
          <p:cNvGrpSpPr>
            <a:grpSpLocks/>
          </p:cNvGrpSpPr>
          <p:nvPr/>
        </p:nvGrpSpPr>
        <p:grpSpPr bwMode="auto">
          <a:xfrm>
            <a:off x="2411413" y="188913"/>
            <a:ext cx="6481762" cy="3055937"/>
            <a:chOff x="884" y="300"/>
            <a:chExt cx="4355" cy="2016"/>
          </a:xfrm>
        </p:grpSpPr>
        <p:grpSp>
          <p:nvGrpSpPr>
            <p:cNvPr id="186375" name="Group 9"/>
            <p:cNvGrpSpPr>
              <a:grpSpLocks/>
            </p:cNvGrpSpPr>
            <p:nvPr/>
          </p:nvGrpSpPr>
          <p:grpSpPr bwMode="auto">
            <a:xfrm>
              <a:off x="884" y="300"/>
              <a:ext cx="4355" cy="2016"/>
              <a:chOff x="612" y="1752"/>
              <a:chExt cx="4355" cy="2016"/>
            </a:xfrm>
          </p:grpSpPr>
          <p:sp>
            <p:nvSpPr>
              <p:cNvPr id="186382" name="Oval 10"/>
              <p:cNvSpPr>
                <a:spLocks noChangeArrowheads="1"/>
              </p:cNvSpPr>
              <p:nvPr/>
            </p:nvSpPr>
            <p:spPr bwMode="auto">
              <a:xfrm>
                <a:off x="612" y="2280"/>
                <a:ext cx="288" cy="288"/>
              </a:xfrm>
              <a:prstGeom prst="ellipse">
                <a:avLst/>
              </a:prstGeom>
              <a:solidFill>
                <a:srgbClr val="580094"/>
              </a:solidFill>
              <a:ln>
                <a:noFill/>
              </a:ln>
              <a:effectLst/>
              <a:extLst>
                <a:ext uri="{91240B29-F687-4F45-9708-019B960494DF}">
                  <a14:hiddenLine xmlns:a14="http://schemas.microsoft.com/office/drawing/2010/main" w="25400" cap="sq">
                    <a:solidFill>
                      <a:srgbClr val="80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chemeClr val="bg1"/>
                    </a:solidFill>
                    <a:latin typeface="Times New Roman" pitchFamily="18" charset="0"/>
                    <a:ea typeface="黑体" pitchFamily="49" charset="-122"/>
                  </a:rPr>
                  <a:t>v1</a:t>
                </a:r>
              </a:p>
            </p:txBody>
          </p:sp>
          <p:sp>
            <p:nvSpPr>
              <p:cNvPr id="186383" name="Oval 11"/>
              <p:cNvSpPr>
                <a:spLocks noChangeArrowheads="1"/>
              </p:cNvSpPr>
              <p:nvPr/>
            </p:nvSpPr>
            <p:spPr bwMode="auto">
              <a:xfrm>
                <a:off x="1572" y="1752"/>
                <a:ext cx="288" cy="288"/>
              </a:xfrm>
              <a:prstGeom prst="ellipse">
                <a:avLst/>
              </a:prstGeom>
              <a:solidFill>
                <a:srgbClr val="580094"/>
              </a:solidFill>
              <a:ln>
                <a:noFill/>
              </a:ln>
              <a:effectLst/>
              <a:extLst>
                <a:ext uri="{91240B29-F687-4F45-9708-019B960494DF}">
                  <a14:hiddenLine xmlns:a14="http://schemas.microsoft.com/office/drawing/2010/main" w="25400" cap="sq">
                    <a:solidFill>
                      <a:srgbClr val="80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chemeClr val="bg1"/>
                    </a:solidFill>
                    <a:latin typeface="Times New Roman" pitchFamily="18" charset="0"/>
                    <a:ea typeface="黑体" pitchFamily="49" charset="-122"/>
                  </a:rPr>
                  <a:t>v2</a:t>
                </a:r>
              </a:p>
            </p:txBody>
          </p:sp>
          <p:sp>
            <p:nvSpPr>
              <p:cNvPr id="186384" name="Oval 12"/>
              <p:cNvSpPr>
                <a:spLocks noChangeArrowheads="1"/>
              </p:cNvSpPr>
              <p:nvPr/>
            </p:nvSpPr>
            <p:spPr bwMode="auto">
              <a:xfrm>
                <a:off x="1572" y="2904"/>
                <a:ext cx="288" cy="288"/>
              </a:xfrm>
              <a:prstGeom prst="ellipse">
                <a:avLst/>
              </a:prstGeom>
              <a:solidFill>
                <a:srgbClr val="580094"/>
              </a:solidFill>
              <a:ln>
                <a:noFill/>
              </a:ln>
              <a:effectLst/>
              <a:extLst>
                <a:ext uri="{91240B29-F687-4F45-9708-019B960494DF}">
                  <a14:hiddenLine xmlns:a14="http://schemas.microsoft.com/office/drawing/2010/main" w="25400" cap="sq">
                    <a:solidFill>
                      <a:srgbClr val="80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chemeClr val="bg1"/>
                    </a:solidFill>
                    <a:latin typeface="Times New Roman" pitchFamily="18" charset="0"/>
                    <a:ea typeface="黑体" pitchFamily="49" charset="-122"/>
                  </a:rPr>
                  <a:t>v3</a:t>
                </a:r>
              </a:p>
            </p:txBody>
          </p:sp>
          <p:sp>
            <p:nvSpPr>
              <p:cNvPr id="186385" name="Oval 13"/>
              <p:cNvSpPr>
                <a:spLocks noChangeArrowheads="1"/>
              </p:cNvSpPr>
              <p:nvPr/>
            </p:nvSpPr>
            <p:spPr bwMode="auto">
              <a:xfrm>
                <a:off x="996" y="3480"/>
                <a:ext cx="288" cy="288"/>
              </a:xfrm>
              <a:prstGeom prst="ellipse">
                <a:avLst/>
              </a:prstGeom>
              <a:solidFill>
                <a:srgbClr val="580094"/>
              </a:solidFill>
              <a:ln>
                <a:noFill/>
              </a:ln>
              <a:effectLst/>
              <a:extLst>
                <a:ext uri="{91240B29-F687-4F45-9708-019B960494DF}">
                  <a14:hiddenLine xmlns:a14="http://schemas.microsoft.com/office/drawing/2010/main" w="25400" cap="sq">
                    <a:solidFill>
                      <a:srgbClr val="80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chemeClr val="bg1"/>
                    </a:solidFill>
                    <a:latin typeface="Times New Roman" pitchFamily="18" charset="0"/>
                    <a:ea typeface="黑体" pitchFamily="49" charset="-122"/>
                  </a:rPr>
                  <a:t>v4</a:t>
                </a:r>
              </a:p>
            </p:txBody>
          </p:sp>
          <p:sp>
            <p:nvSpPr>
              <p:cNvPr id="186386" name="Oval 14"/>
              <p:cNvSpPr>
                <a:spLocks noChangeArrowheads="1"/>
              </p:cNvSpPr>
              <p:nvPr/>
            </p:nvSpPr>
            <p:spPr bwMode="auto">
              <a:xfrm>
                <a:off x="2532" y="2328"/>
                <a:ext cx="288" cy="288"/>
              </a:xfrm>
              <a:prstGeom prst="ellipse">
                <a:avLst/>
              </a:prstGeom>
              <a:solidFill>
                <a:srgbClr val="580094"/>
              </a:solidFill>
              <a:ln>
                <a:noFill/>
              </a:ln>
              <a:effectLst/>
              <a:extLst>
                <a:ext uri="{91240B29-F687-4F45-9708-019B960494DF}">
                  <a14:hiddenLine xmlns:a14="http://schemas.microsoft.com/office/drawing/2010/main" w="25400" cap="sq">
                    <a:solidFill>
                      <a:srgbClr val="80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chemeClr val="bg1"/>
                    </a:solidFill>
                    <a:latin typeface="Times New Roman" pitchFamily="18" charset="0"/>
                    <a:ea typeface="黑体" pitchFamily="49" charset="-122"/>
                  </a:rPr>
                  <a:t>v5</a:t>
                </a:r>
              </a:p>
            </p:txBody>
          </p:sp>
          <p:sp>
            <p:nvSpPr>
              <p:cNvPr id="186387" name="Oval 15"/>
              <p:cNvSpPr>
                <a:spLocks noChangeArrowheads="1"/>
              </p:cNvSpPr>
              <p:nvPr/>
            </p:nvSpPr>
            <p:spPr bwMode="auto">
              <a:xfrm>
                <a:off x="2653" y="3480"/>
                <a:ext cx="288" cy="288"/>
              </a:xfrm>
              <a:prstGeom prst="ellipse">
                <a:avLst/>
              </a:prstGeom>
              <a:solidFill>
                <a:srgbClr val="580094"/>
              </a:solidFill>
              <a:ln>
                <a:noFill/>
              </a:ln>
              <a:effectLst/>
              <a:extLst>
                <a:ext uri="{91240B29-F687-4F45-9708-019B960494DF}">
                  <a14:hiddenLine xmlns:a14="http://schemas.microsoft.com/office/drawing/2010/main" w="25400" cap="sq">
                    <a:solidFill>
                      <a:srgbClr val="80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chemeClr val="bg1"/>
                    </a:solidFill>
                    <a:latin typeface="Times New Roman" pitchFamily="18" charset="0"/>
                    <a:ea typeface="黑体" pitchFamily="49" charset="-122"/>
                  </a:rPr>
                  <a:t>v6</a:t>
                </a:r>
              </a:p>
            </p:txBody>
          </p:sp>
          <p:sp>
            <p:nvSpPr>
              <p:cNvPr id="186388" name="Oval 16"/>
              <p:cNvSpPr>
                <a:spLocks noChangeArrowheads="1"/>
              </p:cNvSpPr>
              <p:nvPr/>
            </p:nvSpPr>
            <p:spPr bwMode="auto">
              <a:xfrm>
                <a:off x="3492" y="1752"/>
                <a:ext cx="288" cy="288"/>
              </a:xfrm>
              <a:prstGeom prst="ellipse">
                <a:avLst/>
              </a:prstGeom>
              <a:solidFill>
                <a:srgbClr val="580094"/>
              </a:solidFill>
              <a:ln>
                <a:noFill/>
              </a:ln>
              <a:effectLst/>
              <a:extLst>
                <a:ext uri="{91240B29-F687-4F45-9708-019B960494DF}">
                  <a14:hiddenLine xmlns:a14="http://schemas.microsoft.com/office/drawing/2010/main" w="25400" cap="sq">
                    <a:solidFill>
                      <a:srgbClr val="80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chemeClr val="bg1"/>
                    </a:solidFill>
                    <a:latin typeface="Times New Roman" pitchFamily="18" charset="0"/>
                    <a:ea typeface="黑体" pitchFamily="49" charset="-122"/>
                  </a:rPr>
                  <a:t>v7</a:t>
                </a:r>
              </a:p>
            </p:txBody>
          </p:sp>
          <p:sp>
            <p:nvSpPr>
              <p:cNvPr id="186389" name="Oval 17"/>
              <p:cNvSpPr>
                <a:spLocks noChangeArrowheads="1"/>
              </p:cNvSpPr>
              <p:nvPr/>
            </p:nvSpPr>
            <p:spPr bwMode="auto">
              <a:xfrm>
                <a:off x="3492" y="2904"/>
                <a:ext cx="288" cy="288"/>
              </a:xfrm>
              <a:prstGeom prst="ellipse">
                <a:avLst/>
              </a:prstGeom>
              <a:solidFill>
                <a:srgbClr val="580094"/>
              </a:solidFill>
              <a:ln>
                <a:noFill/>
              </a:ln>
              <a:effectLst/>
              <a:extLst>
                <a:ext uri="{91240B29-F687-4F45-9708-019B960494DF}">
                  <a14:hiddenLine xmlns:a14="http://schemas.microsoft.com/office/drawing/2010/main" w="25400" cap="sq">
                    <a:solidFill>
                      <a:srgbClr val="80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chemeClr val="bg1"/>
                    </a:solidFill>
                    <a:latin typeface="Times New Roman" pitchFamily="18" charset="0"/>
                    <a:ea typeface="黑体" pitchFamily="49" charset="-122"/>
                  </a:rPr>
                  <a:t>v8</a:t>
                </a:r>
              </a:p>
            </p:txBody>
          </p:sp>
          <p:sp>
            <p:nvSpPr>
              <p:cNvPr id="186390" name="Oval 18"/>
              <p:cNvSpPr>
                <a:spLocks noChangeArrowheads="1"/>
              </p:cNvSpPr>
              <p:nvPr/>
            </p:nvSpPr>
            <p:spPr bwMode="auto">
              <a:xfrm>
                <a:off x="4679" y="2328"/>
                <a:ext cx="288" cy="288"/>
              </a:xfrm>
              <a:prstGeom prst="ellipse">
                <a:avLst/>
              </a:prstGeom>
              <a:solidFill>
                <a:srgbClr val="580094"/>
              </a:solidFill>
              <a:ln>
                <a:noFill/>
              </a:ln>
              <a:effectLst/>
              <a:extLst>
                <a:ext uri="{91240B29-F687-4F45-9708-019B960494DF}">
                  <a14:hiddenLine xmlns:a14="http://schemas.microsoft.com/office/drawing/2010/main" w="25400" cap="sq">
                    <a:solidFill>
                      <a:srgbClr val="80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chemeClr val="bg1"/>
                    </a:solidFill>
                    <a:latin typeface="Times New Roman" pitchFamily="18" charset="0"/>
                    <a:ea typeface="黑体" pitchFamily="49" charset="-122"/>
                  </a:rPr>
                  <a:t>v9</a:t>
                </a:r>
              </a:p>
            </p:txBody>
          </p:sp>
          <p:sp>
            <p:nvSpPr>
              <p:cNvPr id="186391" name="Line 19"/>
              <p:cNvSpPr>
                <a:spLocks noChangeShapeType="1"/>
              </p:cNvSpPr>
              <p:nvPr/>
            </p:nvSpPr>
            <p:spPr bwMode="auto">
              <a:xfrm flipV="1">
                <a:off x="852" y="1896"/>
                <a:ext cx="720" cy="432"/>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392" name="Line 20"/>
              <p:cNvSpPr>
                <a:spLocks noChangeShapeType="1"/>
              </p:cNvSpPr>
              <p:nvPr/>
            </p:nvSpPr>
            <p:spPr bwMode="auto">
              <a:xfrm>
                <a:off x="900" y="2424"/>
                <a:ext cx="672" cy="528"/>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393" name="Line 21"/>
              <p:cNvSpPr>
                <a:spLocks noChangeShapeType="1"/>
              </p:cNvSpPr>
              <p:nvPr/>
            </p:nvSpPr>
            <p:spPr bwMode="auto">
              <a:xfrm flipV="1">
                <a:off x="1860" y="2520"/>
                <a:ext cx="720" cy="480"/>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394" name="Line 22"/>
              <p:cNvSpPr>
                <a:spLocks noChangeShapeType="1"/>
              </p:cNvSpPr>
              <p:nvPr/>
            </p:nvSpPr>
            <p:spPr bwMode="auto">
              <a:xfrm>
                <a:off x="1860" y="1896"/>
                <a:ext cx="720" cy="480"/>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395" name="Line 23"/>
              <p:cNvSpPr>
                <a:spLocks noChangeShapeType="1"/>
              </p:cNvSpPr>
              <p:nvPr/>
            </p:nvSpPr>
            <p:spPr bwMode="auto">
              <a:xfrm flipV="1">
                <a:off x="2772" y="1896"/>
                <a:ext cx="720" cy="480"/>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396" name="Line 24"/>
              <p:cNvSpPr>
                <a:spLocks noChangeShapeType="1"/>
              </p:cNvSpPr>
              <p:nvPr/>
            </p:nvSpPr>
            <p:spPr bwMode="auto">
              <a:xfrm>
                <a:off x="3780" y="1896"/>
                <a:ext cx="914" cy="491"/>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397" name="Line 25"/>
              <p:cNvSpPr>
                <a:spLocks noChangeShapeType="1"/>
              </p:cNvSpPr>
              <p:nvPr/>
            </p:nvSpPr>
            <p:spPr bwMode="auto">
              <a:xfrm flipV="1">
                <a:off x="3780" y="2568"/>
                <a:ext cx="914" cy="432"/>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398" name="Line 26"/>
              <p:cNvSpPr>
                <a:spLocks noChangeShapeType="1"/>
              </p:cNvSpPr>
              <p:nvPr/>
            </p:nvSpPr>
            <p:spPr bwMode="auto">
              <a:xfrm>
                <a:off x="2820" y="2520"/>
                <a:ext cx="672" cy="480"/>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399" name="Line 27"/>
              <p:cNvSpPr>
                <a:spLocks noChangeShapeType="1"/>
              </p:cNvSpPr>
              <p:nvPr/>
            </p:nvSpPr>
            <p:spPr bwMode="auto">
              <a:xfrm>
                <a:off x="756" y="2568"/>
                <a:ext cx="384" cy="912"/>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400" name="Line 28"/>
              <p:cNvSpPr>
                <a:spLocks noChangeShapeType="1"/>
              </p:cNvSpPr>
              <p:nvPr/>
            </p:nvSpPr>
            <p:spPr bwMode="auto">
              <a:xfrm flipV="1">
                <a:off x="1284" y="3612"/>
                <a:ext cx="1369" cy="12"/>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401" name="Line 29"/>
              <p:cNvSpPr>
                <a:spLocks noChangeShapeType="1"/>
              </p:cNvSpPr>
              <p:nvPr/>
            </p:nvSpPr>
            <p:spPr bwMode="auto">
              <a:xfrm flipV="1">
                <a:off x="2971" y="3144"/>
                <a:ext cx="569" cy="468"/>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402" name="Text Box 30"/>
              <p:cNvSpPr txBox="1">
                <a:spLocks noChangeArrowheads="1"/>
              </p:cNvSpPr>
              <p:nvPr/>
            </p:nvSpPr>
            <p:spPr bwMode="auto">
              <a:xfrm rot="-1828883">
                <a:off x="895" y="1832"/>
                <a:ext cx="602" cy="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a1=6</a:t>
                </a:r>
              </a:p>
            </p:txBody>
          </p:sp>
          <p:sp>
            <p:nvSpPr>
              <p:cNvPr id="186403" name="Text Box 31"/>
              <p:cNvSpPr txBox="1">
                <a:spLocks noChangeArrowheads="1"/>
              </p:cNvSpPr>
              <p:nvPr/>
            </p:nvSpPr>
            <p:spPr bwMode="auto">
              <a:xfrm rot="2140974">
                <a:off x="1011" y="2413"/>
                <a:ext cx="603" cy="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a2=4</a:t>
                </a:r>
              </a:p>
            </p:txBody>
          </p:sp>
          <p:sp>
            <p:nvSpPr>
              <p:cNvPr id="186404" name="Text Box 32"/>
              <p:cNvSpPr txBox="1">
                <a:spLocks noChangeArrowheads="1"/>
              </p:cNvSpPr>
              <p:nvPr/>
            </p:nvSpPr>
            <p:spPr bwMode="auto">
              <a:xfrm rot="4139624">
                <a:off x="753" y="2788"/>
                <a:ext cx="525"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a:latin typeface="Times New Roman" pitchFamily="18" charset="0"/>
                    <a:ea typeface="黑体" pitchFamily="49" charset="-122"/>
                  </a:rPr>
                  <a:t>a3=5</a:t>
                </a:r>
              </a:p>
            </p:txBody>
          </p:sp>
          <p:sp>
            <p:nvSpPr>
              <p:cNvPr id="186405" name="Text Box 33"/>
              <p:cNvSpPr txBox="1">
                <a:spLocks noChangeArrowheads="1"/>
              </p:cNvSpPr>
              <p:nvPr/>
            </p:nvSpPr>
            <p:spPr bwMode="auto">
              <a:xfrm>
                <a:off x="1701" y="3369"/>
                <a:ext cx="534" cy="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a:latin typeface="Times New Roman" pitchFamily="18" charset="0"/>
                    <a:ea typeface="黑体" pitchFamily="49" charset="-122"/>
                  </a:rPr>
                  <a:t>a6=2</a:t>
                </a:r>
              </a:p>
            </p:txBody>
          </p:sp>
          <p:sp>
            <p:nvSpPr>
              <p:cNvPr id="186406" name="Text Box 34"/>
              <p:cNvSpPr txBox="1">
                <a:spLocks noChangeArrowheads="1"/>
              </p:cNvSpPr>
              <p:nvPr/>
            </p:nvSpPr>
            <p:spPr bwMode="auto">
              <a:xfrm rot="2151954">
                <a:off x="1877" y="1812"/>
                <a:ext cx="603" cy="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a4=1</a:t>
                </a:r>
              </a:p>
            </p:txBody>
          </p:sp>
          <p:sp>
            <p:nvSpPr>
              <p:cNvPr id="186407" name="Text Box 35"/>
              <p:cNvSpPr txBox="1">
                <a:spLocks noChangeArrowheads="1"/>
              </p:cNvSpPr>
              <p:nvPr/>
            </p:nvSpPr>
            <p:spPr bwMode="auto">
              <a:xfrm rot="-2047368">
                <a:off x="1894" y="2509"/>
                <a:ext cx="603" cy="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a5=1</a:t>
                </a:r>
              </a:p>
            </p:txBody>
          </p:sp>
          <p:sp>
            <p:nvSpPr>
              <p:cNvPr id="186408" name="Text Box 36"/>
              <p:cNvSpPr txBox="1">
                <a:spLocks noChangeArrowheads="1"/>
              </p:cNvSpPr>
              <p:nvPr/>
            </p:nvSpPr>
            <p:spPr bwMode="auto">
              <a:xfrm rot="-2088802">
                <a:off x="2801" y="1875"/>
                <a:ext cx="602" cy="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a7=9</a:t>
                </a:r>
              </a:p>
            </p:txBody>
          </p:sp>
          <p:sp>
            <p:nvSpPr>
              <p:cNvPr id="186409" name="Text Box 37"/>
              <p:cNvSpPr txBox="1">
                <a:spLocks noChangeArrowheads="1"/>
              </p:cNvSpPr>
              <p:nvPr/>
            </p:nvSpPr>
            <p:spPr bwMode="auto">
              <a:xfrm rot="2167160">
                <a:off x="2916" y="2489"/>
                <a:ext cx="603" cy="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a8=7</a:t>
                </a:r>
              </a:p>
            </p:txBody>
          </p:sp>
          <p:sp>
            <p:nvSpPr>
              <p:cNvPr id="186410" name="Text Box 38"/>
              <p:cNvSpPr txBox="1">
                <a:spLocks noChangeArrowheads="1"/>
              </p:cNvSpPr>
              <p:nvPr/>
            </p:nvSpPr>
            <p:spPr bwMode="auto">
              <a:xfrm rot="1851527">
                <a:off x="3858" y="1825"/>
                <a:ext cx="677" cy="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a10=2</a:t>
                </a:r>
              </a:p>
            </p:txBody>
          </p:sp>
          <p:sp>
            <p:nvSpPr>
              <p:cNvPr id="186411" name="Text Box 39"/>
              <p:cNvSpPr txBox="1">
                <a:spLocks noChangeArrowheads="1"/>
              </p:cNvSpPr>
              <p:nvPr/>
            </p:nvSpPr>
            <p:spPr bwMode="auto">
              <a:xfrm rot="-1355597">
                <a:off x="3763" y="2555"/>
                <a:ext cx="722" cy="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a11=4</a:t>
                </a:r>
              </a:p>
            </p:txBody>
          </p:sp>
          <p:sp>
            <p:nvSpPr>
              <p:cNvPr id="186412" name="Text Box 40"/>
              <p:cNvSpPr txBox="1">
                <a:spLocks noChangeArrowheads="1"/>
              </p:cNvSpPr>
              <p:nvPr/>
            </p:nvSpPr>
            <p:spPr bwMode="auto">
              <a:xfrm rot="-2387260">
                <a:off x="2849" y="3145"/>
                <a:ext cx="602" cy="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a9=4</a:t>
                </a:r>
              </a:p>
            </p:txBody>
          </p:sp>
        </p:grpSp>
        <p:sp>
          <p:nvSpPr>
            <p:cNvPr id="186376" name="Line 41"/>
            <p:cNvSpPr>
              <a:spLocks noChangeShapeType="1"/>
            </p:cNvSpPr>
            <p:nvPr/>
          </p:nvSpPr>
          <p:spPr bwMode="auto">
            <a:xfrm flipV="1">
              <a:off x="1149" y="391"/>
              <a:ext cx="779" cy="461"/>
            </a:xfrm>
            <a:prstGeom prst="line">
              <a:avLst/>
            </a:prstGeom>
            <a:noFill/>
            <a:ln w="76200" cap="sq">
              <a:solidFill>
                <a:srgbClr val="0000FF"/>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377" name="Line 42"/>
            <p:cNvSpPr>
              <a:spLocks noChangeShapeType="1"/>
            </p:cNvSpPr>
            <p:nvPr/>
          </p:nvSpPr>
          <p:spPr bwMode="auto">
            <a:xfrm>
              <a:off x="2154" y="436"/>
              <a:ext cx="726" cy="499"/>
            </a:xfrm>
            <a:prstGeom prst="line">
              <a:avLst/>
            </a:prstGeom>
            <a:noFill/>
            <a:ln w="76200" cap="sq">
              <a:solidFill>
                <a:srgbClr val="0000FF"/>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378" name="Line 43"/>
            <p:cNvSpPr>
              <a:spLocks noChangeShapeType="1"/>
            </p:cNvSpPr>
            <p:nvPr/>
          </p:nvSpPr>
          <p:spPr bwMode="auto">
            <a:xfrm>
              <a:off x="3107" y="1061"/>
              <a:ext cx="672" cy="480"/>
            </a:xfrm>
            <a:prstGeom prst="line">
              <a:avLst/>
            </a:prstGeom>
            <a:noFill/>
            <a:ln w="76200" cap="sq">
              <a:solidFill>
                <a:srgbClr val="0000FF"/>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379" name="Line 44"/>
            <p:cNvSpPr>
              <a:spLocks noChangeShapeType="1"/>
            </p:cNvSpPr>
            <p:nvPr/>
          </p:nvSpPr>
          <p:spPr bwMode="auto">
            <a:xfrm flipV="1">
              <a:off x="4014" y="1084"/>
              <a:ext cx="998" cy="454"/>
            </a:xfrm>
            <a:prstGeom prst="line">
              <a:avLst/>
            </a:prstGeom>
            <a:noFill/>
            <a:ln w="76200" cap="sq">
              <a:solidFill>
                <a:srgbClr val="0000FF"/>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380" name="Line 45"/>
            <p:cNvSpPr>
              <a:spLocks noChangeShapeType="1"/>
            </p:cNvSpPr>
            <p:nvPr/>
          </p:nvSpPr>
          <p:spPr bwMode="auto">
            <a:xfrm flipV="1">
              <a:off x="3062" y="436"/>
              <a:ext cx="725" cy="454"/>
            </a:xfrm>
            <a:prstGeom prst="line">
              <a:avLst/>
            </a:prstGeom>
            <a:noFill/>
            <a:ln w="76200" cap="sq">
              <a:solidFill>
                <a:srgbClr val="0000FF"/>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381" name="Line 46"/>
            <p:cNvSpPr>
              <a:spLocks noChangeShapeType="1"/>
            </p:cNvSpPr>
            <p:nvPr/>
          </p:nvSpPr>
          <p:spPr bwMode="auto">
            <a:xfrm>
              <a:off x="4060" y="436"/>
              <a:ext cx="953" cy="499"/>
            </a:xfrm>
            <a:prstGeom prst="line">
              <a:avLst/>
            </a:prstGeom>
            <a:noFill/>
            <a:ln w="76200" cap="sq">
              <a:solidFill>
                <a:srgbClr val="0000FF"/>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4275" name="Text Box 3"/>
          <p:cNvSpPr txBox="1">
            <a:spLocks noChangeArrowheads="1"/>
          </p:cNvSpPr>
          <p:nvPr/>
        </p:nvSpPr>
        <p:spPr bwMode="auto">
          <a:xfrm>
            <a:off x="179388" y="1293813"/>
            <a:ext cx="5472112" cy="1630362"/>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pPr>
            <a:r>
              <a:rPr kumimoji="1" lang="en-US" altLang="zh-CN" sz="2800" b="1">
                <a:latin typeface="Times New Roman" pitchFamily="18" charset="0"/>
                <a:ea typeface="楷体_GB2312" pitchFamily="49" charset="-122"/>
              </a:rPr>
              <a:t>1)</a:t>
            </a:r>
            <a:r>
              <a:rPr kumimoji="1" lang="zh-CN" altLang="en-US" sz="2800" b="1">
                <a:latin typeface="Times New Roman" pitchFamily="18" charset="0"/>
                <a:ea typeface="楷体_GB2312" pitchFamily="49" charset="-122"/>
              </a:rPr>
              <a:t>若网中有几条关键路径，则同时需加快在几条关键路径上的关键活动。如</a:t>
            </a:r>
            <a:r>
              <a:rPr kumimoji="1" lang="en-US" altLang="zh-CN" sz="2800" b="1">
                <a:latin typeface="Times New Roman" pitchFamily="18" charset="0"/>
                <a:ea typeface="楷体_GB2312" pitchFamily="49" charset="-122"/>
              </a:rPr>
              <a:t>a7,a8,a10,a11</a:t>
            </a:r>
          </a:p>
        </p:txBody>
      </p:sp>
      <p:sp>
        <p:nvSpPr>
          <p:cNvPr id="54320" name="Text Box 48"/>
          <p:cNvSpPr txBox="1">
            <a:spLocks noChangeArrowheads="1"/>
          </p:cNvSpPr>
          <p:nvPr/>
        </p:nvSpPr>
        <p:spPr bwMode="auto">
          <a:xfrm>
            <a:off x="107950" y="3032125"/>
            <a:ext cx="8785225" cy="1117600"/>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pPr>
            <a:r>
              <a:rPr kumimoji="1" lang="en-US" altLang="zh-CN" sz="2800" b="1">
                <a:latin typeface="Times New Roman" pitchFamily="18" charset="0"/>
                <a:ea typeface="楷体_GB2312" pitchFamily="49" charset="-122"/>
              </a:rPr>
              <a:t>2)</a:t>
            </a:r>
            <a:r>
              <a:rPr kumimoji="1" lang="zh-CN" altLang="en-US" sz="2800" b="1">
                <a:latin typeface="Times New Roman" pitchFamily="18" charset="0"/>
                <a:ea typeface="楷体_GB2312" pitchFamily="49" charset="-122"/>
              </a:rPr>
              <a:t>若一个活动处于所有的关键路径上，则加快该活动的速度，就能缩短整个工程的完成时间。如</a:t>
            </a:r>
            <a:r>
              <a:rPr kumimoji="1" lang="en-US" altLang="zh-CN" sz="2800" b="1">
                <a:latin typeface="Times New Roman" pitchFamily="18" charset="0"/>
                <a:ea typeface="楷体_GB2312" pitchFamily="49" charset="-122"/>
              </a:rPr>
              <a:t>a1,a4</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4275"/>
                                        </p:tgtEl>
                                        <p:attrNameLst>
                                          <p:attrName>style.visibility</p:attrName>
                                        </p:attrNameLst>
                                      </p:cBhvr>
                                      <p:to>
                                        <p:strVal val="visible"/>
                                      </p:to>
                                    </p:set>
                                    <p:animEffect transition="in" filter="strips(downRight)">
                                      <p:cBhvr>
                                        <p:cTn id="7" dur="500"/>
                                        <p:tgtEl>
                                          <p:spTgt spid="542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4279"/>
                                        </p:tgtEl>
                                        <p:attrNameLst>
                                          <p:attrName>style.visibility</p:attrName>
                                        </p:attrNameLst>
                                      </p:cBhvr>
                                      <p:to>
                                        <p:strVal val="visible"/>
                                      </p:to>
                                    </p:set>
                                    <p:animEffect transition="in" filter="strips(downRight)">
                                      <p:cBhvr>
                                        <p:cTn id="12" dur="500"/>
                                        <p:tgtEl>
                                          <p:spTgt spid="542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54320"/>
                                        </p:tgtEl>
                                        <p:attrNameLst>
                                          <p:attrName>style.visibility</p:attrName>
                                        </p:attrNameLst>
                                      </p:cBhvr>
                                      <p:to>
                                        <p:strVal val="visible"/>
                                      </p:to>
                                    </p:set>
                                    <p:animEffect transition="in" filter="strips(downRight)">
                                      <p:cBhvr>
                                        <p:cTn id="17" dur="500"/>
                                        <p:tgtEl>
                                          <p:spTgt spid="54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9" grpId="0" animBg="1" autoUpdateAnimBg="0"/>
      <p:bldP spid="54275" grpId="0" animBg="1" autoUpdateAnimBg="0"/>
      <p:bldP spid="54320" grpId="0" animBg="1" autoUpdateAnimBg="0"/>
    </p:bldLst>
  </p:timing>
</p:sld>
</file>

<file path=ppt/slides/slide1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7394" name="Rectangle 5"/>
          <p:cNvSpPr>
            <a:spLocks noGrp="1" noRot="1" noChangeArrowheads="1"/>
          </p:cNvSpPr>
          <p:nvPr>
            <p:ph type="title"/>
          </p:nvPr>
        </p:nvSpPr>
        <p:spPr>
          <a:xfrm>
            <a:off x="2700338" y="188913"/>
            <a:ext cx="3384550" cy="641350"/>
          </a:xfrm>
          <a:noFill/>
          <a:extLst>
            <a:ext uri="{91240B29-F687-4F45-9708-019B960494DF}">
              <a14:hiddenLine xmlns:a14="http://schemas.microsoft.com/office/drawing/2010/main" w="12700" cap="sq" cmpd="sng" algn="ctr">
                <a:solidFill>
                  <a:schemeClr val="tx1"/>
                </a:solidFill>
                <a:prstDash val="solid"/>
                <a:miter lim="800000"/>
                <a:headEnd/>
                <a:tailEnd/>
              </a14:hiddenLine>
            </a:ext>
          </a:extLst>
        </p:spPr>
        <p:txBody>
          <a:bodyPr anchor="t">
            <a:spAutoFit/>
          </a:bodyPr>
          <a:lstStyle/>
          <a:p>
            <a:pPr algn="l" eaLnBrk="1" hangingPunct="1"/>
            <a:r>
              <a:rPr lang="en-US" altLang="zh-CN" sz="3600" b="1" smtClean="0">
                <a:solidFill>
                  <a:schemeClr val="tx1"/>
                </a:solidFill>
                <a:latin typeface="楷体_GB2312" pitchFamily="49" charset="-122"/>
                <a:ea typeface="楷体_GB2312" pitchFamily="49" charset="-122"/>
              </a:rPr>
              <a:t>7.6  </a:t>
            </a:r>
            <a:r>
              <a:rPr lang="zh-CN" altLang="en-US" sz="3600" b="1" smtClean="0">
                <a:solidFill>
                  <a:schemeClr val="tx1"/>
                </a:solidFill>
                <a:latin typeface="楷体_GB2312" pitchFamily="49" charset="-122"/>
                <a:ea typeface="楷体_GB2312" pitchFamily="49" charset="-122"/>
              </a:rPr>
              <a:t>最短路径</a:t>
            </a:r>
          </a:p>
        </p:txBody>
      </p:sp>
      <p:sp>
        <p:nvSpPr>
          <p:cNvPr id="187395" name="Rectangle 6"/>
          <p:cNvSpPr>
            <a:spLocks noChangeArrowheads="1"/>
          </p:cNvSpPr>
          <p:nvPr/>
        </p:nvSpPr>
        <p:spPr bwMode="auto">
          <a:xfrm>
            <a:off x="179388" y="836613"/>
            <a:ext cx="8785225"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rgbClr val="590096"/>
                </a:solidFill>
                <a:latin typeface="Times New Roman" pitchFamily="18" charset="0"/>
                <a:ea typeface="楷体_GB2312" pitchFamily="49" charset="-122"/>
              </a:rPr>
              <a:t>典型用途：</a:t>
            </a:r>
            <a:r>
              <a:rPr lang="zh-CN" altLang="en-US" sz="3200" b="1">
                <a:latin typeface="Times New Roman" pitchFamily="18" charset="0"/>
                <a:ea typeface="楷体_GB2312" pitchFamily="49" charset="-122"/>
              </a:rPr>
              <a:t>交通问题。如，城市</a:t>
            </a:r>
            <a:r>
              <a:rPr lang="en-US" altLang="zh-CN" sz="3200" b="1">
                <a:latin typeface="Times New Roman" pitchFamily="18" charset="0"/>
                <a:ea typeface="楷体_GB2312" pitchFamily="49" charset="-122"/>
              </a:rPr>
              <a:t>A</a:t>
            </a:r>
            <a:r>
              <a:rPr lang="zh-CN" altLang="en-US" sz="3200" b="1">
                <a:latin typeface="Times New Roman" pitchFamily="18" charset="0"/>
                <a:ea typeface="楷体_GB2312" pitchFamily="49" charset="-122"/>
              </a:rPr>
              <a:t>到城市</a:t>
            </a:r>
            <a:r>
              <a:rPr lang="en-US" altLang="zh-CN" sz="3200" b="1">
                <a:latin typeface="Times New Roman" pitchFamily="18" charset="0"/>
                <a:ea typeface="楷体_GB2312" pitchFamily="49" charset="-122"/>
              </a:rPr>
              <a:t>B</a:t>
            </a:r>
            <a:r>
              <a:rPr lang="zh-CN" altLang="en-US" sz="3200" b="1">
                <a:latin typeface="Times New Roman" pitchFamily="18" charset="0"/>
                <a:ea typeface="楷体_GB2312" pitchFamily="49" charset="-122"/>
              </a:rPr>
              <a:t>有多条路线，但每条路线的交通费（或所需时间）不同，那么，如何选择一条路线，使总费用（或总时间）最少？</a:t>
            </a:r>
          </a:p>
        </p:txBody>
      </p:sp>
      <p:sp>
        <p:nvSpPr>
          <p:cNvPr id="187396" name="Rectangle 7"/>
          <p:cNvSpPr>
            <a:spLocks noChangeArrowheads="1"/>
          </p:cNvSpPr>
          <p:nvPr/>
        </p:nvSpPr>
        <p:spPr bwMode="auto">
          <a:xfrm>
            <a:off x="179388" y="3116263"/>
            <a:ext cx="8785225"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rgbClr val="590096"/>
                </a:solidFill>
                <a:latin typeface="Times New Roman" pitchFamily="18" charset="0"/>
                <a:ea typeface="楷体_GB2312" pitchFamily="49" charset="-122"/>
              </a:rPr>
              <a:t>问题抽象：</a:t>
            </a:r>
            <a:r>
              <a:rPr lang="zh-CN" altLang="en-US" sz="3200" b="1">
                <a:latin typeface="Times New Roman" pitchFamily="18" charset="0"/>
                <a:ea typeface="楷体_GB2312" pitchFamily="49" charset="-122"/>
              </a:rPr>
              <a:t>在带权有向图中</a:t>
            </a:r>
            <a:r>
              <a:rPr lang="en-US" altLang="zh-CN" sz="3200" b="1">
                <a:latin typeface="Times New Roman" pitchFamily="18" charset="0"/>
                <a:ea typeface="楷体_GB2312" pitchFamily="49" charset="-122"/>
              </a:rPr>
              <a:t>A</a:t>
            </a:r>
            <a:r>
              <a:rPr lang="zh-CN" altLang="en-US" sz="3200" b="1">
                <a:latin typeface="Times New Roman" pitchFamily="18" charset="0"/>
                <a:ea typeface="楷体_GB2312" pitchFamily="49" charset="-122"/>
              </a:rPr>
              <a:t>点（源点）到</a:t>
            </a:r>
            <a:r>
              <a:rPr lang="en-US" altLang="zh-CN" sz="3200" b="1">
                <a:latin typeface="Times New Roman" pitchFamily="18" charset="0"/>
                <a:ea typeface="楷体_GB2312" pitchFamily="49" charset="-122"/>
              </a:rPr>
              <a:t>B</a:t>
            </a:r>
            <a:r>
              <a:rPr lang="zh-CN" altLang="en-US" sz="3200" b="1">
                <a:latin typeface="Times New Roman" pitchFamily="18" charset="0"/>
                <a:ea typeface="楷体_GB2312" pitchFamily="49" charset="-122"/>
              </a:rPr>
              <a:t>点（终点）的多条路径中，寻找一条各边权值之和最小的路径，即最短路径。</a:t>
            </a:r>
          </a:p>
        </p:txBody>
      </p:sp>
      <p:sp>
        <p:nvSpPr>
          <p:cNvPr id="187397" name="Rectangle 8"/>
          <p:cNvSpPr>
            <a:spLocks noChangeArrowheads="1"/>
          </p:cNvSpPr>
          <p:nvPr/>
        </p:nvSpPr>
        <p:spPr bwMode="auto">
          <a:xfrm>
            <a:off x="358775" y="4941888"/>
            <a:ext cx="87852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rgbClr val="590096"/>
                </a:solidFill>
                <a:latin typeface="Times New Roman" pitchFamily="18" charset="0"/>
                <a:ea typeface="楷体_GB2312" pitchFamily="49" charset="-122"/>
              </a:rPr>
              <a:t>注意：最短路径与最小生成树不同，路径上不一定包含</a:t>
            </a:r>
            <a:r>
              <a:rPr lang="en-US" altLang="zh-CN" sz="3200" b="1">
                <a:solidFill>
                  <a:srgbClr val="590096"/>
                </a:solidFill>
                <a:latin typeface="Times New Roman" pitchFamily="18" charset="0"/>
                <a:ea typeface="楷体_GB2312" pitchFamily="49" charset="-122"/>
              </a:rPr>
              <a:t>n</a:t>
            </a:r>
            <a:r>
              <a:rPr lang="zh-CN" altLang="en-US" sz="3200" b="1">
                <a:solidFill>
                  <a:srgbClr val="590096"/>
                </a:solidFill>
                <a:latin typeface="Times New Roman" pitchFamily="18" charset="0"/>
                <a:ea typeface="楷体_GB2312" pitchFamily="49" charset="-122"/>
              </a:rPr>
              <a:t>个顶点。</a:t>
            </a:r>
          </a:p>
        </p:txBody>
      </p:sp>
    </p:spTree>
  </p:cSld>
  <p:clrMapOvr>
    <a:masterClrMapping/>
  </p:clrMapOvr>
  <p:transition>
    <p:blinds dir="vert"/>
  </p:transition>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9019" name="Rectangle 11"/>
          <p:cNvSpPr>
            <a:spLocks noGrp="1" noRot="1" noChangeArrowheads="1"/>
          </p:cNvSpPr>
          <p:nvPr>
            <p:ph type="body" idx="1"/>
          </p:nvPr>
        </p:nvSpPr>
        <p:spPr>
          <a:xfrm>
            <a:off x="323850" y="2060575"/>
            <a:ext cx="8153400" cy="579438"/>
          </a:xfrm>
          <a:noFill/>
          <a:extLst>
            <a:ext uri="{91240B29-F687-4F45-9708-019B960494DF}">
              <a14:hiddenLine xmlns:a14="http://schemas.microsoft.com/office/drawing/2010/main" w="12700" cap="sq" cmpd="sng" algn="ctr">
                <a:solidFill>
                  <a:schemeClr val="tx1"/>
                </a:solidFill>
                <a:prstDash val="solid"/>
                <a:miter lim="800000"/>
                <a:headEnd/>
                <a:tailEnd/>
              </a14:hiddenLine>
            </a:ext>
          </a:extLst>
        </p:spPr>
        <p:txBody>
          <a:bodyPr>
            <a:spAutoFit/>
          </a:bodyPr>
          <a:lstStyle/>
          <a:p>
            <a:pPr marL="0" indent="0" eaLnBrk="1" hangingPunct="1">
              <a:spcBef>
                <a:spcPct val="0"/>
              </a:spcBef>
              <a:buClrTx/>
              <a:buFontTx/>
              <a:buNone/>
            </a:pPr>
            <a:r>
              <a:rPr lang="en-US" altLang="zh-CN" b="1" smtClean="0">
                <a:latin typeface="Times New Roman" pitchFamily="18" charset="0"/>
                <a:ea typeface="楷体_GB2312" pitchFamily="49" charset="-122"/>
              </a:rPr>
              <a:t> </a:t>
            </a:r>
            <a:r>
              <a:rPr lang="zh-CN" altLang="en-US" b="1" smtClean="0">
                <a:latin typeface="Times New Roman" pitchFamily="18" charset="0"/>
                <a:ea typeface="楷体_GB2312" pitchFamily="49" charset="-122"/>
              </a:rPr>
              <a:t>一、求从某个源点到其余各点的最短路径</a:t>
            </a:r>
          </a:p>
        </p:txBody>
      </p:sp>
      <p:sp>
        <p:nvSpPr>
          <p:cNvPr id="299020" name="Rectangle 12">
            <a:hlinkClick r:id="rId2" action="ppaction://hlinksldjump"/>
          </p:cNvPr>
          <p:cNvSpPr>
            <a:spLocks noChangeArrowheads="1"/>
          </p:cNvSpPr>
          <p:nvPr/>
        </p:nvSpPr>
        <p:spPr bwMode="auto">
          <a:xfrm>
            <a:off x="323850" y="4221163"/>
            <a:ext cx="66960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latin typeface="Times New Roman" pitchFamily="18" charset="0"/>
                <a:ea typeface="楷体_GB2312" pitchFamily="49" charset="-122"/>
              </a:rPr>
              <a:t> </a:t>
            </a:r>
            <a:r>
              <a:rPr lang="zh-CN" altLang="en-US" sz="3200" b="1">
                <a:latin typeface="Times New Roman" pitchFamily="18" charset="0"/>
                <a:ea typeface="楷体_GB2312" pitchFamily="49" charset="-122"/>
              </a:rPr>
              <a:t>二、每一对顶点之间的最短路径</a:t>
            </a:r>
          </a:p>
        </p:txBody>
      </p:sp>
      <p:sp>
        <p:nvSpPr>
          <p:cNvPr id="188420" name="Rectangle 13"/>
          <p:cNvSpPr>
            <a:spLocks noChangeArrowheads="1"/>
          </p:cNvSpPr>
          <p:nvPr/>
        </p:nvSpPr>
        <p:spPr bwMode="auto">
          <a:xfrm>
            <a:off x="395288" y="115888"/>
            <a:ext cx="8496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latin typeface="Times New Roman" pitchFamily="18" charset="0"/>
                <a:ea typeface="楷体_GB2312" pitchFamily="49" charset="-122"/>
              </a:rPr>
              <a:t>将一个路径的起始顶点称为</a:t>
            </a:r>
            <a:r>
              <a:rPr lang="zh-CN" altLang="en-US" sz="3200" b="1">
                <a:solidFill>
                  <a:srgbClr val="800000"/>
                </a:solidFill>
                <a:latin typeface="Times New Roman" pitchFamily="18" charset="0"/>
                <a:ea typeface="楷体_GB2312" pitchFamily="49" charset="-122"/>
              </a:rPr>
              <a:t>源点</a:t>
            </a:r>
            <a:r>
              <a:rPr lang="zh-CN" altLang="en-US" sz="3200" b="1">
                <a:latin typeface="Times New Roman" pitchFamily="18" charset="0"/>
                <a:ea typeface="楷体_GB2312" pitchFamily="49" charset="-122"/>
              </a:rPr>
              <a:t>，最后一个顶点称为</a:t>
            </a:r>
            <a:r>
              <a:rPr lang="zh-CN" altLang="en-US" sz="3200" b="1">
                <a:solidFill>
                  <a:srgbClr val="800000"/>
                </a:solidFill>
                <a:latin typeface="Times New Roman" pitchFamily="18" charset="0"/>
                <a:ea typeface="楷体_GB2312" pitchFamily="49" charset="-122"/>
              </a:rPr>
              <a:t>终点</a:t>
            </a:r>
            <a:r>
              <a:rPr lang="zh-CN" altLang="en-US" sz="3200" b="1">
                <a:latin typeface="Times New Roman" pitchFamily="18" charset="0"/>
                <a:ea typeface="楷体_GB2312" pitchFamily="49" charset="-122"/>
              </a:rPr>
              <a:t>。</a:t>
            </a:r>
          </a:p>
        </p:txBody>
      </p:sp>
      <p:sp>
        <p:nvSpPr>
          <p:cNvPr id="299022" name="Rectangle 14"/>
          <p:cNvSpPr>
            <a:spLocks noRot="1" noChangeArrowheads="1"/>
          </p:cNvSpPr>
          <p:nvPr/>
        </p:nvSpPr>
        <p:spPr bwMode="auto">
          <a:xfrm>
            <a:off x="395288" y="1268413"/>
            <a:ext cx="8153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latin typeface="Times New Roman" pitchFamily="18" charset="0"/>
                <a:ea typeface="楷体_GB2312" pitchFamily="49" charset="-122"/>
              </a:rPr>
              <a:t> </a:t>
            </a:r>
            <a:r>
              <a:rPr lang="zh-CN" altLang="en-US" sz="3200" b="1">
                <a:latin typeface="Times New Roman" pitchFamily="18" charset="0"/>
                <a:ea typeface="楷体_GB2312" pitchFamily="49" charset="-122"/>
              </a:rPr>
              <a:t>两种常见的最短路径问题</a:t>
            </a:r>
            <a:r>
              <a:rPr lang="en-US" altLang="zh-CN" sz="3200" b="1">
                <a:latin typeface="Times New Roman" pitchFamily="18" charset="0"/>
                <a:ea typeface="楷体_GB2312" pitchFamily="49" charset="-122"/>
              </a:rPr>
              <a:t>:</a:t>
            </a:r>
          </a:p>
        </p:txBody>
      </p:sp>
      <p:sp>
        <p:nvSpPr>
          <p:cNvPr id="299024" name="Rectangle 16">
            <a:hlinkClick r:id="rId2" action="ppaction://hlinksldjump"/>
          </p:cNvPr>
          <p:cNvSpPr>
            <a:spLocks noChangeArrowheads="1"/>
          </p:cNvSpPr>
          <p:nvPr/>
        </p:nvSpPr>
        <p:spPr bwMode="auto">
          <a:xfrm>
            <a:off x="1187450" y="2708275"/>
            <a:ext cx="76327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latin typeface="Times New Roman" pitchFamily="18" charset="0"/>
                <a:ea typeface="楷体_GB2312" pitchFamily="49" charset="-122"/>
              </a:rPr>
              <a:t>——</a:t>
            </a:r>
            <a:r>
              <a:rPr lang="zh-CN" altLang="en-US" sz="3200" b="1">
                <a:latin typeface="Times New Roman" pitchFamily="18" charset="0"/>
                <a:ea typeface="楷体_GB2312" pitchFamily="49" charset="-122"/>
              </a:rPr>
              <a:t>单源点最短路径，用</a:t>
            </a:r>
            <a:r>
              <a:rPr lang="en-US" altLang="zh-CN" sz="3200" b="1">
                <a:latin typeface="Times New Roman" pitchFamily="18" charset="0"/>
                <a:ea typeface="楷体_GB2312" pitchFamily="49" charset="-122"/>
              </a:rPr>
              <a:t>Dijkstra</a:t>
            </a:r>
            <a:r>
              <a:rPr lang="zh-CN" altLang="en-US" sz="3200" b="1">
                <a:latin typeface="Times New Roman" pitchFamily="18" charset="0"/>
                <a:ea typeface="楷体_GB2312" pitchFamily="49" charset="-122"/>
              </a:rPr>
              <a:t>（迪杰斯特拉）算法</a:t>
            </a:r>
          </a:p>
        </p:txBody>
      </p:sp>
      <p:sp>
        <p:nvSpPr>
          <p:cNvPr id="299025" name="Rectangle 17">
            <a:hlinkClick r:id="rId2" action="ppaction://hlinksldjump"/>
          </p:cNvPr>
          <p:cNvSpPr>
            <a:spLocks noChangeArrowheads="1"/>
          </p:cNvSpPr>
          <p:nvPr/>
        </p:nvSpPr>
        <p:spPr bwMode="auto">
          <a:xfrm>
            <a:off x="1331913" y="5026025"/>
            <a:ext cx="76327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latin typeface="Times New Roman" pitchFamily="18" charset="0"/>
                <a:ea typeface="楷体_GB2312" pitchFamily="49" charset="-122"/>
              </a:rPr>
              <a:t>——</a:t>
            </a:r>
            <a:r>
              <a:rPr lang="zh-CN" altLang="en-US" sz="3200" b="1">
                <a:latin typeface="Times New Roman" pitchFamily="18" charset="0"/>
                <a:ea typeface="楷体_GB2312" pitchFamily="49" charset="-122"/>
              </a:rPr>
              <a:t>所有顶点间最短路径，用</a:t>
            </a:r>
            <a:r>
              <a:rPr lang="en-US" altLang="zh-CN" sz="3200" b="1">
                <a:latin typeface="Times New Roman" pitchFamily="18" charset="0"/>
                <a:ea typeface="楷体_GB2312" pitchFamily="49" charset="-122"/>
              </a:rPr>
              <a:t>Floyd</a:t>
            </a:r>
            <a:r>
              <a:rPr lang="zh-CN" altLang="en-US" sz="3200" b="1">
                <a:latin typeface="Times New Roman" pitchFamily="18" charset="0"/>
                <a:ea typeface="楷体_GB2312" pitchFamily="49" charset="-122"/>
              </a:rPr>
              <a:t>（弗洛伊德）算法</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99022">
                                            <p:txEl>
                                              <p:pRg st="0" end="0"/>
                                            </p:txEl>
                                          </p:spTgt>
                                        </p:tgtEl>
                                        <p:attrNameLst>
                                          <p:attrName>style.visibility</p:attrName>
                                        </p:attrNameLst>
                                      </p:cBhvr>
                                      <p:to>
                                        <p:strVal val="visible"/>
                                      </p:to>
                                    </p:set>
                                    <p:animEffect transition="in" filter="strips(downRight)">
                                      <p:cBhvr>
                                        <p:cTn id="7" dur="500"/>
                                        <p:tgtEl>
                                          <p:spTgt spid="2990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99019">
                                            <p:txEl>
                                              <p:pRg st="0" end="0"/>
                                            </p:txEl>
                                          </p:spTgt>
                                        </p:tgtEl>
                                        <p:attrNameLst>
                                          <p:attrName>style.visibility</p:attrName>
                                        </p:attrNameLst>
                                      </p:cBhvr>
                                      <p:to>
                                        <p:strVal val="visible"/>
                                      </p:to>
                                    </p:set>
                                    <p:animEffect transition="in" filter="strips(downRight)">
                                      <p:cBhvr>
                                        <p:cTn id="12" dur="500"/>
                                        <p:tgtEl>
                                          <p:spTgt spid="29901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99020"/>
                                        </p:tgtEl>
                                        <p:attrNameLst>
                                          <p:attrName>style.visibility</p:attrName>
                                        </p:attrNameLst>
                                      </p:cBhvr>
                                      <p:to>
                                        <p:strVal val="visible"/>
                                      </p:to>
                                    </p:set>
                                    <p:animEffect transition="in" filter="strips(downRight)">
                                      <p:cBhvr>
                                        <p:cTn id="17" dur="500"/>
                                        <p:tgtEl>
                                          <p:spTgt spid="2990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99024"/>
                                        </p:tgtEl>
                                        <p:attrNameLst>
                                          <p:attrName>style.visibility</p:attrName>
                                        </p:attrNameLst>
                                      </p:cBhvr>
                                      <p:to>
                                        <p:strVal val="visible"/>
                                      </p:to>
                                    </p:set>
                                    <p:animEffect transition="in" filter="strips(downRight)">
                                      <p:cBhvr>
                                        <p:cTn id="22" dur="500"/>
                                        <p:tgtEl>
                                          <p:spTgt spid="29902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299025"/>
                                        </p:tgtEl>
                                        <p:attrNameLst>
                                          <p:attrName>style.visibility</p:attrName>
                                        </p:attrNameLst>
                                      </p:cBhvr>
                                      <p:to>
                                        <p:strVal val="visible"/>
                                      </p:to>
                                    </p:set>
                                    <p:animEffect transition="in" filter="strips(downRight)">
                                      <p:cBhvr>
                                        <p:cTn id="27" dur="500"/>
                                        <p:tgtEl>
                                          <p:spTgt spid="2990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9" grpId="0" build="p" autoUpdateAnimBg="0"/>
      <p:bldP spid="299020" grpId="0" autoUpdateAnimBg="0"/>
      <p:bldP spid="299022" grpId="0" build="p" autoUpdateAnimBg="0"/>
      <p:bldP spid="299024" grpId="0" autoUpdateAnimBg="0"/>
      <p:bldP spid="299025" grpId="0" autoUpdateAnimBg="0"/>
    </p:bldLst>
  </p:timing>
</p:sld>
</file>

<file path=ppt/slides/slide16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89442" name="Rectangle 9"/>
          <p:cNvSpPr>
            <a:spLocks noChangeArrowheads="1"/>
          </p:cNvSpPr>
          <p:nvPr/>
        </p:nvSpPr>
        <p:spPr bwMode="auto">
          <a:xfrm>
            <a:off x="250825" y="1052513"/>
            <a:ext cx="8208963"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latin typeface="Times New Roman" pitchFamily="18" charset="0"/>
                <a:ea typeface="楷体_GB2312" pitchFamily="49" charset="-122"/>
              </a:rPr>
              <a:t>目的：给定有向图</a:t>
            </a:r>
            <a:r>
              <a:rPr lang="en-US" altLang="zh-CN" sz="3200" b="1">
                <a:latin typeface="Times New Roman" pitchFamily="18" charset="0"/>
                <a:ea typeface="楷体_GB2312" pitchFamily="49" charset="-122"/>
              </a:rPr>
              <a:t>G=(V,E)</a:t>
            </a:r>
            <a:r>
              <a:rPr lang="zh-CN" altLang="en-US" sz="3200" b="1">
                <a:latin typeface="Times New Roman" pitchFamily="18" charset="0"/>
                <a:ea typeface="楷体_GB2312" pitchFamily="49" charset="-122"/>
              </a:rPr>
              <a:t>，已知各边权值，以某指定点</a:t>
            </a:r>
            <a:r>
              <a:rPr lang="en-US" altLang="zh-CN" sz="3200" b="1">
                <a:latin typeface="Times New Roman" pitchFamily="18" charset="0"/>
                <a:ea typeface="楷体_GB2312" pitchFamily="49" charset="-122"/>
              </a:rPr>
              <a:t>v0</a:t>
            </a:r>
            <a:r>
              <a:rPr lang="zh-CN" altLang="en-US" sz="3200" b="1">
                <a:latin typeface="Times New Roman" pitchFamily="18" charset="0"/>
                <a:ea typeface="楷体_GB2312" pitchFamily="49" charset="-122"/>
              </a:rPr>
              <a:t>为源点，求</a:t>
            </a:r>
            <a:r>
              <a:rPr lang="en-US" altLang="zh-CN" sz="3200" b="1">
                <a:latin typeface="Times New Roman" pitchFamily="18" charset="0"/>
                <a:ea typeface="楷体_GB2312" pitchFamily="49" charset="-122"/>
              </a:rPr>
              <a:t>v0</a:t>
            </a:r>
            <a:r>
              <a:rPr lang="zh-CN" altLang="en-US" sz="3200" b="1">
                <a:latin typeface="Times New Roman" pitchFamily="18" charset="0"/>
                <a:ea typeface="楷体_GB2312" pitchFamily="49" charset="-122"/>
              </a:rPr>
              <a:t>到</a:t>
            </a:r>
            <a:r>
              <a:rPr lang="en-US" altLang="zh-CN" sz="3200" b="1">
                <a:latin typeface="Times New Roman" pitchFamily="18" charset="0"/>
                <a:ea typeface="楷体_GB2312" pitchFamily="49" charset="-122"/>
              </a:rPr>
              <a:t>G</a:t>
            </a:r>
            <a:r>
              <a:rPr lang="zh-CN" altLang="en-US" sz="3200" b="1">
                <a:latin typeface="Times New Roman" pitchFamily="18" charset="0"/>
                <a:ea typeface="楷体_GB2312" pitchFamily="49" charset="-122"/>
              </a:rPr>
              <a:t>的其余各顶点的最短路径。</a:t>
            </a:r>
          </a:p>
        </p:txBody>
      </p:sp>
      <p:sp>
        <p:nvSpPr>
          <p:cNvPr id="189443" name="Rectangle 10"/>
          <p:cNvSpPr>
            <a:spLocks noChangeArrowheads="1"/>
          </p:cNvSpPr>
          <p:nvPr/>
        </p:nvSpPr>
        <p:spPr bwMode="auto">
          <a:xfrm>
            <a:off x="250825" y="188913"/>
            <a:ext cx="85693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latin typeface="楷体_GB2312" pitchFamily="49" charset="-122"/>
                <a:ea typeface="楷体_GB2312" pitchFamily="49" charset="-122"/>
              </a:rPr>
              <a:t>7.6.1 </a:t>
            </a:r>
            <a:r>
              <a:rPr lang="zh-CN" altLang="en-US" sz="3200" b="1">
                <a:latin typeface="楷体_GB2312" pitchFamily="49" charset="-122"/>
                <a:ea typeface="楷体_GB2312" pitchFamily="49" charset="-122"/>
              </a:rPr>
              <a:t>单源点最短路径（</a:t>
            </a:r>
            <a:r>
              <a:rPr lang="en-US" altLang="zh-CN" sz="3200" b="1">
                <a:latin typeface="楷体_GB2312" pitchFamily="49" charset="-122"/>
                <a:ea typeface="楷体_GB2312" pitchFamily="49" charset="-122"/>
              </a:rPr>
              <a:t>Dijkstra</a:t>
            </a:r>
            <a:r>
              <a:rPr lang="zh-CN" altLang="en-US" sz="3200" b="1">
                <a:latin typeface="楷体_GB2312" pitchFamily="49" charset="-122"/>
                <a:ea typeface="楷体_GB2312" pitchFamily="49" charset="-122"/>
              </a:rPr>
              <a:t>算法）</a:t>
            </a:r>
          </a:p>
        </p:txBody>
      </p:sp>
      <p:pic>
        <p:nvPicPr>
          <p:cNvPr id="189444" name="Picture 14"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463" y="2565400"/>
            <a:ext cx="4932362" cy="320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9445" name="Picture 13"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3403600"/>
            <a:ext cx="4248150" cy="34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r"/>
  </p:transition>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90466" name="Group 41"/>
          <p:cNvGrpSpPr>
            <a:grpSpLocks/>
          </p:cNvGrpSpPr>
          <p:nvPr/>
        </p:nvGrpSpPr>
        <p:grpSpPr bwMode="auto">
          <a:xfrm>
            <a:off x="827088" y="188913"/>
            <a:ext cx="3505200" cy="2835275"/>
            <a:chOff x="657" y="238"/>
            <a:chExt cx="2208" cy="1786"/>
          </a:xfrm>
        </p:grpSpPr>
        <p:sp>
          <p:nvSpPr>
            <p:cNvPr id="190471" name="Oval 5"/>
            <p:cNvSpPr>
              <a:spLocks noChangeArrowheads="1"/>
            </p:cNvSpPr>
            <p:nvPr/>
          </p:nvSpPr>
          <p:spPr bwMode="auto">
            <a:xfrm>
              <a:off x="657" y="766"/>
              <a:ext cx="288" cy="288"/>
            </a:xfrm>
            <a:prstGeom prst="ellipse">
              <a:avLst/>
            </a:prstGeom>
            <a:noFill/>
            <a:ln w="25400" cap="sq">
              <a:solidFill>
                <a:schemeClr val="tx1"/>
              </a:solidFill>
              <a:round/>
              <a:headEnd type="none" w="sm" len="sm"/>
              <a:tailEnd type="none" w="sm" len="sm"/>
            </a:ln>
            <a:effectLst/>
            <a:extLst>
              <a:ext uri="{909E8E84-426E-40DD-AFC4-6F175D3DCCD1}">
                <a14:hiddenFill xmlns:a14="http://schemas.microsoft.com/office/drawing/2010/main">
                  <a:solidFill>
                    <a:srgbClr val="58009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latin typeface="Times New Roman" pitchFamily="18" charset="0"/>
                  <a:ea typeface="黑体" pitchFamily="49" charset="-122"/>
                </a:rPr>
                <a:t>v1</a:t>
              </a:r>
            </a:p>
          </p:txBody>
        </p:sp>
        <p:sp>
          <p:nvSpPr>
            <p:cNvPr id="190472" name="Oval 6"/>
            <p:cNvSpPr>
              <a:spLocks noChangeArrowheads="1"/>
            </p:cNvSpPr>
            <p:nvPr/>
          </p:nvSpPr>
          <p:spPr bwMode="auto">
            <a:xfrm>
              <a:off x="1617" y="238"/>
              <a:ext cx="288" cy="288"/>
            </a:xfrm>
            <a:prstGeom prst="ellipse">
              <a:avLst/>
            </a:prstGeom>
            <a:noFill/>
            <a:ln w="25400" cap="sq">
              <a:solidFill>
                <a:schemeClr val="tx1"/>
              </a:solidFill>
              <a:round/>
              <a:headEnd type="none" w="sm" len="sm"/>
              <a:tailEnd type="none" w="sm" len="sm"/>
            </a:ln>
            <a:effectLst/>
            <a:extLst>
              <a:ext uri="{909E8E84-426E-40DD-AFC4-6F175D3DCCD1}">
                <a14:hiddenFill xmlns:a14="http://schemas.microsoft.com/office/drawing/2010/main">
                  <a:solidFill>
                    <a:srgbClr val="58009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latin typeface="Times New Roman" pitchFamily="18" charset="0"/>
                  <a:ea typeface="黑体" pitchFamily="49" charset="-122"/>
                </a:rPr>
                <a:t>v0</a:t>
              </a:r>
            </a:p>
          </p:txBody>
        </p:sp>
        <p:sp>
          <p:nvSpPr>
            <p:cNvPr id="190473" name="Oval 7"/>
            <p:cNvSpPr>
              <a:spLocks noChangeArrowheads="1"/>
            </p:cNvSpPr>
            <p:nvPr/>
          </p:nvSpPr>
          <p:spPr bwMode="auto">
            <a:xfrm>
              <a:off x="1020" y="1645"/>
              <a:ext cx="288" cy="288"/>
            </a:xfrm>
            <a:prstGeom prst="ellipse">
              <a:avLst/>
            </a:prstGeom>
            <a:noFill/>
            <a:ln w="25400" cap="sq">
              <a:solidFill>
                <a:schemeClr val="tx1"/>
              </a:solidFill>
              <a:round/>
              <a:headEnd type="none" w="sm" len="sm"/>
              <a:tailEnd type="none" w="sm" len="sm"/>
            </a:ln>
            <a:effectLst/>
            <a:extLst>
              <a:ext uri="{909E8E84-426E-40DD-AFC4-6F175D3DCCD1}">
                <a14:hiddenFill xmlns:a14="http://schemas.microsoft.com/office/drawing/2010/main">
                  <a:solidFill>
                    <a:srgbClr val="58009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latin typeface="Times New Roman" pitchFamily="18" charset="0"/>
                  <a:ea typeface="黑体" pitchFamily="49" charset="-122"/>
                </a:rPr>
                <a:t>v2</a:t>
              </a:r>
            </a:p>
          </p:txBody>
        </p:sp>
        <p:sp>
          <p:nvSpPr>
            <p:cNvPr id="190474" name="Oval 8"/>
            <p:cNvSpPr>
              <a:spLocks noChangeArrowheads="1"/>
            </p:cNvSpPr>
            <p:nvPr/>
          </p:nvSpPr>
          <p:spPr bwMode="auto">
            <a:xfrm>
              <a:off x="2577" y="814"/>
              <a:ext cx="288" cy="288"/>
            </a:xfrm>
            <a:prstGeom prst="ellipse">
              <a:avLst/>
            </a:prstGeom>
            <a:noFill/>
            <a:ln w="25400" cap="sq">
              <a:solidFill>
                <a:schemeClr val="tx1"/>
              </a:solidFill>
              <a:round/>
              <a:headEnd type="none" w="sm" len="sm"/>
              <a:tailEnd type="none" w="sm" len="sm"/>
            </a:ln>
            <a:effectLst/>
            <a:extLst>
              <a:ext uri="{909E8E84-426E-40DD-AFC4-6F175D3DCCD1}">
                <a14:hiddenFill xmlns:a14="http://schemas.microsoft.com/office/drawing/2010/main">
                  <a:solidFill>
                    <a:srgbClr val="58009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latin typeface="Times New Roman" pitchFamily="18" charset="0"/>
                  <a:ea typeface="黑体" pitchFamily="49" charset="-122"/>
                </a:rPr>
                <a:t>v4</a:t>
              </a:r>
            </a:p>
          </p:txBody>
        </p:sp>
        <p:sp>
          <p:nvSpPr>
            <p:cNvPr id="190475" name="Oval 9"/>
            <p:cNvSpPr>
              <a:spLocks noChangeArrowheads="1"/>
            </p:cNvSpPr>
            <p:nvPr/>
          </p:nvSpPr>
          <p:spPr bwMode="auto">
            <a:xfrm>
              <a:off x="2063" y="1645"/>
              <a:ext cx="288" cy="288"/>
            </a:xfrm>
            <a:prstGeom prst="ellipse">
              <a:avLst/>
            </a:prstGeom>
            <a:noFill/>
            <a:ln w="25400" cap="sq">
              <a:solidFill>
                <a:schemeClr val="tx1"/>
              </a:solidFill>
              <a:round/>
              <a:headEnd type="none" w="sm" len="sm"/>
              <a:tailEnd type="none" w="sm" len="sm"/>
            </a:ln>
            <a:effectLst/>
            <a:extLst>
              <a:ext uri="{909E8E84-426E-40DD-AFC4-6F175D3DCCD1}">
                <a14:hiddenFill xmlns:a14="http://schemas.microsoft.com/office/drawing/2010/main">
                  <a:solidFill>
                    <a:srgbClr val="58009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latin typeface="Times New Roman" pitchFamily="18" charset="0"/>
                  <a:ea typeface="黑体" pitchFamily="49" charset="-122"/>
                </a:rPr>
                <a:t>v3</a:t>
              </a:r>
            </a:p>
          </p:txBody>
        </p:sp>
        <p:sp>
          <p:nvSpPr>
            <p:cNvPr id="190476" name="Line 11"/>
            <p:cNvSpPr>
              <a:spLocks noChangeShapeType="1"/>
            </p:cNvSpPr>
            <p:nvPr/>
          </p:nvSpPr>
          <p:spPr bwMode="auto">
            <a:xfrm flipV="1">
              <a:off x="897" y="382"/>
              <a:ext cx="720" cy="432"/>
            </a:xfrm>
            <a:prstGeom prst="line">
              <a:avLst/>
            </a:prstGeom>
            <a:noFill/>
            <a:ln w="25400" cap="sq">
              <a:solidFill>
                <a:srgbClr val="800000"/>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77" name="Line 12"/>
            <p:cNvSpPr>
              <a:spLocks noChangeShapeType="1"/>
            </p:cNvSpPr>
            <p:nvPr/>
          </p:nvSpPr>
          <p:spPr bwMode="auto">
            <a:xfrm>
              <a:off x="839" y="1026"/>
              <a:ext cx="272" cy="635"/>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78" name="Line 14"/>
            <p:cNvSpPr>
              <a:spLocks noChangeShapeType="1"/>
            </p:cNvSpPr>
            <p:nvPr/>
          </p:nvSpPr>
          <p:spPr bwMode="auto">
            <a:xfrm>
              <a:off x="1905" y="382"/>
              <a:ext cx="720" cy="480"/>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79" name="Line 17"/>
            <p:cNvSpPr>
              <a:spLocks noChangeShapeType="1"/>
            </p:cNvSpPr>
            <p:nvPr/>
          </p:nvSpPr>
          <p:spPr bwMode="auto">
            <a:xfrm flipH="1">
              <a:off x="2290" y="1117"/>
              <a:ext cx="363" cy="544"/>
            </a:xfrm>
            <a:prstGeom prst="line">
              <a:avLst/>
            </a:prstGeom>
            <a:noFill/>
            <a:ln w="25400" cap="sq">
              <a:solidFill>
                <a:srgbClr val="8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80" name="Text Box 18"/>
            <p:cNvSpPr txBox="1">
              <a:spLocks noChangeArrowheads="1"/>
            </p:cNvSpPr>
            <p:nvPr/>
          </p:nvSpPr>
          <p:spPr bwMode="auto">
            <a:xfrm rot="-1828883">
              <a:off x="953" y="384"/>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10</a:t>
              </a:r>
            </a:p>
          </p:txBody>
        </p:sp>
        <p:sp>
          <p:nvSpPr>
            <p:cNvPr id="190481" name="Text Box 19"/>
            <p:cNvSpPr txBox="1">
              <a:spLocks noChangeArrowheads="1"/>
            </p:cNvSpPr>
            <p:nvPr/>
          </p:nvSpPr>
          <p:spPr bwMode="auto">
            <a:xfrm rot="2151954">
              <a:off x="2182" y="425"/>
              <a:ext cx="4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100</a:t>
              </a:r>
            </a:p>
          </p:txBody>
        </p:sp>
        <p:sp>
          <p:nvSpPr>
            <p:cNvPr id="190482" name="Text Box 21"/>
            <p:cNvSpPr txBox="1">
              <a:spLocks noChangeArrowheads="1"/>
            </p:cNvSpPr>
            <p:nvPr/>
          </p:nvSpPr>
          <p:spPr bwMode="auto">
            <a:xfrm>
              <a:off x="1565" y="1697"/>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20</a:t>
              </a:r>
            </a:p>
          </p:txBody>
        </p:sp>
        <p:sp>
          <p:nvSpPr>
            <p:cNvPr id="190483" name="Text Box 29"/>
            <p:cNvSpPr txBox="1">
              <a:spLocks noChangeArrowheads="1"/>
            </p:cNvSpPr>
            <p:nvPr/>
          </p:nvSpPr>
          <p:spPr bwMode="auto">
            <a:xfrm rot="-132697">
              <a:off x="2472" y="1207"/>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60</a:t>
              </a:r>
            </a:p>
          </p:txBody>
        </p:sp>
        <p:sp>
          <p:nvSpPr>
            <p:cNvPr id="190484" name="Line 35"/>
            <p:cNvSpPr>
              <a:spLocks noChangeShapeType="1"/>
            </p:cNvSpPr>
            <p:nvPr/>
          </p:nvSpPr>
          <p:spPr bwMode="auto">
            <a:xfrm>
              <a:off x="1338" y="1797"/>
              <a:ext cx="726" cy="0"/>
            </a:xfrm>
            <a:prstGeom prst="line">
              <a:avLst/>
            </a:prstGeom>
            <a:noFill/>
            <a:ln w="25400" cap="sq">
              <a:solidFill>
                <a:srgbClr val="800000"/>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85" name="Line 36"/>
            <p:cNvSpPr>
              <a:spLocks noChangeShapeType="1"/>
            </p:cNvSpPr>
            <p:nvPr/>
          </p:nvSpPr>
          <p:spPr bwMode="auto">
            <a:xfrm>
              <a:off x="1791" y="527"/>
              <a:ext cx="363" cy="1134"/>
            </a:xfrm>
            <a:prstGeom prst="line">
              <a:avLst/>
            </a:prstGeom>
            <a:noFill/>
            <a:ln w="25400" cap="sq">
              <a:solidFill>
                <a:srgbClr val="8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86" name="Line 37"/>
            <p:cNvSpPr>
              <a:spLocks noChangeShapeType="1"/>
            </p:cNvSpPr>
            <p:nvPr/>
          </p:nvSpPr>
          <p:spPr bwMode="auto">
            <a:xfrm flipV="1">
              <a:off x="1247" y="1026"/>
              <a:ext cx="1315" cy="635"/>
            </a:xfrm>
            <a:prstGeom prst="line">
              <a:avLst/>
            </a:prstGeom>
            <a:noFill/>
            <a:ln w="25400" cap="sq">
              <a:solidFill>
                <a:srgbClr val="8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87" name="Text Box 38"/>
            <p:cNvSpPr txBox="1">
              <a:spLocks noChangeArrowheads="1"/>
            </p:cNvSpPr>
            <p:nvPr/>
          </p:nvSpPr>
          <p:spPr bwMode="auto">
            <a:xfrm>
              <a:off x="884" y="1117"/>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50</a:t>
              </a:r>
            </a:p>
          </p:txBody>
        </p:sp>
        <p:sp>
          <p:nvSpPr>
            <p:cNvPr id="190488" name="Text Box 39"/>
            <p:cNvSpPr txBox="1">
              <a:spLocks noChangeArrowheads="1"/>
            </p:cNvSpPr>
            <p:nvPr/>
          </p:nvSpPr>
          <p:spPr bwMode="auto">
            <a:xfrm>
              <a:off x="1610" y="1162"/>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10</a:t>
              </a:r>
            </a:p>
          </p:txBody>
        </p:sp>
        <p:sp>
          <p:nvSpPr>
            <p:cNvPr id="190489" name="Text Box 40"/>
            <p:cNvSpPr txBox="1">
              <a:spLocks noChangeArrowheads="1"/>
            </p:cNvSpPr>
            <p:nvPr/>
          </p:nvSpPr>
          <p:spPr bwMode="auto">
            <a:xfrm>
              <a:off x="1701" y="663"/>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latin typeface="Times New Roman" pitchFamily="18" charset="0"/>
                  <a:ea typeface="黑体" pitchFamily="49" charset="-122"/>
                </a:rPr>
                <a:t>30</a:t>
              </a:r>
            </a:p>
          </p:txBody>
        </p:sp>
      </p:grpSp>
      <p:sp>
        <p:nvSpPr>
          <p:cNvPr id="190467" name="Text Box 42"/>
          <p:cNvSpPr txBox="1">
            <a:spLocks noChangeArrowheads="1"/>
          </p:cNvSpPr>
          <p:nvPr/>
        </p:nvSpPr>
        <p:spPr bwMode="auto">
          <a:xfrm>
            <a:off x="179388" y="188913"/>
            <a:ext cx="1295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3200" b="1">
                <a:solidFill>
                  <a:srgbClr val="0000FF"/>
                </a:solidFill>
                <a:latin typeface="楷体_GB2312" pitchFamily="49" charset="-122"/>
                <a:ea typeface="楷体_GB2312" pitchFamily="49" charset="-122"/>
              </a:rPr>
              <a:t>例</a:t>
            </a:r>
            <a:r>
              <a:rPr lang="en-US" altLang="zh-CN" sz="3200" b="1">
                <a:solidFill>
                  <a:srgbClr val="0000FF"/>
                </a:solidFill>
                <a:latin typeface="楷体_GB2312" pitchFamily="49" charset="-122"/>
                <a:ea typeface="楷体_GB2312" pitchFamily="49" charset="-122"/>
              </a:rPr>
              <a:t>2</a:t>
            </a:r>
            <a:r>
              <a:rPr lang="zh-CN" altLang="en-US" sz="3200" b="1">
                <a:solidFill>
                  <a:srgbClr val="0000FF"/>
                </a:solidFill>
                <a:latin typeface="楷体_GB2312" pitchFamily="49" charset="-122"/>
                <a:ea typeface="楷体_GB2312" pitchFamily="49" charset="-122"/>
              </a:rPr>
              <a:t>：</a:t>
            </a:r>
          </a:p>
        </p:txBody>
      </p:sp>
      <p:pic>
        <p:nvPicPr>
          <p:cNvPr id="190468" name="Picture 43" descr="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13100"/>
            <a:ext cx="9144000" cy="276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0469" name="Picture 45" descr="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7900" y="260350"/>
            <a:ext cx="3671888"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0470" name="Rectangle 46"/>
          <p:cNvSpPr>
            <a:spLocks noChangeArrowheads="1"/>
          </p:cNvSpPr>
          <p:nvPr/>
        </p:nvSpPr>
        <p:spPr bwMode="auto">
          <a:xfrm>
            <a:off x="250825" y="6089650"/>
            <a:ext cx="85693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latin typeface="楷体_GB2312" pitchFamily="49" charset="-122"/>
                <a:ea typeface="楷体_GB2312" pitchFamily="49" charset="-122"/>
              </a:rPr>
              <a:t>计算机如何自动求出这些最短路径？</a:t>
            </a:r>
          </a:p>
        </p:txBody>
      </p:sp>
    </p:spTree>
  </p:cSld>
  <p:clrMapOvr>
    <a:masterClrMapping/>
  </p:clrMapOvr>
  <p:transition>
    <p:blinds dir="vert"/>
  </p:transition>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1490" name="Rectangle 4"/>
          <p:cNvSpPr>
            <a:spLocks noChangeArrowheads="1"/>
          </p:cNvSpPr>
          <p:nvPr/>
        </p:nvSpPr>
        <p:spPr bwMode="auto">
          <a:xfrm>
            <a:off x="252413" y="1412875"/>
            <a:ext cx="8424862"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latin typeface="楷体_GB2312" pitchFamily="49" charset="-122"/>
                <a:ea typeface="楷体_GB2312" pitchFamily="49" charset="-122"/>
              </a:rPr>
              <a:t>先找出从源点</a:t>
            </a:r>
            <a:r>
              <a:rPr lang="en-US" altLang="zh-CN" sz="3200" b="1">
                <a:latin typeface="楷体_GB2312" pitchFamily="49" charset="-122"/>
                <a:ea typeface="楷体_GB2312" pitchFamily="49" charset="-122"/>
              </a:rPr>
              <a:t>v0</a:t>
            </a:r>
            <a:r>
              <a:rPr lang="zh-CN" altLang="en-US" sz="3200" b="1">
                <a:latin typeface="楷体_GB2312" pitchFamily="49" charset="-122"/>
                <a:ea typeface="楷体_GB2312" pitchFamily="49" charset="-122"/>
              </a:rPr>
              <a:t>到其它各个顶点</a:t>
            </a:r>
            <a:r>
              <a:rPr lang="en-US" altLang="zh-CN" sz="3200" b="1">
                <a:latin typeface="楷体_GB2312" pitchFamily="49" charset="-122"/>
                <a:ea typeface="楷体_GB2312" pitchFamily="49" charset="-122"/>
              </a:rPr>
              <a:t>vk</a:t>
            </a:r>
            <a:r>
              <a:rPr lang="zh-CN" altLang="en-US" sz="3200" b="1">
                <a:latin typeface="楷体_GB2312" pitchFamily="49" charset="-122"/>
                <a:ea typeface="楷体_GB2312" pitchFamily="49" charset="-122"/>
              </a:rPr>
              <a:t>的直达路径</a:t>
            </a:r>
            <a:r>
              <a:rPr lang="en-US" altLang="zh-CN" sz="3200" b="1">
                <a:latin typeface="楷体_GB2312" pitchFamily="49" charset="-122"/>
                <a:ea typeface="楷体_GB2312" pitchFamily="49" charset="-122"/>
              </a:rPr>
              <a:t>(v0,vk)</a:t>
            </a:r>
            <a:r>
              <a:rPr lang="zh-CN" altLang="en-US" sz="3200" b="1">
                <a:latin typeface="楷体_GB2312" pitchFamily="49" charset="-122"/>
                <a:ea typeface="楷体_GB2312" pitchFamily="49" charset="-122"/>
              </a:rPr>
              <a:t>，即经由一条弧到达的路径。</a:t>
            </a:r>
          </a:p>
        </p:txBody>
      </p:sp>
      <p:sp>
        <p:nvSpPr>
          <p:cNvPr id="191491" name="Rectangle 5"/>
          <p:cNvSpPr>
            <a:spLocks noChangeArrowheads="1"/>
          </p:cNvSpPr>
          <p:nvPr/>
        </p:nvSpPr>
        <p:spPr bwMode="auto">
          <a:xfrm>
            <a:off x="107950" y="765175"/>
            <a:ext cx="24288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latin typeface="楷体_GB2312" pitchFamily="49" charset="-122"/>
                <a:ea typeface="楷体_GB2312" pitchFamily="49" charset="-122"/>
              </a:rPr>
              <a:t>1</a:t>
            </a:r>
            <a:r>
              <a:rPr lang="zh-CN" altLang="en-US" sz="3200" b="1">
                <a:latin typeface="楷体_GB2312" pitchFamily="49" charset="-122"/>
                <a:ea typeface="楷体_GB2312" pitchFamily="49" charset="-122"/>
              </a:rPr>
              <a:t>、基本思想</a:t>
            </a:r>
          </a:p>
        </p:txBody>
      </p:sp>
      <p:sp>
        <p:nvSpPr>
          <p:cNvPr id="191492" name="Rectangle 6"/>
          <p:cNvSpPr>
            <a:spLocks noChangeArrowheads="1"/>
          </p:cNvSpPr>
          <p:nvPr/>
        </p:nvSpPr>
        <p:spPr bwMode="auto">
          <a:xfrm>
            <a:off x="180975" y="2493963"/>
            <a:ext cx="83534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latin typeface="楷体_GB2312" pitchFamily="49" charset="-122"/>
                <a:ea typeface="楷体_GB2312" pitchFamily="49" charset="-122"/>
              </a:rPr>
              <a:t>从这些路径中找出一条长度最短的路径</a:t>
            </a:r>
            <a:r>
              <a:rPr lang="en-US" altLang="zh-CN" sz="3200" b="1">
                <a:latin typeface="楷体_GB2312" pitchFamily="49" charset="-122"/>
                <a:ea typeface="楷体_GB2312" pitchFamily="49" charset="-122"/>
              </a:rPr>
              <a:t>(v0,u)</a:t>
            </a:r>
            <a:r>
              <a:rPr lang="zh-CN" altLang="en-US" sz="3200" b="1">
                <a:latin typeface="楷体_GB2312" pitchFamily="49" charset="-122"/>
                <a:ea typeface="楷体_GB2312" pitchFamily="49" charset="-122"/>
              </a:rPr>
              <a:t>，然后对其余各条路径进行适当调整：</a:t>
            </a:r>
          </a:p>
        </p:txBody>
      </p:sp>
      <p:sp>
        <p:nvSpPr>
          <p:cNvPr id="191493" name="Rectangle 7"/>
          <p:cNvSpPr>
            <a:spLocks noChangeArrowheads="1"/>
          </p:cNvSpPr>
          <p:nvPr/>
        </p:nvSpPr>
        <p:spPr bwMode="auto">
          <a:xfrm>
            <a:off x="250825" y="115888"/>
            <a:ext cx="25923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latin typeface="Times New Roman" pitchFamily="18" charset="0"/>
                <a:ea typeface="楷体_GB2312" pitchFamily="49" charset="-122"/>
              </a:rPr>
              <a:t>Dijkstra</a:t>
            </a:r>
            <a:r>
              <a:rPr lang="zh-CN" altLang="en-US" sz="3200" b="1">
                <a:latin typeface="Times New Roman" pitchFamily="18" charset="0"/>
                <a:ea typeface="楷体_GB2312" pitchFamily="49" charset="-122"/>
              </a:rPr>
              <a:t>算法</a:t>
            </a:r>
          </a:p>
        </p:txBody>
      </p:sp>
      <p:sp>
        <p:nvSpPr>
          <p:cNvPr id="191494" name="Rectangle 8"/>
          <p:cNvSpPr>
            <a:spLocks noChangeArrowheads="1"/>
          </p:cNvSpPr>
          <p:nvPr/>
        </p:nvSpPr>
        <p:spPr bwMode="auto">
          <a:xfrm>
            <a:off x="180975" y="3573463"/>
            <a:ext cx="83534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latin typeface="楷体_GB2312" pitchFamily="49" charset="-122"/>
                <a:ea typeface="楷体_GB2312" pitchFamily="49" charset="-122"/>
              </a:rPr>
              <a:t>若在图中存在弧</a:t>
            </a:r>
            <a:r>
              <a:rPr lang="en-US" altLang="zh-CN" sz="3200" b="1">
                <a:latin typeface="楷体_GB2312" pitchFamily="49" charset="-122"/>
                <a:ea typeface="楷体_GB2312" pitchFamily="49" charset="-122"/>
              </a:rPr>
              <a:t>(u,vk)</a:t>
            </a:r>
            <a:r>
              <a:rPr lang="zh-CN" altLang="en-US" sz="3200" b="1">
                <a:latin typeface="楷体_GB2312" pitchFamily="49" charset="-122"/>
                <a:ea typeface="楷体_GB2312" pitchFamily="49" charset="-122"/>
              </a:rPr>
              <a:t>且</a:t>
            </a:r>
            <a:r>
              <a:rPr lang="en-US" altLang="zh-CN" sz="3200" b="1">
                <a:latin typeface="楷体_GB2312" pitchFamily="49" charset="-122"/>
                <a:ea typeface="楷体_GB2312" pitchFamily="49" charset="-122"/>
              </a:rPr>
              <a:t>(v0,u)+(u,vk)</a:t>
            </a:r>
            <a:r>
              <a:rPr lang="zh-CN" altLang="en-US" sz="3200" b="1">
                <a:latin typeface="楷体_GB2312" pitchFamily="49" charset="-122"/>
                <a:ea typeface="楷体_GB2312" pitchFamily="49" charset="-122"/>
              </a:rPr>
              <a:t>＜</a:t>
            </a:r>
            <a:r>
              <a:rPr lang="en-US" altLang="zh-CN" sz="3200" b="1">
                <a:latin typeface="楷体_GB2312" pitchFamily="49" charset="-122"/>
                <a:ea typeface="楷体_GB2312" pitchFamily="49" charset="-122"/>
              </a:rPr>
              <a:t>(v0,vk),</a:t>
            </a:r>
            <a:r>
              <a:rPr lang="zh-CN" altLang="en-US" sz="3200" b="1">
                <a:latin typeface="楷体_GB2312" pitchFamily="49" charset="-122"/>
                <a:ea typeface="楷体_GB2312" pitchFamily="49" charset="-122"/>
              </a:rPr>
              <a:t>则以路径</a:t>
            </a:r>
            <a:r>
              <a:rPr lang="en-US" altLang="zh-CN" sz="3200" b="1">
                <a:latin typeface="楷体_GB2312" pitchFamily="49" charset="-122"/>
                <a:ea typeface="楷体_GB2312" pitchFamily="49" charset="-122"/>
              </a:rPr>
              <a:t>(v0,u,vk)</a:t>
            </a:r>
            <a:r>
              <a:rPr lang="zh-CN" altLang="en-US" sz="3200" b="1">
                <a:latin typeface="楷体_GB2312" pitchFamily="49" charset="-122"/>
                <a:ea typeface="楷体_GB2312" pitchFamily="49" charset="-122"/>
              </a:rPr>
              <a:t>替代</a:t>
            </a:r>
            <a:r>
              <a:rPr lang="en-US" altLang="zh-CN" sz="3200" b="1">
                <a:latin typeface="楷体_GB2312" pitchFamily="49" charset="-122"/>
                <a:ea typeface="楷体_GB2312" pitchFamily="49" charset="-122"/>
              </a:rPr>
              <a:t>(v0,vk)</a:t>
            </a:r>
            <a:r>
              <a:rPr lang="zh-CN" altLang="en-US" sz="3200" b="1">
                <a:latin typeface="楷体_GB2312" pitchFamily="49" charset="-122"/>
                <a:ea typeface="楷体_GB2312" pitchFamily="49" charset="-122"/>
              </a:rPr>
              <a:t>。</a:t>
            </a:r>
          </a:p>
        </p:txBody>
      </p:sp>
      <p:sp>
        <p:nvSpPr>
          <p:cNvPr id="191495" name="Rectangle 9"/>
          <p:cNvSpPr>
            <a:spLocks noChangeArrowheads="1"/>
          </p:cNvSpPr>
          <p:nvPr/>
        </p:nvSpPr>
        <p:spPr bwMode="auto">
          <a:xfrm>
            <a:off x="252413" y="4652963"/>
            <a:ext cx="83534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latin typeface="楷体_GB2312" pitchFamily="49" charset="-122"/>
                <a:ea typeface="楷体_GB2312" pitchFamily="49" charset="-122"/>
              </a:rPr>
              <a:t>在调整之后的各条路径中，再找长度最短的路径，依次类推。</a:t>
            </a:r>
          </a:p>
        </p:txBody>
      </p:sp>
      <p:sp>
        <p:nvSpPr>
          <p:cNvPr id="191496" name="Rectangle 10"/>
          <p:cNvSpPr>
            <a:spLocks noChangeArrowheads="1"/>
          </p:cNvSpPr>
          <p:nvPr/>
        </p:nvSpPr>
        <p:spPr bwMode="auto">
          <a:xfrm>
            <a:off x="179388" y="5675313"/>
            <a:ext cx="8640762"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rgbClr val="0000FF"/>
                </a:solidFill>
                <a:latin typeface="楷体_GB2312" pitchFamily="49" charset="-122"/>
                <a:ea typeface="楷体_GB2312" pitchFamily="49" charset="-122"/>
              </a:rPr>
              <a:t>总之，按路径</a:t>
            </a:r>
            <a:r>
              <a:rPr lang="zh-CN" altLang="en-US" sz="3200" b="1">
                <a:solidFill>
                  <a:srgbClr val="0000FF"/>
                </a:solidFill>
                <a:ea typeface="楷体_GB2312" pitchFamily="49" charset="-122"/>
              </a:rPr>
              <a:t>“</a:t>
            </a:r>
            <a:r>
              <a:rPr lang="zh-CN" altLang="en-US" sz="3200" b="1">
                <a:solidFill>
                  <a:srgbClr val="0000FF"/>
                </a:solidFill>
                <a:latin typeface="楷体_GB2312" pitchFamily="49" charset="-122"/>
                <a:ea typeface="楷体_GB2312" pitchFamily="49" charset="-122"/>
              </a:rPr>
              <a:t>长度</a:t>
            </a:r>
            <a:r>
              <a:rPr lang="zh-CN" altLang="en-US" sz="3200" b="1">
                <a:solidFill>
                  <a:srgbClr val="0000FF"/>
                </a:solidFill>
                <a:ea typeface="楷体_GB2312" pitchFamily="49" charset="-122"/>
              </a:rPr>
              <a:t>”</a:t>
            </a:r>
            <a:r>
              <a:rPr lang="zh-CN" altLang="en-US" sz="3200" b="1">
                <a:solidFill>
                  <a:srgbClr val="0000FF"/>
                </a:solidFill>
                <a:latin typeface="楷体_GB2312" pitchFamily="49" charset="-122"/>
                <a:ea typeface="楷体_GB2312" pitchFamily="49" charset="-122"/>
              </a:rPr>
              <a:t>递增的次序逐步产生最短路径。</a:t>
            </a:r>
          </a:p>
        </p:txBody>
      </p:sp>
    </p:spTree>
  </p:cSld>
  <p:clrMapOvr>
    <a:masterClrMapping/>
  </p:clrMapOvr>
  <p:transition>
    <p:blinds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87" name="Text Box 47"/>
          <p:cNvSpPr txBox="1">
            <a:spLocks noChangeArrowheads="1"/>
          </p:cNvSpPr>
          <p:nvPr/>
        </p:nvSpPr>
        <p:spPr bwMode="auto">
          <a:xfrm>
            <a:off x="611188" y="3929063"/>
            <a:ext cx="58324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latin typeface="Times New Roman" pitchFamily="18" charset="0"/>
                <a:ea typeface="楷体_GB2312" pitchFamily="49" charset="-122"/>
              </a:rPr>
              <a:t>答：树，而且是有向树</a:t>
            </a:r>
          </a:p>
        </p:txBody>
      </p:sp>
      <p:sp>
        <p:nvSpPr>
          <p:cNvPr id="61489" name="Text Box 49"/>
          <p:cNvSpPr txBox="1">
            <a:spLocks noChangeArrowheads="1"/>
          </p:cNvSpPr>
          <p:nvPr/>
        </p:nvSpPr>
        <p:spPr bwMode="auto">
          <a:xfrm>
            <a:off x="323850" y="2562225"/>
            <a:ext cx="842486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latin typeface="Times New Roman" pitchFamily="18" charset="0"/>
                <a:ea typeface="楷体_GB2312" pitchFamily="49" charset="-122"/>
              </a:rPr>
              <a:t>问：当有向图中仅</a:t>
            </a:r>
            <a:r>
              <a:rPr kumimoji="1" lang="en-US" altLang="zh-CN" sz="3200" b="1">
                <a:latin typeface="Times New Roman" pitchFamily="18" charset="0"/>
                <a:ea typeface="楷体_GB2312" pitchFamily="49" charset="-122"/>
              </a:rPr>
              <a:t>1</a:t>
            </a:r>
            <a:r>
              <a:rPr kumimoji="1" lang="zh-CN" altLang="en-US" sz="3200" b="1">
                <a:latin typeface="Times New Roman" pitchFamily="18" charset="0"/>
                <a:ea typeface="楷体_GB2312" pitchFamily="49" charset="-122"/>
              </a:rPr>
              <a:t>个顶点的入度为</a:t>
            </a:r>
            <a:r>
              <a:rPr kumimoji="1" lang="en-US" altLang="zh-CN" sz="3200" b="1">
                <a:latin typeface="Times New Roman" pitchFamily="18" charset="0"/>
                <a:ea typeface="楷体_GB2312" pitchFamily="49" charset="-122"/>
              </a:rPr>
              <a:t>0</a:t>
            </a:r>
            <a:r>
              <a:rPr kumimoji="1" lang="zh-CN" altLang="en-US" sz="3200" b="1">
                <a:latin typeface="Times New Roman" pitchFamily="18" charset="0"/>
                <a:ea typeface="楷体_GB2312" pitchFamily="49" charset="-122"/>
              </a:rPr>
              <a:t>，其余顶点的入度均为</a:t>
            </a:r>
            <a:r>
              <a:rPr kumimoji="1" lang="en-US" altLang="zh-CN" sz="3200" b="1">
                <a:latin typeface="Times New Roman" pitchFamily="18" charset="0"/>
                <a:ea typeface="楷体_GB2312" pitchFamily="49" charset="-122"/>
              </a:rPr>
              <a:t>1</a:t>
            </a:r>
            <a:r>
              <a:rPr kumimoji="1" lang="zh-CN" altLang="en-US" sz="3200" b="1">
                <a:latin typeface="Times New Roman" pitchFamily="18" charset="0"/>
                <a:ea typeface="楷体_GB2312" pitchFamily="49" charset="-122"/>
              </a:rPr>
              <a:t>，此时是什么形状？</a:t>
            </a:r>
          </a:p>
        </p:txBody>
      </p:sp>
      <p:grpSp>
        <p:nvGrpSpPr>
          <p:cNvPr id="61509" name="Group 69"/>
          <p:cNvGrpSpPr>
            <a:grpSpLocks/>
          </p:cNvGrpSpPr>
          <p:nvPr/>
        </p:nvGrpSpPr>
        <p:grpSpPr bwMode="auto">
          <a:xfrm>
            <a:off x="4500563" y="3716338"/>
            <a:ext cx="3206750" cy="2846387"/>
            <a:chOff x="1949" y="1525"/>
            <a:chExt cx="2020" cy="1793"/>
          </a:xfrm>
        </p:grpSpPr>
        <p:sp>
          <p:nvSpPr>
            <p:cNvPr id="19463" name="Oval 56"/>
            <p:cNvSpPr>
              <a:spLocks noChangeArrowheads="1"/>
            </p:cNvSpPr>
            <p:nvPr/>
          </p:nvSpPr>
          <p:spPr bwMode="auto">
            <a:xfrm>
              <a:off x="2947" y="2886"/>
              <a:ext cx="432" cy="432"/>
            </a:xfrm>
            <a:prstGeom prst="ellipse">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000000"/>
                  </a:solidFill>
                  <a:latin typeface="Tahoma" pitchFamily="34" charset="0"/>
                </a:rPr>
                <a:t>5</a:t>
              </a:r>
            </a:p>
          </p:txBody>
        </p:sp>
        <p:sp>
          <p:nvSpPr>
            <p:cNvPr id="19464" name="Oval 57"/>
            <p:cNvSpPr>
              <a:spLocks noChangeArrowheads="1"/>
            </p:cNvSpPr>
            <p:nvPr/>
          </p:nvSpPr>
          <p:spPr bwMode="auto">
            <a:xfrm>
              <a:off x="2426" y="2160"/>
              <a:ext cx="432" cy="432"/>
            </a:xfrm>
            <a:prstGeom prst="ellipse">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000000"/>
                  </a:solidFill>
                  <a:latin typeface="Tahoma" pitchFamily="34" charset="0"/>
                </a:rPr>
                <a:t>2</a:t>
              </a:r>
            </a:p>
          </p:txBody>
        </p:sp>
        <p:sp>
          <p:nvSpPr>
            <p:cNvPr id="19465" name="Oval 58"/>
            <p:cNvSpPr>
              <a:spLocks noChangeArrowheads="1"/>
            </p:cNvSpPr>
            <p:nvPr/>
          </p:nvSpPr>
          <p:spPr bwMode="auto">
            <a:xfrm>
              <a:off x="3537" y="2182"/>
              <a:ext cx="432" cy="432"/>
            </a:xfrm>
            <a:prstGeom prst="ellipse">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000000"/>
                  </a:solidFill>
                  <a:latin typeface="Tahoma" pitchFamily="34" charset="0"/>
                </a:rPr>
                <a:t>3</a:t>
              </a:r>
            </a:p>
          </p:txBody>
        </p:sp>
        <p:sp>
          <p:nvSpPr>
            <p:cNvPr id="19466" name="Oval 59"/>
            <p:cNvSpPr>
              <a:spLocks noChangeArrowheads="1"/>
            </p:cNvSpPr>
            <p:nvPr/>
          </p:nvSpPr>
          <p:spPr bwMode="auto">
            <a:xfrm>
              <a:off x="1949" y="2886"/>
              <a:ext cx="432" cy="432"/>
            </a:xfrm>
            <a:prstGeom prst="ellipse">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000000"/>
                  </a:solidFill>
                  <a:latin typeface="Tahoma" pitchFamily="34" charset="0"/>
                </a:rPr>
                <a:t>4</a:t>
              </a:r>
            </a:p>
          </p:txBody>
        </p:sp>
        <p:sp>
          <p:nvSpPr>
            <p:cNvPr id="19467" name="Oval 60"/>
            <p:cNvSpPr>
              <a:spLocks noChangeArrowheads="1"/>
            </p:cNvSpPr>
            <p:nvPr/>
          </p:nvSpPr>
          <p:spPr bwMode="auto">
            <a:xfrm>
              <a:off x="3019" y="1525"/>
              <a:ext cx="432" cy="432"/>
            </a:xfrm>
            <a:prstGeom prst="ellipse">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000000"/>
                  </a:solidFill>
                  <a:latin typeface="Tahoma" pitchFamily="34" charset="0"/>
                </a:rPr>
                <a:t>1</a:t>
              </a:r>
            </a:p>
          </p:txBody>
        </p:sp>
        <p:sp>
          <p:nvSpPr>
            <p:cNvPr id="19468" name="Line 64"/>
            <p:cNvSpPr>
              <a:spLocks noChangeShapeType="1"/>
            </p:cNvSpPr>
            <p:nvPr/>
          </p:nvSpPr>
          <p:spPr bwMode="auto">
            <a:xfrm flipH="1">
              <a:off x="2789" y="1888"/>
              <a:ext cx="288" cy="336"/>
            </a:xfrm>
            <a:prstGeom prst="line">
              <a:avLst/>
            </a:prstGeom>
            <a:noFill/>
            <a:ln w="28575">
              <a:solidFill>
                <a:srgbClr val="00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469" name="Line 66"/>
            <p:cNvSpPr>
              <a:spLocks noChangeShapeType="1"/>
            </p:cNvSpPr>
            <p:nvPr/>
          </p:nvSpPr>
          <p:spPr bwMode="auto">
            <a:xfrm>
              <a:off x="3379" y="1888"/>
              <a:ext cx="272" cy="363"/>
            </a:xfrm>
            <a:prstGeom prst="line">
              <a:avLst/>
            </a:prstGeom>
            <a:noFill/>
            <a:ln w="28575">
              <a:solidFill>
                <a:srgbClr val="00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470" name="Line 67"/>
            <p:cNvSpPr>
              <a:spLocks noChangeShapeType="1"/>
            </p:cNvSpPr>
            <p:nvPr/>
          </p:nvSpPr>
          <p:spPr bwMode="auto">
            <a:xfrm flipH="1">
              <a:off x="2200" y="2568"/>
              <a:ext cx="288" cy="336"/>
            </a:xfrm>
            <a:prstGeom prst="line">
              <a:avLst/>
            </a:prstGeom>
            <a:noFill/>
            <a:ln w="28575">
              <a:solidFill>
                <a:srgbClr val="00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471" name="Line 68"/>
            <p:cNvSpPr>
              <a:spLocks noChangeShapeType="1"/>
            </p:cNvSpPr>
            <p:nvPr/>
          </p:nvSpPr>
          <p:spPr bwMode="auto">
            <a:xfrm>
              <a:off x="2790" y="2568"/>
              <a:ext cx="272" cy="363"/>
            </a:xfrm>
            <a:prstGeom prst="line">
              <a:avLst/>
            </a:prstGeom>
            <a:noFill/>
            <a:ln w="28575">
              <a:solidFill>
                <a:srgbClr val="00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61510" name="Text Box 70"/>
          <p:cNvSpPr txBox="1">
            <a:spLocks noChangeArrowheads="1"/>
          </p:cNvSpPr>
          <p:nvPr/>
        </p:nvSpPr>
        <p:spPr bwMode="auto">
          <a:xfrm>
            <a:off x="250825" y="260350"/>
            <a:ext cx="8713788"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latin typeface="Times New Roman" pitchFamily="18" charset="0"/>
                <a:ea typeface="楷体_GB2312" pitchFamily="49" charset="-122"/>
              </a:rPr>
              <a:t>一般地，如果顶点</a:t>
            </a:r>
            <a:r>
              <a:rPr kumimoji="1" lang="en-US" altLang="zh-CN" sz="3200" b="1">
                <a:latin typeface="Times New Roman" pitchFamily="18" charset="0"/>
                <a:ea typeface="楷体_GB2312" pitchFamily="49" charset="-122"/>
              </a:rPr>
              <a:t>v</a:t>
            </a:r>
            <a:r>
              <a:rPr kumimoji="1" lang="en-US" altLang="zh-CN" sz="3200" b="1" baseline="-25000">
                <a:latin typeface="Times New Roman" pitchFamily="18" charset="0"/>
                <a:ea typeface="楷体_GB2312" pitchFamily="49" charset="-122"/>
              </a:rPr>
              <a:t>i</a:t>
            </a:r>
            <a:r>
              <a:rPr kumimoji="1" lang="zh-CN" altLang="en-US" sz="3200" b="1">
                <a:latin typeface="Times New Roman" pitchFamily="18" charset="0"/>
                <a:ea typeface="楷体_GB2312" pitchFamily="49" charset="-122"/>
              </a:rPr>
              <a:t>的度记为</a:t>
            </a:r>
            <a:r>
              <a:rPr kumimoji="1" lang="en-US" altLang="zh-CN" sz="3200" b="1">
                <a:latin typeface="Times New Roman" pitchFamily="18" charset="0"/>
                <a:ea typeface="楷体_GB2312" pitchFamily="49" charset="-122"/>
              </a:rPr>
              <a:t>TD(v</a:t>
            </a:r>
            <a:r>
              <a:rPr kumimoji="1" lang="en-US" altLang="zh-CN" sz="3200" b="1" baseline="-25000">
                <a:latin typeface="Times New Roman" pitchFamily="18" charset="0"/>
                <a:ea typeface="楷体_GB2312" pitchFamily="49" charset="-122"/>
              </a:rPr>
              <a:t>i</a:t>
            </a:r>
            <a:r>
              <a:rPr kumimoji="1" lang="en-US" altLang="zh-CN" sz="3200" b="1">
                <a:latin typeface="Times New Roman" pitchFamily="18" charset="0"/>
                <a:ea typeface="楷体_GB2312" pitchFamily="49" charset="-122"/>
              </a:rPr>
              <a:t>)</a:t>
            </a:r>
            <a:r>
              <a:rPr kumimoji="1" lang="zh-CN" altLang="en-US" sz="3200" b="1">
                <a:latin typeface="Times New Roman" pitchFamily="18" charset="0"/>
                <a:ea typeface="楷体_GB2312" pitchFamily="49" charset="-122"/>
              </a:rPr>
              <a:t>，那么一个有</a:t>
            </a:r>
            <a:r>
              <a:rPr kumimoji="1" lang="en-US" altLang="zh-CN" sz="3200" b="1">
                <a:latin typeface="Times New Roman" pitchFamily="18" charset="0"/>
                <a:ea typeface="楷体_GB2312" pitchFamily="49" charset="-122"/>
              </a:rPr>
              <a:t>n</a:t>
            </a:r>
            <a:r>
              <a:rPr kumimoji="1" lang="zh-CN" altLang="en-US" sz="3200" b="1">
                <a:latin typeface="Times New Roman" pitchFamily="18" charset="0"/>
                <a:ea typeface="楷体_GB2312" pitchFamily="49" charset="-122"/>
              </a:rPr>
              <a:t>个顶点，</a:t>
            </a:r>
            <a:r>
              <a:rPr kumimoji="1" lang="en-US" altLang="zh-CN" sz="3200" b="1">
                <a:latin typeface="Times New Roman" pitchFamily="18" charset="0"/>
                <a:ea typeface="楷体_GB2312" pitchFamily="49" charset="-122"/>
              </a:rPr>
              <a:t>e</a:t>
            </a:r>
            <a:r>
              <a:rPr kumimoji="1" lang="zh-CN" altLang="en-US" sz="3200" b="1">
                <a:latin typeface="Times New Roman" pitchFamily="18" charset="0"/>
                <a:ea typeface="楷体_GB2312" pitchFamily="49" charset="-122"/>
              </a:rPr>
              <a:t>条边或弧的图，满足如下关系：</a:t>
            </a:r>
          </a:p>
        </p:txBody>
      </p:sp>
      <p:graphicFrame>
        <p:nvGraphicFramePr>
          <p:cNvPr id="61511" name="Object 71"/>
          <p:cNvGraphicFramePr>
            <a:graphicFrameLocks noChangeAspect="1"/>
          </p:cNvGraphicFramePr>
          <p:nvPr/>
        </p:nvGraphicFramePr>
        <p:xfrm>
          <a:off x="3059113" y="1268413"/>
          <a:ext cx="2447925" cy="1081087"/>
        </p:xfrm>
        <a:graphic>
          <a:graphicData uri="http://schemas.openxmlformats.org/presentationml/2006/ole">
            <mc:AlternateContent xmlns:mc="http://schemas.openxmlformats.org/markup-compatibility/2006">
              <mc:Choice xmlns:v="urn:schemas-microsoft-com:vml" Requires="v">
                <p:oleObj spid="_x0000_s19478" name="公式" r:id="rId3" imgW="977900" imgH="431800" progId="Equation.3">
                  <p:embed/>
                </p:oleObj>
              </mc:Choice>
              <mc:Fallback>
                <p:oleObj name="公式" r:id="rId3" imgW="977900" imgH="431800" progId="Equation.3">
                  <p:embed/>
                  <p:pic>
                    <p:nvPicPr>
                      <p:cNvPr id="0" name="Object 7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1268413"/>
                        <a:ext cx="2447925" cy="1081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510"/>
                                        </p:tgtEl>
                                        <p:attrNameLst>
                                          <p:attrName>style.visibility</p:attrName>
                                        </p:attrNameLst>
                                      </p:cBhvr>
                                      <p:to>
                                        <p:strVal val="visible"/>
                                      </p:to>
                                    </p:set>
                                    <p:animEffect transition="in" filter="wipe(left)">
                                      <p:cBhvr>
                                        <p:cTn id="7" dur="500"/>
                                        <p:tgtEl>
                                          <p:spTgt spid="615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511"/>
                                        </p:tgtEl>
                                        <p:attrNameLst>
                                          <p:attrName>style.visibility</p:attrName>
                                        </p:attrNameLst>
                                      </p:cBhvr>
                                      <p:to>
                                        <p:strVal val="visible"/>
                                      </p:to>
                                    </p:set>
                                    <p:animEffect transition="in" filter="blinds(horizontal)">
                                      <p:cBhvr>
                                        <p:cTn id="12" dur="500"/>
                                        <p:tgtEl>
                                          <p:spTgt spid="615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489"/>
                                        </p:tgtEl>
                                        <p:attrNameLst>
                                          <p:attrName>style.visibility</p:attrName>
                                        </p:attrNameLst>
                                      </p:cBhvr>
                                      <p:to>
                                        <p:strVal val="visible"/>
                                      </p:to>
                                    </p:set>
                                    <p:animEffect transition="in" filter="wipe(left)">
                                      <p:cBhvr>
                                        <p:cTn id="17" dur="500"/>
                                        <p:tgtEl>
                                          <p:spTgt spid="6148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1487"/>
                                        </p:tgtEl>
                                        <p:attrNameLst>
                                          <p:attrName>style.visibility</p:attrName>
                                        </p:attrNameLst>
                                      </p:cBhvr>
                                      <p:to>
                                        <p:strVal val="visible"/>
                                      </p:to>
                                    </p:set>
                                    <p:animEffect transition="in" filter="wipe(left)">
                                      <p:cBhvr>
                                        <p:cTn id="22" dur="500"/>
                                        <p:tgtEl>
                                          <p:spTgt spid="6148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1509"/>
                                        </p:tgtEl>
                                        <p:attrNameLst>
                                          <p:attrName>style.visibility</p:attrName>
                                        </p:attrNameLst>
                                      </p:cBhvr>
                                      <p:to>
                                        <p:strVal val="visible"/>
                                      </p:to>
                                    </p:set>
                                    <p:animEffect transition="in" filter="blinds(horizontal)">
                                      <p:cBhvr>
                                        <p:cTn id="27" dur="500"/>
                                        <p:tgtEl>
                                          <p:spTgt spid="61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7" grpId="0" autoUpdateAnimBg="0"/>
      <p:bldP spid="61489" grpId="0" autoUpdateAnimBg="0"/>
      <p:bldP spid="61510" grpId="0" autoUpdateAnimBg="0"/>
    </p:bldLst>
  </p:timing>
</p:sld>
</file>

<file path=ppt/slides/slide1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2514" name="Text Box 16"/>
          <p:cNvSpPr txBox="1">
            <a:spLocks noChangeArrowheads="1"/>
          </p:cNvSpPr>
          <p:nvPr/>
        </p:nvSpPr>
        <p:spPr bwMode="auto">
          <a:xfrm>
            <a:off x="206375" y="706438"/>
            <a:ext cx="8686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b="1">
                <a:solidFill>
                  <a:srgbClr val="000066"/>
                </a:solidFill>
                <a:latin typeface="Times New Roman" pitchFamily="18" charset="0"/>
                <a:ea typeface="楷体_GB2312" pitchFamily="49" charset="-122"/>
              </a:rPr>
              <a:t>   </a:t>
            </a:r>
            <a:r>
              <a:rPr kumimoji="1" lang="zh-CN" altLang="en-US" sz="3200" b="1">
                <a:solidFill>
                  <a:srgbClr val="000066"/>
                </a:solidFill>
                <a:latin typeface="Times New Roman" pitchFamily="18" charset="0"/>
                <a:ea typeface="楷体_GB2312" pitchFamily="49" charset="-122"/>
              </a:rPr>
              <a:t>在这条路径上，</a:t>
            </a:r>
            <a:r>
              <a:rPr kumimoji="1" lang="zh-CN" altLang="en-US" sz="3200" b="1">
                <a:solidFill>
                  <a:srgbClr val="800000"/>
                </a:solidFill>
                <a:latin typeface="Times New Roman" pitchFamily="18" charset="0"/>
                <a:ea typeface="楷体_GB2312" pitchFamily="49" charset="-122"/>
              </a:rPr>
              <a:t>必定只含一条弧</a:t>
            </a:r>
            <a:r>
              <a:rPr kumimoji="1" lang="zh-CN" altLang="en-US" sz="3200" b="1">
                <a:solidFill>
                  <a:srgbClr val="000066"/>
                </a:solidFill>
                <a:latin typeface="Times New Roman" pitchFamily="18" charset="0"/>
                <a:ea typeface="楷体_GB2312" pitchFamily="49" charset="-122"/>
              </a:rPr>
              <a:t>，并且这条弧是所有从源点出发的弧中</a:t>
            </a:r>
            <a:r>
              <a:rPr kumimoji="1" lang="zh-CN" altLang="en-US" sz="3200" b="1">
                <a:solidFill>
                  <a:srgbClr val="800000"/>
                </a:solidFill>
                <a:latin typeface="Times New Roman" pitchFamily="18" charset="0"/>
                <a:ea typeface="楷体_GB2312" pitchFamily="49" charset="-122"/>
              </a:rPr>
              <a:t>权值最小</a:t>
            </a:r>
            <a:r>
              <a:rPr kumimoji="1" lang="zh-CN" altLang="en-US" sz="3200" b="1">
                <a:solidFill>
                  <a:srgbClr val="000066"/>
                </a:solidFill>
                <a:latin typeface="Times New Roman" pitchFamily="18" charset="0"/>
                <a:ea typeface="楷体_GB2312" pitchFamily="49" charset="-122"/>
              </a:rPr>
              <a:t>。 </a:t>
            </a:r>
          </a:p>
        </p:txBody>
      </p:sp>
      <p:sp>
        <p:nvSpPr>
          <p:cNvPr id="192515" name="AutoShape 17"/>
          <p:cNvSpPr>
            <a:spLocks noChangeArrowheads="1"/>
          </p:cNvSpPr>
          <p:nvPr/>
        </p:nvSpPr>
        <p:spPr bwMode="auto">
          <a:xfrm>
            <a:off x="85725" y="323850"/>
            <a:ext cx="381000" cy="152400"/>
          </a:xfrm>
          <a:prstGeom prst="ribbon2">
            <a:avLst>
              <a:gd name="adj1" fmla="val 12500"/>
              <a:gd name="adj2" fmla="val 50000"/>
            </a:avLst>
          </a:prstGeom>
          <a:solidFill>
            <a:srgbClr val="FF0000"/>
          </a:solidFill>
          <a:ln w="22225"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16" name="Rectangle 18"/>
          <p:cNvSpPr>
            <a:spLocks noChangeArrowheads="1"/>
          </p:cNvSpPr>
          <p:nvPr/>
        </p:nvSpPr>
        <p:spPr bwMode="auto">
          <a:xfrm>
            <a:off x="511175" y="115888"/>
            <a:ext cx="67183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solidFill>
                  <a:srgbClr val="D60093"/>
                </a:solidFill>
                <a:latin typeface="Times New Roman" pitchFamily="18" charset="0"/>
                <a:ea typeface="楷体_GB2312" pitchFamily="49" charset="-122"/>
              </a:rPr>
              <a:t>路径长度最短</a:t>
            </a:r>
            <a:r>
              <a:rPr kumimoji="1" lang="zh-CN" altLang="en-US" sz="3200" b="1">
                <a:solidFill>
                  <a:srgbClr val="000066"/>
                </a:solidFill>
                <a:latin typeface="Times New Roman" pitchFamily="18" charset="0"/>
                <a:ea typeface="楷体_GB2312" pitchFamily="49" charset="-122"/>
              </a:rPr>
              <a:t>的</a:t>
            </a:r>
            <a:r>
              <a:rPr kumimoji="1" lang="zh-CN" altLang="en-US" sz="3200" b="1">
                <a:solidFill>
                  <a:srgbClr val="800000"/>
                </a:solidFill>
                <a:latin typeface="Times New Roman" pitchFamily="18" charset="0"/>
                <a:ea typeface="楷体_GB2312" pitchFamily="49" charset="-122"/>
              </a:rPr>
              <a:t>最短路径</a:t>
            </a:r>
            <a:r>
              <a:rPr kumimoji="1" lang="zh-CN" altLang="en-US" sz="3200" b="1">
                <a:solidFill>
                  <a:srgbClr val="000066"/>
                </a:solidFill>
                <a:latin typeface="Times New Roman" pitchFamily="18" charset="0"/>
                <a:ea typeface="楷体_GB2312" pitchFamily="49" charset="-122"/>
              </a:rPr>
              <a:t>的特点</a:t>
            </a:r>
            <a:r>
              <a:rPr kumimoji="1" lang="en-US" altLang="zh-CN" sz="3200" b="1">
                <a:solidFill>
                  <a:srgbClr val="000066"/>
                </a:solidFill>
                <a:latin typeface="Times New Roman" pitchFamily="18" charset="0"/>
                <a:ea typeface="楷体_GB2312" pitchFamily="49" charset="-122"/>
              </a:rPr>
              <a:t>:</a:t>
            </a:r>
          </a:p>
        </p:txBody>
      </p:sp>
      <p:sp>
        <p:nvSpPr>
          <p:cNvPr id="192517" name="AutoShape 25"/>
          <p:cNvSpPr>
            <a:spLocks noChangeArrowheads="1"/>
          </p:cNvSpPr>
          <p:nvPr/>
        </p:nvSpPr>
        <p:spPr bwMode="auto">
          <a:xfrm>
            <a:off x="357188" y="3932238"/>
            <a:ext cx="381000" cy="152400"/>
          </a:xfrm>
          <a:prstGeom prst="ribbon2">
            <a:avLst>
              <a:gd name="adj1" fmla="val 12500"/>
              <a:gd name="adj2" fmla="val 50000"/>
            </a:avLst>
          </a:prstGeom>
          <a:solidFill>
            <a:srgbClr val="FF0000"/>
          </a:solidFill>
          <a:ln w="22225"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18" name="Text Box 26"/>
          <p:cNvSpPr txBox="1">
            <a:spLocks noChangeArrowheads="1"/>
          </p:cNvSpPr>
          <p:nvPr/>
        </p:nvSpPr>
        <p:spPr bwMode="auto">
          <a:xfrm>
            <a:off x="179388" y="4387850"/>
            <a:ext cx="8550275"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b="1">
                <a:solidFill>
                  <a:srgbClr val="000066"/>
                </a:solidFill>
                <a:latin typeface="Times New Roman" pitchFamily="18" charset="0"/>
                <a:ea typeface="楷体_GB2312" pitchFamily="49" charset="-122"/>
              </a:rPr>
              <a:t>   </a:t>
            </a:r>
            <a:r>
              <a:rPr kumimoji="1" lang="zh-CN" altLang="en-US" sz="3200" b="1">
                <a:solidFill>
                  <a:srgbClr val="000066"/>
                </a:solidFill>
                <a:latin typeface="Times New Roman" pitchFamily="18" charset="0"/>
                <a:ea typeface="楷体_GB2312" pitchFamily="49" charset="-122"/>
              </a:rPr>
              <a:t>它只可能有两种情况</a:t>
            </a:r>
            <a:r>
              <a:rPr kumimoji="1" lang="en-US" altLang="zh-CN" sz="3200" b="1">
                <a:solidFill>
                  <a:srgbClr val="000066"/>
                </a:solidFill>
                <a:latin typeface="Times New Roman" pitchFamily="18" charset="0"/>
                <a:ea typeface="楷体_GB2312" pitchFamily="49" charset="-122"/>
              </a:rPr>
              <a:t>:</a:t>
            </a:r>
            <a:r>
              <a:rPr kumimoji="1" lang="zh-CN" altLang="en-US" sz="3200" b="1">
                <a:solidFill>
                  <a:srgbClr val="000066"/>
                </a:solidFill>
                <a:latin typeface="Times New Roman" pitchFamily="18" charset="0"/>
                <a:ea typeface="楷体_GB2312" pitchFamily="49" charset="-122"/>
              </a:rPr>
              <a:t>或者是直接从源点到该点</a:t>
            </a:r>
            <a:r>
              <a:rPr kumimoji="1" lang="en-US" altLang="zh-CN" sz="3200" b="1">
                <a:solidFill>
                  <a:srgbClr val="000066"/>
                </a:solidFill>
                <a:latin typeface="Times New Roman" pitchFamily="18" charset="0"/>
                <a:ea typeface="楷体_GB2312" pitchFamily="49" charset="-122"/>
              </a:rPr>
              <a:t>(</a:t>
            </a:r>
            <a:r>
              <a:rPr kumimoji="1" lang="zh-CN" altLang="en-US" sz="3200" b="1">
                <a:solidFill>
                  <a:srgbClr val="000066"/>
                </a:solidFill>
                <a:latin typeface="Times New Roman" pitchFamily="18" charset="0"/>
                <a:ea typeface="楷体_GB2312" pitchFamily="49" charset="-122"/>
              </a:rPr>
              <a:t>只含一条弧</a:t>
            </a:r>
            <a:r>
              <a:rPr kumimoji="1" lang="en-US" altLang="zh-CN" sz="3200" b="1">
                <a:solidFill>
                  <a:srgbClr val="000066"/>
                </a:solidFill>
                <a:latin typeface="Times New Roman" pitchFamily="18" charset="0"/>
                <a:ea typeface="楷体_GB2312" pitchFamily="49" charset="-122"/>
              </a:rPr>
              <a:t>)</a:t>
            </a:r>
            <a:r>
              <a:rPr kumimoji="1" lang="zh-CN" altLang="en-US" sz="3200" b="1">
                <a:solidFill>
                  <a:srgbClr val="000066"/>
                </a:solidFill>
                <a:latin typeface="Times New Roman" pitchFamily="18" charset="0"/>
                <a:ea typeface="楷体_GB2312" pitchFamily="49" charset="-122"/>
              </a:rPr>
              <a:t>； 或者是，从源点经过顶点</a:t>
            </a:r>
            <a:r>
              <a:rPr kumimoji="1" lang="en-US" altLang="zh-CN" sz="3200" b="1">
                <a:solidFill>
                  <a:srgbClr val="000066"/>
                </a:solidFill>
                <a:latin typeface="Times New Roman" pitchFamily="18" charset="0"/>
                <a:ea typeface="楷体_GB2312" pitchFamily="49" charset="-122"/>
              </a:rPr>
              <a:t>v1</a:t>
            </a:r>
            <a:r>
              <a:rPr kumimoji="1" lang="zh-CN" altLang="en-US" sz="3200" b="1">
                <a:solidFill>
                  <a:srgbClr val="000066"/>
                </a:solidFill>
                <a:latin typeface="Times New Roman" pitchFamily="18" charset="0"/>
                <a:ea typeface="楷体_GB2312" pitchFamily="49" charset="-122"/>
              </a:rPr>
              <a:t>，再到达该顶点</a:t>
            </a:r>
            <a:r>
              <a:rPr kumimoji="1" lang="en-US" altLang="zh-CN" sz="3200" b="1">
                <a:solidFill>
                  <a:srgbClr val="000066"/>
                </a:solidFill>
                <a:latin typeface="Times New Roman" pitchFamily="18" charset="0"/>
                <a:ea typeface="楷体_GB2312" pitchFamily="49" charset="-122"/>
              </a:rPr>
              <a:t>(</a:t>
            </a:r>
            <a:r>
              <a:rPr kumimoji="1" lang="zh-CN" altLang="en-US" sz="3200" b="1">
                <a:solidFill>
                  <a:srgbClr val="000066"/>
                </a:solidFill>
                <a:latin typeface="Times New Roman" pitchFamily="18" charset="0"/>
                <a:ea typeface="楷体_GB2312" pitchFamily="49" charset="-122"/>
              </a:rPr>
              <a:t>由两条弧组成</a:t>
            </a:r>
            <a:r>
              <a:rPr kumimoji="1" lang="en-US" altLang="zh-CN" sz="3200" b="1">
                <a:solidFill>
                  <a:srgbClr val="000066"/>
                </a:solidFill>
                <a:latin typeface="Times New Roman" pitchFamily="18" charset="0"/>
                <a:ea typeface="楷体_GB2312" pitchFamily="49" charset="-122"/>
              </a:rPr>
              <a:t>)</a:t>
            </a:r>
            <a:r>
              <a:rPr kumimoji="1" lang="zh-CN" altLang="en-US" sz="3200" b="1">
                <a:solidFill>
                  <a:srgbClr val="000066"/>
                </a:solidFill>
                <a:latin typeface="Times New Roman" pitchFamily="18" charset="0"/>
                <a:ea typeface="楷体_GB2312" pitchFamily="49" charset="-122"/>
              </a:rPr>
              <a:t>。</a:t>
            </a:r>
          </a:p>
        </p:txBody>
      </p:sp>
      <p:sp>
        <p:nvSpPr>
          <p:cNvPr id="192519" name="Rectangle 27"/>
          <p:cNvSpPr>
            <a:spLocks noChangeArrowheads="1"/>
          </p:cNvSpPr>
          <p:nvPr/>
        </p:nvSpPr>
        <p:spPr bwMode="auto">
          <a:xfrm>
            <a:off x="788988" y="3716338"/>
            <a:ext cx="74898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solidFill>
                  <a:srgbClr val="000066"/>
                </a:solidFill>
                <a:latin typeface="Times New Roman" pitchFamily="18" charset="0"/>
                <a:ea typeface="楷体_GB2312" pitchFamily="49" charset="-122"/>
              </a:rPr>
              <a:t>下一条</a:t>
            </a:r>
            <a:r>
              <a:rPr kumimoji="1" lang="zh-CN" altLang="en-US" sz="3200" b="1">
                <a:solidFill>
                  <a:srgbClr val="D60093"/>
                </a:solidFill>
                <a:latin typeface="Times New Roman" pitchFamily="18" charset="0"/>
                <a:ea typeface="楷体_GB2312" pitchFamily="49" charset="-122"/>
              </a:rPr>
              <a:t>路径长度次短</a:t>
            </a:r>
            <a:r>
              <a:rPr kumimoji="1" lang="zh-CN" altLang="en-US" sz="3200" b="1">
                <a:solidFill>
                  <a:srgbClr val="000066"/>
                </a:solidFill>
                <a:latin typeface="Times New Roman" pitchFamily="18" charset="0"/>
                <a:ea typeface="楷体_GB2312" pitchFamily="49" charset="-122"/>
              </a:rPr>
              <a:t>的</a:t>
            </a:r>
            <a:r>
              <a:rPr kumimoji="1" lang="zh-CN" altLang="en-US" sz="3200" b="1">
                <a:solidFill>
                  <a:srgbClr val="800000"/>
                </a:solidFill>
                <a:latin typeface="Times New Roman" pitchFamily="18" charset="0"/>
                <a:ea typeface="楷体_GB2312" pitchFamily="49" charset="-122"/>
              </a:rPr>
              <a:t>最短路径</a:t>
            </a:r>
            <a:r>
              <a:rPr kumimoji="1" lang="zh-CN" altLang="en-US" sz="3200" b="1">
                <a:solidFill>
                  <a:srgbClr val="000066"/>
                </a:solidFill>
                <a:latin typeface="Times New Roman" pitchFamily="18" charset="0"/>
                <a:ea typeface="楷体_GB2312" pitchFamily="49" charset="-122"/>
              </a:rPr>
              <a:t>的特点</a:t>
            </a:r>
            <a:r>
              <a:rPr kumimoji="1" lang="en-US" altLang="zh-CN" sz="3200" b="1">
                <a:solidFill>
                  <a:srgbClr val="000066"/>
                </a:solidFill>
                <a:latin typeface="Times New Roman" pitchFamily="18" charset="0"/>
                <a:ea typeface="楷体_GB2312" pitchFamily="49" charset="-122"/>
              </a:rPr>
              <a:t>:</a:t>
            </a:r>
          </a:p>
        </p:txBody>
      </p:sp>
    </p:spTree>
  </p:cSld>
  <p:clrMapOvr>
    <a:masterClrMapping/>
  </p:clrMapOvr>
  <p:transition>
    <p:blinds dir="vert"/>
  </p:transition>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93538" name="Group 20"/>
          <p:cNvGrpSpPr>
            <a:grpSpLocks/>
          </p:cNvGrpSpPr>
          <p:nvPr/>
        </p:nvGrpSpPr>
        <p:grpSpPr bwMode="auto">
          <a:xfrm>
            <a:off x="-36513" y="298450"/>
            <a:ext cx="9231313" cy="2698750"/>
            <a:chOff x="-159" y="162"/>
            <a:chExt cx="5815" cy="1700"/>
          </a:xfrm>
        </p:grpSpPr>
        <p:sp>
          <p:nvSpPr>
            <p:cNvPr id="193543" name="Text Box 14"/>
            <p:cNvSpPr txBox="1">
              <a:spLocks noChangeArrowheads="1"/>
            </p:cNvSpPr>
            <p:nvPr/>
          </p:nvSpPr>
          <p:spPr bwMode="auto">
            <a:xfrm>
              <a:off x="-159" y="162"/>
              <a:ext cx="562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2" eaLnBrk="1" hangingPunct="1"/>
              <a:r>
                <a:rPr kumimoji="1" lang="zh-CN" altLang="zh-CN" sz="3200" b="1">
                  <a:solidFill>
                    <a:srgbClr val="000066"/>
                  </a:solidFill>
                  <a:latin typeface="Times New Roman" pitchFamily="18" charset="0"/>
                  <a:ea typeface="楷体_GB2312" pitchFamily="49" charset="-122"/>
                </a:rPr>
                <a:t>再下一条</a:t>
              </a:r>
              <a:r>
                <a:rPr kumimoji="1" lang="zh-CN" altLang="zh-CN" sz="3200" b="1">
                  <a:solidFill>
                    <a:srgbClr val="D60093"/>
                  </a:solidFill>
                  <a:latin typeface="Times New Roman" pitchFamily="18" charset="0"/>
                  <a:ea typeface="楷体_GB2312" pitchFamily="49" charset="-122"/>
                </a:rPr>
                <a:t>路径长度次短</a:t>
              </a:r>
              <a:r>
                <a:rPr kumimoji="1" lang="zh-CN" altLang="zh-CN" sz="3200" b="1">
                  <a:solidFill>
                    <a:srgbClr val="000066"/>
                  </a:solidFill>
                  <a:latin typeface="Times New Roman" pitchFamily="18" charset="0"/>
                  <a:ea typeface="楷体_GB2312" pitchFamily="49" charset="-122"/>
                </a:rPr>
                <a:t>的</a:t>
              </a:r>
              <a:r>
                <a:rPr kumimoji="1" lang="zh-CN" altLang="zh-CN" sz="3200" b="1">
                  <a:solidFill>
                    <a:srgbClr val="800000"/>
                  </a:solidFill>
                  <a:latin typeface="Times New Roman" pitchFamily="18" charset="0"/>
                  <a:ea typeface="楷体_GB2312" pitchFamily="49" charset="-122"/>
                </a:rPr>
                <a:t>最短路径</a:t>
              </a:r>
              <a:r>
                <a:rPr kumimoji="1" lang="zh-CN" altLang="zh-CN" sz="3200" b="1">
                  <a:solidFill>
                    <a:srgbClr val="000066"/>
                  </a:solidFill>
                  <a:latin typeface="Times New Roman" pitchFamily="18" charset="0"/>
                  <a:ea typeface="楷体_GB2312" pitchFamily="49" charset="-122"/>
                </a:rPr>
                <a:t>的特点:</a:t>
              </a:r>
              <a:endParaRPr kumimoji="1" lang="en-US" altLang="zh-CN" sz="3200" b="1">
                <a:solidFill>
                  <a:srgbClr val="000066"/>
                </a:solidFill>
                <a:latin typeface="Times New Roman" pitchFamily="18" charset="0"/>
                <a:ea typeface="楷体_GB2312" pitchFamily="49" charset="-122"/>
              </a:endParaRPr>
            </a:p>
          </p:txBody>
        </p:sp>
        <p:sp>
          <p:nvSpPr>
            <p:cNvPr id="193544" name="AutoShape 15"/>
            <p:cNvSpPr>
              <a:spLocks noChangeArrowheads="1"/>
            </p:cNvSpPr>
            <p:nvPr/>
          </p:nvSpPr>
          <p:spPr bwMode="auto">
            <a:xfrm>
              <a:off x="88" y="295"/>
              <a:ext cx="240" cy="96"/>
            </a:xfrm>
            <a:prstGeom prst="ribbon2">
              <a:avLst>
                <a:gd name="adj1" fmla="val 12500"/>
                <a:gd name="adj2" fmla="val 50000"/>
              </a:avLst>
            </a:prstGeom>
            <a:solidFill>
              <a:srgbClr val="FF0000"/>
            </a:solidFill>
            <a:ln w="22225"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45" name="Text Box 16"/>
            <p:cNvSpPr txBox="1">
              <a:spLocks noChangeArrowheads="1"/>
            </p:cNvSpPr>
            <p:nvPr/>
          </p:nvSpPr>
          <p:spPr bwMode="auto">
            <a:xfrm>
              <a:off x="88" y="576"/>
              <a:ext cx="5568" cy="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b="1">
                  <a:solidFill>
                    <a:srgbClr val="000066"/>
                  </a:solidFill>
                  <a:latin typeface="Times New Roman" pitchFamily="18" charset="0"/>
                  <a:ea typeface="楷体_GB2312" pitchFamily="49" charset="-122"/>
                </a:rPr>
                <a:t>   </a:t>
              </a:r>
              <a:r>
                <a:rPr kumimoji="1" lang="zh-CN" altLang="en-US" sz="3200" b="1">
                  <a:solidFill>
                    <a:srgbClr val="000066"/>
                  </a:solidFill>
                  <a:latin typeface="Times New Roman" pitchFamily="18" charset="0"/>
                  <a:ea typeface="楷体_GB2312" pitchFamily="49" charset="-122"/>
                </a:rPr>
                <a:t>它可能有三种情况：或者是，直接从源点到该点</a:t>
              </a:r>
              <a:r>
                <a:rPr kumimoji="1" lang="en-US" altLang="zh-CN" sz="3200" b="1">
                  <a:solidFill>
                    <a:srgbClr val="000066"/>
                  </a:solidFill>
                  <a:latin typeface="Times New Roman" pitchFamily="18" charset="0"/>
                  <a:ea typeface="楷体_GB2312" pitchFamily="49" charset="-122"/>
                </a:rPr>
                <a:t>(</a:t>
              </a:r>
              <a:r>
                <a:rPr kumimoji="1" lang="zh-CN" altLang="en-US" sz="3200" b="1">
                  <a:solidFill>
                    <a:srgbClr val="000066"/>
                  </a:solidFill>
                  <a:latin typeface="Times New Roman" pitchFamily="18" charset="0"/>
                  <a:ea typeface="楷体_GB2312" pitchFamily="49" charset="-122"/>
                </a:rPr>
                <a:t>只含一条弧</a:t>
              </a:r>
              <a:r>
                <a:rPr kumimoji="1" lang="en-US" altLang="zh-CN" sz="3200" b="1">
                  <a:solidFill>
                    <a:srgbClr val="000066"/>
                  </a:solidFill>
                  <a:latin typeface="Times New Roman" pitchFamily="18" charset="0"/>
                  <a:ea typeface="楷体_GB2312" pitchFamily="49" charset="-122"/>
                </a:rPr>
                <a:t>)</a:t>
              </a:r>
              <a:r>
                <a:rPr kumimoji="1" lang="zh-CN" altLang="en-US" sz="3200" b="1">
                  <a:solidFill>
                    <a:srgbClr val="000066"/>
                  </a:solidFill>
                  <a:latin typeface="Times New Roman" pitchFamily="18" charset="0"/>
                  <a:ea typeface="楷体_GB2312" pitchFamily="49" charset="-122"/>
                </a:rPr>
                <a:t>； 或者是，从源点经过顶点</a:t>
              </a:r>
              <a:r>
                <a:rPr kumimoji="1" lang="en-US" altLang="zh-CN" sz="3200" b="1">
                  <a:solidFill>
                    <a:srgbClr val="000066"/>
                  </a:solidFill>
                  <a:latin typeface="Times New Roman" pitchFamily="18" charset="0"/>
                  <a:ea typeface="楷体_GB2312" pitchFamily="49" charset="-122"/>
                </a:rPr>
                <a:t>v1</a:t>
              </a:r>
              <a:r>
                <a:rPr kumimoji="1" lang="zh-CN" altLang="en-US" sz="3200" b="1">
                  <a:solidFill>
                    <a:srgbClr val="000066"/>
                  </a:solidFill>
                  <a:latin typeface="Times New Roman" pitchFamily="18" charset="0"/>
                  <a:ea typeface="楷体_GB2312" pitchFamily="49" charset="-122"/>
                </a:rPr>
                <a:t>，再到达该顶点</a:t>
              </a:r>
              <a:r>
                <a:rPr kumimoji="1" lang="en-US" altLang="zh-CN" sz="3200" b="1">
                  <a:solidFill>
                    <a:srgbClr val="000066"/>
                  </a:solidFill>
                  <a:latin typeface="Times New Roman" pitchFamily="18" charset="0"/>
                  <a:ea typeface="楷体_GB2312" pitchFamily="49" charset="-122"/>
                </a:rPr>
                <a:t>(</a:t>
              </a:r>
              <a:r>
                <a:rPr kumimoji="1" lang="zh-CN" altLang="en-US" sz="3200" b="1">
                  <a:solidFill>
                    <a:srgbClr val="000066"/>
                  </a:solidFill>
                  <a:latin typeface="Times New Roman" pitchFamily="18" charset="0"/>
                  <a:ea typeface="楷体_GB2312" pitchFamily="49" charset="-122"/>
                </a:rPr>
                <a:t>由两条弧组成</a:t>
              </a:r>
              <a:r>
                <a:rPr kumimoji="1" lang="en-US" altLang="zh-CN" sz="3200" b="1">
                  <a:solidFill>
                    <a:srgbClr val="000066"/>
                  </a:solidFill>
                  <a:latin typeface="Times New Roman" pitchFamily="18" charset="0"/>
                  <a:ea typeface="楷体_GB2312" pitchFamily="49" charset="-122"/>
                </a:rPr>
                <a:t>)</a:t>
              </a:r>
              <a:r>
                <a:rPr kumimoji="1" lang="zh-CN" altLang="en-US" sz="3200" b="1">
                  <a:solidFill>
                    <a:srgbClr val="000066"/>
                  </a:solidFill>
                  <a:latin typeface="Times New Roman" pitchFamily="18" charset="0"/>
                  <a:ea typeface="楷体_GB2312" pitchFamily="49" charset="-122"/>
                </a:rPr>
                <a:t>；或者是，从源点经过顶点</a:t>
              </a:r>
              <a:r>
                <a:rPr kumimoji="1" lang="en-US" altLang="zh-CN" sz="3200" b="1">
                  <a:solidFill>
                    <a:srgbClr val="000066"/>
                  </a:solidFill>
                  <a:latin typeface="Times New Roman" pitchFamily="18" charset="0"/>
                  <a:ea typeface="楷体_GB2312" pitchFamily="49" charset="-122"/>
                </a:rPr>
                <a:t>v2</a:t>
              </a:r>
              <a:r>
                <a:rPr kumimoji="1" lang="zh-CN" altLang="en-US" sz="3200" b="1">
                  <a:solidFill>
                    <a:srgbClr val="000066"/>
                  </a:solidFill>
                  <a:latin typeface="Times New Roman" pitchFamily="18" charset="0"/>
                  <a:ea typeface="楷体_GB2312" pitchFamily="49" charset="-122"/>
                </a:rPr>
                <a:t>，再到达该顶点。</a:t>
              </a:r>
            </a:p>
          </p:txBody>
        </p:sp>
      </p:grpSp>
      <p:grpSp>
        <p:nvGrpSpPr>
          <p:cNvPr id="193539" name="Group 21"/>
          <p:cNvGrpSpPr>
            <a:grpSpLocks/>
          </p:cNvGrpSpPr>
          <p:nvPr/>
        </p:nvGrpSpPr>
        <p:grpSpPr bwMode="auto">
          <a:xfrm>
            <a:off x="282575" y="3597275"/>
            <a:ext cx="8753475" cy="2208213"/>
            <a:chOff x="54" y="255"/>
            <a:chExt cx="5514" cy="1391"/>
          </a:xfrm>
        </p:grpSpPr>
        <p:sp>
          <p:nvSpPr>
            <p:cNvPr id="193540" name="Text Box 22"/>
            <p:cNvSpPr txBox="1">
              <a:spLocks noChangeArrowheads="1"/>
            </p:cNvSpPr>
            <p:nvPr/>
          </p:nvSpPr>
          <p:spPr bwMode="auto">
            <a:xfrm>
              <a:off x="385" y="255"/>
              <a:ext cx="294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solidFill>
                    <a:srgbClr val="000066"/>
                  </a:solidFill>
                  <a:latin typeface="Times New Roman" pitchFamily="18" charset="0"/>
                  <a:ea typeface="楷体_GB2312" pitchFamily="49" charset="-122"/>
                </a:rPr>
                <a:t>其余最短路径的特点：</a:t>
              </a:r>
            </a:p>
          </p:txBody>
        </p:sp>
        <p:sp>
          <p:nvSpPr>
            <p:cNvPr id="193541" name="AutoShape 23"/>
            <p:cNvSpPr>
              <a:spLocks noChangeArrowheads="1"/>
            </p:cNvSpPr>
            <p:nvPr/>
          </p:nvSpPr>
          <p:spPr bwMode="auto">
            <a:xfrm>
              <a:off x="54" y="386"/>
              <a:ext cx="240" cy="96"/>
            </a:xfrm>
            <a:prstGeom prst="ribbon2">
              <a:avLst>
                <a:gd name="adj1" fmla="val 12500"/>
                <a:gd name="adj2" fmla="val 50000"/>
              </a:avLst>
            </a:prstGeom>
            <a:solidFill>
              <a:srgbClr val="FF0000"/>
            </a:solidFill>
            <a:ln w="22225"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42" name="Text Box 24"/>
            <p:cNvSpPr txBox="1">
              <a:spLocks noChangeArrowheads="1"/>
            </p:cNvSpPr>
            <p:nvPr/>
          </p:nvSpPr>
          <p:spPr bwMode="auto">
            <a:xfrm>
              <a:off x="182" y="667"/>
              <a:ext cx="5386" cy="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b="1">
                  <a:solidFill>
                    <a:srgbClr val="000066"/>
                  </a:solidFill>
                  <a:latin typeface="Times New Roman" pitchFamily="18" charset="0"/>
                  <a:ea typeface="楷体_GB2312" pitchFamily="49" charset="-122"/>
                </a:rPr>
                <a:t>   </a:t>
              </a:r>
              <a:r>
                <a:rPr kumimoji="1" lang="zh-CN" altLang="en-US" sz="3200" b="1">
                  <a:solidFill>
                    <a:srgbClr val="000066"/>
                  </a:solidFill>
                  <a:latin typeface="Times New Roman" pitchFamily="18" charset="0"/>
                  <a:ea typeface="楷体_GB2312" pitchFamily="49" charset="-122"/>
                </a:rPr>
                <a:t>它或者是直接从源点到该点</a:t>
              </a:r>
              <a:r>
                <a:rPr kumimoji="1" lang="en-US" altLang="zh-CN" sz="3200" b="1">
                  <a:solidFill>
                    <a:srgbClr val="000066"/>
                  </a:solidFill>
                  <a:latin typeface="Times New Roman" pitchFamily="18" charset="0"/>
                  <a:ea typeface="楷体_GB2312" pitchFamily="49" charset="-122"/>
                </a:rPr>
                <a:t>(</a:t>
              </a:r>
              <a:r>
                <a:rPr kumimoji="1" lang="zh-CN" altLang="en-US" sz="3200" b="1">
                  <a:solidFill>
                    <a:srgbClr val="000066"/>
                  </a:solidFill>
                  <a:latin typeface="Times New Roman" pitchFamily="18" charset="0"/>
                  <a:ea typeface="楷体_GB2312" pitchFamily="49" charset="-122"/>
                </a:rPr>
                <a:t>只含一条弧</a:t>
              </a:r>
              <a:r>
                <a:rPr kumimoji="1" lang="en-US" altLang="zh-CN" sz="3200" b="1">
                  <a:solidFill>
                    <a:srgbClr val="000066"/>
                  </a:solidFill>
                  <a:latin typeface="Times New Roman" pitchFamily="18" charset="0"/>
                  <a:ea typeface="楷体_GB2312" pitchFamily="49" charset="-122"/>
                </a:rPr>
                <a:t>)</a:t>
              </a:r>
              <a:r>
                <a:rPr kumimoji="1" lang="zh-CN" altLang="en-US" sz="3200" b="1">
                  <a:solidFill>
                    <a:srgbClr val="000066"/>
                  </a:solidFill>
                  <a:latin typeface="Times New Roman" pitchFamily="18" charset="0"/>
                  <a:ea typeface="楷体_GB2312" pitchFamily="49" charset="-122"/>
                </a:rPr>
                <a:t>； 或者是，从源点经过已求得最短路径的顶点，再到达该顶点。</a:t>
              </a:r>
            </a:p>
          </p:txBody>
        </p:sp>
      </p:grpSp>
    </p:spTree>
  </p:cSld>
  <p:clrMapOvr>
    <a:masterClrMapping/>
  </p:clrMapOvr>
  <p:transition>
    <p:blinds dir="vert"/>
  </p:transition>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62" name="Rectangle 4"/>
          <p:cNvSpPr>
            <a:spLocks noChangeArrowheads="1"/>
          </p:cNvSpPr>
          <p:nvPr/>
        </p:nvSpPr>
        <p:spPr bwMode="auto">
          <a:xfrm>
            <a:off x="250825" y="3068638"/>
            <a:ext cx="8424863" cy="350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latin typeface="Times New Roman" pitchFamily="18" charset="0"/>
                <a:ea typeface="楷体_GB2312" pitchFamily="49" charset="-122"/>
              </a:rPr>
              <a:t>设下一条最短路径终点为</a:t>
            </a:r>
            <a:r>
              <a:rPr lang="en-US" altLang="zh-CN" sz="3200" b="1">
                <a:latin typeface="Times New Roman" pitchFamily="18" charset="0"/>
                <a:ea typeface="楷体_GB2312" pitchFamily="49" charset="-122"/>
              </a:rPr>
              <a:t>vj </a:t>
            </a:r>
            <a:r>
              <a:rPr lang="zh-CN" altLang="en-US" sz="3200" b="1">
                <a:latin typeface="Times New Roman" pitchFamily="18" charset="0"/>
                <a:ea typeface="楷体_GB2312" pitchFamily="49" charset="-122"/>
              </a:rPr>
              <a:t>，则</a:t>
            </a:r>
            <a:r>
              <a:rPr lang="en-US" altLang="zh-CN" sz="3200" b="1">
                <a:latin typeface="Times New Roman" pitchFamily="18" charset="0"/>
                <a:ea typeface="楷体_GB2312" pitchFamily="49" charset="-122"/>
              </a:rPr>
              <a:t>vj</a:t>
            </a:r>
            <a:r>
              <a:rPr lang="zh-CN" altLang="en-US" sz="3200" b="1">
                <a:latin typeface="Times New Roman" pitchFamily="18" charset="0"/>
                <a:ea typeface="楷体_GB2312" pitchFamily="49" charset="-122"/>
              </a:rPr>
              <a:t>只能是以下两种情况之一：</a:t>
            </a:r>
          </a:p>
          <a:p>
            <a:r>
              <a:rPr lang="zh-CN" altLang="en-US" sz="3200" b="1">
                <a:latin typeface="Times New Roman" pitchFamily="18" charset="0"/>
                <a:ea typeface="楷体_GB2312" pitchFamily="49" charset="-122"/>
              </a:rPr>
              <a:t>◆ 源点到终点有直接的弧</a:t>
            </a:r>
            <a:r>
              <a:rPr lang="en-US" altLang="zh-CN" sz="3200" b="1">
                <a:latin typeface="Times New Roman" pitchFamily="18" charset="0"/>
                <a:ea typeface="楷体_GB2312" pitchFamily="49" charset="-122"/>
              </a:rPr>
              <a:t>&lt;v0,vj&gt;</a:t>
            </a:r>
            <a:r>
              <a:rPr lang="zh-CN" altLang="en-US" sz="3200" b="1">
                <a:latin typeface="Times New Roman" pitchFamily="18" charset="0"/>
                <a:ea typeface="楷体_GB2312" pitchFamily="49" charset="-122"/>
              </a:rPr>
              <a:t>；</a:t>
            </a:r>
          </a:p>
          <a:p>
            <a:r>
              <a:rPr lang="zh-CN" altLang="en-US" sz="3200" b="1">
                <a:latin typeface="Times New Roman" pitchFamily="18" charset="0"/>
                <a:ea typeface="楷体_GB2312" pitchFamily="49" charset="-122"/>
              </a:rPr>
              <a:t>◆ 从</a:t>
            </a:r>
            <a:r>
              <a:rPr lang="en-US" altLang="zh-CN" sz="3200" b="1">
                <a:latin typeface="Times New Roman" pitchFamily="18" charset="0"/>
                <a:ea typeface="楷体_GB2312" pitchFamily="49" charset="-122"/>
              </a:rPr>
              <a:t>v0</a:t>
            </a:r>
            <a:r>
              <a:rPr lang="zh-CN" altLang="en-US" sz="3200" b="1">
                <a:latin typeface="Times New Roman" pitchFamily="18" charset="0"/>
                <a:ea typeface="楷体_GB2312" pitchFamily="49" charset="-122"/>
              </a:rPr>
              <a:t>出发到</a:t>
            </a:r>
            <a:r>
              <a:rPr lang="en-US" altLang="zh-CN" sz="3200" b="1">
                <a:latin typeface="Times New Roman" pitchFamily="18" charset="0"/>
                <a:ea typeface="楷体_GB2312" pitchFamily="49" charset="-122"/>
              </a:rPr>
              <a:t>vj </a:t>
            </a:r>
            <a:r>
              <a:rPr lang="zh-CN" altLang="en-US" sz="3200" b="1">
                <a:latin typeface="Times New Roman" pitchFamily="18" charset="0"/>
                <a:ea typeface="楷体_GB2312" pitchFamily="49" charset="-122"/>
              </a:rPr>
              <a:t>的这条最短路径所经过的所有中间顶点必定在</a:t>
            </a:r>
            <a:r>
              <a:rPr lang="en-US" altLang="zh-CN" sz="3200" b="1">
                <a:latin typeface="Times New Roman" pitchFamily="18" charset="0"/>
                <a:ea typeface="楷体_GB2312" pitchFamily="49" charset="-122"/>
              </a:rPr>
              <a:t>S</a:t>
            </a:r>
            <a:r>
              <a:rPr lang="zh-CN" altLang="en-US" sz="3200" b="1">
                <a:latin typeface="Times New Roman" pitchFamily="18" charset="0"/>
                <a:ea typeface="楷体_GB2312" pitchFamily="49" charset="-122"/>
              </a:rPr>
              <a:t>中。即只有这条最短路径的最后一条弧才是从</a:t>
            </a:r>
            <a:r>
              <a:rPr lang="en-US" altLang="zh-CN" sz="3200" b="1">
                <a:latin typeface="Times New Roman" pitchFamily="18" charset="0"/>
                <a:ea typeface="楷体_GB2312" pitchFamily="49" charset="-122"/>
              </a:rPr>
              <a:t>S</a:t>
            </a:r>
            <a:r>
              <a:rPr lang="zh-CN" altLang="en-US" sz="3200" b="1">
                <a:latin typeface="Times New Roman" pitchFamily="18" charset="0"/>
                <a:ea typeface="楷体_GB2312" pitchFamily="49" charset="-122"/>
              </a:rPr>
              <a:t>内某个顶点连接到</a:t>
            </a:r>
            <a:r>
              <a:rPr lang="en-US" altLang="zh-CN" sz="3200" b="1">
                <a:latin typeface="Times New Roman" pitchFamily="18" charset="0"/>
                <a:ea typeface="楷体_GB2312" pitchFamily="49" charset="-122"/>
              </a:rPr>
              <a:t>S</a:t>
            </a:r>
            <a:r>
              <a:rPr lang="zh-CN" altLang="en-US" sz="3200" b="1">
                <a:latin typeface="Times New Roman" pitchFamily="18" charset="0"/>
                <a:ea typeface="楷体_GB2312" pitchFamily="49" charset="-122"/>
              </a:rPr>
              <a:t>外的顶点</a:t>
            </a:r>
            <a:r>
              <a:rPr lang="en-US" altLang="zh-CN" sz="3200" b="1">
                <a:latin typeface="Times New Roman" pitchFamily="18" charset="0"/>
                <a:ea typeface="楷体_GB2312" pitchFamily="49" charset="-122"/>
              </a:rPr>
              <a:t>vj </a:t>
            </a:r>
            <a:r>
              <a:rPr lang="zh-CN" altLang="en-US" sz="3200" b="1">
                <a:latin typeface="Times New Roman" pitchFamily="18" charset="0"/>
                <a:ea typeface="楷体_GB2312" pitchFamily="49" charset="-122"/>
              </a:rPr>
              <a:t>。</a:t>
            </a:r>
          </a:p>
        </p:txBody>
      </p:sp>
      <p:sp>
        <p:nvSpPr>
          <p:cNvPr id="194563" name="Rectangle 5"/>
          <p:cNvSpPr>
            <a:spLocks noChangeArrowheads="1"/>
          </p:cNvSpPr>
          <p:nvPr/>
        </p:nvSpPr>
        <p:spPr bwMode="auto">
          <a:xfrm>
            <a:off x="107950" y="112713"/>
            <a:ext cx="32448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latin typeface="楷体_GB2312" pitchFamily="49" charset="-122"/>
                <a:ea typeface="楷体_GB2312" pitchFamily="49" charset="-122"/>
              </a:rPr>
              <a:t>2</a:t>
            </a:r>
            <a:r>
              <a:rPr lang="zh-CN" altLang="en-US" sz="3200" b="1">
                <a:latin typeface="楷体_GB2312" pitchFamily="49" charset="-122"/>
                <a:ea typeface="楷体_GB2312" pitchFamily="49" charset="-122"/>
              </a:rPr>
              <a:t>、算法思想说明</a:t>
            </a:r>
          </a:p>
        </p:txBody>
      </p:sp>
      <p:sp>
        <p:nvSpPr>
          <p:cNvPr id="194564" name="Rectangle 7"/>
          <p:cNvSpPr>
            <a:spLocks noChangeArrowheads="1"/>
          </p:cNvSpPr>
          <p:nvPr/>
        </p:nvSpPr>
        <p:spPr bwMode="auto">
          <a:xfrm>
            <a:off x="250825" y="765175"/>
            <a:ext cx="8726488"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latin typeface="Times New Roman" pitchFamily="18" charset="0"/>
                <a:ea typeface="楷体_GB2312" pitchFamily="49" charset="-122"/>
              </a:rPr>
              <a:t>设给定源点为</a:t>
            </a:r>
            <a:r>
              <a:rPr lang="en-US" altLang="zh-CN" sz="3200" b="1">
                <a:latin typeface="Times New Roman" pitchFamily="18" charset="0"/>
                <a:ea typeface="楷体_GB2312" pitchFamily="49" charset="-122"/>
              </a:rPr>
              <a:t>v0</a:t>
            </a:r>
            <a:r>
              <a:rPr lang="zh-CN" altLang="en-US" sz="3200" b="1">
                <a:latin typeface="Times New Roman" pitchFamily="18" charset="0"/>
                <a:ea typeface="楷体_GB2312" pitchFamily="49" charset="-122"/>
              </a:rPr>
              <a:t>，</a:t>
            </a:r>
            <a:r>
              <a:rPr lang="en-US" altLang="zh-CN" sz="3200" b="1">
                <a:latin typeface="Times New Roman" pitchFamily="18" charset="0"/>
                <a:ea typeface="楷体_GB2312" pitchFamily="49" charset="-122"/>
              </a:rPr>
              <a:t>S</a:t>
            </a:r>
            <a:r>
              <a:rPr lang="zh-CN" altLang="en-US" sz="3200" b="1">
                <a:latin typeface="Times New Roman" pitchFamily="18" charset="0"/>
                <a:ea typeface="楷体_GB2312" pitchFamily="49" charset="-122"/>
              </a:rPr>
              <a:t>为已求得的从</a:t>
            </a:r>
            <a:r>
              <a:rPr lang="en-US" altLang="zh-CN" sz="3200" b="1">
                <a:latin typeface="Times New Roman" pitchFamily="18" charset="0"/>
                <a:ea typeface="楷体_GB2312" pitchFamily="49" charset="-122"/>
              </a:rPr>
              <a:t>V</a:t>
            </a:r>
            <a:r>
              <a:rPr lang="zh-CN" altLang="en-US" sz="3200" b="1">
                <a:latin typeface="Times New Roman" pitchFamily="18" charset="0"/>
                <a:ea typeface="楷体_GB2312" pitchFamily="49" charset="-122"/>
              </a:rPr>
              <a:t>出发的最短路径的终点集，初始时令</a:t>
            </a:r>
            <a:r>
              <a:rPr lang="en-US" altLang="zh-CN" sz="3200" b="1">
                <a:latin typeface="Times New Roman" pitchFamily="18" charset="0"/>
                <a:ea typeface="楷体_GB2312" pitchFamily="49" charset="-122"/>
              </a:rPr>
              <a:t>S={v0} </a:t>
            </a:r>
            <a:r>
              <a:rPr lang="zh-CN" altLang="en-US" sz="3200" b="1">
                <a:latin typeface="Times New Roman" pitchFamily="18" charset="0"/>
                <a:ea typeface="楷体_GB2312" pitchFamily="49" charset="-122"/>
              </a:rPr>
              <a:t>。</a:t>
            </a:r>
          </a:p>
        </p:txBody>
      </p:sp>
      <p:sp>
        <p:nvSpPr>
          <p:cNvPr id="194565" name="Rectangle 9"/>
          <p:cNvSpPr>
            <a:spLocks noChangeArrowheads="1"/>
          </p:cNvSpPr>
          <p:nvPr/>
        </p:nvSpPr>
        <p:spPr bwMode="auto">
          <a:xfrm>
            <a:off x="179388" y="1946275"/>
            <a:ext cx="8964612"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latin typeface="Times New Roman" pitchFamily="18" charset="0"/>
                <a:ea typeface="楷体_GB2312" pitchFamily="49" charset="-122"/>
              </a:rPr>
              <a:t>当求得第一条最短路径</a:t>
            </a:r>
            <a:r>
              <a:rPr lang="en-US" altLang="zh-CN" sz="3200" b="1">
                <a:latin typeface="Times New Roman" pitchFamily="18" charset="0"/>
                <a:ea typeface="楷体_GB2312" pitchFamily="49" charset="-122"/>
              </a:rPr>
              <a:t>(v0,vi)</a:t>
            </a:r>
            <a:r>
              <a:rPr lang="zh-CN" altLang="en-US" sz="3200" b="1">
                <a:latin typeface="Times New Roman" pitchFamily="18" charset="0"/>
                <a:ea typeface="楷体_GB2312" pitchFamily="49" charset="-122"/>
              </a:rPr>
              <a:t>后，</a:t>
            </a:r>
            <a:r>
              <a:rPr lang="en-US" altLang="zh-CN" sz="3200" b="1">
                <a:latin typeface="Times New Roman" pitchFamily="18" charset="0"/>
                <a:ea typeface="楷体_GB2312" pitchFamily="49" charset="-122"/>
              </a:rPr>
              <a:t>S</a:t>
            </a:r>
            <a:r>
              <a:rPr lang="zh-CN" altLang="en-US" sz="3200" b="1">
                <a:latin typeface="Times New Roman" pitchFamily="18" charset="0"/>
                <a:ea typeface="楷体_GB2312" pitchFamily="49" charset="-122"/>
              </a:rPr>
              <a:t>为</a:t>
            </a:r>
            <a:r>
              <a:rPr lang="en-US" altLang="zh-CN" sz="3200" b="1">
                <a:latin typeface="Times New Roman" pitchFamily="18" charset="0"/>
                <a:ea typeface="楷体_GB2312" pitchFamily="49" charset="-122"/>
              </a:rPr>
              <a:t>{v0,vi} </a:t>
            </a:r>
            <a:r>
              <a:rPr lang="zh-CN" altLang="en-US" sz="3200" b="1">
                <a:latin typeface="Times New Roman" pitchFamily="18" charset="0"/>
                <a:ea typeface="楷体_GB2312" pitchFamily="49" charset="-122"/>
              </a:rPr>
              <a:t>。根据以下结论可求下一条最短路径。</a:t>
            </a:r>
          </a:p>
        </p:txBody>
      </p:sp>
    </p:spTree>
  </p:cSld>
  <p:clrMapOvr>
    <a:masterClrMapping/>
  </p:clrMapOvr>
  <p:transition>
    <p:blinds dir="vert"/>
  </p:transition>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5586" name="Rectangle 4"/>
          <p:cNvSpPr>
            <a:spLocks noChangeArrowheads="1"/>
          </p:cNvSpPr>
          <p:nvPr/>
        </p:nvSpPr>
        <p:spPr bwMode="auto">
          <a:xfrm>
            <a:off x="250825" y="44450"/>
            <a:ext cx="8640763" cy="252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latin typeface="Times New Roman" pitchFamily="18" charset="0"/>
                <a:ea typeface="楷体_GB2312" pitchFamily="49" charset="-122"/>
              </a:rPr>
              <a:t>若定义一个数组</a:t>
            </a:r>
            <a:r>
              <a:rPr lang="en-US" altLang="zh-CN" sz="3200" b="1">
                <a:latin typeface="Times New Roman" pitchFamily="18" charset="0"/>
                <a:ea typeface="楷体_GB2312" pitchFamily="49" charset="-122"/>
              </a:rPr>
              <a:t>Dist[n]</a:t>
            </a:r>
            <a:r>
              <a:rPr lang="zh-CN" altLang="en-US" sz="3200" b="1">
                <a:latin typeface="Times New Roman" pitchFamily="18" charset="0"/>
                <a:ea typeface="楷体_GB2312" pitchFamily="49" charset="-122"/>
              </a:rPr>
              <a:t>，其每个分量</a:t>
            </a:r>
            <a:r>
              <a:rPr lang="en-US" altLang="zh-CN" sz="3200" b="1">
                <a:latin typeface="Times New Roman" pitchFamily="18" charset="0"/>
                <a:ea typeface="楷体_GB2312" pitchFamily="49" charset="-122"/>
              </a:rPr>
              <a:t>Dist[i] </a:t>
            </a:r>
            <a:r>
              <a:rPr lang="zh-CN" altLang="en-US" sz="3200" b="1">
                <a:latin typeface="Times New Roman" pitchFamily="18" charset="0"/>
                <a:ea typeface="楷体_GB2312" pitchFamily="49" charset="-122"/>
              </a:rPr>
              <a:t>保存从源点</a:t>
            </a:r>
            <a:r>
              <a:rPr lang="en-US" altLang="zh-CN" sz="3200" b="1">
                <a:latin typeface="Times New Roman" pitchFamily="18" charset="0"/>
                <a:ea typeface="楷体_GB2312" pitchFamily="49" charset="-122"/>
              </a:rPr>
              <a:t>v0</a:t>
            </a:r>
            <a:r>
              <a:rPr lang="zh-CN" altLang="en-US" sz="3200" b="1">
                <a:latin typeface="Times New Roman" pitchFamily="18" charset="0"/>
                <a:ea typeface="楷体_GB2312" pitchFamily="49" charset="-122"/>
              </a:rPr>
              <a:t>出发，中间只经过集合</a:t>
            </a:r>
            <a:r>
              <a:rPr lang="en-US" altLang="zh-CN" sz="3200" b="1">
                <a:latin typeface="Times New Roman" pitchFamily="18" charset="0"/>
                <a:ea typeface="楷体_GB2312" pitchFamily="49" charset="-122"/>
              </a:rPr>
              <a:t>S</a:t>
            </a:r>
            <a:r>
              <a:rPr lang="zh-CN" altLang="en-US" sz="3200" b="1">
                <a:latin typeface="Times New Roman" pitchFamily="18" charset="0"/>
                <a:ea typeface="楷体_GB2312" pitchFamily="49" charset="-122"/>
              </a:rPr>
              <a:t>中的顶点，而到达</a:t>
            </a:r>
            <a:r>
              <a:rPr lang="en-US" altLang="zh-CN" sz="3200" b="1">
                <a:latin typeface="Times New Roman" pitchFamily="18" charset="0"/>
                <a:ea typeface="楷体_GB2312" pitchFamily="49" charset="-122"/>
              </a:rPr>
              <a:t>vi</a:t>
            </a:r>
            <a:r>
              <a:rPr lang="zh-CN" altLang="en-US" sz="3200" b="1">
                <a:latin typeface="Times New Roman" pitchFamily="18" charset="0"/>
                <a:ea typeface="楷体_GB2312" pitchFamily="49" charset="-122"/>
              </a:rPr>
              <a:t>的所有路径中长度最小的路径长度值，则下一条最短路径的终点</a:t>
            </a:r>
            <a:r>
              <a:rPr lang="en-US" altLang="zh-CN" sz="3200" b="1">
                <a:latin typeface="Times New Roman" pitchFamily="18" charset="0"/>
                <a:ea typeface="楷体_GB2312" pitchFamily="49" charset="-122"/>
              </a:rPr>
              <a:t>vj</a:t>
            </a:r>
            <a:r>
              <a:rPr lang="zh-CN" altLang="en-US" sz="3200" b="1">
                <a:latin typeface="Times New Roman" pitchFamily="18" charset="0"/>
                <a:ea typeface="楷体_GB2312" pitchFamily="49" charset="-122"/>
              </a:rPr>
              <a:t>必定是不在</a:t>
            </a:r>
            <a:r>
              <a:rPr lang="en-US" altLang="zh-CN" sz="3200" b="1">
                <a:latin typeface="Times New Roman" pitchFamily="18" charset="0"/>
                <a:ea typeface="楷体_GB2312" pitchFamily="49" charset="-122"/>
              </a:rPr>
              <a:t>S</a:t>
            </a:r>
            <a:r>
              <a:rPr lang="zh-CN" altLang="en-US" sz="3200" b="1">
                <a:latin typeface="Times New Roman" pitchFamily="18" charset="0"/>
                <a:ea typeface="楷体_GB2312" pitchFamily="49" charset="-122"/>
              </a:rPr>
              <a:t>中且值最小的顶点，即：</a:t>
            </a:r>
          </a:p>
        </p:txBody>
      </p:sp>
      <p:sp>
        <p:nvSpPr>
          <p:cNvPr id="195587" name="Rectangle 5"/>
          <p:cNvSpPr>
            <a:spLocks noChangeArrowheads="1"/>
          </p:cNvSpPr>
          <p:nvPr/>
        </p:nvSpPr>
        <p:spPr bwMode="auto">
          <a:xfrm>
            <a:off x="142875" y="5657850"/>
            <a:ext cx="88931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latin typeface="Times New Roman" pitchFamily="18" charset="0"/>
                <a:ea typeface="楷体_GB2312" pitchFamily="49" charset="-122"/>
              </a:rPr>
              <a:t>利用上述公式就可以依次找出下一条最短路径。</a:t>
            </a:r>
          </a:p>
        </p:txBody>
      </p:sp>
      <p:sp>
        <p:nvSpPr>
          <p:cNvPr id="195588" name="Rectangle 6"/>
          <p:cNvSpPr>
            <a:spLocks noChangeArrowheads="1"/>
          </p:cNvSpPr>
          <p:nvPr/>
        </p:nvSpPr>
        <p:spPr bwMode="auto">
          <a:xfrm>
            <a:off x="1476375" y="2705100"/>
            <a:ext cx="64087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latin typeface="Times New Roman" pitchFamily="18" charset="0"/>
                <a:ea typeface="楷体_GB2312" pitchFamily="49" charset="-122"/>
              </a:rPr>
              <a:t>Dist[i]=Min{ Dist[i]| Vi∈V– S }</a:t>
            </a:r>
          </a:p>
        </p:txBody>
      </p:sp>
      <p:sp>
        <p:nvSpPr>
          <p:cNvPr id="195589" name="Rectangle 7"/>
          <p:cNvSpPr>
            <a:spLocks noChangeArrowheads="1"/>
          </p:cNvSpPr>
          <p:nvPr/>
        </p:nvSpPr>
        <p:spPr bwMode="auto">
          <a:xfrm>
            <a:off x="466725" y="3475038"/>
            <a:ext cx="72009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2"/>
            <a:r>
              <a:rPr lang="zh-CN" altLang="en-US" sz="3200" b="1">
                <a:latin typeface="Times New Roman" pitchFamily="18" charset="0"/>
                <a:ea typeface="楷体_GB2312" pitchFamily="49" charset="-122"/>
              </a:rPr>
              <a:t>一般情况下，</a:t>
            </a:r>
          </a:p>
          <a:p>
            <a:pPr lvl="2"/>
            <a:r>
              <a:rPr lang="en-US" altLang="zh-CN" sz="3200" b="1">
                <a:latin typeface="Times New Roman" pitchFamily="18" charset="0"/>
                <a:ea typeface="楷体_GB2312" pitchFamily="49" charset="-122"/>
              </a:rPr>
              <a:t>Dist[i] = &lt;</a:t>
            </a:r>
            <a:r>
              <a:rPr lang="zh-CN" altLang="en-US" sz="3200" b="1">
                <a:latin typeface="Times New Roman" pitchFamily="18" charset="0"/>
                <a:ea typeface="楷体_GB2312" pitchFamily="49" charset="-122"/>
              </a:rPr>
              <a:t>弧</a:t>
            </a:r>
            <a:r>
              <a:rPr lang="en-US" altLang="zh-CN" sz="3200" b="1">
                <a:latin typeface="Times New Roman" pitchFamily="18" charset="0"/>
                <a:ea typeface="楷体_GB2312" pitchFamily="49" charset="-122"/>
              </a:rPr>
              <a:t>(v0,vi)</a:t>
            </a:r>
            <a:r>
              <a:rPr lang="zh-CN" altLang="en-US" sz="3200" b="1">
                <a:latin typeface="Times New Roman" pitchFamily="18" charset="0"/>
                <a:ea typeface="楷体_GB2312" pitchFamily="49" charset="-122"/>
              </a:rPr>
              <a:t>上的权值</a:t>
            </a:r>
            <a:r>
              <a:rPr lang="en-US" altLang="zh-CN" sz="3200" b="1">
                <a:latin typeface="Times New Roman" pitchFamily="18" charset="0"/>
                <a:ea typeface="楷体_GB2312" pitchFamily="49" charset="-122"/>
              </a:rPr>
              <a:t>&gt;</a:t>
            </a:r>
          </a:p>
          <a:p>
            <a:pPr lvl="2"/>
            <a:r>
              <a:rPr lang="en-US" altLang="zh-CN" sz="3200" b="1">
                <a:latin typeface="Times New Roman" pitchFamily="18" charset="0"/>
                <a:ea typeface="楷体_GB2312" pitchFamily="49" charset="-122"/>
              </a:rPr>
              <a:t>  </a:t>
            </a:r>
            <a:r>
              <a:rPr lang="zh-CN" altLang="en-US" sz="3200" b="1">
                <a:latin typeface="Times New Roman" pitchFamily="18" charset="0"/>
                <a:ea typeface="楷体_GB2312" pitchFamily="49" charset="-122"/>
              </a:rPr>
              <a:t>或者 </a:t>
            </a:r>
            <a:r>
              <a:rPr lang="en-US" altLang="zh-CN" sz="3200" b="1">
                <a:latin typeface="Times New Roman" pitchFamily="18" charset="0"/>
                <a:ea typeface="楷体_GB2312" pitchFamily="49" charset="-122"/>
              </a:rPr>
              <a:t>= &lt; Dist[k] ( vk∈S ) &gt; </a:t>
            </a:r>
          </a:p>
          <a:p>
            <a:pPr lvl="2"/>
            <a:r>
              <a:rPr lang="en-US" altLang="zh-CN" sz="3200" b="1">
                <a:latin typeface="Times New Roman" pitchFamily="18" charset="0"/>
                <a:ea typeface="楷体_GB2312" pitchFamily="49" charset="-122"/>
              </a:rPr>
              <a:t>           + &lt;</a:t>
            </a:r>
            <a:r>
              <a:rPr lang="zh-CN" altLang="en-US" sz="3200" b="1">
                <a:latin typeface="Times New Roman" pitchFamily="18" charset="0"/>
                <a:ea typeface="楷体_GB2312" pitchFamily="49" charset="-122"/>
              </a:rPr>
              <a:t>弧</a:t>
            </a:r>
            <a:r>
              <a:rPr lang="en-US" altLang="zh-CN" sz="3200" b="1">
                <a:latin typeface="Times New Roman" pitchFamily="18" charset="0"/>
                <a:ea typeface="楷体_GB2312" pitchFamily="49" charset="-122"/>
              </a:rPr>
              <a:t>(vk,vi)</a:t>
            </a:r>
            <a:r>
              <a:rPr lang="zh-CN" altLang="en-US" sz="3200" b="1">
                <a:latin typeface="Times New Roman" pitchFamily="18" charset="0"/>
                <a:ea typeface="楷体_GB2312" pitchFamily="49" charset="-122"/>
              </a:rPr>
              <a:t>上的权值</a:t>
            </a:r>
            <a:r>
              <a:rPr lang="en-US" altLang="zh-CN" sz="3200" b="1">
                <a:latin typeface="Times New Roman" pitchFamily="18" charset="0"/>
                <a:ea typeface="楷体_GB2312" pitchFamily="49" charset="-122"/>
              </a:rPr>
              <a:t>&gt;</a:t>
            </a:r>
          </a:p>
        </p:txBody>
      </p:sp>
    </p:spTree>
  </p:cSld>
  <p:clrMapOvr>
    <a:masterClrMapping/>
  </p:clrMapOvr>
  <p:transition>
    <p:blinds dir="vert"/>
  </p:transition>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6610" name="Rectangle 5"/>
          <p:cNvSpPr>
            <a:spLocks noChangeArrowheads="1"/>
          </p:cNvSpPr>
          <p:nvPr/>
        </p:nvSpPr>
        <p:spPr bwMode="auto">
          <a:xfrm>
            <a:off x="250825" y="90488"/>
            <a:ext cx="24272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latin typeface="Times New Roman" pitchFamily="18" charset="0"/>
                <a:ea typeface="楷体_GB2312" pitchFamily="49" charset="-122"/>
              </a:rPr>
              <a:t>3</a:t>
            </a:r>
            <a:r>
              <a:rPr lang="zh-CN" altLang="en-US" sz="3200" b="1">
                <a:latin typeface="Times New Roman" pitchFamily="18" charset="0"/>
                <a:ea typeface="楷体_GB2312" pitchFamily="49" charset="-122"/>
              </a:rPr>
              <a:t>、算法步骤</a:t>
            </a:r>
          </a:p>
        </p:txBody>
      </p:sp>
      <p:sp>
        <p:nvSpPr>
          <p:cNvPr id="196611" name="Rectangle 6"/>
          <p:cNvSpPr>
            <a:spLocks noChangeArrowheads="1"/>
          </p:cNvSpPr>
          <p:nvPr/>
        </p:nvSpPr>
        <p:spPr bwMode="auto">
          <a:xfrm>
            <a:off x="250825" y="692150"/>
            <a:ext cx="8713788"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latin typeface="Times New Roman" pitchFamily="18" charset="0"/>
                <a:ea typeface="楷体_GB2312" pitchFamily="49" charset="-122"/>
              </a:rPr>
              <a:t>①</a:t>
            </a:r>
            <a:r>
              <a:rPr lang="zh-CN" altLang="en-US" sz="3200" b="1">
                <a:latin typeface="Times New Roman" pitchFamily="18" charset="0"/>
                <a:ea typeface="楷体_GB2312" pitchFamily="49" charset="-122"/>
              </a:rPr>
              <a:t>假设用带权的邻接矩阵</a:t>
            </a:r>
            <a:r>
              <a:rPr lang="en-US" altLang="zh-CN" sz="3200" b="1">
                <a:latin typeface="Times New Roman" pitchFamily="18" charset="0"/>
                <a:ea typeface="楷体_GB2312" pitchFamily="49" charset="-122"/>
              </a:rPr>
              <a:t>arcs</a:t>
            </a:r>
            <a:r>
              <a:rPr lang="zh-CN" altLang="en-US" sz="3200" b="1">
                <a:latin typeface="Times New Roman" pitchFamily="18" charset="0"/>
                <a:ea typeface="楷体_GB2312" pitchFamily="49" charset="-122"/>
              </a:rPr>
              <a:t>表示带权有向图，</a:t>
            </a:r>
            <a:r>
              <a:rPr lang="en-US" altLang="zh-CN" sz="3200" b="1">
                <a:latin typeface="Times New Roman" pitchFamily="18" charset="0"/>
                <a:ea typeface="楷体_GB2312" pitchFamily="49" charset="-122"/>
              </a:rPr>
              <a:t>arcs[i][j]</a:t>
            </a:r>
            <a:r>
              <a:rPr lang="zh-CN" altLang="en-US" sz="3200" b="1">
                <a:latin typeface="Times New Roman" pitchFamily="18" charset="0"/>
                <a:ea typeface="楷体_GB2312" pitchFamily="49" charset="-122"/>
              </a:rPr>
              <a:t>表示弧</a:t>
            </a:r>
            <a:r>
              <a:rPr lang="en-US" altLang="zh-CN" sz="3200" b="1">
                <a:latin typeface="Times New Roman" pitchFamily="18" charset="0"/>
                <a:ea typeface="楷体_GB2312" pitchFamily="49" charset="-122"/>
              </a:rPr>
              <a:t>&lt;vi,vj&gt;</a:t>
            </a:r>
            <a:r>
              <a:rPr lang="zh-CN" altLang="en-US" sz="3200" b="1">
                <a:latin typeface="Times New Roman" pitchFamily="18" charset="0"/>
                <a:ea typeface="楷体_GB2312" pitchFamily="49" charset="-122"/>
              </a:rPr>
              <a:t>上的权值。若</a:t>
            </a:r>
            <a:r>
              <a:rPr lang="en-US" altLang="zh-CN" sz="3200" b="1">
                <a:latin typeface="Times New Roman" pitchFamily="18" charset="0"/>
                <a:ea typeface="楷体_GB2312" pitchFamily="49" charset="-122"/>
              </a:rPr>
              <a:t>&lt;vi,vj&gt;</a:t>
            </a:r>
            <a:r>
              <a:rPr lang="zh-CN" altLang="en-US" sz="3200" b="1">
                <a:latin typeface="Times New Roman" pitchFamily="18" charset="0"/>
                <a:ea typeface="楷体_GB2312" pitchFamily="49" charset="-122"/>
              </a:rPr>
              <a:t>不存在，则置</a:t>
            </a:r>
            <a:r>
              <a:rPr lang="en-US" altLang="zh-CN" sz="3200" b="1">
                <a:latin typeface="Times New Roman" pitchFamily="18" charset="0"/>
                <a:ea typeface="楷体_GB2312" pitchFamily="49" charset="-122"/>
              </a:rPr>
              <a:t>arcs[i][j]</a:t>
            </a:r>
            <a:r>
              <a:rPr lang="zh-CN" altLang="en-US" sz="3200" b="1">
                <a:latin typeface="Times New Roman" pitchFamily="18" charset="0"/>
                <a:ea typeface="楷体_GB2312" pitchFamily="49" charset="-122"/>
              </a:rPr>
              <a:t>为∞。数组</a:t>
            </a:r>
            <a:r>
              <a:rPr lang="en-US" altLang="zh-CN" sz="3200" b="1">
                <a:latin typeface="Times New Roman" pitchFamily="18" charset="0"/>
                <a:ea typeface="楷体_GB2312" pitchFamily="49" charset="-122"/>
              </a:rPr>
              <a:t>Dist[n]</a:t>
            </a:r>
            <a:r>
              <a:rPr lang="zh-CN" altLang="en-US" sz="3200" b="1">
                <a:latin typeface="Times New Roman" pitchFamily="18" charset="0"/>
                <a:ea typeface="楷体_GB2312" pitchFamily="49" charset="-122"/>
              </a:rPr>
              <a:t>初始化为</a:t>
            </a:r>
          </a:p>
        </p:txBody>
      </p:sp>
      <p:sp>
        <p:nvSpPr>
          <p:cNvPr id="224263" name="Rectangle 7"/>
          <p:cNvSpPr>
            <a:spLocks noChangeArrowheads="1"/>
          </p:cNvSpPr>
          <p:nvPr/>
        </p:nvSpPr>
        <p:spPr bwMode="auto">
          <a:xfrm>
            <a:off x="179388" y="4529138"/>
            <a:ext cx="8534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latin typeface="Times New Roman" pitchFamily="18" charset="0"/>
                <a:ea typeface="楷体_GB2312" pitchFamily="49" charset="-122"/>
              </a:rPr>
              <a:t>②</a:t>
            </a:r>
            <a:r>
              <a:rPr lang="zh-CN" altLang="en-US" sz="3200" b="1">
                <a:latin typeface="Times New Roman" pitchFamily="18" charset="0"/>
                <a:ea typeface="楷体_GB2312" pitchFamily="49" charset="-122"/>
              </a:rPr>
              <a:t>选择一个顶点</a:t>
            </a:r>
            <a:r>
              <a:rPr lang="en-US" altLang="zh-CN" sz="3200" b="1">
                <a:latin typeface="Times New Roman" pitchFamily="18" charset="0"/>
                <a:ea typeface="楷体_GB2312" pitchFamily="49" charset="-122"/>
              </a:rPr>
              <a:t>vj </a:t>
            </a:r>
            <a:r>
              <a:rPr lang="zh-CN" altLang="en-US" sz="3200" b="1">
                <a:latin typeface="Times New Roman" pitchFamily="18" charset="0"/>
                <a:ea typeface="楷体_GB2312" pitchFamily="49" charset="-122"/>
              </a:rPr>
              <a:t>，使得</a:t>
            </a:r>
          </a:p>
        </p:txBody>
      </p:sp>
      <p:grpSp>
        <p:nvGrpSpPr>
          <p:cNvPr id="196613" name="Group 16"/>
          <p:cNvGrpSpPr>
            <a:grpSpLocks/>
          </p:cNvGrpSpPr>
          <p:nvPr/>
        </p:nvGrpSpPr>
        <p:grpSpPr bwMode="auto">
          <a:xfrm>
            <a:off x="227013" y="2349500"/>
            <a:ext cx="8916987" cy="1304925"/>
            <a:chOff x="143" y="1480"/>
            <a:chExt cx="5617" cy="822"/>
          </a:xfrm>
        </p:grpSpPr>
        <p:graphicFrame>
          <p:nvGraphicFramePr>
            <p:cNvPr id="196617" name="Object 8"/>
            <p:cNvGraphicFramePr>
              <a:graphicFrameLocks noChangeAspect="1"/>
            </p:cNvGraphicFramePr>
            <p:nvPr/>
          </p:nvGraphicFramePr>
          <p:xfrm>
            <a:off x="143" y="1480"/>
            <a:ext cx="3305" cy="822"/>
          </p:xfrm>
          <a:graphic>
            <a:graphicData uri="http://schemas.openxmlformats.org/presentationml/2006/ole">
              <mc:AlternateContent xmlns:mc="http://schemas.openxmlformats.org/markup-compatibility/2006">
                <mc:Choice xmlns:v="urn:schemas-microsoft-com:vml" Requires="v">
                  <p:oleObj spid="_x0000_s196626" name="公式" r:id="rId3" imgW="1676400" imgH="457200" progId="Equation.3">
                    <p:embed/>
                  </p:oleObj>
                </mc:Choice>
                <mc:Fallback>
                  <p:oleObj name="公式" r:id="rId3" imgW="1676400" imgH="4572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 y="1480"/>
                          <a:ext cx="3305" cy="8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6618" name="Text Box 9"/>
            <p:cNvSpPr txBox="1">
              <a:spLocks noChangeArrowheads="1"/>
            </p:cNvSpPr>
            <p:nvPr/>
          </p:nvSpPr>
          <p:spPr bwMode="auto">
            <a:xfrm>
              <a:off x="3288" y="1480"/>
              <a:ext cx="24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200" b="1">
                  <a:latin typeface="Times New Roman" pitchFamily="18" charset="0"/>
                  <a:ea typeface="楷体_GB2312" pitchFamily="49" charset="-122"/>
                </a:rPr>
                <a:t>v0</a:t>
              </a:r>
              <a:r>
                <a:rPr lang="zh-CN" altLang="en-US" sz="3200" b="1">
                  <a:latin typeface="Times New Roman" pitchFamily="18" charset="0"/>
                  <a:ea typeface="楷体_GB2312" pitchFamily="49" charset="-122"/>
                </a:rPr>
                <a:t>和</a:t>
              </a:r>
              <a:r>
                <a:rPr lang="en-US" altLang="zh-CN" sz="3200" b="1">
                  <a:latin typeface="Times New Roman" pitchFamily="18" charset="0"/>
                  <a:ea typeface="楷体_GB2312" pitchFamily="49" charset="-122"/>
                </a:rPr>
                <a:t>vk</a:t>
              </a:r>
              <a:r>
                <a:rPr lang="zh-CN" altLang="en-US" sz="3200" b="1">
                  <a:latin typeface="Times New Roman" pitchFamily="18" charset="0"/>
                  <a:ea typeface="楷体_GB2312" pitchFamily="49" charset="-122"/>
                </a:rPr>
                <a:t>之间存在弧</a:t>
              </a:r>
            </a:p>
          </p:txBody>
        </p:sp>
        <p:sp>
          <p:nvSpPr>
            <p:cNvPr id="196619" name="Text Box 10"/>
            <p:cNvSpPr txBox="1">
              <a:spLocks noChangeArrowheads="1"/>
            </p:cNvSpPr>
            <p:nvPr/>
          </p:nvSpPr>
          <p:spPr bwMode="auto">
            <a:xfrm>
              <a:off x="3107" y="1912"/>
              <a:ext cx="255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200" b="1">
                  <a:latin typeface="Times New Roman" pitchFamily="18" charset="0"/>
                  <a:ea typeface="楷体_GB2312" pitchFamily="49" charset="-122"/>
                </a:rPr>
                <a:t>v0</a:t>
              </a:r>
              <a:r>
                <a:rPr lang="zh-CN" altLang="en-US" sz="3200" b="1">
                  <a:latin typeface="Times New Roman" pitchFamily="18" charset="0"/>
                  <a:ea typeface="楷体_GB2312" pitchFamily="49" charset="-122"/>
                </a:rPr>
                <a:t>和</a:t>
              </a:r>
              <a:r>
                <a:rPr lang="en-US" altLang="zh-CN" sz="3200" b="1">
                  <a:latin typeface="Times New Roman" pitchFamily="18" charset="0"/>
                  <a:ea typeface="楷体_GB2312" pitchFamily="49" charset="-122"/>
                </a:rPr>
                <a:t>vk</a:t>
              </a:r>
              <a:r>
                <a:rPr lang="zh-CN" altLang="en-US" sz="3200" b="1">
                  <a:latin typeface="Times New Roman" pitchFamily="18" charset="0"/>
                  <a:ea typeface="楷体_GB2312" pitchFamily="49" charset="-122"/>
                </a:rPr>
                <a:t>之间不存在弧</a:t>
              </a:r>
            </a:p>
          </p:txBody>
        </p:sp>
      </p:grpSp>
      <p:sp>
        <p:nvSpPr>
          <p:cNvPr id="196614" name="Text Box 13"/>
          <p:cNvSpPr txBox="1">
            <a:spLocks noChangeArrowheads="1"/>
          </p:cNvSpPr>
          <p:nvPr/>
        </p:nvSpPr>
        <p:spPr bwMode="auto">
          <a:xfrm>
            <a:off x="250825" y="3716338"/>
            <a:ext cx="698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latin typeface="Times New Roman" pitchFamily="18" charset="0"/>
                <a:ea typeface="楷体_GB2312" pitchFamily="49" charset="-122"/>
              </a:rPr>
              <a:t>其中的最小值即为最短路径的长度。</a:t>
            </a:r>
          </a:p>
        </p:txBody>
      </p:sp>
      <p:sp>
        <p:nvSpPr>
          <p:cNvPr id="196615" name="Rectangle 14"/>
          <p:cNvSpPr>
            <a:spLocks noChangeArrowheads="1"/>
          </p:cNvSpPr>
          <p:nvPr/>
        </p:nvSpPr>
        <p:spPr bwMode="auto">
          <a:xfrm>
            <a:off x="1187450" y="5105400"/>
            <a:ext cx="59769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latin typeface="Times New Roman" pitchFamily="18" charset="0"/>
                <a:ea typeface="楷体_GB2312" pitchFamily="49" charset="-122"/>
              </a:rPr>
              <a:t>Dist[j]=Min{ Dist[k] | vk∈V</a:t>
            </a:r>
            <a:r>
              <a:rPr lang="en-US" altLang="en-US" sz="3200" b="1">
                <a:latin typeface="Times New Roman" pitchFamily="18" charset="0"/>
                <a:ea typeface="楷体_GB2312" pitchFamily="49" charset="-122"/>
              </a:rPr>
              <a:t>–</a:t>
            </a:r>
            <a:r>
              <a:rPr lang="en-US" altLang="zh-CN" sz="3200" b="1">
                <a:latin typeface="Times New Roman" pitchFamily="18" charset="0"/>
                <a:ea typeface="楷体_GB2312" pitchFamily="49" charset="-122"/>
              </a:rPr>
              <a:t>S }</a:t>
            </a:r>
          </a:p>
        </p:txBody>
      </p:sp>
      <p:sp>
        <p:nvSpPr>
          <p:cNvPr id="224271" name="Rectangle 15"/>
          <p:cNvSpPr>
            <a:spLocks noChangeArrowheads="1"/>
          </p:cNvSpPr>
          <p:nvPr/>
        </p:nvSpPr>
        <p:spPr bwMode="auto">
          <a:xfrm>
            <a:off x="179388" y="5746750"/>
            <a:ext cx="88931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latin typeface="Times New Roman" pitchFamily="18" charset="0"/>
                <a:ea typeface="楷体_GB2312" pitchFamily="49" charset="-122"/>
              </a:rPr>
              <a:t>vj</a:t>
            </a:r>
            <a:r>
              <a:rPr lang="zh-CN" altLang="en-US" sz="3200" b="1">
                <a:latin typeface="Times New Roman" pitchFamily="18" charset="0"/>
                <a:ea typeface="楷体_GB2312" pitchFamily="49" charset="-122"/>
              </a:rPr>
              <a:t>就是求得的下一条最短路径终点，将</a:t>
            </a:r>
            <a:r>
              <a:rPr lang="en-US" altLang="zh-CN" sz="3200" b="1">
                <a:latin typeface="Times New Roman" pitchFamily="18" charset="0"/>
                <a:ea typeface="楷体_GB2312" pitchFamily="49" charset="-122"/>
              </a:rPr>
              <a:t>vj </a:t>
            </a:r>
            <a:r>
              <a:rPr lang="zh-CN" altLang="en-US" sz="3200" b="1">
                <a:latin typeface="Times New Roman" pitchFamily="18" charset="0"/>
                <a:ea typeface="楷体_GB2312" pitchFamily="49" charset="-122"/>
              </a:rPr>
              <a:t>并入到</a:t>
            </a:r>
            <a:r>
              <a:rPr lang="en-US" altLang="zh-CN" sz="3200" b="1">
                <a:latin typeface="Times New Roman" pitchFamily="18" charset="0"/>
                <a:ea typeface="楷体_GB2312" pitchFamily="49" charset="-122"/>
              </a:rPr>
              <a:t>S</a:t>
            </a:r>
            <a:r>
              <a:rPr lang="zh-CN" altLang="en-US" sz="3200" b="1">
                <a:latin typeface="Times New Roman" pitchFamily="18" charset="0"/>
                <a:ea typeface="楷体_GB2312" pitchFamily="49" charset="-122"/>
              </a:rPr>
              <a:t>中，即</a:t>
            </a:r>
            <a:r>
              <a:rPr lang="en-US" altLang="zh-CN" sz="3200" b="1">
                <a:latin typeface="Times New Roman" pitchFamily="18" charset="0"/>
                <a:ea typeface="楷体_GB2312" pitchFamily="49" charset="-122"/>
              </a:rPr>
              <a:t>S=S∪{vj} </a:t>
            </a:r>
            <a:r>
              <a:rPr lang="zh-CN" altLang="en-US" sz="3200" b="1">
                <a:latin typeface="Times New Roman" pitchFamily="18" charset="0"/>
                <a:ea typeface="楷体_GB2312" pitchFamily="49" charset="-122"/>
              </a:rPr>
              <a: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4263"/>
                                        </p:tgtEl>
                                        <p:attrNameLst>
                                          <p:attrName>style.visibility</p:attrName>
                                        </p:attrNameLst>
                                      </p:cBhvr>
                                      <p:to>
                                        <p:strVal val="visible"/>
                                      </p:to>
                                    </p:set>
                                    <p:animEffect transition="in" filter="wipe(left)">
                                      <p:cBhvr>
                                        <p:cTn id="7" dur="500"/>
                                        <p:tgtEl>
                                          <p:spTgt spid="2242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24271"/>
                                        </p:tgtEl>
                                        <p:attrNameLst>
                                          <p:attrName>style.visibility</p:attrName>
                                        </p:attrNameLst>
                                      </p:cBhvr>
                                      <p:to>
                                        <p:strVal val="visible"/>
                                      </p:to>
                                    </p:set>
                                    <p:animEffect transition="in" filter="wipe(down)">
                                      <p:cBhvr>
                                        <p:cTn id="12" dur="500"/>
                                        <p:tgtEl>
                                          <p:spTgt spid="224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3" grpId="0" autoUpdateAnimBg="0"/>
      <p:bldP spid="224271" grpId="0"/>
    </p:bldLst>
  </p:timing>
</p:sld>
</file>

<file path=ppt/slides/slide1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7634" name="Rectangle 3"/>
          <p:cNvSpPr>
            <a:spLocks noChangeArrowheads="1"/>
          </p:cNvSpPr>
          <p:nvPr/>
        </p:nvSpPr>
        <p:spPr bwMode="auto">
          <a:xfrm>
            <a:off x="250825" y="10795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latin typeface="Times New Roman" pitchFamily="18" charset="0"/>
                <a:ea typeface="楷体_GB2312" pitchFamily="49" charset="-122"/>
              </a:rPr>
              <a:t>若 </a:t>
            </a:r>
            <a:r>
              <a:rPr lang="en-US" altLang="zh-CN" sz="3200" b="1">
                <a:latin typeface="Times New Roman" pitchFamily="18" charset="0"/>
                <a:ea typeface="楷体_GB2312" pitchFamily="49" charset="-122"/>
              </a:rPr>
              <a:t>Dist[u]+G.arcs[u][k]&lt;Dist[k]</a:t>
            </a:r>
          </a:p>
          <a:p>
            <a:r>
              <a:rPr lang="zh-CN" altLang="en-US" sz="3200" b="1">
                <a:latin typeface="Times New Roman" pitchFamily="18" charset="0"/>
                <a:ea typeface="楷体_GB2312" pitchFamily="49" charset="-122"/>
              </a:rPr>
              <a:t>则将 </a:t>
            </a:r>
            <a:r>
              <a:rPr lang="en-US" altLang="zh-CN" sz="3200" b="1">
                <a:latin typeface="Times New Roman" pitchFamily="18" charset="0"/>
                <a:ea typeface="楷体_GB2312" pitchFamily="49" charset="-122"/>
              </a:rPr>
              <a:t>Dist[k] </a:t>
            </a:r>
            <a:r>
              <a:rPr lang="zh-CN" altLang="en-US" sz="3200" b="1">
                <a:latin typeface="Times New Roman" pitchFamily="18" charset="0"/>
                <a:ea typeface="楷体_GB2312" pitchFamily="49" charset="-122"/>
              </a:rPr>
              <a:t>改为 </a:t>
            </a:r>
            <a:r>
              <a:rPr lang="en-US" altLang="zh-CN" sz="3200" b="1">
                <a:latin typeface="Times New Roman" pitchFamily="18" charset="0"/>
                <a:ea typeface="楷体_GB2312" pitchFamily="49" charset="-122"/>
              </a:rPr>
              <a:t>Dist[u]+G.arcs[u][k]</a:t>
            </a:r>
          </a:p>
        </p:txBody>
      </p:sp>
      <p:sp>
        <p:nvSpPr>
          <p:cNvPr id="197635" name="Rectangle 9"/>
          <p:cNvSpPr>
            <a:spLocks noChangeArrowheads="1"/>
          </p:cNvSpPr>
          <p:nvPr/>
        </p:nvSpPr>
        <p:spPr bwMode="auto">
          <a:xfrm>
            <a:off x="107950" y="401638"/>
            <a:ext cx="91598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latin typeface="Times New Roman" pitchFamily="18" charset="0"/>
                <a:ea typeface="楷体_GB2312" pitchFamily="49" charset="-122"/>
              </a:rPr>
              <a:t>③</a:t>
            </a:r>
            <a:r>
              <a:rPr lang="zh-CN" altLang="en-US" sz="3200" b="1">
                <a:latin typeface="Times New Roman" pitchFamily="18" charset="0"/>
                <a:ea typeface="楷体_GB2312" pitchFamily="49" charset="-122"/>
              </a:rPr>
              <a:t>对</a:t>
            </a:r>
            <a:r>
              <a:rPr lang="en-US" altLang="zh-CN" sz="3200" b="1">
                <a:latin typeface="Times New Roman" pitchFamily="18" charset="0"/>
                <a:ea typeface="楷体_GB2312" pitchFamily="49" charset="-122"/>
              </a:rPr>
              <a:t>V</a:t>
            </a:r>
            <a:r>
              <a:rPr lang="en-US" altLang="en-US" sz="3200" b="1">
                <a:latin typeface="Times New Roman" pitchFamily="18" charset="0"/>
                <a:ea typeface="楷体_GB2312" pitchFamily="49" charset="-122"/>
              </a:rPr>
              <a:t>–</a:t>
            </a:r>
            <a:r>
              <a:rPr lang="en-US" altLang="zh-CN" sz="3200" b="1">
                <a:latin typeface="Times New Roman" pitchFamily="18" charset="0"/>
                <a:ea typeface="楷体_GB2312" pitchFamily="49" charset="-122"/>
              </a:rPr>
              <a:t>S</a:t>
            </a:r>
            <a:r>
              <a:rPr lang="zh-CN" altLang="en-US" sz="3200" b="1">
                <a:latin typeface="Times New Roman" pitchFamily="18" charset="0"/>
                <a:ea typeface="楷体_GB2312" pitchFamily="49" charset="-122"/>
              </a:rPr>
              <a:t>中的每个顶点</a:t>
            </a:r>
            <a:r>
              <a:rPr lang="en-US" altLang="zh-CN" sz="3200" b="1">
                <a:latin typeface="Times New Roman" pitchFamily="18" charset="0"/>
                <a:ea typeface="楷体_GB2312" pitchFamily="49" charset="-122"/>
              </a:rPr>
              <a:t>vk </a:t>
            </a:r>
            <a:r>
              <a:rPr lang="zh-CN" altLang="en-US" sz="3200" b="1">
                <a:latin typeface="Times New Roman" pitchFamily="18" charset="0"/>
                <a:ea typeface="楷体_GB2312" pitchFamily="49" charset="-122"/>
              </a:rPr>
              <a:t>，修改</a:t>
            </a:r>
            <a:r>
              <a:rPr lang="en-US" altLang="zh-CN" sz="3200" b="1">
                <a:latin typeface="Times New Roman" pitchFamily="18" charset="0"/>
                <a:ea typeface="楷体_GB2312" pitchFamily="49" charset="-122"/>
              </a:rPr>
              <a:t>Dist[k]</a:t>
            </a:r>
            <a:r>
              <a:rPr lang="zh-CN" altLang="en-US" sz="3200" b="1">
                <a:latin typeface="Times New Roman" pitchFamily="18" charset="0"/>
                <a:ea typeface="楷体_GB2312" pitchFamily="49" charset="-122"/>
              </a:rPr>
              <a:t>，方法是：</a:t>
            </a:r>
          </a:p>
        </p:txBody>
      </p:sp>
      <p:sp>
        <p:nvSpPr>
          <p:cNvPr id="197636" name="Rectangle 10"/>
          <p:cNvSpPr>
            <a:spLocks noChangeArrowheads="1"/>
          </p:cNvSpPr>
          <p:nvPr/>
        </p:nvSpPr>
        <p:spPr bwMode="auto">
          <a:xfrm>
            <a:off x="250825" y="2276475"/>
            <a:ext cx="56261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latin typeface="Times New Roman" pitchFamily="18" charset="0"/>
                <a:ea typeface="楷体_GB2312" pitchFamily="49" charset="-122"/>
              </a:rPr>
              <a:t>④</a:t>
            </a:r>
            <a:r>
              <a:rPr lang="zh-CN" altLang="en-US" sz="3200" b="1">
                <a:latin typeface="Times New Roman" pitchFamily="18" charset="0"/>
                <a:ea typeface="楷体_GB2312" pitchFamily="49" charset="-122"/>
              </a:rPr>
              <a:t>重复② ③ ，直到</a:t>
            </a:r>
            <a:r>
              <a:rPr lang="en-US" altLang="zh-CN" sz="3200" b="1">
                <a:latin typeface="Times New Roman" pitchFamily="18" charset="0"/>
                <a:ea typeface="楷体_GB2312" pitchFamily="49" charset="-122"/>
              </a:rPr>
              <a:t>S=V</a:t>
            </a:r>
            <a:r>
              <a:rPr lang="zh-CN" altLang="en-US" sz="3200" b="1">
                <a:latin typeface="Times New Roman" pitchFamily="18" charset="0"/>
                <a:ea typeface="楷体_GB2312" pitchFamily="49" charset="-122"/>
              </a:rPr>
              <a:t>为止。</a:t>
            </a:r>
          </a:p>
        </p:txBody>
      </p:sp>
      <p:sp>
        <p:nvSpPr>
          <p:cNvPr id="197637" name="Rectangle 11"/>
          <p:cNvSpPr>
            <a:spLocks noChangeArrowheads="1"/>
          </p:cNvSpPr>
          <p:nvPr/>
        </p:nvSpPr>
        <p:spPr bwMode="auto">
          <a:xfrm>
            <a:off x="179388" y="3841750"/>
            <a:ext cx="8748712" cy="252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latin typeface="Times New Roman" pitchFamily="18" charset="0"/>
                <a:ea typeface="楷体_GB2312" pitchFamily="49" charset="-122"/>
              </a:rPr>
              <a:t>Dijkstra</a:t>
            </a:r>
            <a:r>
              <a:rPr lang="zh-CN" altLang="en-US" sz="3200" b="1">
                <a:latin typeface="Times New Roman" pitchFamily="18" charset="0"/>
                <a:ea typeface="楷体_GB2312" pitchFamily="49" charset="-122"/>
              </a:rPr>
              <a:t>算法的主要执行是：</a:t>
            </a:r>
          </a:p>
          <a:p>
            <a:r>
              <a:rPr lang="zh-CN" altLang="en-US" sz="3200" b="1">
                <a:latin typeface="Times New Roman" pitchFamily="18" charset="0"/>
                <a:ea typeface="楷体_GB2312" pitchFamily="49" charset="-122"/>
              </a:rPr>
              <a:t>◆ 数组变量的初始化：时间复杂度是</a:t>
            </a:r>
            <a:r>
              <a:rPr lang="en-US" altLang="zh-CN" sz="3200" b="1">
                <a:latin typeface="Times New Roman" pitchFamily="18" charset="0"/>
                <a:ea typeface="楷体_GB2312" pitchFamily="49" charset="-122"/>
              </a:rPr>
              <a:t>O(n) </a:t>
            </a:r>
            <a:r>
              <a:rPr lang="zh-CN" altLang="en-US" sz="3200" b="1">
                <a:latin typeface="Times New Roman" pitchFamily="18" charset="0"/>
                <a:ea typeface="楷体_GB2312" pitchFamily="49" charset="-122"/>
              </a:rPr>
              <a:t>；</a:t>
            </a:r>
          </a:p>
          <a:p>
            <a:r>
              <a:rPr lang="zh-CN" altLang="en-US" sz="3200" b="1">
                <a:latin typeface="Times New Roman" pitchFamily="18" charset="0"/>
                <a:ea typeface="楷体_GB2312" pitchFamily="49" charset="-122"/>
              </a:rPr>
              <a:t>◆ 求最短路径的二重循环：时间复杂度是</a:t>
            </a:r>
            <a:r>
              <a:rPr lang="en-US" altLang="zh-CN" sz="3200" b="1">
                <a:latin typeface="Times New Roman" pitchFamily="18" charset="0"/>
                <a:ea typeface="楷体_GB2312" pitchFamily="49" charset="-122"/>
              </a:rPr>
              <a:t>O(n</a:t>
            </a:r>
            <a:r>
              <a:rPr lang="en-US" altLang="zh-CN" sz="3200" b="1" baseline="30000">
                <a:latin typeface="Times New Roman" pitchFamily="18" charset="0"/>
                <a:ea typeface="楷体_GB2312" pitchFamily="49" charset="-122"/>
              </a:rPr>
              <a:t>2</a:t>
            </a:r>
            <a:r>
              <a:rPr lang="en-US" altLang="zh-CN" sz="3200" b="1">
                <a:latin typeface="Times New Roman" pitchFamily="18" charset="0"/>
                <a:ea typeface="楷体_GB2312" pitchFamily="49" charset="-122"/>
              </a:rPr>
              <a:t>) </a:t>
            </a:r>
            <a:r>
              <a:rPr lang="zh-CN" altLang="en-US" sz="3200" b="1">
                <a:latin typeface="Times New Roman" pitchFamily="18" charset="0"/>
                <a:ea typeface="楷体_GB2312" pitchFamily="49" charset="-122"/>
              </a:rPr>
              <a:t>；</a:t>
            </a:r>
          </a:p>
          <a:p>
            <a:r>
              <a:rPr lang="zh-CN" altLang="en-US" sz="3200" b="1">
                <a:latin typeface="Times New Roman" pitchFamily="18" charset="0"/>
                <a:ea typeface="楷体_GB2312" pitchFamily="49" charset="-122"/>
              </a:rPr>
              <a:t>因此，整个算法的时间复杂度是</a:t>
            </a:r>
            <a:r>
              <a:rPr lang="en-US" altLang="zh-CN" sz="3200" b="1">
                <a:latin typeface="Times New Roman" pitchFamily="18" charset="0"/>
                <a:ea typeface="楷体_GB2312" pitchFamily="49" charset="-122"/>
              </a:rPr>
              <a:t>O(n</a:t>
            </a:r>
            <a:r>
              <a:rPr lang="en-US" altLang="zh-CN" sz="3200" b="1" baseline="30000">
                <a:latin typeface="Times New Roman" pitchFamily="18" charset="0"/>
                <a:ea typeface="楷体_GB2312" pitchFamily="49" charset="-122"/>
              </a:rPr>
              <a:t>2</a:t>
            </a:r>
            <a:r>
              <a:rPr lang="en-US" altLang="zh-CN" sz="3200" b="1">
                <a:latin typeface="Times New Roman" pitchFamily="18" charset="0"/>
                <a:ea typeface="楷体_GB2312" pitchFamily="49" charset="-122"/>
              </a:rPr>
              <a:t>) </a:t>
            </a:r>
            <a:r>
              <a:rPr lang="zh-CN" altLang="en-US" sz="3200" b="1">
                <a:latin typeface="Times New Roman" pitchFamily="18" charset="0"/>
                <a:ea typeface="楷体_GB2312" pitchFamily="49" charset="-122"/>
              </a:rPr>
              <a:t>。</a:t>
            </a:r>
          </a:p>
        </p:txBody>
      </p:sp>
      <p:sp>
        <p:nvSpPr>
          <p:cNvPr id="197638" name="Rectangle 12"/>
          <p:cNvSpPr>
            <a:spLocks noChangeArrowheads="1"/>
          </p:cNvSpPr>
          <p:nvPr/>
        </p:nvSpPr>
        <p:spPr bwMode="auto">
          <a:xfrm>
            <a:off x="250825" y="3141663"/>
            <a:ext cx="19510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latin typeface="Times New Roman" pitchFamily="18" charset="0"/>
                <a:ea typeface="楷体_GB2312" pitchFamily="49" charset="-122"/>
              </a:rPr>
              <a:t>算法分析</a:t>
            </a:r>
            <a:r>
              <a:rPr lang="en-US" altLang="zh-CN" sz="3200" b="1">
                <a:latin typeface="Times New Roman" pitchFamily="18" charset="0"/>
                <a:ea typeface="楷体_GB2312" pitchFamily="49" charset="-122"/>
              </a:rPr>
              <a:t>:</a:t>
            </a:r>
          </a:p>
        </p:txBody>
      </p:sp>
    </p:spTree>
  </p:cSld>
  <p:clrMapOvr>
    <a:masterClrMapping/>
  </p:clrMapOvr>
  <p:transition>
    <p:blinds dir="vert"/>
  </p:transition>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8658" name="Rectangle 4"/>
          <p:cNvSpPr>
            <a:spLocks noChangeArrowheads="1"/>
          </p:cNvSpPr>
          <p:nvPr/>
        </p:nvSpPr>
        <p:spPr bwMode="auto">
          <a:xfrm>
            <a:off x="179388" y="188913"/>
            <a:ext cx="53276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a:latin typeface="Times New Roman" pitchFamily="18" charset="0"/>
                <a:ea typeface="楷体_GB2312" pitchFamily="49" charset="-122"/>
              </a:rPr>
              <a:t>迪杰斯特拉算法的求解过程</a:t>
            </a:r>
          </a:p>
        </p:txBody>
      </p:sp>
      <p:pic>
        <p:nvPicPr>
          <p:cNvPr id="198659" name="Picture 5"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3438" y="981075"/>
            <a:ext cx="3457575" cy="260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8660" name="Picture 6"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981075"/>
            <a:ext cx="3240088" cy="277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8661" name="Picture 7" descr="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825" y="3716338"/>
            <a:ext cx="3024188" cy="296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8662" name="Picture 8" descr="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 y="3789363"/>
            <a:ext cx="3384550" cy="296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blinds dir="vert"/>
  </p:transition>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99682" name="Picture 4" descr="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7900" y="349250"/>
            <a:ext cx="3744913" cy="372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9683" name="Picture 5" descr="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260350"/>
            <a:ext cx="3800475" cy="388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blinds dir="vert"/>
  </p:transition>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grpSp>
        <p:nvGrpSpPr>
          <p:cNvPr id="200706" name="Group 2"/>
          <p:cNvGrpSpPr>
            <a:grpSpLocks/>
          </p:cNvGrpSpPr>
          <p:nvPr/>
        </p:nvGrpSpPr>
        <p:grpSpPr bwMode="auto">
          <a:xfrm>
            <a:off x="179388" y="188913"/>
            <a:ext cx="3529012" cy="2592387"/>
            <a:chOff x="144" y="144"/>
            <a:chExt cx="2064" cy="1296"/>
          </a:xfrm>
        </p:grpSpPr>
        <p:sp>
          <p:nvSpPr>
            <p:cNvPr id="200888" name="Freeform 3"/>
            <p:cNvSpPr>
              <a:spLocks/>
            </p:cNvSpPr>
            <p:nvPr/>
          </p:nvSpPr>
          <p:spPr bwMode="auto">
            <a:xfrm>
              <a:off x="891" y="900"/>
              <a:ext cx="1210" cy="486"/>
            </a:xfrm>
            <a:custGeom>
              <a:avLst/>
              <a:gdLst>
                <a:gd name="T0" fmla="*/ 0 w 1632"/>
                <a:gd name="T1" fmla="*/ 459 h 864"/>
                <a:gd name="T2" fmla="*/ 605 w 1632"/>
                <a:gd name="T3" fmla="*/ 459 h 864"/>
                <a:gd name="T4" fmla="*/ 1032 w 1632"/>
                <a:gd name="T5" fmla="*/ 297 h 864"/>
                <a:gd name="T6" fmla="*/ 1210 w 1632"/>
                <a:gd name="T7" fmla="*/ 0 h 8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32" h="864">
                  <a:moveTo>
                    <a:pt x="0" y="816"/>
                  </a:moveTo>
                  <a:cubicBezTo>
                    <a:pt x="292" y="840"/>
                    <a:pt x="584" y="864"/>
                    <a:pt x="816" y="816"/>
                  </a:cubicBezTo>
                  <a:cubicBezTo>
                    <a:pt x="1048" y="768"/>
                    <a:pt x="1256" y="664"/>
                    <a:pt x="1392" y="528"/>
                  </a:cubicBezTo>
                  <a:cubicBezTo>
                    <a:pt x="1528" y="392"/>
                    <a:pt x="1580" y="196"/>
                    <a:pt x="1632" y="0"/>
                  </a:cubicBezTo>
                </a:path>
              </a:pathLst>
            </a:custGeom>
            <a:noFill/>
            <a:ln w="25400" cmpd="sng">
              <a:solidFill>
                <a:srgbClr val="3399FF"/>
              </a:solidFill>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889" name="Line 4"/>
            <p:cNvSpPr>
              <a:spLocks noChangeShapeType="1"/>
            </p:cNvSpPr>
            <p:nvPr/>
          </p:nvSpPr>
          <p:spPr bwMode="auto">
            <a:xfrm flipV="1">
              <a:off x="322" y="279"/>
              <a:ext cx="285" cy="408"/>
            </a:xfrm>
            <a:prstGeom prst="line">
              <a:avLst/>
            </a:prstGeom>
            <a:noFill/>
            <a:ln w="25400">
              <a:solidFill>
                <a:srgbClr val="3399FF"/>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00890" name="Line 5"/>
            <p:cNvSpPr>
              <a:spLocks noChangeShapeType="1"/>
            </p:cNvSpPr>
            <p:nvPr/>
          </p:nvSpPr>
          <p:spPr bwMode="auto">
            <a:xfrm>
              <a:off x="464" y="819"/>
              <a:ext cx="427" cy="54"/>
            </a:xfrm>
            <a:prstGeom prst="line">
              <a:avLst/>
            </a:prstGeom>
            <a:noFill/>
            <a:ln w="25400">
              <a:solidFill>
                <a:srgbClr val="3399FF"/>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00891" name="Line 6"/>
            <p:cNvSpPr>
              <a:spLocks noChangeShapeType="1"/>
            </p:cNvSpPr>
            <p:nvPr/>
          </p:nvSpPr>
          <p:spPr bwMode="auto">
            <a:xfrm>
              <a:off x="322" y="900"/>
              <a:ext cx="285" cy="351"/>
            </a:xfrm>
            <a:prstGeom prst="line">
              <a:avLst/>
            </a:prstGeom>
            <a:noFill/>
            <a:ln w="25400">
              <a:solidFill>
                <a:srgbClr val="3399FF"/>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00892" name="Line 7"/>
            <p:cNvSpPr>
              <a:spLocks noChangeShapeType="1"/>
            </p:cNvSpPr>
            <p:nvPr/>
          </p:nvSpPr>
          <p:spPr bwMode="auto">
            <a:xfrm>
              <a:off x="945" y="279"/>
              <a:ext cx="373" cy="108"/>
            </a:xfrm>
            <a:prstGeom prst="line">
              <a:avLst/>
            </a:prstGeom>
            <a:noFill/>
            <a:ln w="25400">
              <a:solidFill>
                <a:srgbClr val="3399FF"/>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00893" name="Line 8"/>
            <p:cNvSpPr>
              <a:spLocks noChangeShapeType="1"/>
            </p:cNvSpPr>
            <p:nvPr/>
          </p:nvSpPr>
          <p:spPr bwMode="auto">
            <a:xfrm flipV="1">
              <a:off x="1105" y="549"/>
              <a:ext cx="213" cy="243"/>
            </a:xfrm>
            <a:prstGeom prst="line">
              <a:avLst/>
            </a:prstGeom>
            <a:noFill/>
            <a:ln w="25400">
              <a:solidFill>
                <a:srgbClr val="3399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00894" name="Line 9"/>
            <p:cNvSpPr>
              <a:spLocks noChangeShapeType="1"/>
            </p:cNvSpPr>
            <p:nvPr/>
          </p:nvSpPr>
          <p:spPr bwMode="auto">
            <a:xfrm>
              <a:off x="1105" y="1008"/>
              <a:ext cx="191" cy="145"/>
            </a:xfrm>
            <a:prstGeom prst="line">
              <a:avLst/>
            </a:prstGeom>
            <a:noFill/>
            <a:ln w="28575">
              <a:solidFill>
                <a:srgbClr val="3366FF"/>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00895" name="Line 10"/>
            <p:cNvSpPr>
              <a:spLocks noChangeShapeType="1"/>
            </p:cNvSpPr>
            <p:nvPr/>
          </p:nvSpPr>
          <p:spPr bwMode="auto">
            <a:xfrm flipH="1">
              <a:off x="891" y="1251"/>
              <a:ext cx="356" cy="27"/>
            </a:xfrm>
            <a:prstGeom prst="line">
              <a:avLst/>
            </a:prstGeom>
            <a:noFill/>
            <a:ln w="25400">
              <a:solidFill>
                <a:srgbClr val="3399FF"/>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00896" name="Line 11"/>
            <p:cNvSpPr>
              <a:spLocks noChangeShapeType="1"/>
            </p:cNvSpPr>
            <p:nvPr/>
          </p:nvSpPr>
          <p:spPr bwMode="auto">
            <a:xfrm flipV="1">
              <a:off x="1567" y="900"/>
              <a:ext cx="392" cy="270"/>
            </a:xfrm>
            <a:prstGeom prst="line">
              <a:avLst/>
            </a:prstGeom>
            <a:noFill/>
            <a:ln w="25400">
              <a:solidFill>
                <a:srgbClr val="3399FF"/>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00897" name="Line 12"/>
            <p:cNvSpPr>
              <a:spLocks noChangeShapeType="1"/>
            </p:cNvSpPr>
            <p:nvPr/>
          </p:nvSpPr>
          <p:spPr bwMode="auto">
            <a:xfrm>
              <a:off x="1603" y="495"/>
              <a:ext cx="391" cy="189"/>
            </a:xfrm>
            <a:prstGeom prst="line">
              <a:avLst/>
            </a:prstGeom>
            <a:noFill/>
            <a:ln w="25400">
              <a:solidFill>
                <a:srgbClr val="3399FF"/>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00898" name="Freeform 13"/>
            <p:cNvSpPr>
              <a:spLocks/>
            </p:cNvSpPr>
            <p:nvPr/>
          </p:nvSpPr>
          <p:spPr bwMode="auto">
            <a:xfrm>
              <a:off x="891" y="171"/>
              <a:ext cx="1210" cy="513"/>
            </a:xfrm>
            <a:custGeom>
              <a:avLst/>
              <a:gdLst>
                <a:gd name="T0" fmla="*/ 30 w 3690"/>
                <a:gd name="T1" fmla="*/ 9 h 1430"/>
                <a:gd name="T2" fmla="*/ 89 w 3690"/>
                <a:gd name="T3" fmla="*/ 9 h 1430"/>
                <a:gd name="T4" fmla="*/ 561 w 3690"/>
                <a:gd name="T5" fmla="*/ 65 h 1430"/>
                <a:gd name="T6" fmla="*/ 856 w 3690"/>
                <a:gd name="T7" fmla="*/ 177 h 1430"/>
                <a:gd name="T8" fmla="*/ 1092 w 3690"/>
                <a:gd name="T9" fmla="*/ 345 h 1430"/>
                <a:gd name="T10" fmla="*/ 1210 w 3690"/>
                <a:gd name="T11" fmla="*/ 513 h 143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690" h="1430">
                  <a:moveTo>
                    <a:pt x="90" y="26"/>
                  </a:moveTo>
                  <a:cubicBezTo>
                    <a:pt x="45" y="13"/>
                    <a:pt x="0" y="0"/>
                    <a:pt x="270" y="26"/>
                  </a:cubicBezTo>
                  <a:cubicBezTo>
                    <a:pt x="540" y="52"/>
                    <a:pt x="1320" y="104"/>
                    <a:pt x="1710" y="182"/>
                  </a:cubicBezTo>
                  <a:cubicBezTo>
                    <a:pt x="2100" y="260"/>
                    <a:pt x="2340" y="364"/>
                    <a:pt x="2610" y="494"/>
                  </a:cubicBezTo>
                  <a:cubicBezTo>
                    <a:pt x="2880" y="624"/>
                    <a:pt x="3150" y="806"/>
                    <a:pt x="3330" y="962"/>
                  </a:cubicBezTo>
                  <a:cubicBezTo>
                    <a:pt x="3510" y="1118"/>
                    <a:pt x="3600" y="1274"/>
                    <a:pt x="3690" y="1430"/>
                  </a:cubicBezTo>
                </a:path>
              </a:pathLst>
            </a:custGeom>
            <a:noFill/>
            <a:ln w="25400" cmpd="sng">
              <a:solidFill>
                <a:srgbClr val="3399FF"/>
              </a:solidFill>
              <a:round/>
              <a:headEnd type="arrow" w="med" len="med"/>
              <a:tailEnd type="non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0899" name="Line 14"/>
            <p:cNvSpPr>
              <a:spLocks noChangeShapeType="1"/>
            </p:cNvSpPr>
            <p:nvPr/>
          </p:nvSpPr>
          <p:spPr bwMode="auto">
            <a:xfrm flipV="1">
              <a:off x="1931" y="806"/>
              <a:ext cx="54" cy="36"/>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00900" name="Text Box 15"/>
            <p:cNvSpPr txBox="1">
              <a:spLocks noChangeArrowheads="1"/>
            </p:cNvSpPr>
            <p:nvPr/>
          </p:nvSpPr>
          <p:spPr bwMode="auto">
            <a:xfrm>
              <a:off x="240" y="384"/>
              <a:ext cx="242"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400" b="1">
                  <a:latin typeface="Times New Roman" pitchFamily="18" charset="0"/>
                  <a:ea typeface="黑体" pitchFamily="49" charset="-122"/>
                </a:rPr>
                <a:t>24</a:t>
              </a:r>
            </a:p>
          </p:txBody>
        </p:sp>
        <p:sp>
          <p:nvSpPr>
            <p:cNvPr id="200901" name="Text Box 16"/>
            <p:cNvSpPr txBox="1">
              <a:spLocks noChangeArrowheads="1"/>
            </p:cNvSpPr>
            <p:nvPr/>
          </p:nvSpPr>
          <p:spPr bwMode="auto">
            <a:xfrm>
              <a:off x="286" y="1008"/>
              <a:ext cx="242"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400" b="1">
                  <a:latin typeface="Times New Roman" pitchFamily="18" charset="0"/>
                  <a:ea typeface="黑体" pitchFamily="49" charset="-122"/>
                </a:rPr>
                <a:t>15</a:t>
              </a:r>
            </a:p>
          </p:txBody>
        </p:sp>
        <p:sp>
          <p:nvSpPr>
            <p:cNvPr id="200902" name="Text Box 17"/>
            <p:cNvSpPr txBox="1">
              <a:spLocks noChangeArrowheads="1"/>
            </p:cNvSpPr>
            <p:nvPr/>
          </p:nvSpPr>
          <p:spPr bwMode="auto">
            <a:xfrm>
              <a:off x="553" y="711"/>
              <a:ext cx="160"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400" b="1">
                  <a:latin typeface="Times New Roman" pitchFamily="18" charset="0"/>
                  <a:ea typeface="黑体" pitchFamily="49" charset="-122"/>
                </a:rPr>
                <a:t>8</a:t>
              </a:r>
            </a:p>
          </p:txBody>
        </p:sp>
        <p:sp>
          <p:nvSpPr>
            <p:cNvPr id="200903" name="Text Box 18"/>
            <p:cNvSpPr txBox="1">
              <a:spLocks noChangeArrowheads="1"/>
            </p:cNvSpPr>
            <p:nvPr/>
          </p:nvSpPr>
          <p:spPr bwMode="auto">
            <a:xfrm>
              <a:off x="960" y="292"/>
              <a:ext cx="160"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400" b="1">
                  <a:latin typeface="Times New Roman" pitchFamily="18" charset="0"/>
                  <a:ea typeface="黑体" pitchFamily="49" charset="-122"/>
                </a:rPr>
                <a:t>6</a:t>
              </a:r>
            </a:p>
          </p:txBody>
        </p:sp>
        <p:sp>
          <p:nvSpPr>
            <p:cNvPr id="200904" name="Text Box 19"/>
            <p:cNvSpPr txBox="1">
              <a:spLocks noChangeArrowheads="1"/>
            </p:cNvSpPr>
            <p:nvPr/>
          </p:nvSpPr>
          <p:spPr bwMode="auto">
            <a:xfrm>
              <a:off x="1632" y="144"/>
              <a:ext cx="161"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400" b="1">
                  <a:latin typeface="Times New Roman" pitchFamily="18" charset="0"/>
                  <a:ea typeface="黑体" pitchFamily="49" charset="-122"/>
                </a:rPr>
                <a:t>3</a:t>
              </a:r>
            </a:p>
          </p:txBody>
        </p:sp>
        <p:sp>
          <p:nvSpPr>
            <p:cNvPr id="200905" name="Text Box 20"/>
            <p:cNvSpPr txBox="1">
              <a:spLocks noChangeArrowheads="1"/>
            </p:cNvSpPr>
            <p:nvPr/>
          </p:nvSpPr>
          <p:spPr bwMode="auto">
            <a:xfrm>
              <a:off x="1710" y="462"/>
              <a:ext cx="160"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400" b="1">
                  <a:latin typeface="Times New Roman" pitchFamily="18" charset="0"/>
                  <a:ea typeface="黑体" pitchFamily="49" charset="-122"/>
                </a:rPr>
                <a:t>9</a:t>
              </a:r>
            </a:p>
          </p:txBody>
        </p:sp>
        <p:sp>
          <p:nvSpPr>
            <p:cNvPr id="200906" name="Text Box 21"/>
            <p:cNvSpPr txBox="1">
              <a:spLocks noChangeArrowheads="1"/>
            </p:cNvSpPr>
            <p:nvPr/>
          </p:nvSpPr>
          <p:spPr bwMode="auto">
            <a:xfrm>
              <a:off x="1056" y="576"/>
              <a:ext cx="160"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400" b="1">
                  <a:latin typeface="Times New Roman" pitchFamily="18" charset="0"/>
                  <a:ea typeface="黑体" pitchFamily="49" charset="-122"/>
                </a:rPr>
                <a:t>7</a:t>
              </a:r>
            </a:p>
          </p:txBody>
        </p:sp>
        <p:sp>
          <p:nvSpPr>
            <p:cNvPr id="200907" name="Text Box 22"/>
            <p:cNvSpPr txBox="1">
              <a:spLocks noChangeArrowheads="1"/>
            </p:cNvSpPr>
            <p:nvPr/>
          </p:nvSpPr>
          <p:spPr bwMode="auto">
            <a:xfrm>
              <a:off x="1140" y="954"/>
              <a:ext cx="161"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400" b="1">
                  <a:latin typeface="Times New Roman" pitchFamily="18" charset="0"/>
                  <a:ea typeface="黑体" pitchFamily="49" charset="-122"/>
                </a:rPr>
                <a:t>3</a:t>
              </a:r>
            </a:p>
          </p:txBody>
        </p:sp>
        <p:sp>
          <p:nvSpPr>
            <p:cNvPr id="200908" name="Text Box 23"/>
            <p:cNvSpPr txBox="1">
              <a:spLocks noChangeArrowheads="1"/>
            </p:cNvSpPr>
            <p:nvPr/>
          </p:nvSpPr>
          <p:spPr bwMode="auto">
            <a:xfrm>
              <a:off x="998" y="1143"/>
              <a:ext cx="160"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400" b="1">
                  <a:latin typeface="Times New Roman" pitchFamily="18" charset="0"/>
                  <a:ea typeface="黑体" pitchFamily="49" charset="-122"/>
                </a:rPr>
                <a:t>5</a:t>
              </a:r>
            </a:p>
          </p:txBody>
        </p:sp>
        <p:sp>
          <p:nvSpPr>
            <p:cNvPr id="200909" name="Text Box 24"/>
            <p:cNvSpPr txBox="1">
              <a:spLocks noChangeArrowheads="1"/>
            </p:cNvSpPr>
            <p:nvPr/>
          </p:nvSpPr>
          <p:spPr bwMode="auto">
            <a:xfrm>
              <a:off x="1584" y="915"/>
              <a:ext cx="269"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400" b="1">
                  <a:latin typeface="Times New Roman" pitchFamily="18" charset="0"/>
                  <a:ea typeface="黑体" pitchFamily="49" charset="-122"/>
                </a:rPr>
                <a:t>10</a:t>
              </a:r>
            </a:p>
          </p:txBody>
        </p:sp>
        <p:sp>
          <p:nvSpPr>
            <p:cNvPr id="200910" name="Text Box 25"/>
            <p:cNvSpPr txBox="1">
              <a:spLocks noChangeArrowheads="1"/>
            </p:cNvSpPr>
            <p:nvPr/>
          </p:nvSpPr>
          <p:spPr bwMode="auto">
            <a:xfrm>
              <a:off x="1852" y="1164"/>
              <a:ext cx="214"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400" b="1">
                  <a:latin typeface="Times New Roman" pitchFamily="18" charset="0"/>
                  <a:ea typeface="黑体" pitchFamily="49" charset="-122"/>
                </a:rPr>
                <a:t>4</a:t>
              </a:r>
            </a:p>
          </p:txBody>
        </p:sp>
        <p:sp>
          <p:nvSpPr>
            <p:cNvPr id="200911" name="Oval 26"/>
            <p:cNvSpPr>
              <a:spLocks noChangeArrowheads="1"/>
            </p:cNvSpPr>
            <p:nvPr/>
          </p:nvSpPr>
          <p:spPr bwMode="auto">
            <a:xfrm>
              <a:off x="144" y="684"/>
              <a:ext cx="337" cy="216"/>
            </a:xfrm>
            <a:prstGeom prst="ellipse">
              <a:avLst/>
            </a:prstGeom>
            <a:solidFill>
              <a:srgbClr val="DDDDDD"/>
            </a:solidFill>
            <a:ln w="28575" cap="sq">
              <a:solidFill>
                <a:srgbClr val="3366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latin typeface="Times New Roman" pitchFamily="18" charset="0"/>
                  <a:ea typeface="黑体" pitchFamily="49" charset="-122"/>
                </a:rPr>
                <a:t>a</a:t>
              </a:r>
              <a:endParaRPr kumimoji="1" lang="en-US" altLang="zh-CN" sz="2800">
                <a:latin typeface="Times New Roman" pitchFamily="18" charset="0"/>
                <a:ea typeface="黑体" pitchFamily="49" charset="-122"/>
              </a:endParaRPr>
            </a:p>
          </p:txBody>
        </p:sp>
        <p:sp>
          <p:nvSpPr>
            <p:cNvPr id="200912" name="Oval 27"/>
            <p:cNvSpPr>
              <a:spLocks noChangeArrowheads="1"/>
            </p:cNvSpPr>
            <p:nvPr/>
          </p:nvSpPr>
          <p:spPr bwMode="auto">
            <a:xfrm>
              <a:off x="1247" y="1116"/>
              <a:ext cx="338" cy="216"/>
            </a:xfrm>
            <a:prstGeom prst="ellipse">
              <a:avLst/>
            </a:prstGeom>
            <a:solidFill>
              <a:srgbClr val="DDDDDD"/>
            </a:solidFill>
            <a:ln w="28575" cap="sq">
              <a:solidFill>
                <a:srgbClr val="3366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latin typeface="Times New Roman" pitchFamily="18" charset="0"/>
                  <a:ea typeface="黑体" pitchFamily="49" charset="-122"/>
                </a:rPr>
                <a:t>f</a:t>
              </a:r>
              <a:endParaRPr kumimoji="1" lang="en-US" altLang="zh-CN" sz="2800">
                <a:latin typeface="Times New Roman" pitchFamily="18" charset="0"/>
                <a:ea typeface="黑体" pitchFamily="49" charset="-122"/>
              </a:endParaRPr>
            </a:p>
          </p:txBody>
        </p:sp>
        <p:sp>
          <p:nvSpPr>
            <p:cNvPr id="200913" name="Oval 28"/>
            <p:cNvSpPr>
              <a:spLocks noChangeArrowheads="1"/>
            </p:cNvSpPr>
            <p:nvPr/>
          </p:nvSpPr>
          <p:spPr bwMode="auto">
            <a:xfrm>
              <a:off x="1266" y="360"/>
              <a:ext cx="337" cy="216"/>
            </a:xfrm>
            <a:prstGeom prst="ellipse">
              <a:avLst/>
            </a:prstGeom>
            <a:solidFill>
              <a:srgbClr val="DDDDDD"/>
            </a:solidFill>
            <a:ln w="28575" cap="sq">
              <a:solidFill>
                <a:srgbClr val="3366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latin typeface="Times New Roman" pitchFamily="18" charset="0"/>
                  <a:ea typeface="黑体" pitchFamily="49" charset="-122"/>
                </a:rPr>
                <a:t>e</a:t>
              </a:r>
              <a:endParaRPr kumimoji="1" lang="en-US" altLang="zh-CN" sz="2800">
                <a:latin typeface="Times New Roman" pitchFamily="18" charset="0"/>
                <a:ea typeface="黑体" pitchFamily="49" charset="-122"/>
              </a:endParaRPr>
            </a:p>
          </p:txBody>
        </p:sp>
        <p:sp>
          <p:nvSpPr>
            <p:cNvPr id="200914" name="Oval 29"/>
            <p:cNvSpPr>
              <a:spLocks noChangeArrowheads="1"/>
            </p:cNvSpPr>
            <p:nvPr/>
          </p:nvSpPr>
          <p:spPr bwMode="auto">
            <a:xfrm>
              <a:off x="571" y="1224"/>
              <a:ext cx="337" cy="216"/>
            </a:xfrm>
            <a:prstGeom prst="ellipse">
              <a:avLst/>
            </a:prstGeom>
            <a:solidFill>
              <a:srgbClr val="DDDDDD"/>
            </a:solidFill>
            <a:ln w="28575" cap="sq">
              <a:solidFill>
                <a:srgbClr val="3366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latin typeface="Times New Roman" pitchFamily="18" charset="0"/>
                  <a:ea typeface="黑体" pitchFamily="49" charset="-122"/>
                </a:rPr>
                <a:t>d</a:t>
              </a:r>
              <a:endParaRPr kumimoji="1" lang="en-US" altLang="zh-CN" sz="2800">
                <a:latin typeface="Times New Roman" pitchFamily="18" charset="0"/>
                <a:ea typeface="黑体" pitchFamily="49" charset="-122"/>
              </a:endParaRPr>
            </a:p>
          </p:txBody>
        </p:sp>
        <p:sp>
          <p:nvSpPr>
            <p:cNvPr id="200915" name="Oval 30"/>
            <p:cNvSpPr>
              <a:spLocks noChangeArrowheads="1"/>
            </p:cNvSpPr>
            <p:nvPr/>
          </p:nvSpPr>
          <p:spPr bwMode="auto">
            <a:xfrm>
              <a:off x="607" y="144"/>
              <a:ext cx="337" cy="216"/>
            </a:xfrm>
            <a:prstGeom prst="ellipse">
              <a:avLst/>
            </a:prstGeom>
            <a:solidFill>
              <a:srgbClr val="DDDDDD"/>
            </a:solidFill>
            <a:ln w="28575" cap="sq">
              <a:solidFill>
                <a:srgbClr val="3366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latin typeface="Times New Roman" pitchFamily="18" charset="0"/>
                  <a:ea typeface="黑体" pitchFamily="49" charset="-122"/>
                </a:rPr>
                <a:t>b</a:t>
              </a:r>
              <a:endParaRPr kumimoji="1" lang="en-US" altLang="zh-CN" sz="2800">
                <a:latin typeface="Times New Roman" pitchFamily="18" charset="0"/>
                <a:ea typeface="黑体" pitchFamily="49" charset="-122"/>
              </a:endParaRPr>
            </a:p>
          </p:txBody>
        </p:sp>
        <p:sp>
          <p:nvSpPr>
            <p:cNvPr id="200916" name="Oval 31"/>
            <p:cNvSpPr>
              <a:spLocks noChangeArrowheads="1"/>
            </p:cNvSpPr>
            <p:nvPr/>
          </p:nvSpPr>
          <p:spPr bwMode="auto">
            <a:xfrm>
              <a:off x="891" y="792"/>
              <a:ext cx="338" cy="216"/>
            </a:xfrm>
            <a:prstGeom prst="ellipse">
              <a:avLst/>
            </a:prstGeom>
            <a:solidFill>
              <a:srgbClr val="DDDDDD"/>
            </a:solidFill>
            <a:ln w="28575" cap="sq">
              <a:solidFill>
                <a:srgbClr val="3366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latin typeface="Times New Roman" pitchFamily="18" charset="0"/>
                  <a:ea typeface="黑体" pitchFamily="49" charset="-122"/>
                </a:rPr>
                <a:t>c</a:t>
              </a:r>
              <a:endParaRPr kumimoji="1" lang="en-US" altLang="zh-CN" sz="2800">
                <a:latin typeface="Times New Roman" pitchFamily="18" charset="0"/>
                <a:ea typeface="黑体" pitchFamily="49" charset="-122"/>
              </a:endParaRPr>
            </a:p>
          </p:txBody>
        </p:sp>
        <p:sp>
          <p:nvSpPr>
            <p:cNvPr id="200917" name="Oval 32"/>
            <p:cNvSpPr>
              <a:spLocks noChangeArrowheads="1"/>
            </p:cNvSpPr>
            <p:nvPr/>
          </p:nvSpPr>
          <p:spPr bwMode="auto">
            <a:xfrm>
              <a:off x="1871" y="684"/>
              <a:ext cx="337" cy="216"/>
            </a:xfrm>
            <a:prstGeom prst="ellipse">
              <a:avLst/>
            </a:prstGeom>
            <a:solidFill>
              <a:srgbClr val="DDDDDD"/>
            </a:solidFill>
            <a:ln w="28575" cap="sq">
              <a:solidFill>
                <a:srgbClr val="3366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latin typeface="Times New Roman" pitchFamily="18" charset="0"/>
                  <a:ea typeface="黑体" pitchFamily="49" charset="-122"/>
                </a:rPr>
                <a:t>g</a:t>
              </a:r>
              <a:endParaRPr kumimoji="1" lang="en-US" altLang="zh-CN" sz="2800">
                <a:latin typeface="Times New Roman" pitchFamily="18" charset="0"/>
                <a:ea typeface="黑体" pitchFamily="49" charset="-122"/>
              </a:endParaRPr>
            </a:p>
          </p:txBody>
        </p:sp>
        <p:sp>
          <p:nvSpPr>
            <p:cNvPr id="200918" name="Line 33"/>
            <p:cNvSpPr>
              <a:spLocks noChangeShapeType="1"/>
            </p:cNvSpPr>
            <p:nvPr/>
          </p:nvSpPr>
          <p:spPr bwMode="auto">
            <a:xfrm flipV="1">
              <a:off x="1425" y="576"/>
              <a:ext cx="0" cy="540"/>
            </a:xfrm>
            <a:prstGeom prst="line">
              <a:avLst/>
            </a:prstGeom>
            <a:noFill/>
            <a:ln w="25400">
              <a:solidFill>
                <a:srgbClr val="3399FF"/>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919" name="Text Box 34"/>
            <p:cNvSpPr txBox="1">
              <a:spLocks noChangeArrowheads="1"/>
            </p:cNvSpPr>
            <p:nvPr/>
          </p:nvSpPr>
          <p:spPr bwMode="auto">
            <a:xfrm>
              <a:off x="1407" y="759"/>
              <a:ext cx="160"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400" b="1">
                  <a:latin typeface="Times New Roman" pitchFamily="18" charset="0"/>
                  <a:ea typeface="黑体" pitchFamily="49" charset="-122"/>
                </a:rPr>
                <a:t>2</a:t>
              </a:r>
            </a:p>
          </p:txBody>
        </p:sp>
      </p:grpSp>
      <p:sp>
        <p:nvSpPr>
          <p:cNvPr id="200707" name="AutoShape 35"/>
          <p:cNvSpPr>
            <a:spLocks noChangeArrowheads="1"/>
          </p:cNvSpPr>
          <p:nvPr/>
        </p:nvSpPr>
        <p:spPr bwMode="auto">
          <a:xfrm>
            <a:off x="4876800" y="304800"/>
            <a:ext cx="2971800" cy="2362200"/>
          </a:xfrm>
          <a:prstGeom prst="bracketPair">
            <a:avLst>
              <a:gd name="adj" fmla="val 6060"/>
            </a:avLst>
          </a:prstGeom>
          <a:noFill/>
          <a:ln w="28575">
            <a:solidFill>
              <a:srgbClr val="00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solidFill>
                <a:schemeClr val="accent2"/>
              </a:solidFill>
              <a:latin typeface="Times New Roman" pitchFamily="18" charset="0"/>
              <a:ea typeface="黑体" pitchFamily="49" charset="-122"/>
            </a:endParaRPr>
          </a:p>
        </p:txBody>
      </p:sp>
      <p:graphicFrame>
        <p:nvGraphicFramePr>
          <p:cNvPr id="226564" name="Group 260"/>
          <p:cNvGraphicFramePr>
            <a:graphicFrameLocks noGrp="1"/>
          </p:cNvGraphicFramePr>
          <p:nvPr/>
        </p:nvGraphicFramePr>
        <p:xfrm>
          <a:off x="4859338" y="266700"/>
          <a:ext cx="2997200" cy="2454277"/>
        </p:xfrm>
        <a:graphic>
          <a:graphicData uri="http://schemas.openxmlformats.org/drawingml/2006/table">
            <a:tbl>
              <a:tblPr/>
              <a:tblGrid>
                <a:gridCol w="428625"/>
                <a:gridCol w="427037"/>
                <a:gridCol w="428625"/>
                <a:gridCol w="428625"/>
                <a:gridCol w="428625"/>
                <a:gridCol w="427038"/>
                <a:gridCol w="428625"/>
              </a:tblGrid>
              <a:tr h="350611">
                <a:tc>
                  <a:txBody>
                    <a:bodyPr/>
                    <a:lstStyle/>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700" b="1" i="0" u="none" strike="noStrike" cap="none" normalizeH="0" baseline="0" smtClean="0">
                          <a:ln>
                            <a:noFill/>
                          </a:ln>
                          <a:solidFill>
                            <a:schemeClr val="tx1"/>
                          </a:solidFill>
                          <a:effectLst/>
                          <a:latin typeface="Times New Roman" pitchFamily="18" charset="0"/>
                          <a:ea typeface="黑体" pitchFamily="49" charset="-122"/>
                        </a:rPr>
                        <a:t>0</a:t>
                      </a:r>
                    </a:p>
                  </a:txBody>
                  <a:tcPr marT="45732" marB="45732" horzOverflow="overflow">
                    <a:lnL cap="flat">
                      <a:noFill/>
                    </a:lnL>
                    <a:lnR>
                      <a:noFill/>
                    </a:lnR>
                    <a:lnT cap="flat">
                      <a:noFill/>
                    </a:lnT>
                    <a:lnB>
                      <a:noFill/>
                    </a:lnB>
                    <a:lnTlToBr>
                      <a:noFill/>
                    </a:lnTlToBr>
                    <a:lnBlToTr>
                      <a:noFill/>
                    </a:lnBlToTr>
                    <a:noFill/>
                  </a:tcPr>
                </a:tc>
                <a:tc>
                  <a:txBody>
                    <a:bodyPr/>
                    <a:lstStyle/>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700" b="1" i="0" u="none" strike="noStrike" cap="none" normalizeH="0" baseline="0" smtClean="0">
                          <a:ln>
                            <a:noFill/>
                          </a:ln>
                          <a:solidFill>
                            <a:schemeClr val="tx1"/>
                          </a:solidFill>
                          <a:effectLst/>
                          <a:latin typeface="Times New Roman" pitchFamily="18" charset="0"/>
                          <a:ea typeface="黑体" pitchFamily="49" charset="-122"/>
                        </a:rPr>
                        <a:t>24</a:t>
                      </a:r>
                    </a:p>
                  </a:txBody>
                  <a:tcPr marT="45732" marB="45732" horzOverflow="overflow">
                    <a:lnL>
                      <a:noFill/>
                    </a:lnL>
                    <a:lnR>
                      <a:noFill/>
                    </a:lnR>
                    <a:lnT cap="flat">
                      <a:noFill/>
                    </a:lnT>
                    <a:lnB>
                      <a:noFill/>
                    </a:lnB>
                    <a:lnTlToBr>
                      <a:noFill/>
                    </a:lnTlToBr>
                    <a:lnBlToTr>
                      <a:noFill/>
                    </a:lnBlToTr>
                    <a:noFill/>
                  </a:tcPr>
                </a:tc>
                <a:tc>
                  <a:txBody>
                    <a:bodyPr/>
                    <a:lstStyle/>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700" b="1" i="0" u="none" strike="noStrike" cap="none" normalizeH="0" baseline="0" smtClean="0">
                          <a:ln>
                            <a:noFill/>
                          </a:ln>
                          <a:solidFill>
                            <a:schemeClr val="tx1"/>
                          </a:solidFill>
                          <a:effectLst/>
                          <a:latin typeface="Times New Roman" pitchFamily="18" charset="0"/>
                          <a:ea typeface="黑体" pitchFamily="49" charset="-122"/>
                        </a:rPr>
                        <a:t>8</a:t>
                      </a:r>
                    </a:p>
                  </a:txBody>
                  <a:tcPr marT="45732" marB="45732" horzOverflow="overflow">
                    <a:lnL>
                      <a:noFill/>
                    </a:lnL>
                    <a:lnR>
                      <a:noFill/>
                    </a:lnR>
                    <a:lnT cap="flat">
                      <a:noFill/>
                    </a:lnT>
                    <a:lnB>
                      <a:noFill/>
                    </a:lnB>
                    <a:lnTlToBr>
                      <a:noFill/>
                    </a:lnTlToBr>
                    <a:lnBlToTr>
                      <a:noFill/>
                    </a:lnBlToTr>
                    <a:noFill/>
                  </a:tcPr>
                </a:tc>
                <a:tc>
                  <a:txBody>
                    <a:bodyPr/>
                    <a:lstStyle/>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700" b="1" i="0" u="none" strike="noStrike" cap="none" normalizeH="0" baseline="0" smtClean="0">
                          <a:ln>
                            <a:noFill/>
                          </a:ln>
                          <a:solidFill>
                            <a:schemeClr val="tx1"/>
                          </a:solidFill>
                          <a:effectLst/>
                          <a:latin typeface="Times New Roman" pitchFamily="18" charset="0"/>
                          <a:ea typeface="黑体" pitchFamily="49" charset="-122"/>
                        </a:rPr>
                        <a:t>15</a:t>
                      </a:r>
                    </a:p>
                  </a:txBody>
                  <a:tcPr marT="45732" marB="45732" horzOverflow="overflow">
                    <a:lnL>
                      <a:noFill/>
                    </a:lnL>
                    <a:lnR>
                      <a:noFill/>
                    </a:lnR>
                    <a:lnT cap="flat">
                      <a:noFill/>
                    </a:lnT>
                    <a:lnB>
                      <a:noFill/>
                    </a:lnB>
                    <a:lnTlToBr>
                      <a:noFill/>
                    </a:lnTlToBr>
                    <a:lnBlToTr>
                      <a:noFill/>
                    </a:lnBlToTr>
                    <a:noFill/>
                  </a:tcPr>
                </a:tc>
                <a:tc>
                  <a:txBody>
                    <a:bodyPr/>
                    <a:lstStyle/>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700" b="1" i="0" u="none" strike="noStrike" cap="none" normalizeH="0" baseline="0" smtClean="0">
                          <a:ln>
                            <a:noFill/>
                          </a:ln>
                          <a:solidFill>
                            <a:schemeClr val="tx1"/>
                          </a:solidFill>
                          <a:effectLst/>
                          <a:latin typeface="Times New Roman" pitchFamily="18" charset="0"/>
                          <a:ea typeface="黑体" pitchFamily="49" charset="-122"/>
                          <a:sym typeface="Symbol" pitchFamily="18" charset="2"/>
                        </a:rPr>
                        <a:t></a:t>
                      </a:r>
                      <a:endParaRPr kumimoji="0" lang="en-US" altLang="zh-CN" sz="1700" b="1" i="0" u="none" strike="noStrike" cap="none" normalizeH="0" baseline="0" smtClean="0">
                        <a:ln>
                          <a:noFill/>
                        </a:ln>
                        <a:solidFill>
                          <a:schemeClr val="tx1"/>
                        </a:solidFill>
                        <a:effectLst/>
                        <a:latin typeface="Times New Roman" pitchFamily="18" charset="0"/>
                        <a:ea typeface="黑体" pitchFamily="49" charset="-122"/>
                      </a:endParaRPr>
                    </a:p>
                  </a:txBody>
                  <a:tcPr marT="45732" marB="45732" horzOverflow="overflow">
                    <a:lnL>
                      <a:noFill/>
                    </a:lnL>
                    <a:lnR>
                      <a:noFill/>
                    </a:lnR>
                    <a:lnT cap="flat">
                      <a:noFill/>
                    </a:lnT>
                    <a:lnB>
                      <a:noFill/>
                    </a:lnB>
                    <a:lnTlToBr>
                      <a:noFill/>
                    </a:lnTlToBr>
                    <a:lnBlToTr>
                      <a:noFill/>
                    </a:lnBlToTr>
                    <a:noFill/>
                  </a:tcPr>
                </a:tc>
                <a:tc>
                  <a:txBody>
                    <a:bodyPr/>
                    <a:lstStyle/>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700" b="1" i="0" u="none" strike="noStrike" cap="none" normalizeH="0" baseline="0" smtClean="0">
                          <a:ln>
                            <a:noFill/>
                          </a:ln>
                          <a:solidFill>
                            <a:schemeClr val="tx1"/>
                          </a:solidFill>
                          <a:effectLst/>
                          <a:latin typeface="Times New Roman" pitchFamily="18" charset="0"/>
                          <a:ea typeface="黑体" pitchFamily="49" charset="-122"/>
                          <a:sym typeface="Symbol" pitchFamily="18" charset="2"/>
                        </a:rPr>
                        <a:t></a:t>
                      </a:r>
                    </a:p>
                  </a:txBody>
                  <a:tcPr marT="45732" marB="45732" horzOverflow="overflow">
                    <a:lnL>
                      <a:noFill/>
                    </a:lnL>
                    <a:lnR>
                      <a:noFill/>
                    </a:lnR>
                    <a:lnT cap="flat">
                      <a:noFill/>
                    </a:lnT>
                    <a:lnB>
                      <a:noFill/>
                    </a:lnB>
                    <a:lnTlToBr>
                      <a:noFill/>
                    </a:lnTlToBr>
                    <a:lnBlToTr>
                      <a:noFill/>
                    </a:lnBlToTr>
                    <a:noFill/>
                  </a:tcPr>
                </a:tc>
                <a:tc>
                  <a:txBody>
                    <a:bodyPr/>
                    <a:lstStyle/>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700" b="1" i="0" u="none" strike="noStrike" cap="none" normalizeH="0" baseline="0" smtClean="0">
                          <a:ln>
                            <a:noFill/>
                          </a:ln>
                          <a:solidFill>
                            <a:schemeClr val="tx1"/>
                          </a:solidFill>
                          <a:effectLst/>
                          <a:latin typeface="Times New Roman" pitchFamily="18" charset="0"/>
                          <a:ea typeface="黑体" pitchFamily="49" charset="-122"/>
                          <a:sym typeface="Symbol" pitchFamily="18" charset="2"/>
                        </a:rPr>
                        <a:t></a:t>
                      </a:r>
                    </a:p>
                  </a:txBody>
                  <a:tcPr marT="45732" marB="45732" horzOverflow="overflow">
                    <a:lnL>
                      <a:noFill/>
                    </a:lnL>
                    <a:lnR cap="flat">
                      <a:noFill/>
                    </a:lnR>
                    <a:lnT cap="flat">
                      <a:noFill/>
                    </a:lnT>
                    <a:lnB>
                      <a:noFill/>
                    </a:lnB>
                    <a:lnTlToBr>
                      <a:noFill/>
                    </a:lnTlToBr>
                    <a:lnBlToTr>
                      <a:noFill/>
                    </a:lnBlToTr>
                    <a:noFill/>
                  </a:tcPr>
                </a:tc>
              </a:tr>
              <a:tr h="350611">
                <a:tc>
                  <a:txBody>
                    <a:bodyPr/>
                    <a:lstStyle/>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700" b="1" i="0" u="none" strike="noStrike" cap="none" normalizeH="0" baseline="0" smtClean="0">
                          <a:ln>
                            <a:noFill/>
                          </a:ln>
                          <a:solidFill>
                            <a:schemeClr val="tx1"/>
                          </a:solidFill>
                          <a:effectLst/>
                          <a:latin typeface="Times New Roman" pitchFamily="18" charset="0"/>
                          <a:ea typeface="黑体" pitchFamily="49" charset="-122"/>
                          <a:sym typeface="Symbol" pitchFamily="18" charset="2"/>
                        </a:rPr>
                        <a:t></a:t>
                      </a:r>
                    </a:p>
                  </a:txBody>
                  <a:tcPr marT="45732" marB="45732" horzOverflow="overflow">
                    <a:lnL cap="flat">
                      <a:noFill/>
                    </a:lnL>
                    <a:lnR>
                      <a:noFill/>
                    </a:lnR>
                    <a:lnT>
                      <a:noFill/>
                    </a:lnT>
                    <a:lnB>
                      <a:noFill/>
                    </a:lnB>
                    <a:lnTlToBr>
                      <a:noFill/>
                    </a:lnTlToBr>
                    <a:lnBlToTr>
                      <a:noFill/>
                    </a:lnBlToTr>
                    <a:noFill/>
                  </a:tcPr>
                </a:tc>
                <a:tc>
                  <a:txBody>
                    <a:bodyPr/>
                    <a:lstStyle/>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700" b="1" i="0" u="none" strike="noStrike" cap="none" normalizeH="0" baseline="0" smtClean="0">
                          <a:ln>
                            <a:noFill/>
                          </a:ln>
                          <a:solidFill>
                            <a:schemeClr val="tx1"/>
                          </a:solidFill>
                          <a:effectLst/>
                          <a:latin typeface="Times New Roman" pitchFamily="18" charset="0"/>
                          <a:ea typeface="黑体" pitchFamily="49" charset="-122"/>
                        </a:rPr>
                        <a:t>0</a:t>
                      </a:r>
                    </a:p>
                  </a:txBody>
                  <a:tcPr marT="45732" marB="45732" horzOverflow="overflow">
                    <a:lnL>
                      <a:noFill/>
                    </a:lnL>
                    <a:lnR>
                      <a:noFill/>
                    </a:lnR>
                    <a:lnT>
                      <a:noFill/>
                    </a:lnT>
                    <a:lnB>
                      <a:noFill/>
                    </a:lnB>
                    <a:lnTlToBr>
                      <a:noFill/>
                    </a:lnTlToBr>
                    <a:lnBlToTr>
                      <a:noFill/>
                    </a:lnBlToTr>
                    <a:noFill/>
                  </a:tcPr>
                </a:tc>
                <a:tc>
                  <a:txBody>
                    <a:bodyPr/>
                    <a:lstStyle/>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700" b="1" i="0" u="none" strike="noStrike" cap="none" normalizeH="0" baseline="0" smtClean="0">
                          <a:ln>
                            <a:noFill/>
                          </a:ln>
                          <a:solidFill>
                            <a:schemeClr val="tx1"/>
                          </a:solidFill>
                          <a:effectLst/>
                          <a:latin typeface="Times New Roman" pitchFamily="18" charset="0"/>
                          <a:ea typeface="黑体" pitchFamily="49" charset="-122"/>
                          <a:sym typeface="Symbol" pitchFamily="18" charset="2"/>
                        </a:rPr>
                        <a:t></a:t>
                      </a:r>
                    </a:p>
                  </a:txBody>
                  <a:tcPr marT="45732" marB="45732" horzOverflow="overflow">
                    <a:lnL>
                      <a:noFill/>
                    </a:lnL>
                    <a:lnR>
                      <a:noFill/>
                    </a:lnR>
                    <a:lnT>
                      <a:noFill/>
                    </a:lnT>
                    <a:lnB>
                      <a:noFill/>
                    </a:lnB>
                    <a:lnTlToBr>
                      <a:noFill/>
                    </a:lnTlToBr>
                    <a:lnBlToTr>
                      <a:noFill/>
                    </a:lnBlToTr>
                    <a:noFill/>
                  </a:tcPr>
                </a:tc>
                <a:tc>
                  <a:txBody>
                    <a:bodyPr/>
                    <a:lstStyle/>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700" b="1" i="0" u="none" strike="noStrike" cap="none" normalizeH="0" baseline="0" smtClean="0">
                          <a:ln>
                            <a:noFill/>
                          </a:ln>
                          <a:solidFill>
                            <a:schemeClr val="tx1"/>
                          </a:solidFill>
                          <a:effectLst/>
                          <a:latin typeface="Times New Roman" pitchFamily="18" charset="0"/>
                          <a:ea typeface="黑体" pitchFamily="49" charset="-122"/>
                          <a:sym typeface="Symbol" pitchFamily="18" charset="2"/>
                        </a:rPr>
                        <a:t></a:t>
                      </a:r>
                    </a:p>
                  </a:txBody>
                  <a:tcPr marT="45732" marB="45732" horzOverflow="overflow">
                    <a:lnL>
                      <a:noFill/>
                    </a:lnL>
                    <a:lnR>
                      <a:noFill/>
                    </a:lnR>
                    <a:lnT>
                      <a:noFill/>
                    </a:lnT>
                    <a:lnB>
                      <a:noFill/>
                    </a:lnB>
                    <a:lnTlToBr>
                      <a:noFill/>
                    </a:lnTlToBr>
                    <a:lnBlToTr>
                      <a:noFill/>
                    </a:lnBlToTr>
                    <a:noFill/>
                  </a:tcPr>
                </a:tc>
                <a:tc>
                  <a:txBody>
                    <a:bodyPr/>
                    <a:lstStyle/>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700" b="1" i="0" u="none" strike="noStrike" cap="none" normalizeH="0" baseline="0" smtClean="0">
                          <a:ln>
                            <a:noFill/>
                          </a:ln>
                          <a:solidFill>
                            <a:schemeClr val="tx1"/>
                          </a:solidFill>
                          <a:effectLst/>
                          <a:latin typeface="Times New Roman" pitchFamily="18" charset="0"/>
                          <a:ea typeface="黑体" pitchFamily="49" charset="-122"/>
                        </a:rPr>
                        <a:t>6</a:t>
                      </a:r>
                    </a:p>
                  </a:txBody>
                  <a:tcPr marT="45732" marB="45732" horzOverflow="overflow">
                    <a:lnL>
                      <a:noFill/>
                    </a:lnL>
                    <a:lnR>
                      <a:noFill/>
                    </a:lnR>
                    <a:lnT>
                      <a:noFill/>
                    </a:lnT>
                    <a:lnB>
                      <a:noFill/>
                    </a:lnB>
                    <a:lnTlToBr>
                      <a:noFill/>
                    </a:lnTlToBr>
                    <a:lnBlToTr>
                      <a:noFill/>
                    </a:lnBlToTr>
                    <a:noFill/>
                  </a:tcPr>
                </a:tc>
                <a:tc>
                  <a:txBody>
                    <a:bodyPr/>
                    <a:lstStyle/>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700" b="1" i="0" u="none" strike="noStrike" cap="none" normalizeH="0" baseline="0" smtClean="0">
                          <a:ln>
                            <a:noFill/>
                          </a:ln>
                          <a:solidFill>
                            <a:schemeClr val="tx1"/>
                          </a:solidFill>
                          <a:effectLst/>
                          <a:latin typeface="Times New Roman" pitchFamily="18" charset="0"/>
                          <a:ea typeface="黑体" pitchFamily="49" charset="-122"/>
                          <a:sym typeface="Symbol" pitchFamily="18" charset="2"/>
                        </a:rPr>
                        <a:t></a:t>
                      </a:r>
                    </a:p>
                  </a:txBody>
                  <a:tcPr marT="45732" marB="45732" horzOverflow="overflow">
                    <a:lnL>
                      <a:noFill/>
                    </a:lnL>
                    <a:lnR>
                      <a:noFill/>
                    </a:lnR>
                    <a:lnT>
                      <a:noFill/>
                    </a:lnT>
                    <a:lnB>
                      <a:noFill/>
                    </a:lnB>
                    <a:lnTlToBr>
                      <a:noFill/>
                    </a:lnTlToBr>
                    <a:lnBlToTr>
                      <a:noFill/>
                    </a:lnBlToTr>
                    <a:noFill/>
                  </a:tcPr>
                </a:tc>
                <a:tc>
                  <a:txBody>
                    <a:bodyPr/>
                    <a:lstStyle/>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700" b="1" i="0" u="none" strike="noStrike" cap="none" normalizeH="0" baseline="0" smtClean="0">
                          <a:ln>
                            <a:noFill/>
                          </a:ln>
                          <a:solidFill>
                            <a:schemeClr val="tx1"/>
                          </a:solidFill>
                          <a:effectLst/>
                          <a:latin typeface="Times New Roman" pitchFamily="18" charset="0"/>
                          <a:ea typeface="黑体" pitchFamily="49" charset="-122"/>
                          <a:sym typeface="Symbol" pitchFamily="18" charset="2"/>
                        </a:rPr>
                        <a:t></a:t>
                      </a:r>
                    </a:p>
                  </a:txBody>
                  <a:tcPr marT="45732" marB="45732" horzOverflow="overflow">
                    <a:lnL>
                      <a:noFill/>
                    </a:lnL>
                    <a:lnR cap="flat">
                      <a:noFill/>
                    </a:lnR>
                    <a:lnT>
                      <a:noFill/>
                    </a:lnT>
                    <a:lnB>
                      <a:noFill/>
                    </a:lnB>
                    <a:lnTlToBr>
                      <a:noFill/>
                    </a:lnTlToBr>
                    <a:lnBlToTr>
                      <a:noFill/>
                    </a:lnBlToTr>
                    <a:noFill/>
                  </a:tcPr>
                </a:tc>
              </a:tr>
              <a:tr h="350611">
                <a:tc>
                  <a:txBody>
                    <a:bodyPr/>
                    <a:lstStyle/>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700" b="1" i="0" u="none" strike="noStrike" cap="none" normalizeH="0" baseline="0" smtClean="0">
                          <a:ln>
                            <a:noFill/>
                          </a:ln>
                          <a:solidFill>
                            <a:schemeClr val="tx1"/>
                          </a:solidFill>
                          <a:effectLst/>
                          <a:latin typeface="Times New Roman" pitchFamily="18" charset="0"/>
                          <a:ea typeface="黑体" pitchFamily="49" charset="-122"/>
                          <a:sym typeface="Symbol" pitchFamily="18" charset="2"/>
                        </a:rPr>
                        <a:t></a:t>
                      </a:r>
                    </a:p>
                  </a:txBody>
                  <a:tcPr marT="45732" marB="45732" horzOverflow="overflow">
                    <a:lnL cap="flat">
                      <a:noFill/>
                    </a:lnL>
                    <a:lnR>
                      <a:noFill/>
                    </a:lnR>
                    <a:lnT>
                      <a:noFill/>
                    </a:lnT>
                    <a:lnB>
                      <a:noFill/>
                    </a:lnB>
                    <a:lnTlToBr>
                      <a:noFill/>
                    </a:lnTlToBr>
                    <a:lnBlToTr>
                      <a:noFill/>
                    </a:lnBlToTr>
                    <a:noFill/>
                  </a:tcPr>
                </a:tc>
                <a:tc>
                  <a:txBody>
                    <a:bodyPr/>
                    <a:lstStyle/>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700" b="1" i="0" u="none" strike="noStrike" cap="none" normalizeH="0" baseline="0" smtClean="0">
                          <a:ln>
                            <a:noFill/>
                          </a:ln>
                          <a:solidFill>
                            <a:schemeClr val="tx1"/>
                          </a:solidFill>
                          <a:effectLst/>
                          <a:latin typeface="Times New Roman" pitchFamily="18" charset="0"/>
                          <a:ea typeface="黑体" pitchFamily="49" charset="-122"/>
                          <a:sym typeface="Symbol" pitchFamily="18" charset="2"/>
                        </a:rPr>
                        <a:t></a:t>
                      </a:r>
                    </a:p>
                  </a:txBody>
                  <a:tcPr marT="45732" marB="45732" horzOverflow="overflow">
                    <a:lnL>
                      <a:noFill/>
                    </a:lnL>
                    <a:lnR>
                      <a:noFill/>
                    </a:lnR>
                    <a:lnT>
                      <a:noFill/>
                    </a:lnT>
                    <a:lnB>
                      <a:noFill/>
                    </a:lnB>
                    <a:lnTlToBr>
                      <a:noFill/>
                    </a:lnTlToBr>
                    <a:lnBlToTr>
                      <a:noFill/>
                    </a:lnBlToTr>
                    <a:noFill/>
                  </a:tcPr>
                </a:tc>
                <a:tc>
                  <a:txBody>
                    <a:bodyPr/>
                    <a:lstStyle/>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700" b="1" i="0" u="none" strike="noStrike" cap="none" normalizeH="0" baseline="0" smtClean="0">
                          <a:ln>
                            <a:noFill/>
                          </a:ln>
                          <a:solidFill>
                            <a:schemeClr val="tx1"/>
                          </a:solidFill>
                          <a:effectLst/>
                          <a:latin typeface="Times New Roman" pitchFamily="18" charset="0"/>
                          <a:ea typeface="黑体" pitchFamily="49" charset="-122"/>
                        </a:rPr>
                        <a:t>0</a:t>
                      </a:r>
                    </a:p>
                  </a:txBody>
                  <a:tcPr marT="45732" marB="45732" horzOverflow="overflow">
                    <a:lnL>
                      <a:noFill/>
                    </a:lnL>
                    <a:lnR>
                      <a:noFill/>
                    </a:lnR>
                    <a:lnT>
                      <a:noFill/>
                    </a:lnT>
                    <a:lnB>
                      <a:noFill/>
                    </a:lnB>
                    <a:lnTlToBr>
                      <a:noFill/>
                    </a:lnTlToBr>
                    <a:lnBlToTr>
                      <a:noFill/>
                    </a:lnBlToTr>
                    <a:noFill/>
                  </a:tcPr>
                </a:tc>
                <a:tc>
                  <a:txBody>
                    <a:bodyPr/>
                    <a:lstStyle/>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700" b="1" i="0" u="none" strike="noStrike" cap="none" normalizeH="0" baseline="0" smtClean="0">
                          <a:ln>
                            <a:noFill/>
                          </a:ln>
                          <a:solidFill>
                            <a:schemeClr val="tx1"/>
                          </a:solidFill>
                          <a:effectLst/>
                          <a:latin typeface="Times New Roman" pitchFamily="18" charset="0"/>
                          <a:ea typeface="黑体" pitchFamily="49" charset="-122"/>
                          <a:sym typeface="Symbol" pitchFamily="18" charset="2"/>
                        </a:rPr>
                        <a:t></a:t>
                      </a:r>
                    </a:p>
                  </a:txBody>
                  <a:tcPr marT="45732" marB="45732" horzOverflow="overflow">
                    <a:lnL>
                      <a:noFill/>
                    </a:lnL>
                    <a:lnR>
                      <a:noFill/>
                    </a:lnR>
                    <a:lnT>
                      <a:noFill/>
                    </a:lnT>
                    <a:lnB>
                      <a:noFill/>
                    </a:lnB>
                    <a:lnTlToBr>
                      <a:noFill/>
                    </a:lnTlToBr>
                    <a:lnBlToTr>
                      <a:noFill/>
                    </a:lnBlToTr>
                    <a:noFill/>
                  </a:tcPr>
                </a:tc>
                <a:tc>
                  <a:txBody>
                    <a:bodyPr/>
                    <a:lstStyle/>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700" b="1" i="0" u="none" strike="noStrike" cap="none" normalizeH="0" baseline="0" smtClean="0">
                          <a:ln>
                            <a:noFill/>
                          </a:ln>
                          <a:solidFill>
                            <a:schemeClr val="tx1"/>
                          </a:solidFill>
                          <a:effectLst/>
                          <a:latin typeface="Times New Roman" pitchFamily="18" charset="0"/>
                          <a:ea typeface="黑体" pitchFamily="49" charset="-122"/>
                        </a:rPr>
                        <a:t>7</a:t>
                      </a:r>
                    </a:p>
                  </a:txBody>
                  <a:tcPr marT="45732" marB="45732" horzOverflow="overflow">
                    <a:lnL>
                      <a:noFill/>
                    </a:lnL>
                    <a:lnR>
                      <a:noFill/>
                    </a:lnR>
                    <a:lnT>
                      <a:noFill/>
                    </a:lnT>
                    <a:lnB>
                      <a:noFill/>
                    </a:lnB>
                    <a:lnTlToBr>
                      <a:noFill/>
                    </a:lnTlToBr>
                    <a:lnBlToTr>
                      <a:noFill/>
                    </a:lnBlToTr>
                    <a:noFill/>
                  </a:tcPr>
                </a:tc>
                <a:tc>
                  <a:txBody>
                    <a:bodyPr/>
                    <a:lstStyle/>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700" b="1" i="0" u="none" strike="noStrike" cap="none" normalizeH="0" baseline="0" smtClean="0">
                          <a:ln>
                            <a:noFill/>
                          </a:ln>
                          <a:solidFill>
                            <a:schemeClr val="tx1"/>
                          </a:solidFill>
                          <a:effectLst/>
                          <a:latin typeface="Times New Roman" pitchFamily="18" charset="0"/>
                          <a:ea typeface="黑体" pitchFamily="49" charset="-122"/>
                        </a:rPr>
                        <a:t>3</a:t>
                      </a:r>
                    </a:p>
                  </a:txBody>
                  <a:tcPr marT="45732" marB="45732" horzOverflow="overflow">
                    <a:lnL>
                      <a:noFill/>
                    </a:lnL>
                    <a:lnR>
                      <a:noFill/>
                    </a:lnR>
                    <a:lnT>
                      <a:noFill/>
                    </a:lnT>
                    <a:lnB>
                      <a:noFill/>
                    </a:lnB>
                    <a:lnTlToBr>
                      <a:noFill/>
                    </a:lnTlToBr>
                    <a:lnBlToTr>
                      <a:noFill/>
                    </a:lnBlToTr>
                    <a:noFill/>
                  </a:tcPr>
                </a:tc>
                <a:tc>
                  <a:txBody>
                    <a:bodyPr/>
                    <a:lstStyle/>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700" b="1" i="0" u="none" strike="noStrike" cap="none" normalizeH="0" baseline="0" smtClean="0">
                          <a:ln>
                            <a:noFill/>
                          </a:ln>
                          <a:solidFill>
                            <a:schemeClr val="tx1"/>
                          </a:solidFill>
                          <a:effectLst/>
                          <a:latin typeface="Times New Roman" pitchFamily="18" charset="0"/>
                          <a:ea typeface="黑体" pitchFamily="49" charset="-122"/>
                          <a:sym typeface="Symbol" pitchFamily="18" charset="2"/>
                        </a:rPr>
                        <a:t></a:t>
                      </a:r>
                    </a:p>
                  </a:txBody>
                  <a:tcPr marT="45732" marB="45732" horzOverflow="overflow">
                    <a:lnL>
                      <a:noFill/>
                    </a:lnL>
                    <a:lnR cap="flat">
                      <a:noFill/>
                    </a:lnR>
                    <a:lnT>
                      <a:noFill/>
                    </a:lnT>
                    <a:lnB>
                      <a:noFill/>
                    </a:lnB>
                    <a:lnTlToBr>
                      <a:noFill/>
                    </a:lnTlToBr>
                    <a:lnBlToTr>
                      <a:noFill/>
                    </a:lnBlToTr>
                    <a:noFill/>
                  </a:tcPr>
                </a:tc>
              </a:tr>
              <a:tr h="350611">
                <a:tc>
                  <a:txBody>
                    <a:bodyPr/>
                    <a:lstStyle/>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700" b="1" i="0" u="none" strike="noStrike" cap="none" normalizeH="0" baseline="0" smtClean="0">
                          <a:ln>
                            <a:noFill/>
                          </a:ln>
                          <a:solidFill>
                            <a:schemeClr val="tx1"/>
                          </a:solidFill>
                          <a:effectLst/>
                          <a:latin typeface="Times New Roman" pitchFamily="18" charset="0"/>
                          <a:ea typeface="黑体" pitchFamily="49" charset="-122"/>
                          <a:sym typeface="Symbol" pitchFamily="18" charset="2"/>
                        </a:rPr>
                        <a:t></a:t>
                      </a:r>
                    </a:p>
                  </a:txBody>
                  <a:tcPr marT="45732" marB="45732" horzOverflow="overflow">
                    <a:lnL cap="flat">
                      <a:noFill/>
                    </a:lnL>
                    <a:lnR>
                      <a:noFill/>
                    </a:lnR>
                    <a:lnT>
                      <a:noFill/>
                    </a:lnT>
                    <a:lnB>
                      <a:noFill/>
                    </a:lnB>
                    <a:lnTlToBr>
                      <a:noFill/>
                    </a:lnTlToBr>
                    <a:lnBlToTr>
                      <a:noFill/>
                    </a:lnBlToTr>
                    <a:noFill/>
                  </a:tcPr>
                </a:tc>
                <a:tc>
                  <a:txBody>
                    <a:bodyPr/>
                    <a:lstStyle/>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700" b="1" i="0" u="none" strike="noStrike" cap="none" normalizeH="0" baseline="0" smtClean="0">
                          <a:ln>
                            <a:noFill/>
                          </a:ln>
                          <a:solidFill>
                            <a:schemeClr val="tx1"/>
                          </a:solidFill>
                          <a:effectLst/>
                          <a:latin typeface="Times New Roman" pitchFamily="18" charset="0"/>
                          <a:ea typeface="黑体" pitchFamily="49" charset="-122"/>
                          <a:sym typeface="Symbol" pitchFamily="18" charset="2"/>
                        </a:rPr>
                        <a:t></a:t>
                      </a:r>
                    </a:p>
                  </a:txBody>
                  <a:tcPr marT="45732" marB="45732" horzOverflow="overflow">
                    <a:lnL>
                      <a:noFill/>
                    </a:lnL>
                    <a:lnR>
                      <a:noFill/>
                    </a:lnR>
                    <a:lnT>
                      <a:noFill/>
                    </a:lnT>
                    <a:lnB>
                      <a:noFill/>
                    </a:lnB>
                    <a:lnTlToBr>
                      <a:noFill/>
                    </a:lnTlToBr>
                    <a:lnBlToTr>
                      <a:noFill/>
                    </a:lnBlToTr>
                    <a:noFill/>
                  </a:tcPr>
                </a:tc>
                <a:tc>
                  <a:txBody>
                    <a:bodyPr/>
                    <a:lstStyle/>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700" b="1" i="0" u="none" strike="noStrike" cap="none" normalizeH="0" baseline="0" smtClean="0">
                          <a:ln>
                            <a:noFill/>
                          </a:ln>
                          <a:solidFill>
                            <a:schemeClr val="tx1"/>
                          </a:solidFill>
                          <a:effectLst/>
                          <a:latin typeface="Times New Roman" pitchFamily="18" charset="0"/>
                          <a:ea typeface="黑体" pitchFamily="49" charset="-122"/>
                          <a:sym typeface="Symbol" pitchFamily="18" charset="2"/>
                        </a:rPr>
                        <a:t></a:t>
                      </a:r>
                    </a:p>
                  </a:txBody>
                  <a:tcPr marT="45732" marB="45732" horzOverflow="overflow">
                    <a:lnL>
                      <a:noFill/>
                    </a:lnL>
                    <a:lnR>
                      <a:noFill/>
                    </a:lnR>
                    <a:lnT>
                      <a:noFill/>
                    </a:lnT>
                    <a:lnB>
                      <a:noFill/>
                    </a:lnB>
                    <a:lnTlToBr>
                      <a:noFill/>
                    </a:lnTlToBr>
                    <a:lnBlToTr>
                      <a:noFill/>
                    </a:lnBlToTr>
                    <a:noFill/>
                  </a:tcPr>
                </a:tc>
                <a:tc>
                  <a:txBody>
                    <a:bodyPr/>
                    <a:lstStyle/>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700" b="1" i="0" u="none" strike="noStrike" cap="none" normalizeH="0" baseline="0" smtClean="0">
                          <a:ln>
                            <a:noFill/>
                          </a:ln>
                          <a:solidFill>
                            <a:schemeClr val="tx1"/>
                          </a:solidFill>
                          <a:effectLst/>
                          <a:latin typeface="Times New Roman" pitchFamily="18" charset="0"/>
                          <a:ea typeface="黑体" pitchFamily="49" charset="-122"/>
                        </a:rPr>
                        <a:t>0</a:t>
                      </a:r>
                    </a:p>
                  </a:txBody>
                  <a:tcPr marT="45732" marB="45732" horzOverflow="overflow">
                    <a:lnL>
                      <a:noFill/>
                    </a:lnL>
                    <a:lnR>
                      <a:noFill/>
                    </a:lnR>
                    <a:lnT>
                      <a:noFill/>
                    </a:lnT>
                    <a:lnB>
                      <a:noFill/>
                    </a:lnB>
                    <a:lnTlToBr>
                      <a:noFill/>
                    </a:lnTlToBr>
                    <a:lnBlToTr>
                      <a:noFill/>
                    </a:lnBlToTr>
                    <a:noFill/>
                  </a:tcPr>
                </a:tc>
                <a:tc>
                  <a:txBody>
                    <a:bodyPr/>
                    <a:lstStyle/>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700" b="1" i="0" u="none" strike="noStrike" cap="none" normalizeH="0" baseline="0" smtClean="0">
                          <a:ln>
                            <a:noFill/>
                          </a:ln>
                          <a:solidFill>
                            <a:schemeClr val="tx1"/>
                          </a:solidFill>
                          <a:effectLst/>
                          <a:latin typeface="Times New Roman" pitchFamily="18" charset="0"/>
                          <a:ea typeface="黑体" pitchFamily="49" charset="-122"/>
                          <a:sym typeface="Symbol" pitchFamily="18" charset="2"/>
                        </a:rPr>
                        <a:t></a:t>
                      </a:r>
                    </a:p>
                  </a:txBody>
                  <a:tcPr marT="45732" marB="45732" horzOverflow="overflow">
                    <a:lnL>
                      <a:noFill/>
                    </a:lnL>
                    <a:lnR>
                      <a:noFill/>
                    </a:lnR>
                    <a:lnT>
                      <a:noFill/>
                    </a:lnT>
                    <a:lnB>
                      <a:noFill/>
                    </a:lnB>
                    <a:lnTlToBr>
                      <a:noFill/>
                    </a:lnTlToBr>
                    <a:lnBlToTr>
                      <a:noFill/>
                    </a:lnBlToTr>
                    <a:noFill/>
                  </a:tcPr>
                </a:tc>
                <a:tc>
                  <a:txBody>
                    <a:bodyPr/>
                    <a:lstStyle/>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700" b="1" i="0" u="none" strike="noStrike" cap="none" normalizeH="0" baseline="0" smtClean="0">
                          <a:ln>
                            <a:noFill/>
                          </a:ln>
                          <a:solidFill>
                            <a:schemeClr val="tx1"/>
                          </a:solidFill>
                          <a:effectLst/>
                          <a:latin typeface="Times New Roman" pitchFamily="18" charset="0"/>
                          <a:ea typeface="黑体" pitchFamily="49" charset="-122"/>
                          <a:sym typeface="Symbol" pitchFamily="18" charset="2"/>
                        </a:rPr>
                        <a:t></a:t>
                      </a:r>
                    </a:p>
                  </a:txBody>
                  <a:tcPr marT="45732" marB="45732" horzOverflow="overflow">
                    <a:lnL>
                      <a:noFill/>
                    </a:lnL>
                    <a:lnR>
                      <a:noFill/>
                    </a:lnR>
                    <a:lnT>
                      <a:noFill/>
                    </a:lnT>
                    <a:lnB>
                      <a:noFill/>
                    </a:lnB>
                    <a:lnTlToBr>
                      <a:noFill/>
                    </a:lnTlToBr>
                    <a:lnBlToTr>
                      <a:noFill/>
                    </a:lnBlToTr>
                    <a:noFill/>
                  </a:tcPr>
                </a:tc>
                <a:tc>
                  <a:txBody>
                    <a:bodyPr/>
                    <a:lstStyle/>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700" b="1" i="0" u="none" strike="noStrike" cap="none" normalizeH="0" baseline="0" smtClean="0">
                          <a:ln>
                            <a:noFill/>
                          </a:ln>
                          <a:solidFill>
                            <a:schemeClr val="tx1"/>
                          </a:solidFill>
                          <a:effectLst/>
                          <a:latin typeface="Times New Roman" pitchFamily="18" charset="0"/>
                          <a:ea typeface="黑体" pitchFamily="49" charset="-122"/>
                        </a:rPr>
                        <a:t>4</a:t>
                      </a:r>
                    </a:p>
                  </a:txBody>
                  <a:tcPr marT="45732" marB="45732" horzOverflow="overflow">
                    <a:lnL>
                      <a:noFill/>
                    </a:lnL>
                    <a:lnR cap="flat">
                      <a:noFill/>
                    </a:lnR>
                    <a:lnT>
                      <a:noFill/>
                    </a:lnT>
                    <a:lnB>
                      <a:noFill/>
                    </a:lnB>
                    <a:lnTlToBr>
                      <a:noFill/>
                    </a:lnTlToBr>
                    <a:lnBlToTr>
                      <a:noFill/>
                    </a:lnBlToTr>
                    <a:noFill/>
                  </a:tcPr>
                </a:tc>
              </a:tr>
              <a:tr h="350611">
                <a:tc>
                  <a:txBody>
                    <a:bodyPr/>
                    <a:lstStyle/>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700" b="1" i="0" u="none" strike="noStrike" cap="none" normalizeH="0" baseline="0" smtClean="0">
                          <a:ln>
                            <a:noFill/>
                          </a:ln>
                          <a:solidFill>
                            <a:schemeClr val="tx1"/>
                          </a:solidFill>
                          <a:effectLst/>
                          <a:latin typeface="Times New Roman" pitchFamily="18" charset="0"/>
                          <a:ea typeface="黑体" pitchFamily="49" charset="-122"/>
                          <a:sym typeface="Symbol" pitchFamily="18" charset="2"/>
                        </a:rPr>
                        <a:t></a:t>
                      </a:r>
                    </a:p>
                  </a:txBody>
                  <a:tcPr marT="45732" marB="45732" horzOverflow="overflow">
                    <a:lnL cap="flat">
                      <a:noFill/>
                    </a:lnL>
                    <a:lnR>
                      <a:noFill/>
                    </a:lnR>
                    <a:lnT>
                      <a:noFill/>
                    </a:lnT>
                    <a:lnB>
                      <a:noFill/>
                    </a:lnB>
                    <a:lnTlToBr>
                      <a:noFill/>
                    </a:lnTlToBr>
                    <a:lnBlToTr>
                      <a:noFill/>
                    </a:lnBlToTr>
                    <a:noFill/>
                  </a:tcPr>
                </a:tc>
                <a:tc>
                  <a:txBody>
                    <a:bodyPr/>
                    <a:lstStyle/>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700" b="1" i="0" u="none" strike="noStrike" cap="none" normalizeH="0" baseline="0" smtClean="0">
                          <a:ln>
                            <a:noFill/>
                          </a:ln>
                          <a:solidFill>
                            <a:schemeClr val="tx1"/>
                          </a:solidFill>
                          <a:effectLst/>
                          <a:latin typeface="Times New Roman" pitchFamily="18" charset="0"/>
                          <a:ea typeface="黑体" pitchFamily="49" charset="-122"/>
                          <a:sym typeface="Symbol" pitchFamily="18" charset="2"/>
                        </a:rPr>
                        <a:t></a:t>
                      </a:r>
                    </a:p>
                  </a:txBody>
                  <a:tcPr marT="45732" marB="45732" horzOverflow="overflow">
                    <a:lnL>
                      <a:noFill/>
                    </a:lnL>
                    <a:lnR>
                      <a:noFill/>
                    </a:lnR>
                    <a:lnT>
                      <a:noFill/>
                    </a:lnT>
                    <a:lnB>
                      <a:noFill/>
                    </a:lnB>
                    <a:lnTlToBr>
                      <a:noFill/>
                    </a:lnTlToBr>
                    <a:lnBlToTr>
                      <a:noFill/>
                    </a:lnBlToTr>
                    <a:noFill/>
                  </a:tcPr>
                </a:tc>
                <a:tc>
                  <a:txBody>
                    <a:bodyPr/>
                    <a:lstStyle/>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700" b="1" i="0" u="none" strike="noStrike" cap="none" normalizeH="0" baseline="0" smtClean="0">
                          <a:ln>
                            <a:noFill/>
                          </a:ln>
                          <a:solidFill>
                            <a:schemeClr val="tx1"/>
                          </a:solidFill>
                          <a:effectLst/>
                          <a:latin typeface="Times New Roman" pitchFamily="18" charset="0"/>
                          <a:ea typeface="黑体" pitchFamily="49" charset="-122"/>
                          <a:sym typeface="Symbol" pitchFamily="18" charset="2"/>
                        </a:rPr>
                        <a:t></a:t>
                      </a:r>
                    </a:p>
                  </a:txBody>
                  <a:tcPr marT="45732" marB="45732" horzOverflow="overflow">
                    <a:lnL>
                      <a:noFill/>
                    </a:lnL>
                    <a:lnR>
                      <a:noFill/>
                    </a:lnR>
                    <a:lnT>
                      <a:noFill/>
                    </a:lnT>
                    <a:lnB>
                      <a:noFill/>
                    </a:lnB>
                    <a:lnTlToBr>
                      <a:noFill/>
                    </a:lnTlToBr>
                    <a:lnBlToTr>
                      <a:noFill/>
                    </a:lnBlToTr>
                    <a:noFill/>
                  </a:tcPr>
                </a:tc>
                <a:tc>
                  <a:txBody>
                    <a:bodyPr/>
                    <a:lstStyle/>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700" b="1" i="0" u="none" strike="noStrike" cap="none" normalizeH="0" baseline="0" smtClean="0">
                          <a:ln>
                            <a:noFill/>
                          </a:ln>
                          <a:solidFill>
                            <a:schemeClr val="tx1"/>
                          </a:solidFill>
                          <a:effectLst/>
                          <a:latin typeface="Times New Roman" pitchFamily="18" charset="0"/>
                          <a:ea typeface="黑体" pitchFamily="49" charset="-122"/>
                          <a:sym typeface="Symbol" pitchFamily="18" charset="2"/>
                        </a:rPr>
                        <a:t></a:t>
                      </a:r>
                    </a:p>
                  </a:txBody>
                  <a:tcPr marT="45732" marB="45732" horzOverflow="overflow">
                    <a:lnL>
                      <a:noFill/>
                    </a:lnL>
                    <a:lnR>
                      <a:noFill/>
                    </a:lnR>
                    <a:lnT>
                      <a:noFill/>
                    </a:lnT>
                    <a:lnB>
                      <a:noFill/>
                    </a:lnB>
                    <a:lnTlToBr>
                      <a:noFill/>
                    </a:lnTlToBr>
                    <a:lnBlToTr>
                      <a:noFill/>
                    </a:lnBlToTr>
                    <a:noFill/>
                  </a:tcPr>
                </a:tc>
                <a:tc>
                  <a:txBody>
                    <a:bodyPr/>
                    <a:lstStyle/>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700" b="1" i="0" u="none" strike="noStrike" cap="none" normalizeH="0" baseline="0" smtClean="0">
                          <a:ln>
                            <a:noFill/>
                          </a:ln>
                          <a:solidFill>
                            <a:schemeClr val="tx1"/>
                          </a:solidFill>
                          <a:effectLst/>
                          <a:latin typeface="Times New Roman" pitchFamily="18" charset="0"/>
                          <a:ea typeface="黑体" pitchFamily="49" charset="-122"/>
                        </a:rPr>
                        <a:t>0</a:t>
                      </a:r>
                    </a:p>
                  </a:txBody>
                  <a:tcPr marT="45732" marB="45732" horzOverflow="overflow">
                    <a:lnL>
                      <a:noFill/>
                    </a:lnL>
                    <a:lnR>
                      <a:noFill/>
                    </a:lnR>
                    <a:lnT>
                      <a:noFill/>
                    </a:lnT>
                    <a:lnB>
                      <a:noFill/>
                    </a:lnB>
                    <a:lnTlToBr>
                      <a:noFill/>
                    </a:lnTlToBr>
                    <a:lnBlToTr>
                      <a:noFill/>
                    </a:lnBlToTr>
                    <a:noFill/>
                  </a:tcPr>
                </a:tc>
                <a:tc>
                  <a:txBody>
                    <a:bodyPr/>
                    <a:lstStyle/>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700" b="1" i="0" u="none" strike="noStrike" cap="none" normalizeH="0" baseline="0" smtClean="0">
                          <a:ln>
                            <a:noFill/>
                          </a:ln>
                          <a:solidFill>
                            <a:schemeClr val="tx1"/>
                          </a:solidFill>
                          <a:effectLst/>
                          <a:latin typeface="Times New Roman" pitchFamily="18" charset="0"/>
                          <a:ea typeface="黑体" pitchFamily="49" charset="-122"/>
                          <a:sym typeface="Symbol" pitchFamily="18" charset="2"/>
                        </a:rPr>
                        <a:t></a:t>
                      </a:r>
                    </a:p>
                  </a:txBody>
                  <a:tcPr marT="45732" marB="45732" horzOverflow="overflow">
                    <a:lnL>
                      <a:noFill/>
                    </a:lnL>
                    <a:lnR>
                      <a:noFill/>
                    </a:lnR>
                    <a:lnT>
                      <a:noFill/>
                    </a:lnT>
                    <a:lnB>
                      <a:noFill/>
                    </a:lnB>
                    <a:lnTlToBr>
                      <a:noFill/>
                    </a:lnTlToBr>
                    <a:lnBlToTr>
                      <a:noFill/>
                    </a:lnBlToTr>
                    <a:noFill/>
                  </a:tcPr>
                </a:tc>
                <a:tc>
                  <a:txBody>
                    <a:bodyPr/>
                    <a:lstStyle/>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700" b="1" i="0" u="none" strike="noStrike" cap="none" normalizeH="0" baseline="0" smtClean="0">
                          <a:ln>
                            <a:noFill/>
                          </a:ln>
                          <a:solidFill>
                            <a:schemeClr val="tx1"/>
                          </a:solidFill>
                          <a:effectLst/>
                          <a:latin typeface="Times New Roman" pitchFamily="18" charset="0"/>
                          <a:ea typeface="黑体" pitchFamily="49" charset="-122"/>
                        </a:rPr>
                        <a:t>9</a:t>
                      </a:r>
                    </a:p>
                  </a:txBody>
                  <a:tcPr marT="45732" marB="45732" horzOverflow="overflow">
                    <a:lnL>
                      <a:noFill/>
                    </a:lnL>
                    <a:lnR cap="flat">
                      <a:noFill/>
                    </a:lnR>
                    <a:lnT>
                      <a:noFill/>
                    </a:lnT>
                    <a:lnB>
                      <a:noFill/>
                    </a:lnB>
                    <a:lnTlToBr>
                      <a:noFill/>
                    </a:lnTlToBr>
                    <a:lnBlToTr>
                      <a:noFill/>
                    </a:lnBlToTr>
                    <a:noFill/>
                  </a:tcPr>
                </a:tc>
              </a:tr>
              <a:tr h="350611">
                <a:tc>
                  <a:txBody>
                    <a:bodyPr/>
                    <a:lstStyle/>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700" b="1" i="0" u="none" strike="noStrike" cap="none" normalizeH="0" baseline="0" smtClean="0">
                          <a:ln>
                            <a:noFill/>
                          </a:ln>
                          <a:solidFill>
                            <a:schemeClr val="tx1"/>
                          </a:solidFill>
                          <a:effectLst/>
                          <a:latin typeface="Times New Roman" pitchFamily="18" charset="0"/>
                          <a:ea typeface="黑体" pitchFamily="49" charset="-122"/>
                          <a:sym typeface="Symbol" pitchFamily="18" charset="2"/>
                        </a:rPr>
                        <a:t></a:t>
                      </a:r>
                    </a:p>
                  </a:txBody>
                  <a:tcPr marT="45732" marB="45732" horzOverflow="overflow">
                    <a:lnL cap="flat">
                      <a:noFill/>
                    </a:lnL>
                    <a:lnR>
                      <a:noFill/>
                    </a:lnR>
                    <a:lnT>
                      <a:noFill/>
                    </a:lnT>
                    <a:lnB>
                      <a:noFill/>
                    </a:lnB>
                    <a:lnTlToBr>
                      <a:noFill/>
                    </a:lnTlToBr>
                    <a:lnBlToTr>
                      <a:noFill/>
                    </a:lnBlToTr>
                    <a:noFill/>
                  </a:tcPr>
                </a:tc>
                <a:tc>
                  <a:txBody>
                    <a:bodyPr/>
                    <a:lstStyle/>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700" b="1" i="0" u="none" strike="noStrike" cap="none" normalizeH="0" baseline="0" smtClean="0">
                          <a:ln>
                            <a:noFill/>
                          </a:ln>
                          <a:solidFill>
                            <a:schemeClr val="tx1"/>
                          </a:solidFill>
                          <a:effectLst/>
                          <a:latin typeface="Times New Roman" pitchFamily="18" charset="0"/>
                          <a:ea typeface="黑体" pitchFamily="49" charset="-122"/>
                          <a:sym typeface="Symbol" pitchFamily="18" charset="2"/>
                        </a:rPr>
                        <a:t></a:t>
                      </a:r>
                    </a:p>
                  </a:txBody>
                  <a:tcPr marT="45732" marB="45732" horzOverflow="overflow">
                    <a:lnL>
                      <a:noFill/>
                    </a:lnL>
                    <a:lnR>
                      <a:noFill/>
                    </a:lnR>
                    <a:lnT>
                      <a:noFill/>
                    </a:lnT>
                    <a:lnB>
                      <a:noFill/>
                    </a:lnB>
                    <a:lnTlToBr>
                      <a:noFill/>
                    </a:lnTlToBr>
                    <a:lnBlToTr>
                      <a:noFill/>
                    </a:lnBlToTr>
                    <a:noFill/>
                  </a:tcPr>
                </a:tc>
                <a:tc>
                  <a:txBody>
                    <a:bodyPr/>
                    <a:lstStyle/>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700" b="1" i="0" u="none" strike="noStrike" cap="none" normalizeH="0" baseline="0" smtClean="0">
                          <a:ln>
                            <a:noFill/>
                          </a:ln>
                          <a:solidFill>
                            <a:schemeClr val="tx1"/>
                          </a:solidFill>
                          <a:effectLst/>
                          <a:latin typeface="Times New Roman" pitchFamily="18" charset="0"/>
                          <a:ea typeface="黑体" pitchFamily="49" charset="-122"/>
                          <a:sym typeface="Symbol" pitchFamily="18" charset="2"/>
                        </a:rPr>
                        <a:t></a:t>
                      </a:r>
                    </a:p>
                  </a:txBody>
                  <a:tcPr marT="45732" marB="45732" horzOverflow="overflow">
                    <a:lnL>
                      <a:noFill/>
                    </a:lnL>
                    <a:lnR>
                      <a:noFill/>
                    </a:lnR>
                    <a:lnT>
                      <a:noFill/>
                    </a:lnT>
                    <a:lnB>
                      <a:noFill/>
                    </a:lnB>
                    <a:lnTlToBr>
                      <a:noFill/>
                    </a:lnTlToBr>
                    <a:lnBlToTr>
                      <a:noFill/>
                    </a:lnBlToTr>
                    <a:noFill/>
                  </a:tcPr>
                </a:tc>
                <a:tc>
                  <a:txBody>
                    <a:bodyPr/>
                    <a:lstStyle/>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700" b="1" i="0" u="none" strike="noStrike" cap="none" normalizeH="0" baseline="0" smtClean="0">
                          <a:ln>
                            <a:noFill/>
                          </a:ln>
                          <a:solidFill>
                            <a:schemeClr val="tx1"/>
                          </a:solidFill>
                          <a:effectLst/>
                          <a:latin typeface="Times New Roman" pitchFamily="18" charset="0"/>
                          <a:ea typeface="黑体" pitchFamily="49" charset="-122"/>
                        </a:rPr>
                        <a:t>5</a:t>
                      </a:r>
                    </a:p>
                  </a:txBody>
                  <a:tcPr marT="45732" marB="45732" horzOverflow="overflow">
                    <a:lnL>
                      <a:noFill/>
                    </a:lnL>
                    <a:lnR>
                      <a:noFill/>
                    </a:lnR>
                    <a:lnT>
                      <a:noFill/>
                    </a:lnT>
                    <a:lnB>
                      <a:noFill/>
                    </a:lnB>
                    <a:lnTlToBr>
                      <a:noFill/>
                    </a:lnTlToBr>
                    <a:lnBlToTr>
                      <a:noFill/>
                    </a:lnBlToTr>
                    <a:noFill/>
                  </a:tcPr>
                </a:tc>
                <a:tc>
                  <a:txBody>
                    <a:bodyPr/>
                    <a:lstStyle/>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700" b="1" i="0" u="none" strike="noStrike" cap="none" normalizeH="0" baseline="0" smtClean="0">
                          <a:ln>
                            <a:noFill/>
                          </a:ln>
                          <a:solidFill>
                            <a:schemeClr val="tx1"/>
                          </a:solidFill>
                          <a:effectLst/>
                          <a:latin typeface="Times New Roman" pitchFamily="18" charset="0"/>
                          <a:ea typeface="黑体" pitchFamily="49" charset="-122"/>
                        </a:rPr>
                        <a:t>2</a:t>
                      </a:r>
                    </a:p>
                  </a:txBody>
                  <a:tcPr marT="45732" marB="45732" horzOverflow="overflow">
                    <a:lnL>
                      <a:noFill/>
                    </a:lnL>
                    <a:lnR>
                      <a:noFill/>
                    </a:lnR>
                    <a:lnT>
                      <a:noFill/>
                    </a:lnT>
                    <a:lnB>
                      <a:noFill/>
                    </a:lnB>
                    <a:lnTlToBr>
                      <a:noFill/>
                    </a:lnTlToBr>
                    <a:lnBlToTr>
                      <a:noFill/>
                    </a:lnBlToTr>
                    <a:noFill/>
                  </a:tcPr>
                </a:tc>
                <a:tc>
                  <a:txBody>
                    <a:bodyPr/>
                    <a:lstStyle/>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700" b="1" i="0" u="none" strike="noStrike" cap="none" normalizeH="0" baseline="0" smtClean="0">
                          <a:ln>
                            <a:noFill/>
                          </a:ln>
                          <a:solidFill>
                            <a:schemeClr val="tx1"/>
                          </a:solidFill>
                          <a:effectLst/>
                          <a:latin typeface="Times New Roman" pitchFamily="18" charset="0"/>
                          <a:ea typeface="黑体" pitchFamily="49" charset="-122"/>
                        </a:rPr>
                        <a:t>0</a:t>
                      </a:r>
                    </a:p>
                  </a:txBody>
                  <a:tcPr marT="45732" marB="45732" horzOverflow="overflow">
                    <a:lnL>
                      <a:noFill/>
                    </a:lnL>
                    <a:lnR>
                      <a:noFill/>
                    </a:lnR>
                    <a:lnT>
                      <a:noFill/>
                    </a:lnT>
                    <a:lnB>
                      <a:noFill/>
                    </a:lnB>
                    <a:lnTlToBr>
                      <a:noFill/>
                    </a:lnTlToBr>
                    <a:lnBlToTr>
                      <a:noFill/>
                    </a:lnBlToTr>
                    <a:noFill/>
                  </a:tcPr>
                </a:tc>
                <a:tc>
                  <a:txBody>
                    <a:bodyPr/>
                    <a:lstStyle/>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700" b="1" i="0" u="none" strike="noStrike" cap="none" normalizeH="0" baseline="0" smtClean="0">
                          <a:ln>
                            <a:noFill/>
                          </a:ln>
                          <a:solidFill>
                            <a:schemeClr val="tx1"/>
                          </a:solidFill>
                          <a:effectLst/>
                          <a:latin typeface="Times New Roman" pitchFamily="18" charset="0"/>
                          <a:ea typeface="黑体" pitchFamily="49" charset="-122"/>
                        </a:rPr>
                        <a:t>10</a:t>
                      </a:r>
                    </a:p>
                  </a:txBody>
                  <a:tcPr marT="45732" marB="45732" horzOverflow="overflow">
                    <a:lnL>
                      <a:noFill/>
                    </a:lnL>
                    <a:lnR cap="flat">
                      <a:noFill/>
                    </a:lnR>
                    <a:lnT>
                      <a:noFill/>
                    </a:lnT>
                    <a:lnB>
                      <a:noFill/>
                    </a:lnB>
                    <a:lnTlToBr>
                      <a:noFill/>
                    </a:lnTlToBr>
                    <a:lnBlToTr>
                      <a:noFill/>
                    </a:lnBlToTr>
                    <a:noFill/>
                  </a:tcPr>
                </a:tc>
              </a:tr>
              <a:tr h="350611">
                <a:tc>
                  <a:txBody>
                    <a:bodyPr/>
                    <a:lstStyle/>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700" b="1" i="0" u="none" strike="noStrike" cap="none" normalizeH="0" baseline="0" smtClean="0">
                          <a:ln>
                            <a:noFill/>
                          </a:ln>
                          <a:solidFill>
                            <a:schemeClr val="tx1"/>
                          </a:solidFill>
                          <a:effectLst/>
                          <a:latin typeface="Times New Roman" pitchFamily="18" charset="0"/>
                          <a:ea typeface="黑体" pitchFamily="49" charset="-122"/>
                          <a:sym typeface="Symbol" pitchFamily="18" charset="2"/>
                        </a:rPr>
                        <a:t></a:t>
                      </a:r>
                    </a:p>
                  </a:txBody>
                  <a:tcPr marT="45732" marB="45732" horzOverflow="overflow">
                    <a:lnL cap="flat">
                      <a:noFill/>
                    </a:lnL>
                    <a:lnR>
                      <a:noFill/>
                    </a:lnR>
                    <a:lnT>
                      <a:noFill/>
                    </a:lnT>
                    <a:lnB cap="flat">
                      <a:noFill/>
                    </a:lnB>
                    <a:lnTlToBr>
                      <a:noFill/>
                    </a:lnTlToBr>
                    <a:lnBlToTr>
                      <a:noFill/>
                    </a:lnBlToTr>
                    <a:noFill/>
                  </a:tcPr>
                </a:tc>
                <a:tc>
                  <a:txBody>
                    <a:bodyPr/>
                    <a:lstStyle/>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700" b="1" i="0" u="none" strike="noStrike" cap="none" normalizeH="0" baseline="0" smtClean="0">
                          <a:ln>
                            <a:noFill/>
                          </a:ln>
                          <a:solidFill>
                            <a:schemeClr val="tx1"/>
                          </a:solidFill>
                          <a:effectLst/>
                          <a:latin typeface="Times New Roman" pitchFamily="18" charset="0"/>
                          <a:ea typeface="黑体" pitchFamily="49" charset="-122"/>
                        </a:rPr>
                        <a:t>3</a:t>
                      </a:r>
                    </a:p>
                  </a:txBody>
                  <a:tcPr marT="45732" marB="45732" horzOverflow="overflow">
                    <a:lnL>
                      <a:noFill/>
                    </a:lnL>
                    <a:lnR>
                      <a:noFill/>
                    </a:lnR>
                    <a:lnT>
                      <a:noFill/>
                    </a:lnT>
                    <a:lnB cap="flat">
                      <a:noFill/>
                    </a:lnB>
                    <a:lnTlToBr>
                      <a:noFill/>
                    </a:lnTlToBr>
                    <a:lnBlToTr>
                      <a:noFill/>
                    </a:lnBlToTr>
                    <a:noFill/>
                  </a:tcPr>
                </a:tc>
                <a:tc>
                  <a:txBody>
                    <a:bodyPr/>
                    <a:lstStyle/>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700" b="1" i="0" u="none" strike="noStrike" cap="none" normalizeH="0" baseline="0" smtClean="0">
                          <a:ln>
                            <a:noFill/>
                          </a:ln>
                          <a:solidFill>
                            <a:schemeClr val="tx1"/>
                          </a:solidFill>
                          <a:effectLst/>
                          <a:latin typeface="Times New Roman" pitchFamily="18" charset="0"/>
                          <a:ea typeface="黑体" pitchFamily="49" charset="-122"/>
                          <a:sym typeface="Symbol" pitchFamily="18" charset="2"/>
                        </a:rPr>
                        <a:t></a:t>
                      </a:r>
                    </a:p>
                  </a:txBody>
                  <a:tcPr marT="45732" marB="45732" horzOverflow="overflow">
                    <a:lnL>
                      <a:noFill/>
                    </a:lnL>
                    <a:lnR>
                      <a:noFill/>
                    </a:lnR>
                    <a:lnT>
                      <a:noFill/>
                    </a:lnT>
                    <a:lnB cap="flat">
                      <a:noFill/>
                    </a:lnB>
                    <a:lnTlToBr>
                      <a:noFill/>
                    </a:lnTlToBr>
                    <a:lnBlToTr>
                      <a:noFill/>
                    </a:lnBlToTr>
                    <a:noFill/>
                  </a:tcPr>
                </a:tc>
                <a:tc>
                  <a:txBody>
                    <a:bodyPr/>
                    <a:lstStyle/>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700" b="1" i="0" u="none" strike="noStrike" cap="none" normalizeH="0" baseline="0" smtClean="0">
                          <a:ln>
                            <a:noFill/>
                          </a:ln>
                          <a:solidFill>
                            <a:schemeClr val="tx1"/>
                          </a:solidFill>
                          <a:effectLst/>
                          <a:latin typeface="Times New Roman" pitchFamily="18" charset="0"/>
                          <a:ea typeface="黑体" pitchFamily="49" charset="-122"/>
                          <a:sym typeface="Symbol" pitchFamily="18" charset="2"/>
                        </a:rPr>
                        <a:t></a:t>
                      </a:r>
                    </a:p>
                  </a:txBody>
                  <a:tcPr marT="45732" marB="45732" horzOverflow="overflow">
                    <a:lnL>
                      <a:noFill/>
                    </a:lnL>
                    <a:lnR>
                      <a:noFill/>
                    </a:lnR>
                    <a:lnT>
                      <a:noFill/>
                    </a:lnT>
                    <a:lnB cap="flat">
                      <a:noFill/>
                    </a:lnB>
                    <a:lnTlToBr>
                      <a:noFill/>
                    </a:lnTlToBr>
                    <a:lnBlToTr>
                      <a:noFill/>
                    </a:lnBlToTr>
                    <a:noFill/>
                  </a:tcPr>
                </a:tc>
                <a:tc>
                  <a:txBody>
                    <a:bodyPr/>
                    <a:lstStyle/>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700" b="1" i="0" u="none" strike="noStrike" cap="none" normalizeH="0" baseline="0" smtClean="0">
                          <a:ln>
                            <a:noFill/>
                          </a:ln>
                          <a:solidFill>
                            <a:schemeClr val="tx1"/>
                          </a:solidFill>
                          <a:effectLst/>
                          <a:latin typeface="Times New Roman" pitchFamily="18" charset="0"/>
                          <a:ea typeface="黑体" pitchFamily="49" charset="-122"/>
                          <a:sym typeface="Symbol" pitchFamily="18" charset="2"/>
                        </a:rPr>
                        <a:t></a:t>
                      </a:r>
                    </a:p>
                  </a:txBody>
                  <a:tcPr marT="45732" marB="45732" horzOverflow="overflow">
                    <a:lnL>
                      <a:noFill/>
                    </a:lnL>
                    <a:lnR>
                      <a:noFill/>
                    </a:lnR>
                    <a:lnT>
                      <a:noFill/>
                    </a:lnT>
                    <a:lnB cap="flat">
                      <a:noFill/>
                    </a:lnB>
                    <a:lnTlToBr>
                      <a:noFill/>
                    </a:lnTlToBr>
                    <a:lnBlToTr>
                      <a:noFill/>
                    </a:lnBlToTr>
                    <a:noFill/>
                  </a:tcPr>
                </a:tc>
                <a:tc>
                  <a:txBody>
                    <a:bodyPr/>
                    <a:lstStyle/>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700" b="1" i="0" u="none" strike="noStrike" cap="none" normalizeH="0" baseline="0" smtClean="0">
                          <a:ln>
                            <a:noFill/>
                          </a:ln>
                          <a:solidFill>
                            <a:schemeClr val="tx1"/>
                          </a:solidFill>
                          <a:effectLst/>
                          <a:latin typeface="Times New Roman" pitchFamily="18" charset="0"/>
                          <a:ea typeface="黑体" pitchFamily="49" charset="-122"/>
                          <a:sym typeface="Symbol" pitchFamily="18" charset="2"/>
                        </a:rPr>
                        <a:t></a:t>
                      </a:r>
                    </a:p>
                  </a:txBody>
                  <a:tcPr marT="45732" marB="45732" horzOverflow="overflow">
                    <a:lnL>
                      <a:noFill/>
                    </a:lnL>
                    <a:lnR>
                      <a:noFill/>
                    </a:lnR>
                    <a:lnT>
                      <a:noFill/>
                    </a:lnT>
                    <a:lnB cap="flat">
                      <a:noFill/>
                    </a:lnB>
                    <a:lnTlToBr>
                      <a:noFill/>
                    </a:lnTlToBr>
                    <a:lnBlToTr>
                      <a:noFill/>
                    </a:lnBlToTr>
                    <a:noFill/>
                  </a:tcPr>
                </a:tc>
                <a:tc>
                  <a:txBody>
                    <a:bodyPr/>
                    <a:lstStyle/>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700" b="1" i="0" u="none" strike="noStrike" cap="none" normalizeH="0" baseline="0" smtClean="0">
                          <a:ln>
                            <a:noFill/>
                          </a:ln>
                          <a:solidFill>
                            <a:schemeClr val="tx1"/>
                          </a:solidFill>
                          <a:effectLst/>
                          <a:latin typeface="Times New Roman" pitchFamily="18" charset="0"/>
                          <a:ea typeface="黑体" pitchFamily="49" charset="-122"/>
                        </a:rPr>
                        <a:t>0</a:t>
                      </a:r>
                    </a:p>
                  </a:txBody>
                  <a:tcPr marT="45732" marB="45732" horzOverflow="overflow">
                    <a:lnL>
                      <a:noFill/>
                    </a:lnL>
                    <a:lnR cap="flat">
                      <a:noFill/>
                    </a:lnR>
                    <a:lnT>
                      <a:noFill/>
                    </a:lnT>
                    <a:lnB cap="flat">
                      <a:noFill/>
                    </a:lnB>
                    <a:lnTlToBr>
                      <a:noFill/>
                    </a:lnTlToBr>
                    <a:lnBlToTr>
                      <a:noFill/>
                    </a:lnBlToTr>
                    <a:noFill/>
                  </a:tcPr>
                </a:tc>
              </a:tr>
            </a:tbl>
          </a:graphicData>
        </a:graphic>
      </p:graphicFrame>
      <p:graphicFrame>
        <p:nvGraphicFramePr>
          <p:cNvPr id="226418" name="Group 114"/>
          <p:cNvGraphicFramePr>
            <a:graphicFrameLocks noGrp="1"/>
          </p:cNvGraphicFramePr>
          <p:nvPr/>
        </p:nvGraphicFramePr>
        <p:xfrm>
          <a:off x="4495800" y="339725"/>
          <a:ext cx="330200" cy="2466975"/>
        </p:xfrm>
        <a:graphic>
          <a:graphicData uri="http://schemas.openxmlformats.org/drawingml/2006/table">
            <a:tbl>
              <a:tblPr/>
              <a:tblGrid>
                <a:gridCol w="330200"/>
              </a:tblGrid>
              <a:tr h="350565">
                <a:tc>
                  <a:txBody>
                    <a:bodyPr/>
                    <a:lstStyle/>
                    <a:p>
                      <a:pPr marL="0" marR="0" lvl="0" indent="0" algn="l" defTabSz="784225"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700" b="1" i="0" u="none" strike="noStrike" cap="none" normalizeH="0" baseline="0" smtClean="0">
                          <a:ln>
                            <a:noFill/>
                          </a:ln>
                          <a:solidFill>
                            <a:schemeClr val="tx1"/>
                          </a:solidFill>
                          <a:effectLst/>
                          <a:latin typeface="Times New Roman" pitchFamily="18" charset="0"/>
                          <a:ea typeface="黑体" pitchFamily="49" charset="-122"/>
                        </a:rPr>
                        <a:t>a</a:t>
                      </a:r>
                    </a:p>
                  </a:txBody>
                  <a:tcPr marT="45726" marB="45726" horzOverflow="overflow">
                    <a:lnL cap="flat">
                      <a:noFill/>
                    </a:lnL>
                    <a:lnR cap="flat">
                      <a:noFill/>
                    </a:lnR>
                    <a:lnT cap="flat">
                      <a:noFill/>
                    </a:lnT>
                    <a:lnB>
                      <a:noFill/>
                    </a:lnB>
                    <a:lnTlToBr>
                      <a:noFill/>
                    </a:lnTlToBr>
                    <a:lnBlToTr>
                      <a:noFill/>
                    </a:lnBlToTr>
                    <a:noFill/>
                  </a:tcPr>
                </a:tc>
              </a:tr>
              <a:tr h="350565">
                <a:tc>
                  <a:txBody>
                    <a:bodyPr/>
                    <a:lstStyle/>
                    <a:p>
                      <a:pPr marL="0" marR="0" lvl="0" indent="0" algn="l" defTabSz="784225"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700" b="1" i="0" u="none" strike="noStrike" cap="none" normalizeH="0" baseline="0" smtClean="0">
                          <a:ln>
                            <a:noFill/>
                          </a:ln>
                          <a:solidFill>
                            <a:schemeClr val="tx1"/>
                          </a:solidFill>
                          <a:effectLst/>
                          <a:latin typeface="Times New Roman" pitchFamily="18" charset="0"/>
                          <a:ea typeface="黑体" pitchFamily="49" charset="-122"/>
                        </a:rPr>
                        <a:t>b</a:t>
                      </a:r>
                    </a:p>
                  </a:txBody>
                  <a:tcPr marT="45726" marB="45726" horzOverflow="overflow">
                    <a:lnL cap="flat">
                      <a:noFill/>
                    </a:lnL>
                    <a:lnR cap="flat">
                      <a:noFill/>
                    </a:lnR>
                    <a:lnT>
                      <a:noFill/>
                    </a:lnT>
                    <a:lnB>
                      <a:noFill/>
                    </a:lnB>
                    <a:lnTlToBr>
                      <a:noFill/>
                    </a:lnTlToBr>
                    <a:lnBlToTr>
                      <a:noFill/>
                    </a:lnBlToTr>
                    <a:noFill/>
                  </a:tcPr>
                </a:tc>
              </a:tr>
              <a:tr h="350565">
                <a:tc>
                  <a:txBody>
                    <a:bodyPr/>
                    <a:lstStyle/>
                    <a:p>
                      <a:pPr marL="0" marR="0" lvl="0" indent="0" algn="l" defTabSz="784225"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700" b="1" i="0" u="none" strike="noStrike" cap="none" normalizeH="0" baseline="0" smtClean="0">
                          <a:ln>
                            <a:noFill/>
                          </a:ln>
                          <a:solidFill>
                            <a:schemeClr val="tx1"/>
                          </a:solidFill>
                          <a:effectLst/>
                          <a:latin typeface="Times New Roman" pitchFamily="18" charset="0"/>
                          <a:ea typeface="黑体" pitchFamily="49" charset="-122"/>
                        </a:rPr>
                        <a:t>c</a:t>
                      </a:r>
                    </a:p>
                  </a:txBody>
                  <a:tcPr marT="45726" marB="45726" horzOverflow="overflow">
                    <a:lnL cap="flat">
                      <a:noFill/>
                    </a:lnL>
                    <a:lnR cap="flat">
                      <a:noFill/>
                    </a:lnR>
                    <a:lnT>
                      <a:noFill/>
                    </a:lnT>
                    <a:lnB>
                      <a:noFill/>
                    </a:lnB>
                    <a:lnTlToBr>
                      <a:noFill/>
                    </a:lnTlToBr>
                    <a:lnBlToTr>
                      <a:noFill/>
                    </a:lnBlToTr>
                    <a:noFill/>
                  </a:tcPr>
                </a:tc>
              </a:tr>
              <a:tr h="363585">
                <a:tc>
                  <a:txBody>
                    <a:bodyPr/>
                    <a:lstStyle/>
                    <a:p>
                      <a:pPr marL="0" marR="0" lvl="0" indent="0" algn="l" defTabSz="784225"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700" b="1" i="0" u="none" strike="noStrike" cap="none" normalizeH="0" baseline="0" smtClean="0">
                          <a:ln>
                            <a:noFill/>
                          </a:ln>
                          <a:solidFill>
                            <a:schemeClr val="tx1"/>
                          </a:solidFill>
                          <a:effectLst/>
                          <a:latin typeface="Times New Roman" pitchFamily="18" charset="0"/>
                          <a:ea typeface="黑体" pitchFamily="49" charset="-122"/>
                        </a:rPr>
                        <a:t>d</a:t>
                      </a:r>
                    </a:p>
                  </a:txBody>
                  <a:tcPr marT="45726" marB="45726" horzOverflow="overflow">
                    <a:lnL cap="flat">
                      <a:noFill/>
                    </a:lnL>
                    <a:lnR cap="flat">
                      <a:noFill/>
                    </a:lnR>
                    <a:lnT>
                      <a:noFill/>
                    </a:lnT>
                    <a:lnB>
                      <a:noFill/>
                    </a:lnB>
                    <a:lnTlToBr>
                      <a:noFill/>
                    </a:lnTlToBr>
                    <a:lnBlToTr>
                      <a:noFill/>
                    </a:lnBlToTr>
                    <a:noFill/>
                  </a:tcPr>
                </a:tc>
              </a:tr>
              <a:tr h="350565">
                <a:tc>
                  <a:txBody>
                    <a:bodyPr/>
                    <a:lstStyle/>
                    <a:p>
                      <a:pPr marL="0" marR="0" lvl="0" indent="0" algn="l" defTabSz="784225"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700" b="1" i="0" u="none" strike="noStrike" cap="none" normalizeH="0" baseline="0" smtClean="0">
                          <a:ln>
                            <a:noFill/>
                          </a:ln>
                          <a:solidFill>
                            <a:schemeClr val="tx1"/>
                          </a:solidFill>
                          <a:effectLst/>
                          <a:latin typeface="Times New Roman" pitchFamily="18" charset="0"/>
                          <a:ea typeface="黑体" pitchFamily="49" charset="-122"/>
                        </a:rPr>
                        <a:t>e</a:t>
                      </a:r>
                    </a:p>
                  </a:txBody>
                  <a:tcPr marT="45726" marB="45726" horzOverflow="overflow">
                    <a:lnL cap="flat">
                      <a:noFill/>
                    </a:lnL>
                    <a:lnR cap="flat">
                      <a:noFill/>
                    </a:lnR>
                    <a:lnT>
                      <a:noFill/>
                    </a:lnT>
                    <a:lnB>
                      <a:noFill/>
                    </a:lnB>
                    <a:lnTlToBr>
                      <a:noFill/>
                    </a:lnTlToBr>
                    <a:lnBlToTr>
                      <a:noFill/>
                    </a:lnBlToTr>
                    <a:noFill/>
                  </a:tcPr>
                </a:tc>
              </a:tr>
              <a:tr h="350565">
                <a:tc>
                  <a:txBody>
                    <a:bodyPr/>
                    <a:lstStyle/>
                    <a:p>
                      <a:pPr marL="0" marR="0" lvl="0" indent="0" algn="l" defTabSz="784225"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700" b="1" i="0" u="none" strike="noStrike" cap="none" normalizeH="0" baseline="0" smtClean="0">
                          <a:ln>
                            <a:noFill/>
                          </a:ln>
                          <a:solidFill>
                            <a:schemeClr val="tx1"/>
                          </a:solidFill>
                          <a:effectLst/>
                          <a:latin typeface="Times New Roman" pitchFamily="18" charset="0"/>
                          <a:ea typeface="黑体" pitchFamily="49" charset="-122"/>
                        </a:rPr>
                        <a:t>f</a:t>
                      </a:r>
                    </a:p>
                  </a:txBody>
                  <a:tcPr marT="45726" marB="45726" horzOverflow="overflow">
                    <a:lnL cap="flat">
                      <a:noFill/>
                    </a:lnL>
                    <a:lnR cap="flat">
                      <a:noFill/>
                    </a:lnR>
                    <a:lnT>
                      <a:noFill/>
                    </a:lnT>
                    <a:lnB>
                      <a:noFill/>
                    </a:lnB>
                    <a:lnTlToBr>
                      <a:noFill/>
                    </a:lnTlToBr>
                    <a:lnBlToTr>
                      <a:noFill/>
                    </a:lnBlToTr>
                    <a:noFill/>
                  </a:tcPr>
                </a:tc>
              </a:tr>
              <a:tr h="350565">
                <a:tc>
                  <a:txBody>
                    <a:bodyPr/>
                    <a:lstStyle/>
                    <a:p>
                      <a:pPr marL="0" marR="0" lvl="0" indent="0" algn="l" defTabSz="784225"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700" b="1" i="0" u="none" strike="noStrike" cap="none" normalizeH="0" baseline="0" smtClean="0">
                          <a:ln>
                            <a:noFill/>
                          </a:ln>
                          <a:solidFill>
                            <a:schemeClr val="tx1"/>
                          </a:solidFill>
                          <a:effectLst/>
                          <a:latin typeface="Times New Roman" pitchFamily="18" charset="0"/>
                          <a:ea typeface="黑体" pitchFamily="49" charset="-122"/>
                        </a:rPr>
                        <a:t>g</a:t>
                      </a:r>
                    </a:p>
                  </a:txBody>
                  <a:tcPr marT="45726" marB="45726" horzOverflow="overflow">
                    <a:lnL cap="flat">
                      <a:noFill/>
                    </a:lnL>
                    <a:lnR cap="flat">
                      <a:noFill/>
                    </a:lnR>
                    <a:lnT>
                      <a:noFill/>
                    </a:lnT>
                    <a:lnB cap="flat">
                      <a:noFill/>
                    </a:lnB>
                    <a:lnTlToBr>
                      <a:noFill/>
                    </a:lnTlToBr>
                    <a:lnBlToTr>
                      <a:noFill/>
                    </a:lnBlToTr>
                    <a:noFill/>
                  </a:tcPr>
                </a:tc>
              </a:tr>
            </a:tbl>
          </a:graphicData>
        </a:graphic>
      </p:graphicFrame>
      <p:graphicFrame>
        <p:nvGraphicFramePr>
          <p:cNvPr id="226566" name="Group 262"/>
          <p:cNvGraphicFramePr>
            <a:graphicFrameLocks noGrp="1"/>
          </p:cNvGraphicFramePr>
          <p:nvPr/>
        </p:nvGraphicFramePr>
        <p:xfrm>
          <a:off x="323850" y="4149725"/>
          <a:ext cx="7543800" cy="2381250"/>
        </p:xfrm>
        <a:graphic>
          <a:graphicData uri="http://schemas.openxmlformats.org/drawingml/2006/table">
            <a:tbl>
              <a:tblPr/>
              <a:tblGrid>
                <a:gridCol w="962025"/>
                <a:gridCol w="714375"/>
                <a:gridCol w="863600"/>
                <a:gridCol w="812800"/>
                <a:gridCol w="777875"/>
                <a:gridCol w="793750"/>
                <a:gridCol w="793750"/>
                <a:gridCol w="814388"/>
                <a:gridCol w="1011237"/>
              </a:tblGrid>
              <a:tr h="1131170">
                <a:tc>
                  <a:txBody>
                    <a:bodyPr/>
                    <a:lstStyle/>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3100" b="0" i="0" u="none" strike="noStrike" cap="none" normalizeH="0" baseline="0" smtClean="0">
                          <a:ln>
                            <a:noFill/>
                          </a:ln>
                          <a:solidFill>
                            <a:schemeClr val="tx1"/>
                          </a:solidFill>
                          <a:effectLst/>
                          <a:latin typeface="Times New Roman" pitchFamily="18" charset="0"/>
                          <a:ea typeface="黑体" pitchFamily="49" charset="-122"/>
                        </a:rPr>
                        <a:t>i</a:t>
                      </a:r>
                    </a:p>
                  </a:txBody>
                  <a:tcPr marT="45735" marB="45735"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28575" cap="flat" cmpd="sng" algn="ctr">
                      <a:solidFill>
                        <a:srgbClr val="3399FF"/>
                      </a:solidFill>
                      <a:prstDash val="solid"/>
                      <a:round/>
                      <a:headEnd type="none" w="med" len="med"/>
                      <a:tailEnd type="none" w="med" len="med"/>
                    </a:lnB>
                    <a:lnTlToBr>
                      <a:noFill/>
                    </a:lnTlToBr>
                    <a:lnBlToTr>
                      <a:noFill/>
                    </a:lnBlToTr>
                    <a:noFill/>
                  </a:tcPr>
                </a:tc>
                <a:tc>
                  <a:txBody>
                    <a:bodyPr/>
                    <a:lstStyle/>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3100" b="0" i="0" u="none" strike="noStrike" cap="none" normalizeH="0" baseline="0" smtClean="0">
                          <a:ln>
                            <a:noFill/>
                          </a:ln>
                          <a:solidFill>
                            <a:schemeClr val="tx1"/>
                          </a:solidFill>
                          <a:effectLst/>
                          <a:latin typeface="Times New Roman" pitchFamily="18" charset="0"/>
                          <a:ea typeface="黑体" pitchFamily="49" charset="-122"/>
                        </a:rPr>
                        <a:t>0</a:t>
                      </a:r>
                    </a:p>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3100" b="0" i="0" u="none" strike="noStrike" cap="none" normalizeH="0" baseline="0" smtClean="0">
                          <a:ln>
                            <a:noFill/>
                          </a:ln>
                          <a:solidFill>
                            <a:schemeClr val="tx1"/>
                          </a:solidFill>
                          <a:effectLst/>
                          <a:latin typeface="Times New Roman" pitchFamily="18" charset="0"/>
                          <a:ea typeface="黑体" pitchFamily="49" charset="-122"/>
                        </a:rPr>
                        <a:t>a</a:t>
                      </a:r>
                    </a:p>
                  </a:txBody>
                  <a:tcPr marT="45735" marB="45735"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28575" cap="flat" cmpd="sng" algn="ctr">
                      <a:solidFill>
                        <a:srgbClr val="3399FF"/>
                      </a:solidFill>
                      <a:prstDash val="solid"/>
                      <a:round/>
                      <a:headEnd type="none" w="med" len="med"/>
                      <a:tailEnd type="none" w="med" len="med"/>
                    </a:lnB>
                    <a:lnTlToBr>
                      <a:noFill/>
                    </a:lnTlToBr>
                    <a:lnBlToTr>
                      <a:noFill/>
                    </a:lnBlToTr>
                    <a:noFill/>
                  </a:tcPr>
                </a:tc>
                <a:tc>
                  <a:txBody>
                    <a:bodyPr/>
                    <a:lstStyle/>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3100" b="0" i="0" u="none" strike="noStrike" cap="none" normalizeH="0" baseline="0" smtClean="0">
                          <a:ln>
                            <a:noFill/>
                          </a:ln>
                          <a:solidFill>
                            <a:schemeClr val="tx1"/>
                          </a:solidFill>
                          <a:effectLst/>
                          <a:latin typeface="Times New Roman" pitchFamily="18" charset="0"/>
                          <a:ea typeface="黑体" pitchFamily="49" charset="-122"/>
                        </a:rPr>
                        <a:t>1</a:t>
                      </a:r>
                    </a:p>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3100" b="0" i="0" u="none" strike="noStrike" cap="none" normalizeH="0" baseline="0" smtClean="0">
                          <a:ln>
                            <a:noFill/>
                          </a:ln>
                          <a:solidFill>
                            <a:schemeClr val="tx1"/>
                          </a:solidFill>
                          <a:effectLst/>
                          <a:latin typeface="Times New Roman" pitchFamily="18" charset="0"/>
                          <a:ea typeface="黑体" pitchFamily="49" charset="-122"/>
                        </a:rPr>
                        <a:t>b</a:t>
                      </a:r>
                    </a:p>
                  </a:txBody>
                  <a:tcPr marT="45735" marB="45735"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28575" cap="flat" cmpd="sng" algn="ctr">
                      <a:solidFill>
                        <a:srgbClr val="3399FF"/>
                      </a:solidFill>
                      <a:prstDash val="solid"/>
                      <a:round/>
                      <a:headEnd type="none" w="med" len="med"/>
                      <a:tailEnd type="none" w="med" len="med"/>
                    </a:lnB>
                    <a:lnTlToBr>
                      <a:noFill/>
                    </a:lnTlToBr>
                    <a:lnBlToTr>
                      <a:noFill/>
                    </a:lnBlToTr>
                    <a:noFill/>
                  </a:tcPr>
                </a:tc>
                <a:tc>
                  <a:txBody>
                    <a:bodyPr/>
                    <a:lstStyle/>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3100" b="0" i="0" u="none" strike="noStrike" cap="none" normalizeH="0" baseline="0" smtClean="0">
                          <a:ln>
                            <a:noFill/>
                          </a:ln>
                          <a:solidFill>
                            <a:schemeClr val="tx1"/>
                          </a:solidFill>
                          <a:effectLst/>
                          <a:latin typeface="Times New Roman" pitchFamily="18" charset="0"/>
                          <a:ea typeface="黑体" pitchFamily="49" charset="-122"/>
                        </a:rPr>
                        <a:t>2</a:t>
                      </a:r>
                    </a:p>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3100" b="0" i="0" u="none" strike="noStrike" cap="none" normalizeH="0" baseline="0" smtClean="0">
                          <a:ln>
                            <a:noFill/>
                          </a:ln>
                          <a:solidFill>
                            <a:schemeClr val="tx1"/>
                          </a:solidFill>
                          <a:effectLst/>
                          <a:latin typeface="Times New Roman" pitchFamily="18" charset="0"/>
                          <a:ea typeface="黑体" pitchFamily="49" charset="-122"/>
                        </a:rPr>
                        <a:t>c</a:t>
                      </a:r>
                    </a:p>
                  </a:txBody>
                  <a:tcPr marT="45735" marB="45735"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28575" cap="flat" cmpd="sng" algn="ctr">
                      <a:solidFill>
                        <a:srgbClr val="3399FF"/>
                      </a:solidFill>
                      <a:prstDash val="solid"/>
                      <a:round/>
                      <a:headEnd type="none" w="med" len="med"/>
                      <a:tailEnd type="none" w="med" len="med"/>
                    </a:lnB>
                    <a:lnTlToBr>
                      <a:noFill/>
                    </a:lnTlToBr>
                    <a:lnBlToTr>
                      <a:noFill/>
                    </a:lnBlToTr>
                    <a:noFill/>
                  </a:tcPr>
                </a:tc>
                <a:tc>
                  <a:txBody>
                    <a:bodyPr/>
                    <a:lstStyle/>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3100" b="0" i="0" u="none" strike="noStrike" cap="none" normalizeH="0" baseline="0" smtClean="0">
                          <a:ln>
                            <a:noFill/>
                          </a:ln>
                          <a:solidFill>
                            <a:schemeClr val="tx1"/>
                          </a:solidFill>
                          <a:effectLst/>
                          <a:latin typeface="Times New Roman" pitchFamily="18" charset="0"/>
                          <a:ea typeface="黑体" pitchFamily="49" charset="-122"/>
                        </a:rPr>
                        <a:t>3</a:t>
                      </a:r>
                    </a:p>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3100" b="0" i="0" u="none" strike="noStrike" cap="none" normalizeH="0" baseline="0" smtClean="0">
                          <a:ln>
                            <a:noFill/>
                          </a:ln>
                          <a:solidFill>
                            <a:schemeClr val="tx1"/>
                          </a:solidFill>
                          <a:effectLst/>
                          <a:latin typeface="Times New Roman" pitchFamily="18" charset="0"/>
                          <a:ea typeface="黑体" pitchFamily="49" charset="-122"/>
                        </a:rPr>
                        <a:t>d</a:t>
                      </a:r>
                    </a:p>
                  </a:txBody>
                  <a:tcPr marT="45735" marB="45735"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28575" cap="flat" cmpd="sng" algn="ctr">
                      <a:solidFill>
                        <a:srgbClr val="3399FF"/>
                      </a:solidFill>
                      <a:prstDash val="solid"/>
                      <a:round/>
                      <a:headEnd type="none" w="med" len="med"/>
                      <a:tailEnd type="none" w="med" len="med"/>
                    </a:lnB>
                    <a:lnTlToBr>
                      <a:noFill/>
                    </a:lnTlToBr>
                    <a:lnBlToTr>
                      <a:noFill/>
                    </a:lnBlToTr>
                    <a:noFill/>
                  </a:tcPr>
                </a:tc>
                <a:tc>
                  <a:txBody>
                    <a:bodyPr/>
                    <a:lstStyle/>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3100" b="0" i="0" u="none" strike="noStrike" cap="none" normalizeH="0" baseline="0" smtClean="0">
                          <a:ln>
                            <a:noFill/>
                          </a:ln>
                          <a:solidFill>
                            <a:schemeClr val="tx1"/>
                          </a:solidFill>
                          <a:effectLst/>
                          <a:latin typeface="Times New Roman" pitchFamily="18" charset="0"/>
                          <a:ea typeface="黑体" pitchFamily="49" charset="-122"/>
                        </a:rPr>
                        <a:t>4</a:t>
                      </a:r>
                    </a:p>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3100" b="0" i="0" u="none" strike="noStrike" cap="none" normalizeH="0" baseline="0" smtClean="0">
                          <a:ln>
                            <a:noFill/>
                          </a:ln>
                          <a:solidFill>
                            <a:schemeClr val="tx1"/>
                          </a:solidFill>
                          <a:effectLst/>
                          <a:latin typeface="Times New Roman" pitchFamily="18" charset="0"/>
                          <a:ea typeface="黑体" pitchFamily="49" charset="-122"/>
                        </a:rPr>
                        <a:t>e</a:t>
                      </a:r>
                    </a:p>
                  </a:txBody>
                  <a:tcPr marT="45735" marB="45735"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28575" cap="flat" cmpd="sng" algn="ctr">
                      <a:solidFill>
                        <a:srgbClr val="3399FF"/>
                      </a:solidFill>
                      <a:prstDash val="solid"/>
                      <a:round/>
                      <a:headEnd type="none" w="med" len="med"/>
                      <a:tailEnd type="none" w="med" len="med"/>
                    </a:lnB>
                    <a:lnTlToBr>
                      <a:noFill/>
                    </a:lnTlToBr>
                    <a:lnBlToTr>
                      <a:noFill/>
                    </a:lnBlToTr>
                    <a:noFill/>
                  </a:tcPr>
                </a:tc>
                <a:tc>
                  <a:txBody>
                    <a:bodyPr/>
                    <a:lstStyle/>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3100" b="0" i="0" u="none" strike="noStrike" cap="none" normalizeH="0" baseline="0" smtClean="0">
                          <a:ln>
                            <a:noFill/>
                          </a:ln>
                          <a:solidFill>
                            <a:schemeClr val="tx1"/>
                          </a:solidFill>
                          <a:effectLst/>
                          <a:latin typeface="Times New Roman" pitchFamily="18" charset="0"/>
                          <a:ea typeface="黑体" pitchFamily="49" charset="-122"/>
                        </a:rPr>
                        <a:t>5</a:t>
                      </a:r>
                    </a:p>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3100" b="0" i="0" u="none" strike="noStrike" cap="none" normalizeH="0" baseline="0" smtClean="0">
                          <a:ln>
                            <a:noFill/>
                          </a:ln>
                          <a:solidFill>
                            <a:schemeClr val="tx1"/>
                          </a:solidFill>
                          <a:effectLst/>
                          <a:latin typeface="Times New Roman" pitchFamily="18" charset="0"/>
                          <a:ea typeface="黑体" pitchFamily="49" charset="-122"/>
                        </a:rPr>
                        <a:t>f</a:t>
                      </a:r>
                    </a:p>
                  </a:txBody>
                  <a:tcPr marT="45735" marB="45735"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28575" cap="flat" cmpd="sng" algn="ctr">
                      <a:solidFill>
                        <a:srgbClr val="3399FF"/>
                      </a:solidFill>
                      <a:prstDash val="solid"/>
                      <a:round/>
                      <a:headEnd type="none" w="med" len="med"/>
                      <a:tailEnd type="none" w="med" len="med"/>
                    </a:lnB>
                    <a:lnTlToBr>
                      <a:noFill/>
                    </a:lnTlToBr>
                    <a:lnBlToTr>
                      <a:noFill/>
                    </a:lnBlToTr>
                    <a:noFill/>
                  </a:tcPr>
                </a:tc>
                <a:tc>
                  <a:txBody>
                    <a:bodyPr/>
                    <a:lstStyle/>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3100" b="0" i="0" u="none" strike="noStrike" cap="none" normalizeH="0" baseline="0" smtClean="0">
                          <a:ln>
                            <a:noFill/>
                          </a:ln>
                          <a:solidFill>
                            <a:schemeClr val="tx1"/>
                          </a:solidFill>
                          <a:effectLst/>
                          <a:latin typeface="Times New Roman" pitchFamily="18" charset="0"/>
                          <a:ea typeface="黑体" pitchFamily="49" charset="-122"/>
                        </a:rPr>
                        <a:t>6</a:t>
                      </a:r>
                    </a:p>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3100" b="0" i="0" u="none" strike="noStrike" cap="none" normalizeH="0" baseline="0" smtClean="0">
                          <a:ln>
                            <a:noFill/>
                          </a:ln>
                          <a:solidFill>
                            <a:schemeClr val="tx1"/>
                          </a:solidFill>
                          <a:effectLst/>
                          <a:latin typeface="Times New Roman" pitchFamily="18" charset="0"/>
                          <a:ea typeface="黑体" pitchFamily="49" charset="-122"/>
                        </a:rPr>
                        <a:t>g</a:t>
                      </a:r>
                    </a:p>
                  </a:txBody>
                  <a:tcPr marT="45735" marB="45735"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28575" cap="flat" cmpd="sng" algn="ctr">
                      <a:solidFill>
                        <a:srgbClr val="3399FF"/>
                      </a:solidFill>
                      <a:prstDash val="solid"/>
                      <a:round/>
                      <a:headEnd type="none" w="med" len="med"/>
                      <a:tailEnd type="none" w="med" len="med"/>
                    </a:lnB>
                    <a:lnTlToBr>
                      <a:noFill/>
                    </a:lnTlToBr>
                    <a:lnBlToTr>
                      <a:noFill/>
                    </a:lnBlToTr>
                    <a:noFill/>
                  </a:tcPr>
                </a:tc>
                <a:tc>
                  <a:txBody>
                    <a:bodyPr/>
                    <a:lstStyle/>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3100" b="0" i="0" u="none" strike="noStrike" cap="none" normalizeH="0" baseline="0" smtClean="0">
                          <a:ln>
                            <a:noFill/>
                          </a:ln>
                          <a:solidFill>
                            <a:schemeClr val="tx1"/>
                          </a:solidFill>
                          <a:effectLst/>
                          <a:latin typeface="Times New Roman" pitchFamily="18" charset="0"/>
                          <a:ea typeface="黑体" pitchFamily="49" charset="-122"/>
                        </a:rPr>
                        <a:t>S</a:t>
                      </a:r>
                    </a:p>
                  </a:txBody>
                  <a:tcPr marT="45735" marB="45735"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28575" cap="flat" cmpd="sng" algn="ctr">
                      <a:solidFill>
                        <a:srgbClr val="3399FF"/>
                      </a:solidFill>
                      <a:prstDash val="solid"/>
                      <a:round/>
                      <a:headEnd type="none" w="med" len="med"/>
                      <a:tailEnd type="none" w="med" len="med"/>
                    </a:lnB>
                    <a:lnTlToBr>
                      <a:noFill/>
                    </a:lnTlToBr>
                    <a:lnBlToTr>
                      <a:noFill/>
                    </a:lnBlToTr>
                    <a:noFill/>
                  </a:tcPr>
                </a:tc>
              </a:tr>
              <a:tr h="625040">
                <a:tc>
                  <a:txBody>
                    <a:bodyPr/>
                    <a:lstStyle/>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Times New Roman" pitchFamily="18" charset="0"/>
                          <a:ea typeface="黑体" pitchFamily="49" charset="-122"/>
                        </a:rPr>
                        <a:t>dist[i]</a:t>
                      </a:r>
                    </a:p>
                  </a:txBody>
                  <a:tcPr marT="45735" marB="45735" horzOverflow="overflow">
                    <a:lnL w="28575" cap="flat" cmpd="sng" algn="ctr">
                      <a:solidFill>
                        <a:srgbClr val="3399FF"/>
                      </a:solidFill>
                      <a:prstDash val="solid"/>
                      <a:round/>
                      <a:headEnd type="none" w="med" len="med"/>
                      <a:tailEnd type="none" w="med" len="med"/>
                    </a:lnL>
                    <a:lnR w="12700" cap="flat" cmpd="sng" algn="ctr">
                      <a:solidFill>
                        <a:srgbClr val="3399FF"/>
                      </a:solidFill>
                      <a:prstDash val="solid"/>
                      <a:round/>
                      <a:headEnd type="none" w="med" len="med"/>
                      <a:tailEnd type="none" w="med" len="med"/>
                    </a:lnR>
                    <a:lnT w="28575" cap="flat" cmpd="sng" algn="ctr">
                      <a:solidFill>
                        <a:srgbClr val="3399FF"/>
                      </a:solidFill>
                      <a:prstDash val="solid"/>
                      <a:round/>
                      <a:headEnd type="none" w="med" len="med"/>
                      <a:tailEnd type="none" w="med" len="med"/>
                    </a:lnT>
                    <a:lnB w="12700" cap="flat" cmpd="sng" algn="ctr">
                      <a:solidFill>
                        <a:srgbClr val="3399FF"/>
                      </a:solidFill>
                      <a:prstDash val="solid"/>
                      <a:round/>
                      <a:headEnd type="none" w="med" len="med"/>
                      <a:tailEnd type="none" w="med" len="med"/>
                    </a:lnB>
                    <a:lnTlToBr>
                      <a:noFill/>
                    </a:lnTlToBr>
                    <a:lnBlToTr>
                      <a:noFill/>
                    </a:lnBlToTr>
                    <a:noFill/>
                  </a:tcPr>
                </a:tc>
                <a:tc>
                  <a:txBody>
                    <a:bodyPr/>
                    <a:lstStyle/>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3500" b="0" i="0" u="none" strike="noStrike" cap="none" normalizeH="0" baseline="0" smtClean="0">
                        <a:ln>
                          <a:noFill/>
                        </a:ln>
                        <a:solidFill>
                          <a:schemeClr val="tx1"/>
                        </a:solidFill>
                        <a:effectLst/>
                        <a:latin typeface="Times New Roman" pitchFamily="18" charset="0"/>
                        <a:ea typeface="黑体" pitchFamily="49" charset="-122"/>
                      </a:endParaRPr>
                    </a:p>
                  </a:txBody>
                  <a:tcPr marT="45735" marB="45735" horzOverflow="overflow">
                    <a:lnL w="12700" cap="flat" cmpd="sng" algn="ctr">
                      <a:solidFill>
                        <a:srgbClr val="3399FF"/>
                      </a:solidFill>
                      <a:prstDash val="solid"/>
                      <a:round/>
                      <a:headEnd type="none" w="med" len="med"/>
                      <a:tailEnd type="none" w="med" len="med"/>
                    </a:lnL>
                    <a:lnR w="12700" cap="flat" cmpd="sng" algn="ctr">
                      <a:solidFill>
                        <a:srgbClr val="3399FF"/>
                      </a:solidFill>
                      <a:prstDash val="solid"/>
                      <a:round/>
                      <a:headEnd type="none" w="med" len="med"/>
                      <a:tailEnd type="none" w="med" len="med"/>
                    </a:lnR>
                    <a:lnT w="28575" cap="flat" cmpd="sng" algn="ctr">
                      <a:solidFill>
                        <a:srgbClr val="3399FF"/>
                      </a:solidFill>
                      <a:prstDash val="solid"/>
                      <a:round/>
                      <a:headEnd type="none" w="med" len="med"/>
                      <a:tailEnd type="none" w="med" len="med"/>
                    </a:lnT>
                    <a:lnB w="12700" cap="flat" cmpd="sng" algn="ctr">
                      <a:solidFill>
                        <a:srgbClr val="3399FF"/>
                      </a:solidFill>
                      <a:prstDash val="solid"/>
                      <a:round/>
                      <a:headEnd type="none" w="med" len="med"/>
                      <a:tailEnd type="none" w="med" len="med"/>
                    </a:lnB>
                    <a:lnTlToBr>
                      <a:noFill/>
                    </a:lnTlToBr>
                    <a:lnBlToTr>
                      <a:noFill/>
                    </a:lnBlToTr>
                    <a:noFill/>
                  </a:tcPr>
                </a:tc>
                <a:tc>
                  <a:txBody>
                    <a:bodyPr/>
                    <a:lstStyle/>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3500" b="0" i="0" u="none" strike="noStrike" cap="none" normalizeH="0" baseline="0" smtClean="0">
                        <a:ln>
                          <a:noFill/>
                        </a:ln>
                        <a:solidFill>
                          <a:schemeClr val="tx1"/>
                        </a:solidFill>
                        <a:effectLst/>
                        <a:latin typeface="Times New Roman" pitchFamily="18" charset="0"/>
                        <a:ea typeface="黑体" pitchFamily="49" charset="-122"/>
                      </a:endParaRPr>
                    </a:p>
                  </a:txBody>
                  <a:tcPr marT="45735" marB="45735" horzOverflow="overflow">
                    <a:lnL w="12700" cap="flat" cmpd="sng" algn="ctr">
                      <a:solidFill>
                        <a:srgbClr val="3399FF"/>
                      </a:solidFill>
                      <a:prstDash val="solid"/>
                      <a:round/>
                      <a:headEnd type="none" w="med" len="med"/>
                      <a:tailEnd type="none" w="med" len="med"/>
                    </a:lnL>
                    <a:lnR w="12700" cap="flat" cmpd="sng" algn="ctr">
                      <a:solidFill>
                        <a:srgbClr val="3399FF"/>
                      </a:solidFill>
                      <a:prstDash val="solid"/>
                      <a:round/>
                      <a:headEnd type="none" w="med" len="med"/>
                      <a:tailEnd type="none" w="med" len="med"/>
                    </a:lnR>
                    <a:lnT w="28575" cap="flat" cmpd="sng" algn="ctr">
                      <a:solidFill>
                        <a:srgbClr val="3399FF"/>
                      </a:solidFill>
                      <a:prstDash val="solid"/>
                      <a:round/>
                      <a:headEnd type="none" w="med" len="med"/>
                      <a:tailEnd type="none" w="med" len="med"/>
                    </a:lnT>
                    <a:lnB w="12700" cap="flat" cmpd="sng" algn="ctr">
                      <a:solidFill>
                        <a:srgbClr val="3399FF"/>
                      </a:solidFill>
                      <a:prstDash val="solid"/>
                      <a:round/>
                      <a:headEnd type="none" w="med" len="med"/>
                      <a:tailEnd type="none" w="med" len="med"/>
                    </a:lnB>
                    <a:lnTlToBr>
                      <a:noFill/>
                    </a:lnTlToBr>
                    <a:lnBlToTr>
                      <a:noFill/>
                    </a:lnBlToTr>
                    <a:noFill/>
                  </a:tcPr>
                </a:tc>
                <a:tc>
                  <a:txBody>
                    <a:bodyPr/>
                    <a:lstStyle/>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3500" b="0" i="0" u="none" strike="noStrike" cap="none" normalizeH="0" baseline="0" smtClean="0">
                        <a:ln>
                          <a:noFill/>
                        </a:ln>
                        <a:solidFill>
                          <a:schemeClr val="tx1"/>
                        </a:solidFill>
                        <a:effectLst/>
                        <a:latin typeface="Times New Roman" pitchFamily="18" charset="0"/>
                        <a:ea typeface="黑体" pitchFamily="49" charset="-122"/>
                      </a:endParaRPr>
                    </a:p>
                  </a:txBody>
                  <a:tcPr marT="45735" marB="45735" horzOverflow="overflow">
                    <a:lnL w="12700" cap="flat" cmpd="sng" algn="ctr">
                      <a:solidFill>
                        <a:srgbClr val="3399FF"/>
                      </a:solidFill>
                      <a:prstDash val="solid"/>
                      <a:round/>
                      <a:headEnd type="none" w="med" len="med"/>
                      <a:tailEnd type="none" w="med" len="med"/>
                    </a:lnL>
                    <a:lnR w="12700" cap="flat" cmpd="sng" algn="ctr">
                      <a:solidFill>
                        <a:srgbClr val="3399FF"/>
                      </a:solidFill>
                      <a:prstDash val="solid"/>
                      <a:round/>
                      <a:headEnd type="none" w="med" len="med"/>
                      <a:tailEnd type="none" w="med" len="med"/>
                    </a:lnR>
                    <a:lnT w="28575" cap="flat" cmpd="sng" algn="ctr">
                      <a:solidFill>
                        <a:srgbClr val="3399FF"/>
                      </a:solidFill>
                      <a:prstDash val="solid"/>
                      <a:round/>
                      <a:headEnd type="none" w="med" len="med"/>
                      <a:tailEnd type="none" w="med" len="med"/>
                    </a:lnT>
                    <a:lnB w="12700" cap="flat" cmpd="sng" algn="ctr">
                      <a:solidFill>
                        <a:srgbClr val="3399FF"/>
                      </a:solidFill>
                      <a:prstDash val="solid"/>
                      <a:round/>
                      <a:headEnd type="none" w="med" len="med"/>
                      <a:tailEnd type="none" w="med" len="med"/>
                    </a:lnB>
                    <a:lnTlToBr>
                      <a:noFill/>
                    </a:lnTlToBr>
                    <a:lnBlToTr>
                      <a:noFill/>
                    </a:lnBlToTr>
                    <a:noFill/>
                  </a:tcPr>
                </a:tc>
                <a:tc>
                  <a:txBody>
                    <a:bodyPr/>
                    <a:lstStyle/>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3500" b="0" i="0" u="none" strike="noStrike" cap="none" normalizeH="0" baseline="0" smtClean="0">
                        <a:ln>
                          <a:noFill/>
                        </a:ln>
                        <a:solidFill>
                          <a:schemeClr val="tx1"/>
                        </a:solidFill>
                        <a:effectLst/>
                        <a:latin typeface="Times New Roman" pitchFamily="18" charset="0"/>
                        <a:ea typeface="黑体" pitchFamily="49" charset="-122"/>
                      </a:endParaRPr>
                    </a:p>
                  </a:txBody>
                  <a:tcPr marT="45735" marB="45735" horzOverflow="overflow">
                    <a:lnL w="12700" cap="flat" cmpd="sng" algn="ctr">
                      <a:solidFill>
                        <a:srgbClr val="3399FF"/>
                      </a:solidFill>
                      <a:prstDash val="solid"/>
                      <a:round/>
                      <a:headEnd type="none" w="med" len="med"/>
                      <a:tailEnd type="none" w="med" len="med"/>
                    </a:lnL>
                    <a:lnR w="12700" cap="flat" cmpd="sng" algn="ctr">
                      <a:solidFill>
                        <a:srgbClr val="3399FF"/>
                      </a:solidFill>
                      <a:prstDash val="solid"/>
                      <a:round/>
                      <a:headEnd type="none" w="med" len="med"/>
                      <a:tailEnd type="none" w="med" len="med"/>
                    </a:lnR>
                    <a:lnT w="28575" cap="flat" cmpd="sng" algn="ctr">
                      <a:solidFill>
                        <a:srgbClr val="3399FF"/>
                      </a:solidFill>
                      <a:prstDash val="solid"/>
                      <a:round/>
                      <a:headEnd type="none" w="med" len="med"/>
                      <a:tailEnd type="none" w="med" len="med"/>
                    </a:lnT>
                    <a:lnB w="12700" cap="flat" cmpd="sng" algn="ctr">
                      <a:solidFill>
                        <a:srgbClr val="3399FF"/>
                      </a:solidFill>
                      <a:prstDash val="solid"/>
                      <a:round/>
                      <a:headEnd type="none" w="med" len="med"/>
                      <a:tailEnd type="none" w="med" len="med"/>
                    </a:lnB>
                    <a:lnTlToBr>
                      <a:noFill/>
                    </a:lnTlToBr>
                    <a:lnBlToTr>
                      <a:noFill/>
                    </a:lnBlToTr>
                    <a:noFill/>
                  </a:tcPr>
                </a:tc>
                <a:tc>
                  <a:txBody>
                    <a:bodyPr/>
                    <a:lstStyle/>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3500" b="0" i="0" u="none" strike="noStrike" cap="none" normalizeH="0" baseline="0" smtClean="0">
                        <a:ln>
                          <a:noFill/>
                        </a:ln>
                        <a:solidFill>
                          <a:schemeClr val="tx1"/>
                        </a:solidFill>
                        <a:effectLst/>
                        <a:latin typeface="Times New Roman" pitchFamily="18" charset="0"/>
                        <a:ea typeface="黑体" pitchFamily="49" charset="-122"/>
                      </a:endParaRPr>
                    </a:p>
                  </a:txBody>
                  <a:tcPr marT="45735" marB="45735" horzOverflow="overflow">
                    <a:lnL w="12700" cap="flat" cmpd="sng" algn="ctr">
                      <a:solidFill>
                        <a:srgbClr val="3399FF"/>
                      </a:solidFill>
                      <a:prstDash val="solid"/>
                      <a:round/>
                      <a:headEnd type="none" w="med" len="med"/>
                      <a:tailEnd type="none" w="med" len="med"/>
                    </a:lnL>
                    <a:lnR w="12700" cap="flat" cmpd="sng" algn="ctr">
                      <a:solidFill>
                        <a:srgbClr val="3399FF"/>
                      </a:solidFill>
                      <a:prstDash val="solid"/>
                      <a:round/>
                      <a:headEnd type="none" w="med" len="med"/>
                      <a:tailEnd type="none" w="med" len="med"/>
                    </a:lnR>
                    <a:lnT w="28575" cap="flat" cmpd="sng" algn="ctr">
                      <a:solidFill>
                        <a:srgbClr val="3399FF"/>
                      </a:solidFill>
                      <a:prstDash val="solid"/>
                      <a:round/>
                      <a:headEnd type="none" w="med" len="med"/>
                      <a:tailEnd type="none" w="med" len="med"/>
                    </a:lnT>
                    <a:lnB w="12700" cap="flat" cmpd="sng" algn="ctr">
                      <a:solidFill>
                        <a:srgbClr val="3399FF"/>
                      </a:solidFill>
                      <a:prstDash val="solid"/>
                      <a:round/>
                      <a:headEnd type="none" w="med" len="med"/>
                      <a:tailEnd type="none" w="med" len="med"/>
                    </a:lnB>
                    <a:lnTlToBr>
                      <a:noFill/>
                    </a:lnTlToBr>
                    <a:lnBlToTr>
                      <a:noFill/>
                    </a:lnBlToTr>
                    <a:noFill/>
                  </a:tcPr>
                </a:tc>
                <a:tc>
                  <a:txBody>
                    <a:bodyPr/>
                    <a:lstStyle/>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3500" b="0" i="0" u="none" strike="noStrike" cap="none" normalizeH="0" baseline="0" smtClean="0">
                        <a:ln>
                          <a:noFill/>
                        </a:ln>
                        <a:solidFill>
                          <a:schemeClr val="tx1"/>
                        </a:solidFill>
                        <a:effectLst/>
                        <a:latin typeface="Times New Roman" pitchFamily="18" charset="0"/>
                        <a:ea typeface="黑体" pitchFamily="49" charset="-122"/>
                      </a:endParaRPr>
                    </a:p>
                  </a:txBody>
                  <a:tcPr marT="45735" marB="45735" horzOverflow="overflow">
                    <a:lnL w="12700" cap="flat" cmpd="sng" algn="ctr">
                      <a:solidFill>
                        <a:srgbClr val="3399FF"/>
                      </a:solidFill>
                      <a:prstDash val="solid"/>
                      <a:round/>
                      <a:headEnd type="none" w="med" len="med"/>
                      <a:tailEnd type="none" w="med" len="med"/>
                    </a:lnL>
                    <a:lnR w="12700" cap="flat" cmpd="sng" algn="ctr">
                      <a:solidFill>
                        <a:srgbClr val="3399FF"/>
                      </a:solidFill>
                      <a:prstDash val="solid"/>
                      <a:round/>
                      <a:headEnd type="none" w="med" len="med"/>
                      <a:tailEnd type="none" w="med" len="med"/>
                    </a:lnR>
                    <a:lnT w="28575" cap="flat" cmpd="sng" algn="ctr">
                      <a:solidFill>
                        <a:srgbClr val="3399FF"/>
                      </a:solidFill>
                      <a:prstDash val="solid"/>
                      <a:round/>
                      <a:headEnd type="none" w="med" len="med"/>
                      <a:tailEnd type="none" w="med" len="med"/>
                    </a:lnT>
                    <a:lnB w="12700" cap="flat" cmpd="sng" algn="ctr">
                      <a:solidFill>
                        <a:srgbClr val="3399FF"/>
                      </a:solidFill>
                      <a:prstDash val="solid"/>
                      <a:round/>
                      <a:headEnd type="none" w="med" len="med"/>
                      <a:tailEnd type="none" w="med" len="med"/>
                    </a:lnB>
                    <a:lnTlToBr>
                      <a:noFill/>
                    </a:lnTlToBr>
                    <a:lnBlToTr>
                      <a:noFill/>
                    </a:lnBlToTr>
                    <a:noFill/>
                  </a:tcPr>
                </a:tc>
                <a:tc>
                  <a:txBody>
                    <a:bodyPr/>
                    <a:lstStyle/>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3500" b="0" i="0" u="none" strike="noStrike" cap="none" normalizeH="0" baseline="0" smtClean="0">
                        <a:ln>
                          <a:noFill/>
                        </a:ln>
                        <a:solidFill>
                          <a:schemeClr val="tx1"/>
                        </a:solidFill>
                        <a:effectLst/>
                        <a:latin typeface="Times New Roman" pitchFamily="18" charset="0"/>
                        <a:ea typeface="黑体" pitchFamily="49" charset="-122"/>
                      </a:endParaRPr>
                    </a:p>
                  </a:txBody>
                  <a:tcPr marT="45735" marB="45735" horzOverflow="overflow">
                    <a:lnL w="12700" cap="flat" cmpd="sng" algn="ctr">
                      <a:solidFill>
                        <a:srgbClr val="3399FF"/>
                      </a:solidFill>
                      <a:prstDash val="solid"/>
                      <a:round/>
                      <a:headEnd type="none" w="med" len="med"/>
                      <a:tailEnd type="none" w="med" len="med"/>
                    </a:lnL>
                    <a:lnR w="12700" cap="flat" cmpd="sng" algn="ctr">
                      <a:solidFill>
                        <a:srgbClr val="3399FF"/>
                      </a:solidFill>
                      <a:prstDash val="solid"/>
                      <a:round/>
                      <a:headEnd type="none" w="med" len="med"/>
                      <a:tailEnd type="none" w="med" len="med"/>
                    </a:lnR>
                    <a:lnT w="28575" cap="flat" cmpd="sng" algn="ctr">
                      <a:solidFill>
                        <a:srgbClr val="3399FF"/>
                      </a:solidFill>
                      <a:prstDash val="solid"/>
                      <a:round/>
                      <a:headEnd type="none" w="med" len="med"/>
                      <a:tailEnd type="none" w="med" len="med"/>
                    </a:lnT>
                    <a:lnB w="12700" cap="flat" cmpd="sng" algn="ctr">
                      <a:solidFill>
                        <a:srgbClr val="3399FF"/>
                      </a:solidFill>
                      <a:prstDash val="solid"/>
                      <a:round/>
                      <a:headEnd type="none" w="med" len="med"/>
                      <a:tailEnd type="none" w="med" len="med"/>
                    </a:lnB>
                    <a:lnTlToBr>
                      <a:noFill/>
                    </a:lnTlToBr>
                    <a:lnBlToTr>
                      <a:noFill/>
                    </a:lnBlToTr>
                    <a:noFill/>
                  </a:tcPr>
                </a:tc>
                <a:tc rowSpan="2">
                  <a:txBody>
                    <a:bodyPr/>
                    <a:lstStyle/>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0" i="0" u="none" strike="noStrike" cap="none" normalizeH="0" baseline="0" smtClean="0">
                        <a:ln>
                          <a:noFill/>
                        </a:ln>
                        <a:solidFill>
                          <a:schemeClr val="tx1"/>
                        </a:solidFill>
                        <a:effectLst/>
                        <a:latin typeface="Times New Roman" pitchFamily="18" charset="0"/>
                        <a:ea typeface="黑体" pitchFamily="49" charset="-122"/>
                      </a:endParaRPr>
                    </a:p>
                  </a:txBody>
                  <a:tcPr marT="45735" marB="45735" horzOverflow="overflow">
                    <a:lnL w="12700" cap="flat" cmpd="sng" algn="ctr">
                      <a:solidFill>
                        <a:srgbClr val="3399FF"/>
                      </a:solidFill>
                      <a:prstDash val="solid"/>
                      <a:round/>
                      <a:headEnd type="none" w="med" len="med"/>
                      <a:tailEnd type="none" w="med" len="med"/>
                    </a:lnL>
                    <a:lnR w="28575" cap="flat" cmpd="sng" algn="ctr">
                      <a:solidFill>
                        <a:srgbClr val="3399FF"/>
                      </a:solidFill>
                      <a:prstDash val="solid"/>
                      <a:round/>
                      <a:headEnd type="none" w="med" len="med"/>
                      <a:tailEnd type="none" w="med" len="med"/>
                    </a:lnR>
                    <a:lnT w="28575" cap="flat" cmpd="sng" algn="ctr">
                      <a:solidFill>
                        <a:srgbClr val="3399FF"/>
                      </a:solidFill>
                      <a:prstDash val="solid"/>
                      <a:round/>
                      <a:headEnd type="none" w="med" len="med"/>
                      <a:tailEnd type="none" w="med" len="med"/>
                    </a:lnT>
                    <a:lnB w="28575" cap="flat" cmpd="sng" algn="ctr">
                      <a:solidFill>
                        <a:srgbClr val="3399FF"/>
                      </a:solidFill>
                      <a:prstDash val="solid"/>
                      <a:round/>
                      <a:headEnd type="none" w="med" len="med"/>
                      <a:tailEnd type="none" w="med" len="med"/>
                    </a:lnB>
                    <a:lnTlToBr>
                      <a:noFill/>
                    </a:lnTlToBr>
                    <a:lnBlToTr>
                      <a:noFill/>
                    </a:lnBlToTr>
                    <a:noFill/>
                  </a:tcPr>
                </a:tc>
              </a:tr>
              <a:tr h="625040">
                <a:tc>
                  <a:txBody>
                    <a:bodyPr/>
                    <a:lstStyle/>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黑体" pitchFamily="49" charset="-122"/>
                        </a:rPr>
                        <a:t>path[i]</a:t>
                      </a:r>
                    </a:p>
                  </a:txBody>
                  <a:tcPr marT="45735" marB="45735" horzOverflow="overflow">
                    <a:lnL w="28575" cap="flat" cmpd="sng" algn="ctr">
                      <a:solidFill>
                        <a:srgbClr val="3399FF"/>
                      </a:solidFill>
                      <a:prstDash val="solid"/>
                      <a:round/>
                      <a:headEnd type="none" w="med" len="med"/>
                      <a:tailEnd type="none" w="med" len="med"/>
                    </a:lnL>
                    <a:lnR w="12700" cap="flat" cmpd="sng" algn="ctr">
                      <a:solidFill>
                        <a:srgbClr val="3399FF"/>
                      </a:solidFill>
                      <a:prstDash val="solid"/>
                      <a:round/>
                      <a:headEnd type="none" w="med" len="med"/>
                      <a:tailEnd type="none" w="med" len="med"/>
                    </a:lnR>
                    <a:lnT w="12700" cap="flat" cmpd="sng" algn="ctr">
                      <a:solidFill>
                        <a:srgbClr val="3399FF"/>
                      </a:solidFill>
                      <a:prstDash val="solid"/>
                      <a:round/>
                      <a:headEnd type="none" w="med" len="med"/>
                      <a:tailEnd type="none" w="med" len="med"/>
                    </a:lnT>
                    <a:lnB w="28575" cap="flat" cmpd="sng" algn="ctr">
                      <a:solidFill>
                        <a:srgbClr val="3399FF"/>
                      </a:solidFill>
                      <a:prstDash val="solid"/>
                      <a:round/>
                      <a:headEnd type="none" w="med" len="med"/>
                      <a:tailEnd type="none" w="med" len="med"/>
                    </a:lnB>
                    <a:lnTlToBr>
                      <a:noFill/>
                    </a:lnTlToBr>
                    <a:lnBlToTr>
                      <a:noFill/>
                    </a:lnBlToTr>
                    <a:noFill/>
                  </a:tcPr>
                </a:tc>
                <a:tc>
                  <a:txBody>
                    <a:bodyPr/>
                    <a:lstStyle/>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3500" b="0" i="0" u="none" strike="noStrike" cap="none" normalizeH="0" baseline="0" smtClean="0">
                        <a:ln>
                          <a:noFill/>
                        </a:ln>
                        <a:solidFill>
                          <a:schemeClr val="tx1"/>
                        </a:solidFill>
                        <a:effectLst/>
                        <a:latin typeface="Times New Roman" pitchFamily="18" charset="0"/>
                        <a:ea typeface="黑体" pitchFamily="49" charset="-122"/>
                      </a:endParaRPr>
                    </a:p>
                  </a:txBody>
                  <a:tcPr marT="45735" marB="45735" horzOverflow="overflow">
                    <a:lnL w="12700" cap="flat" cmpd="sng" algn="ctr">
                      <a:solidFill>
                        <a:srgbClr val="3399FF"/>
                      </a:solidFill>
                      <a:prstDash val="solid"/>
                      <a:round/>
                      <a:headEnd type="none" w="med" len="med"/>
                      <a:tailEnd type="none" w="med" len="med"/>
                    </a:lnL>
                    <a:lnR w="12700" cap="flat" cmpd="sng" algn="ctr">
                      <a:solidFill>
                        <a:srgbClr val="3399FF"/>
                      </a:solidFill>
                      <a:prstDash val="solid"/>
                      <a:round/>
                      <a:headEnd type="none" w="med" len="med"/>
                      <a:tailEnd type="none" w="med" len="med"/>
                    </a:lnR>
                    <a:lnT w="12700" cap="flat" cmpd="sng" algn="ctr">
                      <a:solidFill>
                        <a:srgbClr val="3399FF"/>
                      </a:solidFill>
                      <a:prstDash val="solid"/>
                      <a:round/>
                      <a:headEnd type="none" w="med" len="med"/>
                      <a:tailEnd type="none" w="med" len="med"/>
                    </a:lnT>
                    <a:lnB w="28575" cap="flat" cmpd="sng" algn="ctr">
                      <a:solidFill>
                        <a:srgbClr val="3399FF"/>
                      </a:solidFill>
                      <a:prstDash val="solid"/>
                      <a:round/>
                      <a:headEnd type="none" w="med" len="med"/>
                      <a:tailEnd type="none" w="med" len="med"/>
                    </a:lnB>
                    <a:lnTlToBr>
                      <a:noFill/>
                    </a:lnTlToBr>
                    <a:lnBlToTr>
                      <a:noFill/>
                    </a:lnBlToTr>
                    <a:noFill/>
                  </a:tcPr>
                </a:tc>
                <a:tc>
                  <a:txBody>
                    <a:bodyPr/>
                    <a:lstStyle/>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3500" b="1" i="0" u="none" strike="noStrike" cap="none" normalizeH="0" baseline="0" smtClean="0">
                        <a:ln>
                          <a:noFill/>
                        </a:ln>
                        <a:solidFill>
                          <a:schemeClr val="tx1"/>
                        </a:solidFill>
                        <a:effectLst/>
                        <a:latin typeface="Times New Roman" pitchFamily="18" charset="0"/>
                        <a:ea typeface="黑体" pitchFamily="49" charset="-122"/>
                      </a:endParaRPr>
                    </a:p>
                  </a:txBody>
                  <a:tcPr marT="45735" marB="45735" horzOverflow="overflow">
                    <a:lnL w="12700" cap="flat" cmpd="sng" algn="ctr">
                      <a:solidFill>
                        <a:srgbClr val="3399FF"/>
                      </a:solidFill>
                      <a:prstDash val="solid"/>
                      <a:round/>
                      <a:headEnd type="none" w="med" len="med"/>
                      <a:tailEnd type="none" w="med" len="med"/>
                    </a:lnL>
                    <a:lnR w="12700" cap="flat" cmpd="sng" algn="ctr">
                      <a:solidFill>
                        <a:srgbClr val="3399FF"/>
                      </a:solidFill>
                      <a:prstDash val="solid"/>
                      <a:round/>
                      <a:headEnd type="none" w="med" len="med"/>
                      <a:tailEnd type="none" w="med" len="med"/>
                    </a:lnR>
                    <a:lnT w="12700" cap="flat" cmpd="sng" algn="ctr">
                      <a:solidFill>
                        <a:srgbClr val="3399FF"/>
                      </a:solidFill>
                      <a:prstDash val="solid"/>
                      <a:round/>
                      <a:headEnd type="none" w="med" len="med"/>
                      <a:tailEnd type="none" w="med" len="med"/>
                    </a:lnT>
                    <a:lnB w="28575" cap="flat" cmpd="sng" algn="ctr">
                      <a:solidFill>
                        <a:srgbClr val="3399FF"/>
                      </a:solidFill>
                      <a:prstDash val="solid"/>
                      <a:round/>
                      <a:headEnd type="none" w="med" len="med"/>
                      <a:tailEnd type="none" w="med" len="med"/>
                    </a:lnB>
                    <a:lnTlToBr>
                      <a:noFill/>
                    </a:lnTlToBr>
                    <a:lnBlToTr>
                      <a:noFill/>
                    </a:lnBlToTr>
                    <a:noFill/>
                  </a:tcPr>
                </a:tc>
                <a:tc>
                  <a:txBody>
                    <a:bodyPr/>
                    <a:lstStyle/>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3500" b="0" i="0" u="none" strike="noStrike" cap="none" normalizeH="0" baseline="0" smtClean="0">
                        <a:ln>
                          <a:noFill/>
                        </a:ln>
                        <a:solidFill>
                          <a:schemeClr val="tx1"/>
                        </a:solidFill>
                        <a:effectLst/>
                        <a:latin typeface="Times New Roman" pitchFamily="18" charset="0"/>
                        <a:ea typeface="黑体" pitchFamily="49" charset="-122"/>
                      </a:endParaRPr>
                    </a:p>
                  </a:txBody>
                  <a:tcPr marT="45735" marB="45735" horzOverflow="overflow">
                    <a:lnL w="12700" cap="flat" cmpd="sng" algn="ctr">
                      <a:solidFill>
                        <a:srgbClr val="3399FF"/>
                      </a:solidFill>
                      <a:prstDash val="solid"/>
                      <a:round/>
                      <a:headEnd type="none" w="med" len="med"/>
                      <a:tailEnd type="none" w="med" len="med"/>
                    </a:lnL>
                    <a:lnR w="12700" cap="flat" cmpd="sng" algn="ctr">
                      <a:solidFill>
                        <a:srgbClr val="3399FF"/>
                      </a:solidFill>
                      <a:prstDash val="solid"/>
                      <a:round/>
                      <a:headEnd type="none" w="med" len="med"/>
                      <a:tailEnd type="none" w="med" len="med"/>
                    </a:lnR>
                    <a:lnT w="12700" cap="flat" cmpd="sng" algn="ctr">
                      <a:solidFill>
                        <a:srgbClr val="3399FF"/>
                      </a:solidFill>
                      <a:prstDash val="solid"/>
                      <a:round/>
                      <a:headEnd type="none" w="med" len="med"/>
                      <a:tailEnd type="none" w="med" len="med"/>
                    </a:lnT>
                    <a:lnB w="28575" cap="flat" cmpd="sng" algn="ctr">
                      <a:solidFill>
                        <a:srgbClr val="3399FF"/>
                      </a:solidFill>
                      <a:prstDash val="solid"/>
                      <a:round/>
                      <a:headEnd type="none" w="med" len="med"/>
                      <a:tailEnd type="none" w="med" len="med"/>
                    </a:lnB>
                    <a:lnTlToBr>
                      <a:noFill/>
                    </a:lnTlToBr>
                    <a:lnBlToTr>
                      <a:noFill/>
                    </a:lnBlToTr>
                    <a:noFill/>
                  </a:tcPr>
                </a:tc>
                <a:tc>
                  <a:txBody>
                    <a:bodyPr/>
                    <a:lstStyle/>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3500" b="0" i="0" u="none" strike="noStrike" cap="none" normalizeH="0" baseline="0" smtClean="0">
                        <a:ln>
                          <a:noFill/>
                        </a:ln>
                        <a:solidFill>
                          <a:schemeClr val="tx1"/>
                        </a:solidFill>
                        <a:effectLst/>
                        <a:latin typeface="Times New Roman" pitchFamily="18" charset="0"/>
                        <a:ea typeface="黑体" pitchFamily="49" charset="-122"/>
                      </a:endParaRPr>
                    </a:p>
                  </a:txBody>
                  <a:tcPr marT="45735" marB="45735" horzOverflow="overflow">
                    <a:lnL w="12700" cap="flat" cmpd="sng" algn="ctr">
                      <a:solidFill>
                        <a:srgbClr val="3399FF"/>
                      </a:solidFill>
                      <a:prstDash val="solid"/>
                      <a:round/>
                      <a:headEnd type="none" w="med" len="med"/>
                      <a:tailEnd type="none" w="med" len="med"/>
                    </a:lnL>
                    <a:lnR w="12700" cap="flat" cmpd="sng" algn="ctr">
                      <a:solidFill>
                        <a:srgbClr val="3399FF"/>
                      </a:solidFill>
                      <a:prstDash val="solid"/>
                      <a:round/>
                      <a:headEnd type="none" w="med" len="med"/>
                      <a:tailEnd type="none" w="med" len="med"/>
                    </a:lnR>
                    <a:lnT w="12700" cap="flat" cmpd="sng" algn="ctr">
                      <a:solidFill>
                        <a:srgbClr val="3399FF"/>
                      </a:solidFill>
                      <a:prstDash val="solid"/>
                      <a:round/>
                      <a:headEnd type="none" w="med" len="med"/>
                      <a:tailEnd type="none" w="med" len="med"/>
                    </a:lnT>
                    <a:lnB w="28575" cap="flat" cmpd="sng" algn="ctr">
                      <a:solidFill>
                        <a:srgbClr val="3399FF"/>
                      </a:solidFill>
                      <a:prstDash val="solid"/>
                      <a:round/>
                      <a:headEnd type="none" w="med" len="med"/>
                      <a:tailEnd type="none" w="med" len="med"/>
                    </a:lnB>
                    <a:lnTlToBr>
                      <a:noFill/>
                    </a:lnTlToBr>
                    <a:lnBlToTr>
                      <a:noFill/>
                    </a:lnBlToTr>
                    <a:noFill/>
                  </a:tcPr>
                </a:tc>
                <a:tc>
                  <a:txBody>
                    <a:bodyPr/>
                    <a:lstStyle/>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3500" b="0" i="0" u="none" strike="noStrike" cap="none" normalizeH="0" baseline="0" smtClean="0">
                        <a:ln>
                          <a:noFill/>
                        </a:ln>
                        <a:solidFill>
                          <a:schemeClr val="tx1"/>
                        </a:solidFill>
                        <a:effectLst/>
                        <a:latin typeface="Times New Roman" pitchFamily="18" charset="0"/>
                        <a:ea typeface="黑体" pitchFamily="49" charset="-122"/>
                      </a:endParaRPr>
                    </a:p>
                  </a:txBody>
                  <a:tcPr marT="45735" marB="45735" horzOverflow="overflow">
                    <a:lnL w="12700" cap="flat" cmpd="sng" algn="ctr">
                      <a:solidFill>
                        <a:srgbClr val="3399FF"/>
                      </a:solidFill>
                      <a:prstDash val="solid"/>
                      <a:round/>
                      <a:headEnd type="none" w="med" len="med"/>
                      <a:tailEnd type="none" w="med" len="med"/>
                    </a:lnL>
                    <a:lnR w="12700" cap="flat" cmpd="sng" algn="ctr">
                      <a:solidFill>
                        <a:srgbClr val="3399FF"/>
                      </a:solidFill>
                      <a:prstDash val="solid"/>
                      <a:round/>
                      <a:headEnd type="none" w="med" len="med"/>
                      <a:tailEnd type="none" w="med" len="med"/>
                    </a:lnR>
                    <a:lnT w="12700" cap="flat" cmpd="sng" algn="ctr">
                      <a:solidFill>
                        <a:srgbClr val="3399FF"/>
                      </a:solidFill>
                      <a:prstDash val="solid"/>
                      <a:round/>
                      <a:headEnd type="none" w="med" len="med"/>
                      <a:tailEnd type="none" w="med" len="med"/>
                    </a:lnT>
                    <a:lnB w="28575" cap="flat" cmpd="sng" algn="ctr">
                      <a:solidFill>
                        <a:srgbClr val="3399FF"/>
                      </a:solidFill>
                      <a:prstDash val="solid"/>
                      <a:round/>
                      <a:headEnd type="none" w="med" len="med"/>
                      <a:tailEnd type="none" w="med" len="med"/>
                    </a:lnB>
                    <a:lnTlToBr>
                      <a:noFill/>
                    </a:lnTlToBr>
                    <a:lnBlToTr>
                      <a:noFill/>
                    </a:lnBlToTr>
                    <a:noFill/>
                  </a:tcPr>
                </a:tc>
                <a:tc>
                  <a:txBody>
                    <a:bodyPr/>
                    <a:lstStyle/>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3500" b="0" i="0" u="none" strike="noStrike" cap="none" normalizeH="0" baseline="0" smtClean="0">
                        <a:ln>
                          <a:noFill/>
                        </a:ln>
                        <a:solidFill>
                          <a:schemeClr val="tx1"/>
                        </a:solidFill>
                        <a:effectLst/>
                        <a:latin typeface="Times New Roman" pitchFamily="18" charset="0"/>
                        <a:ea typeface="黑体" pitchFamily="49" charset="-122"/>
                      </a:endParaRPr>
                    </a:p>
                  </a:txBody>
                  <a:tcPr marT="45735" marB="45735" horzOverflow="overflow">
                    <a:lnL w="12700" cap="flat" cmpd="sng" algn="ctr">
                      <a:solidFill>
                        <a:srgbClr val="3399FF"/>
                      </a:solidFill>
                      <a:prstDash val="solid"/>
                      <a:round/>
                      <a:headEnd type="none" w="med" len="med"/>
                      <a:tailEnd type="none" w="med" len="med"/>
                    </a:lnL>
                    <a:lnR w="12700" cap="flat" cmpd="sng" algn="ctr">
                      <a:solidFill>
                        <a:srgbClr val="3399FF"/>
                      </a:solidFill>
                      <a:prstDash val="solid"/>
                      <a:round/>
                      <a:headEnd type="none" w="med" len="med"/>
                      <a:tailEnd type="none" w="med" len="med"/>
                    </a:lnR>
                    <a:lnT w="12700" cap="flat" cmpd="sng" algn="ctr">
                      <a:solidFill>
                        <a:srgbClr val="3399FF"/>
                      </a:solidFill>
                      <a:prstDash val="solid"/>
                      <a:round/>
                      <a:headEnd type="none" w="med" len="med"/>
                      <a:tailEnd type="none" w="med" len="med"/>
                    </a:lnT>
                    <a:lnB w="28575" cap="flat" cmpd="sng" algn="ctr">
                      <a:solidFill>
                        <a:srgbClr val="3399FF"/>
                      </a:solidFill>
                      <a:prstDash val="solid"/>
                      <a:round/>
                      <a:headEnd type="none" w="med" len="med"/>
                      <a:tailEnd type="none" w="med" len="med"/>
                    </a:lnB>
                    <a:lnTlToBr>
                      <a:noFill/>
                    </a:lnTlToBr>
                    <a:lnBlToTr>
                      <a:noFill/>
                    </a:lnBlToTr>
                    <a:noFill/>
                  </a:tcPr>
                </a:tc>
                <a:tc>
                  <a:txBody>
                    <a:bodyPr/>
                    <a:lstStyle/>
                    <a:p>
                      <a:pPr marL="0" marR="0" lvl="0" indent="0" algn="ctr" defTabSz="784225"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3500" b="0" i="0" u="none" strike="noStrike" cap="none" normalizeH="0" baseline="0" smtClean="0">
                        <a:ln>
                          <a:noFill/>
                        </a:ln>
                        <a:solidFill>
                          <a:schemeClr val="tx1"/>
                        </a:solidFill>
                        <a:effectLst/>
                        <a:latin typeface="Times New Roman" pitchFamily="18" charset="0"/>
                        <a:ea typeface="黑体" pitchFamily="49" charset="-122"/>
                      </a:endParaRPr>
                    </a:p>
                  </a:txBody>
                  <a:tcPr marT="45735" marB="45735" horzOverflow="overflow">
                    <a:lnL w="12700" cap="flat" cmpd="sng" algn="ctr">
                      <a:solidFill>
                        <a:srgbClr val="3399FF"/>
                      </a:solidFill>
                      <a:prstDash val="solid"/>
                      <a:round/>
                      <a:headEnd type="none" w="med" len="med"/>
                      <a:tailEnd type="none" w="med" len="med"/>
                    </a:lnL>
                    <a:lnR w="12700" cap="flat" cmpd="sng" algn="ctr">
                      <a:solidFill>
                        <a:srgbClr val="3399FF"/>
                      </a:solidFill>
                      <a:prstDash val="solid"/>
                      <a:round/>
                      <a:headEnd type="none" w="med" len="med"/>
                      <a:tailEnd type="none" w="med" len="med"/>
                    </a:lnR>
                    <a:lnT w="12700" cap="flat" cmpd="sng" algn="ctr">
                      <a:solidFill>
                        <a:srgbClr val="3399FF"/>
                      </a:solidFill>
                      <a:prstDash val="solid"/>
                      <a:round/>
                      <a:headEnd type="none" w="med" len="med"/>
                      <a:tailEnd type="none" w="med" len="med"/>
                    </a:lnT>
                    <a:lnB w="28575" cap="flat" cmpd="sng" algn="ctr">
                      <a:solidFill>
                        <a:srgbClr val="3399FF"/>
                      </a:solidFill>
                      <a:prstDash val="solid"/>
                      <a:round/>
                      <a:headEnd type="none" w="med" len="med"/>
                      <a:tailEnd type="none" w="med" len="med"/>
                    </a:lnB>
                    <a:lnTlToBr>
                      <a:noFill/>
                    </a:lnTlToBr>
                    <a:lnBlToTr>
                      <a:noFill/>
                    </a:lnBlToTr>
                    <a:noFill/>
                  </a:tcPr>
                </a:tc>
                <a:tc vMerge="1">
                  <a:txBody>
                    <a:bodyPr/>
                    <a:lstStyle/>
                    <a:p>
                      <a:endParaRPr lang="zh-CN" altLang="en-US"/>
                    </a:p>
                  </a:txBody>
                  <a:tcPr/>
                </a:tc>
              </a:tr>
            </a:tbl>
          </a:graphicData>
        </a:graphic>
      </p:graphicFrame>
      <p:sp>
        <p:nvSpPr>
          <p:cNvPr id="226493" name="Text Box 189"/>
          <p:cNvSpPr txBox="1">
            <a:spLocks noChangeArrowheads="1"/>
          </p:cNvSpPr>
          <p:nvPr/>
        </p:nvSpPr>
        <p:spPr bwMode="auto">
          <a:xfrm>
            <a:off x="704850" y="2924175"/>
            <a:ext cx="6629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3200">
                <a:solidFill>
                  <a:srgbClr val="008080"/>
                </a:solidFill>
                <a:latin typeface="Times New Roman" pitchFamily="18" charset="0"/>
                <a:ea typeface="黑体" pitchFamily="49" charset="-122"/>
              </a:rPr>
              <a:t>顶点 </a:t>
            </a:r>
            <a:r>
              <a:rPr kumimoji="1" lang="en-US" altLang="zh-CN" sz="3200">
                <a:solidFill>
                  <a:srgbClr val="008080"/>
                </a:solidFill>
                <a:latin typeface="Times New Roman" pitchFamily="18" charset="0"/>
                <a:ea typeface="黑体" pitchFamily="49" charset="-122"/>
              </a:rPr>
              <a:t>a </a:t>
            </a:r>
            <a:r>
              <a:rPr kumimoji="1" lang="zh-CN" altLang="en-US" sz="3200">
                <a:solidFill>
                  <a:srgbClr val="008080"/>
                </a:solidFill>
                <a:latin typeface="Times New Roman" pitchFamily="18" charset="0"/>
                <a:ea typeface="黑体" pitchFamily="49" charset="-122"/>
              </a:rPr>
              <a:t>为源点，设定</a:t>
            </a:r>
            <a:r>
              <a:rPr kumimoji="1" lang="en-US" altLang="zh-CN" sz="3200">
                <a:solidFill>
                  <a:srgbClr val="008080"/>
                </a:solidFill>
                <a:latin typeface="Times New Roman" pitchFamily="18" charset="0"/>
                <a:ea typeface="黑体" pitchFamily="49" charset="-122"/>
              </a:rPr>
              <a:t>dist</a:t>
            </a:r>
            <a:r>
              <a:rPr kumimoji="1" lang="zh-CN" altLang="en-US" sz="3200">
                <a:solidFill>
                  <a:srgbClr val="008080"/>
                </a:solidFill>
                <a:latin typeface="Times New Roman" pitchFamily="18" charset="0"/>
                <a:ea typeface="黑体" pitchFamily="49" charset="-122"/>
              </a:rPr>
              <a:t>和</a:t>
            </a:r>
            <a:r>
              <a:rPr kumimoji="1" lang="en-US" altLang="zh-CN" sz="3200">
                <a:solidFill>
                  <a:srgbClr val="008080"/>
                </a:solidFill>
                <a:latin typeface="Times New Roman" pitchFamily="18" charset="0"/>
                <a:ea typeface="黑体" pitchFamily="49" charset="-122"/>
              </a:rPr>
              <a:t>path</a:t>
            </a:r>
            <a:r>
              <a:rPr kumimoji="1" lang="zh-CN" altLang="en-US" sz="3200">
                <a:solidFill>
                  <a:srgbClr val="008080"/>
                </a:solidFill>
                <a:latin typeface="Times New Roman" pitchFamily="18" charset="0"/>
                <a:ea typeface="黑体" pitchFamily="49" charset="-122"/>
              </a:rPr>
              <a:t>的初始值，顶点 </a:t>
            </a:r>
            <a:r>
              <a:rPr kumimoji="1" lang="en-US" altLang="zh-CN" sz="3200">
                <a:solidFill>
                  <a:srgbClr val="008080"/>
                </a:solidFill>
                <a:latin typeface="Times New Roman" pitchFamily="18" charset="0"/>
                <a:ea typeface="黑体" pitchFamily="49" charset="-122"/>
              </a:rPr>
              <a:t>a </a:t>
            </a:r>
            <a:r>
              <a:rPr kumimoji="1" lang="zh-CN" altLang="en-US" sz="3200">
                <a:solidFill>
                  <a:srgbClr val="008080"/>
                </a:solidFill>
                <a:latin typeface="Times New Roman" pitchFamily="18" charset="0"/>
                <a:ea typeface="黑体" pitchFamily="49" charset="-122"/>
              </a:rPr>
              <a:t>并入集合 </a:t>
            </a:r>
            <a:r>
              <a:rPr kumimoji="1" lang="en-US" altLang="zh-CN" sz="3200">
                <a:solidFill>
                  <a:srgbClr val="008080"/>
                </a:solidFill>
                <a:latin typeface="Times New Roman" pitchFamily="18" charset="0"/>
                <a:ea typeface="黑体" pitchFamily="49" charset="-122"/>
              </a:rPr>
              <a:t>S</a:t>
            </a:r>
          </a:p>
        </p:txBody>
      </p:sp>
      <p:grpSp>
        <p:nvGrpSpPr>
          <p:cNvPr id="226494" name="Group 190"/>
          <p:cNvGrpSpPr>
            <a:grpSpLocks/>
          </p:cNvGrpSpPr>
          <p:nvPr/>
        </p:nvGrpSpPr>
        <p:grpSpPr bwMode="auto">
          <a:xfrm>
            <a:off x="2076450" y="5395913"/>
            <a:ext cx="685800" cy="1066800"/>
            <a:chOff x="1152" y="2928"/>
            <a:chExt cx="432" cy="672"/>
          </a:xfrm>
        </p:grpSpPr>
        <p:sp>
          <p:nvSpPr>
            <p:cNvPr id="200886" name="Text Box 191"/>
            <p:cNvSpPr txBox="1">
              <a:spLocks noChangeArrowheads="1"/>
            </p:cNvSpPr>
            <p:nvPr/>
          </p:nvSpPr>
          <p:spPr bwMode="auto">
            <a:xfrm>
              <a:off x="1152" y="2928"/>
              <a:ext cx="432" cy="288"/>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a:solidFill>
                    <a:srgbClr val="580094"/>
                  </a:solidFill>
                  <a:latin typeface="Times New Roman" pitchFamily="18" charset="0"/>
                  <a:ea typeface="黑体" pitchFamily="49" charset="-122"/>
                </a:rPr>
                <a:t>24</a:t>
              </a:r>
            </a:p>
          </p:txBody>
        </p:sp>
        <p:sp>
          <p:nvSpPr>
            <p:cNvPr id="200887" name="Text Box 192"/>
            <p:cNvSpPr txBox="1">
              <a:spLocks noChangeArrowheads="1"/>
            </p:cNvSpPr>
            <p:nvPr/>
          </p:nvSpPr>
          <p:spPr bwMode="auto">
            <a:xfrm>
              <a:off x="1152" y="3312"/>
              <a:ext cx="432" cy="288"/>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a:solidFill>
                    <a:srgbClr val="580094"/>
                  </a:solidFill>
                  <a:latin typeface="Times New Roman" pitchFamily="18" charset="0"/>
                  <a:ea typeface="黑体" pitchFamily="49" charset="-122"/>
                </a:rPr>
                <a:t>ab</a:t>
              </a:r>
            </a:p>
          </p:txBody>
        </p:sp>
      </p:grpSp>
      <p:grpSp>
        <p:nvGrpSpPr>
          <p:cNvPr id="226497" name="Group 193"/>
          <p:cNvGrpSpPr>
            <a:grpSpLocks/>
          </p:cNvGrpSpPr>
          <p:nvPr/>
        </p:nvGrpSpPr>
        <p:grpSpPr bwMode="auto">
          <a:xfrm>
            <a:off x="2914650" y="5395913"/>
            <a:ext cx="685800" cy="1066800"/>
            <a:chOff x="1632" y="2928"/>
            <a:chExt cx="432" cy="672"/>
          </a:xfrm>
        </p:grpSpPr>
        <p:sp>
          <p:nvSpPr>
            <p:cNvPr id="200884" name="Text Box 194"/>
            <p:cNvSpPr txBox="1">
              <a:spLocks noChangeArrowheads="1"/>
            </p:cNvSpPr>
            <p:nvPr/>
          </p:nvSpPr>
          <p:spPr bwMode="auto">
            <a:xfrm>
              <a:off x="1632" y="2928"/>
              <a:ext cx="432" cy="288"/>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a:solidFill>
                    <a:srgbClr val="580094"/>
                  </a:solidFill>
                  <a:latin typeface="Times New Roman" pitchFamily="18" charset="0"/>
                  <a:ea typeface="黑体" pitchFamily="49" charset="-122"/>
                </a:rPr>
                <a:t>8</a:t>
              </a:r>
            </a:p>
          </p:txBody>
        </p:sp>
        <p:sp>
          <p:nvSpPr>
            <p:cNvPr id="200885" name="Text Box 195"/>
            <p:cNvSpPr txBox="1">
              <a:spLocks noChangeArrowheads="1"/>
            </p:cNvSpPr>
            <p:nvPr/>
          </p:nvSpPr>
          <p:spPr bwMode="auto">
            <a:xfrm>
              <a:off x="1632" y="3312"/>
              <a:ext cx="432" cy="288"/>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a:solidFill>
                    <a:srgbClr val="580094"/>
                  </a:solidFill>
                  <a:latin typeface="Times New Roman" pitchFamily="18" charset="0"/>
                  <a:ea typeface="黑体" pitchFamily="49" charset="-122"/>
                </a:rPr>
                <a:t>ac</a:t>
              </a:r>
            </a:p>
          </p:txBody>
        </p:sp>
      </p:grpSp>
      <p:grpSp>
        <p:nvGrpSpPr>
          <p:cNvPr id="226500" name="Group 196"/>
          <p:cNvGrpSpPr>
            <a:grpSpLocks/>
          </p:cNvGrpSpPr>
          <p:nvPr/>
        </p:nvGrpSpPr>
        <p:grpSpPr bwMode="auto">
          <a:xfrm>
            <a:off x="3676650" y="5395913"/>
            <a:ext cx="685800" cy="1066800"/>
            <a:chOff x="2160" y="2928"/>
            <a:chExt cx="432" cy="672"/>
          </a:xfrm>
        </p:grpSpPr>
        <p:sp>
          <p:nvSpPr>
            <p:cNvPr id="200882" name="Text Box 197"/>
            <p:cNvSpPr txBox="1">
              <a:spLocks noChangeArrowheads="1"/>
            </p:cNvSpPr>
            <p:nvPr/>
          </p:nvSpPr>
          <p:spPr bwMode="auto">
            <a:xfrm>
              <a:off x="2160" y="2928"/>
              <a:ext cx="432" cy="288"/>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a:solidFill>
                    <a:srgbClr val="580094"/>
                  </a:solidFill>
                  <a:latin typeface="Times New Roman" pitchFamily="18" charset="0"/>
                  <a:ea typeface="黑体" pitchFamily="49" charset="-122"/>
                </a:rPr>
                <a:t>15</a:t>
              </a:r>
            </a:p>
          </p:txBody>
        </p:sp>
        <p:sp>
          <p:nvSpPr>
            <p:cNvPr id="200883" name="Text Box 198"/>
            <p:cNvSpPr txBox="1">
              <a:spLocks noChangeArrowheads="1"/>
            </p:cNvSpPr>
            <p:nvPr/>
          </p:nvSpPr>
          <p:spPr bwMode="auto">
            <a:xfrm>
              <a:off x="2160" y="3312"/>
              <a:ext cx="432" cy="288"/>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a:solidFill>
                    <a:srgbClr val="580094"/>
                  </a:solidFill>
                  <a:latin typeface="Times New Roman" pitchFamily="18" charset="0"/>
                  <a:ea typeface="黑体" pitchFamily="49" charset="-122"/>
                </a:rPr>
                <a:t>ad</a:t>
              </a:r>
            </a:p>
          </p:txBody>
        </p:sp>
      </p:grpSp>
      <p:sp useBgFill="1">
        <p:nvSpPr>
          <p:cNvPr id="226503" name="Text Box 199"/>
          <p:cNvSpPr txBox="1">
            <a:spLocks noChangeArrowheads="1"/>
          </p:cNvSpPr>
          <p:nvPr/>
        </p:nvSpPr>
        <p:spPr bwMode="auto">
          <a:xfrm>
            <a:off x="704850" y="2924175"/>
            <a:ext cx="6629400" cy="10668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3200">
                <a:solidFill>
                  <a:srgbClr val="008080"/>
                </a:solidFill>
                <a:latin typeface="Times New Roman" pitchFamily="18" charset="0"/>
                <a:ea typeface="黑体" pitchFamily="49" charset="-122"/>
              </a:rPr>
              <a:t>选出 </a:t>
            </a:r>
            <a:r>
              <a:rPr kumimoji="1" lang="en-US" altLang="zh-CN" sz="3200">
                <a:solidFill>
                  <a:srgbClr val="008080"/>
                </a:solidFill>
                <a:latin typeface="Times New Roman" pitchFamily="18" charset="0"/>
                <a:ea typeface="黑体" pitchFamily="49" charset="-122"/>
              </a:rPr>
              <a:t>dist </a:t>
            </a:r>
            <a:r>
              <a:rPr kumimoji="1" lang="zh-CN" altLang="en-US" sz="3200">
                <a:solidFill>
                  <a:srgbClr val="008080"/>
                </a:solidFill>
                <a:latin typeface="Times New Roman" pitchFamily="18" charset="0"/>
                <a:ea typeface="黑体" pitchFamily="49" charset="-122"/>
              </a:rPr>
              <a:t>中的最小值在 </a:t>
            </a:r>
            <a:r>
              <a:rPr kumimoji="1" lang="en-US" altLang="zh-CN" sz="3200">
                <a:solidFill>
                  <a:srgbClr val="008080"/>
                </a:solidFill>
                <a:latin typeface="Times New Roman" pitchFamily="18" charset="0"/>
                <a:ea typeface="黑体" pitchFamily="49" charset="-122"/>
              </a:rPr>
              <a:t>i=2</a:t>
            </a:r>
            <a:r>
              <a:rPr kumimoji="1" lang="zh-CN" altLang="en-US" sz="3200">
                <a:solidFill>
                  <a:srgbClr val="008080"/>
                </a:solidFill>
                <a:latin typeface="Times New Roman" pitchFamily="18" charset="0"/>
                <a:ea typeface="黑体" pitchFamily="49" charset="-122"/>
              </a:rPr>
              <a:t>，求得第一条最短路径</a:t>
            </a:r>
            <a:r>
              <a:rPr kumimoji="1" lang="en-US" altLang="zh-CN" sz="3200">
                <a:solidFill>
                  <a:srgbClr val="008080"/>
                </a:solidFill>
                <a:latin typeface="Times New Roman" pitchFamily="18" charset="0"/>
                <a:ea typeface="黑体" pitchFamily="49" charset="-122"/>
              </a:rPr>
              <a:t>{ac},</a:t>
            </a:r>
            <a:r>
              <a:rPr kumimoji="1" lang="zh-CN" altLang="en-US" sz="3200">
                <a:solidFill>
                  <a:srgbClr val="008080"/>
                </a:solidFill>
                <a:latin typeface="Times New Roman" pitchFamily="18" charset="0"/>
                <a:ea typeface="黑体" pitchFamily="49" charset="-122"/>
              </a:rPr>
              <a:t>顶点 </a:t>
            </a:r>
            <a:r>
              <a:rPr kumimoji="1" lang="en-US" altLang="zh-CN" sz="3200">
                <a:solidFill>
                  <a:srgbClr val="008080"/>
                </a:solidFill>
                <a:latin typeface="Times New Roman" pitchFamily="18" charset="0"/>
                <a:ea typeface="黑体" pitchFamily="49" charset="-122"/>
              </a:rPr>
              <a:t>c </a:t>
            </a:r>
            <a:r>
              <a:rPr kumimoji="1" lang="zh-CN" altLang="en-US" sz="3200">
                <a:solidFill>
                  <a:srgbClr val="008080"/>
                </a:solidFill>
                <a:latin typeface="Times New Roman" pitchFamily="18" charset="0"/>
                <a:ea typeface="黑体" pitchFamily="49" charset="-122"/>
              </a:rPr>
              <a:t>并入集合 </a:t>
            </a:r>
            <a:r>
              <a:rPr kumimoji="1" lang="en-US" altLang="zh-CN" sz="3200">
                <a:solidFill>
                  <a:srgbClr val="008080"/>
                </a:solidFill>
                <a:latin typeface="Times New Roman" pitchFamily="18" charset="0"/>
                <a:ea typeface="黑体" pitchFamily="49" charset="-122"/>
              </a:rPr>
              <a:t>S</a:t>
            </a:r>
          </a:p>
        </p:txBody>
      </p:sp>
      <p:sp>
        <p:nvSpPr>
          <p:cNvPr id="226504" name="Text Box 200"/>
          <p:cNvSpPr txBox="1">
            <a:spLocks noChangeArrowheads="1"/>
          </p:cNvSpPr>
          <p:nvPr/>
        </p:nvSpPr>
        <p:spPr bwMode="auto">
          <a:xfrm>
            <a:off x="6800850" y="5395913"/>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solidFill>
                  <a:srgbClr val="580094"/>
                </a:solidFill>
                <a:latin typeface="Times New Roman" pitchFamily="18" charset="0"/>
                <a:ea typeface="黑体" pitchFamily="49" charset="-122"/>
              </a:rPr>
              <a:t>a</a:t>
            </a:r>
          </a:p>
        </p:txBody>
      </p:sp>
      <p:grpSp>
        <p:nvGrpSpPr>
          <p:cNvPr id="226505" name="Group 201"/>
          <p:cNvGrpSpPr>
            <a:grpSpLocks/>
          </p:cNvGrpSpPr>
          <p:nvPr/>
        </p:nvGrpSpPr>
        <p:grpSpPr bwMode="auto">
          <a:xfrm>
            <a:off x="2914650" y="5395913"/>
            <a:ext cx="685800" cy="1066800"/>
            <a:chOff x="1632" y="2928"/>
            <a:chExt cx="432" cy="672"/>
          </a:xfrm>
        </p:grpSpPr>
        <p:sp>
          <p:nvSpPr>
            <p:cNvPr id="200880" name="Text Box 202"/>
            <p:cNvSpPr txBox="1">
              <a:spLocks noChangeArrowheads="1"/>
            </p:cNvSpPr>
            <p:nvPr/>
          </p:nvSpPr>
          <p:spPr bwMode="auto">
            <a:xfrm>
              <a:off x="1632" y="2928"/>
              <a:ext cx="432" cy="288"/>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580094"/>
                  </a:solidFill>
                  <a:latin typeface="Times New Roman" pitchFamily="18" charset="0"/>
                  <a:ea typeface="黑体" pitchFamily="49" charset="-122"/>
                </a:rPr>
                <a:t>8</a:t>
              </a:r>
            </a:p>
          </p:txBody>
        </p:sp>
        <p:sp>
          <p:nvSpPr>
            <p:cNvPr id="200881" name="Text Box 203"/>
            <p:cNvSpPr txBox="1">
              <a:spLocks noChangeArrowheads="1"/>
            </p:cNvSpPr>
            <p:nvPr/>
          </p:nvSpPr>
          <p:spPr bwMode="auto">
            <a:xfrm>
              <a:off x="1632" y="3312"/>
              <a:ext cx="432" cy="288"/>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580094"/>
                  </a:solidFill>
                  <a:latin typeface="Times New Roman" pitchFamily="18" charset="0"/>
                  <a:ea typeface="黑体" pitchFamily="49" charset="-122"/>
                </a:rPr>
                <a:t>ac</a:t>
              </a:r>
            </a:p>
          </p:txBody>
        </p:sp>
      </p:grpSp>
      <p:sp>
        <p:nvSpPr>
          <p:cNvPr id="226508" name="Text Box 204"/>
          <p:cNvSpPr txBox="1">
            <a:spLocks noChangeArrowheads="1"/>
          </p:cNvSpPr>
          <p:nvPr/>
        </p:nvSpPr>
        <p:spPr bwMode="auto">
          <a:xfrm>
            <a:off x="7029450" y="5395913"/>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solidFill>
                  <a:srgbClr val="580094"/>
                </a:solidFill>
                <a:latin typeface="Times New Roman" pitchFamily="18" charset="0"/>
                <a:ea typeface="黑体" pitchFamily="49" charset="-122"/>
              </a:rPr>
              <a:t>c</a:t>
            </a:r>
          </a:p>
        </p:txBody>
      </p:sp>
      <p:sp useBgFill="1">
        <p:nvSpPr>
          <p:cNvPr id="226509" name="Text Box 205"/>
          <p:cNvSpPr txBox="1">
            <a:spLocks noChangeArrowheads="1"/>
          </p:cNvSpPr>
          <p:nvPr/>
        </p:nvSpPr>
        <p:spPr bwMode="auto">
          <a:xfrm>
            <a:off x="704850" y="2924175"/>
            <a:ext cx="6629400" cy="10668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3200" b="1">
                <a:solidFill>
                  <a:srgbClr val="008080"/>
                </a:solidFill>
                <a:latin typeface="Times New Roman" pitchFamily="18" charset="0"/>
                <a:ea typeface="黑体" pitchFamily="49" charset="-122"/>
              </a:rPr>
              <a:t>考察从顶点 </a:t>
            </a:r>
            <a:r>
              <a:rPr kumimoji="1" lang="en-US" altLang="zh-CN" sz="3200" b="1">
                <a:solidFill>
                  <a:srgbClr val="008080"/>
                </a:solidFill>
                <a:latin typeface="Times New Roman" pitchFamily="18" charset="0"/>
                <a:ea typeface="黑体" pitchFamily="49" charset="-122"/>
              </a:rPr>
              <a:t>c </a:t>
            </a:r>
            <a:r>
              <a:rPr kumimoji="1" lang="zh-CN" altLang="en-US" sz="3200" b="1">
                <a:solidFill>
                  <a:srgbClr val="008080"/>
                </a:solidFill>
                <a:latin typeface="Times New Roman" pitchFamily="18" charset="0"/>
                <a:ea typeface="黑体" pitchFamily="49" charset="-122"/>
              </a:rPr>
              <a:t>出发的弧，修正集合</a:t>
            </a:r>
            <a:r>
              <a:rPr kumimoji="1" lang="en-US" altLang="zh-CN" sz="3200" b="1">
                <a:solidFill>
                  <a:srgbClr val="008080"/>
                </a:solidFill>
                <a:latin typeface="Times New Roman" pitchFamily="18" charset="0"/>
                <a:ea typeface="黑体" pitchFamily="49" charset="-122"/>
              </a:rPr>
              <a:t>V-S</a:t>
            </a:r>
            <a:r>
              <a:rPr kumimoji="1" lang="zh-CN" altLang="en-US" sz="3200" b="1">
                <a:solidFill>
                  <a:srgbClr val="008080"/>
                </a:solidFill>
                <a:latin typeface="Times New Roman" pitchFamily="18" charset="0"/>
                <a:ea typeface="黑体" pitchFamily="49" charset="-122"/>
              </a:rPr>
              <a:t>中顶点的 </a:t>
            </a:r>
            <a:r>
              <a:rPr kumimoji="1" lang="en-US" altLang="zh-CN" sz="3200" b="1">
                <a:solidFill>
                  <a:srgbClr val="008080"/>
                </a:solidFill>
                <a:latin typeface="Times New Roman" pitchFamily="18" charset="0"/>
                <a:ea typeface="黑体" pitchFamily="49" charset="-122"/>
              </a:rPr>
              <a:t>dist </a:t>
            </a:r>
            <a:r>
              <a:rPr kumimoji="1" lang="zh-CN" altLang="en-US" sz="3200" b="1">
                <a:solidFill>
                  <a:srgbClr val="008080"/>
                </a:solidFill>
                <a:latin typeface="Times New Roman" pitchFamily="18" charset="0"/>
                <a:ea typeface="黑体" pitchFamily="49" charset="-122"/>
              </a:rPr>
              <a:t>和</a:t>
            </a:r>
            <a:r>
              <a:rPr kumimoji="1" lang="en-US" altLang="zh-CN" sz="3200" b="1">
                <a:solidFill>
                  <a:srgbClr val="008080"/>
                </a:solidFill>
                <a:latin typeface="Times New Roman" pitchFamily="18" charset="0"/>
                <a:ea typeface="黑体" pitchFamily="49" charset="-122"/>
              </a:rPr>
              <a:t>path </a:t>
            </a:r>
            <a:r>
              <a:rPr kumimoji="1" lang="zh-CN" altLang="en-US" sz="3200" b="1">
                <a:solidFill>
                  <a:srgbClr val="008080"/>
                </a:solidFill>
                <a:latin typeface="Times New Roman" pitchFamily="18" charset="0"/>
                <a:ea typeface="黑体" pitchFamily="49" charset="-122"/>
              </a:rPr>
              <a:t>的值</a:t>
            </a:r>
            <a:endParaRPr kumimoji="1" lang="zh-CN" altLang="en-US" sz="2400">
              <a:latin typeface="Times New Roman" pitchFamily="18" charset="0"/>
              <a:ea typeface="黑体" pitchFamily="49" charset="-122"/>
            </a:endParaRPr>
          </a:p>
        </p:txBody>
      </p:sp>
      <p:sp>
        <p:nvSpPr>
          <p:cNvPr id="226510" name="Line 206"/>
          <p:cNvSpPr>
            <a:spLocks noChangeShapeType="1"/>
          </p:cNvSpPr>
          <p:nvPr/>
        </p:nvSpPr>
        <p:spPr bwMode="auto">
          <a:xfrm>
            <a:off x="4876800" y="1295400"/>
            <a:ext cx="2971800" cy="0"/>
          </a:xfrm>
          <a:prstGeom prst="line">
            <a:avLst/>
          </a:prstGeom>
          <a:noFill/>
          <a:ln w="317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26511" name="Group 207"/>
          <p:cNvGrpSpPr>
            <a:grpSpLocks/>
          </p:cNvGrpSpPr>
          <p:nvPr/>
        </p:nvGrpSpPr>
        <p:grpSpPr bwMode="auto">
          <a:xfrm>
            <a:off x="4514850" y="5395913"/>
            <a:ext cx="685800" cy="1066800"/>
            <a:chOff x="1632" y="2928"/>
            <a:chExt cx="432" cy="672"/>
          </a:xfrm>
        </p:grpSpPr>
        <p:sp>
          <p:nvSpPr>
            <p:cNvPr id="200878" name="Text Box 208"/>
            <p:cNvSpPr txBox="1">
              <a:spLocks noChangeArrowheads="1"/>
            </p:cNvSpPr>
            <p:nvPr/>
          </p:nvSpPr>
          <p:spPr bwMode="auto">
            <a:xfrm>
              <a:off x="1632" y="2928"/>
              <a:ext cx="432" cy="288"/>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2400">
                  <a:solidFill>
                    <a:srgbClr val="580094"/>
                  </a:solidFill>
                  <a:latin typeface="Times New Roman" pitchFamily="18" charset="0"/>
                  <a:ea typeface="黑体" pitchFamily="49" charset="-122"/>
                </a:rPr>
                <a:t>15</a:t>
              </a:r>
            </a:p>
          </p:txBody>
        </p:sp>
        <p:sp>
          <p:nvSpPr>
            <p:cNvPr id="200879" name="Text Box 209"/>
            <p:cNvSpPr txBox="1">
              <a:spLocks noChangeArrowheads="1"/>
            </p:cNvSpPr>
            <p:nvPr/>
          </p:nvSpPr>
          <p:spPr bwMode="auto">
            <a:xfrm>
              <a:off x="1632" y="3312"/>
              <a:ext cx="432" cy="288"/>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2400">
                  <a:solidFill>
                    <a:srgbClr val="580094"/>
                  </a:solidFill>
                  <a:latin typeface="Times New Roman" pitchFamily="18" charset="0"/>
                  <a:ea typeface="黑体" pitchFamily="49" charset="-122"/>
                </a:rPr>
                <a:t>ace</a:t>
              </a:r>
            </a:p>
          </p:txBody>
        </p:sp>
      </p:grpSp>
      <p:grpSp>
        <p:nvGrpSpPr>
          <p:cNvPr id="226514" name="Group 210"/>
          <p:cNvGrpSpPr>
            <a:grpSpLocks/>
          </p:cNvGrpSpPr>
          <p:nvPr/>
        </p:nvGrpSpPr>
        <p:grpSpPr bwMode="auto">
          <a:xfrm>
            <a:off x="5276850" y="5395913"/>
            <a:ext cx="685800" cy="1066800"/>
            <a:chOff x="1632" y="2928"/>
            <a:chExt cx="432" cy="672"/>
          </a:xfrm>
        </p:grpSpPr>
        <p:sp>
          <p:nvSpPr>
            <p:cNvPr id="200876" name="Text Box 211"/>
            <p:cNvSpPr txBox="1">
              <a:spLocks noChangeArrowheads="1"/>
            </p:cNvSpPr>
            <p:nvPr/>
          </p:nvSpPr>
          <p:spPr bwMode="auto">
            <a:xfrm>
              <a:off x="1632" y="2928"/>
              <a:ext cx="432" cy="288"/>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2400">
                  <a:solidFill>
                    <a:srgbClr val="580094"/>
                  </a:solidFill>
                  <a:latin typeface="Times New Roman" pitchFamily="18" charset="0"/>
                  <a:ea typeface="黑体" pitchFamily="49" charset="-122"/>
                </a:rPr>
                <a:t>11</a:t>
              </a:r>
            </a:p>
          </p:txBody>
        </p:sp>
        <p:sp>
          <p:nvSpPr>
            <p:cNvPr id="200877" name="Text Box 212"/>
            <p:cNvSpPr txBox="1">
              <a:spLocks noChangeArrowheads="1"/>
            </p:cNvSpPr>
            <p:nvPr/>
          </p:nvSpPr>
          <p:spPr bwMode="auto">
            <a:xfrm>
              <a:off x="1632" y="3312"/>
              <a:ext cx="432" cy="288"/>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2400">
                  <a:solidFill>
                    <a:srgbClr val="580094"/>
                  </a:solidFill>
                  <a:latin typeface="Times New Roman" pitchFamily="18" charset="0"/>
                  <a:ea typeface="黑体" pitchFamily="49" charset="-122"/>
                </a:rPr>
                <a:t>acf</a:t>
              </a:r>
            </a:p>
          </p:txBody>
        </p:sp>
      </p:grpSp>
      <p:sp>
        <p:nvSpPr>
          <p:cNvPr id="226517" name="Line 213"/>
          <p:cNvSpPr>
            <a:spLocks noChangeShapeType="1"/>
          </p:cNvSpPr>
          <p:nvPr/>
        </p:nvSpPr>
        <p:spPr bwMode="auto">
          <a:xfrm>
            <a:off x="4876800" y="609600"/>
            <a:ext cx="2971800" cy="0"/>
          </a:xfrm>
          <a:prstGeom prst="line">
            <a:avLst/>
          </a:prstGeom>
          <a:noFill/>
          <a:ln w="317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useBgFill="1">
        <p:nvSpPr>
          <p:cNvPr id="226518" name="Text Box 214"/>
          <p:cNvSpPr txBox="1">
            <a:spLocks noChangeArrowheads="1"/>
          </p:cNvSpPr>
          <p:nvPr/>
        </p:nvSpPr>
        <p:spPr bwMode="auto">
          <a:xfrm>
            <a:off x="704850" y="2924175"/>
            <a:ext cx="6858000" cy="10668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3200">
                <a:solidFill>
                  <a:srgbClr val="008080"/>
                </a:solidFill>
                <a:latin typeface="Times New Roman" pitchFamily="18" charset="0"/>
                <a:ea typeface="黑体" pitchFamily="49" charset="-122"/>
              </a:rPr>
              <a:t>选出 </a:t>
            </a:r>
            <a:r>
              <a:rPr kumimoji="1" lang="en-US" altLang="zh-CN" sz="3200">
                <a:solidFill>
                  <a:srgbClr val="008080"/>
                </a:solidFill>
                <a:latin typeface="Times New Roman" pitchFamily="18" charset="0"/>
                <a:ea typeface="黑体" pitchFamily="49" charset="-122"/>
              </a:rPr>
              <a:t>dist </a:t>
            </a:r>
            <a:r>
              <a:rPr kumimoji="1" lang="zh-CN" altLang="en-US" sz="3200">
                <a:solidFill>
                  <a:srgbClr val="008080"/>
                </a:solidFill>
                <a:latin typeface="Times New Roman" pitchFamily="18" charset="0"/>
                <a:ea typeface="黑体" pitchFamily="49" charset="-122"/>
              </a:rPr>
              <a:t>中的最小值在 </a:t>
            </a:r>
            <a:r>
              <a:rPr kumimoji="1" lang="en-US" altLang="zh-CN" sz="3200">
                <a:solidFill>
                  <a:srgbClr val="008080"/>
                </a:solidFill>
                <a:latin typeface="Times New Roman" pitchFamily="18" charset="0"/>
                <a:ea typeface="黑体" pitchFamily="49" charset="-122"/>
              </a:rPr>
              <a:t>i=5</a:t>
            </a:r>
            <a:r>
              <a:rPr kumimoji="1" lang="zh-CN" altLang="en-US" sz="3200">
                <a:solidFill>
                  <a:srgbClr val="008080"/>
                </a:solidFill>
                <a:latin typeface="Times New Roman" pitchFamily="18" charset="0"/>
                <a:ea typeface="黑体" pitchFamily="49" charset="-122"/>
              </a:rPr>
              <a:t>，求得第 </a:t>
            </a:r>
            <a:r>
              <a:rPr kumimoji="1" lang="en-US" altLang="zh-CN" sz="3200">
                <a:solidFill>
                  <a:srgbClr val="008080"/>
                </a:solidFill>
                <a:latin typeface="Times New Roman" pitchFamily="18" charset="0"/>
                <a:ea typeface="黑体" pitchFamily="49" charset="-122"/>
              </a:rPr>
              <a:t>2 </a:t>
            </a:r>
            <a:r>
              <a:rPr kumimoji="1" lang="zh-CN" altLang="en-US" sz="3200">
                <a:solidFill>
                  <a:srgbClr val="008080"/>
                </a:solidFill>
                <a:latin typeface="Times New Roman" pitchFamily="18" charset="0"/>
                <a:ea typeface="黑体" pitchFamily="49" charset="-122"/>
              </a:rPr>
              <a:t>条最短路径</a:t>
            </a:r>
            <a:r>
              <a:rPr kumimoji="1" lang="en-US" altLang="zh-CN" sz="3200">
                <a:solidFill>
                  <a:srgbClr val="008080"/>
                </a:solidFill>
                <a:latin typeface="Times New Roman" pitchFamily="18" charset="0"/>
                <a:ea typeface="黑体" pitchFamily="49" charset="-122"/>
              </a:rPr>
              <a:t>{acf},</a:t>
            </a:r>
            <a:r>
              <a:rPr kumimoji="1" lang="zh-CN" altLang="en-US" sz="3200">
                <a:solidFill>
                  <a:srgbClr val="008080"/>
                </a:solidFill>
                <a:latin typeface="Times New Roman" pitchFamily="18" charset="0"/>
                <a:ea typeface="黑体" pitchFamily="49" charset="-122"/>
              </a:rPr>
              <a:t>顶点 </a:t>
            </a:r>
            <a:r>
              <a:rPr kumimoji="1" lang="en-US" altLang="zh-CN" sz="3200">
                <a:solidFill>
                  <a:srgbClr val="008080"/>
                </a:solidFill>
                <a:latin typeface="Times New Roman" pitchFamily="18" charset="0"/>
                <a:ea typeface="黑体" pitchFamily="49" charset="-122"/>
              </a:rPr>
              <a:t>f </a:t>
            </a:r>
            <a:r>
              <a:rPr kumimoji="1" lang="zh-CN" altLang="en-US" sz="3200">
                <a:solidFill>
                  <a:srgbClr val="008080"/>
                </a:solidFill>
                <a:latin typeface="Times New Roman" pitchFamily="18" charset="0"/>
                <a:ea typeface="黑体" pitchFamily="49" charset="-122"/>
              </a:rPr>
              <a:t>并入集合 </a:t>
            </a:r>
            <a:r>
              <a:rPr kumimoji="1" lang="en-US" altLang="zh-CN" sz="3200">
                <a:solidFill>
                  <a:srgbClr val="008080"/>
                </a:solidFill>
                <a:latin typeface="Times New Roman" pitchFamily="18" charset="0"/>
                <a:ea typeface="黑体" pitchFamily="49" charset="-122"/>
              </a:rPr>
              <a:t>S</a:t>
            </a:r>
          </a:p>
        </p:txBody>
      </p:sp>
      <p:grpSp>
        <p:nvGrpSpPr>
          <p:cNvPr id="226519" name="Group 215"/>
          <p:cNvGrpSpPr>
            <a:grpSpLocks/>
          </p:cNvGrpSpPr>
          <p:nvPr/>
        </p:nvGrpSpPr>
        <p:grpSpPr bwMode="auto">
          <a:xfrm>
            <a:off x="5276850" y="5395913"/>
            <a:ext cx="685800" cy="1066800"/>
            <a:chOff x="1632" y="2928"/>
            <a:chExt cx="432" cy="672"/>
          </a:xfrm>
        </p:grpSpPr>
        <p:sp>
          <p:nvSpPr>
            <p:cNvPr id="200874" name="Text Box 216"/>
            <p:cNvSpPr txBox="1">
              <a:spLocks noChangeArrowheads="1"/>
            </p:cNvSpPr>
            <p:nvPr/>
          </p:nvSpPr>
          <p:spPr bwMode="auto">
            <a:xfrm>
              <a:off x="1632" y="2928"/>
              <a:ext cx="432" cy="288"/>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2400" b="1">
                  <a:solidFill>
                    <a:srgbClr val="580094"/>
                  </a:solidFill>
                  <a:latin typeface="Times New Roman" pitchFamily="18" charset="0"/>
                  <a:ea typeface="黑体" pitchFamily="49" charset="-122"/>
                </a:rPr>
                <a:t>11</a:t>
              </a:r>
            </a:p>
          </p:txBody>
        </p:sp>
        <p:sp>
          <p:nvSpPr>
            <p:cNvPr id="200875" name="Text Box 217"/>
            <p:cNvSpPr txBox="1">
              <a:spLocks noChangeArrowheads="1"/>
            </p:cNvSpPr>
            <p:nvPr/>
          </p:nvSpPr>
          <p:spPr bwMode="auto">
            <a:xfrm>
              <a:off x="1632" y="3312"/>
              <a:ext cx="432" cy="288"/>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2400" b="1">
                  <a:solidFill>
                    <a:srgbClr val="580094"/>
                  </a:solidFill>
                  <a:latin typeface="Times New Roman" pitchFamily="18" charset="0"/>
                  <a:ea typeface="黑体" pitchFamily="49" charset="-122"/>
                </a:rPr>
                <a:t>acf</a:t>
              </a:r>
            </a:p>
          </p:txBody>
        </p:sp>
      </p:grpSp>
      <p:sp>
        <p:nvSpPr>
          <p:cNvPr id="226522" name="Text Box 218"/>
          <p:cNvSpPr txBox="1">
            <a:spLocks noChangeArrowheads="1"/>
          </p:cNvSpPr>
          <p:nvPr/>
        </p:nvSpPr>
        <p:spPr bwMode="auto">
          <a:xfrm>
            <a:off x="7258050" y="5395913"/>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solidFill>
                  <a:srgbClr val="580094"/>
                </a:solidFill>
                <a:latin typeface="Times New Roman" pitchFamily="18" charset="0"/>
                <a:ea typeface="黑体" pitchFamily="49" charset="-122"/>
              </a:rPr>
              <a:t>f</a:t>
            </a:r>
          </a:p>
        </p:txBody>
      </p:sp>
      <p:sp useBgFill="1">
        <p:nvSpPr>
          <p:cNvPr id="226523" name="Text Box 219"/>
          <p:cNvSpPr txBox="1">
            <a:spLocks noChangeArrowheads="1"/>
          </p:cNvSpPr>
          <p:nvPr/>
        </p:nvSpPr>
        <p:spPr bwMode="auto">
          <a:xfrm>
            <a:off x="704850" y="2924175"/>
            <a:ext cx="7010400" cy="10668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3200" b="1">
                <a:solidFill>
                  <a:srgbClr val="008080"/>
                </a:solidFill>
                <a:latin typeface="Times New Roman" pitchFamily="18" charset="0"/>
                <a:ea typeface="黑体" pitchFamily="49" charset="-122"/>
              </a:rPr>
              <a:t>考察从顶点 </a:t>
            </a:r>
            <a:r>
              <a:rPr lang="en-US" altLang="zh-CN" sz="3200" b="1">
                <a:solidFill>
                  <a:srgbClr val="008080"/>
                </a:solidFill>
                <a:latin typeface="Times New Roman" pitchFamily="18" charset="0"/>
                <a:ea typeface="黑体" pitchFamily="49" charset="-122"/>
              </a:rPr>
              <a:t>f </a:t>
            </a:r>
            <a:r>
              <a:rPr lang="zh-CN" altLang="en-US" sz="3200" b="1">
                <a:solidFill>
                  <a:srgbClr val="008080"/>
                </a:solidFill>
                <a:latin typeface="Times New Roman" pitchFamily="18" charset="0"/>
                <a:ea typeface="黑体" pitchFamily="49" charset="-122"/>
              </a:rPr>
              <a:t>出发的弧，修正集合</a:t>
            </a:r>
            <a:r>
              <a:rPr lang="en-US" altLang="zh-CN" sz="3200" b="1">
                <a:solidFill>
                  <a:srgbClr val="008080"/>
                </a:solidFill>
                <a:latin typeface="Times New Roman" pitchFamily="18" charset="0"/>
                <a:ea typeface="黑体" pitchFamily="49" charset="-122"/>
              </a:rPr>
              <a:t>V-S</a:t>
            </a:r>
            <a:r>
              <a:rPr lang="zh-CN" altLang="en-US" sz="3200" b="1">
                <a:solidFill>
                  <a:srgbClr val="008080"/>
                </a:solidFill>
                <a:latin typeface="Times New Roman" pitchFamily="18" charset="0"/>
                <a:ea typeface="黑体" pitchFamily="49" charset="-122"/>
              </a:rPr>
              <a:t>中顶点的 </a:t>
            </a:r>
            <a:r>
              <a:rPr lang="en-US" altLang="zh-CN" sz="3200" b="1">
                <a:solidFill>
                  <a:srgbClr val="008080"/>
                </a:solidFill>
                <a:latin typeface="Times New Roman" pitchFamily="18" charset="0"/>
                <a:ea typeface="黑体" pitchFamily="49" charset="-122"/>
              </a:rPr>
              <a:t>dist </a:t>
            </a:r>
            <a:r>
              <a:rPr lang="zh-CN" altLang="en-US" sz="3200" b="1">
                <a:solidFill>
                  <a:srgbClr val="008080"/>
                </a:solidFill>
                <a:latin typeface="Times New Roman" pitchFamily="18" charset="0"/>
                <a:ea typeface="黑体" pitchFamily="49" charset="-122"/>
              </a:rPr>
              <a:t>和</a:t>
            </a:r>
            <a:r>
              <a:rPr lang="en-US" altLang="zh-CN" sz="3200" b="1">
                <a:solidFill>
                  <a:srgbClr val="008080"/>
                </a:solidFill>
                <a:latin typeface="Times New Roman" pitchFamily="18" charset="0"/>
                <a:ea typeface="黑体" pitchFamily="49" charset="-122"/>
              </a:rPr>
              <a:t>path </a:t>
            </a:r>
            <a:r>
              <a:rPr lang="zh-CN" altLang="en-US" sz="3200" b="1">
                <a:solidFill>
                  <a:srgbClr val="008080"/>
                </a:solidFill>
                <a:latin typeface="Times New Roman" pitchFamily="18" charset="0"/>
                <a:ea typeface="黑体" pitchFamily="49" charset="-122"/>
              </a:rPr>
              <a:t>的值</a:t>
            </a:r>
            <a:endParaRPr lang="zh-CN" altLang="en-US" sz="2400">
              <a:latin typeface="Times New Roman" pitchFamily="18" charset="0"/>
              <a:ea typeface="黑体" pitchFamily="49" charset="-122"/>
            </a:endParaRPr>
          </a:p>
        </p:txBody>
      </p:sp>
      <p:sp>
        <p:nvSpPr>
          <p:cNvPr id="226524" name="Line 220"/>
          <p:cNvSpPr>
            <a:spLocks noChangeShapeType="1"/>
          </p:cNvSpPr>
          <p:nvPr/>
        </p:nvSpPr>
        <p:spPr bwMode="auto">
          <a:xfrm>
            <a:off x="4876800" y="2360613"/>
            <a:ext cx="2971800" cy="0"/>
          </a:xfrm>
          <a:prstGeom prst="line">
            <a:avLst/>
          </a:prstGeom>
          <a:noFill/>
          <a:ln w="317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26525" name="Group 221"/>
          <p:cNvGrpSpPr>
            <a:grpSpLocks/>
          </p:cNvGrpSpPr>
          <p:nvPr/>
        </p:nvGrpSpPr>
        <p:grpSpPr bwMode="auto">
          <a:xfrm>
            <a:off x="4438650" y="5395913"/>
            <a:ext cx="762000" cy="1066800"/>
            <a:chOff x="1632" y="2928"/>
            <a:chExt cx="432" cy="672"/>
          </a:xfrm>
        </p:grpSpPr>
        <p:sp>
          <p:nvSpPr>
            <p:cNvPr id="200872" name="Text Box 222"/>
            <p:cNvSpPr txBox="1">
              <a:spLocks noChangeArrowheads="1"/>
            </p:cNvSpPr>
            <p:nvPr/>
          </p:nvSpPr>
          <p:spPr bwMode="auto">
            <a:xfrm>
              <a:off x="1632" y="2928"/>
              <a:ext cx="432" cy="28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2400">
                  <a:solidFill>
                    <a:srgbClr val="580094"/>
                  </a:solidFill>
                  <a:latin typeface="Times New Roman" pitchFamily="18" charset="0"/>
                  <a:ea typeface="黑体" pitchFamily="49" charset="-122"/>
                </a:rPr>
                <a:t>13</a:t>
              </a:r>
            </a:p>
          </p:txBody>
        </p:sp>
        <p:sp>
          <p:nvSpPr>
            <p:cNvPr id="200873" name="Text Box 223"/>
            <p:cNvSpPr txBox="1">
              <a:spLocks noChangeArrowheads="1"/>
            </p:cNvSpPr>
            <p:nvPr/>
          </p:nvSpPr>
          <p:spPr bwMode="auto">
            <a:xfrm>
              <a:off x="1632" y="3312"/>
              <a:ext cx="432" cy="28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2400">
                  <a:solidFill>
                    <a:srgbClr val="580094"/>
                  </a:solidFill>
                  <a:latin typeface="Times New Roman" pitchFamily="18" charset="0"/>
                  <a:ea typeface="黑体" pitchFamily="49" charset="-122"/>
                </a:rPr>
                <a:t>acfe</a:t>
              </a:r>
            </a:p>
          </p:txBody>
        </p:sp>
      </p:grpSp>
      <p:grpSp>
        <p:nvGrpSpPr>
          <p:cNvPr id="226528" name="Group 224"/>
          <p:cNvGrpSpPr>
            <a:grpSpLocks/>
          </p:cNvGrpSpPr>
          <p:nvPr/>
        </p:nvGrpSpPr>
        <p:grpSpPr bwMode="auto">
          <a:xfrm>
            <a:off x="6038850" y="5395913"/>
            <a:ext cx="762000" cy="1066800"/>
            <a:chOff x="1632" y="2928"/>
            <a:chExt cx="432" cy="672"/>
          </a:xfrm>
        </p:grpSpPr>
        <p:sp>
          <p:nvSpPr>
            <p:cNvPr id="200870" name="Text Box 225"/>
            <p:cNvSpPr txBox="1">
              <a:spLocks noChangeArrowheads="1"/>
            </p:cNvSpPr>
            <p:nvPr/>
          </p:nvSpPr>
          <p:spPr bwMode="auto">
            <a:xfrm>
              <a:off x="1632" y="2928"/>
              <a:ext cx="432" cy="28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2400">
                  <a:solidFill>
                    <a:srgbClr val="580094"/>
                  </a:solidFill>
                  <a:latin typeface="Times New Roman" pitchFamily="18" charset="0"/>
                  <a:ea typeface="黑体" pitchFamily="49" charset="-122"/>
                </a:rPr>
                <a:t>21</a:t>
              </a:r>
            </a:p>
          </p:txBody>
        </p:sp>
        <p:sp>
          <p:nvSpPr>
            <p:cNvPr id="200871" name="Text Box 226"/>
            <p:cNvSpPr txBox="1">
              <a:spLocks noChangeArrowheads="1"/>
            </p:cNvSpPr>
            <p:nvPr/>
          </p:nvSpPr>
          <p:spPr bwMode="auto">
            <a:xfrm>
              <a:off x="1632" y="3312"/>
              <a:ext cx="432" cy="28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2400">
                  <a:solidFill>
                    <a:srgbClr val="580094"/>
                  </a:solidFill>
                  <a:latin typeface="Times New Roman" pitchFamily="18" charset="0"/>
                  <a:ea typeface="黑体" pitchFamily="49" charset="-122"/>
                </a:rPr>
                <a:t>acfg</a:t>
              </a:r>
            </a:p>
          </p:txBody>
        </p:sp>
      </p:grpSp>
      <p:sp useBgFill="1">
        <p:nvSpPr>
          <p:cNvPr id="226531" name="Text Box 227"/>
          <p:cNvSpPr txBox="1">
            <a:spLocks noChangeArrowheads="1"/>
          </p:cNvSpPr>
          <p:nvPr/>
        </p:nvSpPr>
        <p:spPr bwMode="auto">
          <a:xfrm>
            <a:off x="704850" y="2924175"/>
            <a:ext cx="6858000" cy="10668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3200">
                <a:solidFill>
                  <a:srgbClr val="008080"/>
                </a:solidFill>
                <a:latin typeface="Times New Roman" pitchFamily="18" charset="0"/>
                <a:ea typeface="黑体" pitchFamily="49" charset="-122"/>
              </a:rPr>
              <a:t>选出 </a:t>
            </a:r>
            <a:r>
              <a:rPr lang="en-US" altLang="zh-CN" sz="3200">
                <a:solidFill>
                  <a:srgbClr val="008080"/>
                </a:solidFill>
                <a:latin typeface="Times New Roman" pitchFamily="18" charset="0"/>
                <a:ea typeface="黑体" pitchFamily="49" charset="-122"/>
              </a:rPr>
              <a:t>dist </a:t>
            </a:r>
            <a:r>
              <a:rPr lang="zh-CN" altLang="en-US" sz="3200">
                <a:solidFill>
                  <a:srgbClr val="008080"/>
                </a:solidFill>
                <a:latin typeface="Times New Roman" pitchFamily="18" charset="0"/>
                <a:ea typeface="黑体" pitchFamily="49" charset="-122"/>
              </a:rPr>
              <a:t>中的最小值在 </a:t>
            </a:r>
            <a:r>
              <a:rPr lang="en-US" altLang="zh-CN" sz="3200">
                <a:solidFill>
                  <a:srgbClr val="008080"/>
                </a:solidFill>
                <a:latin typeface="Times New Roman" pitchFamily="18" charset="0"/>
                <a:ea typeface="黑体" pitchFamily="49" charset="-122"/>
              </a:rPr>
              <a:t>i=4</a:t>
            </a:r>
            <a:r>
              <a:rPr lang="zh-CN" altLang="en-US" sz="3200">
                <a:solidFill>
                  <a:srgbClr val="008080"/>
                </a:solidFill>
                <a:latin typeface="Times New Roman" pitchFamily="18" charset="0"/>
                <a:ea typeface="黑体" pitchFamily="49" charset="-122"/>
              </a:rPr>
              <a:t>，求得第 </a:t>
            </a:r>
            <a:r>
              <a:rPr lang="en-US" altLang="zh-CN" sz="3200">
                <a:solidFill>
                  <a:srgbClr val="008080"/>
                </a:solidFill>
                <a:latin typeface="Times New Roman" pitchFamily="18" charset="0"/>
                <a:ea typeface="黑体" pitchFamily="49" charset="-122"/>
              </a:rPr>
              <a:t>3 </a:t>
            </a:r>
            <a:r>
              <a:rPr lang="zh-CN" altLang="en-US" sz="3200">
                <a:solidFill>
                  <a:srgbClr val="008080"/>
                </a:solidFill>
                <a:latin typeface="Times New Roman" pitchFamily="18" charset="0"/>
                <a:ea typeface="黑体" pitchFamily="49" charset="-122"/>
              </a:rPr>
              <a:t>条最短路径</a:t>
            </a:r>
            <a:r>
              <a:rPr lang="en-US" altLang="zh-CN" sz="3200">
                <a:solidFill>
                  <a:srgbClr val="008080"/>
                </a:solidFill>
                <a:latin typeface="Times New Roman" pitchFamily="18" charset="0"/>
                <a:ea typeface="黑体" pitchFamily="49" charset="-122"/>
              </a:rPr>
              <a:t>{acfe},</a:t>
            </a:r>
            <a:r>
              <a:rPr lang="zh-CN" altLang="en-US" sz="3200">
                <a:solidFill>
                  <a:srgbClr val="008080"/>
                </a:solidFill>
                <a:latin typeface="Times New Roman" pitchFamily="18" charset="0"/>
                <a:ea typeface="黑体" pitchFamily="49" charset="-122"/>
              </a:rPr>
              <a:t>顶点 </a:t>
            </a:r>
            <a:r>
              <a:rPr lang="en-US" altLang="zh-CN" sz="3200">
                <a:solidFill>
                  <a:srgbClr val="008080"/>
                </a:solidFill>
                <a:latin typeface="Times New Roman" pitchFamily="18" charset="0"/>
                <a:ea typeface="黑体" pitchFamily="49" charset="-122"/>
              </a:rPr>
              <a:t>e </a:t>
            </a:r>
            <a:r>
              <a:rPr lang="zh-CN" altLang="en-US" sz="3200">
                <a:solidFill>
                  <a:srgbClr val="008080"/>
                </a:solidFill>
                <a:latin typeface="Times New Roman" pitchFamily="18" charset="0"/>
                <a:ea typeface="黑体" pitchFamily="49" charset="-122"/>
              </a:rPr>
              <a:t>并入集合 </a:t>
            </a:r>
            <a:r>
              <a:rPr lang="en-US" altLang="zh-CN" sz="3200">
                <a:solidFill>
                  <a:srgbClr val="008080"/>
                </a:solidFill>
                <a:latin typeface="Times New Roman" pitchFamily="18" charset="0"/>
                <a:ea typeface="黑体" pitchFamily="49" charset="-122"/>
              </a:rPr>
              <a:t>S</a:t>
            </a:r>
          </a:p>
        </p:txBody>
      </p:sp>
      <p:grpSp>
        <p:nvGrpSpPr>
          <p:cNvPr id="226532" name="Group 228"/>
          <p:cNvGrpSpPr>
            <a:grpSpLocks/>
          </p:cNvGrpSpPr>
          <p:nvPr/>
        </p:nvGrpSpPr>
        <p:grpSpPr bwMode="auto">
          <a:xfrm>
            <a:off x="4438650" y="5395913"/>
            <a:ext cx="762000" cy="1066800"/>
            <a:chOff x="1632" y="2928"/>
            <a:chExt cx="432" cy="672"/>
          </a:xfrm>
        </p:grpSpPr>
        <p:sp>
          <p:nvSpPr>
            <p:cNvPr id="200868" name="Text Box 229"/>
            <p:cNvSpPr txBox="1">
              <a:spLocks noChangeArrowheads="1"/>
            </p:cNvSpPr>
            <p:nvPr/>
          </p:nvSpPr>
          <p:spPr bwMode="auto">
            <a:xfrm>
              <a:off x="1632" y="2928"/>
              <a:ext cx="432" cy="288"/>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2400" b="1">
                  <a:solidFill>
                    <a:srgbClr val="580094"/>
                  </a:solidFill>
                  <a:latin typeface="Times New Roman" pitchFamily="18" charset="0"/>
                  <a:ea typeface="黑体" pitchFamily="49" charset="-122"/>
                </a:rPr>
                <a:t>13</a:t>
              </a:r>
            </a:p>
          </p:txBody>
        </p:sp>
        <p:sp>
          <p:nvSpPr>
            <p:cNvPr id="200869" name="Text Box 230"/>
            <p:cNvSpPr txBox="1">
              <a:spLocks noChangeArrowheads="1"/>
            </p:cNvSpPr>
            <p:nvPr/>
          </p:nvSpPr>
          <p:spPr bwMode="auto">
            <a:xfrm>
              <a:off x="1632" y="3312"/>
              <a:ext cx="432" cy="288"/>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2400" b="1">
                  <a:solidFill>
                    <a:srgbClr val="580094"/>
                  </a:solidFill>
                  <a:latin typeface="Times New Roman" pitchFamily="18" charset="0"/>
                  <a:ea typeface="黑体" pitchFamily="49" charset="-122"/>
                </a:rPr>
                <a:t>acfe</a:t>
              </a:r>
            </a:p>
          </p:txBody>
        </p:sp>
      </p:grpSp>
      <p:sp>
        <p:nvSpPr>
          <p:cNvPr id="226535" name="Text Box 231"/>
          <p:cNvSpPr txBox="1">
            <a:spLocks noChangeArrowheads="1"/>
          </p:cNvSpPr>
          <p:nvPr/>
        </p:nvSpPr>
        <p:spPr bwMode="auto">
          <a:xfrm>
            <a:off x="7486650" y="5395913"/>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2400" b="1">
                <a:solidFill>
                  <a:srgbClr val="580094"/>
                </a:solidFill>
                <a:latin typeface="Times New Roman" pitchFamily="18" charset="0"/>
                <a:ea typeface="黑体" pitchFamily="49" charset="-122"/>
              </a:rPr>
              <a:t>e</a:t>
            </a:r>
          </a:p>
        </p:txBody>
      </p:sp>
      <p:sp useBgFill="1">
        <p:nvSpPr>
          <p:cNvPr id="226536" name="Text Box 232"/>
          <p:cNvSpPr txBox="1">
            <a:spLocks noChangeArrowheads="1"/>
          </p:cNvSpPr>
          <p:nvPr/>
        </p:nvSpPr>
        <p:spPr bwMode="auto">
          <a:xfrm>
            <a:off x="704850" y="2924175"/>
            <a:ext cx="7162800" cy="10668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3200" b="1">
                <a:solidFill>
                  <a:srgbClr val="008080"/>
                </a:solidFill>
                <a:latin typeface="Times New Roman" pitchFamily="18" charset="0"/>
                <a:ea typeface="黑体" pitchFamily="49" charset="-122"/>
              </a:rPr>
              <a:t>考察从顶点 </a:t>
            </a:r>
            <a:r>
              <a:rPr lang="en-US" altLang="zh-CN" sz="3200" b="1">
                <a:solidFill>
                  <a:srgbClr val="008080"/>
                </a:solidFill>
                <a:latin typeface="Times New Roman" pitchFamily="18" charset="0"/>
                <a:ea typeface="黑体" pitchFamily="49" charset="-122"/>
              </a:rPr>
              <a:t>e </a:t>
            </a:r>
            <a:r>
              <a:rPr lang="zh-CN" altLang="en-US" sz="3200" b="1">
                <a:solidFill>
                  <a:srgbClr val="008080"/>
                </a:solidFill>
                <a:latin typeface="Times New Roman" pitchFamily="18" charset="0"/>
                <a:ea typeface="黑体" pitchFamily="49" charset="-122"/>
              </a:rPr>
              <a:t>出发的弧，修正集合</a:t>
            </a:r>
            <a:r>
              <a:rPr lang="en-US" altLang="zh-CN" sz="3200" b="1">
                <a:solidFill>
                  <a:srgbClr val="008080"/>
                </a:solidFill>
                <a:latin typeface="Times New Roman" pitchFamily="18" charset="0"/>
                <a:ea typeface="黑体" pitchFamily="49" charset="-122"/>
              </a:rPr>
              <a:t>V-S</a:t>
            </a:r>
            <a:r>
              <a:rPr lang="zh-CN" altLang="en-US" sz="3200" b="1">
                <a:solidFill>
                  <a:srgbClr val="008080"/>
                </a:solidFill>
                <a:latin typeface="Times New Roman" pitchFamily="18" charset="0"/>
                <a:ea typeface="黑体" pitchFamily="49" charset="-122"/>
              </a:rPr>
              <a:t>中顶点的 </a:t>
            </a:r>
            <a:r>
              <a:rPr lang="en-US" altLang="zh-CN" sz="3200" b="1">
                <a:solidFill>
                  <a:srgbClr val="008080"/>
                </a:solidFill>
                <a:latin typeface="Times New Roman" pitchFamily="18" charset="0"/>
                <a:ea typeface="黑体" pitchFamily="49" charset="-122"/>
              </a:rPr>
              <a:t>dist </a:t>
            </a:r>
            <a:r>
              <a:rPr lang="zh-CN" altLang="en-US" sz="3200" b="1">
                <a:solidFill>
                  <a:srgbClr val="008080"/>
                </a:solidFill>
                <a:latin typeface="Times New Roman" pitchFamily="18" charset="0"/>
                <a:ea typeface="黑体" pitchFamily="49" charset="-122"/>
              </a:rPr>
              <a:t>和</a:t>
            </a:r>
            <a:r>
              <a:rPr lang="en-US" altLang="zh-CN" sz="3200" b="1">
                <a:solidFill>
                  <a:srgbClr val="008080"/>
                </a:solidFill>
                <a:latin typeface="Times New Roman" pitchFamily="18" charset="0"/>
                <a:ea typeface="黑体" pitchFamily="49" charset="-122"/>
              </a:rPr>
              <a:t>path </a:t>
            </a:r>
            <a:r>
              <a:rPr lang="zh-CN" altLang="en-US" sz="3200" b="1">
                <a:solidFill>
                  <a:srgbClr val="008080"/>
                </a:solidFill>
                <a:latin typeface="Times New Roman" pitchFamily="18" charset="0"/>
                <a:ea typeface="黑体" pitchFamily="49" charset="-122"/>
              </a:rPr>
              <a:t>的值</a:t>
            </a:r>
            <a:endParaRPr lang="zh-CN" altLang="en-US" sz="2400">
              <a:latin typeface="Times New Roman" pitchFamily="18" charset="0"/>
              <a:ea typeface="黑体" pitchFamily="49" charset="-122"/>
            </a:endParaRPr>
          </a:p>
        </p:txBody>
      </p:sp>
      <p:sp>
        <p:nvSpPr>
          <p:cNvPr id="226537" name="Line 233"/>
          <p:cNvSpPr>
            <a:spLocks noChangeShapeType="1"/>
          </p:cNvSpPr>
          <p:nvPr/>
        </p:nvSpPr>
        <p:spPr bwMode="auto">
          <a:xfrm>
            <a:off x="4876800" y="2055813"/>
            <a:ext cx="2971800" cy="0"/>
          </a:xfrm>
          <a:prstGeom prst="line">
            <a:avLst/>
          </a:prstGeom>
          <a:noFill/>
          <a:ln w="317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useBgFill="1">
        <p:nvSpPr>
          <p:cNvPr id="226538" name="Text Box 234"/>
          <p:cNvSpPr txBox="1">
            <a:spLocks noChangeArrowheads="1"/>
          </p:cNvSpPr>
          <p:nvPr/>
        </p:nvSpPr>
        <p:spPr bwMode="auto">
          <a:xfrm>
            <a:off x="704850" y="2924175"/>
            <a:ext cx="6858000" cy="10668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3200">
                <a:solidFill>
                  <a:srgbClr val="008080"/>
                </a:solidFill>
                <a:latin typeface="Times New Roman" pitchFamily="18" charset="0"/>
                <a:ea typeface="黑体" pitchFamily="49" charset="-122"/>
              </a:rPr>
              <a:t>选出 </a:t>
            </a:r>
            <a:r>
              <a:rPr lang="en-US" altLang="zh-CN" sz="3200">
                <a:solidFill>
                  <a:srgbClr val="008080"/>
                </a:solidFill>
                <a:latin typeface="Times New Roman" pitchFamily="18" charset="0"/>
                <a:ea typeface="黑体" pitchFamily="49" charset="-122"/>
              </a:rPr>
              <a:t>dist </a:t>
            </a:r>
            <a:r>
              <a:rPr lang="zh-CN" altLang="en-US" sz="3200">
                <a:solidFill>
                  <a:srgbClr val="008080"/>
                </a:solidFill>
                <a:latin typeface="Times New Roman" pitchFamily="18" charset="0"/>
                <a:ea typeface="黑体" pitchFamily="49" charset="-122"/>
              </a:rPr>
              <a:t>中的最小值在 </a:t>
            </a:r>
            <a:r>
              <a:rPr lang="en-US" altLang="zh-CN" sz="3200">
                <a:solidFill>
                  <a:srgbClr val="008080"/>
                </a:solidFill>
                <a:latin typeface="Times New Roman" pitchFamily="18" charset="0"/>
                <a:ea typeface="黑体" pitchFamily="49" charset="-122"/>
              </a:rPr>
              <a:t>i=3</a:t>
            </a:r>
            <a:r>
              <a:rPr lang="zh-CN" altLang="en-US" sz="3200">
                <a:solidFill>
                  <a:srgbClr val="008080"/>
                </a:solidFill>
                <a:latin typeface="Times New Roman" pitchFamily="18" charset="0"/>
                <a:ea typeface="黑体" pitchFamily="49" charset="-122"/>
              </a:rPr>
              <a:t>，求得第 </a:t>
            </a:r>
            <a:r>
              <a:rPr lang="en-US" altLang="zh-CN" sz="3200">
                <a:solidFill>
                  <a:srgbClr val="008080"/>
                </a:solidFill>
                <a:latin typeface="Times New Roman" pitchFamily="18" charset="0"/>
                <a:ea typeface="黑体" pitchFamily="49" charset="-122"/>
              </a:rPr>
              <a:t>4 </a:t>
            </a:r>
            <a:r>
              <a:rPr lang="zh-CN" altLang="en-US" sz="3200">
                <a:solidFill>
                  <a:srgbClr val="008080"/>
                </a:solidFill>
                <a:latin typeface="Times New Roman" pitchFamily="18" charset="0"/>
                <a:ea typeface="黑体" pitchFamily="49" charset="-122"/>
              </a:rPr>
              <a:t>条最短路径</a:t>
            </a:r>
            <a:r>
              <a:rPr lang="en-US" altLang="zh-CN" sz="3200">
                <a:solidFill>
                  <a:srgbClr val="008080"/>
                </a:solidFill>
                <a:latin typeface="Times New Roman" pitchFamily="18" charset="0"/>
                <a:ea typeface="黑体" pitchFamily="49" charset="-122"/>
              </a:rPr>
              <a:t>{ad},</a:t>
            </a:r>
            <a:r>
              <a:rPr lang="zh-CN" altLang="en-US" sz="3200">
                <a:solidFill>
                  <a:srgbClr val="008080"/>
                </a:solidFill>
                <a:latin typeface="Times New Roman" pitchFamily="18" charset="0"/>
                <a:ea typeface="黑体" pitchFamily="49" charset="-122"/>
              </a:rPr>
              <a:t>顶点 </a:t>
            </a:r>
            <a:r>
              <a:rPr lang="en-US" altLang="zh-CN" sz="3200">
                <a:solidFill>
                  <a:srgbClr val="008080"/>
                </a:solidFill>
                <a:latin typeface="Times New Roman" pitchFamily="18" charset="0"/>
                <a:ea typeface="黑体" pitchFamily="49" charset="-122"/>
              </a:rPr>
              <a:t>d </a:t>
            </a:r>
            <a:r>
              <a:rPr lang="zh-CN" altLang="en-US" sz="3200">
                <a:solidFill>
                  <a:srgbClr val="008080"/>
                </a:solidFill>
                <a:latin typeface="Times New Roman" pitchFamily="18" charset="0"/>
                <a:ea typeface="黑体" pitchFamily="49" charset="-122"/>
              </a:rPr>
              <a:t>并入集合 </a:t>
            </a:r>
            <a:r>
              <a:rPr lang="en-US" altLang="zh-CN" sz="3200">
                <a:solidFill>
                  <a:srgbClr val="008080"/>
                </a:solidFill>
                <a:latin typeface="Times New Roman" pitchFamily="18" charset="0"/>
                <a:ea typeface="黑体" pitchFamily="49" charset="-122"/>
              </a:rPr>
              <a:t>S</a:t>
            </a:r>
          </a:p>
        </p:txBody>
      </p:sp>
      <p:grpSp>
        <p:nvGrpSpPr>
          <p:cNvPr id="226539" name="Group 235"/>
          <p:cNvGrpSpPr>
            <a:grpSpLocks/>
          </p:cNvGrpSpPr>
          <p:nvPr/>
        </p:nvGrpSpPr>
        <p:grpSpPr bwMode="auto">
          <a:xfrm>
            <a:off x="3676650" y="5395913"/>
            <a:ext cx="685800" cy="1066800"/>
            <a:chOff x="1632" y="2928"/>
            <a:chExt cx="432" cy="672"/>
          </a:xfrm>
        </p:grpSpPr>
        <p:sp>
          <p:nvSpPr>
            <p:cNvPr id="200866" name="Text Box 236"/>
            <p:cNvSpPr txBox="1">
              <a:spLocks noChangeArrowheads="1"/>
            </p:cNvSpPr>
            <p:nvPr/>
          </p:nvSpPr>
          <p:spPr bwMode="auto">
            <a:xfrm>
              <a:off x="1632" y="2928"/>
              <a:ext cx="432" cy="288"/>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2400" b="1">
                  <a:solidFill>
                    <a:srgbClr val="580094"/>
                  </a:solidFill>
                  <a:latin typeface="Times New Roman" pitchFamily="18" charset="0"/>
                  <a:ea typeface="黑体" pitchFamily="49" charset="-122"/>
                </a:rPr>
                <a:t>15</a:t>
              </a:r>
            </a:p>
          </p:txBody>
        </p:sp>
        <p:sp>
          <p:nvSpPr>
            <p:cNvPr id="200867" name="Text Box 237"/>
            <p:cNvSpPr txBox="1">
              <a:spLocks noChangeArrowheads="1"/>
            </p:cNvSpPr>
            <p:nvPr/>
          </p:nvSpPr>
          <p:spPr bwMode="auto">
            <a:xfrm>
              <a:off x="1632" y="3312"/>
              <a:ext cx="432" cy="288"/>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2400" b="1">
                  <a:solidFill>
                    <a:srgbClr val="580094"/>
                  </a:solidFill>
                  <a:latin typeface="Times New Roman" pitchFamily="18" charset="0"/>
                  <a:ea typeface="黑体" pitchFamily="49" charset="-122"/>
                </a:rPr>
                <a:t>ad</a:t>
              </a:r>
            </a:p>
          </p:txBody>
        </p:sp>
      </p:grpSp>
      <p:sp>
        <p:nvSpPr>
          <p:cNvPr id="226542" name="Text Box 238"/>
          <p:cNvSpPr txBox="1">
            <a:spLocks noChangeArrowheads="1"/>
          </p:cNvSpPr>
          <p:nvPr/>
        </p:nvSpPr>
        <p:spPr bwMode="auto">
          <a:xfrm>
            <a:off x="6877050" y="5929313"/>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2400" b="1">
                <a:solidFill>
                  <a:srgbClr val="580094"/>
                </a:solidFill>
                <a:latin typeface="Times New Roman" pitchFamily="18" charset="0"/>
                <a:ea typeface="黑体" pitchFamily="49" charset="-122"/>
              </a:rPr>
              <a:t>d</a:t>
            </a:r>
          </a:p>
        </p:txBody>
      </p:sp>
      <p:sp useBgFill="1">
        <p:nvSpPr>
          <p:cNvPr id="226543" name="Text Box 239"/>
          <p:cNvSpPr txBox="1">
            <a:spLocks noChangeArrowheads="1"/>
          </p:cNvSpPr>
          <p:nvPr/>
        </p:nvSpPr>
        <p:spPr bwMode="auto">
          <a:xfrm>
            <a:off x="704850" y="2924175"/>
            <a:ext cx="7010400" cy="10668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3200" b="1">
                <a:solidFill>
                  <a:srgbClr val="008080"/>
                </a:solidFill>
                <a:latin typeface="Times New Roman" pitchFamily="18" charset="0"/>
                <a:ea typeface="黑体" pitchFamily="49" charset="-122"/>
              </a:rPr>
              <a:t>考察从顶点 </a:t>
            </a:r>
            <a:r>
              <a:rPr lang="en-US" altLang="zh-CN" sz="3200" b="1">
                <a:solidFill>
                  <a:srgbClr val="008080"/>
                </a:solidFill>
                <a:latin typeface="Times New Roman" pitchFamily="18" charset="0"/>
                <a:ea typeface="黑体" pitchFamily="49" charset="-122"/>
              </a:rPr>
              <a:t>d </a:t>
            </a:r>
            <a:r>
              <a:rPr lang="zh-CN" altLang="en-US" sz="3200" b="1">
                <a:solidFill>
                  <a:srgbClr val="008080"/>
                </a:solidFill>
                <a:latin typeface="Times New Roman" pitchFamily="18" charset="0"/>
                <a:ea typeface="黑体" pitchFamily="49" charset="-122"/>
              </a:rPr>
              <a:t>出发的弧，修正集合</a:t>
            </a:r>
            <a:r>
              <a:rPr lang="en-US" altLang="zh-CN" sz="3200" b="1">
                <a:solidFill>
                  <a:srgbClr val="008080"/>
                </a:solidFill>
                <a:latin typeface="Times New Roman" pitchFamily="18" charset="0"/>
                <a:ea typeface="黑体" pitchFamily="49" charset="-122"/>
              </a:rPr>
              <a:t>V-S</a:t>
            </a:r>
            <a:r>
              <a:rPr lang="zh-CN" altLang="en-US" sz="3200" b="1">
                <a:solidFill>
                  <a:srgbClr val="008080"/>
                </a:solidFill>
                <a:latin typeface="Times New Roman" pitchFamily="18" charset="0"/>
                <a:ea typeface="黑体" pitchFamily="49" charset="-122"/>
              </a:rPr>
              <a:t>中顶点的 </a:t>
            </a:r>
            <a:r>
              <a:rPr lang="en-US" altLang="zh-CN" sz="3200" b="1">
                <a:solidFill>
                  <a:srgbClr val="008080"/>
                </a:solidFill>
                <a:latin typeface="Times New Roman" pitchFamily="18" charset="0"/>
                <a:ea typeface="黑体" pitchFamily="49" charset="-122"/>
              </a:rPr>
              <a:t>dist </a:t>
            </a:r>
            <a:r>
              <a:rPr lang="zh-CN" altLang="en-US" sz="3200" b="1">
                <a:solidFill>
                  <a:srgbClr val="008080"/>
                </a:solidFill>
                <a:latin typeface="Times New Roman" pitchFamily="18" charset="0"/>
                <a:ea typeface="黑体" pitchFamily="49" charset="-122"/>
              </a:rPr>
              <a:t>和</a:t>
            </a:r>
            <a:r>
              <a:rPr lang="en-US" altLang="zh-CN" sz="3200" b="1">
                <a:solidFill>
                  <a:srgbClr val="008080"/>
                </a:solidFill>
                <a:latin typeface="Times New Roman" pitchFamily="18" charset="0"/>
                <a:ea typeface="黑体" pitchFamily="49" charset="-122"/>
              </a:rPr>
              <a:t>path </a:t>
            </a:r>
            <a:r>
              <a:rPr lang="zh-CN" altLang="en-US" sz="3200" b="1">
                <a:solidFill>
                  <a:srgbClr val="008080"/>
                </a:solidFill>
                <a:latin typeface="Times New Roman" pitchFamily="18" charset="0"/>
                <a:ea typeface="黑体" pitchFamily="49" charset="-122"/>
              </a:rPr>
              <a:t>的值</a:t>
            </a:r>
            <a:endParaRPr lang="zh-CN" altLang="en-US" sz="2400">
              <a:latin typeface="Times New Roman" pitchFamily="18" charset="0"/>
              <a:ea typeface="黑体" pitchFamily="49" charset="-122"/>
            </a:endParaRPr>
          </a:p>
        </p:txBody>
      </p:sp>
      <p:sp>
        <p:nvSpPr>
          <p:cNvPr id="226544" name="Line 240"/>
          <p:cNvSpPr>
            <a:spLocks noChangeShapeType="1"/>
          </p:cNvSpPr>
          <p:nvPr/>
        </p:nvSpPr>
        <p:spPr bwMode="auto">
          <a:xfrm>
            <a:off x="4876800" y="1674813"/>
            <a:ext cx="2971800" cy="0"/>
          </a:xfrm>
          <a:prstGeom prst="line">
            <a:avLst/>
          </a:prstGeom>
          <a:noFill/>
          <a:ln w="317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26545" name="Group 241"/>
          <p:cNvGrpSpPr>
            <a:grpSpLocks/>
          </p:cNvGrpSpPr>
          <p:nvPr/>
        </p:nvGrpSpPr>
        <p:grpSpPr bwMode="auto">
          <a:xfrm>
            <a:off x="6038850" y="5395913"/>
            <a:ext cx="762000" cy="1066800"/>
            <a:chOff x="1632" y="2928"/>
            <a:chExt cx="432" cy="672"/>
          </a:xfrm>
        </p:grpSpPr>
        <p:sp>
          <p:nvSpPr>
            <p:cNvPr id="200864" name="Text Box 242"/>
            <p:cNvSpPr txBox="1">
              <a:spLocks noChangeArrowheads="1"/>
            </p:cNvSpPr>
            <p:nvPr/>
          </p:nvSpPr>
          <p:spPr bwMode="auto">
            <a:xfrm>
              <a:off x="1632" y="2928"/>
              <a:ext cx="432" cy="288"/>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2400">
                  <a:solidFill>
                    <a:srgbClr val="580094"/>
                  </a:solidFill>
                  <a:latin typeface="Times New Roman" pitchFamily="18" charset="0"/>
                  <a:ea typeface="黑体" pitchFamily="49" charset="-122"/>
                </a:rPr>
                <a:t>19</a:t>
              </a:r>
            </a:p>
          </p:txBody>
        </p:sp>
        <p:sp>
          <p:nvSpPr>
            <p:cNvPr id="200865" name="Text Box 243"/>
            <p:cNvSpPr txBox="1">
              <a:spLocks noChangeArrowheads="1"/>
            </p:cNvSpPr>
            <p:nvPr/>
          </p:nvSpPr>
          <p:spPr bwMode="auto">
            <a:xfrm>
              <a:off x="1632" y="3312"/>
              <a:ext cx="432" cy="288"/>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2400">
                  <a:solidFill>
                    <a:srgbClr val="580094"/>
                  </a:solidFill>
                  <a:latin typeface="Times New Roman" pitchFamily="18" charset="0"/>
                  <a:ea typeface="黑体" pitchFamily="49" charset="-122"/>
                </a:rPr>
                <a:t>adg</a:t>
              </a:r>
            </a:p>
          </p:txBody>
        </p:sp>
      </p:grpSp>
      <p:sp useBgFill="1">
        <p:nvSpPr>
          <p:cNvPr id="226548" name="Text Box 244"/>
          <p:cNvSpPr txBox="1">
            <a:spLocks noChangeArrowheads="1"/>
          </p:cNvSpPr>
          <p:nvPr/>
        </p:nvSpPr>
        <p:spPr bwMode="auto">
          <a:xfrm>
            <a:off x="704850" y="2924175"/>
            <a:ext cx="6934200" cy="10668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3200">
                <a:solidFill>
                  <a:srgbClr val="008080"/>
                </a:solidFill>
                <a:latin typeface="Times New Roman" pitchFamily="18" charset="0"/>
                <a:ea typeface="黑体" pitchFamily="49" charset="-122"/>
              </a:rPr>
              <a:t>选出 </a:t>
            </a:r>
            <a:r>
              <a:rPr lang="en-US" altLang="zh-CN" sz="3200">
                <a:solidFill>
                  <a:srgbClr val="008080"/>
                </a:solidFill>
                <a:latin typeface="Times New Roman" pitchFamily="18" charset="0"/>
                <a:ea typeface="黑体" pitchFamily="49" charset="-122"/>
              </a:rPr>
              <a:t>dist </a:t>
            </a:r>
            <a:r>
              <a:rPr lang="zh-CN" altLang="en-US" sz="3200">
                <a:solidFill>
                  <a:srgbClr val="008080"/>
                </a:solidFill>
                <a:latin typeface="Times New Roman" pitchFamily="18" charset="0"/>
                <a:ea typeface="黑体" pitchFamily="49" charset="-122"/>
              </a:rPr>
              <a:t>中的最小值在 </a:t>
            </a:r>
            <a:r>
              <a:rPr lang="en-US" altLang="zh-CN" sz="3200">
                <a:solidFill>
                  <a:srgbClr val="008080"/>
                </a:solidFill>
                <a:latin typeface="Times New Roman" pitchFamily="18" charset="0"/>
                <a:ea typeface="黑体" pitchFamily="49" charset="-122"/>
              </a:rPr>
              <a:t>i=6</a:t>
            </a:r>
            <a:r>
              <a:rPr lang="zh-CN" altLang="en-US" sz="3200">
                <a:solidFill>
                  <a:srgbClr val="008080"/>
                </a:solidFill>
                <a:latin typeface="Times New Roman" pitchFamily="18" charset="0"/>
                <a:ea typeface="黑体" pitchFamily="49" charset="-122"/>
              </a:rPr>
              <a:t>，求得第 </a:t>
            </a:r>
            <a:r>
              <a:rPr lang="en-US" altLang="zh-CN" sz="3200">
                <a:solidFill>
                  <a:srgbClr val="008080"/>
                </a:solidFill>
                <a:latin typeface="Times New Roman" pitchFamily="18" charset="0"/>
                <a:ea typeface="黑体" pitchFamily="49" charset="-122"/>
              </a:rPr>
              <a:t>5 </a:t>
            </a:r>
            <a:r>
              <a:rPr lang="zh-CN" altLang="en-US" sz="3200">
                <a:solidFill>
                  <a:srgbClr val="008080"/>
                </a:solidFill>
                <a:latin typeface="Times New Roman" pitchFamily="18" charset="0"/>
                <a:ea typeface="黑体" pitchFamily="49" charset="-122"/>
              </a:rPr>
              <a:t>条最短路径</a:t>
            </a:r>
            <a:r>
              <a:rPr lang="en-US" altLang="zh-CN" sz="3200">
                <a:solidFill>
                  <a:srgbClr val="008080"/>
                </a:solidFill>
                <a:latin typeface="Times New Roman" pitchFamily="18" charset="0"/>
                <a:ea typeface="黑体" pitchFamily="49" charset="-122"/>
              </a:rPr>
              <a:t>{adg},</a:t>
            </a:r>
            <a:r>
              <a:rPr lang="zh-CN" altLang="en-US" sz="3200">
                <a:solidFill>
                  <a:srgbClr val="008080"/>
                </a:solidFill>
                <a:latin typeface="Times New Roman" pitchFamily="18" charset="0"/>
                <a:ea typeface="黑体" pitchFamily="49" charset="-122"/>
              </a:rPr>
              <a:t>顶点 </a:t>
            </a:r>
            <a:r>
              <a:rPr lang="en-US" altLang="zh-CN" sz="3200">
                <a:solidFill>
                  <a:srgbClr val="008080"/>
                </a:solidFill>
                <a:latin typeface="Times New Roman" pitchFamily="18" charset="0"/>
                <a:ea typeface="黑体" pitchFamily="49" charset="-122"/>
              </a:rPr>
              <a:t>g</a:t>
            </a:r>
            <a:r>
              <a:rPr lang="zh-CN" altLang="en-US" sz="3200">
                <a:solidFill>
                  <a:srgbClr val="008080"/>
                </a:solidFill>
                <a:latin typeface="Times New Roman" pitchFamily="18" charset="0"/>
                <a:ea typeface="黑体" pitchFamily="49" charset="-122"/>
              </a:rPr>
              <a:t>并入集合 </a:t>
            </a:r>
            <a:r>
              <a:rPr lang="en-US" altLang="zh-CN" sz="3200">
                <a:solidFill>
                  <a:srgbClr val="008080"/>
                </a:solidFill>
                <a:latin typeface="Times New Roman" pitchFamily="18" charset="0"/>
                <a:ea typeface="黑体" pitchFamily="49" charset="-122"/>
              </a:rPr>
              <a:t>S</a:t>
            </a:r>
          </a:p>
        </p:txBody>
      </p:sp>
      <p:grpSp>
        <p:nvGrpSpPr>
          <p:cNvPr id="226549" name="Group 245"/>
          <p:cNvGrpSpPr>
            <a:grpSpLocks/>
          </p:cNvGrpSpPr>
          <p:nvPr/>
        </p:nvGrpSpPr>
        <p:grpSpPr bwMode="auto">
          <a:xfrm>
            <a:off x="6038850" y="5395913"/>
            <a:ext cx="762000" cy="1066800"/>
            <a:chOff x="1632" y="2928"/>
            <a:chExt cx="432" cy="672"/>
          </a:xfrm>
        </p:grpSpPr>
        <p:sp>
          <p:nvSpPr>
            <p:cNvPr id="200862" name="Text Box 246"/>
            <p:cNvSpPr txBox="1">
              <a:spLocks noChangeArrowheads="1"/>
            </p:cNvSpPr>
            <p:nvPr/>
          </p:nvSpPr>
          <p:spPr bwMode="auto">
            <a:xfrm>
              <a:off x="1632" y="2928"/>
              <a:ext cx="432" cy="288"/>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2400" b="1">
                  <a:solidFill>
                    <a:srgbClr val="580094"/>
                  </a:solidFill>
                  <a:latin typeface="Times New Roman" pitchFamily="18" charset="0"/>
                  <a:ea typeface="黑体" pitchFamily="49" charset="-122"/>
                </a:rPr>
                <a:t>19</a:t>
              </a:r>
            </a:p>
          </p:txBody>
        </p:sp>
        <p:sp>
          <p:nvSpPr>
            <p:cNvPr id="200863" name="Text Box 247"/>
            <p:cNvSpPr txBox="1">
              <a:spLocks noChangeArrowheads="1"/>
            </p:cNvSpPr>
            <p:nvPr/>
          </p:nvSpPr>
          <p:spPr bwMode="auto">
            <a:xfrm>
              <a:off x="1632" y="3312"/>
              <a:ext cx="432" cy="288"/>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2400" b="1">
                  <a:solidFill>
                    <a:srgbClr val="580094"/>
                  </a:solidFill>
                  <a:latin typeface="Times New Roman" pitchFamily="18" charset="0"/>
                  <a:ea typeface="黑体" pitchFamily="49" charset="-122"/>
                </a:rPr>
                <a:t>adg</a:t>
              </a:r>
            </a:p>
          </p:txBody>
        </p:sp>
      </p:grpSp>
      <p:sp>
        <p:nvSpPr>
          <p:cNvPr id="226552" name="Text Box 248"/>
          <p:cNvSpPr txBox="1">
            <a:spLocks noChangeArrowheads="1"/>
          </p:cNvSpPr>
          <p:nvPr/>
        </p:nvSpPr>
        <p:spPr bwMode="auto">
          <a:xfrm>
            <a:off x="7181850" y="5929313"/>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2400" b="1">
                <a:solidFill>
                  <a:srgbClr val="580094"/>
                </a:solidFill>
                <a:latin typeface="Times New Roman" pitchFamily="18" charset="0"/>
                <a:ea typeface="黑体" pitchFamily="49" charset="-122"/>
              </a:rPr>
              <a:t>g</a:t>
            </a:r>
          </a:p>
        </p:txBody>
      </p:sp>
      <p:sp useBgFill="1">
        <p:nvSpPr>
          <p:cNvPr id="226553" name="Text Box 249"/>
          <p:cNvSpPr txBox="1">
            <a:spLocks noChangeArrowheads="1"/>
          </p:cNvSpPr>
          <p:nvPr/>
        </p:nvSpPr>
        <p:spPr bwMode="auto">
          <a:xfrm>
            <a:off x="704850" y="2924175"/>
            <a:ext cx="7010400" cy="10668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3200" b="1">
                <a:solidFill>
                  <a:srgbClr val="008080"/>
                </a:solidFill>
                <a:latin typeface="Times New Roman" pitchFamily="18" charset="0"/>
                <a:ea typeface="黑体" pitchFamily="49" charset="-122"/>
              </a:rPr>
              <a:t>考察从顶点 </a:t>
            </a:r>
            <a:r>
              <a:rPr lang="en-US" altLang="zh-CN" sz="3200" b="1">
                <a:solidFill>
                  <a:srgbClr val="008080"/>
                </a:solidFill>
                <a:latin typeface="Times New Roman" pitchFamily="18" charset="0"/>
                <a:ea typeface="黑体" pitchFamily="49" charset="-122"/>
              </a:rPr>
              <a:t>g </a:t>
            </a:r>
            <a:r>
              <a:rPr lang="zh-CN" altLang="en-US" sz="3200" b="1">
                <a:solidFill>
                  <a:srgbClr val="008080"/>
                </a:solidFill>
                <a:latin typeface="Times New Roman" pitchFamily="18" charset="0"/>
                <a:ea typeface="黑体" pitchFamily="49" charset="-122"/>
              </a:rPr>
              <a:t>出发的弧，修正集合</a:t>
            </a:r>
            <a:r>
              <a:rPr lang="en-US" altLang="zh-CN" sz="3200" b="1">
                <a:solidFill>
                  <a:srgbClr val="008080"/>
                </a:solidFill>
                <a:latin typeface="Times New Roman" pitchFamily="18" charset="0"/>
                <a:ea typeface="黑体" pitchFamily="49" charset="-122"/>
              </a:rPr>
              <a:t>V-S</a:t>
            </a:r>
            <a:r>
              <a:rPr lang="zh-CN" altLang="en-US" sz="3200" b="1">
                <a:solidFill>
                  <a:srgbClr val="008080"/>
                </a:solidFill>
                <a:latin typeface="Times New Roman" pitchFamily="18" charset="0"/>
                <a:ea typeface="黑体" pitchFamily="49" charset="-122"/>
              </a:rPr>
              <a:t>中顶点的 </a:t>
            </a:r>
            <a:r>
              <a:rPr lang="en-US" altLang="zh-CN" sz="3200" b="1">
                <a:solidFill>
                  <a:srgbClr val="008080"/>
                </a:solidFill>
                <a:latin typeface="Times New Roman" pitchFamily="18" charset="0"/>
                <a:ea typeface="黑体" pitchFamily="49" charset="-122"/>
              </a:rPr>
              <a:t>dist </a:t>
            </a:r>
            <a:r>
              <a:rPr lang="zh-CN" altLang="en-US" sz="3200" b="1">
                <a:solidFill>
                  <a:srgbClr val="008080"/>
                </a:solidFill>
                <a:latin typeface="Times New Roman" pitchFamily="18" charset="0"/>
                <a:ea typeface="黑体" pitchFamily="49" charset="-122"/>
              </a:rPr>
              <a:t>和</a:t>
            </a:r>
            <a:r>
              <a:rPr lang="en-US" altLang="zh-CN" sz="3200" b="1">
                <a:solidFill>
                  <a:srgbClr val="008080"/>
                </a:solidFill>
                <a:latin typeface="Times New Roman" pitchFamily="18" charset="0"/>
                <a:ea typeface="黑体" pitchFamily="49" charset="-122"/>
              </a:rPr>
              <a:t>path </a:t>
            </a:r>
            <a:r>
              <a:rPr lang="zh-CN" altLang="en-US" sz="3200" b="1">
                <a:solidFill>
                  <a:srgbClr val="008080"/>
                </a:solidFill>
                <a:latin typeface="Times New Roman" pitchFamily="18" charset="0"/>
                <a:ea typeface="黑体" pitchFamily="49" charset="-122"/>
              </a:rPr>
              <a:t>的值</a:t>
            </a:r>
            <a:endParaRPr lang="zh-CN" altLang="en-US" sz="2400">
              <a:latin typeface="Times New Roman" pitchFamily="18" charset="0"/>
              <a:ea typeface="黑体" pitchFamily="49" charset="-122"/>
            </a:endParaRPr>
          </a:p>
        </p:txBody>
      </p:sp>
      <p:sp>
        <p:nvSpPr>
          <p:cNvPr id="226554" name="Line 250"/>
          <p:cNvSpPr>
            <a:spLocks noChangeShapeType="1"/>
          </p:cNvSpPr>
          <p:nvPr/>
        </p:nvSpPr>
        <p:spPr bwMode="auto">
          <a:xfrm>
            <a:off x="4876800" y="2665413"/>
            <a:ext cx="2971800" cy="0"/>
          </a:xfrm>
          <a:prstGeom prst="line">
            <a:avLst/>
          </a:prstGeom>
          <a:noFill/>
          <a:ln w="317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26555" name="Group 251"/>
          <p:cNvGrpSpPr>
            <a:grpSpLocks/>
          </p:cNvGrpSpPr>
          <p:nvPr/>
        </p:nvGrpSpPr>
        <p:grpSpPr bwMode="auto">
          <a:xfrm>
            <a:off x="2000250" y="5368925"/>
            <a:ext cx="838200" cy="1093788"/>
            <a:chOff x="1632" y="2928"/>
            <a:chExt cx="432" cy="659"/>
          </a:xfrm>
        </p:grpSpPr>
        <p:sp>
          <p:nvSpPr>
            <p:cNvPr id="200860" name="Text Box 252"/>
            <p:cNvSpPr txBox="1">
              <a:spLocks noChangeArrowheads="1"/>
            </p:cNvSpPr>
            <p:nvPr/>
          </p:nvSpPr>
          <p:spPr bwMode="auto">
            <a:xfrm>
              <a:off x="1632" y="2928"/>
              <a:ext cx="432" cy="276"/>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2400">
                  <a:solidFill>
                    <a:srgbClr val="580094"/>
                  </a:solidFill>
                  <a:latin typeface="Times New Roman" pitchFamily="18" charset="0"/>
                  <a:ea typeface="黑体" pitchFamily="49" charset="-122"/>
                </a:rPr>
                <a:t>22</a:t>
              </a:r>
            </a:p>
          </p:txBody>
        </p:sp>
        <p:sp>
          <p:nvSpPr>
            <p:cNvPr id="200861" name="Text Box 253"/>
            <p:cNvSpPr txBox="1">
              <a:spLocks noChangeArrowheads="1"/>
            </p:cNvSpPr>
            <p:nvPr/>
          </p:nvSpPr>
          <p:spPr bwMode="auto">
            <a:xfrm>
              <a:off x="1632" y="3312"/>
              <a:ext cx="432" cy="27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2400">
                  <a:solidFill>
                    <a:srgbClr val="580094"/>
                  </a:solidFill>
                  <a:latin typeface="Times New Roman" pitchFamily="18" charset="0"/>
                  <a:ea typeface="黑体" pitchFamily="49" charset="-122"/>
                </a:rPr>
                <a:t>adgb</a:t>
              </a:r>
            </a:p>
          </p:txBody>
        </p:sp>
      </p:grpSp>
      <p:sp useBgFill="1">
        <p:nvSpPr>
          <p:cNvPr id="226558" name="Text Box 254"/>
          <p:cNvSpPr txBox="1">
            <a:spLocks noChangeArrowheads="1"/>
          </p:cNvSpPr>
          <p:nvPr/>
        </p:nvSpPr>
        <p:spPr bwMode="auto">
          <a:xfrm>
            <a:off x="466725" y="2924175"/>
            <a:ext cx="7972425" cy="10668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3200">
                <a:solidFill>
                  <a:srgbClr val="580094"/>
                </a:solidFill>
                <a:latin typeface="Times New Roman" pitchFamily="18" charset="0"/>
                <a:ea typeface="黑体" pitchFamily="49" charset="-122"/>
              </a:rPr>
              <a:t>选出 </a:t>
            </a:r>
            <a:r>
              <a:rPr lang="en-US" altLang="zh-CN" sz="3200">
                <a:solidFill>
                  <a:srgbClr val="580094"/>
                </a:solidFill>
                <a:latin typeface="Times New Roman" pitchFamily="18" charset="0"/>
                <a:ea typeface="黑体" pitchFamily="49" charset="-122"/>
              </a:rPr>
              <a:t>dist </a:t>
            </a:r>
            <a:r>
              <a:rPr lang="zh-CN" altLang="en-US" sz="3200">
                <a:solidFill>
                  <a:srgbClr val="580094"/>
                </a:solidFill>
                <a:latin typeface="Times New Roman" pitchFamily="18" charset="0"/>
                <a:ea typeface="黑体" pitchFamily="49" charset="-122"/>
              </a:rPr>
              <a:t>中的最小值在 </a:t>
            </a:r>
            <a:r>
              <a:rPr lang="en-US" altLang="zh-CN" sz="3200">
                <a:solidFill>
                  <a:srgbClr val="580094"/>
                </a:solidFill>
                <a:latin typeface="Times New Roman" pitchFamily="18" charset="0"/>
                <a:ea typeface="黑体" pitchFamily="49" charset="-122"/>
              </a:rPr>
              <a:t>i=1</a:t>
            </a:r>
            <a:r>
              <a:rPr lang="zh-CN" altLang="en-US" sz="3200">
                <a:solidFill>
                  <a:srgbClr val="580094"/>
                </a:solidFill>
                <a:latin typeface="Times New Roman" pitchFamily="18" charset="0"/>
                <a:ea typeface="黑体" pitchFamily="49" charset="-122"/>
              </a:rPr>
              <a:t>，求得第 </a:t>
            </a:r>
            <a:r>
              <a:rPr lang="en-US" altLang="zh-CN" sz="3200">
                <a:solidFill>
                  <a:srgbClr val="580094"/>
                </a:solidFill>
                <a:latin typeface="Times New Roman" pitchFamily="18" charset="0"/>
                <a:ea typeface="黑体" pitchFamily="49" charset="-122"/>
              </a:rPr>
              <a:t>6 </a:t>
            </a:r>
            <a:r>
              <a:rPr lang="zh-CN" altLang="en-US" sz="3200">
                <a:solidFill>
                  <a:srgbClr val="580094"/>
                </a:solidFill>
                <a:latin typeface="Times New Roman" pitchFamily="18" charset="0"/>
                <a:ea typeface="黑体" pitchFamily="49" charset="-122"/>
              </a:rPr>
              <a:t>条最短路径</a:t>
            </a:r>
            <a:r>
              <a:rPr lang="en-US" altLang="zh-CN" sz="3200">
                <a:solidFill>
                  <a:srgbClr val="580094"/>
                </a:solidFill>
                <a:latin typeface="Times New Roman" pitchFamily="18" charset="0"/>
                <a:ea typeface="黑体" pitchFamily="49" charset="-122"/>
              </a:rPr>
              <a:t>{adgb},</a:t>
            </a:r>
            <a:r>
              <a:rPr lang="zh-CN" altLang="en-US" sz="3200">
                <a:solidFill>
                  <a:srgbClr val="580094"/>
                </a:solidFill>
                <a:latin typeface="Times New Roman" pitchFamily="18" charset="0"/>
                <a:ea typeface="黑体" pitchFamily="49" charset="-122"/>
              </a:rPr>
              <a:t>顶点 </a:t>
            </a:r>
            <a:r>
              <a:rPr lang="en-US" altLang="zh-CN" sz="3200">
                <a:solidFill>
                  <a:srgbClr val="580094"/>
                </a:solidFill>
                <a:latin typeface="Times New Roman" pitchFamily="18" charset="0"/>
                <a:ea typeface="黑体" pitchFamily="49" charset="-122"/>
              </a:rPr>
              <a:t>b</a:t>
            </a:r>
            <a:r>
              <a:rPr lang="zh-CN" altLang="en-US" sz="3200">
                <a:solidFill>
                  <a:srgbClr val="580094"/>
                </a:solidFill>
                <a:latin typeface="Times New Roman" pitchFamily="18" charset="0"/>
                <a:ea typeface="黑体" pitchFamily="49" charset="-122"/>
              </a:rPr>
              <a:t>并入集合 </a:t>
            </a:r>
            <a:r>
              <a:rPr lang="en-US" altLang="zh-CN" sz="3200">
                <a:solidFill>
                  <a:srgbClr val="580094"/>
                </a:solidFill>
                <a:latin typeface="Times New Roman" pitchFamily="18" charset="0"/>
                <a:ea typeface="黑体" pitchFamily="49" charset="-122"/>
              </a:rPr>
              <a:t>S</a:t>
            </a:r>
          </a:p>
        </p:txBody>
      </p:sp>
      <p:sp>
        <p:nvSpPr>
          <p:cNvPr id="226559" name="Text Box 255"/>
          <p:cNvSpPr txBox="1">
            <a:spLocks noChangeArrowheads="1"/>
          </p:cNvSpPr>
          <p:nvPr/>
        </p:nvSpPr>
        <p:spPr bwMode="auto">
          <a:xfrm>
            <a:off x="7486650" y="5929313"/>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2400" b="1">
                <a:solidFill>
                  <a:srgbClr val="580094"/>
                </a:solidFill>
                <a:latin typeface="Times New Roman" pitchFamily="18" charset="0"/>
                <a:ea typeface="黑体" pitchFamily="49" charset="-122"/>
              </a:rPr>
              <a:t>b</a:t>
            </a:r>
          </a:p>
        </p:txBody>
      </p:sp>
      <p:grpSp>
        <p:nvGrpSpPr>
          <p:cNvPr id="226560" name="Group 256"/>
          <p:cNvGrpSpPr>
            <a:grpSpLocks/>
          </p:cNvGrpSpPr>
          <p:nvPr/>
        </p:nvGrpSpPr>
        <p:grpSpPr bwMode="auto">
          <a:xfrm>
            <a:off x="2000250" y="5395913"/>
            <a:ext cx="838200" cy="1066800"/>
            <a:chOff x="1632" y="2928"/>
            <a:chExt cx="432" cy="672"/>
          </a:xfrm>
        </p:grpSpPr>
        <p:sp>
          <p:nvSpPr>
            <p:cNvPr id="200858" name="Text Box 257"/>
            <p:cNvSpPr txBox="1">
              <a:spLocks noChangeArrowheads="1"/>
            </p:cNvSpPr>
            <p:nvPr/>
          </p:nvSpPr>
          <p:spPr bwMode="auto">
            <a:xfrm>
              <a:off x="1632" y="2928"/>
              <a:ext cx="432" cy="288"/>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2400" b="1">
                  <a:solidFill>
                    <a:srgbClr val="580094"/>
                  </a:solidFill>
                  <a:latin typeface="Times New Roman" pitchFamily="18" charset="0"/>
                  <a:ea typeface="黑体" pitchFamily="49" charset="-122"/>
                </a:rPr>
                <a:t>22</a:t>
              </a:r>
            </a:p>
          </p:txBody>
        </p:sp>
        <p:sp>
          <p:nvSpPr>
            <p:cNvPr id="200859" name="Text Box 258"/>
            <p:cNvSpPr txBox="1">
              <a:spLocks noChangeArrowheads="1"/>
            </p:cNvSpPr>
            <p:nvPr/>
          </p:nvSpPr>
          <p:spPr bwMode="auto">
            <a:xfrm>
              <a:off x="1632" y="3312"/>
              <a:ext cx="432" cy="288"/>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2400" b="1">
                  <a:solidFill>
                    <a:srgbClr val="580094"/>
                  </a:solidFill>
                  <a:latin typeface="Times New Roman" pitchFamily="18" charset="0"/>
                  <a:ea typeface="黑体" pitchFamily="49" charset="-122"/>
                </a:rPr>
                <a:t>adgb</a:t>
              </a:r>
            </a:p>
          </p:txBody>
        </p:sp>
      </p:grpSp>
      <p:sp>
        <p:nvSpPr>
          <p:cNvPr id="200857" name="Rectangle 261"/>
          <p:cNvSpPr>
            <a:spLocks noChangeArrowheads="1"/>
          </p:cNvSpPr>
          <p:nvPr/>
        </p:nvSpPr>
        <p:spPr bwMode="auto">
          <a:xfrm>
            <a:off x="4932363" y="-26988"/>
            <a:ext cx="30241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folHlink"/>
              </a:buClr>
              <a:buSzPct val="60000"/>
              <a:buFont typeface="Wingdings" pitchFamily="2" charset="2"/>
              <a:buNone/>
            </a:pPr>
            <a:r>
              <a:rPr lang="en-US" altLang="zh-CN" b="1">
                <a:latin typeface="Times New Roman" pitchFamily="18" charset="0"/>
              </a:rPr>
              <a:t>a     b     c      d     e      f      g</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6493"/>
                                        </p:tgtEl>
                                        <p:attrNameLst>
                                          <p:attrName>style.visibility</p:attrName>
                                        </p:attrNameLst>
                                      </p:cBhvr>
                                      <p:to>
                                        <p:strVal val="visible"/>
                                      </p:to>
                                    </p:set>
                                    <p:animEffect transition="in" filter="wipe(left)">
                                      <p:cBhvr>
                                        <p:cTn id="7" dur="500"/>
                                        <p:tgtEl>
                                          <p:spTgt spid="2264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226517"/>
                                        </p:tgtEl>
                                        <p:attrNameLst>
                                          <p:attrName>style.visibility</p:attrName>
                                        </p:attrNameLst>
                                      </p:cBhvr>
                                      <p:to>
                                        <p:strVal val="visible"/>
                                      </p:to>
                                    </p:set>
                                    <p:anim calcmode="lin" valueType="num">
                                      <p:cBhvr>
                                        <p:cTn id="12" dur="500" fill="hold"/>
                                        <p:tgtEl>
                                          <p:spTgt spid="226517"/>
                                        </p:tgtEl>
                                        <p:attrNameLst>
                                          <p:attrName>ppt_x</p:attrName>
                                        </p:attrNameLst>
                                      </p:cBhvr>
                                      <p:tavLst>
                                        <p:tav tm="0">
                                          <p:val>
                                            <p:strVal val="#ppt_x-#ppt_w/2"/>
                                          </p:val>
                                        </p:tav>
                                        <p:tav tm="100000">
                                          <p:val>
                                            <p:strVal val="#ppt_x"/>
                                          </p:val>
                                        </p:tav>
                                      </p:tavLst>
                                    </p:anim>
                                    <p:anim calcmode="lin" valueType="num">
                                      <p:cBhvr>
                                        <p:cTn id="13" dur="500" fill="hold"/>
                                        <p:tgtEl>
                                          <p:spTgt spid="226517"/>
                                        </p:tgtEl>
                                        <p:attrNameLst>
                                          <p:attrName>ppt_y</p:attrName>
                                        </p:attrNameLst>
                                      </p:cBhvr>
                                      <p:tavLst>
                                        <p:tav tm="0">
                                          <p:val>
                                            <p:strVal val="#ppt_y"/>
                                          </p:val>
                                        </p:tav>
                                        <p:tav tm="100000">
                                          <p:val>
                                            <p:strVal val="#ppt_y"/>
                                          </p:val>
                                        </p:tav>
                                      </p:tavLst>
                                    </p:anim>
                                    <p:anim calcmode="lin" valueType="num">
                                      <p:cBhvr>
                                        <p:cTn id="14" dur="500" fill="hold"/>
                                        <p:tgtEl>
                                          <p:spTgt spid="226517"/>
                                        </p:tgtEl>
                                        <p:attrNameLst>
                                          <p:attrName>ppt_w</p:attrName>
                                        </p:attrNameLst>
                                      </p:cBhvr>
                                      <p:tavLst>
                                        <p:tav tm="0">
                                          <p:val>
                                            <p:fltVal val="0"/>
                                          </p:val>
                                        </p:tav>
                                        <p:tav tm="100000">
                                          <p:val>
                                            <p:strVal val="#ppt_w"/>
                                          </p:val>
                                        </p:tav>
                                      </p:tavLst>
                                    </p:anim>
                                    <p:anim calcmode="lin" valueType="num">
                                      <p:cBhvr>
                                        <p:cTn id="15" dur="500" fill="hold"/>
                                        <p:tgtEl>
                                          <p:spTgt spid="226517"/>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226517"/>
                                        </p:tgtEl>
                                        <p:attrNameLst>
                                          <p:attrName>ppt_c</p:attrName>
                                        </p:attrNameLst>
                                      </p:cBhvr>
                                      <p:to>
                                        <a:srgbClr val="CCCCFF"/>
                                      </p:to>
                                    </p:animClr>
                                  </p:sub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226494"/>
                                        </p:tgtEl>
                                        <p:attrNameLst>
                                          <p:attrName>style.visibility</p:attrName>
                                        </p:attrNameLst>
                                      </p:cBhvr>
                                      <p:to>
                                        <p:strVal val="visible"/>
                                      </p:to>
                                    </p:set>
                                    <p:animEffect transition="in" filter="wipe(left)">
                                      <p:cBhvr>
                                        <p:cTn id="20" dur="500"/>
                                        <p:tgtEl>
                                          <p:spTgt spid="226494"/>
                                        </p:tgtEl>
                                      </p:cBhvr>
                                    </p:animEffect>
                                  </p:childTnLst>
                                </p:cTn>
                              </p:par>
                            </p:childTnLst>
                          </p:cTn>
                        </p:par>
                        <p:par>
                          <p:cTn id="21" fill="hold" nodeType="afterGroup">
                            <p:stCondLst>
                              <p:cond delay="500"/>
                            </p:stCondLst>
                            <p:childTnLst>
                              <p:par>
                                <p:cTn id="22" presetID="22" presetClass="entr" presetSubtype="8" fill="hold" nodeType="afterEffect">
                                  <p:stCondLst>
                                    <p:cond delay="0"/>
                                  </p:stCondLst>
                                  <p:childTnLst>
                                    <p:set>
                                      <p:cBhvr>
                                        <p:cTn id="23" dur="1" fill="hold">
                                          <p:stCondLst>
                                            <p:cond delay="0"/>
                                          </p:stCondLst>
                                        </p:cTn>
                                        <p:tgtEl>
                                          <p:spTgt spid="226497"/>
                                        </p:tgtEl>
                                        <p:attrNameLst>
                                          <p:attrName>style.visibility</p:attrName>
                                        </p:attrNameLst>
                                      </p:cBhvr>
                                      <p:to>
                                        <p:strVal val="visible"/>
                                      </p:to>
                                    </p:set>
                                    <p:animEffect transition="in" filter="wipe(left)">
                                      <p:cBhvr>
                                        <p:cTn id="24" dur="500"/>
                                        <p:tgtEl>
                                          <p:spTgt spid="226497"/>
                                        </p:tgtEl>
                                      </p:cBhvr>
                                    </p:animEffect>
                                  </p:childTnLst>
                                </p:cTn>
                              </p:par>
                            </p:childTnLst>
                          </p:cTn>
                        </p:par>
                        <p:par>
                          <p:cTn id="25" fill="hold" nodeType="afterGroup">
                            <p:stCondLst>
                              <p:cond delay="1000"/>
                            </p:stCondLst>
                            <p:childTnLst>
                              <p:par>
                                <p:cTn id="26" presetID="22" presetClass="entr" presetSubtype="8" fill="hold" nodeType="afterEffect">
                                  <p:stCondLst>
                                    <p:cond delay="0"/>
                                  </p:stCondLst>
                                  <p:childTnLst>
                                    <p:set>
                                      <p:cBhvr>
                                        <p:cTn id="27" dur="1" fill="hold">
                                          <p:stCondLst>
                                            <p:cond delay="0"/>
                                          </p:stCondLst>
                                        </p:cTn>
                                        <p:tgtEl>
                                          <p:spTgt spid="226500"/>
                                        </p:tgtEl>
                                        <p:attrNameLst>
                                          <p:attrName>style.visibility</p:attrName>
                                        </p:attrNameLst>
                                      </p:cBhvr>
                                      <p:to>
                                        <p:strVal val="visible"/>
                                      </p:to>
                                    </p:set>
                                    <p:animEffect transition="in" filter="wipe(left)">
                                      <p:cBhvr>
                                        <p:cTn id="28" dur="500"/>
                                        <p:tgtEl>
                                          <p:spTgt spid="226500"/>
                                        </p:tgtEl>
                                      </p:cBhvr>
                                    </p:animEffect>
                                  </p:childTnLst>
                                </p:cTn>
                              </p:par>
                            </p:childTnLst>
                          </p:cTn>
                        </p:par>
                        <p:par>
                          <p:cTn id="29" fill="hold" nodeType="afterGroup">
                            <p:stCondLst>
                              <p:cond delay="1500"/>
                            </p:stCondLst>
                            <p:childTnLst>
                              <p:par>
                                <p:cTn id="30" presetID="12" presetClass="entr" presetSubtype="1" fill="hold" grpId="0" nodeType="afterEffect">
                                  <p:stCondLst>
                                    <p:cond delay="0"/>
                                  </p:stCondLst>
                                  <p:childTnLst>
                                    <p:set>
                                      <p:cBhvr>
                                        <p:cTn id="31" dur="1" fill="hold">
                                          <p:stCondLst>
                                            <p:cond delay="0"/>
                                          </p:stCondLst>
                                        </p:cTn>
                                        <p:tgtEl>
                                          <p:spTgt spid="226504"/>
                                        </p:tgtEl>
                                        <p:attrNameLst>
                                          <p:attrName>style.visibility</p:attrName>
                                        </p:attrNameLst>
                                      </p:cBhvr>
                                      <p:to>
                                        <p:strVal val="visible"/>
                                      </p:to>
                                    </p:set>
                                    <p:animEffect transition="in" filter="slide(fromTop)">
                                      <p:cBhvr>
                                        <p:cTn id="32" dur="500"/>
                                        <p:tgtEl>
                                          <p:spTgt spid="22650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26503"/>
                                        </p:tgtEl>
                                        <p:attrNameLst>
                                          <p:attrName>style.visibility</p:attrName>
                                        </p:attrNameLst>
                                      </p:cBhvr>
                                      <p:to>
                                        <p:strVal val="visible"/>
                                      </p:to>
                                    </p:set>
                                    <p:animEffect transition="in" filter="wipe(left)">
                                      <p:cBhvr>
                                        <p:cTn id="37" dur="500"/>
                                        <p:tgtEl>
                                          <p:spTgt spid="22650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26505"/>
                                        </p:tgtEl>
                                        <p:attrNameLst>
                                          <p:attrName>style.visibility</p:attrName>
                                        </p:attrNameLst>
                                      </p:cBhvr>
                                      <p:to>
                                        <p:strVal val="visible"/>
                                      </p:to>
                                    </p:set>
                                    <p:animEffect transition="in" filter="wipe(left)">
                                      <p:cBhvr>
                                        <p:cTn id="42" dur="500"/>
                                        <p:tgtEl>
                                          <p:spTgt spid="226505"/>
                                        </p:tgtEl>
                                      </p:cBhvr>
                                    </p:animEffect>
                                  </p:childTnLst>
                                </p:cTn>
                              </p:par>
                            </p:childTnLst>
                          </p:cTn>
                        </p:par>
                        <p:par>
                          <p:cTn id="43" fill="hold" nodeType="afterGroup">
                            <p:stCondLst>
                              <p:cond delay="500"/>
                            </p:stCondLst>
                            <p:childTnLst>
                              <p:par>
                                <p:cTn id="44" presetID="12" presetClass="entr" presetSubtype="1" fill="hold" grpId="0" nodeType="afterEffect">
                                  <p:stCondLst>
                                    <p:cond delay="0"/>
                                  </p:stCondLst>
                                  <p:childTnLst>
                                    <p:set>
                                      <p:cBhvr>
                                        <p:cTn id="45" dur="1" fill="hold">
                                          <p:stCondLst>
                                            <p:cond delay="0"/>
                                          </p:stCondLst>
                                        </p:cTn>
                                        <p:tgtEl>
                                          <p:spTgt spid="226508"/>
                                        </p:tgtEl>
                                        <p:attrNameLst>
                                          <p:attrName>style.visibility</p:attrName>
                                        </p:attrNameLst>
                                      </p:cBhvr>
                                      <p:to>
                                        <p:strVal val="visible"/>
                                      </p:to>
                                    </p:set>
                                    <p:animEffect transition="in" filter="slide(fromTop)">
                                      <p:cBhvr>
                                        <p:cTn id="46" dur="500"/>
                                        <p:tgtEl>
                                          <p:spTgt spid="226508"/>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26509"/>
                                        </p:tgtEl>
                                        <p:attrNameLst>
                                          <p:attrName>style.visibility</p:attrName>
                                        </p:attrNameLst>
                                      </p:cBhvr>
                                      <p:to>
                                        <p:strVal val="visible"/>
                                      </p:to>
                                    </p:set>
                                    <p:animEffect transition="in" filter="wipe(left)">
                                      <p:cBhvr>
                                        <p:cTn id="51" dur="500"/>
                                        <p:tgtEl>
                                          <p:spTgt spid="226509"/>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26510"/>
                                        </p:tgtEl>
                                        <p:attrNameLst>
                                          <p:attrName>style.visibility</p:attrName>
                                        </p:attrNameLst>
                                      </p:cBhvr>
                                      <p:to>
                                        <p:strVal val="visible"/>
                                      </p:to>
                                    </p:set>
                                    <p:animEffect transition="in" filter="wipe(left)">
                                      <p:cBhvr>
                                        <p:cTn id="56" dur="500"/>
                                        <p:tgtEl>
                                          <p:spTgt spid="226510"/>
                                        </p:tgtEl>
                                      </p:cBhvr>
                                    </p:animEffect>
                                  </p:childTnLst>
                                  <p:subTnLst>
                                    <p:animClr clrSpc="rgb" dir="cw">
                                      <p:cBhvr override="childStyle">
                                        <p:cTn dur="1" fill="hold" display="0" masterRel="nextClick" afterEffect="1"/>
                                        <p:tgtEl>
                                          <p:spTgt spid="226510"/>
                                        </p:tgtEl>
                                        <p:attrNameLst>
                                          <p:attrName>ppt_c</p:attrName>
                                        </p:attrNameLst>
                                      </p:cBhvr>
                                      <p:to>
                                        <a:srgbClr val="CCCCFF"/>
                                      </p:to>
                                    </p:animClr>
                                  </p:sub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226511"/>
                                        </p:tgtEl>
                                        <p:attrNameLst>
                                          <p:attrName>style.visibility</p:attrName>
                                        </p:attrNameLst>
                                      </p:cBhvr>
                                      <p:to>
                                        <p:strVal val="visible"/>
                                      </p:to>
                                    </p:set>
                                    <p:animEffect transition="in" filter="wipe(left)">
                                      <p:cBhvr>
                                        <p:cTn id="61" dur="500"/>
                                        <p:tgtEl>
                                          <p:spTgt spid="226511"/>
                                        </p:tgtEl>
                                      </p:cBhvr>
                                    </p:animEffect>
                                  </p:childTnLst>
                                </p:cTn>
                              </p:par>
                            </p:childTnLst>
                          </p:cTn>
                        </p:par>
                        <p:par>
                          <p:cTn id="62" fill="hold" nodeType="afterGroup">
                            <p:stCondLst>
                              <p:cond delay="500"/>
                            </p:stCondLst>
                            <p:childTnLst>
                              <p:par>
                                <p:cTn id="63" presetID="22" presetClass="entr" presetSubtype="8" fill="hold" nodeType="afterEffect">
                                  <p:stCondLst>
                                    <p:cond delay="0"/>
                                  </p:stCondLst>
                                  <p:childTnLst>
                                    <p:set>
                                      <p:cBhvr>
                                        <p:cTn id="64" dur="1" fill="hold">
                                          <p:stCondLst>
                                            <p:cond delay="0"/>
                                          </p:stCondLst>
                                        </p:cTn>
                                        <p:tgtEl>
                                          <p:spTgt spid="226514"/>
                                        </p:tgtEl>
                                        <p:attrNameLst>
                                          <p:attrName>style.visibility</p:attrName>
                                        </p:attrNameLst>
                                      </p:cBhvr>
                                      <p:to>
                                        <p:strVal val="visible"/>
                                      </p:to>
                                    </p:set>
                                    <p:animEffect transition="in" filter="wipe(left)">
                                      <p:cBhvr>
                                        <p:cTn id="65" dur="500"/>
                                        <p:tgtEl>
                                          <p:spTgt spid="226514"/>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226518"/>
                                        </p:tgtEl>
                                        <p:attrNameLst>
                                          <p:attrName>style.visibility</p:attrName>
                                        </p:attrNameLst>
                                      </p:cBhvr>
                                      <p:to>
                                        <p:strVal val="visible"/>
                                      </p:to>
                                    </p:set>
                                    <p:animEffect transition="in" filter="wipe(left)">
                                      <p:cBhvr>
                                        <p:cTn id="70" dur="500"/>
                                        <p:tgtEl>
                                          <p:spTgt spid="226518"/>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nodeType="clickEffect">
                                  <p:stCondLst>
                                    <p:cond delay="0"/>
                                  </p:stCondLst>
                                  <p:childTnLst>
                                    <p:set>
                                      <p:cBhvr>
                                        <p:cTn id="74" dur="1" fill="hold">
                                          <p:stCondLst>
                                            <p:cond delay="0"/>
                                          </p:stCondLst>
                                        </p:cTn>
                                        <p:tgtEl>
                                          <p:spTgt spid="226519"/>
                                        </p:tgtEl>
                                        <p:attrNameLst>
                                          <p:attrName>style.visibility</p:attrName>
                                        </p:attrNameLst>
                                      </p:cBhvr>
                                      <p:to>
                                        <p:strVal val="visible"/>
                                      </p:to>
                                    </p:set>
                                    <p:animEffect transition="in" filter="wipe(left)">
                                      <p:cBhvr>
                                        <p:cTn id="75" dur="500"/>
                                        <p:tgtEl>
                                          <p:spTgt spid="226519"/>
                                        </p:tgtEl>
                                      </p:cBhvr>
                                    </p:animEffect>
                                  </p:childTnLst>
                                </p:cTn>
                              </p:par>
                            </p:childTnLst>
                          </p:cTn>
                        </p:par>
                        <p:par>
                          <p:cTn id="76" fill="hold" nodeType="afterGroup">
                            <p:stCondLst>
                              <p:cond delay="500"/>
                            </p:stCondLst>
                            <p:childTnLst>
                              <p:par>
                                <p:cTn id="77" presetID="12" presetClass="entr" presetSubtype="1" fill="hold" grpId="0" nodeType="afterEffect">
                                  <p:stCondLst>
                                    <p:cond delay="0"/>
                                  </p:stCondLst>
                                  <p:childTnLst>
                                    <p:set>
                                      <p:cBhvr>
                                        <p:cTn id="78" dur="1" fill="hold">
                                          <p:stCondLst>
                                            <p:cond delay="0"/>
                                          </p:stCondLst>
                                        </p:cTn>
                                        <p:tgtEl>
                                          <p:spTgt spid="226522"/>
                                        </p:tgtEl>
                                        <p:attrNameLst>
                                          <p:attrName>style.visibility</p:attrName>
                                        </p:attrNameLst>
                                      </p:cBhvr>
                                      <p:to>
                                        <p:strVal val="visible"/>
                                      </p:to>
                                    </p:set>
                                    <p:animEffect transition="in" filter="slide(fromTop)">
                                      <p:cBhvr>
                                        <p:cTn id="79" dur="500"/>
                                        <p:tgtEl>
                                          <p:spTgt spid="226522"/>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226523"/>
                                        </p:tgtEl>
                                        <p:attrNameLst>
                                          <p:attrName>style.visibility</p:attrName>
                                        </p:attrNameLst>
                                      </p:cBhvr>
                                      <p:to>
                                        <p:strVal val="visible"/>
                                      </p:to>
                                    </p:set>
                                    <p:animEffect transition="in" filter="wipe(left)">
                                      <p:cBhvr>
                                        <p:cTn id="84" dur="500"/>
                                        <p:tgtEl>
                                          <p:spTgt spid="226523"/>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17" presetClass="entr" presetSubtype="8" fill="hold" grpId="0" nodeType="clickEffect">
                                  <p:stCondLst>
                                    <p:cond delay="0"/>
                                  </p:stCondLst>
                                  <p:childTnLst>
                                    <p:set>
                                      <p:cBhvr>
                                        <p:cTn id="88" dur="1" fill="hold">
                                          <p:stCondLst>
                                            <p:cond delay="0"/>
                                          </p:stCondLst>
                                        </p:cTn>
                                        <p:tgtEl>
                                          <p:spTgt spid="226524"/>
                                        </p:tgtEl>
                                        <p:attrNameLst>
                                          <p:attrName>style.visibility</p:attrName>
                                        </p:attrNameLst>
                                      </p:cBhvr>
                                      <p:to>
                                        <p:strVal val="visible"/>
                                      </p:to>
                                    </p:set>
                                    <p:anim calcmode="lin" valueType="num">
                                      <p:cBhvr>
                                        <p:cTn id="89" dur="500" fill="hold"/>
                                        <p:tgtEl>
                                          <p:spTgt spid="226524"/>
                                        </p:tgtEl>
                                        <p:attrNameLst>
                                          <p:attrName>ppt_x</p:attrName>
                                        </p:attrNameLst>
                                      </p:cBhvr>
                                      <p:tavLst>
                                        <p:tav tm="0">
                                          <p:val>
                                            <p:strVal val="#ppt_x-#ppt_w/2"/>
                                          </p:val>
                                        </p:tav>
                                        <p:tav tm="100000">
                                          <p:val>
                                            <p:strVal val="#ppt_x"/>
                                          </p:val>
                                        </p:tav>
                                      </p:tavLst>
                                    </p:anim>
                                    <p:anim calcmode="lin" valueType="num">
                                      <p:cBhvr>
                                        <p:cTn id="90" dur="500" fill="hold"/>
                                        <p:tgtEl>
                                          <p:spTgt spid="226524"/>
                                        </p:tgtEl>
                                        <p:attrNameLst>
                                          <p:attrName>ppt_y</p:attrName>
                                        </p:attrNameLst>
                                      </p:cBhvr>
                                      <p:tavLst>
                                        <p:tav tm="0">
                                          <p:val>
                                            <p:strVal val="#ppt_y"/>
                                          </p:val>
                                        </p:tav>
                                        <p:tav tm="100000">
                                          <p:val>
                                            <p:strVal val="#ppt_y"/>
                                          </p:val>
                                        </p:tav>
                                      </p:tavLst>
                                    </p:anim>
                                    <p:anim calcmode="lin" valueType="num">
                                      <p:cBhvr>
                                        <p:cTn id="91" dur="500" fill="hold"/>
                                        <p:tgtEl>
                                          <p:spTgt spid="226524"/>
                                        </p:tgtEl>
                                        <p:attrNameLst>
                                          <p:attrName>ppt_w</p:attrName>
                                        </p:attrNameLst>
                                      </p:cBhvr>
                                      <p:tavLst>
                                        <p:tav tm="0">
                                          <p:val>
                                            <p:fltVal val="0"/>
                                          </p:val>
                                        </p:tav>
                                        <p:tav tm="100000">
                                          <p:val>
                                            <p:strVal val="#ppt_w"/>
                                          </p:val>
                                        </p:tav>
                                      </p:tavLst>
                                    </p:anim>
                                    <p:anim calcmode="lin" valueType="num">
                                      <p:cBhvr>
                                        <p:cTn id="92" dur="500" fill="hold"/>
                                        <p:tgtEl>
                                          <p:spTgt spid="226524"/>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226524"/>
                                        </p:tgtEl>
                                        <p:attrNameLst>
                                          <p:attrName>ppt_c</p:attrName>
                                        </p:attrNameLst>
                                      </p:cBhvr>
                                      <p:to>
                                        <a:srgbClr val="CCCCFF"/>
                                      </p:to>
                                    </p:animClr>
                                  </p:sub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nodeType="clickEffect">
                                  <p:stCondLst>
                                    <p:cond delay="0"/>
                                  </p:stCondLst>
                                  <p:childTnLst>
                                    <p:set>
                                      <p:cBhvr>
                                        <p:cTn id="96" dur="1" fill="hold">
                                          <p:stCondLst>
                                            <p:cond delay="0"/>
                                          </p:stCondLst>
                                        </p:cTn>
                                        <p:tgtEl>
                                          <p:spTgt spid="226525"/>
                                        </p:tgtEl>
                                        <p:attrNameLst>
                                          <p:attrName>style.visibility</p:attrName>
                                        </p:attrNameLst>
                                      </p:cBhvr>
                                      <p:to>
                                        <p:strVal val="visible"/>
                                      </p:to>
                                    </p:set>
                                    <p:animEffect transition="in" filter="wipe(left)">
                                      <p:cBhvr>
                                        <p:cTn id="97" dur="500"/>
                                        <p:tgtEl>
                                          <p:spTgt spid="226525"/>
                                        </p:tgtEl>
                                      </p:cBhvr>
                                    </p:animEffect>
                                  </p:childTnLst>
                                </p:cTn>
                              </p:par>
                            </p:childTnLst>
                          </p:cTn>
                        </p:par>
                        <p:par>
                          <p:cTn id="98" fill="hold" nodeType="afterGroup">
                            <p:stCondLst>
                              <p:cond delay="500"/>
                            </p:stCondLst>
                            <p:childTnLst>
                              <p:par>
                                <p:cTn id="99" presetID="22" presetClass="entr" presetSubtype="8" fill="hold" nodeType="afterEffect">
                                  <p:stCondLst>
                                    <p:cond delay="0"/>
                                  </p:stCondLst>
                                  <p:childTnLst>
                                    <p:set>
                                      <p:cBhvr>
                                        <p:cTn id="100" dur="1" fill="hold">
                                          <p:stCondLst>
                                            <p:cond delay="0"/>
                                          </p:stCondLst>
                                        </p:cTn>
                                        <p:tgtEl>
                                          <p:spTgt spid="226528"/>
                                        </p:tgtEl>
                                        <p:attrNameLst>
                                          <p:attrName>style.visibility</p:attrName>
                                        </p:attrNameLst>
                                      </p:cBhvr>
                                      <p:to>
                                        <p:strVal val="visible"/>
                                      </p:to>
                                    </p:set>
                                    <p:animEffect transition="in" filter="wipe(left)">
                                      <p:cBhvr>
                                        <p:cTn id="101" dur="500"/>
                                        <p:tgtEl>
                                          <p:spTgt spid="226528"/>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226531"/>
                                        </p:tgtEl>
                                        <p:attrNameLst>
                                          <p:attrName>style.visibility</p:attrName>
                                        </p:attrNameLst>
                                      </p:cBhvr>
                                      <p:to>
                                        <p:strVal val="visible"/>
                                      </p:to>
                                    </p:set>
                                    <p:animEffect transition="in" filter="wipe(left)">
                                      <p:cBhvr>
                                        <p:cTn id="106" dur="500"/>
                                        <p:tgtEl>
                                          <p:spTgt spid="226531"/>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8" fill="hold" nodeType="clickEffect">
                                  <p:stCondLst>
                                    <p:cond delay="0"/>
                                  </p:stCondLst>
                                  <p:childTnLst>
                                    <p:set>
                                      <p:cBhvr>
                                        <p:cTn id="110" dur="1" fill="hold">
                                          <p:stCondLst>
                                            <p:cond delay="0"/>
                                          </p:stCondLst>
                                        </p:cTn>
                                        <p:tgtEl>
                                          <p:spTgt spid="226532"/>
                                        </p:tgtEl>
                                        <p:attrNameLst>
                                          <p:attrName>style.visibility</p:attrName>
                                        </p:attrNameLst>
                                      </p:cBhvr>
                                      <p:to>
                                        <p:strVal val="visible"/>
                                      </p:to>
                                    </p:set>
                                    <p:animEffect transition="in" filter="wipe(left)">
                                      <p:cBhvr>
                                        <p:cTn id="111" dur="500"/>
                                        <p:tgtEl>
                                          <p:spTgt spid="226532"/>
                                        </p:tgtEl>
                                      </p:cBhvr>
                                    </p:animEffect>
                                  </p:childTnLst>
                                </p:cTn>
                              </p:par>
                            </p:childTnLst>
                          </p:cTn>
                        </p:par>
                        <p:par>
                          <p:cTn id="112" fill="hold" nodeType="afterGroup">
                            <p:stCondLst>
                              <p:cond delay="500"/>
                            </p:stCondLst>
                            <p:childTnLst>
                              <p:par>
                                <p:cTn id="113" presetID="12" presetClass="entr" presetSubtype="1" fill="hold" grpId="0" nodeType="afterEffect">
                                  <p:stCondLst>
                                    <p:cond delay="0"/>
                                  </p:stCondLst>
                                  <p:childTnLst>
                                    <p:set>
                                      <p:cBhvr>
                                        <p:cTn id="114" dur="1" fill="hold">
                                          <p:stCondLst>
                                            <p:cond delay="0"/>
                                          </p:stCondLst>
                                        </p:cTn>
                                        <p:tgtEl>
                                          <p:spTgt spid="226535"/>
                                        </p:tgtEl>
                                        <p:attrNameLst>
                                          <p:attrName>style.visibility</p:attrName>
                                        </p:attrNameLst>
                                      </p:cBhvr>
                                      <p:to>
                                        <p:strVal val="visible"/>
                                      </p:to>
                                    </p:set>
                                    <p:animEffect transition="in" filter="slide(fromTop)">
                                      <p:cBhvr>
                                        <p:cTn id="115" dur="500"/>
                                        <p:tgtEl>
                                          <p:spTgt spid="226535"/>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2" presetClass="entr" presetSubtype="8" fill="hold" grpId="0" nodeType="clickEffect">
                                  <p:stCondLst>
                                    <p:cond delay="0"/>
                                  </p:stCondLst>
                                  <p:childTnLst>
                                    <p:set>
                                      <p:cBhvr>
                                        <p:cTn id="119" dur="1" fill="hold">
                                          <p:stCondLst>
                                            <p:cond delay="0"/>
                                          </p:stCondLst>
                                        </p:cTn>
                                        <p:tgtEl>
                                          <p:spTgt spid="226536"/>
                                        </p:tgtEl>
                                        <p:attrNameLst>
                                          <p:attrName>style.visibility</p:attrName>
                                        </p:attrNameLst>
                                      </p:cBhvr>
                                      <p:to>
                                        <p:strVal val="visible"/>
                                      </p:to>
                                    </p:set>
                                    <p:animEffect transition="in" filter="wipe(left)">
                                      <p:cBhvr>
                                        <p:cTn id="120" dur="500"/>
                                        <p:tgtEl>
                                          <p:spTgt spid="226536"/>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7" presetClass="entr" presetSubtype="8" fill="hold" grpId="0" nodeType="clickEffect">
                                  <p:stCondLst>
                                    <p:cond delay="0"/>
                                  </p:stCondLst>
                                  <p:childTnLst>
                                    <p:set>
                                      <p:cBhvr>
                                        <p:cTn id="124" dur="1" fill="hold">
                                          <p:stCondLst>
                                            <p:cond delay="0"/>
                                          </p:stCondLst>
                                        </p:cTn>
                                        <p:tgtEl>
                                          <p:spTgt spid="226537"/>
                                        </p:tgtEl>
                                        <p:attrNameLst>
                                          <p:attrName>style.visibility</p:attrName>
                                        </p:attrNameLst>
                                      </p:cBhvr>
                                      <p:to>
                                        <p:strVal val="visible"/>
                                      </p:to>
                                    </p:set>
                                    <p:anim calcmode="lin" valueType="num">
                                      <p:cBhvr>
                                        <p:cTn id="125" dur="500" fill="hold"/>
                                        <p:tgtEl>
                                          <p:spTgt spid="226537"/>
                                        </p:tgtEl>
                                        <p:attrNameLst>
                                          <p:attrName>ppt_x</p:attrName>
                                        </p:attrNameLst>
                                      </p:cBhvr>
                                      <p:tavLst>
                                        <p:tav tm="0">
                                          <p:val>
                                            <p:strVal val="#ppt_x-#ppt_w/2"/>
                                          </p:val>
                                        </p:tav>
                                        <p:tav tm="100000">
                                          <p:val>
                                            <p:strVal val="#ppt_x"/>
                                          </p:val>
                                        </p:tav>
                                      </p:tavLst>
                                    </p:anim>
                                    <p:anim calcmode="lin" valueType="num">
                                      <p:cBhvr>
                                        <p:cTn id="126" dur="500" fill="hold"/>
                                        <p:tgtEl>
                                          <p:spTgt spid="226537"/>
                                        </p:tgtEl>
                                        <p:attrNameLst>
                                          <p:attrName>ppt_y</p:attrName>
                                        </p:attrNameLst>
                                      </p:cBhvr>
                                      <p:tavLst>
                                        <p:tav tm="0">
                                          <p:val>
                                            <p:strVal val="#ppt_y"/>
                                          </p:val>
                                        </p:tav>
                                        <p:tav tm="100000">
                                          <p:val>
                                            <p:strVal val="#ppt_y"/>
                                          </p:val>
                                        </p:tav>
                                      </p:tavLst>
                                    </p:anim>
                                    <p:anim calcmode="lin" valueType="num">
                                      <p:cBhvr>
                                        <p:cTn id="127" dur="500" fill="hold"/>
                                        <p:tgtEl>
                                          <p:spTgt spid="226537"/>
                                        </p:tgtEl>
                                        <p:attrNameLst>
                                          <p:attrName>ppt_w</p:attrName>
                                        </p:attrNameLst>
                                      </p:cBhvr>
                                      <p:tavLst>
                                        <p:tav tm="0">
                                          <p:val>
                                            <p:fltVal val="0"/>
                                          </p:val>
                                        </p:tav>
                                        <p:tav tm="100000">
                                          <p:val>
                                            <p:strVal val="#ppt_w"/>
                                          </p:val>
                                        </p:tav>
                                      </p:tavLst>
                                    </p:anim>
                                    <p:anim calcmode="lin" valueType="num">
                                      <p:cBhvr>
                                        <p:cTn id="128" dur="500" fill="hold"/>
                                        <p:tgtEl>
                                          <p:spTgt spid="226537"/>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226537"/>
                                        </p:tgtEl>
                                        <p:attrNameLst>
                                          <p:attrName>ppt_c</p:attrName>
                                        </p:attrNameLst>
                                      </p:cBhvr>
                                      <p:to>
                                        <a:srgbClr val="CCCCFF"/>
                                      </p:to>
                                    </p:animClr>
                                  </p:subTnLst>
                                </p:cTn>
                              </p:par>
                            </p:childTnLst>
                          </p:cTn>
                        </p:par>
                      </p:childTnLst>
                    </p:cTn>
                  </p:par>
                  <p:par>
                    <p:cTn id="129" fill="hold" nodeType="clickPar">
                      <p:stCondLst>
                        <p:cond delay="indefinite"/>
                      </p:stCondLst>
                      <p:childTnLst>
                        <p:par>
                          <p:cTn id="130" fill="hold" nodeType="withGroup">
                            <p:stCondLst>
                              <p:cond delay="0"/>
                            </p:stCondLst>
                            <p:childTnLst>
                              <p:par>
                                <p:cTn id="131" presetID="22" presetClass="entr" presetSubtype="8" fill="hold" grpId="0" nodeType="clickEffect">
                                  <p:stCondLst>
                                    <p:cond delay="0"/>
                                  </p:stCondLst>
                                  <p:childTnLst>
                                    <p:set>
                                      <p:cBhvr>
                                        <p:cTn id="132" dur="1" fill="hold">
                                          <p:stCondLst>
                                            <p:cond delay="0"/>
                                          </p:stCondLst>
                                        </p:cTn>
                                        <p:tgtEl>
                                          <p:spTgt spid="226538"/>
                                        </p:tgtEl>
                                        <p:attrNameLst>
                                          <p:attrName>style.visibility</p:attrName>
                                        </p:attrNameLst>
                                      </p:cBhvr>
                                      <p:to>
                                        <p:strVal val="visible"/>
                                      </p:to>
                                    </p:set>
                                    <p:animEffect transition="in" filter="wipe(left)">
                                      <p:cBhvr>
                                        <p:cTn id="133" dur="500"/>
                                        <p:tgtEl>
                                          <p:spTgt spid="226538"/>
                                        </p:tgtEl>
                                      </p:cBhvr>
                                    </p:animEffect>
                                  </p:childTnLst>
                                </p:cTn>
                              </p:par>
                            </p:childTnLst>
                          </p:cTn>
                        </p:par>
                        <p:par>
                          <p:cTn id="134" fill="hold" nodeType="afterGroup">
                            <p:stCondLst>
                              <p:cond delay="500"/>
                            </p:stCondLst>
                            <p:childTnLst>
                              <p:par>
                                <p:cTn id="135" presetID="22" presetClass="entr" presetSubtype="8" fill="hold" nodeType="afterEffect">
                                  <p:stCondLst>
                                    <p:cond delay="0"/>
                                  </p:stCondLst>
                                  <p:childTnLst>
                                    <p:set>
                                      <p:cBhvr>
                                        <p:cTn id="136" dur="1" fill="hold">
                                          <p:stCondLst>
                                            <p:cond delay="0"/>
                                          </p:stCondLst>
                                        </p:cTn>
                                        <p:tgtEl>
                                          <p:spTgt spid="226539"/>
                                        </p:tgtEl>
                                        <p:attrNameLst>
                                          <p:attrName>style.visibility</p:attrName>
                                        </p:attrNameLst>
                                      </p:cBhvr>
                                      <p:to>
                                        <p:strVal val="visible"/>
                                      </p:to>
                                    </p:set>
                                    <p:animEffect transition="in" filter="wipe(left)">
                                      <p:cBhvr>
                                        <p:cTn id="137" dur="500"/>
                                        <p:tgtEl>
                                          <p:spTgt spid="226539"/>
                                        </p:tgtEl>
                                      </p:cBhvr>
                                    </p:animEffect>
                                  </p:childTnLst>
                                </p:cTn>
                              </p:par>
                            </p:childTnLst>
                          </p:cTn>
                        </p:par>
                        <p:par>
                          <p:cTn id="138" fill="hold" nodeType="afterGroup">
                            <p:stCondLst>
                              <p:cond delay="1000"/>
                            </p:stCondLst>
                            <p:childTnLst>
                              <p:par>
                                <p:cTn id="139" presetID="12" presetClass="entr" presetSubtype="1" fill="hold" grpId="0" nodeType="afterEffect">
                                  <p:stCondLst>
                                    <p:cond delay="0"/>
                                  </p:stCondLst>
                                  <p:childTnLst>
                                    <p:set>
                                      <p:cBhvr>
                                        <p:cTn id="140" dur="1" fill="hold">
                                          <p:stCondLst>
                                            <p:cond delay="0"/>
                                          </p:stCondLst>
                                        </p:cTn>
                                        <p:tgtEl>
                                          <p:spTgt spid="226542"/>
                                        </p:tgtEl>
                                        <p:attrNameLst>
                                          <p:attrName>style.visibility</p:attrName>
                                        </p:attrNameLst>
                                      </p:cBhvr>
                                      <p:to>
                                        <p:strVal val="visible"/>
                                      </p:to>
                                    </p:set>
                                    <p:animEffect transition="in" filter="slide(fromTop)">
                                      <p:cBhvr>
                                        <p:cTn id="141" dur="500"/>
                                        <p:tgtEl>
                                          <p:spTgt spid="226542"/>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22" presetClass="entr" presetSubtype="8" fill="hold" grpId="0" nodeType="clickEffect">
                                  <p:stCondLst>
                                    <p:cond delay="0"/>
                                  </p:stCondLst>
                                  <p:childTnLst>
                                    <p:set>
                                      <p:cBhvr>
                                        <p:cTn id="145" dur="1" fill="hold">
                                          <p:stCondLst>
                                            <p:cond delay="0"/>
                                          </p:stCondLst>
                                        </p:cTn>
                                        <p:tgtEl>
                                          <p:spTgt spid="226543"/>
                                        </p:tgtEl>
                                        <p:attrNameLst>
                                          <p:attrName>style.visibility</p:attrName>
                                        </p:attrNameLst>
                                      </p:cBhvr>
                                      <p:to>
                                        <p:strVal val="visible"/>
                                      </p:to>
                                    </p:set>
                                    <p:animEffect transition="in" filter="wipe(left)">
                                      <p:cBhvr>
                                        <p:cTn id="146" dur="500"/>
                                        <p:tgtEl>
                                          <p:spTgt spid="226543"/>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7" presetClass="entr" presetSubtype="8" fill="hold" grpId="0" nodeType="clickEffect">
                                  <p:stCondLst>
                                    <p:cond delay="0"/>
                                  </p:stCondLst>
                                  <p:childTnLst>
                                    <p:set>
                                      <p:cBhvr>
                                        <p:cTn id="150" dur="1" fill="hold">
                                          <p:stCondLst>
                                            <p:cond delay="0"/>
                                          </p:stCondLst>
                                        </p:cTn>
                                        <p:tgtEl>
                                          <p:spTgt spid="226544"/>
                                        </p:tgtEl>
                                        <p:attrNameLst>
                                          <p:attrName>style.visibility</p:attrName>
                                        </p:attrNameLst>
                                      </p:cBhvr>
                                      <p:to>
                                        <p:strVal val="visible"/>
                                      </p:to>
                                    </p:set>
                                    <p:anim calcmode="lin" valueType="num">
                                      <p:cBhvr>
                                        <p:cTn id="151" dur="500" fill="hold"/>
                                        <p:tgtEl>
                                          <p:spTgt spid="226544"/>
                                        </p:tgtEl>
                                        <p:attrNameLst>
                                          <p:attrName>ppt_x</p:attrName>
                                        </p:attrNameLst>
                                      </p:cBhvr>
                                      <p:tavLst>
                                        <p:tav tm="0">
                                          <p:val>
                                            <p:strVal val="#ppt_x-#ppt_w/2"/>
                                          </p:val>
                                        </p:tav>
                                        <p:tav tm="100000">
                                          <p:val>
                                            <p:strVal val="#ppt_x"/>
                                          </p:val>
                                        </p:tav>
                                      </p:tavLst>
                                    </p:anim>
                                    <p:anim calcmode="lin" valueType="num">
                                      <p:cBhvr>
                                        <p:cTn id="152" dur="500" fill="hold"/>
                                        <p:tgtEl>
                                          <p:spTgt spid="226544"/>
                                        </p:tgtEl>
                                        <p:attrNameLst>
                                          <p:attrName>ppt_y</p:attrName>
                                        </p:attrNameLst>
                                      </p:cBhvr>
                                      <p:tavLst>
                                        <p:tav tm="0">
                                          <p:val>
                                            <p:strVal val="#ppt_y"/>
                                          </p:val>
                                        </p:tav>
                                        <p:tav tm="100000">
                                          <p:val>
                                            <p:strVal val="#ppt_y"/>
                                          </p:val>
                                        </p:tav>
                                      </p:tavLst>
                                    </p:anim>
                                    <p:anim calcmode="lin" valueType="num">
                                      <p:cBhvr>
                                        <p:cTn id="153" dur="500" fill="hold"/>
                                        <p:tgtEl>
                                          <p:spTgt spid="226544"/>
                                        </p:tgtEl>
                                        <p:attrNameLst>
                                          <p:attrName>ppt_w</p:attrName>
                                        </p:attrNameLst>
                                      </p:cBhvr>
                                      <p:tavLst>
                                        <p:tav tm="0">
                                          <p:val>
                                            <p:fltVal val="0"/>
                                          </p:val>
                                        </p:tav>
                                        <p:tav tm="100000">
                                          <p:val>
                                            <p:strVal val="#ppt_w"/>
                                          </p:val>
                                        </p:tav>
                                      </p:tavLst>
                                    </p:anim>
                                    <p:anim calcmode="lin" valueType="num">
                                      <p:cBhvr>
                                        <p:cTn id="154" dur="500" fill="hold"/>
                                        <p:tgtEl>
                                          <p:spTgt spid="226544"/>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226544"/>
                                        </p:tgtEl>
                                        <p:attrNameLst>
                                          <p:attrName>ppt_c</p:attrName>
                                        </p:attrNameLst>
                                      </p:cBhvr>
                                      <p:to>
                                        <a:srgbClr val="CCCCFF"/>
                                      </p:to>
                                    </p:animClr>
                                  </p:subTnLst>
                                </p:cTn>
                              </p:par>
                            </p:childTnLst>
                          </p:cTn>
                        </p:par>
                      </p:childTnLst>
                    </p:cTn>
                  </p:par>
                  <p:par>
                    <p:cTn id="155" fill="hold" nodeType="clickPar">
                      <p:stCondLst>
                        <p:cond delay="indefinite"/>
                      </p:stCondLst>
                      <p:childTnLst>
                        <p:par>
                          <p:cTn id="156" fill="hold" nodeType="withGroup">
                            <p:stCondLst>
                              <p:cond delay="0"/>
                            </p:stCondLst>
                            <p:childTnLst>
                              <p:par>
                                <p:cTn id="157" presetID="22" presetClass="entr" presetSubtype="8" fill="hold" nodeType="clickEffect">
                                  <p:stCondLst>
                                    <p:cond delay="0"/>
                                  </p:stCondLst>
                                  <p:childTnLst>
                                    <p:set>
                                      <p:cBhvr>
                                        <p:cTn id="158" dur="1" fill="hold">
                                          <p:stCondLst>
                                            <p:cond delay="0"/>
                                          </p:stCondLst>
                                        </p:cTn>
                                        <p:tgtEl>
                                          <p:spTgt spid="226545"/>
                                        </p:tgtEl>
                                        <p:attrNameLst>
                                          <p:attrName>style.visibility</p:attrName>
                                        </p:attrNameLst>
                                      </p:cBhvr>
                                      <p:to>
                                        <p:strVal val="visible"/>
                                      </p:to>
                                    </p:set>
                                    <p:animEffect transition="in" filter="wipe(left)">
                                      <p:cBhvr>
                                        <p:cTn id="159" dur="500"/>
                                        <p:tgtEl>
                                          <p:spTgt spid="226545"/>
                                        </p:tgtEl>
                                      </p:cBhvr>
                                    </p:animEffec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22" presetClass="entr" presetSubtype="8" fill="hold" grpId="0" nodeType="clickEffect">
                                  <p:stCondLst>
                                    <p:cond delay="0"/>
                                  </p:stCondLst>
                                  <p:childTnLst>
                                    <p:set>
                                      <p:cBhvr>
                                        <p:cTn id="163" dur="1" fill="hold">
                                          <p:stCondLst>
                                            <p:cond delay="0"/>
                                          </p:stCondLst>
                                        </p:cTn>
                                        <p:tgtEl>
                                          <p:spTgt spid="226548"/>
                                        </p:tgtEl>
                                        <p:attrNameLst>
                                          <p:attrName>style.visibility</p:attrName>
                                        </p:attrNameLst>
                                      </p:cBhvr>
                                      <p:to>
                                        <p:strVal val="visible"/>
                                      </p:to>
                                    </p:set>
                                    <p:animEffect transition="in" filter="wipe(left)">
                                      <p:cBhvr>
                                        <p:cTn id="164" dur="500"/>
                                        <p:tgtEl>
                                          <p:spTgt spid="226548"/>
                                        </p:tgtEl>
                                      </p:cBhvr>
                                    </p:animEffect>
                                  </p:childTnLst>
                                </p:cTn>
                              </p:par>
                            </p:childTnLst>
                          </p:cTn>
                        </p:par>
                        <p:par>
                          <p:cTn id="165" fill="hold" nodeType="afterGroup">
                            <p:stCondLst>
                              <p:cond delay="500"/>
                            </p:stCondLst>
                            <p:childTnLst>
                              <p:par>
                                <p:cTn id="166" presetID="22" presetClass="entr" presetSubtype="8" fill="hold" nodeType="afterEffect">
                                  <p:stCondLst>
                                    <p:cond delay="0"/>
                                  </p:stCondLst>
                                  <p:childTnLst>
                                    <p:set>
                                      <p:cBhvr>
                                        <p:cTn id="167" dur="1" fill="hold">
                                          <p:stCondLst>
                                            <p:cond delay="0"/>
                                          </p:stCondLst>
                                        </p:cTn>
                                        <p:tgtEl>
                                          <p:spTgt spid="226549"/>
                                        </p:tgtEl>
                                        <p:attrNameLst>
                                          <p:attrName>style.visibility</p:attrName>
                                        </p:attrNameLst>
                                      </p:cBhvr>
                                      <p:to>
                                        <p:strVal val="visible"/>
                                      </p:to>
                                    </p:set>
                                    <p:animEffect transition="in" filter="wipe(left)">
                                      <p:cBhvr>
                                        <p:cTn id="168" dur="500"/>
                                        <p:tgtEl>
                                          <p:spTgt spid="226549"/>
                                        </p:tgtEl>
                                      </p:cBhvr>
                                    </p:animEffect>
                                  </p:childTnLst>
                                </p:cTn>
                              </p:par>
                            </p:childTnLst>
                          </p:cTn>
                        </p:par>
                        <p:par>
                          <p:cTn id="169" fill="hold" nodeType="afterGroup">
                            <p:stCondLst>
                              <p:cond delay="1000"/>
                            </p:stCondLst>
                            <p:childTnLst>
                              <p:par>
                                <p:cTn id="170" presetID="12" presetClass="entr" presetSubtype="1" fill="hold" grpId="0" nodeType="afterEffect">
                                  <p:stCondLst>
                                    <p:cond delay="0"/>
                                  </p:stCondLst>
                                  <p:childTnLst>
                                    <p:set>
                                      <p:cBhvr>
                                        <p:cTn id="171" dur="1" fill="hold">
                                          <p:stCondLst>
                                            <p:cond delay="0"/>
                                          </p:stCondLst>
                                        </p:cTn>
                                        <p:tgtEl>
                                          <p:spTgt spid="226552"/>
                                        </p:tgtEl>
                                        <p:attrNameLst>
                                          <p:attrName>style.visibility</p:attrName>
                                        </p:attrNameLst>
                                      </p:cBhvr>
                                      <p:to>
                                        <p:strVal val="visible"/>
                                      </p:to>
                                    </p:set>
                                    <p:animEffect transition="in" filter="slide(fromTop)">
                                      <p:cBhvr>
                                        <p:cTn id="172" dur="500"/>
                                        <p:tgtEl>
                                          <p:spTgt spid="226552"/>
                                        </p:tgtEl>
                                      </p:cBhvr>
                                    </p:animEffect>
                                  </p:childTnLst>
                                </p:cTn>
                              </p:par>
                            </p:childTnLst>
                          </p:cTn>
                        </p:par>
                      </p:childTnLst>
                    </p:cTn>
                  </p:par>
                  <p:par>
                    <p:cTn id="173" fill="hold" nodeType="clickPar">
                      <p:stCondLst>
                        <p:cond delay="indefinite"/>
                      </p:stCondLst>
                      <p:childTnLst>
                        <p:par>
                          <p:cTn id="174" fill="hold" nodeType="withGroup">
                            <p:stCondLst>
                              <p:cond delay="0"/>
                            </p:stCondLst>
                            <p:childTnLst>
                              <p:par>
                                <p:cTn id="175" presetID="22" presetClass="entr" presetSubtype="8" fill="hold" grpId="0" nodeType="clickEffect">
                                  <p:stCondLst>
                                    <p:cond delay="0"/>
                                  </p:stCondLst>
                                  <p:childTnLst>
                                    <p:set>
                                      <p:cBhvr>
                                        <p:cTn id="176" dur="1" fill="hold">
                                          <p:stCondLst>
                                            <p:cond delay="0"/>
                                          </p:stCondLst>
                                        </p:cTn>
                                        <p:tgtEl>
                                          <p:spTgt spid="226553"/>
                                        </p:tgtEl>
                                        <p:attrNameLst>
                                          <p:attrName>style.visibility</p:attrName>
                                        </p:attrNameLst>
                                      </p:cBhvr>
                                      <p:to>
                                        <p:strVal val="visible"/>
                                      </p:to>
                                    </p:set>
                                    <p:animEffect transition="in" filter="wipe(left)">
                                      <p:cBhvr>
                                        <p:cTn id="177" dur="500"/>
                                        <p:tgtEl>
                                          <p:spTgt spid="226553"/>
                                        </p:tgtEl>
                                      </p:cBhvr>
                                    </p:animEffect>
                                  </p:childTnLst>
                                </p:cTn>
                              </p:par>
                            </p:childTnLst>
                          </p:cTn>
                        </p:par>
                      </p:childTnLst>
                    </p:cTn>
                  </p:par>
                  <p:par>
                    <p:cTn id="178" fill="hold" nodeType="clickPar">
                      <p:stCondLst>
                        <p:cond delay="indefinite"/>
                      </p:stCondLst>
                      <p:childTnLst>
                        <p:par>
                          <p:cTn id="179" fill="hold" nodeType="withGroup">
                            <p:stCondLst>
                              <p:cond delay="0"/>
                            </p:stCondLst>
                            <p:childTnLst>
                              <p:par>
                                <p:cTn id="180" presetID="17" presetClass="entr" presetSubtype="8" fill="hold" grpId="0" nodeType="clickEffect">
                                  <p:stCondLst>
                                    <p:cond delay="0"/>
                                  </p:stCondLst>
                                  <p:childTnLst>
                                    <p:set>
                                      <p:cBhvr>
                                        <p:cTn id="181" dur="1" fill="hold">
                                          <p:stCondLst>
                                            <p:cond delay="0"/>
                                          </p:stCondLst>
                                        </p:cTn>
                                        <p:tgtEl>
                                          <p:spTgt spid="226554"/>
                                        </p:tgtEl>
                                        <p:attrNameLst>
                                          <p:attrName>style.visibility</p:attrName>
                                        </p:attrNameLst>
                                      </p:cBhvr>
                                      <p:to>
                                        <p:strVal val="visible"/>
                                      </p:to>
                                    </p:set>
                                    <p:anim calcmode="lin" valueType="num">
                                      <p:cBhvr>
                                        <p:cTn id="182" dur="500" fill="hold"/>
                                        <p:tgtEl>
                                          <p:spTgt spid="226554"/>
                                        </p:tgtEl>
                                        <p:attrNameLst>
                                          <p:attrName>ppt_x</p:attrName>
                                        </p:attrNameLst>
                                      </p:cBhvr>
                                      <p:tavLst>
                                        <p:tav tm="0">
                                          <p:val>
                                            <p:strVal val="#ppt_x-#ppt_w/2"/>
                                          </p:val>
                                        </p:tav>
                                        <p:tav tm="100000">
                                          <p:val>
                                            <p:strVal val="#ppt_x"/>
                                          </p:val>
                                        </p:tav>
                                      </p:tavLst>
                                    </p:anim>
                                    <p:anim calcmode="lin" valueType="num">
                                      <p:cBhvr>
                                        <p:cTn id="183" dur="500" fill="hold"/>
                                        <p:tgtEl>
                                          <p:spTgt spid="226554"/>
                                        </p:tgtEl>
                                        <p:attrNameLst>
                                          <p:attrName>ppt_y</p:attrName>
                                        </p:attrNameLst>
                                      </p:cBhvr>
                                      <p:tavLst>
                                        <p:tav tm="0">
                                          <p:val>
                                            <p:strVal val="#ppt_y"/>
                                          </p:val>
                                        </p:tav>
                                        <p:tav tm="100000">
                                          <p:val>
                                            <p:strVal val="#ppt_y"/>
                                          </p:val>
                                        </p:tav>
                                      </p:tavLst>
                                    </p:anim>
                                    <p:anim calcmode="lin" valueType="num">
                                      <p:cBhvr>
                                        <p:cTn id="184" dur="500" fill="hold"/>
                                        <p:tgtEl>
                                          <p:spTgt spid="226554"/>
                                        </p:tgtEl>
                                        <p:attrNameLst>
                                          <p:attrName>ppt_w</p:attrName>
                                        </p:attrNameLst>
                                      </p:cBhvr>
                                      <p:tavLst>
                                        <p:tav tm="0">
                                          <p:val>
                                            <p:fltVal val="0"/>
                                          </p:val>
                                        </p:tav>
                                        <p:tav tm="100000">
                                          <p:val>
                                            <p:strVal val="#ppt_w"/>
                                          </p:val>
                                        </p:tav>
                                      </p:tavLst>
                                    </p:anim>
                                    <p:anim calcmode="lin" valueType="num">
                                      <p:cBhvr>
                                        <p:cTn id="185" dur="500" fill="hold"/>
                                        <p:tgtEl>
                                          <p:spTgt spid="226554"/>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226554"/>
                                        </p:tgtEl>
                                        <p:attrNameLst>
                                          <p:attrName>ppt_c</p:attrName>
                                        </p:attrNameLst>
                                      </p:cBhvr>
                                      <p:to>
                                        <a:srgbClr val="CCCCFF"/>
                                      </p:to>
                                    </p:animClr>
                                  </p:subTnLst>
                                </p:cTn>
                              </p:par>
                            </p:childTnLst>
                          </p:cTn>
                        </p:par>
                      </p:childTnLst>
                    </p:cTn>
                  </p:par>
                  <p:par>
                    <p:cTn id="186" fill="hold" nodeType="clickPar">
                      <p:stCondLst>
                        <p:cond delay="indefinite"/>
                      </p:stCondLst>
                      <p:childTnLst>
                        <p:par>
                          <p:cTn id="187" fill="hold" nodeType="withGroup">
                            <p:stCondLst>
                              <p:cond delay="0"/>
                            </p:stCondLst>
                            <p:childTnLst>
                              <p:par>
                                <p:cTn id="188" presetID="22" presetClass="entr" presetSubtype="8" fill="hold" nodeType="clickEffect">
                                  <p:stCondLst>
                                    <p:cond delay="0"/>
                                  </p:stCondLst>
                                  <p:childTnLst>
                                    <p:set>
                                      <p:cBhvr>
                                        <p:cTn id="189" dur="1" fill="hold">
                                          <p:stCondLst>
                                            <p:cond delay="0"/>
                                          </p:stCondLst>
                                        </p:cTn>
                                        <p:tgtEl>
                                          <p:spTgt spid="226555"/>
                                        </p:tgtEl>
                                        <p:attrNameLst>
                                          <p:attrName>style.visibility</p:attrName>
                                        </p:attrNameLst>
                                      </p:cBhvr>
                                      <p:to>
                                        <p:strVal val="visible"/>
                                      </p:to>
                                    </p:set>
                                    <p:animEffect transition="in" filter="wipe(left)">
                                      <p:cBhvr>
                                        <p:cTn id="190" dur="500"/>
                                        <p:tgtEl>
                                          <p:spTgt spid="226555"/>
                                        </p:tgtEl>
                                      </p:cBhvr>
                                    </p:animEffect>
                                  </p:childTnLst>
                                </p:cTn>
                              </p:par>
                            </p:childTnLst>
                          </p:cTn>
                        </p:par>
                      </p:childTnLst>
                    </p:cTn>
                  </p:par>
                  <p:par>
                    <p:cTn id="191" fill="hold" nodeType="clickPar">
                      <p:stCondLst>
                        <p:cond delay="indefinite"/>
                      </p:stCondLst>
                      <p:childTnLst>
                        <p:par>
                          <p:cTn id="192" fill="hold" nodeType="withGroup">
                            <p:stCondLst>
                              <p:cond delay="0"/>
                            </p:stCondLst>
                            <p:childTnLst>
                              <p:par>
                                <p:cTn id="193" presetID="22" presetClass="entr" presetSubtype="8" fill="hold" grpId="0" nodeType="clickEffect">
                                  <p:stCondLst>
                                    <p:cond delay="0"/>
                                  </p:stCondLst>
                                  <p:childTnLst>
                                    <p:set>
                                      <p:cBhvr>
                                        <p:cTn id="194" dur="1" fill="hold">
                                          <p:stCondLst>
                                            <p:cond delay="0"/>
                                          </p:stCondLst>
                                        </p:cTn>
                                        <p:tgtEl>
                                          <p:spTgt spid="226558"/>
                                        </p:tgtEl>
                                        <p:attrNameLst>
                                          <p:attrName>style.visibility</p:attrName>
                                        </p:attrNameLst>
                                      </p:cBhvr>
                                      <p:to>
                                        <p:strVal val="visible"/>
                                      </p:to>
                                    </p:set>
                                    <p:animEffect transition="in" filter="wipe(left)">
                                      <p:cBhvr>
                                        <p:cTn id="195" dur="500"/>
                                        <p:tgtEl>
                                          <p:spTgt spid="226558"/>
                                        </p:tgtEl>
                                      </p:cBhvr>
                                    </p:animEffect>
                                  </p:childTnLst>
                                </p:cTn>
                              </p:par>
                            </p:childTnLst>
                          </p:cTn>
                        </p:par>
                        <p:par>
                          <p:cTn id="196" fill="hold" nodeType="afterGroup">
                            <p:stCondLst>
                              <p:cond delay="500"/>
                            </p:stCondLst>
                            <p:childTnLst>
                              <p:par>
                                <p:cTn id="197" presetID="22" presetClass="entr" presetSubtype="8" fill="hold" nodeType="afterEffect">
                                  <p:stCondLst>
                                    <p:cond delay="0"/>
                                  </p:stCondLst>
                                  <p:childTnLst>
                                    <p:set>
                                      <p:cBhvr>
                                        <p:cTn id="198" dur="1" fill="hold">
                                          <p:stCondLst>
                                            <p:cond delay="0"/>
                                          </p:stCondLst>
                                        </p:cTn>
                                        <p:tgtEl>
                                          <p:spTgt spid="226560"/>
                                        </p:tgtEl>
                                        <p:attrNameLst>
                                          <p:attrName>style.visibility</p:attrName>
                                        </p:attrNameLst>
                                      </p:cBhvr>
                                      <p:to>
                                        <p:strVal val="visible"/>
                                      </p:to>
                                    </p:set>
                                    <p:animEffect transition="in" filter="wipe(left)">
                                      <p:cBhvr>
                                        <p:cTn id="199" dur="500"/>
                                        <p:tgtEl>
                                          <p:spTgt spid="226560"/>
                                        </p:tgtEl>
                                      </p:cBhvr>
                                    </p:animEffect>
                                  </p:childTnLst>
                                </p:cTn>
                              </p:par>
                            </p:childTnLst>
                          </p:cTn>
                        </p:par>
                        <p:par>
                          <p:cTn id="200" fill="hold" nodeType="afterGroup">
                            <p:stCondLst>
                              <p:cond delay="1000"/>
                            </p:stCondLst>
                            <p:childTnLst>
                              <p:par>
                                <p:cTn id="201" presetID="12" presetClass="entr" presetSubtype="1" fill="hold" grpId="0" nodeType="afterEffect">
                                  <p:stCondLst>
                                    <p:cond delay="0"/>
                                  </p:stCondLst>
                                  <p:childTnLst>
                                    <p:set>
                                      <p:cBhvr>
                                        <p:cTn id="202" dur="1" fill="hold">
                                          <p:stCondLst>
                                            <p:cond delay="0"/>
                                          </p:stCondLst>
                                        </p:cTn>
                                        <p:tgtEl>
                                          <p:spTgt spid="226559"/>
                                        </p:tgtEl>
                                        <p:attrNameLst>
                                          <p:attrName>style.visibility</p:attrName>
                                        </p:attrNameLst>
                                      </p:cBhvr>
                                      <p:to>
                                        <p:strVal val="visible"/>
                                      </p:to>
                                    </p:set>
                                    <p:animEffect transition="in" filter="slide(fromTop)">
                                      <p:cBhvr>
                                        <p:cTn id="203" dur="500"/>
                                        <p:tgtEl>
                                          <p:spTgt spid="226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493" grpId="0" autoUpdateAnimBg="0"/>
      <p:bldP spid="226503" grpId="0" animBg="1" autoUpdateAnimBg="0"/>
      <p:bldP spid="226504" grpId="0" autoUpdateAnimBg="0"/>
      <p:bldP spid="226508" grpId="0" autoUpdateAnimBg="0"/>
      <p:bldP spid="226509" grpId="0" animBg="1" autoUpdateAnimBg="0"/>
      <p:bldP spid="226510" grpId="0" animBg="1"/>
      <p:bldP spid="226517" grpId="0" animBg="1"/>
      <p:bldP spid="226518" grpId="0" animBg="1" autoUpdateAnimBg="0"/>
      <p:bldP spid="226522" grpId="0" autoUpdateAnimBg="0"/>
      <p:bldP spid="226523" grpId="0" animBg="1" autoUpdateAnimBg="0"/>
      <p:bldP spid="226524" grpId="0" animBg="1"/>
      <p:bldP spid="226531" grpId="0" animBg="1" autoUpdateAnimBg="0"/>
      <p:bldP spid="226535" grpId="0" autoUpdateAnimBg="0"/>
      <p:bldP spid="226536" grpId="0" animBg="1" autoUpdateAnimBg="0"/>
      <p:bldP spid="226537" grpId="0" animBg="1"/>
      <p:bldP spid="226538" grpId="0" animBg="1" autoUpdateAnimBg="0"/>
      <p:bldP spid="226542" grpId="0" autoUpdateAnimBg="0"/>
      <p:bldP spid="226543" grpId="0" animBg="1" autoUpdateAnimBg="0"/>
      <p:bldP spid="226544" grpId="0" animBg="1"/>
      <p:bldP spid="226548" grpId="0" animBg="1" autoUpdateAnimBg="0"/>
      <p:bldP spid="226552" grpId="0" autoUpdateAnimBg="0"/>
      <p:bldP spid="226553" grpId="0" animBg="1" autoUpdateAnimBg="0"/>
      <p:bldP spid="226554" grpId="0" animBg="1"/>
      <p:bldP spid="226558" grpId="0" animBg="1" autoUpdateAnimBg="0"/>
      <p:bldP spid="226559" grpId="0" autoUpdateAnimBg="0"/>
    </p:bldLst>
  </p:timing>
</p:sld>
</file>

<file path=ppt/slides/slide1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1730" name="Rectangle 4"/>
          <p:cNvSpPr>
            <a:spLocks noChangeArrowheads="1"/>
          </p:cNvSpPr>
          <p:nvPr/>
        </p:nvSpPr>
        <p:spPr bwMode="auto">
          <a:xfrm>
            <a:off x="179388" y="257175"/>
            <a:ext cx="51784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latin typeface="Times New Roman" pitchFamily="18" charset="0"/>
                <a:ea typeface="楷体_GB2312" pitchFamily="49" charset="-122"/>
              </a:rPr>
              <a:t>7.6.2 </a:t>
            </a:r>
            <a:r>
              <a:rPr lang="zh-CN" altLang="en-US" sz="3200" b="1">
                <a:latin typeface="Times New Roman" pitchFamily="18" charset="0"/>
                <a:ea typeface="楷体_GB2312" pitchFamily="49" charset="-122"/>
              </a:rPr>
              <a:t>所有顶点间的最短路径</a:t>
            </a:r>
          </a:p>
        </p:txBody>
      </p:sp>
      <p:sp>
        <p:nvSpPr>
          <p:cNvPr id="201731" name="Rectangle 5"/>
          <p:cNvSpPr>
            <a:spLocks noChangeArrowheads="1"/>
          </p:cNvSpPr>
          <p:nvPr/>
        </p:nvSpPr>
        <p:spPr bwMode="auto">
          <a:xfrm>
            <a:off x="179388" y="1196975"/>
            <a:ext cx="8713787" cy="177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lang="zh-CN" altLang="en-US" sz="3200" b="1">
                <a:solidFill>
                  <a:srgbClr val="0000FF"/>
                </a:solidFill>
                <a:latin typeface="Times New Roman" pitchFamily="18" charset="0"/>
                <a:ea typeface="楷体_GB2312" pitchFamily="49" charset="-122"/>
              </a:rPr>
              <a:t>问题的提出：</a:t>
            </a:r>
            <a:r>
              <a:rPr lang="zh-CN" altLang="en-US" sz="3200" b="1">
                <a:latin typeface="Times New Roman" pitchFamily="18" charset="0"/>
                <a:ea typeface="楷体_GB2312" pitchFamily="49" charset="-122"/>
              </a:rPr>
              <a:t>已知一个带权有向图，对每一对顶点</a:t>
            </a:r>
            <a:r>
              <a:rPr lang="en-US" altLang="zh-CN" sz="3200" b="1">
                <a:latin typeface="Times New Roman" pitchFamily="18" charset="0"/>
                <a:ea typeface="楷体_GB2312" pitchFamily="49" charset="-122"/>
              </a:rPr>
              <a:t>vi</a:t>
            </a:r>
            <a:r>
              <a:rPr lang="en-US" altLang="en-US" sz="3200" b="1">
                <a:latin typeface="Times New Roman" pitchFamily="18" charset="0"/>
                <a:ea typeface="楷体_GB2312" pitchFamily="49" charset="-122"/>
              </a:rPr>
              <a:t>≠</a:t>
            </a:r>
            <a:r>
              <a:rPr lang="en-US" altLang="zh-CN" sz="3200" b="1">
                <a:latin typeface="Times New Roman" pitchFamily="18" charset="0"/>
                <a:ea typeface="楷体_GB2312" pitchFamily="49" charset="-122"/>
              </a:rPr>
              <a:t>vj</a:t>
            </a:r>
            <a:r>
              <a:rPr lang="zh-CN" altLang="en-US" sz="3200" b="1">
                <a:latin typeface="Times New Roman" pitchFamily="18" charset="0"/>
                <a:ea typeface="楷体_GB2312" pitchFamily="49" charset="-122"/>
              </a:rPr>
              <a:t>，希望求出</a:t>
            </a:r>
            <a:r>
              <a:rPr lang="en-US" altLang="zh-CN" sz="3200" b="1">
                <a:latin typeface="Times New Roman" pitchFamily="18" charset="0"/>
                <a:ea typeface="楷体_GB2312" pitchFamily="49" charset="-122"/>
              </a:rPr>
              <a:t>vi</a:t>
            </a:r>
            <a:r>
              <a:rPr lang="zh-CN" altLang="en-US" sz="3200" b="1">
                <a:latin typeface="Times New Roman" pitchFamily="18" charset="0"/>
                <a:ea typeface="楷体_GB2312" pitchFamily="49" charset="-122"/>
              </a:rPr>
              <a:t>与</a:t>
            </a:r>
            <a:r>
              <a:rPr lang="en-US" altLang="zh-CN" sz="3200" b="1">
                <a:latin typeface="Times New Roman" pitchFamily="18" charset="0"/>
                <a:ea typeface="楷体_GB2312" pitchFamily="49" charset="-122"/>
              </a:rPr>
              <a:t>vj</a:t>
            </a:r>
            <a:r>
              <a:rPr lang="zh-CN" altLang="en-US" sz="3200" b="1">
                <a:latin typeface="Times New Roman" pitchFamily="18" charset="0"/>
                <a:ea typeface="楷体_GB2312" pitchFamily="49" charset="-122"/>
              </a:rPr>
              <a:t>之间的最短路径和最短路径长度。</a:t>
            </a:r>
          </a:p>
        </p:txBody>
      </p:sp>
      <p:sp>
        <p:nvSpPr>
          <p:cNvPr id="201732" name="Rectangle 6"/>
          <p:cNvSpPr>
            <a:spLocks noChangeArrowheads="1"/>
          </p:cNvSpPr>
          <p:nvPr/>
        </p:nvSpPr>
        <p:spPr bwMode="auto">
          <a:xfrm>
            <a:off x="179388" y="3471863"/>
            <a:ext cx="8713787"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lang="zh-CN" altLang="en-US" sz="3200" b="1">
                <a:solidFill>
                  <a:srgbClr val="0000FF"/>
                </a:solidFill>
                <a:latin typeface="Times New Roman" pitchFamily="18" charset="0"/>
                <a:ea typeface="楷体_GB2312" pitchFamily="49" charset="-122"/>
              </a:rPr>
              <a:t>解决思路：</a:t>
            </a:r>
            <a:r>
              <a:rPr lang="zh-CN" altLang="en-US" sz="3200" b="1">
                <a:latin typeface="Times New Roman" pitchFamily="18" charset="0"/>
                <a:ea typeface="楷体_GB2312" pitchFamily="49" charset="-122"/>
              </a:rPr>
              <a:t>用</a:t>
            </a:r>
            <a:r>
              <a:rPr lang="en-US" altLang="zh-CN" sz="3200" b="1">
                <a:latin typeface="Times New Roman" pitchFamily="18" charset="0"/>
                <a:ea typeface="楷体_GB2312" pitchFamily="49" charset="-122"/>
              </a:rPr>
              <a:t>Dijkstra</a:t>
            </a:r>
            <a:r>
              <a:rPr lang="zh-CN" altLang="en-US" sz="3200" b="1">
                <a:latin typeface="Times New Roman" pitchFamily="18" charset="0"/>
                <a:ea typeface="楷体_GB2312" pitchFamily="49" charset="-122"/>
              </a:rPr>
              <a:t>算法也可以求得有向图</a:t>
            </a:r>
            <a:r>
              <a:rPr lang="en-US" altLang="zh-CN" sz="3200" b="1">
                <a:latin typeface="Times New Roman" pitchFamily="18" charset="0"/>
                <a:ea typeface="楷体_GB2312" pitchFamily="49" charset="-122"/>
              </a:rPr>
              <a:t>G=(V</a:t>
            </a:r>
            <a:r>
              <a:rPr lang="zh-CN" altLang="en-US" sz="3200" b="1">
                <a:latin typeface="Times New Roman" pitchFamily="18" charset="0"/>
                <a:ea typeface="楷体_GB2312" pitchFamily="49" charset="-122"/>
              </a:rPr>
              <a:t>，</a:t>
            </a:r>
            <a:r>
              <a:rPr lang="en-US" altLang="zh-CN" sz="3200" b="1">
                <a:latin typeface="Times New Roman" pitchFamily="18" charset="0"/>
                <a:ea typeface="楷体_GB2312" pitchFamily="49" charset="-122"/>
              </a:rPr>
              <a:t>E)</a:t>
            </a:r>
            <a:r>
              <a:rPr lang="zh-CN" altLang="en-US" sz="3200" b="1">
                <a:latin typeface="Times New Roman" pitchFamily="18" charset="0"/>
                <a:ea typeface="楷体_GB2312" pitchFamily="49" charset="-122"/>
              </a:rPr>
              <a:t>中每一对顶点间的最短路径。方法是：每次以一个不同的顶点为源点重复</a:t>
            </a:r>
            <a:r>
              <a:rPr lang="en-US" altLang="zh-CN" sz="3200" b="1">
                <a:latin typeface="Times New Roman" pitchFamily="18" charset="0"/>
                <a:ea typeface="楷体_GB2312" pitchFamily="49" charset="-122"/>
              </a:rPr>
              <a:t>Dijkstra</a:t>
            </a:r>
            <a:r>
              <a:rPr lang="zh-CN" altLang="en-US" sz="3200" b="1">
                <a:latin typeface="Times New Roman" pitchFamily="18" charset="0"/>
                <a:ea typeface="楷体_GB2312" pitchFamily="49" charset="-122"/>
              </a:rPr>
              <a:t>算法。但时间复杂度是</a:t>
            </a:r>
            <a:r>
              <a:rPr lang="en-US" altLang="zh-CN" sz="3200" b="1">
                <a:latin typeface="Times New Roman" pitchFamily="18" charset="0"/>
                <a:ea typeface="楷体_GB2312" pitchFamily="49" charset="-122"/>
              </a:rPr>
              <a:t>O(n</a:t>
            </a:r>
            <a:r>
              <a:rPr lang="en-US" altLang="zh-CN" sz="3200" b="1" baseline="30000">
                <a:latin typeface="Times New Roman" pitchFamily="18" charset="0"/>
                <a:ea typeface="楷体_GB2312" pitchFamily="49" charset="-122"/>
              </a:rPr>
              <a:t>3</a:t>
            </a:r>
            <a:r>
              <a:rPr lang="en-US" altLang="zh-CN" sz="3200" b="1">
                <a:latin typeface="Times New Roman" pitchFamily="18" charset="0"/>
                <a:ea typeface="楷体_GB2312" pitchFamily="49" charset="-122"/>
              </a:rPr>
              <a:t>) </a:t>
            </a:r>
            <a:r>
              <a:rPr lang="zh-CN" altLang="en-US" sz="3200" b="1">
                <a:latin typeface="Times New Roman" pitchFamily="18" charset="0"/>
                <a:ea typeface="楷体_GB2312" pitchFamily="49" charset="-122"/>
              </a:rPr>
              <a:t>。</a:t>
            </a:r>
          </a:p>
        </p:txBody>
      </p:sp>
    </p:spTree>
  </p:cSld>
  <p:clrMapOvr>
    <a:masterClrMapping/>
  </p:clrMapOvr>
  <p:transition>
    <p:blinds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142875" y="115888"/>
            <a:ext cx="8893175" cy="2528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b="1">
                <a:solidFill>
                  <a:srgbClr val="000066"/>
                </a:solidFill>
                <a:latin typeface="Times New Roman" pitchFamily="18" charset="0"/>
                <a:ea typeface="楷体_GB2312" pitchFamily="49" charset="-122"/>
              </a:rPr>
              <a:t>    </a:t>
            </a:r>
            <a:r>
              <a:rPr kumimoji="1" lang="zh-CN" altLang="en-US" sz="3200" b="1">
                <a:latin typeface="Times New Roman" pitchFamily="18" charset="0"/>
                <a:ea typeface="楷体_GB2312" pitchFamily="49" charset="-122"/>
              </a:rPr>
              <a:t>无向图</a:t>
            </a:r>
            <a:r>
              <a:rPr kumimoji="1" lang="en-US" altLang="zh-CN" sz="3200" b="1">
                <a:latin typeface="Times New Roman" pitchFamily="18" charset="0"/>
                <a:ea typeface="楷体_GB2312" pitchFamily="49" charset="-122"/>
              </a:rPr>
              <a:t>G(V,E)</a:t>
            </a:r>
            <a:r>
              <a:rPr kumimoji="1" lang="zh-CN" altLang="en-US" sz="3200" b="1">
                <a:latin typeface="Times New Roman" pitchFamily="18" charset="0"/>
                <a:ea typeface="楷体_GB2312" pitchFamily="49" charset="-122"/>
              </a:rPr>
              <a:t>中</a:t>
            </a:r>
            <a:r>
              <a:rPr kumimoji="1" lang="en-US" altLang="zh-CN" sz="3200" b="1">
                <a:latin typeface="Times New Roman" pitchFamily="18" charset="0"/>
                <a:ea typeface="楷体_GB2312" pitchFamily="49" charset="-122"/>
              </a:rPr>
              <a:t>,</a:t>
            </a:r>
            <a:r>
              <a:rPr kumimoji="1" lang="zh-CN" altLang="en-US" sz="3200" b="1">
                <a:latin typeface="Times New Roman" pitchFamily="18" charset="0"/>
                <a:ea typeface="楷体_GB2312" pitchFamily="49" charset="-122"/>
              </a:rPr>
              <a:t>从顶点</a:t>
            </a:r>
            <a:r>
              <a:rPr kumimoji="1" lang="en-US" altLang="zh-CN" sz="3200" b="1">
                <a:latin typeface="Times New Roman" pitchFamily="18" charset="0"/>
                <a:ea typeface="楷体_GB2312" pitchFamily="49" charset="-122"/>
              </a:rPr>
              <a:t>v</a:t>
            </a:r>
            <a:r>
              <a:rPr kumimoji="1" lang="zh-CN" altLang="en-US" sz="3200" b="1">
                <a:latin typeface="Times New Roman" pitchFamily="18" charset="0"/>
                <a:ea typeface="楷体_GB2312" pitchFamily="49" charset="-122"/>
              </a:rPr>
              <a:t>到顶点</a:t>
            </a:r>
            <a:r>
              <a:rPr kumimoji="1" lang="en-US" altLang="zh-CN" sz="3200" b="1">
                <a:latin typeface="Times New Roman" pitchFamily="18" charset="0"/>
                <a:ea typeface="楷体_GB2312" pitchFamily="49" charset="-122"/>
              </a:rPr>
              <a:t>v</a:t>
            </a:r>
            <a:r>
              <a:rPr lang="en-US" altLang="zh-CN" sz="3200" b="1">
                <a:solidFill>
                  <a:srgbClr val="000000"/>
                </a:solidFill>
                <a:latin typeface="Times New Roman" pitchFamily="18" charset="0"/>
                <a:ea typeface="楷体_GB2312" pitchFamily="49" charset="-122"/>
              </a:rPr>
              <a:t>'</a:t>
            </a:r>
            <a:r>
              <a:rPr kumimoji="1" lang="zh-CN" altLang="en-US" sz="3200" b="1">
                <a:latin typeface="Times New Roman" pitchFamily="18" charset="0"/>
                <a:ea typeface="楷体_GB2312" pitchFamily="49" charset="-122"/>
              </a:rPr>
              <a:t>的</a:t>
            </a:r>
            <a:r>
              <a:rPr kumimoji="1" lang="zh-CN" altLang="en-US" sz="3200" b="1">
                <a:solidFill>
                  <a:srgbClr val="FF0066"/>
                </a:solidFill>
                <a:latin typeface="Times New Roman" pitchFamily="18" charset="0"/>
                <a:ea typeface="楷体_GB2312" pitchFamily="49" charset="-122"/>
              </a:rPr>
              <a:t>路径</a:t>
            </a:r>
            <a:r>
              <a:rPr kumimoji="1" lang="en-US" altLang="zh-CN" sz="3200" b="1">
                <a:solidFill>
                  <a:srgbClr val="FF0066"/>
                </a:solidFill>
                <a:latin typeface="Times New Roman" pitchFamily="18" charset="0"/>
                <a:ea typeface="楷体_GB2312" pitchFamily="49" charset="-122"/>
              </a:rPr>
              <a:t>(Path)</a:t>
            </a:r>
            <a:r>
              <a:rPr kumimoji="1" lang="zh-CN" altLang="en-US" sz="3200" b="1">
                <a:latin typeface="Times New Roman" pitchFamily="18" charset="0"/>
                <a:ea typeface="楷体_GB2312" pitchFamily="49" charset="-122"/>
              </a:rPr>
              <a:t>是一个顶点序列     </a:t>
            </a:r>
          </a:p>
          <a:p>
            <a:pPr eaLnBrk="1" hangingPunct="1"/>
            <a:r>
              <a:rPr kumimoji="1" lang="zh-CN" altLang="en-US" sz="3200" b="1">
                <a:latin typeface="Times New Roman" pitchFamily="18" charset="0"/>
                <a:ea typeface="楷体_GB2312" pitchFamily="49" charset="-122"/>
              </a:rPr>
              <a:t>       </a:t>
            </a:r>
            <a:r>
              <a:rPr kumimoji="1" lang="en-US" altLang="zh-CN" sz="3200" b="1">
                <a:latin typeface="Times New Roman" pitchFamily="18" charset="0"/>
                <a:ea typeface="楷体_GB2312" pitchFamily="49" charset="-122"/>
              </a:rPr>
              <a:t>(v = v</a:t>
            </a:r>
            <a:r>
              <a:rPr kumimoji="1" lang="en-US" altLang="zh-CN" sz="3200" b="1" baseline="-25000">
                <a:latin typeface="Times New Roman" pitchFamily="18" charset="0"/>
                <a:ea typeface="楷体_GB2312" pitchFamily="49" charset="-122"/>
              </a:rPr>
              <a:t>i,0</a:t>
            </a:r>
            <a:r>
              <a:rPr kumimoji="1" lang="en-US" altLang="zh-CN" sz="3200" b="1">
                <a:latin typeface="Times New Roman" pitchFamily="18" charset="0"/>
                <a:ea typeface="楷体_GB2312" pitchFamily="49" charset="-122"/>
              </a:rPr>
              <a:t>, v</a:t>
            </a:r>
            <a:r>
              <a:rPr kumimoji="1" lang="en-US" altLang="zh-CN" sz="3200" b="1" baseline="-25000">
                <a:latin typeface="Times New Roman" pitchFamily="18" charset="0"/>
                <a:ea typeface="楷体_GB2312" pitchFamily="49" charset="-122"/>
              </a:rPr>
              <a:t>i,1</a:t>
            </a:r>
            <a:r>
              <a:rPr kumimoji="1" lang="en-US" altLang="zh-CN" sz="3200" b="1">
                <a:latin typeface="Times New Roman" pitchFamily="18" charset="0"/>
                <a:ea typeface="楷体_GB2312" pitchFamily="49" charset="-122"/>
              </a:rPr>
              <a:t>,…,v</a:t>
            </a:r>
            <a:r>
              <a:rPr kumimoji="1" lang="en-US" altLang="zh-CN" sz="3200" b="1" baseline="-25000">
                <a:latin typeface="Times New Roman" pitchFamily="18" charset="0"/>
                <a:ea typeface="楷体_GB2312" pitchFamily="49" charset="-122"/>
              </a:rPr>
              <a:t>i,m </a:t>
            </a:r>
            <a:r>
              <a:rPr kumimoji="1" lang="en-US" altLang="zh-CN" sz="3200" b="1">
                <a:latin typeface="Times New Roman" pitchFamily="18" charset="0"/>
                <a:ea typeface="楷体_GB2312" pitchFamily="49" charset="-122"/>
              </a:rPr>
              <a:t>= v</a:t>
            </a:r>
            <a:r>
              <a:rPr lang="en-US" altLang="zh-CN" sz="3200" b="1">
                <a:solidFill>
                  <a:srgbClr val="000000"/>
                </a:solidFill>
                <a:latin typeface="Times New Roman" pitchFamily="18" charset="0"/>
                <a:ea typeface="楷体_GB2312" pitchFamily="49" charset="-122"/>
              </a:rPr>
              <a:t>'</a:t>
            </a:r>
            <a:r>
              <a:rPr kumimoji="1" lang="en-US" altLang="zh-CN" sz="3200" b="1">
                <a:latin typeface="Times New Roman" pitchFamily="18" charset="0"/>
                <a:ea typeface="楷体_GB2312" pitchFamily="49" charset="-122"/>
              </a:rPr>
              <a:t>)</a:t>
            </a:r>
            <a:r>
              <a:rPr kumimoji="1" lang="zh-CN" altLang="en-US" sz="3200" b="1">
                <a:latin typeface="Times New Roman" pitchFamily="18" charset="0"/>
                <a:ea typeface="楷体_GB2312" pitchFamily="49" charset="-122"/>
              </a:rPr>
              <a:t>，</a:t>
            </a:r>
          </a:p>
          <a:p>
            <a:pPr eaLnBrk="1" hangingPunct="1"/>
            <a:r>
              <a:rPr kumimoji="1" lang="zh-CN" altLang="en-US" sz="3200" b="1">
                <a:latin typeface="Times New Roman" pitchFamily="18" charset="0"/>
                <a:ea typeface="楷体_GB2312" pitchFamily="49" charset="-122"/>
              </a:rPr>
              <a:t>其中</a:t>
            </a:r>
            <a:r>
              <a:rPr kumimoji="1" lang="en-US" altLang="zh-CN" sz="3200" b="1">
                <a:latin typeface="Times New Roman" pitchFamily="18" charset="0"/>
                <a:ea typeface="楷体_GB2312" pitchFamily="49" charset="-122"/>
              </a:rPr>
              <a:t>(v</a:t>
            </a:r>
            <a:r>
              <a:rPr kumimoji="1" lang="en-US" altLang="zh-CN" sz="3200" b="1" baseline="-25000">
                <a:latin typeface="Times New Roman" pitchFamily="18" charset="0"/>
                <a:ea typeface="楷体_GB2312" pitchFamily="49" charset="-122"/>
              </a:rPr>
              <a:t>i,j-1</a:t>
            </a:r>
            <a:r>
              <a:rPr kumimoji="1" lang="en-US" altLang="zh-CN" sz="3200" b="1">
                <a:latin typeface="Times New Roman" pitchFamily="18" charset="0"/>
                <a:ea typeface="楷体_GB2312" pitchFamily="49" charset="-122"/>
              </a:rPr>
              <a:t>, v</a:t>
            </a:r>
            <a:r>
              <a:rPr kumimoji="1" lang="en-US" altLang="zh-CN" sz="3200" b="1" baseline="-25000">
                <a:latin typeface="Times New Roman" pitchFamily="18" charset="0"/>
                <a:ea typeface="楷体_GB2312" pitchFamily="49" charset="-122"/>
              </a:rPr>
              <a:t>i,j</a:t>
            </a:r>
            <a:r>
              <a:rPr kumimoji="1" lang="en-US" altLang="zh-CN" sz="3200" b="1">
                <a:latin typeface="Times New Roman" pitchFamily="18" charset="0"/>
                <a:ea typeface="楷体_GB2312" pitchFamily="49" charset="-122"/>
              </a:rPr>
              <a:t>) ∈E, 1≤j≤m</a:t>
            </a:r>
            <a:r>
              <a:rPr kumimoji="1" lang="zh-CN" altLang="en-US" sz="3200" b="1">
                <a:latin typeface="Times New Roman" pitchFamily="18" charset="0"/>
                <a:ea typeface="楷体_GB2312" pitchFamily="49" charset="-122"/>
              </a:rPr>
              <a:t>。</a:t>
            </a:r>
          </a:p>
          <a:p>
            <a:pPr eaLnBrk="1" hangingPunct="1"/>
            <a:r>
              <a:rPr kumimoji="1" lang="en-US" altLang="zh-CN" sz="3200" b="1">
                <a:latin typeface="Times New Roman" pitchFamily="18" charset="0"/>
                <a:ea typeface="楷体_GB2312" pitchFamily="49" charset="-122"/>
              </a:rPr>
              <a:t>i = 1, 2, …, k</a:t>
            </a:r>
            <a:r>
              <a:rPr kumimoji="1" lang="zh-CN" altLang="en-US" sz="3200" b="1">
                <a:latin typeface="Times New Roman" pitchFamily="18" charset="0"/>
                <a:ea typeface="楷体_GB2312" pitchFamily="49" charset="-122"/>
              </a:rPr>
              <a:t>，表示</a:t>
            </a:r>
            <a:r>
              <a:rPr kumimoji="1" lang="en-US" altLang="zh-CN" sz="3200" b="1">
                <a:latin typeface="Times New Roman" pitchFamily="18" charset="0"/>
                <a:ea typeface="楷体_GB2312" pitchFamily="49" charset="-122"/>
              </a:rPr>
              <a:t>v</a:t>
            </a:r>
            <a:r>
              <a:rPr kumimoji="1" lang="zh-CN" altLang="en-US" sz="3200" b="1">
                <a:latin typeface="Times New Roman" pitchFamily="18" charset="0"/>
                <a:ea typeface="楷体_GB2312" pitchFamily="49" charset="-122"/>
              </a:rPr>
              <a:t>到</a:t>
            </a:r>
            <a:r>
              <a:rPr kumimoji="1" lang="en-US" altLang="zh-CN" sz="3200" b="1">
                <a:latin typeface="Times New Roman" pitchFamily="18" charset="0"/>
                <a:ea typeface="楷体_GB2312" pitchFamily="49" charset="-122"/>
              </a:rPr>
              <a:t>v</a:t>
            </a:r>
            <a:r>
              <a:rPr lang="en-US" altLang="zh-CN" sz="3200" b="1">
                <a:solidFill>
                  <a:srgbClr val="000000"/>
                </a:solidFill>
                <a:latin typeface="Times New Roman" pitchFamily="18" charset="0"/>
                <a:ea typeface="楷体_GB2312" pitchFamily="49" charset="-122"/>
              </a:rPr>
              <a:t>'</a:t>
            </a:r>
            <a:r>
              <a:rPr kumimoji="1" lang="zh-CN" altLang="en-US" sz="3200" b="1">
                <a:latin typeface="Times New Roman" pitchFamily="18" charset="0"/>
                <a:ea typeface="楷体_GB2312" pitchFamily="49" charset="-122"/>
              </a:rPr>
              <a:t>间有 </a:t>
            </a:r>
            <a:r>
              <a:rPr kumimoji="1" lang="en-US" altLang="zh-CN" sz="3200" b="1">
                <a:latin typeface="Times New Roman" pitchFamily="18" charset="0"/>
                <a:ea typeface="楷体_GB2312" pitchFamily="49" charset="-122"/>
              </a:rPr>
              <a:t>k </a:t>
            </a:r>
            <a:r>
              <a:rPr kumimoji="1" lang="zh-CN" altLang="en-US" sz="3200" b="1">
                <a:latin typeface="Times New Roman" pitchFamily="18" charset="0"/>
                <a:ea typeface="楷体_GB2312" pitchFamily="49" charset="-122"/>
              </a:rPr>
              <a:t>条路径。</a:t>
            </a:r>
          </a:p>
        </p:txBody>
      </p:sp>
      <p:sp>
        <p:nvSpPr>
          <p:cNvPr id="62485" name="Rectangle 21"/>
          <p:cNvSpPr>
            <a:spLocks noChangeArrowheads="1"/>
          </p:cNvSpPr>
          <p:nvPr/>
        </p:nvSpPr>
        <p:spPr bwMode="auto">
          <a:xfrm>
            <a:off x="323850" y="3933825"/>
            <a:ext cx="7993063"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10000"/>
              </a:spcBef>
            </a:pPr>
            <a:r>
              <a:rPr kumimoji="1" lang="zh-CN" altLang="en-US" sz="3200" b="1">
                <a:latin typeface="Times New Roman" pitchFamily="18" charset="0"/>
                <a:ea typeface="楷体_GB2312" pitchFamily="49" charset="-122"/>
              </a:rPr>
              <a:t>路径上的边或弧的数目</a:t>
            </a:r>
            <a:r>
              <a:rPr kumimoji="1" lang="zh-CN" altLang="en-US" sz="3200" b="1">
                <a:latin typeface="Times New Roman" pitchFamily="18" charset="0"/>
                <a:ea typeface="楷体_GB2312" pitchFamily="49" charset="-122"/>
                <a:sym typeface="Symbol" pitchFamily="18" charset="2"/>
              </a:rPr>
              <a:t>称作</a:t>
            </a:r>
            <a:r>
              <a:rPr kumimoji="1" lang="zh-CN" altLang="en-US" sz="3200" b="1">
                <a:solidFill>
                  <a:srgbClr val="FF0066"/>
                </a:solidFill>
                <a:latin typeface="Times New Roman" pitchFamily="18" charset="0"/>
                <a:ea typeface="楷体_GB2312" pitchFamily="49" charset="-122"/>
                <a:sym typeface="Symbol" pitchFamily="18" charset="2"/>
              </a:rPr>
              <a:t>路径长度</a:t>
            </a:r>
            <a:r>
              <a:rPr kumimoji="1" lang="zh-CN" altLang="en-US" sz="3200" b="1">
                <a:latin typeface="Times New Roman" pitchFamily="18" charset="0"/>
                <a:ea typeface="楷体_GB2312" pitchFamily="49" charset="-122"/>
                <a:sym typeface="Symbol" pitchFamily="18" charset="2"/>
              </a:rPr>
              <a:t> 。</a:t>
            </a:r>
          </a:p>
        </p:txBody>
      </p:sp>
      <p:sp>
        <p:nvSpPr>
          <p:cNvPr id="62488" name="Rectangle 24"/>
          <p:cNvSpPr>
            <a:spLocks noChangeArrowheads="1"/>
          </p:cNvSpPr>
          <p:nvPr/>
        </p:nvSpPr>
        <p:spPr bwMode="auto">
          <a:xfrm>
            <a:off x="250825" y="2794000"/>
            <a:ext cx="8532813" cy="106680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latin typeface="Times New Roman" pitchFamily="18" charset="0"/>
                <a:ea typeface="楷体_GB2312" pitchFamily="49" charset="-122"/>
              </a:rPr>
              <a:t>如果</a:t>
            </a:r>
            <a:r>
              <a:rPr kumimoji="1" lang="en-US" altLang="zh-CN" sz="3200" b="1">
                <a:latin typeface="Times New Roman" pitchFamily="18" charset="0"/>
                <a:ea typeface="楷体_GB2312" pitchFamily="49" charset="-122"/>
              </a:rPr>
              <a:t>G</a:t>
            </a:r>
            <a:r>
              <a:rPr kumimoji="1" lang="zh-CN" altLang="en-US" sz="3200" b="1">
                <a:latin typeface="Times New Roman" pitchFamily="18" charset="0"/>
                <a:ea typeface="楷体_GB2312" pitchFamily="49" charset="-122"/>
              </a:rPr>
              <a:t>是有向图，则路径也是有向的，顶点序列应满足</a:t>
            </a:r>
            <a:r>
              <a:rPr kumimoji="1" lang="en-US" altLang="zh-CN" sz="3200" b="1">
                <a:latin typeface="Times New Roman" pitchFamily="18" charset="0"/>
                <a:ea typeface="楷体_GB2312" pitchFamily="49" charset="-122"/>
              </a:rPr>
              <a:t>&lt;v</a:t>
            </a:r>
            <a:r>
              <a:rPr kumimoji="1" lang="en-US" altLang="zh-CN" sz="3200" b="1" baseline="-25000">
                <a:latin typeface="Times New Roman" pitchFamily="18" charset="0"/>
                <a:ea typeface="楷体_GB2312" pitchFamily="49" charset="-122"/>
              </a:rPr>
              <a:t>i,j-1</a:t>
            </a:r>
            <a:r>
              <a:rPr kumimoji="1" lang="en-US" altLang="zh-CN" sz="3200" b="1">
                <a:latin typeface="Times New Roman" pitchFamily="18" charset="0"/>
                <a:ea typeface="楷体_GB2312" pitchFamily="49" charset="-122"/>
              </a:rPr>
              <a:t>, v</a:t>
            </a:r>
            <a:r>
              <a:rPr kumimoji="1" lang="en-US" altLang="zh-CN" sz="3200" b="1" baseline="-25000">
                <a:latin typeface="Times New Roman" pitchFamily="18" charset="0"/>
                <a:ea typeface="楷体_GB2312" pitchFamily="49" charset="-122"/>
              </a:rPr>
              <a:t>i,j</a:t>
            </a:r>
            <a:r>
              <a:rPr kumimoji="1" lang="en-US" altLang="zh-CN" sz="3200" b="1">
                <a:latin typeface="Times New Roman" pitchFamily="18" charset="0"/>
                <a:ea typeface="楷体_GB2312" pitchFamily="49" charset="-122"/>
              </a:rPr>
              <a:t>&gt;∈E, 1≤j≤m</a:t>
            </a:r>
          </a:p>
        </p:txBody>
      </p:sp>
      <p:grpSp>
        <p:nvGrpSpPr>
          <p:cNvPr id="62503" name="Group 39"/>
          <p:cNvGrpSpPr>
            <a:grpSpLocks/>
          </p:cNvGrpSpPr>
          <p:nvPr/>
        </p:nvGrpSpPr>
        <p:grpSpPr bwMode="auto">
          <a:xfrm>
            <a:off x="5076825" y="4797425"/>
            <a:ext cx="3505200" cy="1828800"/>
            <a:chOff x="3198" y="3004"/>
            <a:chExt cx="2208" cy="1152"/>
          </a:xfrm>
        </p:grpSpPr>
        <p:sp>
          <p:nvSpPr>
            <p:cNvPr id="20487" name="Line 26"/>
            <p:cNvSpPr>
              <a:spLocks noChangeShapeType="1"/>
            </p:cNvSpPr>
            <p:nvPr/>
          </p:nvSpPr>
          <p:spPr bwMode="auto">
            <a:xfrm flipH="1">
              <a:off x="3470" y="3115"/>
              <a:ext cx="688" cy="360"/>
            </a:xfrm>
            <a:prstGeom prst="line">
              <a:avLst/>
            </a:prstGeom>
            <a:noFill/>
            <a:ln w="25400" cap="sq">
              <a:solidFill>
                <a:srgbClr val="000066"/>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8" name="Line 27"/>
            <p:cNvSpPr>
              <a:spLocks noChangeShapeType="1"/>
            </p:cNvSpPr>
            <p:nvPr/>
          </p:nvSpPr>
          <p:spPr bwMode="auto">
            <a:xfrm>
              <a:off x="3438" y="3673"/>
              <a:ext cx="304" cy="301"/>
            </a:xfrm>
            <a:prstGeom prst="line">
              <a:avLst/>
            </a:prstGeom>
            <a:noFill/>
            <a:ln w="25400" cap="sq">
              <a:solidFill>
                <a:srgbClr val="000066"/>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9" name="Line 28"/>
            <p:cNvSpPr>
              <a:spLocks noChangeShapeType="1"/>
            </p:cNvSpPr>
            <p:nvPr/>
          </p:nvSpPr>
          <p:spPr bwMode="auto">
            <a:xfrm>
              <a:off x="4014" y="4007"/>
              <a:ext cx="576" cy="0"/>
            </a:xfrm>
            <a:prstGeom prst="line">
              <a:avLst/>
            </a:prstGeom>
            <a:noFill/>
            <a:ln w="25400" cap="sq">
              <a:solidFill>
                <a:srgbClr val="000066"/>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0" name="Line 29"/>
            <p:cNvSpPr>
              <a:spLocks noChangeShapeType="1"/>
            </p:cNvSpPr>
            <p:nvPr/>
          </p:nvSpPr>
          <p:spPr bwMode="auto">
            <a:xfrm flipH="1" flipV="1">
              <a:off x="4398" y="3227"/>
              <a:ext cx="336" cy="669"/>
            </a:xfrm>
            <a:prstGeom prst="line">
              <a:avLst/>
            </a:prstGeom>
            <a:noFill/>
            <a:ln w="25400" cap="sq">
              <a:solidFill>
                <a:srgbClr val="000066"/>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1" name="Line 30"/>
            <p:cNvSpPr>
              <a:spLocks noChangeShapeType="1"/>
            </p:cNvSpPr>
            <p:nvPr/>
          </p:nvSpPr>
          <p:spPr bwMode="auto">
            <a:xfrm>
              <a:off x="4462" y="3137"/>
              <a:ext cx="657" cy="360"/>
            </a:xfrm>
            <a:prstGeom prst="line">
              <a:avLst/>
            </a:prstGeom>
            <a:noFill/>
            <a:ln w="25400" cap="sq">
              <a:solidFill>
                <a:srgbClr val="000066"/>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2" name="Line 31"/>
            <p:cNvSpPr>
              <a:spLocks noChangeShapeType="1"/>
            </p:cNvSpPr>
            <p:nvPr/>
          </p:nvSpPr>
          <p:spPr bwMode="auto">
            <a:xfrm flipH="1" flipV="1">
              <a:off x="3486" y="3561"/>
              <a:ext cx="1104" cy="372"/>
            </a:xfrm>
            <a:prstGeom prst="line">
              <a:avLst/>
            </a:prstGeom>
            <a:noFill/>
            <a:ln w="25400" cap="sq">
              <a:solidFill>
                <a:srgbClr val="000066"/>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3" name="Line 32"/>
            <p:cNvSpPr>
              <a:spLocks noChangeShapeType="1"/>
            </p:cNvSpPr>
            <p:nvPr/>
          </p:nvSpPr>
          <p:spPr bwMode="auto">
            <a:xfrm flipH="1">
              <a:off x="4014" y="3561"/>
              <a:ext cx="1104" cy="368"/>
            </a:xfrm>
            <a:prstGeom prst="line">
              <a:avLst/>
            </a:prstGeom>
            <a:noFill/>
            <a:ln w="25400" cap="sq">
              <a:solidFill>
                <a:srgbClr val="000066"/>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4" name="Oval 33"/>
            <p:cNvSpPr>
              <a:spLocks noChangeArrowheads="1"/>
            </p:cNvSpPr>
            <p:nvPr/>
          </p:nvSpPr>
          <p:spPr bwMode="auto">
            <a:xfrm>
              <a:off x="4158" y="3004"/>
              <a:ext cx="288" cy="260"/>
            </a:xfrm>
            <a:prstGeom prst="ellipse">
              <a:avLst/>
            </a:prstGeom>
            <a:solidFill>
              <a:srgbClr val="A7E2FF">
                <a:alpha val="50195"/>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Times New Roman" pitchFamily="18" charset="0"/>
                  <a:ea typeface="黑体" pitchFamily="49" charset="-122"/>
                </a:rPr>
                <a:t>A</a:t>
              </a:r>
              <a:endParaRPr kumimoji="1" lang="en-US" altLang="zh-CN" sz="2400">
                <a:latin typeface="Times New Roman" pitchFamily="18" charset="0"/>
                <a:ea typeface="黑体" pitchFamily="49" charset="-122"/>
              </a:endParaRPr>
            </a:p>
          </p:txBody>
        </p:sp>
        <p:sp>
          <p:nvSpPr>
            <p:cNvPr id="20495" name="Oval 34"/>
            <p:cNvSpPr>
              <a:spLocks noChangeArrowheads="1"/>
            </p:cNvSpPr>
            <p:nvPr/>
          </p:nvSpPr>
          <p:spPr bwMode="auto">
            <a:xfrm>
              <a:off x="3198" y="3450"/>
              <a:ext cx="288" cy="260"/>
            </a:xfrm>
            <a:prstGeom prst="ellipse">
              <a:avLst/>
            </a:prstGeom>
            <a:solidFill>
              <a:srgbClr val="A7E2FF">
                <a:alpha val="50195"/>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Times New Roman" pitchFamily="18" charset="0"/>
                  <a:ea typeface="黑体" pitchFamily="49" charset="-122"/>
                </a:rPr>
                <a:t>B</a:t>
              </a:r>
              <a:endParaRPr kumimoji="1" lang="en-US" altLang="zh-CN" sz="2400">
                <a:latin typeface="Times New Roman" pitchFamily="18" charset="0"/>
                <a:ea typeface="黑体" pitchFamily="49" charset="-122"/>
              </a:endParaRPr>
            </a:p>
          </p:txBody>
        </p:sp>
        <p:sp>
          <p:nvSpPr>
            <p:cNvPr id="20496" name="Oval 35"/>
            <p:cNvSpPr>
              <a:spLocks noChangeArrowheads="1"/>
            </p:cNvSpPr>
            <p:nvPr/>
          </p:nvSpPr>
          <p:spPr bwMode="auto">
            <a:xfrm>
              <a:off x="5118" y="3450"/>
              <a:ext cx="288" cy="260"/>
            </a:xfrm>
            <a:prstGeom prst="ellipse">
              <a:avLst/>
            </a:prstGeom>
            <a:solidFill>
              <a:srgbClr val="A7E2FF">
                <a:alpha val="50195"/>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Times New Roman" pitchFamily="18" charset="0"/>
                  <a:ea typeface="黑体" pitchFamily="49" charset="-122"/>
                </a:rPr>
                <a:t>E</a:t>
              </a:r>
              <a:endParaRPr kumimoji="1" lang="en-US" altLang="zh-CN" sz="2400">
                <a:latin typeface="Times New Roman" pitchFamily="18" charset="0"/>
                <a:ea typeface="黑体" pitchFamily="49" charset="-122"/>
              </a:endParaRPr>
            </a:p>
          </p:txBody>
        </p:sp>
        <p:sp>
          <p:nvSpPr>
            <p:cNvPr id="20497" name="Oval 36"/>
            <p:cNvSpPr>
              <a:spLocks noChangeArrowheads="1"/>
            </p:cNvSpPr>
            <p:nvPr/>
          </p:nvSpPr>
          <p:spPr bwMode="auto">
            <a:xfrm>
              <a:off x="3726" y="3896"/>
              <a:ext cx="288" cy="260"/>
            </a:xfrm>
            <a:prstGeom prst="ellipse">
              <a:avLst/>
            </a:prstGeom>
            <a:solidFill>
              <a:srgbClr val="A7E2FF">
                <a:alpha val="50195"/>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Times New Roman" pitchFamily="18" charset="0"/>
                  <a:ea typeface="黑体" pitchFamily="49" charset="-122"/>
                </a:rPr>
                <a:t>C</a:t>
              </a:r>
              <a:endParaRPr kumimoji="1" lang="en-US" altLang="zh-CN" sz="2400">
                <a:latin typeface="Times New Roman" pitchFamily="18" charset="0"/>
                <a:ea typeface="黑体" pitchFamily="49" charset="-122"/>
              </a:endParaRPr>
            </a:p>
          </p:txBody>
        </p:sp>
        <p:sp>
          <p:nvSpPr>
            <p:cNvPr id="20498" name="Oval 37"/>
            <p:cNvSpPr>
              <a:spLocks noChangeArrowheads="1"/>
            </p:cNvSpPr>
            <p:nvPr/>
          </p:nvSpPr>
          <p:spPr bwMode="auto">
            <a:xfrm>
              <a:off x="4590" y="3896"/>
              <a:ext cx="288" cy="260"/>
            </a:xfrm>
            <a:prstGeom prst="ellipse">
              <a:avLst/>
            </a:prstGeom>
            <a:solidFill>
              <a:srgbClr val="A7E2FF">
                <a:alpha val="50195"/>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Times New Roman" pitchFamily="18" charset="0"/>
                  <a:ea typeface="黑体" pitchFamily="49" charset="-122"/>
                </a:rPr>
                <a:t>F</a:t>
              </a:r>
              <a:endParaRPr kumimoji="1" lang="en-US" altLang="zh-CN" sz="2400">
                <a:latin typeface="Times New Roman" pitchFamily="18" charset="0"/>
                <a:ea typeface="黑体" pitchFamily="49" charset="-122"/>
              </a:endParaRPr>
            </a:p>
          </p:txBody>
        </p:sp>
      </p:grpSp>
      <p:sp>
        <p:nvSpPr>
          <p:cNvPr id="62502" name="Text Box 38"/>
          <p:cNvSpPr txBox="1">
            <a:spLocks noChangeArrowheads="1"/>
          </p:cNvSpPr>
          <p:nvPr/>
        </p:nvSpPr>
        <p:spPr bwMode="auto">
          <a:xfrm>
            <a:off x="395288" y="4768850"/>
            <a:ext cx="3960812" cy="186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pPr>
            <a:r>
              <a:rPr kumimoji="1" lang="zh-CN" altLang="en-US" sz="3200" b="1">
                <a:latin typeface="Times New Roman" pitchFamily="18" charset="0"/>
                <a:ea typeface="楷体_GB2312" pitchFamily="49" charset="-122"/>
              </a:rPr>
              <a:t>如</a:t>
            </a:r>
            <a:r>
              <a:rPr kumimoji="1" lang="en-US" altLang="zh-CN" sz="3200" b="1">
                <a:latin typeface="Times New Roman" pitchFamily="18" charset="0"/>
                <a:ea typeface="楷体_GB2312" pitchFamily="49" charset="-122"/>
              </a:rPr>
              <a:t>:</a:t>
            </a:r>
            <a:r>
              <a:rPr kumimoji="1" lang="zh-CN" altLang="en-US" sz="3200" b="1">
                <a:latin typeface="Times New Roman" pitchFamily="18" charset="0"/>
                <a:ea typeface="楷体_GB2312" pitchFamily="49" charset="-122"/>
              </a:rPr>
              <a:t>从 </a:t>
            </a:r>
            <a:r>
              <a:rPr kumimoji="1" lang="en-US" altLang="zh-CN" sz="3200" b="1">
                <a:latin typeface="Times New Roman" pitchFamily="18" charset="0"/>
                <a:ea typeface="楷体_GB2312" pitchFamily="49" charset="-122"/>
              </a:rPr>
              <a:t>A </a:t>
            </a:r>
            <a:r>
              <a:rPr kumimoji="1" lang="zh-CN" altLang="en-US" sz="3200" b="1">
                <a:latin typeface="Times New Roman" pitchFamily="18" charset="0"/>
                <a:ea typeface="楷体_GB2312" pitchFamily="49" charset="-122"/>
              </a:rPr>
              <a:t>到 </a:t>
            </a:r>
            <a:r>
              <a:rPr kumimoji="1" lang="en-US" altLang="zh-CN" sz="3200" b="1">
                <a:latin typeface="Times New Roman" pitchFamily="18" charset="0"/>
                <a:ea typeface="楷体_GB2312" pitchFamily="49" charset="-122"/>
              </a:rPr>
              <a:t>F </a:t>
            </a:r>
            <a:r>
              <a:rPr kumimoji="1" lang="zh-CN" altLang="en-US" sz="3200" b="1">
                <a:latin typeface="Times New Roman" pitchFamily="18" charset="0"/>
                <a:ea typeface="楷体_GB2312" pitchFamily="49" charset="-122"/>
              </a:rPr>
              <a:t>长度为 </a:t>
            </a:r>
            <a:r>
              <a:rPr kumimoji="1" lang="en-US" altLang="zh-CN" sz="3200" b="1">
                <a:latin typeface="Times New Roman" pitchFamily="18" charset="0"/>
                <a:ea typeface="楷体_GB2312" pitchFamily="49" charset="-122"/>
              </a:rPr>
              <a:t>3 </a:t>
            </a:r>
            <a:r>
              <a:rPr kumimoji="1" lang="zh-CN" altLang="en-US" sz="3200" b="1">
                <a:latin typeface="Times New Roman" pitchFamily="18" charset="0"/>
                <a:ea typeface="楷体_GB2312" pitchFamily="49" charset="-122"/>
              </a:rPr>
              <a:t>的路径 </a:t>
            </a:r>
            <a:r>
              <a:rPr kumimoji="1" lang="en-US" altLang="zh-CN" sz="3200" b="1">
                <a:latin typeface="Times New Roman" pitchFamily="18" charset="0"/>
                <a:ea typeface="楷体_GB2312" pitchFamily="49" charset="-122"/>
              </a:rPr>
              <a:t>{A,B,C,F}</a:t>
            </a:r>
            <a:r>
              <a:rPr kumimoji="1" lang="zh-CN" altLang="en-US" sz="3200" b="1">
                <a:latin typeface="Times New Roman" pitchFamily="18" charset="0"/>
                <a:ea typeface="楷体_GB2312" pitchFamily="49" charset="-122"/>
              </a:rPr>
              <a:t>和</a:t>
            </a:r>
            <a:r>
              <a:rPr kumimoji="1" lang="en-US" altLang="zh-CN" sz="3200" b="1">
                <a:latin typeface="Times New Roman" pitchFamily="18" charset="0"/>
                <a:ea typeface="楷体_GB2312" pitchFamily="49" charset="-122"/>
              </a:rPr>
              <a:t>{A,E,C,F}</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62466"/>
                                        </p:tgtEl>
                                        <p:attrNameLst>
                                          <p:attrName>style.visibility</p:attrName>
                                        </p:attrNameLst>
                                      </p:cBhvr>
                                      <p:to>
                                        <p:strVal val="visible"/>
                                      </p:to>
                                    </p:set>
                                    <p:animEffect transition="in" filter="strips(downRight)">
                                      <p:cBhvr>
                                        <p:cTn id="7" dur="500"/>
                                        <p:tgtEl>
                                          <p:spTgt spid="624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2488"/>
                                        </p:tgtEl>
                                        <p:attrNameLst>
                                          <p:attrName>style.visibility</p:attrName>
                                        </p:attrNameLst>
                                      </p:cBhvr>
                                      <p:to>
                                        <p:strVal val="visible"/>
                                      </p:to>
                                    </p:set>
                                    <p:animEffect transition="in" filter="blinds(horizontal)">
                                      <p:cBhvr>
                                        <p:cTn id="12" dur="500"/>
                                        <p:tgtEl>
                                          <p:spTgt spid="624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2485">
                                            <p:txEl>
                                              <p:pRg st="0" end="0"/>
                                            </p:txEl>
                                          </p:spTgt>
                                        </p:tgtEl>
                                        <p:attrNameLst>
                                          <p:attrName>style.visibility</p:attrName>
                                        </p:attrNameLst>
                                      </p:cBhvr>
                                      <p:to>
                                        <p:strVal val="visible"/>
                                      </p:to>
                                    </p:set>
                                    <p:animEffect transition="in" filter="wipe(left)">
                                      <p:cBhvr>
                                        <p:cTn id="17" dur="500"/>
                                        <p:tgtEl>
                                          <p:spTgt spid="62485">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2502"/>
                                        </p:tgtEl>
                                        <p:attrNameLst>
                                          <p:attrName>style.visibility</p:attrName>
                                        </p:attrNameLst>
                                      </p:cBhvr>
                                      <p:to>
                                        <p:strVal val="visible"/>
                                      </p:to>
                                    </p:set>
                                    <p:animEffect transition="in" filter="wipe(left)">
                                      <p:cBhvr>
                                        <p:cTn id="22" dur="500"/>
                                        <p:tgtEl>
                                          <p:spTgt spid="62502"/>
                                        </p:tgtEl>
                                      </p:cBhvr>
                                    </p:animEffect>
                                  </p:childTnLst>
                                </p:cTn>
                              </p:par>
                            </p:childTnLst>
                          </p:cTn>
                        </p:par>
                        <p:par>
                          <p:cTn id="23" fill="hold" nodeType="afterGroup">
                            <p:stCondLst>
                              <p:cond delay="500"/>
                            </p:stCondLst>
                            <p:childTnLst>
                              <p:par>
                                <p:cTn id="24" presetID="3" presetClass="entr" presetSubtype="10" fill="hold" nodeType="afterEffect">
                                  <p:stCondLst>
                                    <p:cond delay="0"/>
                                  </p:stCondLst>
                                  <p:childTnLst>
                                    <p:set>
                                      <p:cBhvr>
                                        <p:cTn id="25" dur="1" fill="hold">
                                          <p:stCondLst>
                                            <p:cond delay="0"/>
                                          </p:stCondLst>
                                        </p:cTn>
                                        <p:tgtEl>
                                          <p:spTgt spid="62503"/>
                                        </p:tgtEl>
                                        <p:attrNameLst>
                                          <p:attrName>style.visibility</p:attrName>
                                        </p:attrNameLst>
                                      </p:cBhvr>
                                      <p:to>
                                        <p:strVal val="visible"/>
                                      </p:to>
                                    </p:set>
                                    <p:animEffect transition="in" filter="blinds(horizontal)">
                                      <p:cBhvr>
                                        <p:cTn id="26" dur="500"/>
                                        <p:tgtEl>
                                          <p:spTgt spid="625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autoUpdateAnimBg="0"/>
      <p:bldP spid="62485" grpId="0" build="p" autoUpdateAnimBg="0"/>
      <p:bldP spid="62488" grpId="0"/>
      <p:bldP spid="62502" grpId="0" autoUpdateAnimBg="0"/>
    </p:bldLst>
  </p:timing>
</p:sld>
</file>

<file path=ppt/slides/slide1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2754" name="Rectangle 4"/>
          <p:cNvSpPr>
            <a:spLocks noChangeArrowheads="1"/>
          </p:cNvSpPr>
          <p:nvPr/>
        </p:nvSpPr>
        <p:spPr bwMode="auto">
          <a:xfrm>
            <a:off x="250825" y="188913"/>
            <a:ext cx="8713788"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lang="zh-CN" altLang="en-US" sz="3200" b="1">
                <a:solidFill>
                  <a:srgbClr val="0000FF"/>
                </a:solidFill>
                <a:latin typeface="Times New Roman" pitchFamily="18" charset="0"/>
                <a:ea typeface="楷体_GB2312" pitchFamily="49" charset="-122"/>
              </a:rPr>
              <a:t>改进：</a:t>
            </a:r>
            <a:r>
              <a:rPr lang="zh-CN" altLang="en-US" sz="3200" b="1">
                <a:latin typeface="Times New Roman" pitchFamily="18" charset="0"/>
                <a:ea typeface="楷体_GB2312" pitchFamily="49" charset="-122"/>
              </a:rPr>
              <a:t>弗罗伊德</a:t>
            </a:r>
            <a:r>
              <a:rPr lang="en-US" altLang="zh-CN" sz="3200" b="1">
                <a:latin typeface="Times New Roman" pitchFamily="18" charset="0"/>
                <a:ea typeface="楷体_GB2312" pitchFamily="49" charset="-122"/>
              </a:rPr>
              <a:t>(Floyd)</a:t>
            </a:r>
            <a:r>
              <a:rPr lang="zh-CN" altLang="en-US" sz="3200" b="1">
                <a:latin typeface="Times New Roman" pitchFamily="18" charset="0"/>
                <a:ea typeface="楷体_GB2312" pitchFamily="49" charset="-122"/>
              </a:rPr>
              <a:t>提出了另一个算法，其时间复杂度仍是</a:t>
            </a:r>
            <a:r>
              <a:rPr lang="en-US" altLang="zh-CN" sz="3200" b="1">
                <a:latin typeface="Times New Roman" pitchFamily="18" charset="0"/>
                <a:ea typeface="楷体_GB2312" pitchFamily="49" charset="-122"/>
              </a:rPr>
              <a:t>O(n</a:t>
            </a:r>
            <a:r>
              <a:rPr lang="en-US" altLang="zh-CN" sz="3200" b="1" baseline="30000">
                <a:latin typeface="Times New Roman" pitchFamily="18" charset="0"/>
                <a:ea typeface="楷体_GB2312" pitchFamily="49" charset="-122"/>
              </a:rPr>
              <a:t>3</a:t>
            </a:r>
            <a:r>
              <a:rPr lang="en-US" altLang="zh-CN" sz="3200" b="1">
                <a:latin typeface="Times New Roman" pitchFamily="18" charset="0"/>
                <a:ea typeface="楷体_GB2312" pitchFamily="49" charset="-122"/>
              </a:rPr>
              <a:t>) </a:t>
            </a:r>
            <a:r>
              <a:rPr lang="zh-CN" altLang="en-US" sz="3200" b="1">
                <a:latin typeface="Times New Roman" pitchFamily="18" charset="0"/>
                <a:ea typeface="楷体_GB2312" pitchFamily="49" charset="-122"/>
              </a:rPr>
              <a:t>， 但算法形式更为简明，步骤更为简单，数据结构仍然是基于图的邻接矩阵。</a:t>
            </a:r>
          </a:p>
        </p:txBody>
      </p:sp>
      <p:sp>
        <p:nvSpPr>
          <p:cNvPr id="202755" name="Rectangle 8"/>
          <p:cNvSpPr>
            <a:spLocks noChangeArrowheads="1"/>
          </p:cNvSpPr>
          <p:nvPr/>
        </p:nvSpPr>
        <p:spPr bwMode="auto">
          <a:xfrm>
            <a:off x="323850" y="4076700"/>
            <a:ext cx="8569325"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latin typeface="Times New Roman" pitchFamily="18" charset="0"/>
                <a:ea typeface="楷体_GB2312" pitchFamily="49" charset="-122"/>
              </a:rPr>
              <a:t>假设求从顶点</a:t>
            </a:r>
            <a:r>
              <a:rPr lang="en-US" altLang="zh-CN" sz="3200" b="1">
                <a:latin typeface="Times New Roman" pitchFamily="18" charset="0"/>
                <a:ea typeface="楷体_GB2312" pitchFamily="49" charset="-122"/>
              </a:rPr>
              <a:t>vi</a:t>
            </a:r>
            <a:r>
              <a:rPr lang="zh-CN" altLang="en-US" sz="3200" b="1">
                <a:latin typeface="Times New Roman" pitchFamily="18" charset="0"/>
                <a:ea typeface="楷体_GB2312" pitchFamily="49" charset="-122"/>
              </a:rPr>
              <a:t>到</a:t>
            </a:r>
            <a:r>
              <a:rPr lang="en-US" altLang="zh-CN" sz="3200" b="1">
                <a:latin typeface="Times New Roman" pitchFamily="18" charset="0"/>
                <a:ea typeface="楷体_GB2312" pitchFamily="49" charset="-122"/>
              </a:rPr>
              <a:t>vj</a:t>
            </a:r>
            <a:r>
              <a:rPr lang="zh-CN" altLang="en-US" sz="3200" b="1">
                <a:latin typeface="Times New Roman" pitchFamily="18" charset="0"/>
                <a:ea typeface="楷体_GB2312" pitchFamily="49" charset="-122"/>
              </a:rPr>
              <a:t>的最短路径。如果从</a:t>
            </a:r>
            <a:r>
              <a:rPr lang="en-US" altLang="zh-CN" sz="3200" b="1">
                <a:latin typeface="Times New Roman" pitchFamily="18" charset="0"/>
                <a:ea typeface="楷体_GB2312" pitchFamily="49" charset="-122"/>
              </a:rPr>
              <a:t>vi</a:t>
            </a:r>
            <a:r>
              <a:rPr lang="zh-CN" altLang="en-US" sz="3200" b="1">
                <a:latin typeface="Times New Roman" pitchFamily="18" charset="0"/>
                <a:ea typeface="楷体_GB2312" pitchFamily="49" charset="-122"/>
              </a:rPr>
              <a:t>到</a:t>
            </a:r>
            <a:r>
              <a:rPr lang="en-US" altLang="zh-CN" sz="3200" b="1">
                <a:latin typeface="Times New Roman" pitchFamily="18" charset="0"/>
                <a:ea typeface="楷体_GB2312" pitchFamily="49" charset="-122"/>
              </a:rPr>
              <a:t>vj</a:t>
            </a:r>
            <a:r>
              <a:rPr lang="zh-CN" altLang="en-US" sz="3200" b="1">
                <a:latin typeface="Times New Roman" pitchFamily="18" charset="0"/>
                <a:ea typeface="楷体_GB2312" pitchFamily="49" charset="-122"/>
              </a:rPr>
              <a:t>有弧，则从</a:t>
            </a:r>
            <a:r>
              <a:rPr lang="en-US" altLang="zh-CN" sz="3200" b="1">
                <a:latin typeface="Times New Roman" pitchFamily="18" charset="0"/>
                <a:ea typeface="楷体_GB2312" pitchFamily="49" charset="-122"/>
              </a:rPr>
              <a:t>vi</a:t>
            </a:r>
            <a:r>
              <a:rPr lang="zh-CN" altLang="en-US" sz="3200" b="1">
                <a:latin typeface="Times New Roman" pitchFamily="18" charset="0"/>
                <a:ea typeface="楷体_GB2312" pitchFamily="49" charset="-122"/>
              </a:rPr>
              <a:t>到</a:t>
            </a:r>
            <a:r>
              <a:rPr lang="en-US" altLang="zh-CN" sz="3200" b="1">
                <a:latin typeface="Times New Roman" pitchFamily="18" charset="0"/>
                <a:ea typeface="楷体_GB2312" pitchFamily="49" charset="-122"/>
              </a:rPr>
              <a:t>vj</a:t>
            </a:r>
            <a:r>
              <a:rPr lang="zh-CN" altLang="en-US" sz="3200" b="1">
                <a:latin typeface="Times New Roman" pitchFamily="18" charset="0"/>
                <a:ea typeface="楷体_GB2312" pitchFamily="49" charset="-122"/>
              </a:rPr>
              <a:t>存在一条路径，但该路径不一定是最短路径，还需要进行</a:t>
            </a:r>
            <a:r>
              <a:rPr lang="en-US" altLang="zh-CN" sz="3200" b="1">
                <a:latin typeface="Times New Roman" pitchFamily="18" charset="0"/>
                <a:ea typeface="楷体_GB2312" pitchFamily="49" charset="-122"/>
              </a:rPr>
              <a:t>n</a:t>
            </a:r>
            <a:r>
              <a:rPr lang="zh-CN" altLang="en-US" sz="3200" b="1">
                <a:latin typeface="Times New Roman" pitchFamily="18" charset="0"/>
                <a:ea typeface="楷体_GB2312" pitchFamily="49" charset="-122"/>
              </a:rPr>
              <a:t>次试探。</a:t>
            </a:r>
          </a:p>
        </p:txBody>
      </p:sp>
      <p:sp>
        <p:nvSpPr>
          <p:cNvPr id="202756" name="Rectangle 9"/>
          <p:cNvSpPr>
            <a:spLocks noChangeArrowheads="1"/>
          </p:cNvSpPr>
          <p:nvPr/>
        </p:nvSpPr>
        <p:spPr bwMode="auto">
          <a:xfrm>
            <a:off x="323850" y="2636838"/>
            <a:ext cx="24272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latin typeface="Times New Roman" pitchFamily="18" charset="0"/>
                <a:ea typeface="楷体_GB2312" pitchFamily="49" charset="-122"/>
              </a:rPr>
              <a:t>1</a:t>
            </a:r>
            <a:r>
              <a:rPr lang="zh-CN" altLang="en-US" sz="3200" b="1">
                <a:latin typeface="Times New Roman" pitchFamily="18" charset="0"/>
                <a:ea typeface="楷体_GB2312" pitchFamily="49" charset="-122"/>
              </a:rPr>
              <a:t>、算法思想</a:t>
            </a:r>
          </a:p>
        </p:txBody>
      </p:sp>
      <p:sp>
        <p:nvSpPr>
          <p:cNvPr id="202757" name="Rectangle 10"/>
          <p:cNvSpPr>
            <a:spLocks noChangeArrowheads="1"/>
          </p:cNvSpPr>
          <p:nvPr/>
        </p:nvSpPr>
        <p:spPr bwMode="auto">
          <a:xfrm>
            <a:off x="971550" y="3213100"/>
            <a:ext cx="26320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latin typeface="Times New Roman" pitchFamily="18" charset="0"/>
                <a:ea typeface="楷体_GB2312" pitchFamily="49" charset="-122"/>
              </a:rPr>
              <a:t>逐个顶点试探</a:t>
            </a:r>
          </a:p>
        </p:txBody>
      </p:sp>
    </p:spTree>
  </p:cSld>
  <p:clrMapOvr>
    <a:masterClrMapping/>
  </p:clrMapOvr>
  <p:transition>
    <p:blinds dir="vert"/>
  </p:transition>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3778" name="Rectangle 6"/>
          <p:cNvSpPr>
            <a:spLocks noChangeArrowheads="1"/>
          </p:cNvSpPr>
          <p:nvPr/>
        </p:nvSpPr>
        <p:spPr bwMode="auto">
          <a:xfrm>
            <a:off x="179388" y="908050"/>
            <a:ext cx="8569325"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latin typeface="Times New Roman" pitchFamily="18" charset="0"/>
                <a:ea typeface="楷体_GB2312" pitchFamily="49" charset="-122"/>
              </a:rPr>
              <a:t>①</a:t>
            </a:r>
            <a:r>
              <a:rPr lang="zh-CN" altLang="en-US" sz="3200" b="1">
                <a:latin typeface="Times New Roman" pitchFamily="18" charset="0"/>
                <a:ea typeface="楷体_GB2312" pitchFamily="49" charset="-122"/>
              </a:rPr>
              <a:t>初始时设置一个</a:t>
            </a:r>
            <a:r>
              <a:rPr lang="en-US" altLang="zh-CN" sz="3200" b="1">
                <a:latin typeface="Times New Roman" pitchFamily="18" charset="0"/>
                <a:ea typeface="楷体_GB2312" pitchFamily="49" charset="-122"/>
              </a:rPr>
              <a:t>n</a:t>
            </a:r>
            <a:r>
              <a:rPr lang="zh-CN" altLang="en-US" sz="3200" b="1">
                <a:latin typeface="Times New Roman" pitchFamily="18" charset="0"/>
                <a:ea typeface="楷体_GB2312" pitchFamily="49" charset="-122"/>
              </a:rPr>
              <a:t>阶方阵，令其对角线元素为</a:t>
            </a:r>
            <a:r>
              <a:rPr lang="en-US" altLang="zh-CN" sz="3200" b="1">
                <a:latin typeface="Times New Roman" pitchFamily="18" charset="0"/>
                <a:ea typeface="楷体_GB2312" pitchFamily="49" charset="-122"/>
              </a:rPr>
              <a:t>0</a:t>
            </a:r>
            <a:r>
              <a:rPr lang="zh-CN" altLang="en-US" sz="3200" b="1">
                <a:latin typeface="Times New Roman" pitchFamily="18" charset="0"/>
                <a:ea typeface="楷体_GB2312" pitchFamily="49" charset="-122"/>
              </a:rPr>
              <a:t>，若存在弧</a:t>
            </a:r>
            <a:r>
              <a:rPr lang="en-US" altLang="zh-CN" sz="3200" b="1">
                <a:latin typeface="Times New Roman" pitchFamily="18" charset="0"/>
                <a:ea typeface="楷体_GB2312" pitchFamily="49" charset="-122"/>
              </a:rPr>
              <a:t>&lt;vi,vj&gt;</a:t>
            </a:r>
            <a:r>
              <a:rPr lang="zh-CN" altLang="en-US" sz="3200" b="1">
                <a:latin typeface="Times New Roman" pitchFamily="18" charset="0"/>
                <a:ea typeface="楷体_GB2312" pitchFamily="49" charset="-122"/>
              </a:rPr>
              <a:t>，则对应元素为权值；否则为∞。</a:t>
            </a:r>
          </a:p>
        </p:txBody>
      </p:sp>
      <p:sp>
        <p:nvSpPr>
          <p:cNvPr id="203779" name="Rectangle 7"/>
          <p:cNvSpPr>
            <a:spLocks noChangeArrowheads="1"/>
          </p:cNvSpPr>
          <p:nvPr/>
        </p:nvSpPr>
        <p:spPr bwMode="auto">
          <a:xfrm>
            <a:off x="179388" y="115888"/>
            <a:ext cx="24272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latin typeface="Times New Roman" pitchFamily="18" charset="0"/>
                <a:ea typeface="楷体_GB2312" pitchFamily="49" charset="-122"/>
              </a:rPr>
              <a:t>2</a:t>
            </a:r>
            <a:r>
              <a:rPr lang="zh-CN" altLang="en-US" sz="3200" b="1">
                <a:latin typeface="Times New Roman" pitchFamily="18" charset="0"/>
                <a:ea typeface="楷体_GB2312" pitchFamily="49" charset="-122"/>
              </a:rPr>
              <a:t>、算法步骤</a:t>
            </a:r>
          </a:p>
        </p:txBody>
      </p:sp>
      <p:sp>
        <p:nvSpPr>
          <p:cNvPr id="203780" name="Rectangle 8"/>
          <p:cNvSpPr>
            <a:spLocks noChangeArrowheads="1"/>
          </p:cNvSpPr>
          <p:nvPr/>
        </p:nvSpPr>
        <p:spPr bwMode="auto">
          <a:xfrm>
            <a:off x="179388" y="2492375"/>
            <a:ext cx="8569325"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latin typeface="Times New Roman" pitchFamily="18" charset="0"/>
                <a:ea typeface="楷体_GB2312" pitchFamily="49" charset="-122"/>
              </a:rPr>
              <a:t>②</a:t>
            </a:r>
            <a:r>
              <a:rPr lang="zh-CN" altLang="en-US" sz="3200" b="1">
                <a:latin typeface="Times New Roman" pitchFamily="18" charset="0"/>
                <a:ea typeface="楷体_GB2312" pitchFamily="49" charset="-122"/>
              </a:rPr>
              <a:t>逐步试着在原直接路径中增加中间顶点，若加入中间点后路径变短，则修改之；否则，维持原貌。</a:t>
            </a:r>
          </a:p>
        </p:txBody>
      </p:sp>
      <p:sp>
        <p:nvSpPr>
          <p:cNvPr id="203781" name="Rectangle 9"/>
          <p:cNvSpPr>
            <a:spLocks noChangeArrowheads="1"/>
          </p:cNvSpPr>
          <p:nvPr/>
        </p:nvSpPr>
        <p:spPr bwMode="auto">
          <a:xfrm>
            <a:off x="179388" y="4144963"/>
            <a:ext cx="85693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latin typeface="Times New Roman" pitchFamily="18" charset="0"/>
                <a:ea typeface="楷体_GB2312" pitchFamily="49" charset="-122"/>
              </a:rPr>
              <a:t>③</a:t>
            </a:r>
            <a:r>
              <a:rPr lang="zh-CN" altLang="en-US" sz="3200" b="1">
                <a:latin typeface="Times New Roman" pitchFamily="18" charset="0"/>
                <a:ea typeface="楷体_GB2312" pitchFamily="49" charset="-122"/>
              </a:rPr>
              <a:t>所有顶点试探完毕，算法结束。</a:t>
            </a:r>
          </a:p>
        </p:txBody>
      </p:sp>
    </p:spTree>
  </p:cSld>
  <p:clrMapOvr>
    <a:masterClrMapping/>
  </p:clrMapOvr>
  <p:transition>
    <p:blinds dir="vert"/>
  </p:transition>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04802" name="Group 2"/>
          <p:cNvGrpSpPr>
            <a:grpSpLocks/>
          </p:cNvGrpSpPr>
          <p:nvPr/>
        </p:nvGrpSpPr>
        <p:grpSpPr bwMode="auto">
          <a:xfrm>
            <a:off x="179388" y="188913"/>
            <a:ext cx="3895725" cy="2593975"/>
            <a:chOff x="294" y="300"/>
            <a:chExt cx="2454" cy="1634"/>
          </a:xfrm>
        </p:grpSpPr>
        <p:sp>
          <p:nvSpPr>
            <p:cNvPr id="204871" name="Oval 3"/>
            <p:cNvSpPr>
              <a:spLocks noChangeArrowheads="1"/>
            </p:cNvSpPr>
            <p:nvPr/>
          </p:nvSpPr>
          <p:spPr bwMode="auto">
            <a:xfrm>
              <a:off x="483" y="533"/>
              <a:ext cx="288" cy="288"/>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rgbClr val="800000"/>
                  </a:solidFill>
                  <a:latin typeface="Times New Roman" pitchFamily="18" charset="0"/>
                  <a:ea typeface="黑体" pitchFamily="49" charset="-122"/>
                </a:rPr>
                <a:t>v0</a:t>
              </a:r>
            </a:p>
          </p:txBody>
        </p:sp>
        <p:sp>
          <p:nvSpPr>
            <p:cNvPr id="204872" name="Oval 4"/>
            <p:cNvSpPr>
              <a:spLocks noChangeArrowheads="1"/>
            </p:cNvSpPr>
            <p:nvPr/>
          </p:nvSpPr>
          <p:spPr bwMode="auto">
            <a:xfrm>
              <a:off x="1357" y="1539"/>
              <a:ext cx="288" cy="288"/>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rgbClr val="800000"/>
                  </a:solidFill>
                  <a:latin typeface="Times New Roman" pitchFamily="18" charset="0"/>
                  <a:ea typeface="黑体" pitchFamily="49" charset="-122"/>
                </a:rPr>
                <a:t>v2</a:t>
              </a:r>
              <a:endParaRPr kumimoji="1" lang="en-US" altLang="zh-CN" sz="3200">
                <a:latin typeface="Times New Roman" pitchFamily="18" charset="0"/>
                <a:ea typeface="黑体" pitchFamily="49" charset="-122"/>
              </a:endParaRPr>
            </a:p>
          </p:txBody>
        </p:sp>
        <p:sp>
          <p:nvSpPr>
            <p:cNvPr id="204873" name="Oval 5"/>
            <p:cNvSpPr>
              <a:spLocks noChangeArrowheads="1"/>
            </p:cNvSpPr>
            <p:nvPr/>
          </p:nvSpPr>
          <p:spPr bwMode="auto">
            <a:xfrm>
              <a:off x="2264" y="512"/>
              <a:ext cx="288" cy="288"/>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rgbClr val="800000"/>
                  </a:solidFill>
                  <a:latin typeface="Times New Roman" pitchFamily="18" charset="0"/>
                  <a:ea typeface="黑体" pitchFamily="49" charset="-122"/>
                </a:rPr>
                <a:t>v1</a:t>
              </a:r>
              <a:endParaRPr kumimoji="1" lang="en-US" altLang="zh-CN" sz="3200">
                <a:latin typeface="Times New Roman" pitchFamily="18" charset="0"/>
                <a:ea typeface="黑体" pitchFamily="49" charset="-122"/>
              </a:endParaRPr>
            </a:p>
          </p:txBody>
        </p:sp>
        <p:sp>
          <p:nvSpPr>
            <p:cNvPr id="204874" name="Text Box 6"/>
            <p:cNvSpPr txBox="1">
              <a:spLocks noChangeArrowheads="1"/>
            </p:cNvSpPr>
            <p:nvPr/>
          </p:nvSpPr>
          <p:spPr bwMode="auto">
            <a:xfrm>
              <a:off x="1176" y="30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a:solidFill>
                    <a:srgbClr val="800000"/>
                  </a:solidFill>
                  <a:latin typeface="Times New Roman" pitchFamily="18" charset="0"/>
                  <a:ea typeface="黑体" pitchFamily="49" charset="-122"/>
                </a:rPr>
                <a:t>6</a:t>
              </a:r>
              <a:endParaRPr kumimoji="1" lang="en-US" altLang="zh-CN" sz="2400">
                <a:latin typeface="Times New Roman" pitchFamily="18" charset="0"/>
                <a:ea typeface="黑体" pitchFamily="49" charset="-122"/>
              </a:endParaRPr>
            </a:p>
          </p:txBody>
        </p:sp>
        <p:sp>
          <p:nvSpPr>
            <p:cNvPr id="204875" name="Text Box 7"/>
            <p:cNvSpPr txBox="1">
              <a:spLocks noChangeArrowheads="1"/>
            </p:cNvSpPr>
            <p:nvPr/>
          </p:nvSpPr>
          <p:spPr bwMode="auto">
            <a:xfrm>
              <a:off x="1266" y="71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a:solidFill>
                    <a:srgbClr val="800000"/>
                  </a:solidFill>
                  <a:latin typeface="Times New Roman" pitchFamily="18" charset="0"/>
                  <a:ea typeface="黑体" pitchFamily="49" charset="-122"/>
                </a:rPr>
                <a:t>4</a:t>
              </a:r>
              <a:endParaRPr kumimoji="1" lang="en-US" altLang="zh-CN" sz="2400">
                <a:latin typeface="Times New Roman" pitchFamily="18" charset="0"/>
                <a:ea typeface="黑体" pitchFamily="49" charset="-122"/>
              </a:endParaRPr>
            </a:p>
          </p:txBody>
        </p:sp>
        <p:sp>
          <p:nvSpPr>
            <p:cNvPr id="204876" name="Text Box 8"/>
            <p:cNvSpPr txBox="1">
              <a:spLocks noChangeArrowheads="1"/>
            </p:cNvSpPr>
            <p:nvPr/>
          </p:nvSpPr>
          <p:spPr bwMode="auto">
            <a:xfrm>
              <a:off x="722" y="105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a:solidFill>
                    <a:srgbClr val="800000"/>
                  </a:solidFill>
                  <a:latin typeface="Times New Roman" pitchFamily="18" charset="0"/>
                  <a:ea typeface="黑体" pitchFamily="49" charset="-122"/>
                </a:rPr>
                <a:t>3</a:t>
              </a:r>
              <a:endParaRPr kumimoji="1" lang="en-US" altLang="zh-CN" sz="2400">
                <a:latin typeface="Times New Roman" pitchFamily="18" charset="0"/>
                <a:ea typeface="黑体" pitchFamily="49" charset="-122"/>
              </a:endParaRPr>
            </a:p>
          </p:txBody>
        </p:sp>
        <p:sp>
          <p:nvSpPr>
            <p:cNvPr id="204877" name="Text Box 9"/>
            <p:cNvSpPr txBox="1">
              <a:spLocks noChangeArrowheads="1"/>
            </p:cNvSpPr>
            <p:nvPr/>
          </p:nvSpPr>
          <p:spPr bwMode="auto">
            <a:xfrm>
              <a:off x="1085" y="1056"/>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a:solidFill>
                    <a:srgbClr val="800000"/>
                  </a:solidFill>
                  <a:latin typeface="Times New Roman" pitchFamily="18" charset="0"/>
                  <a:ea typeface="黑体" pitchFamily="49" charset="-122"/>
                </a:rPr>
                <a:t>11</a:t>
              </a:r>
              <a:endParaRPr kumimoji="1" lang="en-US" altLang="zh-CN" sz="2400">
                <a:latin typeface="Times New Roman" pitchFamily="18" charset="0"/>
                <a:ea typeface="黑体" pitchFamily="49" charset="-122"/>
              </a:endParaRPr>
            </a:p>
          </p:txBody>
        </p:sp>
        <p:sp>
          <p:nvSpPr>
            <p:cNvPr id="204878" name="Line 10"/>
            <p:cNvSpPr>
              <a:spLocks noChangeShapeType="1"/>
            </p:cNvSpPr>
            <p:nvPr/>
          </p:nvSpPr>
          <p:spPr bwMode="auto">
            <a:xfrm>
              <a:off x="768" y="603"/>
              <a:ext cx="1496" cy="0"/>
            </a:xfrm>
            <a:prstGeom prst="line">
              <a:avLst/>
            </a:prstGeom>
            <a:noFill/>
            <a:ln w="28575" cap="sq">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79" name="Line 11"/>
            <p:cNvSpPr>
              <a:spLocks noChangeShapeType="1"/>
            </p:cNvSpPr>
            <p:nvPr/>
          </p:nvSpPr>
          <p:spPr bwMode="auto">
            <a:xfrm>
              <a:off x="767" y="739"/>
              <a:ext cx="1452" cy="0"/>
            </a:xfrm>
            <a:prstGeom prst="line">
              <a:avLst/>
            </a:prstGeom>
            <a:noFill/>
            <a:ln w="28575" cap="sq">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80" name="Line 12"/>
            <p:cNvSpPr>
              <a:spLocks noChangeShapeType="1"/>
            </p:cNvSpPr>
            <p:nvPr/>
          </p:nvSpPr>
          <p:spPr bwMode="auto">
            <a:xfrm>
              <a:off x="768" y="784"/>
              <a:ext cx="771" cy="771"/>
            </a:xfrm>
            <a:prstGeom prst="line">
              <a:avLst/>
            </a:prstGeom>
            <a:noFill/>
            <a:ln w="28575" cap="sq">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81" name="Line 13"/>
            <p:cNvSpPr>
              <a:spLocks noChangeShapeType="1"/>
            </p:cNvSpPr>
            <p:nvPr/>
          </p:nvSpPr>
          <p:spPr bwMode="auto">
            <a:xfrm>
              <a:off x="586" y="829"/>
              <a:ext cx="771" cy="771"/>
            </a:xfrm>
            <a:prstGeom prst="line">
              <a:avLst/>
            </a:prstGeom>
            <a:noFill/>
            <a:ln w="28575" cap="sq">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82" name="Line 14"/>
            <p:cNvSpPr>
              <a:spLocks noChangeShapeType="1"/>
            </p:cNvSpPr>
            <p:nvPr/>
          </p:nvSpPr>
          <p:spPr bwMode="auto">
            <a:xfrm flipH="1">
              <a:off x="1584" y="784"/>
              <a:ext cx="771" cy="771"/>
            </a:xfrm>
            <a:prstGeom prst="line">
              <a:avLst/>
            </a:prstGeom>
            <a:noFill/>
            <a:ln w="28575" cap="sq">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83" name="Text Box 15"/>
            <p:cNvSpPr txBox="1">
              <a:spLocks noChangeArrowheads="1"/>
            </p:cNvSpPr>
            <p:nvPr/>
          </p:nvSpPr>
          <p:spPr bwMode="auto">
            <a:xfrm>
              <a:off x="1992" y="105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a:solidFill>
                    <a:srgbClr val="800000"/>
                  </a:solidFill>
                  <a:latin typeface="Times New Roman" pitchFamily="18" charset="0"/>
                  <a:ea typeface="黑体" pitchFamily="49" charset="-122"/>
                </a:rPr>
                <a:t>2</a:t>
              </a:r>
              <a:endParaRPr kumimoji="1" lang="en-US" altLang="zh-CN" sz="2400">
                <a:latin typeface="Times New Roman" pitchFamily="18" charset="0"/>
                <a:ea typeface="黑体" pitchFamily="49" charset="-122"/>
              </a:endParaRPr>
            </a:p>
          </p:txBody>
        </p:sp>
        <p:sp>
          <p:nvSpPr>
            <p:cNvPr id="204884" name="Text Box 16"/>
            <p:cNvSpPr txBox="1">
              <a:spLocks noChangeArrowheads="1"/>
            </p:cNvSpPr>
            <p:nvPr/>
          </p:nvSpPr>
          <p:spPr bwMode="auto">
            <a:xfrm>
              <a:off x="294" y="512"/>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a:solidFill>
                    <a:srgbClr val="800000"/>
                  </a:solidFill>
                  <a:latin typeface="Times New Roman" pitchFamily="18" charset="0"/>
                  <a:ea typeface="黑体" pitchFamily="49" charset="-122"/>
                </a:rPr>
                <a:t>a</a:t>
              </a:r>
              <a:endParaRPr kumimoji="1" lang="en-US" altLang="zh-CN" sz="2400">
                <a:latin typeface="Times New Roman" pitchFamily="18" charset="0"/>
                <a:ea typeface="黑体" pitchFamily="49" charset="-122"/>
              </a:endParaRPr>
            </a:p>
          </p:txBody>
        </p:sp>
        <p:sp>
          <p:nvSpPr>
            <p:cNvPr id="204885" name="Text Box 17"/>
            <p:cNvSpPr txBox="1">
              <a:spLocks noChangeArrowheads="1"/>
            </p:cNvSpPr>
            <p:nvPr/>
          </p:nvSpPr>
          <p:spPr bwMode="auto">
            <a:xfrm>
              <a:off x="2536" y="512"/>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a:solidFill>
                    <a:srgbClr val="800000"/>
                  </a:solidFill>
                  <a:latin typeface="Times New Roman" pitchFamily="18" charset="0"/>
                  <a:ea typeface="黑体" pitchFamily="49" charset="-122"/>
                </a:rPr>
                <a:t>b</a:t>
              </a:r>
              <a:endParaRPr kumimoji="1" lang="en-US" altLang="zh-CN" sz="2400">
                <a:latin typeface="Times New Roman" pitchFamily="18" charset="0"/>
                <a:ea typeface="黑体" pitchFamily="49" charset="-122"/>
              </a:endParaRPr>
            </a:p>
          </p:txBody>
        </p:sp>
        <p:sp>
          <p:nvSpPr>
            <p:cNvPr id="204886" name="Text Box 18"/>
            <p:cNvSpPr txBox="1">
              <a:spLocks noChangeArrowheads="1"/>
            </p:cNvSpPr>
            <p:nvPr/>
          </p:nvSpPr>
          <p:spPr bwMode="auto">
            <a:xfrm>
              <a:off x="1629" y="1646"/>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a:solidFill>
                    <a:srgbClr val="800000"/>
                  </a:solidFill>
                  <a:latin typeface="Times New Roman" pitchFamily="18" charset="0"/>
                  <a:ea typeface="黑体" pitchFamily="49" charset="-122"/>
                </a:rPr>
                <a:t>c</a:t>
              </a:r>
              <a:endParaRPr kumimoji="1" lang="en-US" altLang="zh-CN" sz="2400">
                <a:latin typeface="Times New Roman" pitchFamily="18" charset="0"/>
                <a:ea typeface="黑体" pitchFamily="49" charset="-122"/>
              </a:endParaRPr>
            </a:p>
          </p:txBody>
        </p:sp>
      </p:grpSp>
      <p:graphicFrame>
        <p:nvGraphicFramePr>
          <p:cNvPr id="392211" name="Group 19"/>
          <p:cNvGraphicFramePr>
            <a:graphicFrameLocks noGrp="1"/>
          </p:cNvGraphicFramePr>
          <p:nvPr/>
        </p:nvGraphicFramePr>
        <p:xfrm>
          <a:off x="5435600" y="620713"/>
          <a:ext cx="2376488" cy="2590800"/>
        </p:xfrm>
        <a:graphic>
          <a:graphicData uri="http://schemas.openxmlformats.org/drawingml/2006/table">
            <a:tbl>
              <a:tblPr/>
              <a:tblGrid>
                <a:gridCol w="593725"/>
                <a:gridCol w="595313"/>
                <a:gridCol w="593725"/>
                <a:gridCol w="593725"/>
              </a:tblGrid>
              <a:tr h="349250">
                <a:tc gridSpan="4">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D</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492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v0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v1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v2</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4766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v0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 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11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492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v1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6</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492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v2</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graphicFrame>
        <p:nvGraphicFramePr>
          <p:cNvPr id="392240" name="Group 48"/>
          <p:cNvGraphicFramePr>
            <a:graphicFrameLocks noGrp="1"/>
          </p:cNvGraphicFramePr>
          <p:nvPr/>
        </p:nvGraphicFramePr>
        <p:xfrm>
          <a:off x="5003800" y="3649663"/>
          <a:ext cx="3097213" cy="2590800"/>
        </p:xfrm>
        <a:graphic>
          <a:graphicData uri="http://schemas.openxmlformats.org/drawingml/2006/table">
            <a:tbl>
              <a:tblPr/>
              <a:tblGrid>
                <a:gridCol w="773113"/>
                <a:gridCol w="776287"/>
                <a:gridCol w="774700"/>
                <a:gridCol w="773113"/>
              </a:tblGrid>
              <a:tr h="349250">
                <a:tc gridSpan="4">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P</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492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a</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b</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c</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4766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a</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ab</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ac</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492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b</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ba</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bc</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492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c</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ca</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204861" name="Text Box 77"/>
          <p:cNvSpPr txBox="1">
            <a:spLocks noChangeArrowheads="1"/>
          </p:cNvSpPr>
          <p:nvPr/>
        </p:nvSpPr>
        <p:spPr bwMode="auto">
          <a:xfrm>
            <a:off x="3924300" y="1123950"/>
            <a:ext cx="1368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800">
                <a:ea typeface="楷体_GB2312" pitchFamily="49" charset="-122"/>
              </a:rPr>
              <a:t>初始：</a:t>
            </a:r>
          </a:p>
        </p:txBody>
      </p:sp>
      <p:sp>
        <p:nvSpPr>
          <p:cNvPr id="392270" name="Text Box 78"/>
          <p:cNvSpPr txBox="1">
            <a:spLocks noChangeArrowheads="1"/>
          </p:cNvSpPr>
          <p:nvPr/>
        </p:nvSpPr>
        <p:spPr bwMode="auto">
          <a:xfrm>
            <a:off x="3565525" y="1123950"/>
            <a:ext cx="1727200" cy="519113"/>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800">
                <a:ea typeface="楷体_GB2312" pitchFamily="49" charset="-122"/>
              </a:rPr>
              <a:t>加入</a:t>
            </a:r>
            <a:r>
              <a:rPr lang="en-US" altLang="zh-CN" sz="2800">
                <a:ea typeface="楷体_GB2312" pitchFamily="49" charset="-122"/>
              </a:rPr>
              <a:t>v0</a:t>
            </a:r>
            <a:r>
              <a:rPr lang="zh-CN" altLang="en-US" sz="2800">
                <a:ea typeface="楷体_GB2312" pitchFamily="49" charset="-122"/>
              </a:rPr>
              <a:t>：</a:t>
            </a:r>
          </a:p>
        </p:txBody>
      </p:sp>
      <p:sp>
        <p:nvSpPr>
          <p:cNvPr id="392271" name="Rectangle 79"/>
          <p:cNvSpPr>
            <a:spLocks noChangeArrowheads="1"/>
          </p:cNvSpPr>
          <p:nvPr/>
        </p:nvSpPr>
        <p:spPr bwMode="auto">
          <a:xfrm>
            <a:off x="7307263" y="1700213"/>
            <a:ext cx="382587" cy="519112"/>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hlink"/>
              </a:buClr>
              <a:buFont typeface="Wingdings" pitchFamily="2" charset="2"/>
              <a:buNone/>
            </a:pPr>
            <a:r>
              <a:rPr lang="en-US" altLang="zh-CN" sz="2800">
                <a:solidFill>
                  <a:srgbClr val="800000"/>
                </a:solidFill>
              </a:rPr>
              <a:t>6</a:t>
            </a:r>
          </a:p>
        </p:txBody>
      </p:sp>
      <p:sp>
        <p:nvSpPr>
          <p:cNvPr id="392272" name="Rectangle 80"/>
          <p:cNvSpPr>
            <a:spLocks noChangeArrowheads="1"/>
          </p:cNvSpPr>
          <p:nvPr/>
        </p:nvSpPr>
        <p:spPr bwMode="auto">
          <a:xfrm>
            <a:off x="6731000" y="2708275"/>
            <a:ext cx="382588" cy="519113"/>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hlink"/>
              </a:buClr>
              <a:buFont typeface="Wingdings" pitchFamily="2" charset="2"/>
              <a:buNone/>
            </a:pPr>
            <a:r>
              <a:rPr lang="en-US" altLang="zh-CN" sz="2800">
                <a:solidFill>
                  <a:srgbClr val="0000FF"/>
                </a:solidFill>
              </a:rPr>
              <a:t>7</a:t>
            </a:r>
          </a:p>
        </p:txBody>
      </p:sp>
      <p:sp>
        <p:nvSpPr>
          <p:cNvPr id="392273" name="Rectangle 81"/>
          <p:cNvSpPr>
            <a:spLocks noChangeArrowheads="1"/>
          </p:cNvSpPr>
          <p:nvPr/>
        </p:nvSpPr>
        <p:spPr bwMode="auto">
          <a:xfrm>
            <a:off x="7334250" y="4691063"/>
            <a:ext cx="758825" cy="519112"/>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800000"/>
                </a:solidFill>
              </a:rPr>
              <a:t>abc</a:t>
            </a:r>
          </a:p>
        </p:txBody>
      </p:sp>
      <p:sp>
        <p:nvSpPr>
          <p:cNvPr id="392274" name="Rectangle 82"/>
          <p:cNvSpPr>
            <a:spLocks noChangeArrowheads="1"/>
          </p:cNvSpPr>
          <p:nvPr/>
        </p:nvSpPr>
        <p:spPr bwMode="auto">
          <a:xfrm>
            <a:off x="6588125" y="5734050"/>
            <a:ext cx="758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0000FF"/>
                </a:solidFill>
              </a:rPr>
              <a:t>cab</a:t>
            </a:r>
          </a:p>
        </p:txBody>
      </p:sp>
      <p:sp>
        <p:nvSpPr>
          <p:cNvPr id="392275" name="Text Box 83"/>
          <p:cNvSpPr txBox="1">
            <a:spLocks noChangeArrowheads="1"/>
          </p:cNvSpPr>
          <p:nvPr/>
        </p:nvSpPr>
        <p:spPr bwMode="auto">
          <a:xfrm>
            <a:off x="3563938" y="1123950"/>
            <a:ext cx="1727200" cy="519113"/>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800">
                <a:ea typeface="楷体_GB2312" pitchFamily="49" charset="-122"/>
              </a:rPr>
              <a:t>加入</a:t>
            </a:r>
            <a:r>
              <a:rPr lang="en-US" altLang="zh-CN" sz="2800">
                <a:ea typeface="楷体_GB2312" pitchFamily="49" charset="-122"/>
              </a:rPr>
              <a:t>v1</a:t>
            </a:r>
            <a:r>
              <a:rPr lang="zh-CN" altLang="en-US" sz="2800">
                <a:ea typeface="楷体_GB2312" pitchFamily="49" charset="-122"/>
              </a:rPr>
              <a:t>：</a:t>
            </a:r>
          </a:p>
        </p:txBody>
      </p:sp>
      <p:sp>
        <p:nvSpPr>
          <p:cNvPr id="392276" name="Text Box 84"/>
          <p:cNvSpPr txBox="1">
            <a:spLocks noChangeArrowheads="1"/>
          </p:cNvSpPr>
          <p:nvPr/>
        </p:nvSpPr>
        <p:spPr bwMode="auto">
          <a:xfrm>
            <a:off x="3635375" y="1109663"/>
            <a:ext cx="1727200" cy="519112"/>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800">
                <a:ea typeface="楷体_GB2312" pitchFamily="49" charset="-122"/>
              </a:rPr>
              <a:t>加入</a:t>
            </a:r>
            <a:r>
              <a:rPr lang="en-US" altLang="zh-CN" sz="2800">
                <a:ea typeface="楷体_GB2312" pitchFamily="49" charset="-122"/>
              </a:rPr>
              <a:t>v2</a:t>
            </a:r>
            <a:r>
              <a:rPr lang="zh-CN" altLang="en-US" sz="2800">
                <a:ea typeface="楷体_GB2312" pitchFamily="49" charset="-122"/>
              </a:rPr>
              <a:t>：</a:t>
            </a:r>
          </a:p>
        </p:txBody>
      </p:sp>
      <p:sp>
        <p:nvSpPr>
          <p:cNvPr id="392277" name="Rectangle 85"/>
          <p:cNvSpPr>
            <a:spLocks noChangeArrowheads="1"/>
          </p:cNvSpPr>
          <p:nvPr/>
        </p:nvSpPr>
        <p:spPr bwMode="auto">
          <a:xfrm>
            <a:off x="6084888" y="2205038"/>
            <a:ext cx="382587" cy="519112"/>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hlink"/>
              </a:buClr>
              <a:buFont typeface="Wingdings" pitchFamily="2" charset="2"/>
              <a:buNone/>
            </a:pPr>
            <a:r>
              <a:rPr lang="en-US" altLang="zh-CN" sz="2800">
                <a:solidFill>
                  <a:srgbClr val="FF3399"/>
                </a:solidFill>
              </a:rPr>
              <a:t>5</a:t>
            </a:r>
          </a:p>
        </p:txBody>
      </p:sp>
      <p:sp>
        <p:nvSpPr>
          <p:cNvPr id="392278" name="Rectangle 86"/>
          <p:cNvSpPr>
            <a:spLocks noChangeArrowheads="1"/>
          </p:cNvSpPr>
          <p:nvPr/>
        </p:nvSpPr>
        <p:spPr bwMode="auto">
          <a:xfrm>
            <a:off x="5795963" y="5229225"/>
            <a:ext cx="758825" cy="519113"/>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FF3399"/>
                </a:solidFill>
              </a:rPr>
              <a:t>bca</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2270"/>
                                        </p:tgtEl>
                                        <p:attrNameLst>
                                          <p:attrName>style.visibility</p:attrName>
                                        </p:attrNameLst>
                                      </p:cBhvr>
                                      <p:to>
                                        <p:strVal val="visible"/>
                                      </p:to>
                                    </p:set>
                                    <p:animEffect transition="in" filter="blinds(horizontal)">
                                      <p:cBhvr>
                                        <p:cTn id="7" dur="500"/>
                                        <p:tgtEl>
                                          <p:spTgt spid="3922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92272"/>
                                        </p:tgtEl>
                                        <p:attrNameLst>
                                          <p:attrName>style.visibility</p:attrName>
                                        </p:attrNameLst>
                                      </p:cBhvr>
                                      <p:to>
                                        <p:strVal val="visible"/>
                                      </p:to>
                                    </p:set>
                                    <p:animEffect transition="in" filter="blinds(horizontal)">
                                      <p:cBhvr>
                                        <p:cTn id="12" dur="500"/>
                                        <p:tgtEl>
                                          <p:spTgt spid="392272"/>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392274"/>
                                        </p:tgtEl>
                                        <p:attrNameLst>
                                          <p:attrName>style.visibility</p:attrName>
                                        </p:attrNameLst>
                                      </p:cBhvr>
                                      <p:to>
                                        <p:strVal val="visible"/>
                                      </p:to>
                                    </p:set>
                                    <p:animEffect transition="in" filter="blinds(horizontal)">
                                      <p:cBhvr>
                                        <p:cTn id="16" dur="500"/>
                                        <p:tgtEl>
                                          <p:spTgt spid="39227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92275"/>
                                        </p:tgtEl>
                                        <p:attrNameLst>
                                          <p:attrName>style.visibility</p:attrName>
                                        </p:attrNameLst>
                                      </p:cBhvr>
                                      <p:to>
                                        <p:strVal val="visible"/>
                                      </p:to>
                                    </p:set>
                                    <p:animEffect transition="in" filter="blinds(horizontal)">
                                      <p:cBhvr>
                                        <p:cTn id="21" dur="500"/>
                                        <p:tgtEl>
                                          <p:spTgt spid="39227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92271"/>
                                        </p:tgtEl>
                                        <p:attrNameLst>
                                          <p:attrName>style.visibility</p:attrName>
                                        </p:attrNameLst>
                                      </p:cBhvr>
                                      <p:to>
                                        <p:strVal val="visible"/>
                                      </p:to>
                                    </p:set>
                                    <p:animEffect transition="in" filter="blinds(horizontal)">
                                      <p:cBhvr>
                                        <p:cTn id="26" dur="500"/>
                                        <p:tgtEl>
                                          <p:spTgt spid="392271"/>
                                        </p:tgtEl>
                                      </p:cBhvr>
                                    </p:animEffect>
                                  </p:childTnLst>
                                </p:cTn>
                              </p:par>
                            </p:childTnLst>
                          </p:cTn>
                        </p:par>
                        <p:par>
                          <p:cTn id="27" fill="hold" nodeType="afterGroup">
                            <p:stCondLst>
                              <p:cond delay="500"/>
                            </p:stCondLst>
                            <p:childTnLst>
                              <p:par>
                                <p:cTn id="28" presetID="3" presetClass="entr" presetSubtype="10" fill="hold" grpId="0" nodeType="afterEffect">
                                  <p:stCondLst>
                                    <p:cond delay="0"/>
                                  </p:stCondLst>
                                  <p:childTnLst>
                                    <p:set>
                                      <p:cBhvr>
                                        <p:cTn id="29" dur="1" fill="hold">
                                          <p:stCondLst>
                                            <p:cond delay="0"/>
                                          </p:stCondLst>
                                        </p:cTn>
                                        <p:tgtEl>
                                          <p:spTgt spid="392273"/>
                                        </p:tgtEl>
                                        <p:attrNameLst>
                                          <p:attrName>style.visibility</p:attrName>
                                        </p:attrNameLst>
                                      </p:cBhvr>
                                      <p:to>
                                        <p:strVal val="visible"/>
                                      </p:to>
                                    </p:set>
                                    <p:animEffect transition="in" filter="blinds(horizontal)">
                                      <p:cBhvr>
                                        <p:cTn id="30" dur="500"/>
                                        <p:tgtEl>
                                          <p:spTgt spid="39227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92276"/>
                                        </p:tgtEl>
                                        <p:attrNameLst>
                                          <p:attrName>style.visibility</p:attrName>
                                        </p:attrNameLst>
                                      </p:cBhvr>
                                      <p:to>
                                        <p:strVal val="visible"/>
                                      </p:to>
                                    </p:set>
                                    <p:animEffect transition="in" filter="blinds(horizontal)">
                                      <p:cBhvr>
                                        <p:cTn id="35" dur="500"/>
                                        <p:tgtEl>
                                          <p:spTgt spid="39227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392277"/>
                                        </p:tgtEl>
                                        <p:attrNameLst>
                                          <p:attrName>style.visibility</p:attrName>
                                        </p:attrNameLst>
                                      </p:cBhvr>
                                      <p:to>
                                        <p:strVal val="visible"/>
                                      </p:to>
                                    </p:set>
                                    <p:animEffect transition="in" filter="blinds(horizontal)">
                                      <p:cBhvr>
                                        <p:cTn id="40" dur="500"/>
                                        <p:tgtEl>
                                          <p:spTgt spid="392277"/>
                                        </p:tgtEl>
                                      </p:cBhvr>
                                    </p:animEffect>
                                  </p:childTnLst>
                                </p:cTn>
                              </p:par>
                            </p:childTnLst>
                          </p:cTn>
                        </p:par>
                        <p:par>
                          <p:cTn id="41" fill="hold" nodeType="afterGroup">
                            <p:stCondLst>
                              <p:cond delay="500"/>
                            </p:stCondLst>
                            <p:childTnLst>
                              <p:par>
                                <p:cTn id="42" presetID="3" presetClass="entr" presetSubtype="10" fill="hold" grpId="0" nodeType="afterEffect">
                                  <p:stCondLst>
                                    <p:cond delay="0"/>
                                  </p:stCondLst>
                                  <p:childTnLst>
                                    <p:set>
                                      <p:cBhvr>
                                        <p:cTn id="43" dur="1" fill="hold">
                                          <p:stCondLst>
                                            <p:cond delay="0"/>
                                          </p:stCondLst>
                                        </p:cTn>
                                        <p:tgtEl>
                                          <p:spTgt spid="392278"/>
                                        </p:tgtEl>
                                        <p:attrNameLst>
                                          <p:attrName>style.visibility</p:attrName>
                                        </p:attrNameLst>
                                      </p:cBhvr>
                                      <p:to>
                                        <p:strVal val="visible"/>
                                      </p:to>
                                    </p:set>
                                    <p:animEffect transition="in" filter="blinds(horizontal)">
                                      <p:cBhvr>
                                        <p:cTn id="44" dur="500"/>
                                        <p:tgtEl>
                                          <p:spTgt spid="392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270" grpId="0" animBg="1"/>
      <p:bldP spid="392271" grpId="0" animBg="1"/>
      <p:bldP spid="392272" grpId="0" animBg="1"/>
      <p:bldP spid="392273" grpId="0" animBg="1"/>
      <p:bldP spid="392274" grpId="0"/>
      <p:bldP spid="392275" grpId="0" animBg="1"/>
      <p:bldP spid="392276" grpId="0" animBg="1"/>
      <p:bldP spid="392277" grpId="0" animBg="1"/>
      <p:bldP spid="392278" grpId="0" animBg="1"/>
    </p:bldLst>
  </p:timing>
</p:sld>
</file>

<file path=ppt/slides/slide1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826" name="Text Box 2"/>
          <p:cNvSpPr txBox="1">
            <a:spLocks noChangeArrowheads="1"/>
          </p:cNvSpPr>
          <p:nvPr/>
        </p:nvSpPr>
        <p:spPr bwMode="auto">
          <a:xfrm>
            <a:off x="304800" y="228600"/>
            <a:ext cx="8610600" cy="607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40000"/>
              </a:lnSpc>
            </a:pPr>
            <a:r>
              <a:rPr kumimoji="1" lang="zh-CN" altLang="en-US" sz="2800" b="1">
                <a:solidFill>
                  <a:srgbClr val="0000FF"/>
                </a:solidFill>
                <a:latin typeface="Times New Roman" pitchFamily="18" charset="0"/>
                <a:ea typeface="楷体_GB2312" pitchFamily="49" charset="-122"/>
              </a:rPr>
              <a:t>　</a:t>
            </a:r>
            <a:r>
              <a:rPr kumimoji="1" lang="en-US" altLang="zh-CN" sz="2800" b="1">
                <a:solidFill>
                  <a:srgbClr val="0000FF"/>
                </a:solidFill>
                <a:latin typeface="Times New Roman" pitchFamily="18" charset="0"/>
                <a:ea typeface="楷体_GB2312" pitchFamily="49" charset="-122"/>
              </a:rPr>
              <a:t>1. </a:t>
            </a:r>
            <a:r>
              <a:rPr kumimoji="1" lang="zh-CN" altLang="en-US" sz="2800" b="1">
                <a:solidFill>
                  <a:srgbClr val="0000FF"/>
                </a:solidFill>
                <a:latin typeface="Times New Roman" pitchFamily="18" charset="0"/>
                <a:ea typeface="楷体_GB2312" pitchFamily="49" charset="-122"/>
              </a:rPr>
              <a:t>熟悉图的各种存储结构及其构造算法，了解实际问题的求解效率与采用何种存储结构和算法有密切联系。</a:t>
            </a:r>
          </a:p>
          <a:p>
            <a:pPr eaLnBrk="1" hangingPunct="1">
              <a:lnSpc>
                <a:spcPct val="140000"/>
              </a:lnSpc>
            </a:pPr>
            <a:r>
              <a:rPr kumimoji="1" lang="zh-CN" altLang="en-US" sz="2800" b="1">
                <a:solidFill>
                  <a:srgbClr val="0000FF"/>
                </a:solidFill>
                <a:latin typeface="Times New Roman" pitchFamily="18" charset="0"/>
                <a:ea typeface="楷体_GB2312" pitchFamily="49" charset="-122"/>
              </a:rPr>
              <a:t>　</a:t>
            </a:r>
            <a:r>
              <a:rPr kumimoji="1" lang="en-US" altLang="zh-CN" sz="2800" b="1">
                <a:solidFill>
                  <a:srgbClr val="0000FF"/>
                </a:solidFill>
                <a:latin typeface="Times New Roman" pitchFamily="18" charset="0"/>
                <a:ea typeface="楷体_GB2312" pitchFamily="49" charset="-122"/>
              </a:rPr>
              <a:t>2. </a:t>
            </a:r>
            <a:r>
              <a:rPr kumimoji="1" lang="zh-CN" altLang="en-US" sz="2800" b="1">
                <a:solidFill>
                  <a:srgbClr val="0000FF"/>
                </a:solidFill>
                <a:latin typeface="Times New Roman" pitchFamily="18" charset="0"/>
                <a:ea typeface="楷体_GB2312" pitchFamily="49" charset="-122"/>
              </a:rPr>
              <a:t>熟练掌握图的两种搜索路径的遍历：遍历的逻辑定义、深度优先搜索和广度优先搜索的算法。在学习中应注意图的遍历算法与树的遍历算法之间的类似和差异。  </a:t>
            </a:r>
          </a:p>
          <a:p>
            <a:pPr eaLnBrk="1" hangingPunct="1">
              <a:lnSpc>
                <a:spcPct val="140000"/>
              </a:lnSpc>
            </a:pPr>
            <a:r>
              <a:rPr kumimoji="1" lang="zh-CN" altLang="en-US" sz="2800" b="1">
                <a:solidFill>
                  <a:srgbClr val="0000FF"/>
                </a:solidFill>
                <a:latin typeface="Times New Roman" pitchFamily="18" charset="0"/>
                <a:ea typeface="楷体_GB2312" pitchFamily="49" charset="-122"/>
              </a:rPr>
              <a:t>   </a:t>
            </a:r>
            <a:r>
              <a:rPr kumimoji="1" lang="en-US" altLang="zh-CN" sz="2800" b="1">
                <a:solidFill>
                  <a:srgbClr val="0000FF"/>
                </a:solidFill>
                <a:latin typeface="Times New Roman" pitchFamily="18" charset="0"/>
                <a:ea typeface="楷体_GB2312" pitchFamily="49" charset="-122"/>
              </a:rPr>
              <a:t>3.</a:t>
            </a:r>
            <a:r>
              <a:rPr kumimoji="1" lang="zh-CN" altLang="en-US" sz="2800" b="1">
                <a:solidFill>
                  <a:srgbClr val="0000FF"/>
                </a:solidFill>
                <a:latin typeface="Times New Roman" pitchFamily="18" charset="0"/>
                <a:ea typeface="楷体_GB2312" pitchFamily="49" charset="-122"/>
              </a:rPr>
              <a:t>理解各种图的算法的执行过程。 </a:t>
            </a:r>
          </a:p>
          <a:p>
            <a:pPr eaLnBrk="1" hangingPunct="1">
              <a:lnSpc>
                <a:spcPct val="140000"/>
              </a:lnSpc>
            </a:pPr>
            <a:r>
              <a:rPr kumimoji="1" lang="zh-CN" altLang="en-US" sz="2800" b="1">
                <a:solidFill>
                  <a:srgbClr val="0000FF"/>
                </a:solidFill>
                <a:latin typeface="Times New Roman" pitchFamily="18" charset="0"/>
                <a:ea typeface="楷体_GB2312" pitchFamily="49" charset="-122"/>
              </a:rPr>
              <a:t>   </a:t>
            </a:r>
            <a:r>
              <a:rPr kumimoji="1" lang="en-US" altLang="zh-CN" sz="2800" b="1">
                <a:solidFill>
                  <a:srgbClr val="0000FF"/>
                </a:solidFill>
                <a:latin typeface="Times New Roman" pitchFamily="18" charset="0"/>
                <a:ea typeface="楷体_GB2312" pitchFamily="49" charset="-122"/>
              </a:rPr>
              <a:t>4. </a:t>
            </a:r>
            <a:r>
              <a:rPr kumimoji="1" lang="zh-CN" altLang="en-US" sz="2800" b="1">
                <a:solidFill>
                  <a:srgbClr val="0000FF"/>
                </a:solidFill>
                <a:latin typeface="Times New Roman" pitchFamily="18" charset="0"/>
                <a:ea typeface="楷体_GB2312" pitchFamily="49" charset="-122"/>
              </a:rPr>
              <a:t>应用图的遍历算法求解各种简单路径问题。</a:t>
            </a:r>
          </a:p>
          <a:p>
            <a:pPr eaLnBrk="1" hangingPunct="1">
              <a:lnSpc>
                <a:spcPct val="140000"/>
              </a:lnSpc>
            </a:pPr>
            <a:r>
              <a:rPr kumimoji="1" lang="zh-CN" altLang="en-US" sz="2800" b="1">
                <a:solidFill>
                  <a:srgbClr val="0000FF"/>
                </a:solidFill>
                <a:latin typeface="Times New Roman" pitchFamily="18" charset="0"/>
                <a:ea typeface="楷体_GB2312" pitchFamily="49" charset="-122"/>
              </a:rPr>
              <a:t>   </a:t>
            </a:r>
            <a:r>
              <a:rPr kumimoji="1" lang="en-US" altLang="zh-CN" sz="2800" b="1">
                <a:solidFill>
                  <a:srgbClr val="0000FF"/>
                </a:solidFill>
                <a:latin typeface="Times New Roman" pitchFamily="18" charset="0"/>
                <a:ea typeface="楷体_GB2312" pitchFamily="49" charset="-122"/>
              </a:rPr>
              <a:t>5. </a:t>
            </a:r>
            <a:r>
              <a:rPr kumimoji="1" lang="zh-CN" altLang="en-US" sz="2800" b="1">
                <a:solidFill>
                  <a:srgbClr val="0000FF"/>
                </a:solidFill>
                <a:latin typeface="Times New Roman" pitchFamily="18" charset="0"/>
                <a:ea typeface="楷体_GB2312" pitchFamily="49" charset="-122"/>
              </a:rPr>
              <a:t>理解教科书中讨论的各种图的算法。</a:t>
            </a:r>
          </a:p>
        </p:txBody>
      </p:sp>
    </p:spTree>
  </p:cSld>
  <p:clrMapOvr>
    <a:masterClrMapping/>
  </p:clrMapOvr>
  <p:transition>
    <p:blinds dir="vert"/>
  </p:transition>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6850" name="Rectangle 4"/>
          <p:cNvSpPr>
            <a:spLocks noChangeArrowheads="1"/>
          </p:cNvSpPr>
          <p:nvPr/>
        </p:nvSpPr>
        <p:spPr bwMode="auto">
          <a:xfrm>
            <a:off x="179388" y="115888"/>
            <a:ext cx="85693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latin typeface="Times New Roman" pitchFamily="18" charset="0"/>
                <a:ea typeface="楷体_GB2312" pitchFamily="49" charset="-122"/>
              </a:rPr>
              <a:t>习题</a:t>
            </a:r>
            <a:r>
              <a:rPr lang="en-US" altLang="zh-CN" sz="3200" b="1">
                <a:latin typeface="Times New Roman" pitchFamily="18" charset="0"/>
                <a:ea typeface="楷体_GB2312" pitchFamily="49" charset="-122"/>
              </a:rPr>
              <a:t>1</a:t>
            </a:r>
            <a:r>
              <a:rPr lang="zh-CN" altLang="en-US" sz="3200" b="1">
                <a:latin typeface="Times New Roman" pitchFamily="18" charset="0"/>
                <a:ea typeface="楷体_GB2312" pitchFamily="49" charset="-122"/>
              </a:rPr>
              <a:t>：请用克鲁斯卡尔和普里姆算法分别为图</a:t>
            </a:r>
            <a:r>
              <a:rPr lang="en-US" altLang="zh-CN" sz="3200" b="1">
                <a:latin typeface="Times New Roman" pitchFamily="18" charset="0"/>
                <a:ea typeface="楷体_GB2312" pitchFamily="49" charset="-122"/>
              </a:rPr>
              <a:t>1</a:t>
            </a:r>
            <a:r>
              <a:rPr lang="zh-CN" altLang="en-US" sz="3200" b="1">
                <a:latin typeface="Times New Roman" pitchFamily="18" charset="0"/>
                <a:ea typeface="楷体_GB2312" pitchFamily="49" charset="-122"/>
              </a:rPr>
              <a:t>，图</a:t>
            </a:r>
            <a:r>
              <a:rPr lang="en-US" altLang="zh-CN" sz="3200" b="1">
                <a:latin typeface="Times New Roman" pitchFamily="18" charset="0"/>
                <a:ea typeface="楷体_GB2312" pitchFamily="49" charset="-122"/>
              </a:rPr>
              <a:t>2</a:t>
            </a:r>
            <a:r>
              <a:rPr lang="zh-CN" altLang="en-US" sz="3200" b="1">
                <a:latin typeface="Times New Roman" pitchFamily="18" charset="0"/>
                <a:ea typeface="楷体_GB2312" pitchFamily="49" charset="-122"/>
              </a:rPr>
              <a:t>构造最小生成树</a:t>
            </a:r>
          </a:p>
        </p:txBody>
      </p:sp>
      <p:pic>
        <p:nvPicPr>
          <p:cNvPr id="206851" name="Picture 5"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575" y="2205038"/>
            <a:ext cx="5481638" cy="214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852" name="Picture 6"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75" y="1700213"/>
            <a:ext cx="2717800" cy="309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853" name="Text Box 7"/>
          <p:cNvSpPr txBox="1">
            <a:spLocks noChangeArrowheads="1"/>
          </p:cNvSpPr>
          <p:nvPr/>
        </p:nvSpPr>
        <p:spPr bwMode="auto">
          <a:xfrm>
            <a:off x="1260475" y="4652963"/>
            <a:ext cx="86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a:t>图</a:t>
            </a:r>
            <a:r>
              <a:rPr lang="en-US" altLang="zh-CN" sz="2400" b="1"/>
              <a:t>1</a:t>
            </a:r>
          </a:p>
        </p:txBody>
      </p:sp>
      <p:sp>
        <p:nvSpPr>
          <p:cNvPr id="206854" name="Text Box 8"/>
          <p:cNvSpPr txBox="1">
            <a:spLocks noChangeArrowheads="1"/>
          </p:cNvSpPr>
          <p:nvPr/>
        </p:nvSpPr>
        <p:spPr bwMode="auto">
          <a:xfrm>
            <a:off x="5940425" y="4508500"/>
            <a:ext cx="86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a:t>图</a:t>
            </a:r>
            <a:r>
              <a:rPr lang="en-US" altLang="zh-CN" sz="2400" b="1"/>
              <a:t>2</a:t>
            </a:r>
          </a:p>
        </p:txBody>
      </p:sp>
    </p:spTree>
  </p:cSld>
  <p:clrMapOvr>
    <a:masterClrMapping/>
  </p:clrMapOvr>
  <p:transition>
    <p:blinds dir="vert"/>
  </p:transition>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7874" name="Picture 4" descr="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7000" y="1700213"/>
            <a:ext cx="5207000"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875" name="Picture 5" desc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25" y="836613"/>
            <a:ext cx="3041650"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blinds dir="vert"/>
  </p:transition>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86052" name="Picture 4" descr="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4292600"/>
            <a:ext cx="5400675" cy="227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899" name="Picture 5" descr="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1268413"/>
            <a:ext cx="6408737" cy="242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900" name="Rectangle 6"/>
          <p:cNvSpPr>
            <a:spLocks noChangeArrowheads="1"/>
          </p:cNvSpPr>
          <p:nvPr/>
        </p:nvSpPr>
        <p:spPr bwMode="auto">
          <a:xfrm>
            <a:off x="179388" y="115888"/>
            <a:ext cx="85693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latin typeface="Times New Roman" pitchFamily="18" charset="0"/>
                <a:ea typeface="楷体_GB2312" pitchFamily="49" charset="-122"/>
              </a:rPr>
              <a:t>习题</a:t>
            </a:r>
            <a:r>
              <a:rPr lang="en-US" altLang="zh-CN" sz="3200" b="1">
                <a:latin typeface="Times New Roman" pitchFamily="18" charset="0"/>
                <a:ea typeface="楷体_GB2312" pitchFamily="49" charset="-122"/>
              </a:rPr>
              <a:t>2</a:t>
            </a:r>
            <a:r>
              <a:rPr lang="zh-CN" altLang="en-US" sz="3200" b="1">
                <a:latin typeface="Times New Roman" pitchFamily="18" charset="0"/>
                <a:ea typeface="楷体_GB2312" pitchFamily="49" charset="-122"/>
              </a:rPr>
              <a:t>：请用图示说明下图顶点</a:t>
            </a:r>
            <a:r>
              <a:rPr lang="en-US" altLang="zh-CN" sz="3200" b="1">
                <a:latin typeface="Times New Roman" pitchFamily="18" charset="0"/>
                <a:ea typeface="楷体_GB2312" pitchFamily="49" charset="-122"/>
              </a:rPr>
              <a:t>a</a:t>
            </a:r>
            <a:r>
              <a:rPr lang="zh-CN" altLang="en-US" sz="3200" b="1">
                <a:latin typeface="Times New Roman" pitchFamily="18" charset="0"/>
                <a:ea typeface="楷体_GB2312" pitchFamily="49" charset="-122"/>
              </a:rPr>
              <a:t>到其余各顶点间的最短路径。</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86052"/>
                                        </p:tgtEl>
                                        <p:attrNameLst>
                                          <p:attrName>style.visibility</p:attrName>
                                        </p:attrNameLst>
                                      </p:cBhvr>
                                      <p:to>
                                        <p:strVal val="visible"/>
                                      </p:to>
                                    </p:set>
                                    <p:animEffect transition="in" filter="wipe(down)">
                                      <p:cBhvr>
                                        <p:cTn id="7" dur="500"/>
                                        <p:tgtEl>
                                          <p:spTgt spid="386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7157" name="Text Box 5"/>
          <p:cNvSpPr txBox="1">
            <a:spLocks noChangeArrowheads="1"/>
          </p:cNvSpPr>
          <p:nvPr/>
        </p:nvSpPr>
        <p:spPr bwMode="auto">
          <a:xfrm>
            <a:off x="250825" y="549275"/>
            <a:ext cx="7993063"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10000"/>
              </a:lnSpc>
            </a:pPr>
            <a:r>
              <a:rPr kumimoji="1" lang="zh-CN" altLang="en-US" sz="3200" b="1">
                <a:solidFill>
                  <a:srgbClr val="FF0066"/>
                </a:solidFill>
                <a:latin typeface="Times New Roman" pitchFamily="18" charset="0"/>
                <a:ea typeface="楷体_GB2312" pitchFamily="49" charset="-122"/>
              </a:rPr>
              <a:t>简单路径：</a:t>
            </a:r>
            <a:r>
              <a:rPr kumimoji="1" lang="zh-CN" altLang="en-US" sz="3200" b="1">
                <a:latin typeface="Times New Roman" pitchFamily="18" charset="0"/>
                <a:ea typeface="楷体_GB2312" pitchFamily="49" charset="-122"/>
              </a:rPr>
              <a:t>序列中顶点不重复出现的路径。</a:t>
            </a:r>
          </a:p>
        </p:txBody>
      </p:sp>
      <p:sp>
        <p:nvSpPr>
          <p:cNvPr id="177158" name="Text Box 6"/>
          <p:cNvSpPr txBox="1">
            <a:spLocks noChangeArrowheads="1"/>
          </p:cNvSpPr>
          <p:nvPr/>
        </p:nvSpPr>
        <p:spPr bwMode="auto">
          <a:xfrm>
            <a:off x="250825" y="3644900"/>
            <a:ext cx="8137525"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10000"/>
              </a:lnSpc>
            </a:pPr>
            <a:r>
              <a:rPr kumimoji="1" lang="zh-CN" altLang="en-US" sz="3200" b="1">
                <a:solidFill>
                  <a:srgbClr val="FF0066"/>
                </a:solidFill>
                <a:latin typeface="Times New Roman" pitchFamily="18" charset="0"/>
                <a:ea typeface="楷体_GB2312" pitchFamily="49" charset="-122"/>
              </a:rPr>
              <a:t>简单回路（环）：</a:t>
            </a:r>
            <a:r>
              <a:rPr kumimoji="1" lang="zh-CN" altLang="en-US" sz="3200" b="1">
                <a:latin typeface="Times New Roman" pitchFamily="18" charset="0"/>
                <a:ea typeface="楷体_GB2312" pitchFamily="49" charset="-122"/>
              </a:rPr>
              <a:t>除第一个顶点和最后一个顶点外，其余顶点不重复出现的回路。</a:t>
            </a:r>
          </a:p>
        </p:txBody>
      </p:sp>
      <p:sp>
        <p:nvSpPr>
          <p:cNvPr id="177174" name="Rectangle 22"/>
          <p:cNvSpPr>
            <a:spLocks noChangeArrowheads="1"/>
          </p:cNvSpPr>
          <p:nvPr/>
        </p:nvSpPr>
        <p:spPr bwMode="auto">
          <a:xfrm>
            <a:off x="250825" y="1773238"/>
            <a:ext cx="8281988" cy="106680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solidFill>
                  <a:srgbClr val="FF0066"/>
                </a:solidFill>
                <a:latin typeface="Times New Roman" pitchFamily="18" charset="0"/>
                <a:ea typeface="楷体_GB2312" pitchFamily="49" charset="-122"/>
              </a:rPr>
              <a:t>回路或环</a:t>
            </a:r>
            <a:r>
              <a:rPr kumimoji="1" lang="en-US" altLang="zh-CN" sz="3200" b="1">
                <a:solidFill>
                  <a:srgbClr val="FF0066"/>
                </a:solidFill>
                <a:latin typeface="Times New Roman" pitchFamily="18" charset="0"/>
                <a:ea typeface="楷体_GB2312" pitchFamily="49" charset="-122"/>
              </a:rPr>
              <a:t>(Cycle)</a:t>
            </a:r>
            <a:r>
              <a:rPr kumimoji="1" lang="zh-CN" altLang="en-US" sz="3200" b="1">
                <a:solidFill>
                  <a:srgbClr val="FF0066"/>
                </a:solidFill>
                <a:latin typeface="Times New Roman" pitchFamily="18" charset="0"/>
                <a:ea typeface="楷体_GB2312" pitchFamily="49" charset="-122"/>
              </a:rPr>
              <a:t>：</a:t>
            </a:r>
            <a:r>
              <a:rPr kumimoji="1" lang="zh-CN" altLang="en-US" sz="3200" b="1">
                <a:latin typeface="Times New Roman" pitchFamily="18" charset="0"/>
                <a:ea typeface="楷体_GB2312" pitchFamily="49" charset="-122"/>
              </a:rPr>
              <a:t>第一个顶点和最后一个顶点相同的路径。</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77157"/>
                                        </p:tgtEl>
                                        <p:attrNameLst>
                                          <p:attrName>style.visibility</p:attrName>
                                        </p:attrNameLst>
                                      </p:cBhvr>
                                      <p:to>
                                        <p:strVal val="visible"/>
                                      </p:to>
                                    </p:set>
                                    <p:animEffect transition="in" filter="wipe(left)">
                                      <p:cBhvr>
                                        <p:cTn id="7" dur="75"/>
                                        <p:tgtEl>
                                          <p:spTgt spid="1771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7174"/>
                                        </p:tgtEl>
                                        <p:attrNameLst>
                                          <p:attrName>style.visibility</p:attrName>
                                        </p:attrNameLst>
                                      </p:cBhvr>
                                      <p:to>
                                        <p:strVal val="visible"/>
                                      </p:to>
                                    </p:set>
                                    <p:animEffect transition="in" filter="blinds(horizontal)">
                                      <p:cBhvr>
                                        <p:cTn id="12" dur="500"/>
                                        <p:tgtEl>
                                          <p:spTgt spid="1771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77158"/>
                                        </p:tgtEl>
                                        <p:attrNameLst>
                                          <p:attrName>style.visibility</p:attrName>
                                        </p:attrNameLst>
                                      </p:cBhvr>
                                      <p:to>
                                        <p:strVal val="visible"/>
                                      </p:to>
                                    </p:set>
                                    <p:animEffect transition="in" filter="wipe(left)">
                                      <p:cBhvr>
                                        <p:cTn id="17" dur="75"/>
                                        <p:tgtEl>
                                          <p:spTgt spid="177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7" grpId="0" autoUpdateAnimBg="0"/>
      <p:bldP spid="177158" grpId="0" autoUpdateAnimBg="0"/>
      <p:bldP spid="177174"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5"/>
          <p:cNvSpPr>
            <a:spLocks noChangeArrowheads="1"/>
          </p:cNvSpPr>
          <p:nvPr/>
        </p:nvSpPr>
        <p:spPr bwMode="auto">
          <a:xfrm>
            <a:off x="179388" y="188913"/>
            <a:ext cx="8820150" cy="222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latin typeface="Times New Roman" pitchFamily="18" charset="0"/>
                <a:ea typeface="楷体_GB2312" pitchFamily="49" charset="-122"/>
              </a:rPr>
              <a:t>      </a:t>
            </a:r>
            <a:r>
              <a:rPr kumimoji="1" lang="zh-CN" altLang="en-US" sz="2800" b="1">
                <a:latin typeface="Times New Roman" pitchFamily="18" charset="0"/>
                <a:ea typeface="楷体_GB2312" pitchFamily="49" charset="-122"/>
              </a:rPr>
              <a:t>线性表中数据元素之间仅有线性关系，每个数据元素只有一个直接前驱和直接后继；树形结构中，数据元素之间有明显的层次关系，且每个数据元素可能与下一层中多个数据元素相关，但只能和上一层中的一个元素相关。</a:t>
            </a:r>
          </a:p>
        </p:txBody>
      </p:sp>
      <p:grpSp>
        <p:nvGrpSpPr>
          <p:cNvPr id="167964" name="Group 28"/>
          <p:cNvGrpSpPr>
            <a:grpSpLocks/>
          </p:cNvGrpSpPr>
          <p:nvPr/>
        </p:nvGrpSpPr>
        <p:grpSpPr bwMode="auto">
          <a:xfrm>
            <a:off x="1363663" y="2349500"/>
            <a:ext cx="2590800" cy="2667000"/>
            <a:chOff x="672" y="2064"/>
            <a:chExt cx="1632" cy="1680"/>
          </a:xfrm>
        </p:grpSpPr>
        <p:sp>
          <p:nvSpPr>
            <p:cNvPr id="4113" name="Oval 29"/>
            <p:cNvSpPr>
              <a:spLocks noChangeArrowheads="1"/>
            </p:cNvSpPr>
            <p:nvPr/>
          </p:nvSpPr>
          <p:spPr bwMode="auto">
            <a:xfrm>
              <a:off x="672" y="2064"/>
              <a:ext cx="432" cy="432"/>
            </a:xfrm>
            <a:prstGeom prst="ellipse">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000000"/>
                  </a:solidFill>
                  <a:latin typeface="Tahoma" pitchFamily="34" charset="0"/>
                </a:rPr>
                <a:t>V1</a:t>
              </a:r>
            </a:p>
          </p:txBody>
        </p:sp>
        <p:sp>
          <p:nvSpPr>
            <p:cNvPr id="4114" name="Oval 30"/>
            <p:cNvSpPr>
              <a:spLocks noChangeArrowheads="1"/>
            </p:cNvSpPr>
            <p:nvPr/>
          </p:nvSpPr>
          <p:spPr bwMode="auto">
            <a:xfrm>
              <a:off x="1872" y="3264"/>
              <a:ext cx="432" cy="432"/>
            </a:xfrm>
            <a:prstGeom prst="ellipse">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000000"/>
                  </a:solidFill>
                  <a:latin typeface="Tahoma" pitchFamily="34" charset="0"/>
                </a:rPr>
                <a:t>V4</a:t>
              </a:r>
            </a:p>
          </p:txBody>
        </p:sp>
        <p:sp>
          <p:nvSpPr>
            <p:cNvPr id="4115" name="Oval 31"/>
            <p:cNvSpPr>
              <a:spLocks noChangeArrowheads="1"/>
            </p:cNvSpPr>
            <p:nvPr/>
          </p:nvSpPr>
          <p:spPr bwMode="auto">
            <a:xfrm>
              <a:off x="1824" y="2064"/>
              <a:ext cx="432" cy="432"/>
            </a:xfrm>
            <a:prstGeom prst="ellipse">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000000"/>
                  </a:solidFill>
                  <a:latin typeface="Tahoma" pitchFamily="34" charset="0"/>
                </a:rPr>
                <a:t>V2</a:t>
              </a:r>
            </a:p>
          </p:txBody>
        </p:sp>
        <p:sp>
          <p:nvSpPr>
            <p:cNvPr id="4116" name="Oval 32"/>
            <p:cNvSpPr>
              <a:spLocks noChangeArrowheads="1"/>
            </p:cNvSpPr>
            <p:nvPr/>
          </p:nvSpPr>
          <p:spPr bwMode="auto">
            <a:xfrm>
              <a:off x="672" y="3312"/>
              <a:ext cx="432" cy="432"/>
            </a:xfrm>
            <a:prstGeom prst="ellipse">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000000"/>
                  </a:solidFill>
                  <a:latin typeface="Tahoma" pitchFamily="34" charset="0"/>
                </a:rPr>
                <a:t>V3</a:t>
              </a:r>
            </a:p>
          </p:txBody>
        </p:sp>
        <p:sp>
          <p:nvSpPr>
            <p:cNvPr id="4117" name="Line 33"/>
            <p:cNvSpPr>
              <a:spLocks noChangeShapeType="1"/>
            </p:cNvSpPr>
            <p:nvPr/>
          </p:nvSpPr>
          <p:spPr bwMode="auto">
            <a:xfrm>
              <a:off x="1104" y="2304"/>
              <a:ext cx="720"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18" name="Line 34"/>
            <p:cNvSpPr>
              <a:spLocks noChangeShapeType="1"/>
            </p:cNvSpPr>
            <p:nvPr/>
          </p:nvSpPr>
          <p:spPr bwMode="auto">
            <a:xfrm>
              <a:off x="864" y="2496"/>
              <a:ext cx="0" cy="816"/>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19" name="Line 35"/>
            <p:cNvSpPr>
              <a:spLocks noChangeShapeType="1"/>
            </p:cNvSpPr>
            <p:nvPr/>
          </p:nvSpPr>
          <p:spPr bwMode="auto">
            <a:xfrm>
              <a:off x="1104" y="3552"/>
              <a:ext cx="768"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20" name="Line 36"/>
            <p:cNvSpPr>
              <a:spLocks noChangeShapeType="1"/>
            </p:cNvSpPr>
            <p:nvPr/>
          </p:nvSpPr>
          <p:spPr bwMode="auto">
            <a:xfrm flipH="1" flipV="1">
              <a:off x="1056" y="2400"/>
              <a:ext cx="912" cy="912"/>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67973" name="Group 37"/>
          <p:cNvGrpSpPr>
            <a:grpSpLocks/>
          </p:cNvGrpSpPr>
          <p:nvPr/>
        </p:nvGrpSpPr>
        <p:grpSpPr bwMode="auto">
          <a:xfrm>
            <a:off x="5402263" y="2276475"/>
            <a:ext cx="2590800" cy="2743200"/>
            <a:chOff x="3120" y="1920"/>
            <a:chExt cx="1632" cy="1728"/>
          </a:xfrm>
        </p:grpSpPr>
        <p:sp>
          <p:nvSpPr>
            <p:cNvPr id="4102" name="Oval 38"/>
            <p:cNvSpPr>
              <a:spLocks noChangeArrowheads="1"/>
            </p:cNvSpPr>
            <p:nvPr/>
          </p:nvSpPr>
          <p:spPr bwMode="auto">
            <a:xfrm>
              <a:off x="4320" y="3216"/>
              <a:ext cx="432" cy="432"/>
            </a:xfrm>
            <a:prstGeom prst="ellipse">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000000"/>
                  </a:solidFill>
                  <a:latin typeface="Tahoma" pitchFamily="34" charset="0"/>
                </a:rPr>
                <a:t>V5</a:t>
              </a:r>
            </a:p>
          </p:txBody>
        </p:sp>
        <p:sp>
          <p:nvSpPr>
            <p:cNvPr id="4103" name="Oval 39"/>
            <p:cNvSpPr>
              <a:spLocks noChangeArrowheads="1"/>
            </p:cNvSpPr>
            <p:nvPr/>
          </p:nvSpPr>
          <p:spPr bwMode="auto">
            <a:xfrm>
              <a:off x="3120" y="3216"/>
              <a:ext cx="432" cy="432"/>
            </a:xfrm>
            <a:prstGeom prst="ellipse">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000000"/>
                  </a:solidFill>
                  <a:latin typeface="Tahoma" pitchFamily="34" charset="0"/>
                </a:rPr>
                <a:t>V4</a:t>
              </a:r>
            </a:p>
          </p:txBody>
        </p:sp>
        <p:sp>
          <p:nvSpPr>
            <p:cNvPr id="4104" name="Oval 40"/>
            <p:cNvSpPr>
              <a:spLocks noChangeArrowheads="1"/>
            </p:cNvSpPr>
            <p:nvPr/>
          </p:nvSpPr>
          <p:spPr bwMode="auto">
            <a:xfrm>
              <a:off x="3744" y="2640"/>
              <a:ext cx="432" cy="432"/>
            </a:xfrm>
            <a:prstGeom prst="ellipse">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000000"/>
                  </a:solidFill>
                  <a:latin typeface="Tahoma" pitchFamily="34" charset="0"/>
                </a:rPr>
                <a:t>V3</a:t>
              </a:r>
            </a:p>
          </p:txBody>
        </p:sp>
        <p:sp>
          <p:nvSpPr>
            <p:cNvPr id="4105" name="Oval 41"/>
            <p:cNvSpPr>
              <a:spLocks noChangeArrowheads="1"/>
            </p:cNvSpPr>
            <p:nvPr/>
          </p:nvSpPr>
          <p:spPr bwMode="auto">
            <a:xfrm>
              <a:off x="4272" y="1920"/>
              <a:ext cx="432" cy="432"/>
            </a:xfrm>
            <a:prstGeom prst="ellipse">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000000"/>
                  </a:solidFill>
                  <a:latin typeface="Tahoma" pitchFamily="34" charset="0"/>
                </a:rPr>
                <a:t>V2</a:t>
              </a:r>
            </a:p>
          </p:txBody>
        </p:sp>
        <p:sp>
          <p:nvSpPr>
            <p:cNvPr id="4106" name="Oval 42"/>
            <p:cNvSpPr>
              <a:spLocks noChangeArrowheads="1"/>
            </p:cNvSpPr>
            <p:nvPr/>
          </p:nvSpPr>
          <p:spPr bwMode="auto">
            <a:xfrm>
              <a:off x="3168" y="1920"/>
              <a:ext cx="432" cy="432"/>
            </a:xfrm>
            <a:prstGeom prst="ellipse">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000000"/>
                  </a:solidFill>
                  <a:latin typeface="Tahoma" pitchFamily="34" charset="0"/>
                </a:rPr>
                <a:t>V1</a:t>
              </a:r>
            </a:p>
          </p:txBody>
        </p:sp>
        <p:sp>
          <p:nvSpPr>
            <p:cNvPr id="4107" name="Line 43"/>
            <p:cNvSpPr>
              <a:spLocks noChangeShapeType="1"/>
            </p:cNvSpPr>
            <p:nvPr/>
          </p:nvSpPr>
          <p:spPr bwMode="auto">
            <a:xfrm>
              <a:off x="3600" y="2112"/>
              <a:ext cx="672" cy="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08" name="Line 44"/>
            <p:cNvSpPr>
              <a:spLocks noChangeShapeType="1"/>
            </p:cNvSpPr>
            <p:nvPr/>
          </p:nvSpPr>
          <p:spPr bwMode="auto">
            <a:xfrm>
              <a:off x="3360" y="2352"/>
              <a:ext cx="0" cy="864"/>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09" name="Line 45"/>
            <p:cNvSpPr>
              <a:spLocks noChangeShapeType="1"/>
            </p:cNvSpPr>
            <p:nvPr/>
          </p:nvSpPr>
          <p:spPr bwMode="auto">
            <a:xfrm>
              <a:off x="4512" y="2352"/>
              <a:ext cx="0" cy="912"/>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10" name="Line 46"/>
            <p:cNvSpPr>
              <a:spLocks noChangeShapeType="1"/>
            </p:cNvSpPr>
            <p:nvPr/>
          </p:nvSpPr>
          <p:spPr bwMode="auto">
            <a:xfrm flipH="1">
              <a:off x="4080" y="2352"/>
              <a:ext cx="288" cy="336"/>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11" name="Line 47"/>
            <p:cNvSpPr>
              <a:spLocks noChangeShapeType="1"/>
            </p:cNvSpPr>
            <p:nvPr/>
          </p:nvSpPr>
          <p:spPr bwMode="auto">
            <a:xfrm flipV="1">
              <a:off x="3504" y="3024"/>
              <a:ext cx="288" cy="288"/>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12" name="Line 48"/>
            <p:cNvSpPr>
              <a:spLocks noChangeShapeType="1"/>
            </p:cNvSpPr>
            <p:nvPr/>
          </p:nvSpPr>
          <p:spPr bwMode="auto">
            <a:xfrm>
              <a:off x="4128" y="3024"/>
              <a:ext cx="240" cy="288"/>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67985" name="Rectangle 49"/>
          <p:cNvSpPr>
            <a:spLocks noChangeArrowheads="1"/>
          </p:cNvSpPr>
          <p:nvPr/>
        </p:nvSpPr>
        <p:spPr bwMode="auto">
          <a:xfrm>
            <a:off x="179388" y="5295900"/>
            <a:ext cx="8713787" cy="1373188"/>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latin typeface="Times New Roman" pitchFamily="18" charset="0"/>
                <a:ea typeface="楷体_GB2312" pitchFamily="49" charset="-122"/>
              </a:rPr>
              <a:t>图是一种较线性表和树更为复杂的数据结构，结点之间的关系：多对多，任意两个结点之间都可能有关系存在。</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67964"/>
                                        </p:tgtEl>
                                        <p:attrNameLst>
                                          <p:attrName>style.visibility</p:attrName>
                                        </p:attrNameLst>
                                      </p:cBhvr>
                                      <p:to>
                                        <p:strVal val="visible"/>
                                      </p:to>
                                    </p:set>
                                    <p:animEffect transition="in" filter="wipe(up)">
                                      <p:cBhvr>
                                        <p:cTn id="7" dur="500"/>
                                        <p:tgtEl>
                                          <p:spTgt spid="167964"/>
                                        </p:tgtEl>
                                      </p:cBhvr>
                                    </p:animEffect>
                                  </p:childTnLst>
                                </p:cTn>
                              </p:par>
                              <p:par>
                                <p:cTn id="8" presetID="22" presetClass="entr" presetSubtype="1" fill="hold" nodeType="withEffect">
                                  <p:stCondLst>
                                    <p:cond delay="0"/>
                                  </p:stCondLst>
                                  <p:childTnLst>
                                    <p:set>
                                      <p:cBhvr>
                                        <p:cTn id="9" dur="1" fill="hold">
                                          <p:stCondLst>
                                            <p:cond delay="0"/>
                                          </p:stCondLst>
                                        </p:cTn>
                                        <p:tgtEl>
                                          <p:spTgt spid="167973"/>
                                        </p:tgtEl>
                                        <p:attrNameLst>
                                          <p:attrName>style.visibility</p:attrName>
                                        </p:attrNameLst>
                                      </p:cBhvr>
                                      <p:to>
                                        <p:strVal val="visible"/>
                                      </p:to>
                                    </p:set>
                                    <p:animEffect transition="in" filter="wipe(up)">
                                      <p:cBhvr>
                                        <p:cTn id="10" dur="500"/>
                                        <p:tgtEl>
                                          <p:spTgt spid="167973"/>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67985"/>
                                        </p:tgtEl>
                                        <p:attrNameLst>
                                          <p:attrName>style.visibility</p:attrName>
                                        </p:attrNameLst>
                                      </p:cBhvr>
                                      <p:to>
                                        <p:strVal val="visible"/>
                                      </p:to>
                                    </p:set>
                                    <p:animEffect transition="in" filter="wipe(up)">
                                      <p:cBhvr>
                                        <p:cTn id="13" dur="500"/>
                                        <p:tgtEl>
                                          <p:spTgt spid="1679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85"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177800" y="1268413"/>
            <a:ext cx="5689600" cy="206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35000"/>
              </a:lnSpc>
            </a:pPr>
            <a:r>
              <a:rPr kumimoji="1" lang="zh-CN" altLang="en-US" sz="3200" b="1">
                <a:latin typeface="Times New Roman" pitchFamily="18" charset="0"/>
                <a:ea typeface="楷体_GB2312" pitchFamily="49" charset="-122"/>
              </a:rPr>
              <a:t>若无向图</a:t>
            </a:r>
            <a:r>
              <a:rPr kumimoji="1" lang="en-US" altLang="zh-CN" sz="3200" b="1">
                <a:latin typeface="Times New Roman" pitchFamily="18" charset="0"/>
                <a:ea typeface="楷体_GB2312" pitchFamily="49" charset="-122"/>
              </a:rPr>
              <a:t>G</a:t>
            </a:r>
            <a:r>
              <a:rPr kumimoji="1" lang="zh-CN" altLang="en-US" sz="3200" b="1">
                <a:latin typeface="Times New Roman" pitchFamily="18" charset="0"/>
                <a:ea typeface="楷体_GB2312" pitchFamily="49" charset="-122"/>
              </a:rPr>
              <a:t>中任意两个顶点之间都有路径连通，则称</a:t>
            </a:r>
            <a:r>
              <a:rPr kumimoji="1" lang="en-US" altLang="zh-CN" sz="3200" b="1">
                <a:latin typeface="Times New Roman" pitchFamily="18" charset="0"/>
                <a:ea typeface="楷体_GB2312" pitchFamily="49" charset="-122"/>
              </a:rPr>
              <a:t>G</a:t>
            </a:r>
            <a:r>
              <a:rPr kumimoji="1" lang="zh-CN" altLang="en-US" sz="3200" b="1">
                <a:latin typeface="Times New Roman" pitchFamily="18" charset="0"/>
                <a:ea typeface="楷体_GB2312" pitchFamily="49" charset="-122"/>
              </a:rPr>
              <a:t>是</a:t>
            </a:r>
            <a:r>
              <a:rPr kumimoji="1" lang="zh-CN" altLang="en-US" sz="3200" b="1">
                <a:solidFill>
                  <a:srgbClr val="FF3399"/>
                </a:solidFill>
                <a:latin typeface="Times New Roman" pitchFamily="18" charset="0"/>
                <a:ea typeface="楷体_GB2312" pitchFamily="49" charset="-122"/>
              </a:rPr>
              <a:t>连通图</a:t>
            </a:r>
            <a:r>
              <a:rPr kumimoji="1" lang="en-US" altLang="zh-CN" sz="3200" b="1">
                <a:latin typeface="Times New Roman" pitchFamily="18" charset="0"/>
                <a:ea typeface="楷体_GB2312" pitchFamily="49" charset="-122"/>
              </a:rPr>
              <a:t>;</a:t>
            </a:r>
          </a:p>
        </p:txBody>
      </p:sp>
      <p:grpSp>
        <p:nvGrpSpPr>
          <p:cNvPr id="22531" name="Group 32"/>
          <p:cNvGrpSpPr>
            <a:grpSpLocks/>
          </p:cNvGrpSpPr>
          <p:nvPr/>
        </p:nvGrpSpPr>
        <p:grpSpPr bwMode="auto">
          <a:xfrm>
            <a:off x="5867400" y="836613"/>
            <a:ext cx="3121025" cy="2286000"/>
            <a:chOff x="3026" y="240"/>
            <a:chExt cx="2397" cy="1920"/>
          </a:xfrm>
        </p:grpSpPr>
        <p:sp>
          <p:nvSpPr>
            <p:cNvPr id="22563" name="Oval 6"/>
            <p:cNvSpPr>
              <a:spLocks noChangeArrowheads="1"/>
            </p:cNvSpPr>
            <p:nvPr/>
          </p:nvSpPr>
          <p:spPr bwMode="auto">
            <a:xfrm>
              <a:off x="3650" y="273"/>
              <a:ext cx="287" cy="351"/>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chemeClr val="accent2">
                      <a:alpha val="50195"/>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996600"/>
                  </a:solidFill>
                  <a:latin typeface="Times New Roman" pitchFamily="18" charset="0"/>
                  <a:ea typeface="黑体" pitchFamily="49" charset="-122"/>
                </a:rPr>
                <a:t>B</a:t>
              </a:r>
              <a:endParaRPr kumimoji="1" lang="en-US" altLang="zh-CN" sz="2800">
                <a:solidFill>
                  <a:srgbClr val="996600"/>
                </a:solidFill>
                <a:latin typeface="Times New Roman" pitchFamily="18" charset="0"/>
                <a:ea typeface="黑体" pitchFamily="49" charset="-122"/>
              </a:endParaRPr>
            </a:p>
          </p:txBody>
        </p:sp>
        <p:sp>
          <p:nvSpPr>
            <p:cNvPr id="22564" name="Oval 7"/>
            <p:cNvSpPr>
              <a:spLocks noChangeArrowheads="1"/>
            </p:cNvSpPr>
            <p:nvPr/>
          </p:nvSpPr>
          <p:spPr bwMode="auto">
            <a:xfrm>
              <a:off x="3026" y="1056"/>
              <a:ext cx="287" cy="336"/>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chemeClr val="accent2">
                      <a:alpha val="50195"/>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996600"/>
                  </a:solidFill>
                  <a:latin typeface="Times New Roman" pitchFamily="18" charset="0"/>
                  <a:ea typeface="黑体" pitchFamily="49" charset="-122"/>
                </a:rPr>
                <a:t>A</a:t>
              </a:r>
              <a:endParaRPr kumimoji="1" lang="en-US" altLang="zh-CN" sz="2800">
                <a:solidFill>
                  <a:srgbClr val="996600"/>
                </a:solidFill>
                <a:latin typeface="Times New Roman" pitchFamily="18" charset="0"/>
                <a:ea typeface="黑体" pitchFamily="49" charset="-122"/>
              </a:endParaRPr>
            </a:p>
          </p:txBody>
        </p:sp>
        <p:sp>
          <p:nvSpPr>
            <p:cNvPr id="22565" name="Line 8"/>
            <p:cNvSpPr>
              <a:spLocks noChangeShapeType="1"/>
            </p:cNvSpPr>
            <p:nvPr/>
          </p:nvSpPr>
          <p:spPr bwMode="auto">
            <a:xfrm flipH="1">
              <a:off x="3169" y="480"/>
              <a:ext cx="480" cy="576"/>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66" name="Line 9"/>
            <p:cNvSpPr>
              <a:spLocks noChangeShapeType="1"/>
            </p:cNvSpPr>
            <p:nvPr/>
          </p:nvSpPr>
          <p:spPr bwMode="auto">
            <a:xfrm>
              <a:off x="3938" y="432"/>
              <a:ext cx="863" cy="1392"/>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67" name="Line 10"/>
            <p:cNvSpPr>
              <a:spLocks noChangeShapeType="1"/>
            </p:cNvSpPr>
            <p:nvPr/>
          </p:nvSpPr>
          <p:spPr bwMode="auto">
            <a:xfrm>
              <a:off x="3314" y="1248"/>
              <a:ext cx="1487" cy="576"/>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68" name="Line 11"/>
            <p:cNvSpPr>
              <a:spLocks noChangeShapeType="1"/>
            </p:cNvSpPr>
            <p:nvPr/>
          </p:nvSpPr>
          <p:spPr bwMode="auto">
            <a:xfrm flipH="1">
              <a:off x="3882" y="480"/>
              <a:ext cx="775" cy="1392"/>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69" name="Line 12"/>
            <p:cNvSpPr>
              <a:spLocks noChangeShapeType="1"/>
            </p:cNvSpPr>
            <p:nvPr/>
          </p:nvSpPr>
          <p:spPr bwMode="auto">
            <a:xfrm>
              <a:off x="4945" y="432"/>
              <a:ext cx="384" cy="624"/>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70" name="Line 13"/>
            <p:cNvSpPr>
              <a:spLocks noChangeShapeType="1"/>
            </p:cNvSpPr>
            <p:nvPr/>
          </p:nvSpPr>
          <p:spPr bwMode="auto">
            <a:xfrm flipH="1">
              <a:off x="3930" y="1248"/>
              <a:ext cx="1255" cy="624"/>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71" name="Line 14"/>
            <p:cNvSpPr>
              <a:spLocks noChangeShapeType="1"/>
            </p:cNvSpPr>
            <p:nvPr/>
          </p:nvSpPr>
          <p:spPr bwMode="auto">
            <a:xfrm flipH="1">
              <a:off x="3793" y="609"/>
              <a:ext cx="1" cy="1215"/>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72" name="Oval 15"/>
            <p:cNvSpPr>
              <a:spLocks noChangeArrowheads="1"/>
            </p:cNvSpPr>
            <p:nvPr/>
          </p:nvSpPr>
          <p:spPr bwMode="auto">
            <a:xfrm>
              <a:off x="4656" y="240"/>
              <a:ext cx="287" cy="336"/>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chemeClr val="accent2">
                      <a:alpha val="50195"/>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996600"/>
                  </a:solidFill>
                  <a:latin typeface="Times New Roman" pitchFamily="18" charset="0"/>
                  <a:ea typeface="黑体" pitchFamily="49" charset="-122"/>
                </a:rPr>
                <a:t>C</a:t>
              </a:r>
              <a:endParaRPr kumimoji="1" lang="en-US" altLang="zh-CN" sz="2800">
                <a:solidFill>
                  <a:srgbClr val="996600"/>
                </a:solidFill>
                <a:latin typeface="Times New Roman" pitchFamily="18" charset="0"/>
                <a:ea typeface="黑体" pitchFamily="49" charset="-122"/>
              </a:endParaRPr>
            </a:p>
          </p:txBody>
        </p:sp>
        <p:sp>
          <p:nvSpPr>
            <p:cNvPr id="22573" name="Oval 16"/>
            <p:cNvSpPr>
              <a:spLocks noChangeArrowheads="1"/>
            </p:cNvSpPr>
            <p:nvPr/>
          </p:nvSpPr>
          <p:spPr bwMode="auto">
            <a:xfrm>
              <a:off x="5136" y="1008"/>
              <a:ext cx="287" cy="336"/>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chemeClr val="accent2">
                      <a:alpha val="50195"/>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996600"/>
                  </a:solidFill>
                  <a:latin typeface="Times New Roman" pitchFamily="18" charset="0"/>
                  <a:ea typeface="黑体" pitchFamily="49" charset="-122"/>
                </a:rPr>
                <a:t>D</a:t>
              </a:r>
              <a:endParaRPr kumimoji="1" lang="en-US" altLang="zh-CN" sz="2800">
                <a:solidFill>
                  <a:srgbClr val="996600"/>
                </a:solidFill>
                <a:latin typeface="Times New Roman" pitchFamily="18" charset="0"/>
                <a:ea typeface="黑体" pitchFamily="49" charset="-122"/>
              </a:endParaRPr>
            </a:p>
          </p:txBody>
        </p:sp>
        <p:sp>
          <p:nvSpPr>
            <p:cNvPr id="22574" name="Oval 17"/>
            <p:cNvSpPr>
              <a:spLocks noChangeArrowheads="1"/>
            </p:cNvSpPr>
            <p:nvPr/>
          </p:nvSpPr>
          <p:spPr bwMode="auto">
            <a:xfrm>
              <a:off x="3648" y="1824"/>
              <a:ext cx="287" cy="336"/>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chemeClr val="accent2">
                      <a:alpha val="50195"/>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996600"/>
                  </a:solidFill>
                  <a:latin typeface="Times New Roman" pitchFamily="18" charset="0"/>
                  <a:ea typeface="黑体" pitchFamily="49" charset="-122"/>
                </a:rPr>
                <a:t>F</a:t>
              </a:r>
              <a:endParaRPr kumimoji="1" lang="en-US" altLang="zh-CN" sz="2800">
                <a:solidFill>
                  <a:srgbClr val="996600"/>
                </a:solidFill>
                <a:latin typeface="Times New Roman" pitchFamily="18" charset="0"/>
                <a:ea typeface="黑体" pitchFamily="49" charset="-122"/>
              </a:endParaRPr>
            </a:p>
          </p:txBody>
        </p:sp>
        <p:sp>
          <p:nvSpPr>
            <p:cNvPr id="22575" name="Oval 18"/>
            <p:cNvSpPr>
              <a:spLocks noChangeArrowheads="1"/>
            </p:cNvSpPr>
            <p:nvPr/>
          </p:nvSpPr>
          <p:spPr bwMode="auto">
            <a:xfrm>
              <a:off x="4704" y="1776"/>
              <a:ext cx="287" cy="336"/>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chemeClr val="accent2">
                      <a:alpha val="50195"/>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996600"/>
                  </a:solidFill>
                  <a:latin typeface="Times New Roman" pitchFamily="18" charset="0"/>
                  <a:ea typeface="黑体" pitchFamily="49" charset="-122"/>
                </a:rPr>
                <a:t>E</a:t>
              </a:r>
              <a:endParaRPr kumimoji="1" lang="en-US" altLang="zh-CN" sz="2800">
                <a:solidFill>
                  <a:srgbClr val="996600"/>
                </a:solidFill>
                <a:latin typeface="Times New Roman" pitchFamily="18" charset="0"/>
                <a:ea typeface="黑体" pitchFamily="49" charset="-122"/>
              </a:endParaRPr>
            </a:p>
          </p:txBody>
        </p:sp>
      </p:grpSp>
      <p:sp>
        <p:nvSpPr>
          <p:cNvPr id="22532" name="Rectangle 35"/>
          <p:cNvSpPr>
            <a:spLocks noChangeArrowheads="1"/>
          </p:cNvSpPr>
          <p:nvPr/>
        </p:nvSpPr>
        <p:spPr bwMode="auto">
          <a:xfrm>
            <a:off x="250825" y="188913"/>
            <a:ext cx="8424863" cy="106680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latin typeface="Times New Roman" pitchFamily="18" charset="0"/>
                <a:ea typeface="楷体_GB2312" pitchFamily="49" charset="-122"/>
              </a:rPr>
              <a:t>在无向图</a:t>
            </a:r>
            <a:r>
              <a:rPr kumimoji="1" lang="en-US" altLang="zh-CN" sz="3200" b="1">
                <a:latin typeface="Times New Roman" pitchFamily="18" charset="0"/>
                <a:ea typeface="楷体_GB2312" pitchFamily="49" charset="-122"/>
              </a:rPr>
              <a:t>G</a:t>
            </a:r>
            <a:r>
              <a:rPr kumimoji="1" lang="zh-CN" altLang="en-US" sz="3200" b="1">
                <a:latin typeface="Times New Roman" pitchFamily="18" charset="0"/>
                <a:ea typeface="楷体_GB2312" pitchFamily="49" charset="-122"/>
              </a:rPr>
              <a:t>中，如果从顶点</a:t>
            </a:r>
            <a:r>
              <a:rPr kumimoji="1" lang="en-US" altLang="zh-CN" sz="3200" b="1">
                <a:latin typeface="Times New Roman" pitchFamily="18" charset="0"/>
                <a:ea typeface="楷体_GB2312" pitchFamily="49" charset="-122"/>
              </a:rPr>
              <a:t>v</a:t>
            </a:r>
            <a:r>
              <a:rPr kumimoji="1" lang="zh-CN" altLang="en-US" sz="3200" b="1">
                <a:latin typeface="Times New Roman" pitchFamily="18" charset="0"/>
                <a:ea typeface="楷体_GB2312" pitchFamily="49" charset="-122"/>
              </a:rPr>
              <a:t>到顶点</a:t>
            </a:r>
            <a:r>
              <a:rPr kumimoji="1" lang="en-US" altLang="zh-CN" sz="3200" b="1">
                <a:latin typeface="Times New Roman" pitchFamily="18" charset="0"/>
                <a:ea typeface="楷体_GB2312" pitchFamily="49" charset="-122"/>
              </a:rPr>
              <a:t>v'</a:t>
            </a:r>
            <a:r>
              <a:rPr kumimoji="1" lang="zh-CN" altLang="en-US" sz="3200" b="1">
                <a:latin typeface="Times New Roman" pitchFamily="18" charset="0"/>
                <a:ea typeface="楷体_GB2312" pitchFamily="49" charset="-122"/>
              </a:rPr>
              <a:t>有路径，则称</a:t>
            </a:r>
            <a:r>
              <a:rPr kumimoji="1" lang="en-US" altLang="zh-CN" sz="3200" b="1">
                <a:latin typeface="Times New Roman" pitchFamily="18" charset="0"/>
                <a:ea typeface="楷体_GB2312" pitchFamily="49" charset="-122"/>
              </a:rPr>
              <a:t>v</a:t>
            </a:r>
            <a:r>
              <a:rPr kumimoji="1" lang="zh-CN" altLang="en-US" sz="3200" b="1">
                <a:latin typeface="Times New Roman" pitchFamily="18" charset="0"/>
                <a:ea typeface="楷体_GB2312" pitchFamily="49" charset="-122"/>
              </a:rPr>
              <a:t>和</a:t>
            </a:r>
            <a:r>
              <a:rPr kumimoji="1" lang="en-US" altLang="zh-CN" sz="3200" b="1">
                <a:latin typeface="Times New Roman" pitchFamily="18" charset="0"/>
                <a:ea typeface="楷体_GB2312" pitchFamily="49" charset="-122"/>
              </a:rPr>
              <a:t>v'</a:t>
            </a:r>
            <a:r>
              <a:rPr kumimoji="1" lang="zh-CN" altLang="en-US" sz="3200" b="1">
                <a:latin typeface="Times New Roman" pitchFamily="18" charset="0"/>
                <a:ea typeface="楷体_GB2312" pitchFamily="49" charset="-122"/>
              </a:rPr>
              <a:t>是连通的。</a:t>
            </a:r>
          </a:p>
        </p:txBody>
      </p:sp>
      <p:grpSp>
        <p:nvGrpSpPr>
          <p:cNvPr id="63524" name="Group 36"/>
          <p:cNvGrpSpPr>
            <a:grpSpLocks/>
          </p:cNvGrpSpPr>
          <p:nvPr/>
        </p:nvGrpSpPr>
        <p:grpSpPr bwMode="auto">
          <a:xfrm>
            <a:off x="6319838" y="3671888"/>
            <a:ext cx="2139950" cy="2133600"/>
            <a:chOff x="3943" y="1434"/>
            <a:chExt cx="1348" cy="1344"/>
          </a:xfrm>
        </p:grpSpPr>
        <p:sp>
          <p:nvSpPr>
            <p:cNvPr id="22557" name="Line 37"/>
            <p:cNvSpPr>
              <a:spLocks noChangeShapeType="1"/>
            </p:cNvSpPr>
            <p:nvPr/>
          </p:nvSpPr>
          <p:spPr bwMode="auto">
            <a:xfrm flipH="1">
              <a:off x="4120" y="1602"/>
              <a:ext cx="589" cy="974"/>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58" name="Line 38"/>
            <p:cNvSpPr>
              <a:spLocks noChangeShapeType="1"/>
            </p:cNvSpPr>
            <p:nvPr/>
          </p:nvSpPr>
          <p:spPr bwMode="auto">
            <a:xfrm>
              <a:off x="4928" y="1568"/>
              <a:ext cx="292" cy="437"/>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59" name="Line 39"/>
            <p:cNvSpPr>
              <a:spLocks noChangeShapeType="1"/>
            </p:cNvSpPr>
            <p:nvPr/>
          </p:nvSpPr>
          <p:spPr bwMode="auto">
            <a:xfrm flipH="1">
              <a:off x="4157" y="2140"/>
              <a:ext cx="953" cy="436"/>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60" name="Oval 40"/>
            <p:cNvSpPr>
              <a:spLocks noChangeArrowheads="1"/>
            </p:cNvSpPr>
            <p:nvPr/>
          </p:nvSpPr>
          <p:spPr bwMode="auto">
            <a:xfrm>
              <a:off x="4708" y="1434"/>
              <a:ext cx="218" cy="235"/>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chemeClr val="accent2">
                      <a:alpha val="50195"/>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996600"/>
                  </a:solidFill>
                  <a:latin typeface="Times New Roman" pitchFamily="18" charset="0"/>
                  <a:ea typeface="黑体" pitchFamily="49" charset="-122"/>
                </a:rPr>
                <a:t>C</a:t>
              </a:r>
              <a:endParaRPr kumimoji="1" lang="en-US" altLang="zh-CN" sz="2800">
                <a:solidFill>
                  <a:srgbClr val="996600"/>
                </a:solidFill>
                <a:latin typeface="Times New Roman" pitchFamily="18" charset="0"/>
                <a:ea typeface="黑体" pitchFamily="49" charset="-122"/>
              </a:endParaRPr>
            </a:p>
          </p:txBody>
        </p:sp>
        <p:sp>
          <p:nvSpPr>
            <p:cNvPr id="22561" name="Oval 41"/>
            <p:cNvSpPr>
              <a:spLocks noChangeArrowheads="1"/>
            </p:cNvSpPr>
            <p:nvPr/>
          </p:nvSpPr>
          <p:spPr bwMode="auto">
            <a:xfrm>
              <a:off x="5073" y="1972"/>
              <a:ext cx="218" cy="235"/>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chemeClr val="accent2">
                      <a:alpha val="50195"/>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996600"/>
                  </a:solidFill>
                  <a:latin typeface="Times New Roman" pitchFamily="18" charset="0"/>
                  <a:ea typeface="黑体" pitchFamily="49" charset="-122"/>
                </a:rPr>
                <a:t>D</a:t>
              </a:r>
              <a:endParaRPr kumimoji="1" lang="en-US" altLang="zh-CN" sz="2800">
                <a:solidFill>
                  <a:srgbClr val="996600"/>
                </a:solidFill>
                <a:latin typeface="Times New Roman" pitchFamily="18" charset="0"/>
                <a:ea typeface="黑体" pitchFamily="49" charset="-122"/>
              </a:endParaRPr>
            </a:p>
          </p:txBody>
        </p:sp>
        <p:sp>
          <p:nvSpPr>
            <p:cNvPr id="22562" name="Oval 42"/>
            <p:cNvSpPr>
              <a:spLocks noChangeArrowheads="1"/>
            </p:cNvSpPr>
            <p:nvPr/>
          </p:nvSpPr>
          <p:spPr bwMode="auto">
            <a:xfrm>
              <a:off x="3943" y="2543"/>
              <a:ext cx="218" cy="235"/>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chemeClr val="accent2">
                      <a:alpha val="50195"/>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996600"/>
                  </a:solidFill>
                  <a:latin typeface="Times New Roman" pitchFamily="18" charset="0"/>
                  <a:ea typeface="黑体" pitchFamily="49" charset="-122"/>
                </a:rPr>
                <a:t>F</a:t>
              </a:r>
              <a:endParaRPr kumimoji="1" lang="en-US" altLang="zh-CN" sz="2800">
                <a:solidFill>
                  <a:srgbClr val="996600"/>
                </a:solidFill>
                <a:latin typeface="Times New Roman" pitchFamily="18" charset="0"/>
                <a:ea typeface="黑体" pitchFamily="49" charset="-122"/>
              </a:endParaRPr>
            </a:p>
          </p:txBody>
        </p:sp>
      </p:grpSp>
      <p:grpSp>
        <p:nvGrpSpPr>
          <p:cNvPr id="63531" name="Group 43"/>
          <p:cNvGrpSpPr>
            <a:grpSpLocks/>
          </p:cNvGrpSpPr>
          <p:nvPr/>
        </p:nvGrpSpPr>
        <p:grpSpPr bwMode="auto">
          <a:xfrm>
            <a:off x="3563938" y="3617913"/>
            <a:ext cx="2370137" cy="2043112"/>
            <a:chOff x="2426" y="1729"/>
            <a:chExt cx="1493" cy="1287"/>
          </a:xfrm>
        </p:grpSpPr>
        <p:sp>
          <p:nvSpPr>
            <p:cNvPr id="22552" name="Oval 44"/>
            <p:cNvSpPr>
              <a:spLocks noChangeArrowheads="1"/>
            </p:cNvSpPr>
            <p:nvPr/>
          </p:nvSpPr>
          <p:spPr bwMode="auto">
            <a:xfrm>
              <a:off x="2900" y="1729"/>
              <a:ext cx="218" cy="246"/>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chemeClr val="accent2">
                      <a:alpha val="50195"/>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996600"/>
                  </a:solidFill>
                  <a:latin typeface="Times New Roman" pitchFamily="18" charset="0"/>
                  <a:ea typeface="黑体" pitchFamily="49" charset="-122"/>
                </a:rPr>
                <a:t>B</a:t>
              </a:r>
              <a:endParaRPr kumimoji="1" lang="en-US" altLang="zh-CN" sz="2800">
                <a:solidFill>
                  <a:srgbClr val="996600"/>
                </a:solidFill>
                <a:latin typeface="Times New Roman" pitchFamily="18" charset="0"/>
                <a:ea typeface="黑体" pitchFamily="49" charset="-122"/>
              </a:endParaRPr>
            </a:p>
          </p:txBody>
        </p:sp>
        <p:sp>
          <p:nvSpPr>
            <p:cNvPr id="22553" name="Oval 45"/>
            <p:cNvSpPr>
              <a:spLocks noChangeArrowheads="1"/>
            </p:cNvSpPr>
            <p:nvPr/>
          </p:nvSpPr>
          <p:spPr bwMode="auto">
            <a:xfrm>
              <a:off x="2426" y="2277"/>
              <a:ext cx="218" cy="235"/>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chemeClr val="accent2">
                      <a:alpha val="50195"/>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996600"/>
                  </a:solidFill>
                  <a:latin typeface="Times New Roman" pitchFamily="18" charset="0"/>
                  <a:ea typeface="黑体" pitchFamily="49" charset="-122"/>
                </a:rPr>
                <a:t>A</a:t>
              </a:r>
              <a:endParaRPr kumimoji="1" lang="en-US" altLang="zh-CN" sz="2800">
                <a:solidFill>
                  <a:srgbClr val="996600"/>
                </a:solidFill>
                <a:latin typeface="Times New Roman" pitchFamily="18" charset="0"/>
                <a:ea typeface="黑体" pitchFamily="49" charset="-122"/>
              </a:endParaRPr>
            </a:p>
          </p:txBody>
        </p:sp>
        <p:sp>
          <p:nvSpPr>
            <p:cNvPr id="22554" name="Line 46"/>
            <p:cNvSpPr>
              <a:spLocks noChangeShapeType="1"/>
            </p:cNvSpPr>
            <p:nvPr/>
          </p:nvSpPr>
          <p:spPr bwMode="auto">
            <a:xfrm flipH="1">
              <a:off x="2535" y="1874"/>
              <a:ext cx="364" cy="403"/>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55" name="Line 47"/>
            <p:cNvSpPr>
              <a:spLocks noChangeShapeType="1"/>
            </p:cNvSpPr>
            <p:nvPr/>
          </p:nvSpPr>
          <p:spPr bwMode="auto">
            <a:xfrm>
              <a:off x="2645" y="2412"/>
              <a:ext cx="1129" cy="403"/>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56" name="Oval 48"/>
            <p:cNvSpPr>
              <a:spLocks noChangeArrowheads="1"/>
            </p:cNvSpPr>
            <p:nvPr/>
          </p:nvSpPr>
          <p:spPr bwMode="auto">
            <a:xfrm>
              <a:off x="3701" y="2781"/>
              <a:ext cx="218" cy="235"/>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chemeClr val="accent2">
                      <a:alpha val="50195"/>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996600"/>
                  </a:solidFill>
                  <a:latin typeface="Times New Roman" pitchFamily="18" charset="0"/>
                  <a:ea typeface="黑体" pitchFamily="49" charset="-122"/>
                </a:rPr>
                <a:t>E</a:t>
              </a:r>
              <a:endParaRPr kumimoji="1" lang="en-US" altLang="zh-CN" sz="2800">
                <a:solidFill>
                  <a:srgbClr val="996600"/>
                </a:solidFill>
                <a:latin typeface="Times New Roman" pitchFamily="18" charset="0"/>
                <a:ea typeface="黑体" pitchFamily="49" charset="-122"/>
              </a:endParaRPr>
            </a:p>
          </p:txBody>
        </p:sp>
      </p:grpSp>
      <p:sp>
        <p:nvSpPr>
          <p:cNvPr id="63549" name="Text Box 61"/>
          <p:cNvSpPr txBox="1">
            <a:spLocks noChangeArrowheads="1"/>
          </p:cNvSpPr>
          <p:nvPr/>
        </p:nvSpPr>
        <p:spPr bwMode="auto">
          <a:xfrm>
            <a:off x="252413" y="5775325"/>
            <a:ext cx="7704137"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35000"/>
              </a:lnSpc>
            </a:pPr>
            <a:r>
              <a:rPr kumimoji="1" lang="zh-CN" altLang="en-US" sz="3200" b="1">
                <a:solidFill>
                  <a:srgbClr val="FF3399"/>
                </a:solidFill>
                <a:latin typeface="Times New Roman" pitchFamily="18" charset="0"/>
                <a:ea typeface="楷体_GB2312" pitchFamily="49" charset="-122"/>
              </a:rPr>
              <a:t>连通分量：</a:t>
            </a:r>
            <a:r>
              <a:rPr kumimoji="1" lang="zh-CN" altLang="en-US" sz="3200" b="1">
                <a:latin typeface="Times New Roman" pitchFamily="18" charset="0"/>
                <a:ea typeface="楷体_GB2312" pitchFamily="49" charset="-122"/>
              </a:rPr>
              <a:t>非连通图中的</a:t>
            </a:r>
            <a:r>
              <a:rPr kumimoji="1" lang="zh-CN" altLang="en-US" sz="3200" b="1" u="sng">
                <a:solidFill>
                  <a:srgbClr val="FF3399"/>
                </a:solidFill>
                <a:latin typeface="Times New Roman" pitchFamily="18" charset="0"/>
                <a:ea typeface="楷体_GB2312" pitchFamily="49" charset="-122"/>
              </a:rPr>
              <a:t>极大</a:t>
            </a:r>
            <a:r>
              <a:rPr kumimoji="1" lang="zh-CN" altLang="en-US" sz="3200" b="1">
                <a:solidFill>
                  <a:srgbClr val="FF3399"/>
                </a:solidFill>
                <a:latin typeface="Times New Roman" pitchFamily="18" charset="0"/>
                <a:ea typeface="楷体_GB2312" pitchFamily="49" charset="-122"/>
              </a:rPr>
              <a:t>连通子图</a:t>
            </a:r>
            <a:r>
              <a:rPr kumimoji="1" lang="zh-CN" altLang="en-US" sz="3200" b="1">
                <a:latin typeface="Times New Roman" pitchFamily="18" charset="0"/>
                <a:ea typeface="楷体_GB2312" pitchFamily="49" charset="-122"/>
              </a:rPr>
              <a:t>。</a:t>
            </a:r>
          </a:p>
        </p:txBody>
      </p:sp>
      <p:sp>
        <p:nvSpPr>
          <p:cNvPr id="63550" name="AutoShape 62"/>
          <p:cNvSpPr>
            <a:spLocks noChangeArrowheads="1"/>
          </p:cNvSpPr>
          <p:nvPr/>
        </p:nvSpPr>
        <p:spPr bwMode="auto">
          <a:xfrm>
            <a:off x="5724525" y="3644900"/>
            <a:ext cx="3097213" cy="2305050"/>
          </a:xfrm>
          <a:prstGeom prst="wedgeRoundRectCallout">
            <a:avLst>
              <a:gd name="adj1" fmla="val -61995"/>
              <a:gd name="adj2" fmla="val 61639"/>
              <a:gd name="adj3" fmla="val 16667"/>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800" b="1">
                <a:latin typeface="Times New Roman" pitchFamily="18" charset="0"/>
                <a:ea typeface="楷体_GB2312" pitchFamily="49" charset="-122"/>
              </a:rPr>
              <a:t>“</a:t>
            </a:r>
            <a:r>
              <a:rPr lang="zh-CN" altLang="en-US" sz="2800" b="1">
                <a:latin typeface="Times New Roman" pitchFamily="18" charset="0"/>
                <a:ea typeface="楷体_GB2312" pitchFamily="49" charset="-122"/>
              </a:rPr>
              <a:t>极大”指的是，对子图再增加图</a:t>
            </a:r>
            <a:r>
              <a:rPr lang="en-US" altLang="zh-CN" sz="2800" b="1">
                <a:latin typeface="Times New Roman" pitchFamily="18" charset="0"/>
                <a:ea typeface="楷体_GB2312" pitchFamily="49" charset="-122"/>
              </a:rPr>
              <a:t>G</a:t>
            </a:r>
            <a:r>
              <a:rPr lang="zh-CN" altLang="en-US" sz="2800" b="1">
                <a:latin typeface="Times New Roman" pitchFamily="18" charset="0"/>
                <a:ea typeface="楷体_GB2312" pitchFamily="49" charset="-122"/>
              </a:rPr>
              <a:t>中的其他顶点，子图就不再连通。</a:t>
            </a:r>
          </a:p>
        </p:txBody>
      </p:sp>
      <p:sp>
        <p:nvSpPr>
          <p:cNvPr id="22537" name="Rectangle 63"/>
          <p:cNvSpPr>
            <a:spLocks noChangeArrowheads="1"/>
          </p:cNvSpPr>
          <p:nvPr/>
        </p:nvSpPr>
        <p:spPr bwMode="auto">
          <a:xfrm>
            <a:off x="7164388" y="2924175"/>
            <a:ext cx="8747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t>连通图</a:t>
            </a:r>
          </a:p>
        </p:txBody>
      </p:sp>
      <p:grpSp>
        <p:nvGrpSpPr>
          <p:cNvPr id="22538" name="Group 65"/>
          <p:cNvGrpSpPr>
            <a:grpSpLocks/>
          </p:cNvGrpSpPr>
          <p:nvPr/>
        </p:nvGrpSpPr>
        <p:grpSpPr bwMode="auto">
          <a:xfrm>
            <a:off x="179388" y="3573463"/>
            <a:ext cx="2890837" cy="2382837"/>
            <a:chOff x="113" y="2251"/>
            <a:chExt cx="1821" cy="1501"/>
          </a:xfrm>
        </p:grpSpPr>
        <p:grpSp>
          <p:nvGrpSpPr>
            <p:cNvPr id="22539" name="Group 49"/>
            <p:cNvGrpSpPr>
              <a:grpSpLocks/>
            </p:cNvGrpSpPr>
            <p:nvPr/>
          </p:nvGrpSpPr>
          <p:grpSpPr bwMode="auto">
            <a:xfrm>
              <a:off x="113" y="2251"/>
              <a:ext cx="1821" cy="1344"/>
              <a:chOff x="291" y="1776"/>
              <a:chExt cx="1821" cy="1344"/>
            </a:xfrm>
          </p:grpSpPr>
          <p:sp>
            <p:nvSpPr>
              <p:cNvPr id="22541" name="Oval 50"/>
              <p:cNvSpPr>
                <a:spLocks noChangeArrowheads="1"/>
              </p:cNvSpPr>
              <p:nvPr/>
            </p:nvSpPr>
            <p:spPr bwMode="auto">
              <a:xfrm>
                <a:off x="765" y="1799"/>
                <a:ext cx="218" cy="246"/>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chemeClr val="accent2">
                        <a:alpha val="50195"/>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996600"/>
                    </a:solidFill>
                    <a:latin typeface="Times New Roman" pitchFamily="18" charset="0"/>
                    <a:ea typeface="黑体" pitchFamily="49" charset="-122"/>
                  </a:rPr>
                  <a:t>B</a:t>
                </a:r>
                <a:endParaRPr kumimoji="1" lang="en-US" altLang="zh-CN" sz="2800">
                  <a:solidFill>
                    <a:srgbClr val="996600"/>
                  </a:solidFill>
                  <a:latin typeface="Times New Roman" pitchFamily="18" charset="0"/>
                  <a:ea typeface="黑体" pitchFamily="49" charset="-122"/>
                </a:endParaRPr>
              </a:p>
            </p:txBody>
          </p:sp>
          <p:sp>
            <p:nvSpPr>
              <p:cNvPr id="22542" name="Oval 51"/>
              <p:cNvSpPr>
                <a:spLocks noChangeArrowheads="1"/>
              </p:cNvSpPr>
              <p:nvPr/>
            </p:nvSpPr>
            <p:spPr bwMode="auto">
              <a:xfrm>
                <a:off x="291" y="2347"/>
                <a:ext cx="218" cy="235"/>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chemeClr val="accent2">
                        <a:alpha val="50195"/>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996600"/>
                    </a:solidFill>
                    <a:latin typeface="Times New Roman" pitchFamily="18" charset="0"/>
                    <a:ea typeface="黑体" pitchFamily="49" charset="-122"/>
                  </a:rPr>
                  <a:t>A</a:t>
                </a:r>
                <a:endParaRPr kumimoji="1" lang="en-US" altLang="zh-CN" sz="2800">
                  <a:solidFill>
                    <a:srgbClr val="996600"/>
                  </a:solidFill>
                  <a:latin typeface="Times New Roman" pitchFamily="18" charset="0"/>
                  <a:ea typeface="黑体" pitchFamily="49" charset="-122"/>
                </a:endParaRPr>
              </a:p>
            </p:txBody>
          </p:sp>
          <p:sp>
            <p:nvSpPr>
              <p:cNvPr id="22543" name="Line 52"/>
              <p:cNvSpPr>
                <a:spLocks noChangeShapeType="1"/>
              </p:cNvSpPr>
              <p:nvPr/>
            </p:nvSpPr>
            <p:spPr bwMode="auto">
              <a:xfrm flipH="1">
                <a:off x="400" y="1944"/>
                <a:ext cx="364" cy="403"/>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4" name="Line 53"/>
              <p:cNvSpPr>
                <a:spLocks noChangeShapeType="1"/>
              </p:cNvSpPr>
              <p:nvPr/>
            </p:nvSpPr>
            <p:spPr bwMode="auto">
              <a:xfrm>
                <a:off x="510" y="2482"/>
                <a:ext cx="1129" cy="403"/>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5" name="Line 54"/>
              <p:cNvSpPr>
                <a:spLocks noChangeShapeType="1"/>
              </p:cNvSpPr>
              <p:nvPr/>
            </p:nvSpPr>
            <p:spPr bwMode="auto">
              <a:xfrm flipH="1">
                <a:off x="941" y="1944"/>
                <a:ext cx="589" cy="974"/>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6" name="Line 55"/>
              <p:cNvSpPr>
                <a:spLocks noChangeShapeType="1"/>
              </p:cNvSpPr>
              <p:nvPr/>
            </p:nvSpPr>
            <p:spPr bwMode="auto">
              <a:xfrm>
                <a:off x="1749" y="1910"/>
                <a:ext cx="292" cy="437"/>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7" name="Line 56"/>
              <p:cNvSpPr>
                <a:spLocks noChangeShapeType="1"/>
              </p:cNvSpPr>
              <p:nvPr/>
            </p:nvSpPr>
            <p:spPr bwMode="auto">
              <a:xfrm flipH="1">
                <a:off x="978" y="2482"/>
                <a:ext cx="953" cy="436"/>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8" name="Oval 57"/>
              <p:cNvSpPr>
                <a:spLocks noChangeArrowheads="1"/>
              </p:cNvSpPr>
              <p:nvPr/>
            </p:nvSpPr>
            <p:spPr bwMode="auto">
              <a:xfrm>
                <a:off x="1529" y="1776"/>
                <a:ext cx="218" cy="235"/>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chemeClr val="accent2">
                        <a:alpha val="50195"/>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996600"/>
                    </a:solidFill>
                    <a:latin typeface="Times New Roman" pitchFamily="18" charset="0"/>
                    <a:ea typeface="黑体" pitchFamily="49" charset="-122"/>
                  </a:rPr>
                  <a:t>C</a:t>
                </a:r>
                <a:endParaRPr kumimoji="1" lang="en-US" altLang="zh-CN" sz="2800">
                  <a:solidFill>
                    <a:srgbClr val="996600"/>
                  </a:solidFill>
                  <a:latin typeface="Times New Roman" pitchFamily="18" charset="0"/>
                  <a:ea typeface="黑体" pitchFamily="49" charset="-122"/>
                </a:endParaRPr>
              </a:p>
            </p:txBody>
          </p:sp>
          <p:sp>
            <p:nvSpPr>
              <p:cNvPr id="22549" name="Oval 58"/>
              <p:cNvSpPr>
                <a:spLocks noChangeArrowheads="1"/>
              </p:cNvSpPr>
              <p:nvPr/>
            </p:nvSpPr>
            <p:spPr bwMode="auto">
              <a:xfrm>
                <a:off x="1894" y="2314"/>
                <a:ext cx="218" cy="235"/>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chemeClr val="accent2">
                        <a:alpha val="50195"/>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996600"/>
                    </a:solidFill>
                    <a:latin typeface="Times New Roman" pitchFamily="18" charset="0"/>
                    <a:ea typeface="黑体" pitchFamily="49" charset="-122"/>
                  </a:rPr>
                  <a:t>D</a:t>
                </a:r>
                <a:endParaRPr kumimoji="1" lang="en-US" altLang="zh-CN" sz="2800">
                  <a:solidFill>
                    <a:srgbClr val="996600"/>
                  </a:solidFill>
                  <a:latin typeface="Times New Roman" pitchFamily="18" charset="0"/>
                  <a:ea typeface="黑体" pitchFamily="49" charset="-122"/>
                </a:endParaRPr>
              </a:p>
            </p:txBody>
          </p:sp>
          <p:sp>
            <p:nvSpPr>
              <p:cNvPr id="22550" name="Oval 59"/>
              <p:cNvSpPr>
                <a:spLocks noChangeArrowheads="1"/>
              </p:cNvSpPr>
              <p:nvPr/>
            </p:nvSpPr>
            <p:spPr bwMode="auto">
              <a:xfrm>
                <a:off x="764" y="2885"/>
                <a:ext cx="218" cy="235"/>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chemeClr val="accent2">
                        <a:alpha val="50195"/>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996600"/>
                    </a:solidFill>
                    <a:latin typeface="Times New Roman" pitchFamily="18" charset="0"/>
                    <a:ea typeface="黑体" pitchFamily="49" charset="-122"/>
                  </a:rPr>
                  <a:t>F</a:t>
                </a:r>
                <a:endParaRPr kumimoji="1" lang="en-US" altLang="zh-CN" sz="2800">
                  <a:solidFill>
                    <a:srgbClr val="996600"/>
                  </a:solidFill>
                  <a:latin typeface="Times New Roman" pitchFamily="18" charset="0"/>
                  <a:ea typeface="黑体" pitchFamily="49" charset="-122"/>
                </a:endParaRPr>
              </a:p>
            </p:txBody>
          </p:sp>
          <p:sp>
            <p:nvSpPr>
              <p:cNvPr id="22551" name="Oval 60"/>
              <p:cNvSpPr>
                <a:spLocks noChangeArrowheads="1"/>
              </p:cNvSpPr>
              <p:nvPr/>
            </p:nvSpPr>
            <p:spPr bwMode="auto">
              <a:xfrm>
                <a:off x="1566" y="2851"/>
                <a:ext cx="218" cy="235"/>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chemeClr val="accent2">
                        <a:alpha val="50195"/>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996600"/>
                    </a:solidFill>
                    <a:latin typeface="Times New Roman" pitchFamily="18" charset="0"/>
                    <a:ea typeface="黑体" pitchFamily="49" charset="-122"/>
                  </a:rPr>
                  <a:t>E</a:t>
                </a:r>
                <a:endParaRPr kumimoji="1" lang="en-US" altLang="zh-CN" sz="2800">
                  <a:solidFill>
                    <a:srgbClr val="996600"/>
                  </a:solidFill>
                  <a:latin typeface="Times New Roman" pitchFamily="18" charset="0"/>
                  <a:ea typeface="黑体" pitchFamily="49" charset="-122"/>
                </a:endParaRPr>
              </a:p>
            </p:txBody>
          </p:sp>
        </p:grpSp>
        <p:sp>
          <p:nvSpPr>
            <p:cNvPr id="22540" name="Rectangle 64"/>
            <p:cNvSpPr>
              <a:spLocks noChangeArrowheads="1"/>
            </p:cNvSpPr>
            <p:nvPr/>
          </p:nvSpPr>
          <p:spPr bwMode="auto">
            <a:xfrm>
              <a:off x="839" y="3521"/>
              <a:ext cx="6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t>非连通图</a:t>
              </a: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549"/>
                                        </p:tgtEl>
                                        <p:attrNameLst>
                                          <p:attrName>style.visibility</p:attrName>
                                        </p:attrNameLst>
                                      </p:cBhvr>
                                      <p:to>
                                        <p:strVal val="visible"/>
                                      </p:to>
                                    </p:set>
                                    <p:animEffect transition="in" filter="wipe(left)">
                                      <p:cBhvr>
                                        <p:cTn id="7" dur="500"/>
                                        <p:tgtEl>
                                          <p:spTgt spid="635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550"/>
                                        </p:tgtEl>
                                        <p:attrNameLst>
                                          <p:attrName>style.visibility</p:attrName>
                                        </p:attrNameLst>
                                      </p:cBhvr>
                                      <p:to>
                                        <p:strVal val="visible"/>
                                      </p:to>
                                    </p:set>
                                    <p:animEffect transition="in" filter="blinds(horizontal)">
                                      <p:cBhvr>
                                        <p:cTn id="12" dur="500"/>
                                        <p:tgtEl>
                                          <p:spTgt spid="63550"/>
                                        </p:tgtEl>
                                      </p:cBhvr>
                                    </p:animEffect>
                                  </p:childTnLst>
                                  <p:subTnLst>
                                    <p:set>
                                      <p:cBhvr override="childStyle">
                                        <p:cTn dur="1" fill="hold" display="0" masterRel="nextClick" afterEffect="1"/>
                                        <p:tgtEl>
                                          <p:spTgt spid="63550"/>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3531"/>
                                        </p:tgtEl>
                                        <p:attrNameLst>
                                          <p:attrName>style.visibility</p:attrName>
                                        </p:attrNameLst>
                                      </p:cBhvr>
                                      <p:to>
                                        <p:strVal val="visible"/>
                                      </p:to>
                                    </p:set>
                                    <p:animEffect transition="in" filter="blinds(horizontal)">
                                      <p:cBhvr>
                                        <p:cTn id="17" dur="500"/>
                                        <p:tgtEl>
                                          <p:spTgt spid="635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3524"/>
                                        </p:tgtEl>
                                        <p:attrNameLst>
                                          <p:attrName>style.visibility</p:attrName>
                                        </p:attrNameLst>
                                      </p:cBhvr>
                                      <p:to>
                                        <p:strVal val="visible"/>
                                      </p:to>
                                    </p:set>
                                    <p:animEffect transition="in" filter="blinds(horizontal)">
                                      <p:cBhvr>
                                        <p:cTn id="22" dur="500"/>
                                        <p:tgtEl>
                                          <p:spTgt spid="63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49" grpId="0" autoUpdateAnimBg="0"/>
      <p:bldP spid="63550"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250825" y="188913"/>
            <a:ext cx="8426450"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latin typeface="Times New Roman" pitchFamily="18" charset="0"/>
                <a:ea typeface="楷体_GB2312" pitchFamily="49" charset="-122"/>
              </a:rPr>
              <a:t>对</a:t>
            </a:r>
            <a:r>
              <a:rPr kumimoji="1" lang="zh-CN" altLang="en-US" sz="3200" b="1">
                <a:solidFill>
                  <a:srgbClr val="FF3399"/>
                </a:solidFill>
                <a:latin typeface="Times New Roman" pitchFamily="18" charset="0"/>
                <a:ea typeface="楷体_GB2312" pitchFamily="49" charset="-122"/>
              </a:rPr>
              <a:t>有向图</a:t>
            </a:r>
            <a:r>
              <a:rPr kumimoji="1" lang="zh-CN" altLang="en-US" sz="3200" b="1">
                <a:latin typeface="Times New Roman" pitchFamily="18" charset="0"/>
                <a:ea typeface="楷体_GB2312" pitchFamily="49" charset="-122"/>
              </a:rPr>
              <a:t>，如果对于每一对</a:t>
            </a:r>
            <a:r>
              <a:rPr kumimoji="1" lang="en-US" altLang="zh-CN" sz="3200" b="1">
                <a:latin typeface="Times New Roman" pitchFamily="18" charset="0"/>
                <a:ea typeface="楷体_GB2312" pitchFamily="49" charset="-122"/>
              </a:rPr>
              <a:t>v</a:t>
            </a:r>
            <a:r>
              <a:rPr kumimoji="1" lang="en-US" altLang="zh-CN" sz="3200" b="1" baseline="-25000">
                <a:latin typeface="Times New Roman" pitchFamily="18" charset="0"/>
                <a:ea typeface="楷体_GB2312" pitchFamily="49" charset="-122"/>
              </a:rPr>
              <a:t>i</a:t>
            </a:r>
            <a:r>
              <a:rPr kumimoji="1" lang="en-US" altLang="zh-CN" sz="3200" b="1">
                <a:latin typeface="Times New Roman" pitchFamily="18" charset="0"/>
                <a:ea typeface="楷体_GB2312" pitchFamily="49" charset="-122"/>
              </a:rPr>
              <a:t>,v</a:t>
            </a:r>
            <a:r>
              <a:rPr kumimoji="1" lang="en-US" altLang="zh-CN" sz="3200" b="1" baseline="-25000">
                <a:latin typeface="Times New Roman" pitchFamily="18" charset="0"/>
                <a:ea typeface="楷体_GB2312" pitchFamily="49" charset="-122"/>
              </a:rPr>
              <a:t>j</a:t>
            </a:r>
            <a:r>
              <a:rPr kumimoji="1" lang="en-US" altLang="zh-CN" sz="3200" b="1">
                <a:latin typeface="Times New Roman" pitchFamily="18" charset="0"/>
                <a:ea typeface="楷体_GB2312" pitchFamily="49" charset="-122"/>
              </a:rPr>
              <a:t>∈V</a:t>
            </a:r>
            <a:r>
              <a:rPr kumimoji="1" lang="zh-CN" altLang="en-US" sz="3200" b="1">
                <a:latin typeface="Times New Roman" pitchFamily="18" charset="0"/>
                <a:ea typeface="楷体_GB2312" pitchFamily="49" charset="-122"/>
              </a:rPr>
              <a:t>，</a:t>
            </a:r>
            <a:r>
              <a:rPr kumimoji="1" lang="en-US" altLang="zh-CN" sz="3200" b="1">
                <a:latin typeface="Times New Roman" pitchFamily="18" charset="0"/>
                <a:ea typeface="楷体_GB2312" pitchFamily="49" charset="-122"/>
              </a:rPr>
              <a:t>v</a:t>
            </a:r>
            <a:r>
              <a:rPr kumimoji="1" lang="en-US" altLang="zh-CN" sz="3200" b="1" baseline="-25000">
                <a:latin typeface="Times New Roman" pitchFamily="18" charset="0"/>
                <a:ea typeface="楷体_GB2312" pitchFamily="49" charset="-122"/>
              </a:rPr>
              <a:t>i</a:t>
            </a:r>
            <a:r>
              <a:rPr kumimoji="1" lang="en-US" altLang="zh-CN" sz="3200" b="1">
                <a:latin typeface="Times New Roman" pitchFamily="18" charset="0"/>
                <a:ea typeface="楷体_GB2312" pitchFamily="49" charset="-122"/>
              </a:rPr>
              <a:t>≠v</a:t>
            </a:r>
            <a:r>
              <a:rPr kumimoji="1" lang="en-US" altLang="zh-CN" sz="3200" b="1" baseline="-25000">
                <a:latin typeface="Times New Roman" pitchFamily="18" charset="0"/>
                <a:ea typeface="楷体_GB2312" pitchFamily="49" charset="-122"/>
              </a:rPr>
              <a:t>j</a:t>
            </a:r>
            <a:r>
              <a:rPr kumimoji="1" lang="zh-CN" altLang="en-US" sz="3200" b="1">
                <a:latin typeface="Times New Roman" pitchFamily="18" charset="0"/>
                <a:ea typeface="楷体_GB2312" pitchFamily="49" charset="-122"/>
              </a:rPr>
              <a:t>，从</a:t>
            </a:r>
            <a:r>
              <a:rPr kumimoji="1" lang="en-US" altLang="zh-CN" sz="3200" b="1">
                <a:latin typeface="Times New Roman" pitchFamily="18" charset="0"/>
                <a:ea typeface="楷体_GB2312" pitchFamily="49" charset="-122"/>
              </a:rPr>
              <a:t>v</a:t>
            </a:r>
            <a:r>
              <a:rPr kumimoji="1" lang="en-US" altLang="zh-CN" sz="3200" b="1" baseline="-25000">
                <a:latin typeface="Times New Roman" pitchFamily="18" charset="0"/>
                <a:ea typeface="楷体_GB2312" pitchFamily="49" charset="-122"/>
              </a:rPr>
              <a:t>i </a:t>
            </a:r>
            <a:r>
              <a:rPr kumimoji="1" lang="zh-CN" altLang="en-US" sz="3200" b="1">
                <a:latin typeface="Times New Roman" pitchFamily="18" charset="0"/>
                <a:ea typeface="楷体_GB2312" pitchFamily="49" charset="-122"/>
              </a:rPr>
              <a:t>到</a:t>
            </a:r>
            <a:r>
              <a:rPr kumimoji="1" lang="en-US" altLang="zh-CN" sz="3200" b="1">
                <a:latin typeface="Times New Roman" pitchFamily="18" charset="0"/>
                <a:ea typeface="楷体_GB2312" pitchFamily="49" charset="-122"/>
              </a:rPr>
              <a:t>v</a:t>
            </a:r>
            <a:r>
              <a:rPr kumimoji="1" lang="en-US" altLang="zh-CN" sz="3200" b="1" baseline="-25000">
                <a:latin typeface="Times New Roman" pitchFamily="18" charset="0"/>
                <a:ea typeface="楷体_GB2312" pitchFamily="49" charset="-122"/>
              </a:rPr>
              <a:t>j </a:t>
            </a:r>
            <a:r>
              <a:rPr kumimoji="1" lang="zh-CN" altLang="en-US" sz="3200" b="1">
                <a:latin typeface="Times New Roman" pitchFamily="18" charset="0"/>
                <a:ea typeface="楷体_GB2312" pitchFamily="49" charset="-122"/>
              </a:rPr>
              <a:t>和从 </a:t>
            </a:r>
            <a:r>
              <a:rPr kumimoji="1" lang="en-US" altLang="zh-CN" sz="3200" b="1">
                <a:latin typeface="Times New Roman" pitchFamily="18" charset="0"/>
                <a:ea typeface="楷体_GB2312" pitchFamily="49" charset="-122"/>
              </a:rPr>
              <a:t>v</a:t>
            </a:r>
            <a:r>
              <a:rPr kumimoji="1" lang="en-US" altLang="zh-CN" sz="3200" b="1" baseline="-25000">
                <a:latin typeface="Times New Roman" pitchFamily="18" charset="0"/>
                <a:ea typeface="楷体_GB2312" pitchFamily="49" charset="-122"/>
              </a:rPr>
              <a:t>j</a:t>
            </a:r>
            <a:r>
              <a:rPr kumimoji="1" lang="en-US" altLang="zh-CN" sz="3200" b="1">
                <a:latin typeface="Times New Roman" pitchFamily="18" charset="0"/>
                <a:ea typeface="楷体_GB2312" pitchFamily="49" charset="-122"/>
              </a:rPr>
              <a:t> </a:t>
            </a:r>
            <a:r>
              <a:rPr kumimoji="1" lang="zh-CN" altLang="en-US" sz="3200" b="1">
                <a:latin typeface="Times New Roman" pitchFamily="18" charset="0"/>
                <a:ea typeface="楷体_GB2312" pitchFamily="49" charset="-122"/>
              </a:rPr>
              <a:t>到 </a:t>
            </a:r>
            <a:r>
              <a:rPr kumimoji="1" lang="en-US" altLang="zh-CN" sz="3200" b="1">
                <a:latin typeface="Times New Roman" pitchFamily="18" charset="0"/>
                <a:ea typeface="楷体_GB2312" pitchFamily="49" charset="-122"/>
              </a:rPr>
              <a:t>v</a:t>
            </a:r>
            <a:r>
              <a:rPr kumimoji="1" lang="en-US" altLang="zh-CN" sz="3200" b="1" baseline="-25000">
                <a:latin typeface="Times New Roman" pitchFamily="18" charset="0"/>
                <a:ea typeface="楷体_GB2312" pitchFamily="49" charset="-122"/>
              </a:rPr>
              <a:t>i</a:t>
            </a:r>
            <a:r>
              <a:rPr kumimoji="1" lang="en-US" altLang="zh-CN" sz="3200" b="1">
                <a:latin typeface="Times New Roman" pitchFamily="18" charset="0"/>
                <a:ea typeface="楷体_GB2312" pitchFamily="49" charset="-122"/>
              </a:rPr>
              <a:t> </a:t>
            </a:r>
            <a:r>
              <a:rPr kumimoji="1" lang="zh-CN" altLang="en-US" sz="3200" b="1">
                <a:latin typeface="Times New Roman" pitchFamily="18" charset="0"/>
                <a:ea typeface="楷体_GB2312" pitchFamily="49" charset="-122"/>
              </a:rPr>
              <a:t>都存在有向路径，则称</a:t>
            </a:r>
            <a:r>
              <a:rPr kumimoji="1" lang="en-US" altLang="zh-CN" sz="3200" b="1">
                <a:latin typeface="Times New Roman" pitchFamily="18" charset="0"/>
                <a:ea typeface="楷体_GB2312" pitchFamily="49" charset="-122"/>
              </a:rPr>
              <a:t>G</a:t>
            </a:r>
            <a:r>
              <a:rPr kumimoji="1" lang="zh-CN" altLang="en-US" sz="3200" b="1">
                <a:latin typeface="Times New Roman" pitchFamily="18" charset="0"/>
                <a:ea typeface="楷体_GB2312" pitchFamily="49" charset="-122"/>
              </a:rPr>
              <a:t>是</a:t>
            </a:r>
            <a:r>
              <a:rPr kumimoji="1" lang="zh-CN" altLang="en-US" sz="3200" b="1">
                <a:solidFill>
                  <a:srgbClr val="FF3399"/>
                </a:solidFill>
                <a:latin typeface="Times New Roman" pitchFamily="18" charset="0"/>
                <a:ea typeface="楷体_GB2312" pitchFamily="49" charset="-122"/>
              </a:rPr>
              <a:t>强连通图</a:t>
            </a:r>
            <a:r>
              <a:rPr kumimoji="1" lang="zh-CN" altLang="en-US" sz="3200" b="1">
                <a:latin typeface="Times New Roman" pitchFamily="18" charset="0"/>
                <a:ea typeface="楷体_GB2312" pitchFamily="49" charset="-122"/>
              </a:rPr>
              <a:t>。否则称为</a:t>
            </a:r>
            <a:r>
              <a:rPr kumimoji="1" lang="zh-CN" altLang="en-US" sz="3200" b="1">
                <a:solidFill>
                  <a:srgbClr val="FF3399"/>
                </a:solidFill>
                <a:latin typeface="Times New Roman" pitchFamily="18" charset="0"/>
                <a:ea typeface="楷体_GB2312" pitchFamily="49" charset="-122"/>
              </a:rPr>
              <a:t>非强连通图</a:t>
            </a:r>
            <a:r>
              <a:rPr kumimoji="1" lang="zh-CN" altLang="en-US" sz="3200" b="1">
                <a:latin typeface="Times New Roman" pitchFamily="18" charset="0"/>
                <a:ea typeface="楷体_GB2312" pitchFamily="49" charset="-122"/>
              </a:rPr>
              <a:t>。</a:t>
            </a:r>
          </a:p>
        </p:txBody>
      </p:sp>
      <p:sp>
        <p:nvSpPr>
          <p:cNvPr id="87069" name="Rectangle 29"/>
          <p:cNvSpPr>
            <a:spLocks noChangeArrowheads="1"/>
          </p:cNvSpPr>
          <p:nvPr/>
        </p:nvSpPr>
        <p:spPr bwMode="auto">
          <a:xfrm>
            <a:off x="323850" y="1989138"/>
            <a:ext cx="4392613"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3200" b="1">
                <a:latin typeface="Times New Roman" pitchFamily="18" charset="0"/>
                <a:ea typeface="楷体_GB2312" pitchFamily="49" charset="-122"/>
              </a:rPr>
              <a:t>    </a:t>
            </a:r>
            <a:r>
              <a:rPr kumimoji="1" lang="zh-CN" altLang="en-US" sz="3200" b="1">
                <a:latin typeface="Times New Roman" pitchFamily="18" charset="0"/>
                <a:ea typeface="楷体_GB2312" pitchFamily="49" charset="-122"/>
              </a:rPr>
              <a:t>非强连通图</a:t>
            </a:r>
            <a:r>
              <a:rPr kumimoji="1" lang="en-US" altLang="zh-CN" sz="3200" b="1">
                <a:latin typeface="Times New Roman" pitchFamily="18" charset="0"/>
                <a:ea typeface="楷体_GB2312" pitchFamily="49" charset="-122"/>
              </a:rPr>
              <a:t>G</a:t>
            </a:r>
            <a:r>
              <a:rPr kumimoji="1" lang="zh-CN" altLang="en-US" sz="3200" b="1">
                <a:latin typeface="Times New Roman" pitchFamily="18" charset="0"/>
                <a:ea typeface="楷体_GB2312" pitchFamily="49" charset="-122"/>
              </a:rPr>
              <a:t>中的极大强连通子图称为</a:t>
            </a:r>
            <a:r>
              <a:rPr kumimoji="1" lang="en-US" altLang="zh-CN" sz="3200" b="1">
                <a:latin typeface="Times New Roman" pitchFamily="18" charset="0"/>
                <a:ea typeface="楷体_GB2312" pitchFamily="49" charset="-122"/>
              </a:rPr>
              <a:t>G</a:t>
            </a:r>
            <a:r>
              <a:rPr kumimoji="1" lang="zh-CN" altLang="en-US" sz="3200" b="1">
                <a:latin typeface="Times New Roman" pitchFamily="18" charset="0"/>
                <a:ea typeface="楷体_GB2312" pitchFamily="49" charset="-122"/>
              </a:rPr>
              <a:t>的</a:t>
            </a:r>
            <a:r>
              <a:rPr kumimoji="1" lang="zh-CN" altLang="en-US" sz="3200" b="1">
                <a:solidFill>
                  <a:srgbClr val="FF3399"/>
                </a:solidFill>
                <a:latin typeface="Times New Roman" pitchFamily="18" charset="0"/>
                <a:ea typeface="楷体_GB2312" pitchFamily="49" charset="-122"/>
              </a:rPr>
              <a:t>强连通分量</a:t>
            </a:r>
            <a:r>
              <a:rPr kumimoji="1" lang="zh-CN" altLang="en-US" sz="3200" b="1">
                <a:latin typeface="Times New Roman" pitchFamily="18" charset="0"/>
                <a:ea typeface="楷体_GB2312" pitchFamily="49" charset="-122"/>
              </a:rPr>
              <a:t>。</a:t>
            </a:r>
          </a:p>
        </p:txBody>
      </p:sp>
      <p:grpSp>
        <p:nvGrpSpPr>
          <p:cNvPr id="23556" name="Group 68"/>
          <p:cNvGrpSpPr>
            <a:grpSpLocks/>
          </p:cNvGrpSpPr>
          <p:nvPr/>
        </p:nvGrpSpPr>
        <p:grpSpPr bwMode="auto">
          <a:xfrm>
            <a:off x="5508625" y="1268413"/>
            <a:ext cx="3505200" cy="2743200"/>
            <a:chOff x="204" y="2296"/>
            <a:chExt cx="2208" cy="1728"/>
          </a:xfrm>
        </p:grpSpPr>
        <p:grpSp>
          <p:nvGrpSpPr>
            <p:cNvPr id="23581" name="Group 30"/>
            <p:cNvGrpSpPr>
              <a:grpSpLocks/>
            </p:cNvGrpSpPr>
            <p:nvPr/>
          </p:nvGrpSpPr>
          <p:grpSpPr bwMode="auto">
            <a:xfrm>
              <a:off x="204" y="2296"/>
              <a:ext cx="2208" cy="1440"/>
              <a:chOff x="384" y="2400"/>
              <a:chExt cx="2208" cy="1488"/>
            </a:xfrm>
          </p:grpSpPr>
          <p:sp>
            <p:nvSpPr>
              <p:cNvPr id="23583" name="Line 3"/>
              <p:cNvSpPr>
                <a:spLocks noChangeShapeType="1"/>
              </p:cNvSpPr>
              <p:nvPr/>
            </p:nvSpPr>
            <p:spPr bwMode="auto">
              <a:xfrm flipH="1">
                <a:off x="528" y="2544"/>
                <a:ext cx="816" cy="432"/>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84" name="Line 4"/>
              <p:cNvSpPr>
                <a:spLocks noChangeShapeType="1"/>
              </p:cNvSpPr>
              <p:nvPr/>
            </p:nvSpPr>
            <p:spPr bwMode="auto">
              <a:xfrm>
                <a:off x="624" y="3264"/>
                <a:ext cx="288" cy="432"/>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85" name="Line 5"/>
              <p:cNvSpPr>
                <a:spLocks noChangeShapeType="1"/>
              </p:cNvSpPr>
              <p:nvPr/>
            </p:nvSpPr>
            <p:spPr bwMode="auto">
              <a:xfrm>
                <a:off x="1200" y="3696"/>
                <a:ext cx="576" cy="0"/>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86" name="Line 6"/>
              <p:cNvSpPr>
                <a:spLocks noChangeShapeType="1"/>
              </p:cNvSpPr>
              <p:nvPr/>
            </p:nvSpPr>
            <p:spPr bwMode="auto">
              <a:xfrm flipH="1" flipV="1">
                <a:off x="1584" y="2688"/>
                <a:ext cx="336" cy="864"/>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87" name="Line 7"/>
              <p:cNvSpPr>
                <a:spLocks noChangeShapeType="1"/>
              </p:cNvSpPr>
              <p:nvPr/>
            </p:nvSpPr>
            <p:spPr bwMode="auto">
              <a:xfrm>
                <a:off x="1632" y="2544"/>
                <a:ext cx="768" cy="432"/>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88" name="Line 8"/>
              <p:cNvSpPr>
                <a:spLocks noChangeShapeType="1"/>
              </p:cNvSpPr>
              <p:nvPr/>
            </p:nvSpPr>
            <p:spPr bwMode="auto">
              <a:xfrm flipH="1" flipV="1">
                <a:off x="672" y="3120"/>
                <a:ext cx="1104" cy="480"/>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89" name="Line 9"/>
              <p:cNvSpPr>
                <a:spLocks noChangeShapeType="1"/>
              </p:cNvSpPr>
              <p:nvPr/>
            </p:nvSpPr>
            <p:spPr bwMode="auto">
              <a:xfrm flipH="1">
                <a:off x="1056" y="3120"/>
                <a:ext cx="1248" cy="432"/>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90" name="Oval 10"/>
              <p:cNvSpPr>
                <a:spLocks noChangeArrowheads="1"/>
              </p:cNvSpPr>
              <p:nvPr/>
            </p:nvSpPr>
            <p:spPr bwMode="auto">
              <a:xfrm>
                <a:off x="1344" y="2400"/>
                <a:ext cx="288" cy="336"/>
              </a:xfrm>
              <a:prstGeom prst="ellipse">
                <a:avLst/>
              </a:prstGeom>
              <a:solidFill>
                <a:srgbClr val="A7E2FF">
                  <a:alpha val="50195"/>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Times New Roman" pitchFamily="18" charset="0"/>
                    <a:ea typeface="黑体" pitchFamily="49" charset="-122"/>
                  </a:rPr>
                  <a:t>A</a:t>
                </a:r>
                <a:endParaRPr kumimoji="1" lang="en-US" altLang="zh-CN" sz="2400">
                  <a:latin typeface="Times New Roman" pitchFamily="18" charset="0"/>
                  <a:ea typeface="黑体" pitchFamily="49" charset="-122"/>
                </a:endParaRPr>
              </a:p>
            </p:txBody>
          </p:sp>
          <p:sp>
            <p:nvSpPr>
              <p:cNvPr id="23591" name="Oval 11"/>
              <p:cNvSpPr>
                <a:spLocks noChangeArrowheads="1"/>
              </p:cNvSpPr>
              <p:nvPr/>
            </p:nvSpPr>
            <p:spPr bwMode="auto">
              <a:xfrm>
                <a:off x="384" y="2976"/>
                <a:ext cx="288" cy="336"/>
              </a:xfrm>
              <a:prstGeom prst="ellipse">
                <a:avLst/>
              </a:prstGeom>
              <a:solidFill>
                <a:srgbClr val="A7E2FF">
                  <a:alpha val="50195"/>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Times New Roman" pitchFamily="18" charset="0"/>
                    <a:ea typeface="黑体" pitchFamily="49" charset="-122"/>
                  </a:rPr>
                  <a:t>B</a:t>
                </a:r>
                <a:endParaRPr kumimoji="1" lang="en-US" altLang="zh-CN" sz="2400">
                  <a:latin typeface="Times New Roman" pitchFamily="18" charset="0"/>
                  <a:ea typeface="黑体" pitchFamily="49" charset="-122"/>
                </a:endParaRPr>
              </a:p>
            </p:txBody>
          </p:sp>
          <p:sp>
            <p:nvSpPr>
              <p:cNvPr id="23592" name="Oval 12"/>
              <p:cNvSpPr>
                <a:spLocks noChangeArrowheads="1"/>
              </p:cNvSpPr>
              <p:nvPr/>
            </p:nvSpPr>
            <p:spPr bwMode="auto">
              <a:xfrm>
                <a:off x="2304" y="2976"/>
                <a:ext cx="288" cy="336"/>
              </a:xfrm>
              <a:prstGeom prst="ellipse">
                <a:avLst/>
              </a:prstGeom>
              <a:solidFill>
                <a:srgbClr val="A7E2FF">
                  <a:alpha val="50195"/>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Times New Roman" pitchFamily="18" charset="0"/>
                    <a:ea typeface="黑体" pitchFamily="49" charset="-122"/>
                  </a:rPr>
                  <a:t>E</a:t>
                </a:r>
                <a:endParaRPr kumimoji="1" lang="en-US" altLang="zh-CN" sz="2400">
                  <a:latin typeface="Times New Roman" pitchFamily="18" charset="0"/>
                  <a:ea typeface="黑体" pitchFamily="49" charset="-122"/>
                </a:endParaRPr>
              </a:p>
            </p:txBody>
          </p:sp>
          <p:sp>
            <p:nvSpPr>
              <p:cNvPr id="23593" name="Oval 13"/>
              <p:cNvSpPr>
                <a:spLocks noChangeArrowheads="1"/>
              </p:cNvSpPr>
              <p:nvPr/>
            </p:nvSpPr>
            <p:spPr bwMode="auto">
              <a:xfrm>
                <a:off x="912" y="3552"/>
                <a:ext cx="288" cy="336"/>
              </a:xfrm>
              <a:prstGeom prst="ellipse">
                <a:avLst/>
              </a:prstGeom>
              <a:solidFill>
                <a:srgbClr val="A7E2FF">
                  <a:alpha val="50195"/>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Times New Roman" pitchFamily="18" charset="0"/>
                    <a:ea typeface="黑体" pitchFamily="49" charset="-122"/>
                  </a:rPr>
                  <a:t>C</a:t>
                </a:r>
                <a:endParaRPr kumimoji="1" lang="en-US" altLang="zh-CN" sz="2400">
                  <a:latin typeface="Times New Roman" pitchFamily="18" charset="0"/>
                  <a:ea typeface="黑体" pitchFamily="49" charset="-122"/>
                </a:endParaRPr>
              </a:p>
            </p:txBody>
          </p:sp>
          <p:sp>
            <p:nvSpPr>
              <p:cNvPr id="23594" name="Oval 14"/>
              <p:cNvSpPr>
                <a:spLocks noChangeArrowheads="1"/>
              </p:cNvSpPr>
              <p:nvPr/>
            </p:nvSpPr>
            <p:spPr bwMode="auto">
              <a:xfrm>
                <a:off x="1776" y="3552"/>
                <a:ext cx="288" cy="336"/>
              </a:xfrm>
              <a:prstGeom prst="ellipse">
                <a:avLst/>
              </a:prstGeom>
              <a:solidFill>
                <a:srgbClr val="A7E2FF">
                  <a:alpha val="50195"/>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Times New Roman" pitchFamily="18" charset="0"/>
                    <a:ea typeface="黑体" pitchFamily="49" charset="-122"/>
                  </a:rPr>
                  <a:t>F</a:t>
                </a:r>
                <a:endParaRPr kumimoji="1" lang="en-US" altLang="zh-CN" sz="2400">
                  <a:latin typeface="Times New Roman" pitchFamily="18" charset="0"/>
                  <a:ea typeface="黑体" pitchFamily="49" charset="-122"/>
                </a:endParaRPr>
              </a:p>
            </p:txBody>
          </p:sp>
        </p:grpSp>
        <p:sp>
          <p:nvSpPr>
            <p:cNvPr id="23582" name="Rectangle 53"/>
            <p:cNvSpPr>
              <a:spLocks noChangeArrowheads="1"/>
            </p:cNvSpPr>
            <p:nvPr/>
          </p:nvSpPr>
          <p:spPr bwMode="auto">
            <a:xfrm>
              <a:off x="884" y="3793"/>
              <a:ext cx="6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t>强连通图</a:t>
              </a:r>
            </a:p>
          </p:txBody>
        </p:sp>
      </p:grpSp>
      <p:grpSp>
        <p:nvGrpSpPr>
          <p:cNvPr id="87122" name="Group 82"/>
          <p:cNvGrpSpPr>
            <a:grpSpLocks/>
          </p:cNvGrpSpPr>
          <p:nvPr/>
        </p:nvGrpSpPr>
        <p:grpSpPr bwMode="auto">
          <a:xfrm>
            <a:off x="4513263" y="3978275"/>
            <a:ext cx="3505200" cy="2286000"/>
            <a:chOff x="2843" y="2506"/>
            <a:chExt cx="2208" cy="1440"/>
          </a:xfrm>
        </p:grpSpPr>
        <p:sp>
          <p:nvSpPr>
            <p:cNvPr id="23571" name="Line 69"/>
            <p:cNvSpPr>
              <a:spLocks noChangeShapeType="1"/>
            </p:cNvSpPr>
            <p:nvPr/>
          </p:nvSpPr>
          <p:spPr bwMode="auto">
            <a:xfrm flipH="1">
              <a:off x="2987" y="2645"/>
              <a:ext cx="816" cy="418"/>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2" name="Line 70"/>
            <p:cNvSpPr>
              <a:spLocks noChangeShapeType="1"/>
            </p:cNvSpPr>
            <p:nvPr/>
          </p:nvSpPr>
          <p:spPr bwMode="auto">
            <a:xfrm>
              <a:off x="3083" y="3342"/>
              <a:ext cx="288" cy="418"/>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3" name="Line 71"/>
            <p:cNvSpPr>
              <a:spLocks noChangeShapeType="1"/>
            </p:cNvSpPr>
            <p:nvPr/>
          </p:nvSpPr>
          <p:spPr bwMode="auto">
            <a:xfrm>
              <a:off x="3659" y="3760"/>
              <a:ext cx="576" cy="0"/>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4" name="Line 72"/>
            <p:cNvSpPr>
              <a:spLocks noChangeShapeType="1"/>
            </p:cNvSpPr>
            <p:nvPr/>
          </p:nvSpPr>
          <p:spPr bwMode="auto">
            <a:xfrm flipH="1" flipV="1">
              <a:off x="4043" y="2785"/>
              <a:ext cx="336" cy="836"/>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5" name="Line 73"/>
            <p:cNvSpPr>
              <a:spLocks noChangeShapeType="1"/>
            </p:cNvSpPr>
            <p:nvPr/>
          </p:nvSpPr>
          <p:spPr bwMode="auto">
            <a:xfrm flipH="1" flipV="1">
              <a:off x="3145" y="3222"/>
              <a:ext cx="1104" cy="464"/>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6" name="Oval 75"/>
            <p:cNvSpPr>
              <a:spLocks noChangeArrowheads="1"/>
            </p:cNvSpPr>
            <p:nvPr/>
          </p:nvSpPr>
          <p:spPr bwMode="auto">
            <a:xfrm>
              <a:off x="3803" y="2506"/>
              <a:ext cx="288" cy="325"/>
            </a:xfrm>
            <a:prstGeom prst="ellipse">
              <a:avLst/>
            </a:prstGeom>
            <a:solidFill>
              <a:srgbClr val="A7E2FF">
                <a:alpha val="50195"/>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Times New Roman" pitchFamily="18" charset="0"/>
                  <a:ea typeface="黑体" pitchFamily="49" charset="-122"/>
                </a:rPr>
                <a:t>A</a:t>
              </a:r>
              <a:endParaRPr kumimoji="1" lang="en-US" altLang="zh-CN" sz="2400">
                <a:latin typeface="Times New Roman" pitchFamily="18" charset="0"/>
                <a:ea typeface="黑体" pitchFamily="49" charset="-122"/>
              </a:endParaRPr>
            </a:p>
          </p:txBody>
        </p:sp>
        <p:sp>
          <p:nvSpPr>
            <p:cNvPr id="23577" name="Oval 76"/>
            <p:cNvSpPr>
              <a:spLocks noChangeArrowheads="1"/>
            </p:cNvSpPr>
            <p:nvPr/>
          </p:nvSpPr>
          <p:spPr bwMode="auto">
            <a:xfrm>
              <a:off x="2843" y="3063"/>
              <a:ext cx="288" cy="326"/>
            </a:xfrm>
            <a:prstGeom prst="ellipse">
              <a:avLst/>
            </a:prstGeom>
            <a:solidFill>
              <a:srgbClr val="A7E2FF">
                <a:alpha val="50195"/>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Times New Roman" pitchFamily="18" charset="0"/>
                  <a:ea typeface="黑体" pitchFamily="49" charset="-122"/>
                </a:rPr>
                <a:t>B</a:t>
              </a:r>
              <a:endParaRPr kumimoji="1" lang="en-US" altLang="zh-CN" sz="2400">
                <a:latin typeface="Times New Roman" pitchFamily="18" charset="0"/>
                <a:ea typeface="黑体" pitchFamily="49" charset="-122"/>
              </a:endParaRPr>
            </a:p>
          </p:txBody>
        </p:sp>
        <p:sp>
          <p:nvSpPr>
            <p:cNvPr id="23578" name="Oval 77"/>
            <p:cNvSpPr>
              <a:spLocks noChangeArrowheads="1"/>
            </p:cNvSpPr>
            <p:nvPr/>
          </p:nvSpPr>
          <p:spPr bwMode="auto">
            <a:xfrm>
              <a:off x="4763" y="3063"/>
              <a:ext cx="288" cy="326"/>
            </a:xfrm>
            <a:prstGeom prst="ellipse">
              <a:avLst/>
            </a:prstGeom>
            <a:solidFill>
              <a:srgbClr val="A7E2FF">
                <a:alpha val="50195"/>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Times New Roman" pitchFamily="18" charset="0"/>
                  <a:ea typeface="黑体" pitchFamily="49" charset="-122"/>
                </a:rPr>
                <a:t>E</a:t>
              </a:r>
              <a:endParaRPr kumimoji="1" lang="en-US" altLang="zh-CN" sz="2400">
                <a:latin typeface="Times New Roman" pitchFamily="18" charset="0"/>
                <a:ea typeface="黑体" pitchFamily="49" charset="-122"/>
              </a:endParaRPr>
            </a:p>
          </p:txBody>
        </p:sp>
        <p:sp>
          <p:nvSpPr>
            <p:cNvPr id="23579" name="Oval 78"/>
            <p:cNvSpPr>
              <a:spLocks noChangeArrowheads="1"/>
            </p:cNvSpPr>
            <p:nvPr/>
          </p:nvSpPr>
          <p:spPr bwMode="auto">
            <a:xfrm>
              <a:off x="3371" y="3621"/>
              <a:ext cx="288" cy="325"/>
            </a:xfrm>
            <a:prstGeom prst="ellipse">
              <a:avLst/>
            </a:prstGeom>
            <a:solidFill>
              <a:srgbClr val="A7E2FF">
                <a:alpha val="50195"/>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Times New Roman" pitchFamily="18" charset="0"/>
                  <a:ea typeface="黑体" pitchFamily="49" charset="-122"/>
                </a:rPr>
                <a:t>C</a:t>
              </a:r>
              <a:endParaRPr kumimoji="1" lang="en-US" altLang="zh-CN" sz="2400">
                <a:latin typeface="Times New Roman" pitchFamily="18" charset="0"/>
                <a:ea typeface="黑体" pitchFamily="49" charset="-122"/>
              </a:endParaRPr>
            </a:p>
          </p:txBody>
        </p:sp>
        <p:sp>
          <p:nvSpPr>
            <p:cNvPr id="23580" name="Oval 79"/>
            <p:cNvSpPr>
              <a:spLocks noChangeArrowheads="1"/>
            </p:cNvSpPr>
            <p:nvPr/>
          </p:nvSpPr>
          <p:spPr bwMode="auto">
            <a:xfrm>
              <a:off x="4235" y="3621"/>
              <a:ext cx="288" cy="325"/>
            </a:xfrm>
            <a:prstGeom prst="ellipse">
              <a:avLst/>
            </a:prstGeom>
            <a:solidFill>
              <a:srgbClr val="A7E2FF">
                <a:alpha val="50195"/>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Times New Roman" pitchFamily="18" charset="0"/>
                  <a:ea typeface="黑体" pitchFamily="49" charset="-122"/>
                </a:rPr>
                <a:t>F</a:t>
              </a:r>
              <a:endParaRPr kumimoji="1" lang="en-US" altLang="zh-CN" sz="2400">
                <a:latin typeface="Times New Roman" pitchFamily="18" charset="0"/>
                <a:ea typeface="黑体" pitchFamily="49" charset="-122"/>
              </a:endParaRPr>
            </a:p>
          </p:txBody>
        </p:sp>
      </p:grpSp>
      <p:grpSp>
        <p:nvGrpSpPr>
          <p:cNvPr id="87121" name="Group 81"/>
          <p:cNvGrpSpPr>
            <a:grpSpLocks/>
          </p:cNvGrpSpPr>
          <p:nvPr/>
        </p:nvGrpSpPr>
        <p:grpSpPr bwMode="auto">
          <a:xfrm>
            <a:off x="395288" y="3860800"/>
            <a:ext cx="3505200" cy="2743200"/>
            <a:chOff x="249" y="2432"/>
            <a:chExt cx="2208" cy="1728"/>
          </a:xfrm>
        </p:grpSpPr>
        <p:sp>
          <p:nvSpPr>
            <p:cNvPr id="23559" name="Line 56"/>
            <p:cNvSpPr>
              <a:spLocks noChangeShapeType="1"/>
            </p:cNvSpPr>
            <p:nvPr/>
          </p:nvSpPr>
          <p:spPr bwMode="auto">
            <a:xfrm flipH="1">
              <a:off x="393" y="2571"/>
              <a:ext cx="816" cy="418"/>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0" name="Line 57"/>
            <p:cNvSpPr>
              <a:spLocks noChangeShapeType="1"/>
            </p:cNvSpPr>
            <p:nvPr/>
          </p:nvSpPr>
          <p:spPr bwMode="auto">
            <a:xfrm>
              <a:off x="489" y="3268"/>
              <a:ext cx="288" cy="418"/>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1" name="Line 58"/>
            <p:cNvSpPr>
              <a:spLocks noChangeShapeType="1"/>
            </p:cNvSpPr>
            <p:nvPr/>
          </p:nvSpPr>
          <p:spPr bwMode="auto">
            <a:xfrm>
              <a:off x="1065" y="3686"/>
              <a:ext cx="576" cy="0"/>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2" name="Line 59"/>
            <p:cNvSpPr>
              <a:spLocks noChangeShapeType="1"/>
            </p:cNvSpPr>
            <p:nvPr/>
          </p:nvSpPr>
          <p:spPr bwMode="auto">
            <a:xfrm flipH="1" flipV="1">
              <a:off x="1449" y="2711"/>
              <a:ext cx="336" cy="836"/>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3" name="Line 61"/>
            <p:cNvSpPr>
              <a:spLocks noChangeShapeType="1"/>
            </p:cNvSpPr>
            <p:nvPr/>
          </p:nvSpPr>
          <p:spPr bwMode="auto">
            <a:xfrm flipH="1" flipV="1">
              <a:off x="551" y="3148"/>
              <a:ext cx="1104" cy="464"/>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4" name="Line 62"/>
            <p:cNvSpPr>
              <a:spLocks noChangeShapeType="1"/>
            </p:cNvSpPr>
            <p:nvPr/>
          </p:nvSpPr>
          <p:spPr bwMode="auto">
            <a:xfrm flipH="1">
              <a:off x="921" y="3129"/>
              <a:ext cx="1248" cy="418"/>
            </a:xfrm>
            <a:prstGeom prst="line">
              <a:avLst/>
            </a:prstGeom>
            <a:noFill/>
            <a:ln w="25400" cap="sq">
              <a:solidFill>
                <a:srgbClr val="00006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5" name="Oval 63"/>
            <p:cNvSpPr>
              <a:spLocks noChangeArrowheads="1"/>
            </p:cNvSpPr>
            <p:nvPr/>
          </p:nvSpPr>
          <p:spPr bwMode="auto">
            <a:xfrm>
              <a:off x="1209" y="2432"/>
              <a:ext cx="288" cy="325"/>
            </a:xfrm>
            <a:prstGeom prst="ellipse">
              <a:avLst/>
            </a:prstGeom>
            <a:solidFill>
              <a:srgbClr val="A7E2FF">
                <a:alpha val="50195"/>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Times New Roman" pitchFamily="18" charset="0"/>
                  <a:ea typeface="黑体" pitchFamily="49" charset="-122"/>
                </a:rPr>
                <a:t>A</a:t>
              </a:r>
              <a:endParaRPr kumimoji="1" lang="en-US" altLang="zh-CN" sz="2400">
                <a:latin typeface="Times New Roman" pitchFamily="18" charset="0"/>
                <a:ea typeface="黑体" pitchFamily="49" charset="-122"/>
              </a:endParaRPr>
            </a:p>
          </p:txBody>
        </p:sp>
        <p:sp>
          <p:nvSpPr>
            <p:cNvPr id="23566" name="Oval 64"/>
            <p:cNvSpPr>
              <a:spLocks noChangeArrowheads="1"/>
            </p:cNvSpPr>
            <p:nvPr/>
          </p:nvSpPr>
          <p:spPr bwMode="auto">
            <a:xfrm>
              <a:off x="249" y="2989"/>
              <a:ext cx="288" cy="326"/>
            </a:xfrm>
            <a:prstGeom prst="ellipse">
              <a:avLst/>
            </a:prstGeom>
            <a:solidFill>
              <a:srgbClr val="A7E2FF">
                <a:alpha val="50195"/>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Times New Roman" pitchFamily="18" charset="0"/>
                  <a:ea typeface="黑体" pitchFamily="49" charset="-122"/>
                </a:rPr>
                <a:t>B</a:t>
              </a:r>
              <a:endParaRPr kumimoji="1" lang="en-US" altLang="zh-CN" sz="2400">
                <a:latin typeface="Times New Roman" pitchFamily="18" charset="0"/>
                <a:ea typeface="黑体" pitchFamily="49" charset="-122"/>
              </a:endParaRPr>
            </a:p>
          </p:txBody>
        </p:sp>
        <p:sp>
          <p:nvSpPr>
            <p:cNvPr id="23567" name="Oval 65"/>
            <p:cNvSpPr>
              <a:spLocks noChangeArrowheads="1"/>
            </p:cNvSpPr>
            <p:nvPr/>
          </p:nvSpPr>
          <p:spPr bwMode="auto">
            <a:xfrm>
              <a:off x="2169" y="2989"/>
              <a:ext cx="288" cy="326"/>
            </a:xfrm>
            <a:prstGeom prst="ellipse">
              <a:avLst/>
            </a:prstGeom>
            <a:solidFill>
              <a:srgbClr val="A7E2FF">
                <a:alpha val="50195"/>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Times New Roman" pitchFamily="18" charset="0"/>
                  <a:ea typeface="黑体" pitchFamily="49" charset="-122"/>
                </a:rPr>
                <a:t>E</a:t>
              </a:r>
              <a:endParaRPr kumimoji="1" lang="en-US" altLang="zh-CN" sz="2400">
                <a:latin typeface="Times New Roman" pitchFamily="18" charset="0"/>
                <a:ea typeface="黑体" pitchFamily="49" charset="-122"/>
              </a:endParaRPr>
            </a:p>
          </p:txBody>
        </p:sp>
        <p:sp>
          <p:nvSpPr>
            <p:cNvPr id="23568" name="Oval 66"/>
            <p:cNvSpPr>
              <a:spLocks noChangeArrowheads="1"/>
            </p:cNvSpPr>
            <p:nvPr/>
          </p:nvSpPr>
          <p:spPr bwMode="auto">
            <a:xfrm>
              <a:off x="777" y="3547"/>
              <a:ext cx="288" cy="325"/>
            </a:xfrm>
            <a:prstGeom prst="ellipse">
              <a:avLst/>
            </a:prstGeom>
            <a:solidFill>
              <a:srgbClr val="A7E2FF">
                <a:alpha val="50195"/>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Times New Roman" pitchFamily="18" charset="0"/>
                  <a:ea typeface="黑体" pitchFamily="49" charset="-122"/>
                </a:rPr>
                <a:t>C</a:t>
              </a:r>
              <a:endParaRPr kumimoji="1" lang="en-US" altLang="zh-CN" sz="2400">
                <a:latin typeface="Times New Roman" pitchFamily="18" charset="0"/>
                <a:ea typeface="黑体" pitchFamily="49" charset="-122"/>
              </a:endParaRPr>
            </a:p>
          </p:txBody>
        </p:sp>
        <p:sp>
          <p:nvSpPr>
            <p:cNvPr id="23569" name="Oval 67"/>
            <p:cNvSpPr>
              <a:spLocks noChangeArrowheads="1"/>
            </p:cNvSpPr>
            <p:nvPr/>
          </p:nvSpPr>
          <p:spPr bwMode="auto">
            <a:xfrm>
              <a:off x="1641" y="3547"/>
              <a:ext cx="288" cy="325"/>
            </a:xfrm>
            <a:prstGeom prst="ellipse">
              <a:avLst/>
            </a:prstGeom>
            <a:solidFill>
              <a:srgbClr val="A7E2FF">
                <a:alpha val="50195"/>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Times New Roman" pitchFamily="18" charset="0"/>
                  <a:ea typeface="黑体" pitchFamily="49" charset="-122"/>
                </a:rPr>
                <a:t>F</a:t>
              </a:r>
              <a:endParaRPr kumimoji="1" lang="en-US" altLang="zh-CN" sz="2400">
                <a:latin typeface="Times New Roman" pitchFamily="18" charset="0"/>
                <a:ea typeface="黑体" pitchFamily="49" charset="-122"/>
              </a:endParaRPr>
            </a:p>
          </p:txBody>
        </p:sp>
        <p:sp>
          <p:nvSpPr>
            <p:cNvPr id="23570" name="Rectangle 80"/>
            <p:cNvSpPr>
              <a:spLocks noChangeArrowheads="1"/>
            </p:cNvSpPr>
            <p:nvPr/>
          </p:nvSpPr>
          <p:spPr bwMode="auto">
            <a:xfrm>
              <a:off x="930" y="3929"/>
              <a:ext cx="8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t>非强连通图</a:t>
              </a: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7069"/>
                                        </p:tgtEl>
                                        <p:attrNameLst>
                                          <p:attrName>style.visibility</p:attrName>
                                        </p:attrNameLst>
                                      </p:cBhvr>
                                      <p:to>
                                        <p:strVal val="visible"/>
                                      </p:to>
                                    </p:set>
                                    <p:animEffect transition="in" filter="wipe(left)">
                                      <p:cBhvr>
                                        <p:cTn id="7" dur="500"/>
                                        <p:tgtEl>
                                          <p:spTgt spid="87069"/>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87121"/>
                                        </p:tgtEl>
                                        <p:attrNameLst>
                                          <p:attrName>style.visibility</p:attrName>
                                        </p:attrNameLst>
                                      </p:cBhvr>
                                      <p:to>
                                        <p:strVal val="visible"/>
                                      </p:to>
                                    </p:set>
                                    <p:animEffect transition="in" filter="blinds(horizontal)">
                                      <p:cBhvr>
                                        <p:cTn id="11" dur="500"/>
                                        <p:tgtEl>
                                          <p:spTgt spid="8712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87122"/>
                                        </p:tgtEl>
                                        <p:attrNameLst>
                                          <p:attrName>style.visibility</p:attrName>
                                        </p:attrNameLst>
                                      </p:cBhvr>
                                      <p:to>
                                        <p:strVal val="visible"/>
                                      </p:to>
                                    </p:set>
                                    <p:animEffect transition="in" filter="blinds(horizontal)">
                                      <p:cBhvr>
                                        <p:cTn id="16" dur="500"/>
                                        <p:tgtEl>
                                          <p:spTgt spid="87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69"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381000" y="260350"/>
            <a:ext cx="85344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b="1">
                <a:latin typeface="Times New Roman" pitchFamily="18" charset="0"/>
                <a:ea typeface="楷体_GB2312" pitchFamily="49" charset="-122"/>
              </a:rPr>
              <a:t>  </a:t>
            </a:r>
            <a:r>
              <a:rPr kumimoji="1" lang="zh-CN" altLang="en-US" sz="3200" b="1">
                <a:latin typeface="Times New Roman" pitchFamily="18" charset="0"/>
                <a:ea typeface="楷体_GB2312" pitchFamily="49" charset="-122"/>
              </a:rPr>
              <a:t>假设一个连通图（无向图）有 </a:t>
            </a:r>
            <a:r>
              <a:rPr kumimoji="1" lang="en-US" altLang="zh-CN" sz="3200" b="1">
                <a:latin typeface="Times New Roman" pitchFamily="18" charset="0"/>
                <a:ea typeface="楷体_GB2312" pitchFamily="49" charset="-122"/>
              </a:rPr>
              <a:t>n </a:t>
            </a:r>
            <a:r>
              <a:rPr kumimoji="1" lang="zh-CN" altLang="en-US" sz="3200" b="1">
                <a:latin typeface="Times New Roman" pitchFamily="18" charset="0"/>
                <a:ea typeface="楷体_GB2312" pitchFamily="49" charset="-122"/>
              </a:rPr>
              <a:t>个顶点和 </a:t>
            </a:r>
            <a:r>
              <a:rPr kumimoji="1" lang="en-US" altLang="zh-CN" sz="3200" b="1">
                <a:latin typeface="Times New Roman" pitchFamily="18" charset="0"/>
                <a:ea typeface="楷体_GB2312" pitchFamily="49" charset="-122"/>
              </a:rPr>
              <a:t>e </a:t>
            </a:r>
            <a:r>
              <a:rPr kumimoji="1" lang="zh-CN" altLang="en-US" sz="3200" b="1">
                <a:latin typeface="Times New Roman" pitchFamily="18" charset="0"/>
                <a:ea typeface="楷体_GB2312" pitchFamily="49" charset="-122"/>
              </a:rPr>
              <a:t>条边，则该连通图的</a:t>
            </a:r>
            <a:r>
              <a:rPr kumimoji="1" lang="zh-CN" altLang="en-US" sz="3200" b="1">
                <a:solidFill>
                  <a:srgbClr val="FF3399"/>
                </a:solidFill>
                <a:latin typeface="Times New Roman" pitchFamily="18" charset="0"/>
                <a:ea typeface="楷体_GB2312" pitchFamily="49" charset="-122"/>
              </a:rPr>
              <a:t>生成树</a:t>
            </a:r>
            <a:r>
              <a:rPr kumimoji="1" lang="zh-CN" altLang="en-US" sz="3200" b="1">
                <a:latin typeface="Times New Roman" pitchFamily="18" charset="0"/>
                <a:ea typeface="楷体_GB2312" pitchFamily="49" charset="-122"/>
              </a:rPr>
              <a:t>是一个</a:t>
            </a:r>
            <a:r>
              <a:rPr kumimoji="1" lang="zh-CN" altLang="en-US" sz="3200" b="1" u="sng">
                <a:solidFill>
                  <a:srgbClr val="FF3399"/>
                </a:solidFill>
                <a:latin typeface="Times New Roman" pitchFamily="18" charset="0"/>
                <a:ea typeface="楷体_GB2312" pitchFamily="49" charset="-122"/>
              </a:rPr>
              <a:t>极小</a:t>
            </a:r>
            <a:r>
              <a:rPr kumimoji="1" lang="zh-CN" altLang="en-US" sz="3200" b="1">
                <a:solidFill>
                  <a:srgbClr val="FF3399"/>
                </a:solidFill>
                <a:latin typeface="Times New Roman" pitchFamily="18" charset="0"/>
                <a:ea typeface="楷体_GB2312" pitchFamily="49" charset="-122"/>
              </a:rPr>
              <a:t>连通子图</a:t>
            </a:r>
            <a:r>
              <a:rPr kumimoji="1" lang="zh-CN" altLang="en-US" sz="3200" b="1">
                <a:latin typeface="Times New Roman" pitchFamily="18" charset="0"/>
                <a:ea typeface="楷体_GB2312" pitchFamily="49" charset="-122"/>
              </a:rPr>
              <a:t>，它含有图中全部顶点以及</a:t>
            </a:r>
            <a:r>
              <a:rPr kumimoji="1" lang="en-US" altLang="zh-CN" sz="3200" b="1">
                <a:latin typeface="Times New Roman" pitchFamily="18" charset="0"/>
                <a:ea typeface="楷体_GB2312" pitchFamily="49" charset="-122"/>
              </a:rPr>
              <a:t>n-1</a:t>
            </a:r>
            <a:r>
              <a:rPr kumimoji="1" lang="zh-CN" altLang="en-US" sz="3200" b="1">
                <a:latin typeface="Times New Roman" pitchFamily="18" charset="0"/>
                <a:ea typeface="楷体_GB2312" pitchFamily="49" charset="-122"/>
              </a:rPr>
              <a:t>条边，使所有顶点都连通但不构成回路。</a:t>
            </a:r>
          </a:p>
        </p:txBody>
      </p:sp>
      <p:sp>
        <p:nvSpPr>
          <p:cNvPr id="64515" name="Text Box 3"/>
          <p:cNvSpPr txBox="1">
            <a:spLocks noChangeArrowheads="1"/>
          </p:cNvSpPr>
          <p:nvPr/>
        </p:nvSpPr>
        <p:spPr bwMode="auto">
          <a:xfrm>
            <a:off x="395288" y="4392613"/>
            <a:ext cx="8497887"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pPr>
            <a:r>
              <a:rPr kumimoji="1" lang="en-US" altLang="zh-CN" sz="3200" b="1">
                <a:latin typeface="Times New Roman" pitchFamily="18" charset="0"/>
                <a:ea typeface="楷体_GB2312" pitchFamily="49" charset="-122"/>
              </a:rPr>
              <a:t>2</a:t>
            </a:r>
            <a:r>
              <a:rPr kumimoji="1" lang="zh-CN" altLang="en-US" sz="3200" b="1">
                <a:latin typeface="Times New Roman" pitchFamily="18" charset="0"/>
                <a:ea typeface="楷体_GB2312" pitchFamily="49" charset="-122"/>
              </a:rPr>
              <a:t>、如果在生成树上添加一条边，必定构成一个环，因为这条边使得它依附的那两个顶点之间有了第二条路径。</a:t>
            </a:r>
          </a:p>
        </p:txBody>
      </p:sp>
      <p:sp>
        <p:nvSpPr>
          <p:cNvPr id="64539" name="Text Box 27"/>
          <p:cNvSpPr txBox="1">
            <a:spLocks noChangeArrowheads="1"/>
          </p:cNvSpPr>
          <p:nvPr/>
        </p:nvSpPr>
        <p:spPr bwMode="auto">
          <a:xfrm>
            <a:off x="611188" y="2420938"/>
            <a:ext cx="32400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latin typeface="Times New Roman" pitchFamily="18" charset="0"/>
                <a:ea typeface="楷体_GB2312" pitchFamily="49" charset="-122"/>
              </a:rPr>
              <a:t>特点：</a:t>
            </a:r>
          </a:p>
        </p:txBody>
      </p:sp>
      <p:sp>
        <p:nvSpPr>
          <p:cNvPr id="64540" name="Text Box 28"/>
          <p:cNvSpPr txBox="1">
            <a:spLocks noChangeArrowheads="1"/>
          </p:cNvSpPr>
          <p:nvPr/>
        </p:nvSpPr>
        <p:spPr bwMode="auto">
          <a:xfrm>
            <a:off x="395288" y="3141663"/>
            <a:ext cx="8424862"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b="1">
                <a:latin typeface="Times New Roman" pitchFamily="18" charset="0"/>
                <a:ea typeface="楷体_GB2312" pitchFamily="49" charset="-122"/>
              </a:rPr>
              <a:t>1</a:t>
            </a:r>
            <a:r>
              <a:rPr kumimoji="1" lang="zh-CN" altLang="en-US" sz="3200" b="1">
                <a:latin typeface="Times New Roman" pitchFamily="18" charset="0"/>
                <a:ea typeface="楷体_GB2312" pitchFamily="49" charset="-122"/>
              </a:rPr>
              <a:t>、</a:t>
            </a:r>
            <a:r>
              <a:rPr kumimoji="1" lang="en-US" altLang="zh-CN" sz="3200" b="1">
                <a:latin typeface="Times New Roman" pitchFamily="18" charset="0"/>
                <a:ea typeface="楷体_GB2312" pitchFamily="49" charset="-122"/>
              </a:rPr>
              <a:t>n</a:t>
            </a:r>
            <a:r>
              <a:rPr kumimoji="1" lang="zh-CN" altLang="en-US" sz="3200" b="1">
                <a:latin typeface="Times New Roman" pitchFamily="18" charset="0"/>
                <a:ea typeface="楷体_GB2312" pitchFamily="49" charset="-122"/>
              </a:rPr>
              <a:t>个顶点的生成树仅包含足已构成一棵树的</a:t>
            </a:r>
            <a:r>
              <a:rPr kumimoji="1" lang="en-US" altLang="zh-CN" sz="3200" b="1">
                <a:latin typeface="Times New Roman" pitchFamily="18" charset="0"/>
                <a:ea typeface="楷体_GB2312" pitchFamily="49" charset="-122"/>
              </a:rPr>
              <a:t>n-1</a:t>
            </a:r>
            <a:r>
              <a:rPr kumimoji="1" lang="zh-CN" altLang="en-US" sz="3200" b="1">
                <a:latin typeface="Times New Roman" pitchFamily="18" charset="0"/>
                <a:ea typeface="楷体_GB2312" pitchFamily="49" charset="-122"/>
              </a:rPr>
              <a:t>条边。</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539"/>
                                        </p:tgtEl>
                                        <p:attrNameLst>
                                          <p:attrName>style.visibility</p:attrName>
                                        </p:attrNameLst>
                                      </p:cBhvr>
                                      <p:to>
                                        <p:strVal val="visible"/>
                                      </p:to>
                                    </p:set>
                                    <p:animEffect transition="in" filter="blinds(horizontal)">
                                      <p:cBhvr>
                                        <p:cTn id="7" dur="500"/>
                                        <p:tgtEl>
                                          <p:spTgt spid="6453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4540"/>
                                        </p:tgtEl>
                                        <p:attrNameLst>
                                          <p:attrName>style.visibility</p:attrName>
                                        </p:attrNameLst>
                                      </p:cBhvr>
                                      <p:to>
                                        <p:strVal val="visible"/>
                                      </p:to>
                                    </p:set>
                                    <p:animEffect transition="in" filter="blinds(horizontal)">
                                      <p:cBhvr>
                                        <p:cTn id="10" dur="500"/>
                                        <p:tgtEl>
                                          <p:spTgt spid="6454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64515"/>
                                        </p:tgtEl>
                                        <p:attrNameLst>
                                          <p:attrName>style.visibility</p:attrName>
                                        </p:attrNameLst>
                                      </p:cBhvr>
                                      <p:to>
                                        <p:strVal val="visible"/>
                                      </p:to>
                                    </p:set>
                                    <p:animEffect transition="in" filter="barn(outVertical)">
                                      <p:cBhvr>
                                        <p:cTn id="15" dur="500"/>
                                        <p:tgtEl>
                                          <p:spTgt spid="645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autoUpdateAnimBg="0"/>
      <p:bldP spid="64539" grpId="0"/>
      <p:bldP spid="64540"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5602" name="Group 4"/>
          <p:cNvGrpSpPr>
            <a:grpSpLocks/>
          </p:cNvGrpSpPr>
          <p:nvPr/>
        </p:nvGrpSpPr>
        <p:grpSpPr bwMode="auto">
          <a:xfrm>
            <a:off x="539750" y="549275"/>
            <a:ext cx="3805238" cy="3103563"/>
            <a:chOff x="68" y="1888"/>
            <a:chExt cx="2397" cy="1955"/>
          </a:xfrm>
        </p:grpSpPr>
        <p:grpSp>
          <p:nvGrpSpPr>
            <p:cNvPr id="25652" name="Group 5"/>
            <p:cNvGrpSpPr>
              <a:grpSpLocks/>
            </p:cNvGrpSpPr>
            <p:nvPr/>
          </p:nvGrpSpPr>
          <p:grpSpPr bwMode="auto">
            <a:xfrm>
              <a:off x="68" y="1888"/>
              <a:ext cx="2397" cy="1680"/>
              <a:chOff x="385" y="1888"/>
              <a:chExt cx="2397" cy="1680"/>
            </a:xfrm>
          </p:grpSpPr>
          <p:sp>
            <p:nvSpPr>
              <p:cNvPr id="25657" name="Line 6"/>
              <p:cNvSpPr>
                <a:spLocks noChangeShapeType="1"/>
              </p:cNvSpPr>
              <p:nvPr/>
            </p:nvSpPr>
            <p:spPr bwMode="auto">
              <a:xfrm flipH="1">
                <a:off x="1156" y="2205"/>
                <a:ext cx="0" cy="1056"/>
              </a:xfrm>
              <a:prstGeom prst="line">
                <a:avLst/>
              </a:prstGeom>
              <a:noFill/>
              <a:ln w="5715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658" name="Group 7"/>
              <p:cNvGrpSpPr>
                <a:grpSpLocks/>
              </p:cNvGrpSpPr>
              <p:nvPr/>
            </p:nvGrpSpPr>
            <p:grpSpPr bwMode="auto">
              <a:xfrm>
                <a:off x="385" y="1888"/>
                <a:ext cx="2397" cy="1680"/>
                <a:chOff x="384" y="2064"/>
                <a:chExt cx="2397" cy="1920"/>
              </a:xfrm>
            </p:grpSpPr>
            <p:sp>
              <p:nvSpPr>
                <p:cNvPr id="25659" name="Oval 8"/>
                <p:cNvSpPr>
                  <a:spLocks noChangeArrowheads="1"/>
                </p:cNvSpPr>
                <p:nvPr/>
              </p:nvSpPr>
              <p:spPr bwMode="auto">
                <a:xfrm>
                  <a:off x="1008" y="2097"/>
                  <a:ext cx="287" cy="351"/>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rgbClr val="99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黑体" pitchFamily="49" charset="-122"/>
                      <a:ea typeface="黑体" pitchFamily="49" charset="-122"/>
                    </a:rPr>
                    <a:t>B</a:t>
                  </a:r>
                  <a:endParaRPr kumimoji="1" lang="en-US" altLang="zh-CN" sz="2400">
                    <a:latin typeface="黑体" pitchFamily="49" charset="-122"/>
                    <a:ea typeface="黑体" pitchFamily="49" charset="-122"/>
                  </a:endParaRPr>
                </a:p>
              </p:txBody>
            </p:sp>
            <p:sp>
              <p:nvSpPr>
                <p:cNvPr id="25660" name="Oval 9"/>
                <p:cNvSpPr>
                  <a:spLocks noChangeArrowheads="1"/>
                </p:cNvSpPr>
                <p:nvPr/>
              </p:nvSpPr>
              <p:spPr bwMode="auto">
                <a:xfrm>
                  <a:off x="384" y="2880"/>
                  <a:ext cx="287" cy="336"/>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rgbClr val="99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黑体" pitchFamily="49" charset="-122"/>
                      <a:ea typeface="黑体" pitchFamily="49" charset="-122"/>
                    </a:rPr>
                    <a:t>A</a:t>
                  </a:r>
                  <a:endParaRPr kumimoji="1" lang="en-US" altLang="zh-CN" sz="2400">
                    <a:latin typeface="黑体" pitchFamily="49" charset="-122"/>
                    <a:ea typeface="黑体" pitchFamily="49" charset="-122"/>
                  </a:endParaRPr>
                </a:p>
              </p:txBody>
            </p:sp>
            <p:sp>
              <p:nvSpPr>
                <p:cNvPr id="25661" name="Line 10"/>
                <p:cNvSpPr>
                  <a:spLocks noChangeShapeType="1"/>
                </p:cNvSpPr>
                <p:nvPr/>
              </p:nvSpPr>
              <p:spPr bwMode="auto">
                <a:xfrm flipH="1">
                  <a:off x="527" y="2304"/>
                  <a:ext cx="480" cy="576"/>
                </a:xfrm>
                <a:prstGeom prst="line">
                  <a:avLst/>
                </a:prstGeom>
                <a:noFill/>
                <a:ln w="5715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62" name="Line 11"/>
                <p:cNvSpPr>
                  <a:spLocks noChangeShapeType="1"/>
                </p:cNvSpPr>
                <p:nvPr/>
              </p:nvSpPr>
              <p:spPr bwMode="auto">
                <a:xfrm>
                  <a:off x="1296" y="2256"/>
                  <a:ext cx="863" cy="1392"/>
                </a:xfrm>
                <a:prstGeom prst="line">
                  <a:avLst/>
                </a:prstGeom>
                <a:noFill/>
                <a:ln w="5715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63" name="Line 12"/>
                <p:cNvSpPr>
                  <a:spLocks noChangeShapeType="1"/>
                </p:cNvSpPr>
                <p:nvPr/>
              </p:nvSpPr>
              <p:spPr bwMode="auto">
                <a:xfrm>
                  <a:off x="672" y="3072"/>
                  <a:ext cx="1487" cy="576"/>
                </a:xfrm>
                <a:prstGeom prst="line">
                  <a:avLst/>
                </a:prstGeom>
                <a:noFill/>
                <a:ln w="1905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64" name="Line 13"/>
                <p:cNvSpPr>
                  <a:spLocks noChangeShapeType="1"/>
                </p:cNvSpPr>
                <p:nvPr/>
              </p:nvSpPr>
              <p:spPr bwMode="auto">
                <a:xfrm flipH="1">
                  <a:off x="1240" y="2304"/>
                  <a:ext cx="775" cy="1392"/>
                </a:xfrm>
                <a:prstGeom prst="line">
                  <a:avLst/>
                </a:prstGeom>
                <a:noFill/>
                <a:ln w="5715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65" name="Line 14"/>
                <p:cNvSpPr>
                  <a:spLocks noChangeShapeType="1"/>
                </p:cNvSpPr>
                <p:nvPr/>
              </p:nvSpPr>
              <p:spPr bwMode="auto">
                <a:xfrm>
                  <a:off x="2303" y="2256"/>
                  <a:ext cx="384" cy="624"/>
                </a:xfrm>
                <a:prstGeom prst="line">
                  <a:avLst/>
                </a:prstGeom>
                <a:noFill/>
                <a:ln w="1905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66" name="Line 15"/>
                <p:cNvSpPr>
                  <a:spLocks noChangeShapeType="1"/>
                </p:cNvSpPr>
                <p:nvPr/>
              </p:nvSpPr>
              <p:spPr bwMode="auto">
                <a:xfrm flipH="1">
                  <a:off x="1288" y="3072"/>
                  <a:ext cx="1255" cy="624"/>
                </a:xfrm>
                <a:prstGeom prst="line">
                  <a:avLst/>
                </a:prstGeom>
                <a:noFill/>
                <a:ln w="5715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67" name="Oval 16"/>
                <p:cNvSpPr>
                  <a:spLocks noChangeArrowheads="1"/>
                </p:cNvSpPr>
                <p:nvPr/>
              </p:nvSpPr>
              <p:spPr bwMode="auto">
                <a:xfrm>
                  <a:off x="2014" y="2064"/>
                  <a:ext cx="287" cy="336"/>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rgbClr val="99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黑体" pitchFamily="49" charset="-122"/>
                      <a:ea typeface="黑体" pitchFamily="49" charset="-122"/>
                    </a:rPr>
                    <a:t>C</a:t>
                  </a:r>
                  <a:endParaRPr kumimoji="1" lang="en-US" altLang="zh-CN" sz="2400">
                    <a:latin typeface="黑体" pitchFamily="49" charset="-122"/>
                    <a:ea typeface="黑体" pitchFamily="49" charset="-122"/>
                  </a:endParaRPr>
                </a:p>
              </p:txBody>
            </p:sp>
            <p:sp>
              <p:nvSpPr>
                <p:cNvPr id="25668" name="Oval 17"/>
                <p:cNvSpPr>
                  <a:spLocks noChangeArrowheads="1"/>
                </p:cNvSpPr>
                <p:nvPr/>
              </p:nvSpPr>
              <p:spPr bwMode="auto">
                <a:xfrm>
                  <a:off x="2494" y="2832"/>
                  <a:ext cx="287" cy="336"/>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rgbClr val="99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黑体" pitchFamily="49" charset="-122"/>
                      <a:ea typeface="黑体" pitchFamily="49" charset="-122"/>
                    </a:rPr>
                    <a:t>D</a:t>
                  </a:r>
                  <a:endParaRPr kumimoji="1" lang="en-US" altLang="zh-CN" sz="2400">
                    <a:latin typeface="黑体" pitchFamily="49" charset="-122"/>
                    <a:ea typeface="黑体" pitchFamily="49" charset="-122"/>
                  </a:endParaRPr>
                </a:p>
              </p:txBody>
            </p:sp>
            <p:sp>
              <p:nvSpPr>
                <p:cNvPr id="25669" name="Oval 18"/>
                <p:cNvSpPr>
                  <a:spLocks noChangeArrowheads="1"/>
                </p:cNvSpPr>
                <p:nvPr/>
              </p:nvSpPr>
              <p:spPr bwMode="auto">
                <a:xfrm>
                  <a:off x="1006" y="3648"/>
                  <a:ext cx="287" cy="336"/>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rgbClr val="99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黑体" pitchFamily="49" charset="-122"/>
                      <a:ea typeface="黑体" pitchFamily="49" charset="-122"/>
                    </a:rPr>
                    <a:t>F</a:t>
                  </a:r>
                  <a:endParaRPr kumimoji="1" lang="en-US" altLang="zh-CN" sz="2400">
                    <a:latin typeface="黑体" pitchFamily="49" charset="-122"/>
                    <a:ea typeface="黑体" pitchFamily="49" charset="-122"/>
                  </a:endParaRPr>
                </a:p>
              </p:txBody>
            </p:sp>
            <p:sp>
              <p:nvSpPr>
                <p:cNvPr id="25670" name="Oval 19"/>
                <p:cNvSpPr>
                  <a:spLocks noChangeArrowheads="1"/>
                </p:cNvSpPr>
                <p:nvPr/>
              </p:nvSpPr>
              <p:spPr bwMode="auto">
                <a:xfrm>
                  <a:off x="2062" y="3600"/>
                  <a:ext cx="287" cy="336"/>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rgbClr val="99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黑体" pitchFamily="49" charset="-122"/>
                      <a:ea typeface="黑体" pitchFamily="49" charset="-122"/>
                    </a:rPr>
                    <a:t>E</a:t>
                  </a:r>
                  <a:endParaRPr kumimoji="1" lang="en-US" altLang="zh-CN" sz="2400">
                    <a:latin typeface="黑体" pitchFamily="49" charset="-122"/>
                    <a:ea typeface="黑体" pitchFamily="49" charset="-122"/>
                  </a:endParaRPr>
                </a:p>
              </p:txBody>
            </p:sp>
          </p:grpSp>
        </p:grpSp>
        <p:sp>
          <p:nvSpPr>
            <p:cNvPr id="25653" name="Line 20"/>
            <p:cNvSpPr>
              <a:spLocks noChangeShapeType="1"/>
            </p:cNvSpPr>
            <p:nvPr/>
          </p:nvSpPr>
          <p:spPr bwMode="auto">
            <a:xfrm>
              <a:off x="340" y="2766"/>
              <a:ext cx="1487" cy="504"/>
            </a:xfrm>
            <a:prstGeom prst="line">
              <a:avLst/>
            </a:prstGeom>
            <a:noFill/>
            <a:ln w="57150" cap="sq">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54" name="Line 21"/>
            <p:cNvSpPr>
              <a:spLocks noChangeShapeType="1"/>
            </p:cNvSpPr>
            <p:nvPr/>
          </p:nvSpPr>
          <p:spPr bwMode="auto">
            <a:xfrm>
              <a:off x="1973" y="2040"/>
              <a:ext cx="384" cy="546"/>
            </a:xfrm>
            <a:prstGeom prst="line">
              <a:avLst/>
            </a:prstGeom>
            <a:noFill/>
            <a:ln w="38100" cap="sq">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55" name="Line 22"/>
            <p:cNvSpPr>
              <a:spLocks noChangeShapeType="1"/>
            </p:cNvSpPr>
            <p:nvPr/>
          </p:nvSpPr>
          <p:spPr bwMode="auto">
            <a:xfrm>
              <a:off x="350" y="2774"/>
              <a:ext cx="1487" cy="504"/>
            </a:xfrm>
            <a:prstGeom prst="line">
              <a:avLst/>
            </a:prstGeom>
            <a:noFill/>
            <a:ln w="5715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56" name="Rectangle 23"/>
            <p:cNvSpPr>
              <a:spLocks noChangeArrowheads="1"/>
            </p:cNvSpPr>
            <p:nvPr/>
          </p:nvSpPr>
          <p:spPr bwMode="auto">
            <a:xfrm>
              <a:off x="884" y="3612"/>
              <a:ext cx="55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t>连通图</a:t>
              </a:r>
            </a:p>
          </p:txBody>
        </p:sp>
      </p:grpSp>
      <p:grpSp>
        <p:nvGrpSpPr>
          <p:cNvPr id="25603" name="Group 44"/>
          <p:cNvGrpSpPr>
            <a:grpSpLocks/>
          </p:cNvGrpSpPr>
          <p:nvPr/>
        </p:nvGrpSpPr>
        <p:grpSpPr bwMode="auto">
          <a:xfrm>
            <a:off x="4859338" y="333375"/>
            <a:ext cx="3805237" cy="3117850"/>
            <a:chOff x="3061" y="346"/>
            <a:chExt cx="2397" cy="1964"/>
          </a:xfrm>
        </p:grpSpPr>
        <p:sp>
          <p:nvSpPr>
            <p:cNvPr id="25638" name="Line 26"/>
            <p:cNvSpPr>
              <a:spLocks noChangeShapeType="1"/>
            </p:cNvSpPr>
            <p:nvPr/>
          </p:nvSpPr>
          <p:spPr bwMode="auto">
            <a:xfrm flipH="1">
              <a:off x="3832" y="663"/>
              <a:ext cx="0" cy="1056"/>
            </a:xfrm>
            <a:prstGeom prst="line">
              <a:avLst/>
            </a:prstGeom>
            <a:noFill/>
            <a:ln w="5715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9" name="Oval 28"/>
            <p:cNvSpPr>
              <a:spLocks noChangeArrowheads="1"/>
            </p:cNvSpPr>
            <p:nvPr/>
          </p:nvSpPr>
          <p:spPr bwMode="auto">
            <a:xfrm>
              <a:off x="3685" y="375"/>
              <a:ext cx="287" cy="307"/>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rgbClr val="99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黑体" pitchFamily="49" charset="-122"/>
                  <a:ea typeface="黑体" pitchFamily="49" charset="-122"/>
                </a:rPr>
                <a:t>B</a:t>
              </a:r>
              <a:endParaRPr kumimoji="1" lang="en-US" altLang="zh-CN" sz="2400">
                <a:latin typeface="黑体" pitchFamily="49" charset="-122"/>
                <a:ea typeface="黑体" pitchFamily="49" charset="-122"/>
              </a:endParaRPr>
            </a:p>
          </p:txBody>
        </p:sp>
        <p:sp>
          <p:nvSpPr>
            <p:cNvPr id="25640" name="Oval 29"/>
            <p:cNvSpPr>
              <a:spLocks noChangeArrowheads="1"/>
            </p:cNvSpPr>
            <p:nvPr/>
          </p:nvSpPr>
          <p:spPr bwMode="auto">
            <a:xfrm>
              <a:off x="3061" y="1060"/>
              <a:ext cx="287" cy="294"/>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rgbClr val="99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黑体" pitchFamily="49" charset="-122"/>
                  <a:ea typeface="黑体" pitchFamily="49" charset="-122"/>
                </a:rPr>
                <a:t>A</a:t>
              </a:r>
              <a:endParaRPr kumimoji="1" lang="en-US" altLang="zh-CN" sz="2400">
                <a:latin typeface="黑体" pitchFamily="49" charset="-122"/>
                <a:ea typeface="黑体" pitchFamily="49" charset="-122"/>
              </a:endParaRPr>
            </a:p>
          </p:txBody>
        </p:sp>
        <p:sp>
          <p:nvSpPr>
            <p:cNvPr id="25641" name="Line 30"/>
            <p:cNvSpPr>
              <a:spLocks noChangeShapeType="1"/>
            </p:cNvSpPr>
            <p:nvPr/>
          </p:nvSpPr>
          <p:spPr bwMode="auto">
            <a:xfrm flipH="1">
              <a:off x="3204" y="556"/>
              <a:ext cx="480" cy="504"/>
            </a:xfrm>
            <a:prstGeom prst="line">
              <a:avLst/>
            </a:prstGeom>
            <a:noFill/>
            <a:ln w="5715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42" name="Line 31"/>
            <p:cNvSpPr>
              <a:spLocks noChangeShapeType="1"/>
            </p:cNvSpPr>
            <p:nvPr/>
          </p:nvSpPr>
          <p:spPr bwMode="auto">
            <a:xfrm>
              <a:off x="3973" y="514"/>
              <a:ext cx="863" cy="1218"/>
            </a:xfrm>
            <a:prstGeom prst="line">
              <a:avLst/>
            </a:prstGeom>
            <a:noFill/>
            <a:ln w="5715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43" name="Line 33"/>
            <p:cNvSpPr>
              <a:spLocks noChangeShapeType="1"/>
            </p:cNvSpPr>
            <p:nvPr/>
          </p:nvSpPr>
          <p:spPr bwMode="auto">
            <a:xfrm flipH="1">
              <a:off x="3917" y="556"/>
              <a:ext cx="775" cy="1218"/>
            </a:xfrm>
            <a:prstGeom prst="line">
              <a:avLst/>
            </a:prstGeom>
            <a:noFill/>
            <a:ln w="5715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44" name="Line 34"/>
            <p:cNvSpPr>
              <a:spLocks noChangeShapeType="1"/>
            </p:cNvSpPr>
            <p:nvPr/>
          </p:nvSpPr>
          <p:spPr bwMode="auto">
            <a:xfrm>
              <a:off x="4980" y="514"/>
              <a:ext cx="384" cy="546"/>
            </a:xfrm>
            <a:prstGeom prst="line">
              <a:avLst/>
            </a:prstGeom>
            <a:noFill/>
            <a:ln w="1905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45" name="Line 35"/>
            <p:cNvSpPr>
              <a:spLocks noChangeShapeType="1"/>
            </p:cNvSpPr>
            <p:nvPr/>
          </p:nvSpPr>
          <p:spPr bwMode="auto">
            <a:xfrm flipH="1">
              <a:off x="3965" y="1228"/>
              <a:ext cx="1255" cy="546"/>
            </a:xfrm>
            <a:prstGeom prst="line">
              <a:avLst/>
            </a:prstGeom>
            <a:noFill/>
            <a:ln w="5715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46" name="Oval 36"/>
            <p:cNvSpPr>
              <a:spLocks noChangeArrowheads="1"/>
            </p:cNvSpPr>
            <p:nvPr/>
          </p:nvSpPr>
          <p:spPr bwMode="auto">
            <a:xfrm>
              <a:off x="4691" y="346"/>
              <a:ext cx="287" cy="294"/>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rgbClr val="99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黑体" pitchFamily="49" charset="-122"/>
                  <a:ea typeface="黑体" pitchFamily="49" charset="-122"/>
                </a:rPr>
                <a:t>C</a:t>
              </a:r>
              <a:endParaRPr kumimoji="1" lang="en-US" altLang="zh-CN" sz="2400">
                <a:latin typeface="黑体" pitchFamily="49" charset="-122"/>
                <a:ea typeface="黑体" pitchFamily="49" charset="-122"/>
              </a:endParaRPr>
            </a:p>
          </p:txBody>
        </p:sp>
        <p:sp>
          <p:nvSpPr>
            <p:cNvPr id="25647" name="Oval 37"/>
            <p:cNvSpPr>
              <a:spLocks noChangeArrowheads="1"/>
            </p:cNvSpPr>
            <p:nvPr/>
          </p:nvSpPr>
          <p:spPr bwMode="auto">
            <a:xfrm>
              <a:off x="5171" y="1018"/>
              <a:ext cx="287" cy="294"/>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rgbClr val="99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黑体" pitchFamily="49" charset="-122"/>
                  <a:ea typeface="黑体" pitchFamily="49" charset="-122"/>
                </a:rPr>
                <a:t>D</a:t>
              </a:r>
              <a:endParaRPr kumimoji="1" lang="en-US" altLang="zh-CN" sz="2400">
                <a:latin typeface="黑体" pitchFamily="49" charset="-122"/>
                <a:ea typeface="黑体" pitchFamily="49" charset="-122"/>
              </a:endParaRPr>
            </a:p>
          </p:txBody>
        </p:sp>
        <p:sp>
          <p:nvSpPr>
            <p:cNvPr id="25648" name="Oval 38"/>
            <p:cNvSpPr>
              <a:spLocks noChangeArrowheads="1"/>
            </p:cNvSpPr>
            <p:nvPr/>
          </p:nvSpPr>
          <p:spPr bwMode="auto">
            <a:xfrm>
              <a:off x="3683" y="1732"/>
              <a:ext cx="287" cy="294"/>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rgbClr val="99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黑体" pitchFamily="49" charset="-122"/>
                  <a:ea typeface="黑体" pitchFamily="49" charset="-122"/>
                </a:rPr>
                <a:t>F</a:t>
              </a:r>
              <a:endParaRPr kumimoji="1" lang="en-US" altLang="zh-CN" sz="2400">
                <a:latin typeface="黑体" pitchFamily="49" charset="-122"/>
                <a:ea typeface="黑体" pitchFamily="49" charset="-122"/>
              </a:endParaRPr>
            </a:p>
          </p:txBody>
        </p:sp>
        <p:sp>
          <p:nvSpPr>
            <p:cNvPr id="25649" name="Oval 39"/>
            <p:cNvSpPr>
              <a:spLocks noChangeArrowheads="1"/>
            </p:cNvSpPr>
            <p:nvPr/>
          </p:nvSpPr>
          <p:spPr bwMode="auto">
            <a:xfrm>
              <a:off x="4739" y="1690"/>
              <a:ext cx="287" cy="294"/>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rgbClr val="99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黑体" pitchFamily="49" charset="-122"/>
                  <a:ea typeface="黑体" pitchFamily="49" charset="-122"/>
                </a:rPr>
                <a:t>E</a:t>
              </a:r>
              <a:endParaRPr kumimoji="1" lang="en-US" altLang="zh-CN" sz="2400">
                <a:latin typeface="黑体" pitchFamily="49" charset="-122"/>
                <a:ea typeface="黑体" pitchFamily="49" charset="-122"/>
              </a:endParaRPr>
            </a:p>
          </p:txBody>
        </p:sp>
        <p:sp>
          <p:nvSpPr>
            <p:cNvPr id="25650" name="Line 41"/>
            <p:cNvSpPr>
              <a:spLocks noChangeShapeType="1"/>
            </p:cNvSpPr>
            <p:nvPr/>
          </p:nvSpPr>
          <p:spPr bwMode="auto">
            <a:xfrm>
              <a:off x="4966" y="498"/>
              <a:ext cx="384" cy="546"/>
            </a:xfrm>
            <a:prstGeom prst="line">
              <a:avLst/>
            </a:prstGeom>
            <a:noFill/>
            <a:ln w="38100" cap="sq">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51" name="Rectangle 43"/>
            <p:cNvSpPr>
              <a:spLocks noChangeArrowheads="1"/>
            </p:cNvSpPr>
            <p:nvPr/>
          </p:nvSpPr>
          <p:spPr bwMode="auto">
            <a:xfrm>
              <a:off x="3877" y="2079"/>
              <a:ext cx="63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t>生成树</a:t>
              </a:r>
              <a:r>
                <a:rPr kumimoji="1" lang="en-US" altLang="zh-CN" b="1"/>
                <a:t>1</a:t>
              </a:r>
            </a:p>
          </p:txBody>
        </p:sp>
      </p:grpSp>
      <p:grpSp>
        <p:nvGrpSpPr>
          <p:cNvPr id="25604" name="Group 65"/>
          <p:cNvGrpSpPr>
            <a:grpSpLocks/>
          </p:cNvGrpSpPr>
          <p:nvPr/>
        </p:nvGrpSpPr>
        <p:grpSpPr bwMode="auto">
          <a:xfrm>
            <a:off x="4716463" y="3644900"/>
            <a:ext cx="3805237" cy="3079750"/>
            <a:chOff x="1338" y="2365"/>
            <a:chExt cx="2397" cy="1940"/>
          </a:xfrm>
        </p:grpSpPr>
        <p:sp>
          <p:nvSpPr>
            <p:cNvPr id="25622" name="Line 47"/>
            <p:cNvSpPr>
              <a:spLocks noChangeShapeType="1"/>
            </p:cNvSpPr>
            <p:nvPr/>
          </p:nvSpPr>
          <p:spPr bwMode="auto">
            <a:xfrm flipH="1">
              <a:off x="2109" y="2682"/>
              <a:ext cx="0" cy="1056"/>
            </a:xfrm>
            <a:prstGeom prst="line">
              <a:avLst/>
            </a:prstGeom>
            <a:noFill/>
            <a:ln w="5715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3" name="Oval 49"/>
            <p:cNvSpPr>
              <a:spLocks noChangeArrowheads="1"/>
            </p:cNvSpPr>
            <p:nvPr/>
          </p:nvSpPr>
          <p:spPr bwMode="auto">
            <a:xfrm>
              <a:off x="1962" y="2394"/>
              <a:ext cx="287" cy="307"/>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rgbClr val="99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黑体" pitchFamily="49" charset="-122"/>
                  <a:ea typeface="黑体" pitchFamily="49" charset="-122"/>
                </a:rPr>
                <a:t>B</a:t>
              </a:r>
              <a:endParaRPr kumimoji="1" lang="en-US" altLang="zh-CN" sz="2400">
                <a:latin typeface="黑体" pitchFamily="49" charset="-122"/>
                <a:ea typeface="黑体" pitchFamily="49" charset="-122"/>
              </a:endParaRPr>
            </a:p>
          </p:txBody>
        </p:sp>
        <p:sp>
          <p:nvSpPr>
            <p:cNvPr id="25624" name="Oval 50"/>
            <p:cNvSpPr>
              <a:spLocks noChangeArrowheads="1"/>
            </p:cNvSpPr>
            <p:nvPr/>
          </p:nvSpPr>
          <p:spPr bwMode="auto">
            <a:xfrm>
              <a:off x="1338" y="3079"/>
              <a:ext cx="287" cy="294"/>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rgbClr val="99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黑体" pitchFamily="49" charset="-122"/>
                  <a:ea typeface="黑体" pitchFamily="49" charset="-122"/>
                </a:rPr>
                <a:t>A</a:t>
              </a:r>
              <a:endParaRPr kumimoji="1" lang="en-US" altLang="zh-CN" sz="2400">
                <a:latin typeface="黑体" pitchFamily="49" charset="-122"/>
                <a:ea typeface="黑体" pitchFamily="49" charset="-122"/>
              </a:endParaRPr>
            </a:p>
          </p:txBody>
        </p:sp>
        <p:sp>
          <p:nvSpPr>
            <p:cNvPr id="25625" name="Line 51"/>
            <p:cNvSpPr>
              <a:spLocks noChangeShapeType="1"/>
            </p:cNvSpPr>
            <p:nvPr/>
          </p:nvSpPr>
          <p:spPr bwMode="auto">
            <a:xfrm flipH="1">
              <a:off x="1481" y="2575"/>
              <a:ext cx="480" cy="504"/>
            </a:xfrm>
            <a:prstGeom prst="line">
              <a:avLst/>
            </a:prstGeom>
            <a:noFill/>
            <a:ln w="5715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6" name="Line 53"/>
            <p:cNvSpPr>
              <a:spLocks noChangeShapeType="1"/>
            </p:cNvSpPr>
            <p:nvPr/>
          </p:nvSpPr>
          <p:spPr bwMode="auto">
            <a:xfrm>
              <a:off x="1626" y="3247"/>
              <a:ext cx="1487" cy="504"/>
            </a:xfrm>
            <a:prstGeom prst="line">
              <a:avLst/>
            </a:prstGeom>
            <a:noFill/>
            <a:ln w="1905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7" name="Line 54"/>
            <p:cNvSpPr>
              <a:spLocks noChangeShapeType="1"/>
            </p:cNvSpPr>
            <p:nvPr/>
          </p:nvSpPr>
          <p:spPr bwMode="auto">
            <a:xfrm flipH="1">
              <a:off x="2194" y="2575"/>
              <a:ext cx="775" cy="1218"/>
            </a:xfrm>
            <a:prstGeom prst="line">
              <a:avLst/>
            </a:prstGeom>
            <a:noFill/>
            <a:ln w="5715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8" name="Line 55"/>
            <p:cNvSpPr>
              <a:spLocks noChangeShapeType="1"/>
            </p:cNvSpPr>
            <p:nvPr/>
          </p:nvSpPr>
          <p:spPr bwMode="auto">
            <a:xfrm>
              <a:off x="3257" y="2533"/>
              <a:ext cx="384" cy="546"/>
            </a:xfrm>
            <a:prstGeom prst="line">
              <a:avLst/>
            </a:prstGeom>
            <a:noFill/>
            <a:ln w="1905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9" name="Line 56"/>
            <p:cNvSpPr>
              <a:spLocks noChangeShapeType="1"/>
            </p:cNvSpPr>
            <p:nvPr/>
          </p:nvSpPr>
          <p:spPr bwMode="auto">
            <a:xfrm flipH="1">
              <a:off x="2242" y="3247"/>
              <a:ext cx="1255" cy="546"/>
            </a:xfrm>
            <a:prstGeom prst="line">
              <a:avLst/>
            </a:prstGeom>
            <a:noFill/>
            <a:ln w="5715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0" name="Oval 57"/>
            <p:cNvSpPr>
              <a:spLocks noChangeArrowheads="1"/>
            </p:cNvSpPr>
            <p:nvPr/>
          </p:nvSpPr>
          <p:spPr bwMode="auto">
            <a:xfrm>
              <a:off x="2968" y="2365"/>
              <a:ext cx="287" cy="294"/>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rgbClr val="99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黑体" pitchFamily="49" charset="-122"/>
                  <a:ea typeface="黑体" pitchFamily="49" charset="-122"/>
                </a:rPr>
                <a:t>C</a:t>
              </a:r>
              <a:endParaRPr kumimoji="1" lang="en-US" altLang="zh-CN" sz="2400">
                <a:latin typeface="黑体" pitchFamily="49" charset="-122"/>
                <a:ea typeface="黑体" pitchFamily="49" charset="-122"/>
              </a:endParaRPr>
            </a:p>
          </p:txBody>
        </p:sp>
        <p:sp>
          <p:nvSpPr>
            <p:cNvPr id="25631" name="Oval 58"/>
            <p:cNvSpPr>
              <a:spLocks noChangeArrowheads="1"/>
            </p:cNvSpPr>
            <p:nvPr/>
          </p:nvSpPr>
          <p:spPr bwMode="auto">
            <a:xfrm>
              <a:off x="3448" y="3037"/>
              <a:ext cx="287" cy="294"/>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rgbClr val="99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黑体" pitchFamily="49" charset="-122"/>
                  <a:ea typeface="黑体" pitchFamily="49" charset="-122"/>
                </a:rPr>
                <a:t>D</a:t>
              </a:r>
              <a:endParaRPr kumimoji="1" lang="en-US" altLang="zh-CN" sz="2400">
                <a:latin typeface="黑体" pitchFamily="49" charset="-122"/>
                <a:ea typeface="黑体" pitchFamily="49" charset="-122"/>
              </a:endParaRPr>
            </a:p>
          </p:txBody>
        </p:sp>
        <p:sp>
          <p:nvSpPr>
            <p:cNvPr id="25632" name="Oval 59"/>
            <p:cNvSpPr>
              <a:spLocks noChangeArrowheads="1"/>
            </p:cNvSpPr>
            <p:nvPr/>
          </p:nvSpPr>
          <p:spPr bwMode="auto">
            <a:xfrm>
              <a:off x="1960" y="3751"/>
              <a:ext cx="287" cy="294"/>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rgbClr val="99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黑体" pitchFamily="49" charset="-122"/>
                  <a:ea typeface="黑体" pitchFamily="49" charset="-122"/>
                </a:rPr>
                <a:t>F</a:t>
              </a:r>
              <a:endParaRPr kumimoji="1" lang="en-US" altLang="zh-CN" sz="2400">
                <a:latin typeface="黑体" pitchFamily="49" charset="-122"/>
                <a:ea typeface="黑体" pitchFamily="49" charset="-122"/>
              </a:endParaRPr>
            </a:p>
          </p:txBody>
        </p:sp>
        <p:sp>
          <p:nvSpPr>
            <p:cNvPr id="25633" name="Oval 60"/>
            <p:cNvSpPr>
              <a:spLocks noChangeArrowheads="1"/>
            </p:cNvSpPr>
            <p:nvPr/>
          </p:nvSpPr>
          <p:spPr bwMode="auto">
            <a:xfrm>
              <a:off x="3016" y="3709"/>
              <a:ext cx="287" cy="294"/>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rgbClr val="99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黑体" pitchFamily="49" charset="-122"/>
                  <a:ea typeface="黑体" pitchFamily="49" charset="-122"/>
                </a:rPr>
                <a:t>E</a:t>
              </a:r>
              <a:endParaRPr kumimoji="1" lang="en-US" altLang="zh-CN" sz="2400">
                <a:latin typeface="黑体" pitchFamily="49" charset="-122"/>
                <a:ea typeface="黑体" pitchFamily="49" charset="-122"/>
              </a:endParaRPr>
            </a:p>
          </p:txBody>
        </p:sp>
        <p:sp>
          <p:nvSpPr>
            <p:cNvPr id="25634" name="Line 61"/>
            <p:cNvSpPr>
              <a:spLocks noChangeShapeType="1"/>
            </p:cNvSpPr>
            <p:nvPr/>
          </p:nvSpPr>
          <p:spPr bwMode="auto">
            <a:xfrm>
              <a:off x="1610" y="3243"/>
              <a:ext cx="1487" cy="504"/>
            </a:xfrm>
            <a:prstGeom prst="line">
              <a:avLst/>
            </a:prstGeom>
            <a:noFill/>
            <a:ln w="57150" cap="sq">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5" name="Line 62"/>
            <p:cNvSpPr>
              <a:spLocks noChangeShapeType="1"/>
            </p:cNvSpPr>
            <p:nvPr/>
          </p:nvSpPr>
          <p:spPr bwMode="auto">
            <a:xfrm>
              <a:off x="3243" y="2517"/>
              <a:ext cx="384" cy="546"/>
            </a:xfrm>
            <a:prstGeom prst="line">
              <a:avLst/>
            </a:prstGeom>
            <a:noFill/>
            <a:ln w="38100" cap="sq">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6" name="Line 63"/>
            <p:cNvSpPr>
              <a:spLocks noChangeShapeType="1"/>
            </p:cNvSpPr>
            <p:nvPr/>
          </p:nvSpPr>
          <p:spPr bwMode="auto">
            <a:xfrm>
              <a:off x="1620" y="3251"/>
              <a:ext cx="1487" cy="504"/>
            </a:xfrm>
            <a:prstGeom prst="line">
              <a:avLst/>
            </a:prstGeom>
            <a:noFill/>
            <a:ln w="5715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7" name="Rectangle 64"/>
            <p:cNvSpPr>
              <a:spLocks noChangeArrowheads="1"/>
            </p:cNvSpPr>
            <p:nvPr/>
          </p:nvSpPr>
          <p:spPr bwMode="auto">
            <a:xfrm>
              <a:off x="2245" y="4074"/>
              <a:ext cx="63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t>生成树</a:t>
              </a:r>
              <a:r>
                <a:rPr kumimoji="1" lang="en-US" altLang="zh-CN" b="1"/>
                <a:t>2</a:t>
              </a:r>
            </a:p>
          </p:txBody>
        </p:sp>
      </p:grpSp>
      <p:grpSp>
        <p:nvGrpSpPr>
          <p:cNvPr id="25605" name="Group 86"/>
          <p:cNvGrpSpPr>
            <a:grpSpLocks/>
          </p:cNvGrpSpPr>
          <p:nvPr/>
        </p:nvGrpSpPr>
        <p:grpSpPr bwMode="auto">
          <a:xfrm>
            <a:off x="395288" y="3754438"/>
            <a:ext cx="3805237" cy="2935287"/>
            <a:chOff x="249" y="2365"/>
            <a:chExt cx="2397" cy="1849"/>
          </a:xfrm>
        </p:grpSpPr>
        <p:sp>
          <p:nvSpPr>
            <p:cNvPr id="25606" name="Line 68"/>
            <p:cNvSpPr>
              <a:spLocks noChangeShapeType="1"/>
            </p:cNvSpPr>
            <p:nvPr/>
          </p:nvSpPr>
          <p:spPr bwMode="auto">
            <a:xfrm flipH="1">
              <a:off x="1020" y="2682"/>
              <a:ext cx="0" cy="1056"/>
            </a:xfrm>
            <a:prstGeom prst="line">
              <a:avLst/>
            </a:prstGeom>
            <a:noFill/>
            <a:ln w="5715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7" name="Oval 70"/>
            <p:cNvSpPr>
              <a:spLocks noChangeArrowheads="1"/>
            </p:cNvSpPr>
            <p:nvPr/>
          </p:nvSpPr>
          <p:spPr bwMode="auto">
            <a:xfrm>
              <a:off x="873" y="2394"/>
              <a:ext cx="287" cy="307"/>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rgbClr val="99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黑体" pitchFamily="49" charset="-122"/>
                  <a:ea typeface="黑体" pitchFamily="49" charset="-122"/>
                </a:rPr>
                <a:t>B</a:t>
              </a:r>
              <a:endParaRPr kumimoji="1" lang="en-US" altLang="zh-CN" sz="2400">
                <a:latin typeface="黑体" pitchFamily="49" charset="-122"/>
                <a:ea typeface="黑体" pitchFamily="49" charset="-122"/>
              </a:endParaRPr>
            </a:p>
          </p:txBody>
        </p:sp>
        <p:sp>
          <p:nvSpPr>
            <p:cNvPr id="25608" name="Oval 71"/>
            <p:cNvSpPr>
              <a:spLocks noChangeArrowheads="1"/>
            </p:cNvSpPr>
            <p:nvPr/>
          </p:nvSpPr>
          <p:spPr bwMode="auto">
            <a:xfrm>
              <a:off x="249" y="3079"/>
              <a:ext cx="287" cy="294"/>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rgbClr val="99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黑体" pitchFamily="49" charset="-122"/>
                  <a:ea typeface="黑体" pitchFamily="49" charset="-122"/>
                </a:rPr>
                <a:t>A</a:t>
              </a:r>
              <a:endParaRPr kumimoji="1" lang="en-US" altLang="zh-CN" sz="2400">
                <a:latin typeface="黑体" pitchFamily="49" charset="-122"/>
                <a:ea typeface="黑体" pitchFamily="49" charset="-122"/>
              </a:endParaRPr>
            </a:p>
          </p:txBody>
        </p:sp>
        <p:sp>
          <p:nvSpPr>
            <p:cNvPr id="25609" name="Line 73"/>
            <p:cNvSpPr>
              <a:spLocks noChangeShapeType="1"/>
            </p:cNvSpPr>
            <p:nvPr/>
          </p:nvSpPr>
          <p:spPr bwMode="auto">
            <a:xfrm>
              <a:off x="1161" y="2533"/>
              <a:ext cx="863" cy="1218"/>
            </a:xfrm>
            <a:prstGeom prst="line">
              <a:avLst/>
            </a:prstGeom>
            <a:noFill/>
            <a:ln w="5715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0" name="Line 74"/>
            <p:cNvSpPr>
              <a:spLocks noChangeShapeType="1"/>
            </p:cNvSpPr>
            <p:nvPr/>
          </p:nvSpPr>
          <p:spPr bwMode="auto">
            <a:xfrm>
              <a:off x="537" y="3247"/>
              <a:ext cx="1487" cy="504"/>
            </a:xfrm>
            <a:prstGeom prst="line">
              <a:avLst/>
            </a:prstGeom>
            <a:noFill/>
            <a:ln w="1905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1" name="Line 75"/>
            <p:cNvSpPr>
              <a:spLocks noChangeShapeType="1"/>
            </p:cNvSpPr>
            <p:nvPr/>
          </p:nvSpPr>
          <p:spPr bwMode="auto">
            <a:xfrm flipH="1">
              <a:off x="1105" y="2575"/>
              <a:ext cx="775" cy="1218"/>
            </a:xfrm>
            <a:prstGeom prst="line">
              <a:avLst/>
            </a:prstGeom>
            <a:noFill/>
            <a:ln w="5715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2" name="Line 76"/>
            <p:cNvSpPr>
              <a:spLocks noChangeShapeType="1"/>
            </p:cNvSpPr>
            <p:nvPr/>
          </p:nvSpPr>
          <p:spPr bwMode="auto">
            <a:xfrm>
              <a:off x="2168" y="2533"/>
              <a:ext cx="384" cy="546"/>
            </a:xfrm>
            <a:prstGeom prst="line">
              <a:avLst/>
            </a:prstGeom>
            <a:noFill/>
            <a:ln w="1905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3" name="Line 77"/>
            <p:cNvSpPr>
              <a:spLocks noChangeShapeType="1"/>
            </p:cNvSpPr>
            <p:nvPr/>
          </p:nvSpPr>
          <p:spPr bwMode="auto">
            <a:xfrm flipH="1">
              <a:off x="1153" y="3247"/>
              <a:ext cx="1255" cy="546"/>
            </a:xfrm>
            <a:prstGeom prst="line">
              <a:avLst/>
            </a:prstGeom>
            <a:noFill/>
            <a:ln w="5715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4" name="Oval 78"/>
            <p:cNvSpPr>
              <a:spLocks noChangeArrowheads="1"/>
            </p:cNvSpPr>
            <p:nvPr/>
          </p:nvSpPr>
          <p:spPr bwMode="auto">
            <a:xfrm>
              <a:off x="1879" y="2365"/>
              <a:ext cx="287" cy="294"/>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rgbClr val="99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黑体" pitchFamily="49" charset="-122"/>
                  <a:ea typeface="黑体" pitchFamily="49" charset="-122"/>
                </a:rPr>
                <a:t>C</a:t>
              </a:r>
              <a:endParaRPr kumimoji="1" lang="en-US" altLang="zh-CN" sz="2400">
                <a:latin typeface="黑体" pitchFamily="49" charset="-122"/>
                <a:ea typeface="黑体" pitchFamily="49" charset="-122"/>
              </a:endParaRPr>
            </a:p>
          </p:txBody>
        </p:sp>
        <p:sp>
          <p:nvSpPr>
            <p:cNvPr id="25615" name="Oval 79"/>
            <p:cNvSpPr>
              <a:spLocks noChangeArrowheads="1"/>
            </p:cNvSpPr>
            <p:nvPr/>
          </p:nvSpPr>
          <p:spPr bwMode="auto">
            <a:xfrm>
              <a:off x="2359" y="3037"/>
              <a:ext cx="287" cy="294"/>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rgbClr val="99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黑体" pitchFamily="49" charset="-122"/>
                  <a:ea typeface="黑体" pitchFamily="49" charset="-122"/>
                </a:rPr>
                <a:t>D</a:t>
              </a:r>
              <a:endParaRPr kumimoji="1" lang="en-US" altLang="zh-CN" sz="2400">
                <a:latin typeface="黑体" pitchFamily="49" charset="-122"/>
                <a:ea typeface="黑体" pitchFamily="49" charset="-122"/>
              </a:endParaRPr>
            </a:p>
          </p:txBody>
        </p:sp>
        <p:sp>
          <p:nvSpPr>
            <p:cNvPr id="25616" name="Oval 80"/>
            <p:cNvSpPr>
              <a:spLocks noChangeArrowheads="1"/>
            </p:cNvSpPr>
            <p:nvPr/>
          </p:nvSpPr>
          <p:spPr bwMode="auto">
            <a:xfrm>
              <a:off x="871" y="3751"/>
              <a:ext cx="287" cy="294"/>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rgbClr val="99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黑体" pitchFamily="49" charset="-122"/>
                  <a:ea typeface="黑体" pitchFamily="49" charset="-122"/>
                </a:rPr>
                <a:t>F</a:t>
              </a:r>
              <a:endParaRPr kumimoji="1" lang="en-US" altLang="zh-CN" sz="2400">
                <a:latin typeface="黑体" pitchFamily="49" charset="-122"/>
                <a:ea typeface="黑体" pitchFamily="49" charset="-122"/>
              </a:endParaRPr>
            </a:p>
          </p:txBody>
        </p:sp>
        <p:sp>
          <p:nvSpPr>
            <p:cNvPr id="25617" name="Oval 81"/>
            <p:cNvSpPr>
              <a:spLocks noChangeArrowheads="1"/>
            </p:cNvSpPr>
            <p:nvPr/>
          </p:nvSpPr>
          <p:spPr bwMode="auto">
            <a:xfrm>
              <a:off x="1927" y="3709"/>
              <a:ext cx="287" cy="294"/>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rgbClr val="99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黑体" pitchFamily="49" charset="-122"/>
                  <a:ea typeface="黑体" pitchFamily="49" charset="-122"/>
                </a:rPr>
                <a:t>E</a:t>
              </a:r>
              <a:endParaRPr kumimoji="1" lang="en-US" altLang="zh-CN" sz="2400">
                <a:latin typeface="黑体" pitchFamily="49" charset="-122"/>
                <a:ea typeface="黑体" pitchFamily="49" charset="-122"/>
              </a:endParaRPr>
            </a:p>
          </p:txBody>
        </p:sp>
        <p:sp>
          <p:nvSpPr>
            <p:cNvPr id="25618" name="Line 82"/>
            <p:cNvSpPr>
              <a:spLocks noChangeShapeType="1"/>
            </p:cNvSpPr>
            <p:nvPr/>
          </p:nvSpPr>
          <p:spPr bwMode="auto">
            <a:xfrm>
              <a:off x="521" y="3243"/>
              <a:ext cx="1487" cy="504"/>
            </a:xfrm>
            <a:prstGeom prst="line">
              <a:avLst/>
            </a:prstGeom>
            <a:noFill/>
            <a:ln w="57150" cap="sq">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9" name="Line 83"/>
            <p:cNvSpPr>
              <a:spLocks noChangeShapeType="1"/>
            </p:cNvSpPr>
            <p:nvPr/>
          </p:nvSpPr>
          <p:spPr bwMode="auto">
            <a:xfrm>
              <a:off x="2154" y="2517"/>
              <a:ext cx="384" cy="546"/>
            </a:xfrm>
            <a:prstGeom prst="line">
              <a:avLst/>
            </a:prstGeom>
            <a:noFill/>
            <a:ln w="38100" cap="sq">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0" name="Line 84"/>
            <p:cNvSpPr>
              <a:spLocks noChangeShapeType="1"/>
            </p:cNvSpPr>
            <p:nvPr/>
          </p:nvSpPr>
          <p:spPr bwMode="auto">
            <a:xfrm>
              <a:off x="531" y="3251"/>
              <a:ext cx="1487" cy="504"/>
            </a:xfrm>
            <a:prstGeom prst="line">
              <a:avLst/>
            </a:prstGeom>
            <a:noFill/>
            <a:ln w="5715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1" name="Rectangle 85"/>
            <p:cNvSpPr>
              <a:spLocks noChangeArrowheads="1"/>
            </p:cNvSpPr>
            <p:nvPr/>
          </p:nvSpPr>
          <p:spPr bwMode="auto">
            <a:xfrm>
              <a:off x="1156" y="3983"/>
              <a:ext cx="63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t>生成树</a:t>
              </a:r>
              <a:r>
                <a:rPr kumimoji="1" lang="en-US" altLang="zh-CN" b="1"/>
                <a:t>3</a:t>
              </a:r>
            </a:p>
          </p:txBody>
        </p:sp>
      </p:grpSp>
    </p:spTree>
  </p:cSld>
  <p:clrMapOvr>
    <a:masterClrMapping/>
  </p:clrMapOvr>
  <p:transition>
    <p:blinds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6"/>
          <p:cNvSpPr>
            <a:spLocks noChangeArrowheads="1"/>
          </p:cNvSpPr>
          <p:nvPr/>
        </p:nvSpPr>
        <p:spPr bwMode="auto">
          <a:xfrm>
            <a:off x="179388" y="3284538"/>
            <a:ext cx="67691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latin typeface="Times New Roman" pitchFamily="18" charset="0"/>
                <a:ea typeface="楷体_GB2312" pitchFamily="49" charset="-122"/>
              </a:rPr>
              <a:t>◆</a:t>
            </a:r>
            <a:r>
              <a:rPr kumimoji="1" lang="zh-CN" altLang="en-US" sz="3200" b="1">
                <a:latin typeface="Times New Roman" pitchFamily="18" charset="0"/>
                <a:ea typeface="楷体_GB2312" pitchFamily="49" charset="-122"/>
              </a:rPr>
              <a:t>有</a:t>
            </a:r>
            <a:r>
              <a:rPr kumimoji="1" lang="en-US" altLang="zh-CN" sz="3200" b="1">
                <a:latin typeface="Times New Roman" pitchFamily="18" charset="0"/>
                <a:ea typeface="楷体_GB2312" pitchFamily="49" charset="-122"/>
              </a:rPr>
              <a:t>n-1</a:t>
            </a:r>
            <a:r>
              <a:rPr kumimoji="1" lang="zh-CN" altLang="en-US" sz="3200" b="1">
                <a:latin typeface="Times New Roman" pitchFamily="18" charset="0"/>
                <a:ea typeface="楷体_GB2312" pitchFamily="49" charset="-122"/>
              </a:rPr>
              <a:t>条边的图不一定是生成树。</a:t>
            </a:r>
          </a:p>
        </p:txBody>
      </p:sp>
      <p:sp>
        <p:nvSpPr>
          <p:cNvPr id="26627" name="Oval 25"/>
          <p:cNvSpPr>
            <a:spLocks noChangeArrowheads="1"/>
          </p:cNvSpPr>
          <p:nvPr/>
        </p:nvSpPr>
        <p:spPr bwMode="auto">
          <a:xfrm>
            <a:off x="1528763" y="4121150"/>
            <a:ext cx="455612" cy="487363"/>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rgbClr val="99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黑体" pitchFamily="49" charset="-122"/>
                <a:ea typeface="黑体" pitchFamily="49" charset="-122"/>
              </a:rPr>
              <a:t>B</a:t>
            </a:r>
            <a:endParaRPr kumimoji="1" lang="en-US" altLang="zh-CN" sz="2400">
              <a:latin typeface="黑体" pitchFamily="49" charset="-122"/>
              <a:ea typeface="黑体" pitchFamily="49" charset="-122"/>
            </a:endParaRPr>
          </a:p>
        </p:txBody>
      </p:sp>
      <p:sp>
        <p:nvSpPr>
          <p:cNvPr id="26628" name="Oval 26"/>
          <p:cNvSpPr>
            <a:spLocks noChangeArrowheads="1"/>
          </p:cNvSpPr>
          <p:nvPr/>
        </p:nvSpPr>
        <p:spPr bwMode="auto">
          <a:xfrm>
            <a:off x="538163" y="5208588"/>
            <a:ext cx="455612" cy="466725"/>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rgbClr val="99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黑体" pitchFamily="49" charset="-122"/>
                <a:ea typeface="黑体" pitchFamily="49" charset="-122"/>
              </a:rPr>
              <a:t>A</a:t>
            </a:r>
            <a:endParaRPr kumimoji="1" lang="en-US" altLang="zh-CN" sz="2400">
              <a:latin typeface="黑体" pitchFamily="49" charset="-122"/>
              <a:ea typeface="黑体" pitchFamily="49" charset="-122"/>
            </a:endParaRPr>
          </a:p>
        </p:txBody>
      </p:sp>
      <p:sp>
        <p:nvSpPr>
          <p:cNvPr id="26629" name="Line 27"/>
          <p:cNvSpPr>
            <a:spLocks noChangeShapeType="1"/>
          </p:cNvSpPr>
          <p:nvPr/>
        </p:nvSpPr>
        <p:spPr bwMode="auto">
          <a:xfrm flipH="1">
            <a:off x="765175" y="4408488"/>
            <a:ext cx="762000" cy="800100"/>
          </a:xfrm>
          <a:prstGeom prst="line">
            <a:avLst/>
          </a:prstGeom>
          <a:noFill/>
          <a:ln w="5715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0" name="Line 28"/>
          <p:cNvSpPr>
            <a:spLocks noChangeShapeType="1"/>
          </p:cNvSpPr>
          <p:nvPr/>
        </p:nvSpPr>
        <p:spPr bwMode="auto">
          <a:xfrm>
            <a:off x="1985963" y="4341813"/>
            <a:ext cx="1370012" cy="1933575"/>
          </a:xfrm>
          <a:prstGeom prst="line">
            <a:avLst/>
          </a:prstGeom>
          <a:noFill/>
          <a:ln w="5715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1" name="Line 30"/>
          <p:cNvSpPr>
            <a:spLocks noChangeShapeType="1"/>
          </p:cNvSpPr>
          <p:nvPr/>
        </p:nvSpPr>
        <p:spPr bwMode="auto">
          <a:xfrm flipH="1">
            <a:off x="1897063" y="4408488"/>
            <a:ext cx="1230312" cy="1933575"/>
          </a:xfrm>
          <a:prstGeom prst="line">
            <a:avLst/>
          </a:prstGeom>
          <a:noFill/>
          <a:ln w="5715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2" name="Line 32"/>
          <p:cNvSpPr>
            <a:spLocks noChangeShapeType="1"/>
          </p:cNvSpPr>
          <p:nvPr/>
        </p:nvSpPr>
        <p:spPr bwMode="auto">
          <a:xfrm flipH="1">
            <a:off x="1973263" y="5475288"/>
            <a:ext cx="1992312" cy="866775"/>
          </a:xfrm>
          <a:prstGeom prst="line">
            <a:avLst/>
          </a:prstGeom>
          <a:noFill/>
          <a:ln w="5715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3" name="Oval 33"/>
          <p:cNvSpPr>
            <a:spLocks noChangeArrowheads="1"/>
          </p:cNvSpPr>
          <p:nvPr/>
        </p:nvSpPr>
        <p:spPr bwMode="auto">
          <a:xfrm>
            <a:off x="3125788" y="4075113"/>
            <a:ext cx="455612" cy="466725"/>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rgbClr val="99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黑体" pitchFamily="49" charset="-122"/>
                <a:ea typeface="黑体" pitchFamily="49" charset="-122"/>
              </a:rPr>
              <a:t>C</a:t>
            </a:r>
            <a:endParaRPr kumimoji="1" lang="en-US" altLang="zh-CN" sz="2400">
              <a:latin typeface="黑体" pitchFamily="49" charset="-122"/>
              <a:ea typeface="黑体" pitchFamily="49" charset="-122"/>
            </a:endParaRPr>
          </a:p>
        </p:txBody>
      </p:sp>
      <p:sp>
        <p:nvSpPr>
          <p:cNvPr id="26634" name="Oval 34"/>
          <p:cNvSpPr>
            <a:spLocks noChangeArrowheads="1"/>
          </p:cNvSpPr>
          <p:nvPr/>
        </p:nvSpPr>
        <p:spPr bwMode="auto">
          <a:xfrm>
            <a:off x="3887788" y="5141913"/>
            <a:ext cx="455612" cy="466725"/>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rgbClr val="99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黑体" pitchFamily="49" charset="-122"/>
                <a:ea typeface="黑体" pitchFamily="49" charset="-122"/>
              </a:rPr>
              <a:t>D</a:t>
            </a:r>
            <a:endParaRPr kumimoji="1" lang="en-US" altLang="zh-CN" sz="2400">
              <a:latin typeface="黑体" pitchFamily="49" charset="-122"/>
              <a:ea typeface="黑体" pitchFamily="49" charset="-122"/>
            </a:endParaRPr>
          </a:p>
        </p:txBody>
      </p:sp>
      <p:sp>
        <p:nvSpPr>
          <p:cNvPr id="26635" name="Oval 35"/>
          <p:cNvSpPr>
            <a:spLocks noChangeArrowheads="1"/>
          </p:cNvSpPr>
          <p:nvPr/>
        </p:nvSpPr>
        <p:spPr bwMode="auto">
          <a:xfrm>
            <a:off x="1525588" y="6275388"/>
            <a:ext cx="455612" cy="466725"/>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rgbClr val="99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黑体" pitchFamily="49" charset="-122"/>
                <a:ea typeface="黑体" pitchFamily="49" charset="-122"/>
              </a:rPr>
              <a:t>F</a:t>
            </a:r>
            <a:endParaRPr kumimoji="1" lang="en-US" altLang="zh-CN" sz="2400">
              <a:latin typeface="黑体" pitchFamily="49" charset="-122"/>
              <a:ea typeface="黑体" pitchFamily="49" charset="-122"/>
            </a:endParaRPr>
          </a:p>
        </p:txBody>
      </p:sp>
      <p:sp>
        <p:nvSpPr>
          <p:cNvPr id="26636" name="Oval 36"/>
          <p:cNvSpPr>
            <a:spLocks noChangeArrowheads="1"/>
          </p:cNvSpPr>
          <p:nvPr/>
        </p:nvSpPr>
        <p:spPr bwMode="auto">
          <a:xfrm>
            <a:off x="3201988" y="6208713"/>
            <a:ext cx="455612" cy="466725"/>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rgbClr val="99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黑体" pitchFamily="49" charset="-122"/>
                <a:ea typeface="黑体" pitchFamily="49" charset="-122"/>
              </a:rPr>
              <a:t>E</a:t>
            </a:r>
            <a:endParaRPr kumimoji="1" lang="en-US" altLang="zh-CN" sz="2400">
              <a:latin typeface="黑体" pitchFamily="49" charset="-122"/>
              <a:ea typeface="黑体" pitchFamily="49" charset="-122"/>
            </a:endParaRPr>
          </a:p>
        </p:txBody>
      </p:sp>
      <p:sp>
        <p:nvSpPr>
          <p:cNvPr id="179237" name="Line 37"/>
          <p:cNvSpPr>
            <a:spLocks noChangeShapeType="1"/>
          </p:cNvSpPr>
          <p:nvPr/>
        </p:nvSpPr>
        <p:spPr bwMode="auto">
          <a:xfrm>
            <a:off x="971550" y="5586413"/>
            <a:ext cx="2232025" cy="792162"/>
          </a:xfrm>
          <a:prstGeom prst="line">
            <a:avLst/>
          </a:prstGeom>
          <a:noFill/>
          <a:ln w="5715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9238" name="Line 38"/>
          <p:cNvSpPr>
            <a:spLocks noChangeShapeType="1"/>
          </p:cNvSpPr>
          <p:nvPr/>
        </p:nvSpPr>
        <p:spPr bwMode="auto">
          <a:xfrm>
            <a:off x="1763713" y="4581525"/>
            <a:ext cx="0" cy="1728788"/>
          </a:xfrm>
          <a:prstGeom prst="line">
            <a:avLst/>
          </a:prstGeom>
          <a:noFill/>
          <a:ln w="38100" cap="sq">
            <a:solidFill>
              <a:srgbClr val="99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39" name="Rectangle 41"/>
          <p:cNvSpPr>
            <a:spLocks noChangeArrowheads="1"/>
          </p:cNvSpPr>
          <p:nvPr/>
        </p:nvSpPr>
        <p:spPr bwMode="auto">
          <a:xfrm>
            <a:off x="179388" y="115888"/>
            <a:ext cx="59769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latin typeface="Times New Roman" pitchFamily="18" charset="0"/>
                <a:ea typeface="楷体_GB2312" pitchFamily="49" charset="-122"/>
              </a:rPr>
              <a:t>关于无向图生成树的几个结论：</a:t>
            </a:r>
          </a:p>
        </p:txBody>
      </p:sp>
      <p:sp>
        <p:nvSpPr>
          <p:cNvPr id="26640" name="Rectangle 43"/>
          <p:cNvSpPr>
            <a:spLocks noChangeArrowheads="1"/>
          </p:cNvSpPr>
          <p:nvPr/>
        </p:nvSpPr>
        <p:spPr bwMode="auto">
          <a:xfrm>
            <a:off x="323850" y="1916113"/>
            <a:ext cx="831691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Times New Roman" pitchFamily="18" charset="0"/>
                <a:ea typeface="楷体_GB2312" pitchFamily="49" charset="-122"/>
              </a:rPr>
              <a:t>◆</a:t>
            </a:r>
            <a:r>
              <a:rPr kumimoji="1" lang="zh-CN" altLang="en-US" sz="3200" b="1">
                <a:latin typeface="Times New Roman" pitchFamily="18" charset="0"/>
                <a:ea typeface="楷体_GB2312" pitchFamily="49" charset="-122"/>
              </a:rPr>
              <a:t>一棵有</a:t>
            </a:r>
            <a:r>
              <a:rPr kumimoji="1" lang="en-US" altLang="zh-CN" sz="3200" b="1">
                <a:latin typeface="Times New Roman" pitchFamily="18" charset="0"/>
                <a:ea typeface="楷体_GB2312" pitchFamily="49" charset="-122"/>
              </a:rPr>
              <a:t>n</a:t>
            </a:r>
            <a:r>
              <a:rPr kumimoji="1" lang="zh-CN" altLang="en-US" sz="3200" b="1">
                <a:latin typeface="Times New Roman" pitchFamily="18" charset="0"/>
                <a:ea typeface="楷体_GB2312" pitchFamily="49" charset="-122"/>
              </a:rPr>
              <a:t>个顶点的生成树有且仅有</a:t>
            </a:r>
            <a:r>
              <a:rPr kumimoji="1" lang="en-US" altLang="zh-CN" sz="3200" b="1">
                <a:latin typeface="Times New Roman" pitchFamily="18" charset="0"/>
                <a:ea typeface="楷体_GB2312" pitchFamily="49" charset="-122"/>
              </a:rPr>
              <a:t>n-1</a:t>
            </a:r>
            <a:r>
              <a:rPr kumimoji="1" lang="zh-CN" altLang="en-US" sz="3200" b="1">
                <a:latin typeface="Times New Roman" pitchFamily="18" charset="0"/>
                <a:ea typeface="楷体_GB2312" pitchFamily="49" charset="-122"/>
              </a:rPr>
              <a:t>条边。</a:t>
            </a:r>
          </a:p>
          <a:p>
            <a:r>
              <a:rPr kumimoji="1" lang="zh-CN" altLang="en-US" sz="3200" b="1">
                <a:latin typeface="Times New Roman" pitchFamily="18" charset="0"/>
                <a:ea typeface="楷体_GB2312" pitchFamily="49" charset="-122"/>
              </a:rPr>
              <a:t>    如果它多于</a:t>
            </a:r>
            <a:r>
              <a:rPr kumimoji="1" lang="en-US" altLang="zh-CN" sz="3200" b="1">
                <a:latin typeface="Times New Roman" pitchFamily="18" charset="0"/>
                <a:ea typeface="楷体_GB2312" pitchFamily="49" charset="-122"/>
              </a:rPr>
              <a:t>n-1</a:t>
            </a:r>
            <a:r>
              <a:rPr kumimoji="1" lang="zh-CN" altLang="en-US" sz="3200" b="1">
                <a:latin typeface="Times New Roman" pitchFamily="18" charset="0"/>
                <a:ea typeface="楷体_GB2312" pitchFamily="49" charset="-122"/>
              </a:rPr>
              <a:t>条边，则一定有环。</a:t>
            </a:r>
          </a:p>
        </p:txBody>
      </p:sp>
      <p:sp>
        <p:nvSpPr>
          <p:cNvPr id="26641" name="Rectangle 45"/>
          <p:cNvSpPr>
            <a:spLocks noChangeArrowheads="1"/>
          </p:cNvSpPr>
          <p:nvPr/>
        </p:nvSpPr>
        <p:spPr bwMode="auto">
          <a:xfrm>
            <a:off x="250825" y="777875"/>
            <a:ext cx="86423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latin typeface="Times New Roman" pitchFamily="18" charset="0"/>
                <a:ea typeface="楷体_GB2312" pitchFamily="49" charset="-122"/>
              </a:rPr>
              <a:t>◆</a:t>
            </a:r>
            <a:r>
              <a:rPr kumimoji="1" lang="zh-CN" altLang="en-US" sz="3200" b="1">
                <a:latin typeface="Times New Roman" pitchFamily="18" charset="0"/>
                <a:ea typeface="楷体_GB2312" pitchFamily="49" charset="-122"/>
              </a:rPr>
              <a:t>如果一个图有</a:t>
            </a:r>
            <a:r>
              <a:rPr kumimoji="1" lang="en-US" altLang="zh-CN" sz="3200" b="1">
                <a:latin typeface="Times New Roman" pitchFamily="18" charset="0"/>
                <a:ea typeface="楷体_GB2312" pitchFamily="49" charset="-122"/>
              </a:rPr>
              <a:t>n</a:t>
            </a:r>
            <a:r>
              <a:rPr kumimoji="1" lang="zh-CN" altLang="en-US" sz="3200" b="1">
                <a:latin typeface="Times New Roman" pitchFamily="18" charset="0"/>
                <a:ea typeface="楷体_GB2312" pitchFamily="49" charset="-122"/>
              </a:rPr>
              <a:t>个顶点和小于</a:t>
            </a:r>
            <a:r>
              <a:rPr kumimoji="1" lang="en-US" altLang="zh-CN" sz="3200" b="1">
                <a:latin typeface="Times New Roman" pitchFamily="18" charset="0"/>
                <a:ea typeface="楷体_GB2312" pitchFamily="49" charset="-122"/>
              </a:rPr>
              <a:t>n-1</a:t>
            </a:r>
            <a:r>
              <a:rPr kumimoji="1" lang="zh-CN" altLang="en-US" sz="3200" b="1">
                <a:latin typeface="Times New Roman" pitchFamily="18" charset="0"/>
                <a:ea typeface="楷体_GB2312" pitchFamily="49" charset="-122"/>
              </a:rPr>
              <a:t>条边，则是非连通图。</a:t>
            </a:r>
          </a:p>
        </p:txBody>
      </p:sp>
      <p:grpSp>
        <p:nvGrpSpPr>
          <p:cNvPr id="179262" name="Group 62"/>
          <p:cNvGrpSpPr>
            <a:grpSpLocks/>
          </p:cNvGrpSpPr>
          <p:nvPr/>
        </p:nvGrpSpPr>
        <p:grpSpPr bwMode="auto">
          <a:xfrm>
            <a:off x="5014913" y="4002088"/>
            <a:ext cx="3805237" cy="2667000"/>
            <a:chOff x="3159" y="2521"/>
            <a:chExt cx="2397" cy="1680"/>
          </a:xfrm>
        </p:grpSpPr>
        <p:sp>
          <p:nvSpPr>
            <p:cNvPr id="26643" name="Oval 49"/>
            <p:cNvSpPr>
              <a:spLocks noChangeArrowheads="1"/>
            </p:cNvSpPr>
            <p:nvPr/>
          </p:nvSpPr>
          <p:spPr bwMode="auto">
            <a:xfrm>
              <a:off x="3783" y="2550"/>
              <a:ext cx="287" cy="307"/>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rgbClr val="99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黑体" pitchFamily="49" charset="-122"/>
                  <a:ea typeface="黑体" pitchFamily="49" charset="-122"/>
                </a:rPr>
                <a:t>B</a:t>
              </a:r>
              <a:endParaRPr kumimoji="1" lang="en-US" altLang="zh-CN" sz="2400">
                <a:latin typeface="黑体" pitchFamily="49" charset="-122"/>
                <a:ea typeface="黑体" pitchFamily="49" charset="-122"/>
              </a:endParaRPr>
            </a:p>
          </p:txBody>
        </p:sp>
        <p:sp>
          <p:nvSpPr>
            <p:cNvPr id="26644" name="Oval 50"/>
            <p:cNvSpPr>
              <a:spLocks noChangeArrowheads="1"/>
            </p:cNvSpPr>
            <p:nvPr/>
          </p:nvSpPr>
          <p:spPr bwMode="auto">
            <a:xfrm>
              <a:off x="3159" y="3235"/>
              <a:ext cx="287" cy="294"/>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rgbClr val="99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黑体" pitchFamily="49" charset="-122"/>
                  <a:ea typeface="黑体" pitchFamily="49" charset="-122"/>
                </a:rPr>
                <a:t>A</a:t>
              </a:r>
              <a:endParaRPr kumimoji="1" lang="en-US" altLang="zh-CN" sz="2400">
                <a:latin typeface="黑体" pitchFamily="49" charset="-122"/>
                <a:ea typeface="黑体" pitchFamily="49" charset="-122"/>
              </a:endParaRPr>
            </a:p>
          </p:txBody>
        </p:sp>
        <p:sp>
          <p:nvSpPr>
            <p:cNvPr id="26645" name="Line 51"/>
            <p:cNvSpPr>
              <a:spLocks noChangeShapeType="1"/>
            </p:cNvSpPr>
            <p:nvPr/>
          </p:nvSpPr>
          <p:spPr bwMode="auto">
            <a:xfrm flipH="1">
              <a:off x="3302" y="2731"/>
              <a:ext cx="480" cy="504"/>
            </a:xfrm>
            <a:prstGeom prst="line">
              <a:avLst/>
            </a:prstGeom>
            <a:noFill/>
            <a:ln w="5715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46" name="Line 52"/>
            <p:cNvSpPr>
              <a:spLocks noChangeShapeType="1"/>
            </p:cNvSpPr>
            <p:nvPr/>
          </p:nvSpPr>
          <p:spPr bwMode="auto">
            <a:xfrm>
              <a:off x="4071" y="2689"/>
              <a:ext cx="863" cy="1218"/>
            </a:xfrm>
            <a:prstGeom prst="line">
              <a:avLst/>
            </a:prstGeom>
            <a:noFill/>
            <a:ln w="5715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47" name="Line 53"/>
            <p:cNvSpPr>
              <a:spLocks noChangeShapeType="1"/>
            </p:cNvSpPr>
            <p:nvPr/>
          </p:nvSpPr>
          <p:spPr bwMode="auto">
            <a:xfrm flipH="1">
              <a:off x="4015" y="2731"/>
              <a:ext cx="775" cy="1218"/>
            </a:xfrm>
            <a:prstGeom prst="line">
              <a:avLst/>
            </a:prstGeom>
            <a:noFill/>
            <a:ln w="5715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48" name="Line 54"/>
            <p:cNvSpPr>
              <a:spLocks noChangeShapeType="1"/>
            </p:cNvSpPr>
            <p:nvPr/>
          </p:nvSpPr>
          <p:spPr bwMode="auto">
            <a:xfrm flipH="1">
              <a:off x="4063" y="3403"/>
              <a:ext cx="1255" cy="546"/>
            </a:xfrm>
            <a:prstGeom prst="line">
              <a:avLst/>
            </a:prstGeom>
            <a:noFill/>
            <a:ln w="5715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49" name="Oval 55"/>
            <p:cNvSpPr>
              <a:spLocks noChangeArrowheads="1"/>
            </p:cNvSpPr>
            <p:nvPr/>
          </p:nvSpPr>
          <p:spPr bwMode="auto">
            <a:xfrm>
              <a:off x="4789" y="2521"/>
              <a:ext cx="287" cy="294"/>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rgbClr val="99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黑体" pitchFamily="49" charset="-122"/>
                  <a:ea typeface="黑体" pitchFamily="49" charset="-122"/>
                </a:rPr>
                <a:t>C</a:t>
              </a:r>
              <a:endParaRPr kumimoji="1" lang="en-US" altLang="zh-CN" sz="2400">
                <a:latin typeface="黑体" pitchFamily="49" charset="-122"/>
                <a:ea typeface="黑体" pitchFamily="49" charset="-122"/>
              </a:endParaRPr>
            </a:p>
          </p:txBody>
        </p:sp>
        <p:sp>
          <p:nvSpPr>
            <p:cNvPr id="26650" name="Oval 56"/>
            <p:cNvSpPr>
              <a:spLocks noChangeArrowheads="1"/>
            </p:cNvSpPr>
            <p:nvPr/>
          </p:nvSpPr>
          <p:spPr bwMode="auto">
            <a:xfrm>
              <a:off x="5269" y="3193"/>
              <a:ext cx="287" cy="294"/>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rgbClr val="99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黑体" pitchFamily="49" charset="-122"/>
                  <a:ea typeface="黑体" pitchFamily="49" charset="-122"/>
                </a:rPr>
                <a:t>D</a:t>
              </a:r>
              <a:endParaRPr kumimoji="1" lang="en-US" altLang="zh-CN" sz="2400">
                <a:latin typeface="黑体" pitchFamily="49" charset="-122"/>
                <a:ea typeface="黑体" pitchFamily="49" charset="-122"/>
              </a:endParaRPr>
            </a:p>
          </p:txBody>
        </p:sp>
        <p:sp>
          <p:nvSpPr>
            <p:cNvPr id="26651" name="Oval 57"/>
            <p:cNvSpPr>
              <a:spLocks noChangeArrowheads="1"/>
            </p:cNvSpPr>
            <p:nvPr/>
          </p:nvSpPr>
          <p:spPr bwMode="auto">
            <a:xfrm>
              <a:off x="3781" y="3907"/>
              <a:ext cx="287" cy="294"/>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rgbClr val="99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黑体" pitchFamily="49" charset="-122"/>
                  <a:ea typeface="黑体" pitchFamily="49" charset="-122"/>
                </a:rPr>
                <a:t>F</a:t>
              </a:r>
              <a:endParaRPr kumimoji="1" lang="en-US" altLang="zh-CN" sz="2400">
                <a:latin typeface="黑体" pitchFamily="49" charset="-122"/>
                <a:ea typeface="黑体" pitchFamily="49" charset="-122"/>
              </a:endParaRPr>
            </a:p>
          </p:txBody>
        </p:sp>
        <p:sp>
          <p:nvSpPr>
            <p:cNvPr id="26652" name="Oval 58"/>
            <p:cNvSpPr>
              <a:spLocks noChangeArrowheads="1"/>
            </p:cNvSpPr>
            <p:nvPr/>
          </p:nvSpPr>
          <p:spPr bwMode="auto">
            <a:xfrm>
              <a:off x="4837" y="3865"/>
              <a:ext cx="287" cy="294"/>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rgbClr val="99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黑体" pitchFamily="49" charset="-122"/>
                  <a:ea typeface="黑体" pitchFamily="49" charset="-122"/>
                </a:rPr>
                <a:t>E</a:t>
              </a:r>
              <a:endParaRPr kumimoji="1" lang="en-US" altLang="zh-CN" sz="2400">
                <a:latin typeface="黑体" pitchFamily="49" charset="-122"/>
                <a:ea typeface="黑体" pitchFamily="49" charset="-122"/>
              </a:endParaRPr>
            </a:p>
          </p:txBody>
        </p:sp>
        <p:sp>
          <p:nvSpPr>
            <p:cNvPr id="26653" name="Line 61"/>
            <p:cNvSpPr>
              <a:spLocks noChangeShapeType="1"/>
            </p:cNvSpPr>
            <p:nvPr/>
          </p:nvSpPr>
          <p:spPr bwMode="auto">
            <a:xfrm>
              <a:off x="5020" y="2749"/>
              <a:ext cx="362" cy="499"/>
            </a:xfrm>
            <a:prstGeom prst="line">
              <a:avLst/>
            </a:prstGeom>
            <a:noFill/>
            <a:ln w="5715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9238"/>
                                        </p:tgtEl>
                                        <p:attrNameLst>
                                          <p:attrName>style.visibility</p:attrName>
                                        </p:attrNameLst>
                                      </p:cBhvr>
                                      <p:to>
                                        <p:strVal val="visible"/>
                                      </p:to>
                                    </p:set>
                                    <p:animEffect transition="in" filter="wipe(down)">
                                      <p:cBhvr>
                                        <p:cTn id="7" dur="500"/>
                                        <p:tgtEl>
                                          <p:spTgt spid="1792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9237"/>
                                        </p:tgtEl>
                                        <p:attrNameLst>
                                          <p:attrName>style.visibility</p:attrName>
                                        </p:attrNameLst>
                                      </p:cBhvr>
                                      <p:to>
                                        <p:strVal val="visible"/>
                                      </p:to>
                                    </p:set>
                                    <p:animEffect transition="in" filter="blinds(horizontal)">
                                      <p:cBhvr>
                                        <p:cTn id="12" dur="500"/>
                                        <p:tgtEl>
                                          <p:spTgt spid="1792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792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37" grpId="0" animBg="1"/>
      <p:bldP spid="179238"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4"/>
          <p:cNvSpPr>
            <a:spLocks noChangeArrowheads="1"/>
          </p:cNvSpPr>
          <p:nvPr/>
        </p:nvSpPr>
        <p:spPr bwMode="auto">
          <a:xfrm>
            <a:off x="250825" y="323850"/>
            <a:ext cx="8353425" cy="289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kumimoji="1" lang="en-US" altLang="zh-CN" sz="3200" b="1">
                <a:latin typeface="Times New Roman" pitchFamily="18" charset="0"/>
                <a:ea typeface="楷体_GB2312" pitchFamily="49" charset="-122"/>
              </a:rPr>
              <a:t>   </a:t>
            </a:r>
            <a:r>
              <a:rPr kumimoji="1" lang="zh-CN" altLang="en-US" sz="3200" b="1">
                <a:latin typeface="Times New Roman" pitchFamily="18" charset="0"/>
                <a:ea typeface="楷体_GB2312" pitchFamily="49" charset="-122"/>
              </a:rPr>
              <a:t>如果一个有向图恰有一个顶点的入度为</a:t>
            </a:r>
            <a:r>
              <a:rPr kumimoji="1" lang="en-US" altLang="zh-CN" sz="3200" b="1">
                <a:latin typeface="Times New Roman" pitchFamily="18" charset="0"/>
                <a:ea typeface="楷体_GB2312" pitchFamily="49" charset="-122"/>
              </a:rPr>
              <a:t>0</a:t>
            </a:r>
            <a:r>
              <a:rPr kumimoji="1" lang="zh-CN" altLang="en-US" sz="3200" b="1">
                <a:latin typeface="Times New Roman" pitchFamily="18" charset="0"/>
                <a:ea typeface="楷体_GB2312" pitchFamily="49" charset="-122"/>
              </a:rPr>
              <a:t>，其余顶点的入度均为</a:t>
            </a:r>
            <a:r>
              <a:rPr kumimoji="1" lang="en-US" altLang="zh-CN" sz="3200" b="1">
                <a:latin typeface="Times New Roman" pitchFamily="18" charset="0"/>
                <a:ea typeface="楷体_GB2312" pitchFamily="49" charset="-122"/>
              </a:rPr>
              <a:t>1</a:t>
            </a:r>
            <a:r>
              <a:rPr kumimoji="1" lang="zh-CN" altLang="en-US" sz="3200" b="1">
                <a:latin typeface="Times New Roman" pitchFamily="18" charset="0"/>
                <a:ea typeface="楷体_GB2312" pitchFamily="49" charset="-122"/>
              </a:rPr>
              <a:t>，则是一棵</a:t>
            </a:r>
            <a:r>
              <a:rPr kumimoji="1" lang="zh-CN" altLang="en-US" sz="3200" b="1">
                <a:solidFill>
                  <a:srgbClr val="FF3399"/>
                </a:solidFill>
                <a:latin typeface="Times New Roman" pitchFamily="18" charset="0"/>
                <a:ea typeface="楷体_GB2312" pitchFamily="49" charset="-122"/>
              </a:rPr>
              <a:t>有向树</a:t>
            </a:r>
            <a:r>
              <a:rPr kumimoji="1" lang="zh-CN" altLang="en-US" sz="3200" b="1">
                <a:latin typeface="Times New Roman" pitchFamily="18" charset="0"/>
                <a:ea typeface="楷体_GB2312" pitchFamily="49" charset="-122"/>
              </a:rPr>
              <a:t>。</a:t>
            </a:r>
          </a:p>
          <a:p>
            <a:pPr>
              <a:lnSpc>
                <a:spcPct val="115000"/>
              </a:lnSpc>
            </a:pPr>
            <a:r>
              <a:rPr kumimoji="1" lang="zh-CN" altLang="en-US" sz="3200" b="1">
                <a:latin typeface="Times New Roman" pitchFamily="18" charset="0"/>
                <a:ea typeface="楷体_GB2312" pitchFamily="49" charset="-122"/>
              </a:rPr>
              <a:t>    一个有向图的</a:t>
            </a:r>
            <a:r>
              <a:rPr kumimoji="1" lang="zh-CN" altLang="en-US" sz="3200" b="1">
                <a:solidFill>
                  <a:srgbClr val="FF3399"/>
                </a:solidFill>
                <a:latin typeface="Times New Roman" pitchFamily="18" charset="0"/>
                <a:ea typeface="楷体_GB2312" pitchFamily="49" charset="-122"/>
              </a:rPr>
              <a:t>生成森林</a:t>
            </a:r>
            <a:r>
              <a:rPr kumimoji="1" lang="zh-CN" altLang="en-US" sz="3200" b="1">
                <a:latin typeface="Times New Roman" pitchFamily="18" charset="0"/>
                <a:ea typeface="楷体_GB2312" pitchFamily="49" charset="-122"/>
              </a:rPr>
              <a:t>是这样一个子图，由若干棵有向树组成，含有图中全部顶点，但只有足以构成若干棵不相交的有向树的弧。</a:t>
            </a:r>
          </a:p>
        </p:txBody>
      </p:sp>
      <p:grpSp>
        <p:nvGrpSpPr>
          <p:cNvPr id="27651" name="Group 46"/>
          <p:cNvGrpSpPr>
            <a:grpSpLocks/>
          </p:cNvGrpSpPr>
          <p:nvPr/>
        </p:nvGrpSpPr>
        <p:grpSpPr bwMode="auto">
          <a:xfrm>
            <a:off x="250825" y="3898900"/>
            <a:ext cx="3121025" cy="2012950"/>
            <a:chOff x="158" y="2456"/>
            <a:chExt cx="1966" cy="1268"/>
          </a:xfrm>
        </p:grpSpPr>
        <p:sp>
          <p:nvSpPr>
            <p:cNvPr id="27665" name="Oval 6"/>
            <p:cNvSpPr>
              <a:spLocks noChangeArrowheads="1"/>
            </p:cNvSpPr>
            <p:nvPr/>
          </p:nvSpPr>
          <p:spPr bwMode="auto">
            <a:xfrm>
              <a:off x="1005" y="2459"/>
              <a:ext cx="287" cy="307"/>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rgbClr val="99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黑体" pitchFamily="49" charset="-122"/>
                  <a:ea typeface="黑体" pitchFamily="49" charset="-122"/>
                </a:rPr>
                <a:t>B</a:t>
              </a:r>
              <a:endParaRPr kumimoji="1" lang="en-US" altLang="zh-CN" sz="2400">
                <a:latin typeface="黑体" pitchFamily="49" charset="-122"/>
                <a:ea typeface="黑体" pitchFamily="49" charset="-122"/>
              </a:endParaRPr>
            </a:p>
          </p:txBody>
        </p:sp>
        <p:sp>
          <p:nvSpPr>
            <p:cNvPr id="27666" name="Oval 7"/>
            <p:cNvSpPr>
              <a:spLocks noChangeArrowheads="1"/>
            </p:cNvSpPr>
            <p:nvPr/>
          </p:nvSpPr>
          <p:spPr bwMode="auto">
            <a:xfrm>
              <a:off x="158" y="2478"/>
              <a:ext cx="287" cy="294"/>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rgbClr val="99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黑体" pitchFamily="49" charset="-122"/>
                  <a:ea typeface="黑体" pitchFamily="49" charset="-122"/>
                </a:rPr>
                <a:t>A</a:t>
              </a:r>
              <a:endParaRPr kumimoji="1" lang="en-US" altLang="zh-CN" sz="2400">
                <a:latin typeface="黑体" pitchFamily="49" charset="-122"/>
                <a:ea typeface="黑体" pitchFamily="49" charset="-122"/>
              </a:endParaRPr>
            </a:p>
          </p:txBody>
        </p:sp>
        <p:sp>
          <p:nvSpPr>
            <p:cNvPr id="27667" name="Oval 12"/>
            <p:cNvSpPr>
              <a:spLocks noChangeArrowheads="1"/>
            </p:cNvSpPr>
            <p:nvPr/>
          </p:nvSpPr>
          <p:spPr bwMode="auto">
            <a:xfrm>
              <a:off x="1837" y="2456"/>
              <a:ext cx="287" cy="294"/>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rgbClr val="99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黑体" pitchFamily="49" charset="-122"/>
                  <a:ea typeface="黑体" pitchFamily="49" charset="-122"/>
                </a:rPr>
                <a:t>C</a:t>
              </a:r>
              <a:endParaRPr kumimoji="1" lang="en-US" altLang="zh-CN" sz="2400">
                <a:latin typeface="黑体" pitchFamily="49" charset="-122"/>
                <a:ea typeface="黑体" pitchFamily="49" charset="-122"/>
              </a:endParaRPr>
            </a:p>
          </p:txBody>
        </p:sp>
        <p:sp>
          <p:nvSpPr>
            <p:cNvPr id="27668" name="Oval 13"/>
            <p:cNvSpPr>
              <a:spLocks noChangeArrowheads="1"/>
            </p:cNvSpPr>
            <p:nvPr/>
          </p:nvSpPr>
          <p:spPr bwMode="auto">
            <a:xfrm>
              <a:off x="1837" y="3385"/>
              <a:ext cx="287" cy="294"/>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rgbClr val="99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黑体" pitchFamily="49" charset="-122"/>
                  <a:ea typeface="黑体" pitchFamily="49" charset="-122"/>
                </a:rPr>
                <a:t>D</a:t>
              </a:r>
              <a:endParaRPr kumimoji="1" lang="en-US" altLang="zh-CN" sz="2400">
                <a:latin typeface="黑体" pitchFamily="49" charset="-122"/>
                <a:ea typeface="黑体" pitchFamily="49" charset="-122"/>
              </a:endParaRPr>
            </a:p>
          </p:txBody>
        </p:sp>
        <p:sp>
          <p:nvSpPr>
            <p:cNvPr id="27669" name="Oval 14"/>
            <p:cNvSpPr>
              <a:spLocks noChangeArrowheads="1"/>
            </p:cNvSpPr>
            <p:nvPr/>
          </p:nvSpPr>
          <p:spPr bwMode="auto">
            <a:xfrm>
              <a:off x="158" y="3430"/>
              <a:ext cx="287" cy="294"/>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rgbClr val="99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黑体" pitchFamily="49" charset="-122"/>
                  <a:ea typeface="黑体" pitchFamily="49" charset="-122"/>
                </a:rPr>
                <a:t>F</a:t>
              </a:r>
              <a:endParaRPr kumimoji="1" lang="en-US" altLang="zh-CN" sz="2400">
                <a:latin typeface="黑体" pitchFamily="49" charset="-122"/>
                <a:ea typeface="黑体" pitchFamily="49" charset="-122"/>
              </a:endParaRPr>
            </a:p>
          </p:txBody>
        </p:sp>
        <p:sp>
          <p:nvSpPr>
            <p:cNvPr id="27670" name="Oval 15"/>
            <p:cNvSpPr>
              <a:spLocks noChangeArrowheads="1"/>
            </p:cNvSpPr>
            <p:nvPr/>
          </p:nvSpPr>
          <p:spPr bwMode="auto">
            <a:xfrm>
              <a:off x="1002" y="3385"/>
              <a:ext cx="287" cy="294"/>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rgbClr val="99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黑体" pitchFamily="49" charset="-122"/>
                  <a:ea typeface="黑体" pitchFamily="49" charset="-122"/>
                </a:rPr>
                <a:t>E</a:t>
              </a:r>
              <a:endParaRPr kumimoji="1" lang="en-US" altLang="zh-CN" sz="2400">
                <a:latin typeface="黑体" pitchFamily="49" charset="-122"/>
                <a:ea typeface="黑体" pitchFamily="49" charset="-122"/>
              </a:endParaRPr>
            </a:p>
          </p:txBody>
        </p:sp>
        <p:sp>
          <p:nvSpPr>
            <p:cNvPr id="27671" name="Line 19"/>
            <p:cNvSpPr>
              <a:spLocks noChangeShapeType="1"/>
            </p:cNvSpPr>
            <p:nvPr/>
          </p:nvSpPr>
          <p:spPr bwMode="auto">
            <a:xfrm>
              <a:off x="476" y="2614"/>
              <a:ext cx="515" cy="0"/>
            </a:xfrm>
            <a:prstGeom prst="line">
              <a:avLst/>
            </a:prstGeom>
            <a:noFill/>
            <a:ln w="38100" cap="sq">
              <a:solidFill>
                <a:srgbClr val="0000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72" name="Line 20"/>
            <p:cNvSpPr>
              <a:spLocks noChangeShapeType="1"/>
            </p:cNvSpPr>
            <p:nvPr/>
          </p:nvSpPr>
          <p:spPr bwMode="auto">
            <a:xfrm>
              <a:off x="476" y="3566"/>
              <a:ext cx="515" cy="0"/>
            </a:xfrm>
            <a:prstGeom prst="line">
              <a:avLst/>
            </a:prstGeom>
            <a:noFill/>
            <a:ln w="38100" cap="sq">
              <a:solidFill>
                <a:srgbClr val="0000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73" name="Line 21"/>
            <p:cNvSpPr>
              <a:spLocks noChangeShapeType="1"/>
            </p:cNvSpPr>
            <p:nvPr/>
          </p:nvSpPr>
          <p:spPr bwMode="auto">
            <a:xfrm flipH="1">
              <a:off x="1292" y="2614"/>
              <a:ext cx="545" cy="0"/>
            </a:xfrm>
            <a:prstGeom prst="line">
              <a:avLst/>
            </a:prstGeom>
            <a:noFill/>
            <a:ln w="38100" cap="sq">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74" name="Line 22"/>
            <p:cNvSpPr>
              <a:spLocks noChangeShapeType="1"/>
            </p:cNvSpPr>
            <p:nvPr/>
          </p:nvSpPr>
          <p:spPr bwMode="auto">
            <a:xfrm flipH="1">
              <a:off x="1292" y="3566"/>
              <a:ext cx="545" cy="0"/>
            </a:xfrm>
            <a:prstGeom prst="line">
              <a:avLst/>
            </a:prstGeom>
            <a:noFill/>
            <a:ln w="38100" cap="sq">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75" name="Line 23"/>
            <p:cNvSpPr>
              <a:spLocks noChangeShapeType="1"/>
            </p:cNvSpPr>
            <p:nvPr/>
          </p:nvSpPr>
          <p:spPr bwMode="auto">
            <a:xfrm>
              <a:off x="294" y="2795"/>
              <a:ext cx="0" cy="635"/>
            </a:xfrm>
            <a:prstGeom prst="line">
              <a:avLst/>
            </a:prstGeom>
            <a:noFill/>
            <a:ln w="38100" cap="sq">
              <a:solidFill>
                <a:srgbClr val="0000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76" name="Line 24"/>
            <p:cNvSpPr>
              <a:spLocks noChangeShapeType="1"/>
            </p:cNvSpPr>
            <p:nvPr/>
          </p:nvSpPr>
          <p:spPr bwMode="auto">
            <a:xfrm>
              <a:off x="1994" y="2750"/>
              <a:ext cx="0" cy="635"/>
            </a:xfrm>
            <a:prstGeom prst="line">
              <a:avLst/>
            </a:prstGeom>
            <a:noFill/>
            <a:ln w="38100" cap="sq">
              <a:solidFill>
                <a:srgbClr val="000066"/>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77" name="Line 25"/>
            <p:cNvSpPr>
              <a:spLocks noChangeShapeType="1"/>
            </p:cNvSpPr>
            <p:nvPr/>
          </p:nvSpPr>
          <p:spPr bwMode="auto">
            <a:xfrm>
              <a:off x="1156" y="2750"/>
              <a:ext cx="0" cy="635"/>
            </a:xfrm>
            <a:prstGeom prst="line">
              <a:avLst/>
            </a:prstGeom>
            <a:noFill/>
            <a:ln w="38100" cap="sq">
              <a:solidFill>
                <a:srgbClr val="000066"/>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78" name="Line 26"/>
            <p:cNvSpPr>
              <a:spLocks noChangeShapeType="1"/>
            </p:cNvSpPr>
            <p:nvPr/>
          </p:nvSpPr>
          <p:spPr bwMode="auto">
            <a:xfrm flipH="1" flipV="1">
              <a:off x="385" y="2750"/>
              <a:ext cx="635" cy="680"/>
            </a:xfrm>
            <a:prstGeom prst="line">
              <a:avLst/>
            </a:prstGeom>
            <a:noFill/>
            <a:ln w="38100" cap="sq">
              <a:solidFill>
                <a:srgbClr val="0000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79" name="Line 27"/>
            <p:cNvSpPr>
              <a:spLocks noChangeShapeType="1"/>
            </p:cNvSpPr>
            <p:nvPr/>
          </p:nvSpPr>
          <p:spPr bwMode="auto">
            <a:xfrm flipV="1">
              <a:off x="348" y="2752"/>
              <a:ext cx="726" cy="725"/>
            </a:xfrm>
            <a:prstGeom prst="line">
              <a:avLst/>
            </a:prstGeom>
            <a:noFill/>
            <a:ln w="38100" cap="sq">
              <a:solidFill>
                <a:srgbClr val="0000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80" name="Line 28"/>
            <p:cNvSpPr>
              <a:spLocks noChangeShapeType="1"/>
            </p:cNvSpPr>
            <p:nvPr/>
          </p:nvSpPr>
          <p:spPr bwMode="auto">
            <a:xfrm flipH="1">
              <a:off x="1247" y="2704"/>
              <a:ext cx="635" cy="726"/>
            </a:xfrm>
            <a:prstGeom prst="line">
              <a:avLst/>
            </a:prstGeom>
            <a:noFill/>
            <a:ln w="38100" cap="sq">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0274" name="Group 50"/>
          <p:cNvGrpSpPr>
            <a:grpSpLocks/>
          </p:cNvGrpSpPr>
          <p:nvPr/>
        </p:nvGrpSpPr>
        <p:grpSpPr bwMode="auto">
          <a:xfrm>
            <a:off x="4044950" y="3716338"/>
            <a:ext cx="3454400" cy="2484437"/>
            <a:chOff x="2548" y="2341"/>
            <a:chExt cx="2176" cy="1565"/>
          </a:xfrm>
        </p:grpSpPr>
        <p:sp>
          <p:nvSpPr>
            <p:cNvPr id="27655" name="Oval 30"/>
            <p:cNvSpPr>
              <a:spLocks noChangeArrowheads="1"/>
            </p:cNvSpPr>
            <p:nvPr/>
          </p:nvSpPr>
          <p:spPr bwMode="auto">
            <a:xfrm>
              <a:off x="3742" y="2851"/>
              <a:ext cx="287" cy="307"/>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rgbClr val="99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黑体" pitchFamily="49" charset="-122"/>
                  <a:ea typeface="黑体" pitchFamily="49" charset="-122"/>
                </a:rPr>
                <a:t>B</a:t>
              </a:r>
              <a:endParaRPr kumimoji="1" lang="en-US" altLang="zh-CN" sz="2400">
                <a:latin typeface="黑体" pitchFamily="49" charset="-122"/>
                <a:ea typeface="黑体" pitchFamily="49" charset="-122"/>
              </a:endParaRPr>
            </a:p>
          </p:txBody>
        </p:sp>
        <p:sp>
          <p:nvSpPr>
            <p:cNvPr id="27656" name="Oval 31"/>
            <p:cNvSpPr>
              <a:spLocks noChangeArrowheads="1"/>
            </p:cNvSpPr>
            <p:nvPr/>
          </p:nvSpPr>
          <p:spPr bwMode="auto">
            <a:xfrm>
              <a:off x="3183" y="2341"/>
              <a:ext cx="287" cy="294"/>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rgbClr val="99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黑体" pitchFamily="49" charset="-122"/>
                  <a:ea typeface="黑体" pitchFamily="49" charset="-122"/>
                </a:rPr>
                <a:t>A</a:t>
              </a:r>
              <a:endParaRPr kumimoji="1" lang="en-US" altLang="zh-CN" sz="2400">
                <a:latin typeface="黑体" pitchFamily="49" charset="-122"/>
                <a:ea typeface="黑体" pitchFamily="49" charset="-122"/>
              </a:endParaRPr>
            </a:p>
          </p:txBody>
        </p:sp>
        <p:sp>
          <p:nvSpPr>
            <p:cNvPr id="27657" name="Oval 32"/>
            <p:cNvSpPr>
              <a:spLocks noChangeArrowheads="1"/>
            </p:cNvSpPr>
            <p:nvPr/>
          </p:nvSpPr>
          <p:spPr bwMode="auto">
            <a:xfrm>
              <a:off x="4422" y="3294"/>
              <a:ext cx="287" cy="294"/>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rgbClr val="99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黑体" pitchFamily="49" charset="-122"/>
                  <a:ea typeface="黑体" pitchFamily="49" charset="-122"/>
                </a:rPr>
                <a:t>C</a:t>
              </a:r>
              <a:endParaRPr kumimoji="1" lang="en-US" altLang="zh-CN" sz="2400">
                <a:latin typeface="黑体" pitchFamily="49" charset="-122"/>
                <a:ea typeface="黑体" pitchFamily="49" charset="-122"/>
              </a:endParaRPr>
            </a:p>
          </p:txBody>
        </p:sp>
        <p:sp>
          <p:nvSpPr>
            <p:cNvPr id="27658" name="Oval 33"/>
            <p:cNvSpPr>
              <a:spLocks noChangeArrowheads="1"/>
            </p:cNvSpPr>
            <p:nvPr/>
          </p:nvSpPr>
          <p:spPr bwMode="auto">
            <a:xfrm>
              <a:off x="4437" y="2365"/>
              <a:ext cx="287" cy="294"/>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rgbClr val="99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黑体" pitchFamily="49" charset="-122"/>
                  <a:ea typeface="黑体" pitchFamily="49" charset="-122"/>
                </a:rPr>
                <a:t>D</a:t>
              </a:r>
              <a:endParaRPr kumimoji="1" lang="en-US" altLang="zh-CN" sz="2400">
                <a:latin typeface="黑体" pitchFamily="49" charset="-122"/>
                <a:ea typeface="黑体" pitchFamily="49" charset="-122"/>
              </a:endParaRPr>
            </a:p>
          </p:txBody>
        </p:sp>
        <p:sp>
          <p:nvSpPr>
            <p:cNvPr id="27659" name="Oval 34"/>
            <p:cNvSpPr>
              <a:spLocks noChangeArrowheads="1"/>
            </p:cNvSpPr>
            <p:nvPr/>
          </p:nvSpPr>
          <p:spPr bwMode="auto">
            <a:xfrm>
              <a:off x="2593" y="2886"/>
              <a:ext cx="287" cy="316"/>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rgbClr val="99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黑体" pitchFamily="49" charset="-122"/>
                  <a:ea typeface="黑体" pitchFamily="49" charset="-122"/>
                </a:rPr>
                <a:t>F</a:t>
              </a:r>
              <a:endParaRPr kumimoji="1" lang="en-US" altLang="zh-CN" sz="2400">
                <a:latin typeface="黑体" pitchFamily="49" charset="-122"/>
                <a:ea typeface="黑体" pitchFamily="49" charset="-122"/>
              </a:endParaRPr>
            </a:p>
          </p:txBody>
        </p:sp>
        <p:sp>
          <p:nvSpPr>
            <p:cNvPr id="27660" name="Oval 35"/>
            <p:cNvSpPr>
              <a:spLocks noChangeArrowheads="1"/>
            </p:cNvSpPr>
            <p:nvPr/>
          </p:nvSpPr>
          <p:spPr bwMode="auto">
            <a:xfrm>
              <a:off x="2548" y="3612"/>
              <a:ext cx="287" cy="294"/>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rgbClr val="99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黑体" pitchFamily="49" charset="-122"/>
                  <a:ea typeface="黑体" pitchFamily="49" charset="-122"/>
                </a:rPr>
                <a:t>E</a:t>
              </a:r>
              <a:endParaRPr kumimoji="1" lang="en-US" altLang="zh-CN" sz="2400">
                <a:latin typeface="黑体" pitchFamily="49" charset="-122"/>
                <a:ea typeface="黑体" pitchFamily="49" charset="-122"/>
              </a:endParaRPr>
            </a:p>
          </p:txBody>
        </p:sp>
        <p:sp>
          <p:nvSpPr>
            <p:cNvPr id="27661" name="Line 41"/>
            <p:cNvSpPr>
              <a:spLocks noChangeShapeType="1"/>
            </p:cNvSpPr>
            <p:nvPr/>
          </p:nvSpPr>
          <p:spPr bwMode="auto">
            <a:xfrm>
              <a:off x="4579" y="2681"/>
              <a:ext cx="0" cy="635"/>
            </a:xfrm>
            <a:prstGeom prst="line">
              <a:avLst/>
            </a:prstGeom>
            <a:noFill/>
            <a:ln w="38100" cap="sq">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62" name="Line 47"/>
            <p:cNvSpPr>
              <a:spLocks noChangeShapeType="1"/>
            </p:cNvSpPr>
            <p:nvPr/>
          </p:nvSpPr>
          <p:spPr bwMode="auto">
            <a:xfrm flipH="1">
              <a:off x="2835" y="2568"/>
              <a:ext cx="363" cy="318"/>
            </a:xfrm>
            <a:prstGeom prst="line">
              <a:avLst/>
            </a:prstGeom>
            <a:noFill/>
            <a:ln w="38100" cap="sq">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63" name="Line 48"/>
            <p:cNvSpPr>
              <a:spLocks noChangeShapeType="1"/>
            </p:cNvSpPr>
            <p:nvPr/>
          </p:nvSpPr>
          <p:spPr bwMode="auto">
            <a:xfrm>
              <a:off x="3470" y="2523"/>
              <a:ext cx="317" cy="317"/>
            </a:xfrm>
            <a:prstGeom prst="line">
              <a:avLst/>
            </a:prstGeom>
            <a:noFill/>
            <a:ln w="38100" cap="sq">
              <a:solidFill>
                <a:srgbClr val="0000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64" name="Line 49"/>
            <p:cNvSpPr>
              <a:spLocks noChangeShapeType="1"/>
            </p:cNvSpPr>
            <p:nvPr/>
          </p:nvSpPr>
          <p:spPr bwMode="auto">
            <a:xfrm>
              <a:off x="2699" y="3203"/>
              <a:ext cx="0" cy="408"/>
            </a:xfrm>
            <a:prstGeom prst="line">
              <a:avLst/>
            </a:prstGeom>
            <a:noFill/>
            <a:ln w="38100" cap="sq">
              <a:solidFill>
                <a:srgbClr val="0000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7653" name="Rectangle 51"/>
          <p:cNvSpPr>
            <a:spLocks noChangeArrowheads="1"/>
          </p:cNvSpPr>
          <p:nvPr/>
        </p:nvSpPr>
        <p:spPr bwMode="auto">
          <a:xfrm>
            <a:off x="1331913" y="5949950"/>
            <a:ext cx="8747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t>有向图</a:t>
            </a:r>
          </a:p>
        </p:txBody>
      </p:sp>
      <p:sp>
        <p:nvSpPr>
          <p:cNvPr id="27654" name="Rectangle 52"/>
          <p:cNvSpPr>
            <a:spLocks noChangeArrowheads="1"/>
          </p:cNvSpPr>
          <p:nvPr/>
        </p:nvSpPr>
        <p:spPr bwMode="auto">
          <a:xfrm>
            <a:off x="5435600" y="5876925"/>
            <a:ext cx="1104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t>生成森林</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80274"/>
                                        </p:tgtEl>
                                        <p:attrNameLst>
                                          <p:attrName>style.visibility</p:attrName>
                                        </p:attrNameLst>
                                      </p:cBhvr>
                                      <p:to>
                                        <p:strVal val="visible"/>
                                      </p:to>
                                    </p:set>
                                    <p:animEffect transition="in" filter="wipe(down)">
                                      <p:cBhvr>
                                        <p:cTn id="7" dur="500"/>
                                        <p:tgtEl>
                                          <p:spTgt spid="180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8674" name="Picture 4"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15900"/>
            <a:ext cx="8640763" cy="443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0278" name="Text Box 6"/>
          <p:cNvSpPr txBox="1">
            <a:spLocks noChangeArrowheads="1"/>
          </p:cNvSpPr>
          <p:nvPr/>
        </p:nvSpPr>
        <p:spPr bwMode="auto">
          <a:xfrm>
            <a:off x="2051050" y="1092200"/>
            <a:ext cx="936625"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4800" b="1">
                <a:solidFill>
                  <a:srgbClr val="FF3399"/>
                </a:solidFill>
              </a:rPr>
              <a:t>√</a:t>
            </a:r>
          </a:p>
        </p:txBody>
      </p:sp>
      <p:sp>
        <p:nvSpPr>
          <p:cNvPr id="310279" name="Text Box 7"/>
          <p:cNvSpPr txBox="1">
            <a:spLocks noChangeArrowheads="1"/>
          </p:cNvSpPr>
          <p:nvPr/>
        </p:nvSpPr>
        <p:spPr bwMode="auto">
          <a:xfrm>
            <a:off x="250825" y="2605088"/>
            <a:ext cx="936625"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4800" b="1">
                <a:solidFill>
                  <a:srgbClr val="FF3399"/>
                </a:solidFill>
              </a:rPr>
              <a:t>√</a:t>
            </a:r>
          </a:p>
        </p:txBody>
      </p:sp>
      <p:sp>
        <p:nvSpPr>
          <p:cNvPr id="310280" name="Text Box 8"/>
          <p:cNvSpPr txBox="1">
            <a:spLocks noChangeArrowheads="1"/>
          </p:cNvSpPr>
          <p:nvPr/>
        </p:nvSpPr>
        <p:spPr bwMode="auto">
          <a:xfrm>
            <a:off x="4498975" y="3900488"/>
            <a:ext cx="936625"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4800" b="1">
                <a:solidFill>
                  <a:srgbClr val="FF3399"/>
                </a:solidFill>
              </a:rPr>
              <a: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027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027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02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8" grpId="0"/>
      <p:bldP spid="310279" grpId="0"/>
      <p:bldP spid="310280"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9698" name="Picture 4" descr="2"/>
          <p:cNvPicPr>
            <a:picLocks noChangeAspect="1" noChangeArrowheads="1"/>
          </p:cNvPicPr>
          <p:nvPr/>
        </p:nvPicPr>
        <p:blipFill rotWithShape="1">
          <a:blip r:embed="rId2">
            <a:extLst>
              <a:ext uri="{28A0092B-C50C-407E-A947-70E740481C1C}">
                <a14:useLocalDpi xmlns:a14="http://schemas.microsoft.com/office/drawing/2010/main" val="0"/>
              </a:ext>
            </a:extLst>
          </a:blip>
          <a:srcRect b="74272"/>
          <a:stretch/>
        </p:blipFill>
        <p:spPr bwMode="auto">
          <a:xfrm>
            <a:off x="287338" y="692150"/>
            <a:ext cx="8316912" cy="972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8101" name="Text Box 5"/>
          <p:cNvSpPr txBox="1">
            <a:spLocks noChangeArrowheads="1"/>
          </p:cNvSpPr>
          <p:nvPr/>
        </p:nvSpPr>
        <p:spPr bwMode="auto">
          <a:xfrm>
            <a:off x="2051050" y="981075"/>
            <a:ext cx="936625"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4800" b="1">
                <a:solidFill>
                  <a:srgbClr val="FF3399"/>
                </a:solidFill>
              </a:rPr>
              <a: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8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101"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Text Box 4">
            <a:hlinkClick r:id="rId2" action="ppaction://hlinksldjump"/>
          </p:cNvPr>
          <p:cNvSpPr txBox="1">
            <a:spLocks noChangeArrowheads="1"/>
          </p:cNvSpPr>
          <p:nvPr/>
        </p:nvSpPr>
        <p:spPr bwMode="auto">
          <a:xfrm>
            <a:off x="250825" y="1244600"/>
            <a:ext cx="87518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latin typeface="楷体_GB2312" pitchFamily="49" charset="-122"/>
                <a:ea typeface="楷体_GB2312" pitchFamily="49" charset="-122"/>
              </a:rPr>
              <a:t>图的存储结构比较复杂，其复杂性主要表现在：</a:t>
            </a:r>
            <a:endParaRPr kumimoji="1" lang="zh-CN" altLang="en-US" sz="3200">
              <a:latin typeface="楷体_GB2312" pitchFamily="49" charset="-122"/>
              <a:ea typeface="楷体_GB2312" pitchFamily="49" charset="-122"/>
            </a:endParaRPr>
          </a:p>
        </p:txBody>
      </p:sp>
      <p:sp>
        <p:nvSpPr>
          <p:cNvPr id="30723" name="Rectangle 5"/>
          <p:cNvSpPr>
            <a:spLocks noChangeArrowheads="1"/>
          </p:cNvSpPr>
          <p:nvPr/>
        </p:nvSpPr>
        <p:spPr bwMode="auto">
          <a:xfrm>
            <a:off x="250825" y="1993900"/>
            <a:ext cx="8713788"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latin typeface="楷体_GB2312" pitchFamily="49" charset="-122"/>
                <a:ea typeface="楷体_GB2312" pitchFamily="49" charset="-122"/>
              </a:rPr>
              <a:t>◆</a:t>
            </a:r>
            <a:r>
              <a:rPr kumimoji="1" lang="zh-CN" altLang="en-US" sz="3200" b="1">
                <a:latin typeface="楷体_GB2312" pitchFamily="49" charset="-122"/>
                <a:ea typeface="楷体_GB2312" pitchFamily="49" charset="-122"/>
              </a:rPr>
              <a:t>任意顶点之间可能存在联系，无法以数据元素在存储区中的物理位置来表示元素之间的关系。</a:t>
            </a:r>
          </a:p>
        </p:txBody>
      </p:sp>
      <p:sp>
        <p:nvSpPr>
          <p:cNvPr id="30724" name="Rectangle 6"/>
          <p:cNvSpPr>
            <a:spLocks noChangeArrowheads="1"/>
          </p:cNvSpPr>
          <p:nvPr/>
        </p:nvSpPr>
        <p:spPr bwMode="auto">
          <a:xfrm>
            <a:off x="250825" y="3692525"/>
            <a:ext cx="8713788"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latin typeface="楷体_GB2312" pitchFamily="49" charset="-122"/>
                <a:ea typeface="楷体_GB2312" pitchFamily="49" charset="-122"/>
              </a:rPr>
              <a:t>◆</a:t>
            </a:r>
            <a:r>
              <a:rPr kumimoji="1" lang="zh-CN" altLang="en-US" sz="3200" b="1">
                <a:latin typeface="楷体_GB2312" pitchFamily="49" charset="-122"/>
                <a:ea typeface="楷体_GB2312" pitchFamily="49" charset="-122"/>
              </a:rPr>
              <a:t>图中各顶点的度不一样，有可能相差很大，若按度数最大的顶点设计结构，则会浪费很多存储单元，反之按每个顶点自己的度设计不同的结构，又会影响操作。</a:t>
            </a:r>
          </a:p>
        </p:txBody>
      </p:sp>
      <p:sp>
        <p:nvSpPr>
          <p:cNvPr id="30725" name="Text Box 8"/>
          <p:cNvSpPr txBox="1">
            <a:spLocks noChangeArrowheads="1"/>
          </p:cNvSpPr>
          <p:nvPr/>
        </p:nvSpPr>
        <p:spPr bwMode="auto">
          <a:xfrm>
            <a:off x="2195513" y="123825"/>
            <a:ext cx="40878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600" b="1">
                <a:latin typeface="隶书" pitchFamily="49" charset="-122"/>
                <a:ea typeface="隶书" pitchFamily="49" charset="-122"/>
              </a:rPr>
              <a:t>7.2  </a:t>
            </a:r>
            <a:r>
              <a:rPr kumimoji="1" lang="zh-CN" altLang="en-US" sz="3600" b="1">
                <a:latin typeface="隶书" pitchFamily="49" charset="-122"/>
                <a:ea typeface="隶书" pitchFamily="49" charset="-122"/>
              </a:rPr>
              <a:t>图的存储表示</a:t>
            </a:r>
          </a:p>
        </p:txBody>
      </p:sp>
    </p:spTree>
  </p:cSld>
  <p:clrMapOvr>
    <a:masterClrMapping/>
  </p:clrMapOvr>
  <p:transition>
    <p:blinds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5"/>
          <p:cNvSpPr>
            <a:spLocks noChangeArrowheads="1"/>
          </p:cNvSpPr>
          <p:nvPr/>
        </p:nvSpPr>
        <p:spPr bwMode="auto">
          <a:xfrm>
            <a:off x="71438" y="188913"/>
            <a:ext cx="8964612"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latin typeface="楷体_GB2312" pitchFamily="49" charset="-122"/>
                <a:ea typeface="楷体_GB2312" pitchFamily="49" charset="-122"/>
              </a:rPr>
              <a:t>顺序存储结构： 无！（多个顶点，无序可言）</a:t>
            </a:r>
          </a:p>
          <a:p>
            <a:r>
              <a:rPr kumimoji="1" lang="zh-CN" altLang="en-US" sz="3200" b="1">
                <a:latin typeface="楷体_GB2312" pitchFamily="49" charset="-122"/>
                <a:ea typeface="楷体_GB2312" pitchFamily="49" charset="-122"/>
              </a:rPr>
              <a:t>   但可以用数组描述元素间的关系，即</a:t>
            </a:r>
            <a:r>
              <a:rPr kumimoji="1" lang="zh-CN" altLang="en-US" sz="3200" b="1">
                <a:solidFill>
                  <a:srgbClr val="FF3399"/>
                </a:solidFill>
                <a:latin typeface="楷体_GB2312" pitchFamily="49" charset="-122"/>
                <a:ea typeface="楷体_GB2312" pitchFamily="49" charset="-122"/>
              </a:rPr>
              <a:t>邻接矩阵</a:t>
            </a:r>
          </a:p>
        </p:txBody>
      </p:sp>
      <p:sp>
        <p:nvSpPr>
          <p:cNvPr id="31747" name="Rectangle 6"/>
          <p:cNvSpPr>
            <a:spLocks noChangeArrowheads="1"/>
          </p:cNvSpPr>
          <p:nvPr/>
        </p:nvSpPr>
        <p:spPr bwMode="auto">
          <a:xfrm>
            <a:off x="34925" y="1557338"/>
            <a:ext cx="8497888"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latin typeface="楷体_GB2312" pitchFamily="49" charset="-122"/>
                <a:ea typeface="楷体_GB2312" pitchFamily="49" charset="-122"/>
              </a:rPr>
              <a:t>链式存储结构：邻接链表、十字链表、邻接多重表。</a:t>
            </a:r>
          </a:p>
        </p:txBody>
      </p:sp>
      <p:sp>
        <p:nvSpPr>
          <p:cNvPr id="311304" name="Rectangle 8"/>
          <p:cNvSpPr>
            <a:spLocks noChangeArrowheads="1"/>
          </p:cNvSpPr>
          <p:nvPr/>
        </p:nvSpPr>
        <p:spPr bwMode="auto">
          <a:xfrm>
            <a:off x="179388" y="4365625"/>
            <a:ext cx="8785225"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latin typeface="楷体_GB2312" pitchFamily="49" charset="-122"/>
                <a:ea typeface="楷体_GB2312" pitchFamily="49" charset="-122"/>
              </a:rPr>
              <a:t>即，用一个一维数组存储图中顶点的数据信息；用一个二维数组（矩阵）存储图中各顶点间的邻接关系。通常，简略的称这个组合中的二维数组为图的邻接矩阵。</a:t>
            </a:r>
          </a:p>
        </p:txBody>
      </p:sp>
      <p:sp>
        <p:nvSpPr>
          <p:cNvPr id="311305" name="Rectangle 9"/>
          <p:cNvSpPr>
            <a:spLocks noChangeArrowheads="1"/>
          </p:cNvSpPr>
          <p:nvPr/>
        </p:nvSpPr>
        <p:spPr bwMode="auto">
          <a:xfrm>
            <a:off x="250825" y="3068638"/>
            <a:ext cx="8701088"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latin typeface="楷体_GB2312" pitchFamily="49" charset="-122"/>
                <a:ea typeface="楷体_GB2312" pitchFamily="49" charset="-122"/>
              </a:rPr>
              <a:t>★</a:t>
            </a:r>
            <a:r>
              <a:rPr kumimoji="1" lang="zh-CN" altLang="en-US" sz="3200" b="1">
                <a:latin typeface="楷体_GB2312" pitchFamily="49" charset="-122"/>
                <a:ea typeface="楷体_GB2312" pitchFamily="49" charset="-122"/>
              </a:rPr>
              <a:t>邻接矩阵：表示顶点之间相邻关系的矩阵，是一种存储结构的组合。</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1304"/>
                                        </p:tgtEl>
                                        <p:attrNameLst>
                                          <p:attrName>style.visibility</p:attrName>
                                        </p:attrNameLst>
                                      </p:cBhvr>
                                      <p:to>
                                        <p:strVal val="visible"/>
                                      </p:to>
                                    </p:set>
                                    <p:animEffect transition="in" filter="blinds(horizontal)">
                                      <p:cBhvr>
                                        <p:cTn id="7" dur="500"/>
                                        <p:tgtEl>
                                          <p:spTgt spid="31130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11305"/>
                                        </p:tgtEl>
                                        <p:attrNameLst>
                                          <p:attrName>style.visibility</p:attrName>
                                        </p:attrNameLst>
                                      </p:cBhvr>
                                      <p:to>
                                        <p:strVal val="visible"/>
                                      </p:to>
                                    </p:set>
                                    <p:animEffect transition="in" filter="blinds(horizontal)">
                                      <p:cBhvr>
                                        <p:cTn id="10" dur="500"/>
                                        <p:tgtEl>
                                          <p:spTgt spid="3113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304" grpId="0"/>
      <p:bldP spid="311305"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5"/>
          <p:cNvSpPr>
            <a:spLocks noChangeArrowheads="1"/>
          </p:cNvSpPr>
          <p:nvPr/>
        </p:nvSpPr>
        <p:spPr bwMode="auto">
          <a:xfrm>
            <a:off x="250825" y="620713"/>
            <a:ext cx="5473700"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zh-CN" altLang="en-US" sz="2800" b="1">
                <a:solidFill>
                  <a:srgbClr val="800000"/>
                </a:solidFill>
                <a:latin typeface="Times New Roman" pitchFamily="18" charset="0"/>
                <a:ea typeface="楷体_GB2312" pitchFamily="49" charset="-122"/>
              </a:rPr>
              <a:t>抽象数据类型</a:t>
            </a:r>
            <a:r>
              <a:rPr kumimoji="1" lang="zh-CN" altLang="zh-CN" sz="2800" b="1">
                <a:solidFill>
                  <a:srgbClr val="800000"/>
                </a:solidFill>
                <a:latin typeface="Times New Roman" pitchFamily="18" charset="0"/>
                <a:ea typeface="楷体_GB2312" pitchFamily="49" charset="-122"/>
              </a:rPr>
              <a:t>图的结构定义</a:t>
            </a:r>
            <a:endParaRPr kumimoji="1" lang="zh-CN" altLang="zh-CN" sz="2800" b="1">
              <a:solidFill>
                <a:srgbClr val="333399"/>
              </a:solidFill>
              <a:latin typeface="Times New Roman" pitchFamily="18" charset="0"/>
              <a:ea typeface="楷体_GB2312" pitchFamily="49" charset="-122"/>
            </a:endParaRPr>
          </a:p>
        </p:txBody>
      </p:sp>
      <p:sp>
        <p:nvSpPr>
          <p:cNvPr id="5123" name="Rectangle 7"/>
          <p:cNvSpPr>
            <a:spLocks noChangeArrowheads="1"/>
          </p:cNvSpPr>
          <p:nvPr/>
        </p:nvSpPr>
        <p:spPr bwMode="auto">
          <a:xfrm>
            <a:off x="250825" y="1339850"/>
            <a:ext cx="8713788" cy="4752975"/>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Font typeface="Wingdings" pitchFamily="2" charset="2"/>
              <a:buNone/>
            </a:pPr>
            <a:r>
              <a:rPr lang="en-US" altLang="zh-CN" sz="2800" b="1">
                <a:solidFill>
                  <a:srgbClr val="000000"/>
                </a:solidFill>
                <a:latin typeface="Times New Roman" pitchFamily="18" charset="0"/>
                <a:ea typeface="楷体_GB2312" pitchFamily="49" charset="-122"/>
              </a:rPr>
              <a:t>ADT Graph</a:t>
            </a:r>
          </a:p>
          <a:p>
            <a:pPr marL="342900" indent="-342900">
              <a:spcBef>
                <a:spcPct val="20000"/>
              </a:spcBef>
              <a:buClr>
                <a:schemeClr val="hlink"/>
              </a:buClr>
              <a:buFont typeface="Wingdings" pitchFamily="2" charset="2"/>
              <a:buNone/>
            </a:pPr>
            <a:r>
              <a:rPr lang="en-US" altLang="zh-CN" sz="2800" b="1">
                <a:solidFill>
                  <a:srgbClr val="000000"/>
                </a:solidFill>
                <a:latin typeface="Times New Roman" pitchFamily="18" charset="0"/>
                <a:ea typeface="楷体_GB2312" pitchFamily="49" charset="-122"/>
              </a:rPr>
              <a:t>{    </a:t>
            </a:r>
            <a:r>
              <a:rPr lang="zh-CN" altLang="en-US" sz="2800" b="1">
                <a:solidFill>
                  <a:srgbClr val="000000"/>
                </a:solidFill>
                <a:latin typeface="Times New Roman" pitchFamily="18" charset="0"/>
                <a:ea typeface="楷体_GB2312" pitchFamily="49" charset="-122"/>
              </a:rPr>
              <a:t>数据对象</a:t>
            </a:r>
            <a:r>
              <a:rPr lang="en-US" altLang="zh-CN" sz="2800" b="1">
                <a:solidFill>
                  <a:srgbClr val="000000"/>
                </a:solidFill>
                <a:latin typeface="Times New Roman" pitchFamily="18" charset="0"/>
                <a:ea typeface="楷体_GB2312" pitchFamily="49" charset="-122"/>
              </a:rPr>
              <a:t>V</a:t>
            </a:r>
            <a:r>
              <a:rPr lang="zh-CN" altLang="en-US" sz="2800" b="1">
                <a:solidFill>
                  <a:srgbClr val="000000"/>
                </a:solidFill>
                <a:latin typeface="Times New Roman" pitchFamily="18" charset="0"/>
                <a:ea typeface="楷体_GB2312" pitchFamily="49" charset="-122"/>
              </a:rPr>
              <a:t>：</a:t>
            </a:r>
            <a:r>
              <a:rPr lang="en-US" altLang="zh-CN" sz="2800" b="1">
                <a:solidFill>
                  <a:srgbClr val="000000"/>
                </a:solidFill>
                <a:latin typeface="Times New Roman" pitchFamily="18" charset="0"/>
                <a:ea typeface="楷体_GB2312" pitchFamily="49" charset="-122"/>
              </a:rPr>
              <a:t>V</a:t>
            </a:r>
            <a:r>
              <a:rPr lang="zh-CN" altLang="en-US" sz="2800" b="1">
                <a:solidFill>
                  <a:srgbClr val="000000"/>
                </a:solidFill>
                <a:latin typeface="Times New Roman" pitchFamily="18" charset="0"/>
                <a:ea typeface="楷体_GB2312" pitchFamily="49" charset="-122"/>
              </a:rPr>
              <a:t>是具有相同特性的数据元素的集</a:t>
            </a:r>
            <a:r>
              <a:rPr lang="zh-CN" altLang="en-US" sz="3200" b="1">
                <a:solidFill>
                  <a:srgbClr val="000000"/>
                </a:solidFill>
                <a:latin typeface="Times New Roman" pitchFamily="18" charset="0"/>
                <a:ea typeface="楷体_GB2312" pitchFamily="49" charset="-122"/>
              </a:rPr>
              <a:t>    </a:t>
            </a:r>
          </a:p>
          <a:p>
            <a:pPr marL="742950" lvl="1" indent="-285750">
              <a:spcBef>
                <a:spcPct val="20000"/>
              </a:spcBef>
              <a:buClr>
                <a:schemeClr val="tx2"/>
              </a:buClr>
              <a:buSzPct val="85000"/>
              <a:buFont typeface="Wingdings" pitchFamily="2" charset="2"/>
              <a:buNone/>
            </a:pPr>
            <a:r>
              <a:rPr lang="zh-CN" altLang="en-US" sz="2800" b="1">
                <a:solidFill>
                  <a:srgbClr val="000000"/>
                </a:solidFill>
                <a:latin typeface="Times New Roman" pitchFamily="18" charset="0"/>
                <a:ea typeface="楷体_GB2312" pitchFamily="49" charset="-122"/>
              </a:rPr>
              <a:t>                       合，称为顶点集。</a:t>
            </a:r>
          </a:p>
          <a:p>
            <a:pPr marL="742950" lvl="1" indent="-285750">
              <a:spcBef>
                <a:spcPct val="20000"/>
              </a:spcBef>
              <a:buClr>
                <a:schemeClr val="tx2"/>
              </a:buClr>
              <a:buSzPct val="85000"/>
              <a:buFont typeface="Wingdings" pitchFamily="2" charset="2"/>
              <a:buNone/>
            </a:pPr>
            <a:r>
              <a:rPr lang="zh-CN" altLang="en-US" sz="2800" b="1">
                <a:solidFill>
                  <a:srgbClr val="000000"/>
                </a:solidFill>
                <a:latin typeface="Times New Roman" pitchFamily="18" charset="0"/>
                <a:ea typeface="楷体_GB2312" pitchFamily="49" charset="-122"/>
              </a:rPr>
              <a:t>数据关系</a:t>
            </a:r>
            <a:r>
              <a:rPr lang="en-US" altLang="zh-CN" sz="2800" b="1">
                <a:solidFill>
                  <a:srgbClr val="000000"/>
                </a:solidFill>
                <a:latin typeface="Times New Roman" pitchFamily="18" charset="0"/>
                <a:ea typeface="楷体_GB2312" pitchFamily="49" charset="-122"/>
              </a:rPr>
              <a:t>R</a:t>
            </a:r>
            <a:r>
              <a:rPr lang="zh-CN" altLang="en-US" sz="2800" b="1">
                <a:solidFill>
                  <a:srgbClr val="000000"/>
                </a:solidFill>
                <a:latin typeface="Times New Roman" pitchFamily="18" charset="0"/>
                <a:ea typeface="楷体_GB2312" pitchFamily="49" charset="-122"/>
              </a:rPr>
              <a:t>：</a:t>
            </a:r>
            <a:r>
              <a:rPr lang="en-US" altLang="zh-CN" sz="2800" b="1">
                <a:solidFill>
                  <a:srgbClr val="000000"/>
                </a:solidFill>
                <a:latin typeface="Times New Roman" pitchFamily="18" charset="0"/>
                <a:ea typeface="楷体_GB2312" pitchFamily="49" charset="-122"/>
              </a:rPr>
              <a:t>R={ VR }</a:t>
            </a:r>
          </a:p>
          <a:p>
            <a:pPr marL="742950" lvl="1" indent="-285750">
              <a:spcBef>
                <a:spcPct val="20000"/>
              </a:spcBef>
              <a:buClr>
                <a:schemeClr val="tx2"/>
              </a:buClr>
              <a:buSzPct val="85000"/>
              <a:buFont typeface="Wingdings" pitchFamily="2" charset="2"/>
              <a:buNone/>
            </a:pPr>
            <a:r>
              <a:rPr lang="en-US" altLang="zh-CN" sz="2800" b="1">
                <a:solidFill>
                  <a:srgbClr val="000000"/>
                </a:solidFill>
                <a:latin typeface="Times New Roman" pitchFamily="18" charset="0"/>
                <a:ea typeface="楷体_GB2312" pitchFamily="49" charset="-122"/>
              </a:rPr>
              <a:t>		           VR={&lt;v,w&gt;|v,w∈V,</a:t>
            </a:r>
            <a:r>
              <a:rPr lang="zh-CN" altLang="en-US" sz="2800" b="1">
                <a:solidFill>
                  <a:srgbClr val="000000"/>
                </a:solidFill>
                <a:latin typeface="Times New Roman" pitchFamily="18" charset="0"/>
                <a:ea typeface="楷体_GB2312" pitchFamily="49" charset="-122"/>
              </a:rPr>
              <a:t>且</a:t>
            </a:r>
            <a:r>
              <a:rPr lang="en-US" altLang="zh-CN" sz="2800" b="1">
                <a:solidFill>
                  <a:srgbClr val="000000"/>
                </a:solidFill>
                <a:latin typeface="Times New Roman" pitchFamily="18" charset="0"/>
                <a:ea typeface="楷体_GB2312" pitchFamily="49" charset="-122"/>
              </a:rPr>
              <a:t>P(v,w), &lt;v,w&gt;</a:t>
            </a:r>
            <a:r>
              <a:rPr lang="zh-CN" altLang="en-US" sz="2800" b="1">
                <a:solidFill>
                  <a:srgbClr val="000000"/>
                </a:solidFill>
                <a:latin typeface="Times New Roman" pitchFamily="18" charset="0"/>
                <a:ea typeface="楷体_GB2312" pitchFamily="49" charset="-122"/>
              </a:rPr>
              <a:t>表示      </a:t>
            </a:r>
          </a:p>
          <a:p>
            <a:pPr marL="742950" lvl="1" indent="-285750">
              <a:spcBef>
                <a:spcPct val="20000"/>
              </a:spcBef>
              <a:buClr>
                <a:schemeClr val="tx2"/>
              </a:buClr>
              <a:buSzPct val="85000"/>
              <a:buFont typeface="Wingdings" pitchFamily="2" charset="2"/>
              <a:buNone/>
            </a:pPr>
            <a:r>
              <a:rPr lang="zh-CN" altLang="en-US" sz="2800" b="1">
                <a:solidFill>
                  <a:srgbClr val="000000"/>
                </a:solidFill>
                <a:latin typeface="Times New Roman" pitchFamily="18" charset="0"/>
                <a:ea typeface="楷体_GB2312" pitchFamily="49" charset="-122"/>
              </a:rPr>
              <a:t>                从</a:t>
            </a:r>
            <a:r>
              <a:rPr lang="en-US" altLang="zh-CN" sz="2800" b="1">
                <a:solidFill>
                  <a:srgbClr val="000000"/>
                </a:solidFill>
                <a:latin typeface="Times New Roman" pitchFamily="18" charset="0"/>
                <a:ea typeface="楷体_GB2312" pitchFamily="49" charset="-122"/>
              </a:rPr>
              <a:t>v</a:t>
            </a:r>
            <a:r>
              <a:rPr lang="zh-CN" altLang="en-US" sz="2800" b="1">
                <a:solidFill>
                  <a:srgbClr val="000000"/>
                </a:solidFill>
                <a:latin typeface="Times New Roman" pitchFamily="18" charset="0"/>
                <a:ea typeface="楷体_GB2312" pitchFamily="49" charset="-122"/>
              </a:rPr>
              <a:t>到</a:t>
            </a:r>
            <a:r>
              <a:rPr lang="en-US" altLang="zh-CN" sz="2800" b="1">
                <a:solidFill>
                  <a:srgbClr val="000000"/>
                </a:solidFill>
                <a:latin typeface="Times New Roman" pitchFamily="18" charset="0"/>
                <a:ea typeface="楷体_GB2312" pitchFamily="49" charset="-122"/>
              </a:rPr>
              <a:t>w</a:t>
            </a:r>
            <a:r>
              <a:rPr lang="zh-CN" altLang="en-US" sz="2800" b="1">
                <a:solidFill>
                  <a:srgbClr val="000000"/>
                </a:solidFill>
                <a:latin typeface="Times New Roman" pitchFamily="18" charset="0"/>
                <a:ea typeface="楷体_GB2312" pitchFamily="49" charset="-122"/>
              </a:rPr>
              <a:t>的弧，</a:t>
            </a:r>
            <a:r>
              <a:rPr lang="en-US" altLang="zh-CN" sz="2800" b="1">
                <a:solidFill>
                  <a:srgbClr val="000000"/>
                </a:solidFill>
                <a:latin typeface="Times New Roman" pitchFamily="18" charset="0"/>
                <a:ea typeface="楷体_GB2312" pitchFamily="49" charset="-122"/>
              </a:rPr>
              <a:t>P(v,w)</a:t>
            </a:r>
            <a:r>
              <a:rPr lang="zh-CN" altLang="en-US" sz="2800" b="1">
                <a:solidFill>
                  <a:srgbClr val="000000"/>
                </a:solidFill>
                <a:latin typeface="Times New Roman" pitchFamily="18" charset="0"/>
                <a:ea typeface="楷体_GB2312" pitchFamily="49" charset="-122"/>
              </a:rPr>
              <a:t>定义了弧</a:t>
            </a:r>
            <a:r>
              <a:rPr lang="en-US" altLang="zh-CN" sz="2800" b="1">
                <a:solidFill>
                  <a:srgbClr val="000000"/>
                </a:solidFill>
                <a:latin typeface="Times New Roman" pitchFamily="18" charset="0"/>
                <a:ea typeface="楷体_GB2312" pitchFamily="49" charset="-122"/>
              </a:rPr>
              <a:t>&lt;v,w&gt;</a:t>
            </a:r>
            <a:r>
              <a:rPr lang="zh-CN" altLang="en-US" sz="2800" b="1">
                <a:solidFill>
                  <a:srgbClr val="000000"/>
                </a:solidFill>
                <a:latin typeface="Times New Roman" pitchFamily="18" charset="0"/>
                <a:ea typeface="楷体_GB2312" pitchFamily="49" charset="-122"/>
              </a:rPr>
              <a:t>的意义   </a:t>
            </a:r>
          </a:p>
          <a:p>
            <a:pPr marL="742950" lvl="1" indent="-285750">
              <a:spcBef>
                <a:spcPct val="20000"/>
              </a:spcBef>
              <a:buClr>
                <a:schemeClr val="tx2"/>
              </a:buClr>
              <a:buSzPct val="85000"/>
              <a:buFont typeface="Wingdings" pitchFamily="2" charset="2"/>
              <a:buNone/>
            </a:pPr>
            <a:r>
              <a:rPr lang="zh-CN" altLang="en-US" sz="2800" b="1">
                <a:solidFill>
                  <a:srgbClr val="000000"/>
                </a:solidFill>
                <a:latin typeface="Times New Roman" pitchFamily="18" charset="0"/>
                <a:ea typeface="楷体_GB2312" pitchFamily="49" charset="-122"/>
              </a:rPr>
              <a:t>               或信息</a:t>
            </a:r>
            <a:r>
              <a:rPr lang="en-US" altLang="zh-CN" sz="2800" b="1">
                <a:solidFill>
                  <a:srgbClr val="000000"/>
                </a:solidFill>
                <a:latin typeface="Times New Roman" pitchFamily="18" charset="0"/>
                <a:ea typeface="楷体_GB2312" pitchFamily="49" charset="-122"/>
              </a:rPr>
              <a:t>}</a:t>
            </a:r>
          </a:p>
          <a:p>
            <a:pPr marL="742950" lvl="1" indent="-285750">
              <a:spcBef>
                <a:spcPct val="20000"/>
              </a:spcBef>
              <a:buClr>
                <a:schemeClr val="tx2"/>
              </a:buClr>
              <a:buSzPct val="85000"/>
              <a:buFont typeface="Wingdings" pitchFamily="2" charset="2"/>
              <a:buNone/>
            </a:pPr>
            <a:r>
              <a:rPr lang="zh-CN" altLang="en-US" sz="2800" b="1">
                <a:solidFill>
                  <a:srgbClr val="000000"/>
                </a:solidFill>
                <a:latin typeface="Times New Roman" pitchFamily="18" charset="0"/>
                <a:ea typeface="楷体_GB2312" pitchFamily="49" charset="-122"/>
              </a:rPr>
              <a:t>基本操作</a:t>
            </a:r>
            <a:r>
              <a:rPr lang="en-US" altLang="zh-CN" sz="2800" b="1">
                <a:solidFill>
                  <a:srgbClr val="000000"/>
                </a:solidFill>
                <a:latin typeface="Times New Roman" pitchFamily="18" charset="0"/>
                <a:ea typeface="楷体_GB2312" pitchFamily="49" charset="-122"/>
              </a:rPr>
              <a:t>P:</a:t>
            </a:r>
          </a:p>
          <a:p>
            <a:pPr marL="742950" lvl="1" indent="-285750">
              <a:spcBef>
                <a:spcPct val="20000"/>
              </a:spcBef>
              <a:buClr>
                <a:schemeClr val="tx2"/>
              </a:buClr>
              <a:buSzPct val="85000"/>
              <a:buFont typeface="Wingdings" pitchFamily="2" charset="2"/>
              <a:buNone/>
            </a:pPr>
            <a:r>
              <a:rPr lang="en-US" altLang="zh-CN" sz="2800" b="1">
                <a:solidFill>
                  <a:srgbClr val="000000"/>
                </a:solidFill>
                <a:latin typeface="Times New Roman" pitchFamily="18" charset="0"/>
                <a:ea typeface="楷体_GB2312" pitchFamily="49" charset="-122"/>
              </a:rPr>
              <a:t>}// ADT Graph</a:t>
            </a:r>
          </a:p>
        </p:txBody>
      </p:sp>
      <p:sp>
        <p:nvSpPr>
          <p:cNvPr id="5124" name="Text Box 10">
            <a:hlinkClick r:id="rId2" action="ppaction://hlinksldjump"/>
          </p:cNvPr>
          <p:cNvSpPr txBox="1">
            <a:spLocks noChangeArrowheads="1"/>
          </p:cNvSpPr>
          <p:nvPr/>
        </p:nvSpPr>
        <p:spPr bwMode="auto">
          <a:xfrm>
            <a:off x="2084388" y="44450"/>
            <a:ext cx="5943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600" b="1">
                <a:latin typeface="隶书" pitchFamily="49" charset="-122"/>
                <a:ea typeface="隶书" pitchFamily="49" charset="-122"/>
              </a:rPr>
              <a:t>7.1 </a:t>
            </a:r>
            <a:r>
              <a:rPr kumimoji="1" lang="zh-CN" altLang="en-US" sz="3600" b="1">
                <a:latin typeface="隶书" pitchFamily="49" charset="-122"/>
                <a:ea typeface="隶书" pitchFamily="49" charset="-122"/>
              </a:rPr>
              <a:t>图的定义和术语</a:t>
            </a:r>
          </a:p>
        </p:txBody>
      </p:sp>
    </p:spTree>
  </p:cSld>
  <p:clrMapOvr>
    <a:masterClrMapping/>
  </p:clrMapOvr>
  <p:transition>
    <p:blinds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Text Box 6">
            <a:hlinkClick r:id="rId3" action="ppaction://hlinksldjump"/>
          </p:cNvPr>
          <p:cNvSpPr txBox="1">
            <a:spLocks noChangeArrowheads="1"/>
          </p:cNvSpPr>
          <p:nvPr/>
        </p:nvSpPr>
        <p:spPr bwMode="auto">
          <a:xfrm>
            <a:off x="107950" y="188913"/>
            <a:ext cx="67183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b="1">
                <a:latin typeface="楷体_GB2312" pitchFamily="49" charset="-122"/>
                <a:ea typeface="楷体_GB2312" pitchFamily="49" charset="-122"/>
              </a:rPr>
              <a:t>7.2.1 </a:t>
            </a:r>
            <a:r>
              <a:rPr kumimoji="1" lang="zh-CN" altLang="en-US" sz="3200" b="1">
                <a:latin typeface="楷体_GB2312" pitchFamily="49" charset="-122"/>
                <a:ea typeface="楷体_GB2312" pitchFamily="49" charset="-122"/>
              </a:rPr>
              <a:t>图的数组</a:t>
            </a:r>
            <a:r>
              <a:rPr kumimoji="1" lang="en-US" altLang="zh-CN" sz="3200" b="1">
                <a:latin typeface="楷体_GB2312" pitchFamily="49" charset="-122"/>
                <a:ea typeface="楷体_GB2312" pitchFamily="49" charset="-122"/>
              </a:rPr>
              <a:t>(</a:t>
            </a:r>
            <a:r>
              <a:rPr kumimoji="1" lang="zh-CN" altLang="en-US" sz="3200" b="1">
                <a:latin typeface="楷体_GB2312" pitchFamily="49" charset="-122"/>
                <a:ea typeface="楷体_GB2312" pitchFamily="49" charset="-122"/>
              </a:rPr>
              <a:t>邻接矩阵</a:t>
            </a:r>
            <a:r>
              <a:rPr kumimoji="1" lang="en-US" altLang="zh-CN" sz="3200" b="1">
                <a:latin typeface="楷体_GB2312" pitchFamily="49" charset="-122"/>
                <a:ea typeface="楷体_GB2312" pitchFamily="49" charset="-122"/>
              </a:rPr>
              <a:t>)</a:t>
            </a:r>
            <a:r>
              <a:rPr kumimoji="1" lang="zh-CN" altLang="en-US" sz="3200" b="1">
                <a:latin typeface="楷体_GB2312" pitchFamily="49" charset="-122"/>
                <a:ea typeface="楷体_GB2312" pitchFamily="49" charset="-122"/>
              </a:rPr>
              <a:t>存储表示</a:t>
            </a:r>
          </a:p>
        </p:txBody>
      </p:sp>
      <p:sp>
        <p:nvSpPr>
          <p:cNvPr id="32771" name="Rectangle 12"/>
          <p:cNvSpPr>
            <a:spLocks noChangeArrowheads="1"/>
          </p:cNvSpPr>
          <p:nvPr/>
        </p:nvSpPr>
        <p:spPr bwMode="auto">
          <a:xfrm>
            <a:off x="250825" y="1052513"/>
            <a:ext cx="8701088"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latin typeface="楷体_GB2312" pitchFamily="49" charset="-122"/>
                <a:ea typeface="楷体_GB2312" pitchFamily="49" charset="-122"/>
              </a:rPr>
              <a:t>邻接矩阵是用于描述图中顶点之间关系（弧或边）的矩阵。</a:t>
            </a:r>
          </a:p>
        </p:txBody>
      </p:sp>
      <p:sp>
        <p:nvSpPr>
          <p:cNvPr id="32772" name="Rectangle 13"/>
          <p:cNvSpPr>
            <a:spLocks noChangeArrowheads="1"/>
          </p:cNvSpPr>
          <p:nvPr/>
        </p:nvSpPr>
        <p:spPr bwMode="auto">
          <a:xfrm>
            <a:off x="250825" y="2290763"/>
            <a:ext cx="8701088"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latin typeface="楷体_GB2312" pitchFamily="49" charset="-122"/>
                <a:ea typeface="楷体_GB2312" pitchFamily="49" charset="-122"/>
              </a:rPr>
              <a:t>假设图中顶点数为</a:t>
            </a:r>
            <a:r>
              <a:rPr kumimoji="1" lang="en-US" altLang="zh-CN" sz="3200" b="1">
                <a:latin typeface="楷体_GB2312" pitchFamily="49" charset="-122"/>
                <a:ea typeface="楷体_GB2312" pitchFamily="49" charset="-122"/>
              </a:rPr>
              <a:t>n</a:t>
            </a:r>
            <a:r>
              <a:rPr kumimoji="1" lang="zh-CN" altLang="en-US" sz="3200" b="1">
                <a:latin typeface="楷体_GB2312" pitchFamily="49" charset="-122"/>
                <a:ea typeface="楷体_GB2312" pitchFamily="49" charset="-122"/>
              </a:rPr>
              <a:t>，则相应的邻接矩阵</a:t>
            </a:r>
            <a:r>
              <a:rPr kumimoji="1" lang="en-US" altLang="zh-CN" sz="3200" b="1">
                <a:latin typeface="楷体_GB2312" pitchFamily="49" charset="-122"/>
                <a:ea typeface="楷体_GB2312" pitchFamily="49" charset="-122"/>
              </a:rPr>
              <a:t>A</a:t>
            </a:r>
            <a:r>
              <a:rPr kumimoji="1" lang="en-US" altLang="zh-CN" sz="3200" b="1" baseline="-25000">
                <a:latin typeface="楷体_GB2312" pitchFamily="49" charset="-122"/>
                <a:ea typeface="楷体_GB2312" pitchFamily="49" charset="-122"/>
              </a:rPr>
              <a:t>n×n</a:t>
            </a:r>
            <a:r>
              <a:rPr kumimoji="1" lang="zh-CN" altLang="en-US" sz="3200" b="1">
                <a:latin typeface="楷体_GB2312" pitchFamily="49" charset="-122"/>
                <a:ea typeface="楷体_GB2312" pitchFamily="49" charset="-122"/>
              </a:rPr>
              <a:t>的元素为</a:t>
            </a:r>
          </a:p>
        </p:txBody>
      </p:sp>
      <p:graphicFrame>
        <p:nvGraphicFramePr>
          <p:cNvPr id="32773" name="Object 16"/>
          <p:cNvGraphicFramePr>
            <a:graphicFrameLocks noChangeAspect="1"/>
          </p:cNvGraphicFramePr>
          <p:nvPr/>
        </p:nvGraphicFramePr>
        <p:xfrm>
          <a:off x="1692275" y="3644900"/>
          <a:ext cx="5689600" cy="1401763"/>
        </p:xfrm>
        <a:graphic>
          <a:graphicData uri="http://schemas.openxmlformats.org/presentationml/2006/ole">
            <mc:AlternateContent xmlns:mc="http://schemas.openxmlformats.org/markup-compatibility/2006">
              <mc:Choice xmlns:v="urn:schemas-microsoft-com:vml" Requires="v">
                <p:oleObj spid="_x0000_s32780" name="公式" r:id="rId4" imgW="1803400" imgH="444500" progId="Equation.3">
                  <p:embed/>
                </p:oleObj>
              </mc:Choice>
              <mc:Fallback>
                <p:oleObj name="公式" r:id="rId4" imgW="1803400" imgH="444500" progId="Equation.3">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2275" y="3644900"/>
                        <a:ext cx="5689600" cy="1401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blinds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Text Box 4"/>
          <p:cNvSpPr txBox="1">
            <a:spLocks noChangeArrowheads="1"/>
          </p:cNvSpPr>
          <p:nvPr/>
        </p:nvSpPr>
        <p:spPr bwMode="auto">
          <a:xfrm>
            <a:off x="107950" y="112713"/>
            <a:ext cx="40608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b="1">
                <a:latin typeface="楷体_GB2312" pitchFamily="49" charset="-122"/>
                <a:ea typeface="楷体_GB2312" pitchFamily="49" charset="-122"/>
              </a:rPr>
              <a:t>1</a:t>
            </a:r>
            <a:r>
              <a:rPr kumimoji="1" lang="zh-CN" altLang="en-US" sz="3200" b="1">
                <a:latin typeface="楷体_GB2312" pitchFamily="49" charset="-122"/>
                <a:ea typeface="楷体_GB2312" pitchFamily="49" charset="-122"/>
              </a:rPr>
              <a:t>、无向图的邻接矩阵</a:t>
            </a:r>
          </a:p>
        </p:txBody>
      </p:sp>
      <p:sp>
        <p:nvSpPr>
          <p:cNvPr id="33795" name="Text Box 6"/>
          <p:cNvSpPr txBox="1">
            <a:spLocks noChangeArrowheads="1"/>
          </p:cNvSpPr>
          <p:nvPr/>
        </p:nvSpPr>
        <p:spPr bwMode="auto">
          <a:xfrm>
            <a:off x="323850" y="836613"/>
            <a:ext cx="8281988"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latin typeface="楷体_GB2312" pitchFamily="49" charset="-122"/>
                <a:ea typeface="楷体_GB2312" pitchFamily="49" charset="-122"/>
              </a:rPr>
              <a:t>无向图</a:t>
            </a:r>
            <a:r>
              <a:rPr kumimoji="1" lang="en-US" altLang="zh-CN" sz="3200" b="1">
                <a:latin typeface="楷体_GB2312" pitchFamily="49" charset="-122"/>
                <a:ea typeface="楷体_GB2312" pitchFamily="49" charset="-122"/>
              </a:rPr>
              <a:t>G=(V,E)</a:t>
            </a:r>
            <a:r>
              <a:rPr kumimoji="1" lang="zh-CN" altLang="en-US" sz="3200" b="1">
                <a:latin typeface="楷体_GB2312" pitchFamily="49" charset="-122"/>
                <a:ea typeface="楷体_GB2312" pitchFamily="49" charset="-122"/>
              </a:rPr>
              <a:t>有</a:t>
            </a:r>
            <a:r>
              <a:rPr kumimoji="1" lang="en-US" altLang="zh-CN" sz="3200" b="1">
                <a:latin typeface="楷体_GB2312" pitchFamily="49" charset="-122"/>
                <a:ea typeface="楷体_GB2312" pitchFamily="49" charset="-122"/>
              </a:rPr>
              <a:t>n</a:t>
            </a:r>
            <a:r>
              <a:rPr kumimoji="1" lang="zh-CN" altLang="en-US" sz="3200" b="1">
                <a:latin typeface="楷体_GB2312" pitchFamily="49" charset="-122"/>
                <a:ea typeface="楷体_GB2312" pitchFamily="49" charset="-122"/>
              </a:rPr>
              <a:t>（</a:t>
            </a:r>
            <a:r>
              <a:rPr kumimoji="1" lang="en-US" altLang="zh-CN" sz="3200" b="1">
                <a:latin typeface="楷体_GB2312" pitchFamily="49" charset="-122"/>
                <a:ea typeface="楷体_GB2312" pitchFamily="49" charset="-122"/>
              </a:rPr>
              <a:t>n≥1</a:t>
            </a:r>
            <a:r>
              <a:rPr kumimoji="1" lang="zh-CN" altLang="en-US" sz="3200" b="1">
                <a:latin typeface="楷体_GB2312" pitchFamily="49" charset="-122"/>
                <a:ea typeface="楷体_GB2312" pitchFamily="49" charset="-122"/>
              </a:rPr>
              <a:t>）个顶点，其邻接矩阵是</a:t>
            </a:r>
            <a:r>
              <a:rPr kumimoji="1" lang="en-US" altLang="zh-CN" sz="3200" b="1">
                <a:latin typeface="楷体_GB2312" pitchFamily="49" charset="-122"/>
                <a:ea typeface="楷体_GB2312" pitchFamily="49" charset="-122"/>
              </a:rPr>
              <a:t>n</a:t>
            </a:r>
            <a:r>
              <a:rPr kumimoji="1" lang="zh-CN" altLang="en-US" sz="3200" b="1">
                <a:latin typeface="楷体_GB2312" pitchFamily="49" charset="-122"/>
                <a:ea typeface="楷体_GB2312" pitchFamily="49" charset="-122"/>
              </a:rPr>
              <a:t>阶对称方阵。</a:t>
            </a:r>
          </a:p>
        </p:txBody>
      </p:sp>
      <p:grpSp>
        <p:nvGrpSpPr>
          <p:cNvPr id="33796" name="Group 9"/>
          <p:cNvGrpSpPr>
            <a:grpSpLocks/>
          </p:cNvGrpSpPr>
          <p:nvPr/>
        </p:nvGrpSpPr>
        <p:grpSpPr bwMode="auto">
          <a:xfrm>
            <a:off x="900113" y="1709738"/>
            <a:ext cx="7240587" cy="1196975"/>
            <a:chOff x="249" y="1667"/>
            <a:chExt cx="4561" cy="754"/>
          </a:xfrm>
        </p:grpSpPr>
        <p:sp>
          <p:nvSpPr>
            <p:cNvPr id="33852" name="Text Box 7"/>
            <p:cNvSpPr txBox="1">
              <a:spLocks noChangeArrowheads="1"/>
            </p:cNvSpPr>
            <p:nvPr/>
          </p:nvSpPr>
          <p:spPr bwMode="auto">
            <a:xfrm>
              <a:off x="249" y="1840"/>
              <a:ext cx="23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latin typeface="楷体_GB2312" pitchFamily="49" charset="-122"/>
                  <a:ea typeface="楷体_GB2312" pitchFamily="49" charset="-122"/>
                </a:rPr>
                <a:t>定义</a:t>
              </a:r>
              <a:r>
                <a:rPr kumimoji="1" lang="en-US" altLang="zh-CN" sz="3200" b="1">
                  <a:latin typeface="楷体_GB2312" pitchFamily="49" charset="-122"/>
                  <a:ea typeface="楷体_GB2312" pitchFamily="49" charset="-122"/>
                </a:rPr>
                <a:t>:</a:t>
              </a:r>
              <a:r>
                <a:rPr kumimoji="1" lang="zh-CN" altLang="en-US" sz="3200" b="1">
                  <a:latin typeface="楷体_GB2312" pitchFamily="49" charset="-122"/>
                  <a:ea typeface="楷体_GB2312" pitchFamily="49" charset="-122"/>
                </a:rPr>
                <a:t>矩阵的元素为</a:t>
              </a:r>
            </a:p>
          </p:txBody>
        </p:sp>
        <p:graphicFrame>
          <p:nvGraphicFramePr>
            <p:cNvPr id="33853" name="Object 8"/>
            <p:cNvGraphicFramePr>
              <a:graphicFrameLocks noChangeAspect="1"/>
            </p:cNvGraphicFramePr>
            <p:nvPr/>
          </p:nvGraphicFramePr>
          <p:xfrm>
            <a:off x="2649" y="1667"/>
            <a:ext cx="2161" cy="754"/>
          </p:xfrm>
          <a:graphic>
            <a:graphicData uri="http://schemas.openxmlformats.org/presentationml/2006/ole">
              <mc:AlternateContent xmlns:mc="http://schemas.openxmlformats.org/markup-compatibility/2006">
                <mc:Choice xmlns:v="urn:schemas-microsoft-com:vml" Requires="v">
                  <p:oleObj spid="_x0000_s33866" name="公式" r:id="rId3" imgW="1346200" imgH="469900" progId="Equation.3">
                    <p:embed/>
                  </p:oleObj>
                </mc:Choice>
                <mc:Fallback>
                  <p:oleObj name="公式" r:id="rId3" imgW="1346200" imgH="4699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9" y="1667"/>
                          <a:ext cx="2161" cy="7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44746" name="Group 10"/>
          <p:cNvGrpSpPr>
            <a:grpSpLocks/>
          </p:cNvGrpSpPr>
          <p:nvPr/>
        </p:nvGrpSpPr>
        <p:grpSpPr bwMode="auto">
          <a:xfrm>
            <a:off x="5219700" y="3716338"/>
            <a:ext cx="3200400" cy="2286000"/>
            <a:chOff x="192" y="2016"/>
            <a:chExt cx="2397" cy="1872"/>
          </a:xfrm>
        </p:grpSpPr>
        <p:sp>
          <p:nvSpPr>
            <p:cNvPr id="33839" name="Oval 11"/>
            <p:cNvSpPr>
              <a:spLocks noChangeArrowheads="1"/>
            </p:cNvSpPr>
            <p:nvPr/>
          </p:nvSpPr>
          <p:spPr bwMode="auto">
            <a:xfrm>
              <a:off x="768" y="2016"/>
              <a:ext cx="287" cy="351"/>
            </a:xfrm>
            <a:prstGeom prst="ellipse">
              <a:avLst/>
            </a:prstGeom>
            <a:solidFill>
              <a:schemeClr val="accent2">
                <a:alpha val="50195"/>
              </a:schemeClr>
            </a:solidFill>
            <a:ln w="28575"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CC3300"/>
                  </a:solidFill>
                  <a:latin typeface="Times New Roman" pitchFamily="18" charset="0"/>
                  <a:ea typeface="黑体" pitchFamily="49" charset="-122"/>
                </a:rPr>
                <a:t>B</a:t>
              </a:r>
              <a:endParaRPr kumimoji="1" lang="en-US" altLang="zh-CN" sz="2400">
                <a:solidFill>
                  <a:srgbClr val="CC3300"/>
                </a:solidFill>
                <a:latin typeface="Times New Roman" pitchFamily="18" charset="0"/>
                <a:ea typeface="黑体" pitchFamily="49" charset="-122"/>
              </a:endParaRPr>
            </a:p>
          </p:txBody>
        </p:sp>
        <p:sp>
          <p:nvSpPr>
            <p:cNvPr id="33840" name="Oval 12"/>
            <p:cNvSpPr>
              <a:spLocks noChangeArrowheads="1"/>
            </p:cNvSpPr>
            <p:nvPr/>
          </p:nvSpPr>
          <p:spPr bwMode="auto">
            <a:xfrm>
              <a:off x="192" y="2784"/>
              <a:ext cx="287" cy="336"/>
            </a:xfrm>
            <a:prstGeom prst="ellipse">
              <a:avLst/>
            </a:prstGeom>
            <a:solidFill>
              <a:schemeClr val="accent2">
                <a:alpha val="50195"/>
              </a:schemeClr>
            </a:solidFill>
            <a:ln w="28575"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CC3300"/>
                  </a:solidFill>
                  <a:latin typeface="Times New Roman" pitchFamily="18" charset="0"/>
                  <a:ea typeface="黑体" pitchFamily="49" charset="-122"/>
                </a:rPr>
                <a:t>A</a:t>
              </a:r>
              <a:endParaRPr kumimoji="1" lang="en-US" altLang="zh-CN" sz="2400">
                <a:solidFill>
                  <a:srgbClr val="CC3300"/>
                </a:solidFill>
                <a:latin typeface="Times New Roman" pitchFamily="18" charset="0"/>
                <a:ea typeface="黑体" pitchFamily="49" charset="-122"/>
              </a:endParaRPr>
            </a:p>
          </p:txBody>
        </p:sp>
        <p:sp>
          <p:nvSpPr>
            <p:cNvPr id="33841" name="Line 13"/>
            <p:cNvSpPr>
              <a:spLocks noChangeShapeType="1"/>
            </p:cNvSpPr>
            <p:nvPr/>
          </p:nvSpPr>
          <p:spPr bwMode="auto">
            <a:xfrm flipH="1">
              <a:off x="335" y="2256"/>
              <a:ext cx="480" cy="576"/>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42" name="Line 14"/>
            <p:cNvSpPr>
              <a:spLocks noChangeShapeType="1"/>
            </p:cNvSpPr>
            <p:nvPr/>
          </p:nvSpPr>
          <p:spPr bwMode="auto">
            <a:xfrm>
              <a:off x="1056" y="2160"/>
              <a:ext cx="863" cy="1392"/>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43" name="Line 15"/>
            <p:cNvSpPr>
              <a:spLocks noChangeShapeType="1"/>
            </p:cNvSpPr>
            <p:nvPr/>
          </p:nvSpPr>
          <p:spPr bwMode="auto">
            <a:xfrm>
              <a:off x="480" y="3024"/>
              <a:ext cx="1487" cy="576"/>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44" name="Line 16"/>
            <p:cNvSpPr>
              <a:spLocks noChangeShapeType="1"/>
            </p:cNvSpPr>
            <p:nvPr/>
          </p:nvSpPr>
          <p:spPr bwMode="auto">
            <a:xfrm flipH="1">
              <a:off x="1048" y="2256"/>
              <a:ext cx="775" cy="1392"/>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45" name="Line 17"/>
            <p:cNvSpPr>
              <a:spLocks noChangeShapeType="1"/>
            </p:cNvSpPr>
            <p:nvPr/>
          </p:nvSpPr>
          <p:spPr bwMode="auto">
            <a:xfrm>
              <a:off x="2017" y="2208"/>
              <a:ext cx="384" cy="624"/>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46" name="Line 18"/>
            <p:cNvSpPr>
              <a:spLocks noChangeShapeType="1"/>
            </p:cNvSpPr>
            <p:nvPr/>
          </p:nvSpPr>
          <p:spPr bwMode="auto">
            <a:xfrm flipH="1">
              <a:off x="1056" y="3072"/>
              <a:ext cx="1255" cy="624"/>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47" name="Line 19"/>
            <p:cNvSpPr>
              <a:spLocks noChangeShapeType="1"/>
            </p:cNvSpPr>
            <p:nvPr/>
          </p:nvSpPr>
          <p:spPr bwMode="auto">
            <a:xfrm flipH="1">
              <a:off x="912" y="2385"/>
              <a:ext cx="1" cy="1215"/>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48" name="Oval 20"/>
            <p:cNvSpPr>
              <a:spLocks noChangeArrowheads="1"/>
            </p:cNvSpPr>
            <p:nvPr/>
          </p:nvSpPr>
          <p:spPr bwMode="auto">
            <a:xfrm>
              <a:off x="1779" y="2016"/>
              <a:ext cx="287" cy="336"/>
            </a:xfrm>
            <a:prstGeom prst="ellipse">
              <a:avLst/>
            </a:prstGeom>
            <a:solidFill>
              <a:schemeClr val="accent2">
                <a:alpha val="50195"/>
              </a:schemeClr>
            </a:solidFill>
            <a:ln w="28575"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CC3300"/>
                  </a:solidFill>
                  <a:latin typeface="Times New Roman" pitchFamily="18" charset="0"/>
                  <a:ea typeface="黑体" pitchFamily="49" charset="-122"/>
                </a:rPr>
                <a:t>C</a:t>
              </a:r>
              <a:endParaRPr kumimoji="1" lang="en-US" altLang="zh-CN" sz="2400">
                <a:solidFill>
                  <a:srgbClr val="CC3300"/>
                </a:solidFill>
                <a:latin typeface="Times New Roman" pitchFamily="18" charset="0"/>
                <a:ea typeface="黑体" pitchFamily="49" charset="-122"/>
              </a:endParaRPr>
            </a:p>
          </p:txBody>
        </p:sp>
        <p:sp>
          <p:nvSpPr>
            <p:cNvPr id="33849" name="Oval 21"/>
            <p:cNvSpPr>
              <a:spLocks noChangeArrowheads="1"/>
            </p:cNvSpPr>
            <p:nvPr/>
          </p:nvSpPr>
          <p:spPr bwMode="auto">
            <a:xfrm>
              <a:off x="2302" y="2784"/>
              <a:ext cx="287" cy="336"/>
            </a:xfrm>
            <a:prstGeom prst="ellipse">
              <a:avLst/>
            </a:prstGeom>
            <a:solidFill>
              <a:schemeClr val="accent2">
                <a:alpha val="50195"/>
              </a:schemeClr>
            </a:solidFill>
            <a:ln w="28575"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CC3300"/>
                  </a:solidFill>
                  <a:latin typeface="Times New Roman" pitchFamily="18" charset="0"/>
                  <a:ea typeface="黑体" pitchFamily="49" charset="-122"/>
                </a:rPr>
                <a:t>D</a:t>
              </a:r>
              <a:endParaRPr kumimoji="1" lang="en-US" altLang="zh-CN" sz="2400">
                <a:solidFill>
                  <a:srgbClr val="CC3300"/>
                </a:solidFill>
                <a:latin typeface="Times New Roman" pitchFamily="18" charset="0"/>
                <a:ea typeface="黑体" pitchFamily="49" charset="-122"/>
              </a:endParaRPr>
            </a:p>
          </p:txBody>
        </p:sp>
        <p:sp>
          <p:nvSpPr>
            <p:cNvPr id="33850" name="Oval 22"/>
            <p:cNvSpPr>
              <a:spLocks noChangeArrowheads="1"/>
            </p:cNvSpPr>
            <p:nvPr/>
          </p:nvSpPr>
          <p:spPr bwMode="auto">
            <a:xfrm>
              <a:off x="768" y="3552"/>
              <a:ext cx="287" cy="336"/>
            </a:xfrm>
            <a:prstGeom prst="ellipse">
              <a:avLst/>
            </a:prstGeom>
            <a:solidFill>
              <a:schemeClr val="accent2">
                <a:alpha val="50195"/>
              </a:schemeClr>
            </a:solidFill>
            <a:ln w="28575"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CC3300"/>
                  </a:solidFill>
                  <a:latin typeface="Times New Roman" pitchFamily="18" charset="0"/>
                  <a:ea typeface="黑体" pitchFamily="49" charset="-122"/>
                </a:rPr>
                <a:t>F</a:t>
              </a:r>
              <a:endParaRPr kumimoji="1" lang="en-US" altLang="zh-CN" sz="2400">
                <a:solidFill>
                  <a:srgbClr val="CC3300"/>
                </a:solidFill>
                <a:latin typeface="Times New Roman" pitchFamily="18" charset="0"/>
                <a:ea typeface="黑体" pitchFamily="49" charset="-122"/>
              </a:endParaRPr>
            </a:p>
          </p:txBody>
        </p:sp>
        <p:sp>
          <p:nvSpPr>
            <p:cNvPr id="33851" name="Oval 23"/>
            <p:cNvSpPr>
              <a:spLocks noChangeArrowheads="1"/>
            </p:cNvSpPr>
            <p:nvPr/>
          </p:nvSpPr>
          <p:spPr bwMode="auto">
            <a:xfrm>
              <a:off x="1776" y="3552"/>
              <a:ext cx="287" cy="336"/>
            </a:xfrm>
            <a:prstGeom prst="ellipse">
              <a:avLst/>
            </a:prstGeom>
            <a:solidFill>
              <a:schemeClr val="accent2">
                <a:alpha val="50195"/>
              </a:schemeClr>
            </a:solidFill>
            <a:ln w="28575"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CC3300"/>
                  </a:solidFill>
                  <a:latin typeface="Times New Roman" pitchFamily="18" charset="0"/>
                  <a:ea typeface="黑体" pitchFamily="49" charset="-122"/>
                </a:rPr>
                <a:t>E</a:t>
              </a:r>
              <a:endParaRPr kumimoji="1" lang="en-US" altLang="zh-CN" sz="2400">
                <a:solidFill>
                  <a:srgbClr val="CC3300"/>
                </a:solidFill>
                <a:latin typeface="Times New Roman" pitchFamily="18" charset="0"/>
                <a:ea typeface="黑体" pitchFamily="49" charset="-122"/>
              </a:endParaRPr>
            </a:p>
          </p:txBody>
        </p:sp>
      </p:grpSp>
      <p:grpSp>
        <p:nvGrpSpPr>
          <p:cNvPr id="33798" name="Group 84"/>
          <p:cNvGrpSpPr>
            <a:grpSpLocks/>
          </p:cNvGrpSpPr>
          <p:nvPr/>
        </p:nvGrpSpPr>
        <p:grpSpPr bwMode="auto">
          <a:xfrm>
            <a:off x="296863" y="3162300"/>
            <a:ext cx="4562475" cy="3643313"/>
            <a:chOff x="187" y="1992"/>
            <a:chExt cx="2874" cy="2295"/>
          </a:xfrm>
        </p:grpSpPr>
        <p:grpSp>
          <p:nvGrpSpPr>
            <p:cNvPr id="33802" name="Group 41"/>
            <p:cNvGrpSpPr>
              <a:grpSpLocks/>
            </p:cNvGrpSpPr>
            <p:nvPr/>
          </p:nvGrpSpPr>
          <p:grpSpPr bwMode="auto">
            <a:xfrm>
              <a:off x="187" y="2403"/>
              <a:ext cx="409" cy="1774"/>
              <a:chOff x="2319" y="2069"/>
              <a:chExt cx="409" cy="1956"/>
            </a:xfrm>
          </p:grpSpPr>
          <p:sp>
            <p:nvSpPr>
              <p:cNvPr id="33824" name="Rectangle 42"/>
              <p:cNvSpPr>
                <a:spLocks noChangeArrowheads="1"/>
              </p:cNvSpPr>
              <p:nvPr/>
            </p:nvSpPr>
            <p:spPr bwMode="auto">
              <a:xfrm>
                <a:off x="2319" y="3699"/>
                <a:ext cx="40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hlink"/>
                  </a:buClr>
                  <a:buFont typeface="Wingdings" pitchFamily="2" charset="2"/>
                  <a:buNone/>
                </a:pPr>
                <a:r>
                  <a:rPr lang="en-US" altLang="zh-CN" sz="2800" b="1">
                    <a:latin typeface="Times New Roman" pitchFamily="18" charset="0"/>
                    <a:ea typeface="黑体" pitchFamily="49" charset="-122"/>
                  </a:rPr>
                  <a:t>F</a:t>
                </a:r>
              </a:p>
            </p:txBody>
          </p:sp>
          <p:sp>
            <p:nvSpPr>
              <p:cNvPr id="33825" name="Rectangle 43"/>
              <p:cNvSpPr>
                <a:spLocks noChangeArrowheads="1"/>
              </p:cNvSpPr>
              <p:nvPr/>
            </p:nvSpPr>
            <p:spPr bwMode="auto">
              <a:xfrm>
                <a:off x="2319" y="3373"/>
                <a:ext cx="40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hlink"/>
                  </a:buClr>
                  <a:buFont typeface="Wingdings" pitchFamily="2" charset="2"/>
                  <a:buNone/>
                </a:pPr>
                <a:r>
                  <a:rPr lang="en-US" altLang="zh-CN" sz="2800" b="1">
                    <a:latin typeface="Times New Roman" pitchFamily="18" charset="0"/>
                    <a:ea typeface="黑体" pitchFamily="49" charset="-122"/>
                  </a:rPr>
                  <a:t>E</a:t>
                </a:r>
              </a:p>
            </p:txBody>
          </p:sp>
          <p:sp>
            <p:nvSpPr>
              <p:cNvPr id="33826" name="Rectangle 44"/>
              <p:cNvSpPr>
                <a:spLocks noChangeArrowheads="1"/>
              </p:cNvSpPr>
              <p:nvPr/>
            </p:nvSpPr>
            <p:spPr bwMode="auto">
              <a:xfrm>
                <a:off x="2319" y="3047"/>
                <a:ext cx="40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hlink"/>
                  </a:buClr>
                  <a:buFont typeface="Wingdings" pitchFamily="2" charset="2"/>
                  <a:buNone/>
                </a:pPr>
                <a:r>
                  <a:rPr lang="en-US" altLang="zh-CN" sz="2800" b="1">
                    <a:latin typeface="Times New Roman" pitchFamily="18" charset="0"/>
                    <a:ea typeface="黑体" pitchFamily="49" charset="-122"/>
                  </a:rPr>
                  <a:t>D</a:t>
                </a:r>
              </a:p>
            </p:txBody>
          </p:sp>
          <p:sp>
            <p:nvSpPr>
              <p:cNvPr id="33827" name="Rectangle 45"/>
              <p:cNvSpPr>
                <a:spLocks noChangeArrowheads="1"/>
              </p:cNvSpPr>
              <p:nvPr/>
            </p:nvSpPr>
            <p:spPr bwMode="auto">
              <a:xfrm>
                <a:off x="2319" y="2721"/>
                <a:ext cx="40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hlink"/>
                  </a:buClr>
                  <a:buFont typeface="Wingdings" pitchFamily="2" charset="2"/>
                  <a:buNone/>
                </a:pPr>
                <a:r>
                  <a:rPr lang="en-US" altLang="zh-CN" sz="2800" b="1">
                    <a:latin typeface="Times New Roman" pitchFamily="18" charset="0"/>
                    <a:ea typeface="黑体" pitchFamily="49" charset="-122"/>
                  </a:rPr>
                  <a:t>C</a:t>
                </a:r>
              </a:p>
            </p:txBody>
          </p:sp>
          <p:sp>
            <p:nvSpPr>
              <p:cNvPr id="33828" name="Rectangle 46"/>
              <p:cNvSpPr>
                <a:spLocks noChangeArrowheads="1"/>
              </p:cNvSpPr>
              <p:nvPr/>
            </p:nvSpPr>
            <p:spPr bwMode="auto">
              <a:xfrm>
                <a:off x="2319" y="2395"/>
                <a:ext cx="40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hlink"/>
                  </a:buClr>
                  <a:buFont typeface="Wingdings" pitchFamily="2" charset="2"/>
                  <a:buNone/>
                </a:pPr>
                <a:r>
                  <a:rPr lang="en-US" altLang="zh-CN" sz="2800" b="1">
                    <a:latin typeface="Times New Roman" pitchFamily="18" charset="0"/>
                    <a:ea typeface="黑体" pitchFamily="49" charset="-122"/>
                  </a:rPr>
                  <a:t>B</a:t>
                </a:r>
              </a:p>
            </p:txBody>
          </p:sp>
          <p:sp>
            <p:nvSpPr>
              <p:cNvPr id="33829" name="Rectangle 47"/>
              <p:cNvSpPr>
                <a:spLocks noChangeArrowheads="1"/>
              </p:cNvSpPr>
              <p:nvPr/>
            </p:nvSpPr>
            <p:spPr bwMode="auto">
              <a:xfrm>
                <a:off x="2319" y="2069"/>
                <a:ext cx="40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hlink"/>
                  </a:buClr>
                  <a:buFont typeface="Wingdings" pitchFamily="2" charset="2"/>
                  <a:buNone/>
                </a:pPr>
                <a:r>
                  <a:rPr lang="en-US" altLang="zh-CN" sz="2800" b="1">
                    <a:latin typeface="Times New Roman" pitchFamily="18" charset="0"/>
                    <a:ea typeface="黑体" pitchFamily="49" charset="-122"/>
                  </a:rPr>
                  <a:t>A</a:t>
                </a:r>
              </a:p>
            </p:txBody>
          </p:sp>
          <p:sp>
            <p:nvSpPr>
              <p:cNvPr id="33830" name="Line 48"/>
              <p:cNvSpPr>
                <a:spLocks noChangeShapeType="1"/>
              </p:cNvSpPr>
              <p:nvPr/>
            </p:nvSpPr>
            <p:spPr bwMode="auto">
              <a:xfrm>
                <a:off x="2728" y="2069"/>
                <a:ext cx="0" cy="195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31" name="Line 49"/>
              <p:cNvSpPr>
                <a:spLocks noChangeShapeType="1"/>
              </p:cNvSpPr>
              <p:nvPr/>
            </p:nvSpPr>
            <p:spPr bwMode="auto">
              <a:xfrm>
                <a:off x="2319" y="2069"/>
                <a:ext cx="0" cy="195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32" name="Line 50"/>
              <p:cNvSpPr>
                <a:spLocks noChangeShapeType="1"/>
              </p:cNvSpPr>
              <p:nvPr/>
            </p:nvSpPr>
            <p:spPr bwMode="auto">
              <a:xfrm>
                <a:off x="2319" y="2069"/>
                <a:ext cx="409"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33" name="Line 51"/>
              <p:cNvSpPr>
                <a:spLocks noChangeShapeType="1"/>
              </p:cNvSpPr>
              <p:nvPr/>
            </p:nvSpPr>
            <p:spPr bwMode="auto">
              <a:xfrm>
                <a:off x="2319" y="2395"/>
                <a:ext cx="40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34" name="Line 52"/>
              <p:cNvSpPr>
                <a:spLocks noChangeShapeType="1"/>
              </p:cNvSpPr>
              <p:nvPr/>
            </p:nvSpPr>
            <p:spPr bwMode="auto">
              <a:xfrm>
                <a:off x="2319" y="2721"/>
                <a:ext cx="40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35" name="Line 53"/>
              <p:cNvSpPr>
                <a:spLocks noChangeShapeType="1"/>
              </p:cNvSpPr>
              <p:nvPr/>
            </p:nvSpPr>
            <p:spPr bwMode="auto">
              <a:xfrm>
                <a:off x="2319" y="3047"/>
                <a:ext cx="40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36" name="Line 54"/>
              <p:cNvSpPr>
                <a:spLocks noChangeShapeType="1"/>
              </p:cNvSpPr>
              <p:nvPr/>
            </p:nvSpPr>
            <p:spPr bwMode="auto">
              <a:xfrm>
                <a:off x="2319" y="3373"/>
                <a:ext cx="40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37" name="Line 55"/>
              <p:cNvSpPr>
                <a:spLocks noChangeShapeType="1"/>
              </p:cNvSpPr>
              <p:nvPr/>
            </p:nvSpPr>
            <p:spPr bwMode="auto">
              <a:xfrm>
                <a:off x="2319" y="3699"/>
                <a:ext cx="40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38" name="Line 56"/>
              <p:cNvSpPr>
                <a:spLocks noChangeShapeType="1"/>
              </p:cNvSpPr>
              <p:nvPr/>
            </p:nvSpPr>
            <p:spPr bwMode="auto">
              <a:xfrm>
                <a:off x="2319" y="4025"/>
                <a:ext cx="409"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3803" name="Line 24"/>
            <p:cNvSpPr>
              <a:spLocks noChangeShapeType="1"/>
            </p:cNvSpPr>
            <p:nvPr/>
          </p:nvSpPr>
          <p:spPr bwMode="auto">
            <a:xfrm>
              <a:off x="2064" y="2320"/>
              <a:ext cx="255"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04" name="Line 25"/>
            <p:cNvSpPr>
              <a:spLocks noChangeShapeType="1"/>
            </p:cNvSpPr>
            <p:nvPr/>
          </p:nvSpPr>
          <p:spPr bwMode="auto">
            <a:xfrm>
              <a:off x="2064" y="2320"/>
              <a:ext cx="0" cy="32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05" name="Line 26"/>
            <p:cNvSpPr>
              <a:spLocks noChangeShapeType="1"/>
            </p:cNvSpPr>
            <p:nvPr/>
          </p:nvSpPr>
          <p:spPr bwMode="auto">
            <a:xfrm>
              <a:off x="2064" y="2646"/>
              <a:ext cx="0" cy="32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3806" name="Object 28"/>
            <p:cNvGraphicFramePr>
              <a:graphicFrameLocks noChangeAspect="1"/>
            </p:cNvGraphicFramePr>
            <p:nvPr/>
          </p:nvGraphicFramePr>
          <p:xfrm>
            <a:off x="699" y="2384"/>
            <a:ext cx="2362" cy="1903"/>
          </p:xfrm>
          <a:graphic>
            <a:graphicData uri="http://schemas.openxmlformats.org/presentationml/2006/ole">
              <mc:AlternateContent xmlns:mc="http://schemas.openxmlformats.org/markup-compatibility/2006">
                <mc:Choice xmlns:v="urn:schemas-microsoft-com:vml" Requires="v">
                  <p:oleObj spid="_x0000_s33867" name="文档" r:id="rId5" imgW="4210214" imgH="3389104" progId="Word.Document.8">
                    <p:embed/>
                  </p:oleObj>
                </mc:Choice>
                <mc:Fallback>
                  <p:oleObj name="文档" r:id="rId5" imgW="4210214" imgH="3389104" progId="Word.Document.8">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9" y="2384"/>
                          <a:ext cx="2362" cy="19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07" name="Rectangle 58"/>
            <p:cNvSpPr>
              <a:spLocks noChangeArrowheads="1"/>
            </p:cNvSpPr>
            <p:nvPr/>
          </p:nvSpPr>
          <p:spPr bwMode="auto">
            <a:xfrm>
              <a:off x="2636" y="1992"/>
              <a:ext cx="41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hlink"/>
                </a:buClr>
                <a:buFont typeface="Wingdings" pitchFamily="2" charset="2"/>
                <a:buNone/>
              </a:pPr>
              <a:r>
                <a:rPr lang="en-US" altLang="zh-CN" sz="2800" b="1">
                  <a:latin typeface="Times New Roman" pitchFamily="18" charset="0"/>
                  <a:ea typeface="黑体" pitchFamily="49" charset="-122"/>
                </a:rPr>
                <a:t>F</a:t>
              </a:r>
            </a:p>
          </p:txBody>
        </p:sp>
        <p:sp>
          <p:nvSpPr>
            <p:cNvPr id="33808" name="Rectangle 60"/>
            <p:cNvSpPr>
              <a:spLocks noChangeArrowheads="1"/>
            </p:cNvSpPr>
            <p:nvPr/>
          </p:nvSpPr>
          <p:spPr bwMode="auto">
            <a:xfrm>
              <a:off x="2229" y="1992"/>
              <a:ext cx="41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hlink"/>
                </a:buClr>
                <a:buFont typeface="Wingdings" pitchFamily="2" charset="2"/>
                <a:buNone/>
              </a:pPr>
              <a:r>
                <a:rPr lang="en-US" altLang="zh-CN" sz="2800" b="1">
                  <a:latin typeface="Times New Roman" pitchFamily="18" charset="0"/>
                  <a:ea typeface="黑体" pitchFamily="49" charset="-122"/>
                </a:rPr>
                <a:t>E</a:t>
              </a:r>
            </a:p>
          </p:txBody>
        </p:sp>
        <p:sp>
          <p:nvSpPr>
            <p:cNvPr id="33809" name="Rectangle 62"/>
            <p:cNvSpPr>
              <a:spLocks noChangeArrowheads="1"/>
            </p:cNvSpPr>
            <p:nvPr/>
          </p:nvSpPr>
          <p:spPr bwMode="auto">
            <a:xfrm>
              <a:off x="1812" y="1992"/>
              <a:ext cx="41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hlink"/>
                </a:buClr>
                <a:buFont typeface="Wingdings" pitchFamily="2" charset="2"/>
                <a:buNone/>
              </a:pPr>
              <a:r>
                <a:rPr lang="en-US" altLang="zh-CN" sz="2800" b="1" dirty="0">
                  <a:latin typeface="Times New Roman" pitchFamily="18" charset="0"/>
                  <a:ea typeface="黑体" pitchFamily="49" charset="-122"/>
                </a:rPr>
                <a:t>D</a:t>
              </a:r>
            </a:p>
          </p:txBody>
        </p:sp>
        <p:sp>
          <p:nvSpPr>
            <p:cNvPr id="33810" name="Rectangle 64"/>
            <p:cNvSpPr>
              <a:spLocks noChangeArrowheads="1"/>
            </p:cNvSpPr>
            <p:nvPr/>
          </p:nvSpPr>
          <p:spPr bwMode="auto">
            <a:xfrm>
              <a:off x="1417" y="1992"/>
              <a:ext cx="41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hlink"/>
                </a:buClr>
                <a:buFont typeface="Wingdings" pitchFamily="2" charset="2"/>
                <a:buNone/>
              </a:pPr>
              <a:r>
                <a:rPr lang="en-US" altLang="zh-CN" sz="2800" b="1">
                  <a:latin typeface="Times New Roman" pitchFamily="18" charset="0"/>
                  <a:ea typeface="黑体" pitchFamily="49" charset="-122"/>
                </a:rPr>
                <a:t>C</a:t>
              </a:r>
            </a:p>
          </p:txBody>
        </p:sp>
        <p:sp>
          <p:nvSpPr>
            <p:cNvPr id="33811" name="Rectangle 66"/>
            <p:cNvSpPr>
              <a:spLocks noChangeArrowheads="1"/>
            </p:cNvSpPr>
            <p:nvPr/>
          </p:nvSpPr>
          <p:spPr bwMode="auto">
            <a:xfrm>
              <a:off x="1055" y="1992"/>
              <a:ext cx="41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hlink"/>
                </a:buClr>
                <a:buFont typeface="Wingdings" pitchFamily="2" charset="2"/>
                <a:buNone/>
              </a:pPr>
              <a:r>
                <a:rPr lang="en-US" altLang="zh-CN" sz="2800" b="1">
                  <a:latin typeface="Times New Roman" pitchFamily="18" charset="0"/>
                  <a:ea typeface="黑体" pitchFamily="49" charset="-122"/>
                </a:rPr>
                <a:t>B</a:t>
              </a:r>
            </a:p>
          </p:txBody>
        </p:sp>
        <p:sp>
          <p:nvSpPr>
            <p:cNvPr id="33812" name="Rectangle 68"/>
            <p:cNvSpPr>
              <a:spLocks noChangeArrowheads="1"/>
            </p:cNvSpPr>
            <p:nvPr/>
          </p:nvSpPr>
          <p:spPr bwMode="auto">
            <a:xfrm>
              <a:off x="694" y="1992"/>
              <a:ext cx="41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hlink"/>
                </a:buClr>
                <a:buFont typeface="Wingdings" pitchFamily="2" charset="2"/>
                <a:buNone/>
              </a:pPr>
              <a:r>
                <a:rPr lang="en-US" altLang="zh-CN" sz="2800" b="1">
                  <a:latin typeface="Times New Roman" pitchFamily="18" charset="0"/>
                  <a:ea typeface="黑体" pitchFamily="49" charset="-122"/>
                </a:rPr>
                <a:t>A</a:t>
              </a:r>
            </a:p>
          </p:txBody>
        </p:sp>
        <p:grpSp>
          <p:nvGrpSpPr>
            <p:cNvPr id="33813" name="Group 72"/>
            <p:cNvGrpSpPr>
              <a:grpSpLocks/>
            </p:cNvGrpSpPr>
            <p:nvPr/>
          </p:nvGrpSpPr>
          <p:grpSpPr bwMode="auto">
            <a:xfrm rot="5400000">
              <a:off x="1687" y="1010"/>
              <a:ext cx="317" cy="2303"/>
              <a:chOff x="1236" y="1797"/>
              <a:chExt cx="419" cy="1956"/>
            </a:xfrm>
          </p:grpSpPr>
          <p:sp>
            <p:nvSpPr>
              <p:cNvPr id="33815" name="Line 73"/>
              <p:cNvSpPr>
                <a:spLocks noChangeShapeType="1"/>
              </p:cNvSpPr>
              <p:nvPr/>
            </p:nvSpPr>
            <p:spPr bwMode="auto">
              <a:xfrm>
                <a:off x="1655" y="1797"/>
                <a:ext cx="0" cy="195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16" name="Line 74"/>
              <p:cNvSpPr>
                <a:spLocks noChangeShapeType="1"/>
              </p:cNvSpPr>
              <p:nvPr/>
            </p:nvSpPr>
            <p:spPr bwMode="auto">
              <a:xfrm>
                <a:off x="1236" y="1797"/>
                <a:ext cx="0" cy="195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17" name="Line 75"/>
              <p:cNvSpPr>
                <a:spLocks noChangeShapeType="1"/>
              </p:cNvSpPr>
              <p:nvPr/>
            </p:nvSpPr>
            <p:spPr bwMode="auto">
              <a:xfrm>
                <a:off x="1236" y="1797"/>
                <a:ext cx="419"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18" name="Line 76"/>
              <p:cNvSpPr>
                <a:spLocks noChangeShapeType="1"/>
              </p:cNvSpPr>
              <p:nvPr/>
            </p:nvSpPr>
            <p:spPr bwMode="auto">
              <a:xfrm>
                <a:off x="1236" y="2123"/>
                <a:ext cx="41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19" name="Line 77"/>
              <p:cNvSpPr>
                <a:spLocks noChangeShapeType="1"/>
              </p:cNvSpPr>
              <p:nvPr/>
            </p:nvSpPr>
            <p:spPr bwMode="auto">
              <a:xfrm>
                <a:off x="1236" y="2449"/>
                <a:ext cx="41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20" name="Line 78"/>
              <p:cNvSpPr>
                <a:spLocks noChangeShapeType="1"/>
              </p:cNvSpPr>
              <p:nvPr/>
            </p:nvSpPr>
            <p:spPr bwMode="auto">
              <a:xfrm>
                <a:off x="1236" y="2775"/>
                <a:ext cx="41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21" name="Line 79"/>
              <p:cNvSpPr>
                <a:spLocks noChangeShapeType="1"/>
              </p:cNvSpPr>
              <p:nvPr/>
            </p:nvSpPr>
            <p:spPr bwMode="auto">
              <a:xfrm>
                <a:off x="1236" y="3101"/>
                <a:ext cx="41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22" name="Line 80"/>
              <p:cNvSpPr>
                <a:spLocks noChangeShapeType="1"/>
              </p:cNvSpPr>
              <p:nvPr/>
            </p:nvSpPr>
            <p:spPr bwMode="auto">
              <a:xfrm>
                <a:off x="1236" y="3427"/>
                <a:ext cx="41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23" name="Line 81"/>
              <p:cNvSpPr>
                <a:spLocks noChangeShapeType="1"/>
              </p:cNvSpPr>
              <p:nvPr/>
            </p:nvSpPr>
            <p:spPr bwMode="auto">
              <a:xfrm>
                <a:off x="1236" y="3753"/>
                <a:ext cx="419"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3814" name="Line 83"/>
            <p:cNvSpPr>
              <a:spLocks noChangeShapeType="1"/>
            </p:cNvSpPr>
            <p:nvPr/>
          </p:nvSpPr>
          <p:spPr bwMode="auto">
            <a:xfrm>
              <a:off x="930" y="2523"/>
              <a:ext cx="1814" cy="1497"/>
            </a:xfrm>
            <a:prstGeom prst="line">
              <a:avLst/>
            </a:prstGeom>
            <a:noFill/>
            <a:ln w="28575">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3799" name="Rectangle 85"/>
          <p:cNvSpPr>
            <a:spLocks noChangeArrowheads="1"/>
          </p:cNvSpPr>
          <p:nvPr/>
        </p:nvSpPr>
        <p:spPr bwMode="auto">
          <a:xfrm>
            <a:off x="179388" y="2852738"/>
            <a:ext cx="111442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t>顶点列表</a:t>
            </a:r>
          </a:p>
        </p:txBody>
      </p:sp>
      <p:sp>
        <p:nvSpPr>
          <p:cNvPr id="33800" name="AutoShape 86"/>
          <p:cNvSpPr>
            <a:spLocks noChangeArrowheads="1"/>
          </p:cNvSpPr>
          <p:nvPr/>
        </p:nvSpPr>
        <p:spPr bwMode="auto">
          <a:xfrm rot="-9254188">
            <a:off x="611188" y="3284538"/>
            <a:ext cx="358775" cy="73025"/>
          </a:xfrm>
          <a:prstGeom prst="leftArrow">
            <a:avLst>
              <a:gd name="adj1" fmla="val 50000"/>
              <a:gd name="adj2" fmla="val 122826"/>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01" name="AutoShape 87"/>
          <p:cNvSpPr>
            <a:spLocks noChangeArrowheads="1"/>
          </p:cNvSpPr>
          <p:nvPr/>
        </p:nvSpPr>
        <p:spPr bwMode="auto">
          <a:xfrm rot="-5400000">
            <a:off x="323850" y="3429000"/>
            <a:ext cx="358775" cy="73025"/>
          </a:xfrm>
          <a:prstGeom prst="leftArrow">
            <a:avLst>
              <a:gd name="adj1" fmla="val 50000"/>
              <a:gd name="adj2" fmla="val 122826"/>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47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0"/>
          <p:cNvSpPr>
            <a:spLocks noGrp="1" noChangeArrowheads="1"/>
          </p:cNvSpPr>
          <p:nvPr>
            <p:ph type="body" idx="1"/>
          </p:nvPr>
        </p:nvSpPr>
        <p:spPr>
          <a:xfrm>
            <a:off x="1049338" y="555625"/>
            <a:ext cx="2303462" cy="2879725"/>
          </a:xfrm>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buFont typeface="Wingdings" pitchFamily="2" charset="2"/>
              <a:buNone/>
            </a:pPr>
            <a:r>
              <a:rPr lang="en-US" altLang="zh-CN" smtClean="0">
                <a:solidFill>
                  <a:srgbClr val="000000"/>
                </a:solidFill>
              </a:rPr>
              <a:t>0  1  0  1  0 </a:t>
            </a:r>
          </a:p>
          <a:p>
            <a:pPr eaLnBrk="1" hangingPunct="1">
              <a:lnSpc>
                <a:spcPct val="90000"/>
              </a:lnSpc>
              <a:buFont typeface="Wingdings" pitchFamily="2" charset="2"/>
              <a:buNone/>
            </a:pPr>
            <a:r>
              <a:rPr lang="en-US" altLang="zh-CN" smtClean="0">
                <a:solidFill>
                  <a:srgbClr val="000000"/>
                </a:solidFill>
              </a:rPr>
              <a:t>1  0  1  0  1 </a:t>
            </a:r>
          </a:p>
          <a:p>
            <a:pPr eaLnBrk="1" hangingPunct="1">
              <a:lnSpc>
                <a:spcPct val="90000"/>
              </a:lnSpc>
              <a:buFont typeface="Wingdings" pitchFamily="2" charset="2"/>
              <a:buNone/>
            </a:pPr>
            <a:r>
              <a:rPr lang="en-US" altLang="zh-CN" smtClean="0">
                <a:solidFill>
                  <a:srgbClr val="000000"/>
                </a:solidFill>
              </a:rPr>
              <a:t>0  1  0  1  1</a:t>
            </a:r>
          </a:p>
          <a:p>
            <a:pPr eaLnBrk="1" hangingPunct="1">
              <a:lnSpc>
                <a:spcPct val="90000"/>
              </a:lnSpc>
              <a:buFont typeface="Wingdings" pitchFamily="2" charset="2"/>
              <a:buNone/>
            </a:pPr>
            <a:r>
              <a:rPr lang="en-US" altLang="zh-CN" smtClean="0">
                <a:solidFill>
                  <a:srgbClr val="000000"/>
                </a:solidFill>
              </a:rPr>
              <a:t>1  0  1  0  0 </a:t>
            </a:r>
          </a:p>
          <a:p>
            <a:pPr eaLnBrk="1" hangingPunct="1">
              <a:lnSpc>
                <a:spcPct val="90000"/>
              </a:lnSpc>
              <a:buFont typeface="Wingdings" pitchFamily="2" charset="2"/>
              <a:buNone/>
            </a:pPr>
            <a:r>
              <a:rPr lang="en-US" altLang="zh-CN" smtClean="0">
                <a:solidFill>
                  <a:srgbClr val="000000"/>
                </a:solidFill>
              </a:rPr>
              <a:t>0  1  1  0  0</a:t>
            </a:r>
          </a:p>
          <a:p>
            <a:pPr eaLnBrk="1" hangingPunct="1">
              <a:lnSpc>
                <a:spcPct val="90000"/>
              </a:lnSpc>
            </a:pPr>
            <a:endParaRPr lang="en-US" altLang="zh-CN" smtClean="0">
              <a:solidFill>
                <a:srgbClr val="000000"/>
              </a:solidFill>
            </a:endParaRPr>
          </a:p>
        </p:txBody>
      </p:sp>
      <p:sp>
        <p:nvSpPr>
          <p:cNvPr id="34819" name="Line 21"/>
          <p:cNvSpPr>
            <a:spLocks noChangeShapeType="1"/>
          </p:cNvSpPr>
          <p:nvPr/>
        </p:nvSpPr>
        <p:spPr bwMode="auto">
          <a:xfrm>
            <a:off x="933450" y="527050"/>
            <a:ext cx="0" cy="2743200"/>
          </a:xfrm>
          <a:prstGeom prst="line">
            <a:avLst/>
          </a:prstGeom>
          <a:noFill/>
          <a:ln w="381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820" name="Line 22"/>
          <p:cNvSpPr>
            <a:spLocks noChangeShapeType="1"/>
          </p:cNvSpPr>
          <p:nvPr/>
        </p:nvSpPr>
        <p:spPr bwMode="auto">
          <a:xfrm>
            <a:off x="3278188" y="482600"/>
            <a:ext cx="3175" cy="2763838"/>
          </a:xfrm>
          <a:prstGeom prst="line">
            <a:avLst/>
          </a:prstGeom>
          <a:noFill/>
          <a:ln w="381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34821" name="Group 23"/>
          <p:cNvGrpSpPr>
            <a:grpSpLocks/>
          </p:cNvGrpSpPr>
          <p:nvPr/>
        </p:nvGrpSpPr>
        <p:grpSpPr bwMode="auto">
          <a:xfrm>
            <a:off x="4667250" y="527050"/>
            <a:ext cx="2590800" cy="2743200"/>
            <a:chOff x="3120" y="1920"/>
            <a:chExt cx="1632" cy="1728"/>
          </a:xfrm>
        </p:grpSpPr>
        <p:sp>
          <p:nvSpPr>
            <p:cNvPr id="34838" name="Oval 24"/>
            <p:cNvSpPr>
              <a:spLocks noChangeArrowheads="1"/>
            </p:cNvSpPr>
            <p:nvPr/>
          </p:nvSpPr>
          <p:spPr bwMode="auto">
            <a:xfrm>
              <a:off x="4320" y="3216"/>
              <a:ext cx="432" cy="432"/>
            </a:xfrm>
            <a:prstGeom prst="ellipse">
              <a:avLst/>
            </a:prstGeom>
            <a:solidFill>
              <a:schemeClr val="bg2"/>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000000"/>
                  </a:solidFill>
                  <a:latin typeface="Tahoma" pitchFamily="34" charset="0"/>
                </a:rPr>
                <a:t>V5</a:t>
              </a:r>
            </a:p>
          </p:txBody>
        </p:sp>
        <p:sp>
          <p:nvSpPr>
            <p:cNvPr id="34839" name="Oval 25"/>
            <p:cNvSpPr>
              <a:spLocks noChangeArrowheads="1"/>
            </p:cNvSpPr>
            <p:nvPr/>
          </p:nvSpPr>
          <p:spPr bwMode="auto">
            <a:xfrm>
              <a:off x="3120" y="3216"/>
              <a:ext cx="432" cy="432"/>
            </a:xfrm>
            <a:prstGeom prst="ellipse">
              <a:avLst/>
            </a:prstGeom>
            <a:solidFill>
              <a:schemeClr val="bg2"/>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000000"/>
                  </a:solidFill>
                  <a:latin typeface="Tahoma" pitchFamily="34" charset="0"/>
                </a:rPr>
                <a:t>V4</a:t>
              </a:r>
            </a:p>
          </p:txBody>
        </p:sp>
        <p:sp>
          <p:nvSpPr>
            <p:cNvPr id="34840" name="Oval 26"/>
            <p:cNvSpPr>
              <a:spLocks noChangeArrowheads="1"/>
            </p:cNvSpPr>
            <p:nvPr/>
          </p:nvSpPr>
          <p:spPr bwMode="auto">
            <a:xfrm>
              <a:off x="3744" y="2640"/>
              <a:ext cx="432" cy="432"/>
            </a:xfrm>
            <a:prstGeom prst="ellipse">
              <a:avLst/>
            </a:prstGeom>
            <a:solidFill>
              <a:schemeClr val="bg2"/>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000000"/>
                  </a:solidFill>
                  <a:latin typeface="Tahoma" pitchFamily="34" charset="0"/>
                </a:rPr>
                <a:t>V3</a:t>
              </a:r>
            </a:p>
          </p:txBody>
        </p:sp>
        <p:sp>
          <p:nvSpPr>
            <p:cNvPr id="34841" name="Oval 27"/>
            <p:cNvSpPr>
              <a:spLocks noChangeArrowheads="1"/>
            </p:cNvSpPr>
            <p:nvPr/>
          </p:nvSpPr>
          <p:spPr bwMode="auto">
            <a:xfrm>
              <a:off x="4272" y="1920"/>
              <a:ext cx="432" cy="432"/>
            </a:xfrm>
            <a:prstGeom prst="ellipse">
              <a:avLst/>
            </a:prstGeom>
            <a:solidFill>
              <a:schemeClr val="bg2"/>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000000"/>
                  </a:solidFill>
                  <a:latin typeface="Tahoma" pitchFamily="34" charset="0"/>
                </a:rPr>
                <a:t>V2</a:t>
              </a:r>
            </a:p>
          </p:txBody>
        </p:sp>
        <p:sp>
          <p:nvSpPr>
            <p:cNvPr id="34842" name="Oval 28"/>
            <p:cNvSpPr>
              <a:spLocks noChangeArrowheads="1"/>
            </p:cNvSpPr>
            <p:nvPr/>
          </p:nvSpPr>
          <p:spPr bwMode="auto">
            <a:xfrm>
              <a:off x="3168" y="1920"/>
              <a:ext cx="432" cy="432"/>
            </a:xfrm>
            <a:prstGeom prst="ellipse">
              <a:avLst/>
            </a:prstGeom>
            <a:solidFill>
              <a:schemeClr val="bg2"/>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000000"/>
                  </a:solidFill>
                  <a:latin typeface="Tahoma" pitchFamily="34" charset="0"/>
                </a:rPr>
                <a:t>V1</a:t>
              </a:r>
            </a:p>
          </p:txBody>
        </p:sp>
        <p:sp>
          <p:nvSpPr>
            <p:cNvPr id="34843" name="Line 29"/>
            <p:cNvSpPr>
              <a:spLocks noChangeShapeType="1"/>
            </p:cNvSpPr>
            <p:nvPr/>
          </p:nvSpPr>
          <p:spPr bwMode="auto">
            <a:xfrm>
              <a:off x="3600" y="2112"/>
              <a:ext cx="672" cy="0"/>
            </a:xfrm>
            <a:prstGeom prst="line">
              <a:avLst/>
            </a:prstGeom>
            <a:noFill/>
            <a:ln w="381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844" name="Line 30"/>
            <p:cNvSpPr>
              <a:spLocks noChangeShapeType="1"/>
            </p:cNvSpPr>
            <p:nvPr/>
          </p:nvSpPr>
          <p:spPr bwMode="auto">
            <a:xfrm>
              <a:off x="3360" y="2352"/>
              <a:ext cx="0" cy="864"/>
            </a:xfrm>
            <a:prstGeom prst="line">
              <a:avLst/>
            </a:prstGeom>
            <a:noFill/>
            <a:ln w="381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845" name="Line 31"/>
            <p:cNvSpPr>
              <a:spLocks noChangeShapeType="1"/>
            </p:cNvSpPr>
            <p:nvPr/>
          </p:nvSpPr>
          <p:spPr bwMode="auto">
            <a:xfrm>
              <a:off x="4512" y="2352"/>
              <a:ext cx="0" cy="912"/>
            </a:xfrm>
            <a:prstGeom prst="line">
              <a:avLst/>
            </a:prstGeom>
            <a:noFill/>
            <a:ln w="381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846" name="Line 32"/>
            <p:cNvSpPr>
              <a:spLocks noChangeShapeType="1"/>
            </p:cNvSpPr>
            <p:nvPr/>
          </p:nvSpPr>
          <p:spPr bwMode="auto">
            <a:xfrm flipH="1">
              <a:off x="4080" y="2352"/>
              <a:ext cx="288" cy="336"/>
            </a:xfrm>
            <a:prstGeom prst="line">
              <a:avLst/>
            </a:prstGeom>
            <a:noFill/>
            <a:ln w="381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847" name="Line 33"/>
            <p:cNvSpPr>
              <a:spLocks noChangeShapeType="1"/>
            </p:cNvSpPr>
            <p:nvPr/>
          </p:nvSpPr>
          <p:spPr bwMode="auto">
            <a:xfrm flipV="1">
              <a:off x="3504" y="3024"/>
              <a:ext cx="288" cy="288"/>
            </a:xfrm>
            <a:prstGeom prst="line">
              <a:avLst/>
            </a:prstGeom>
            <a:noFill/>
            <a:ln w="381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848" name="Line 34"/>
            <p:cNvSpPr>
              <a:spLocks noChangeShapeType="1"/>
            </p:cNvSpPr>
            <p:nvPr/>
          </p:nvSpPr>
          <p:spPr bwMode="auto">
            <a:xfrm>
              <a:off x="4128" y="3024"/>
              <a:ext cx="240" cy="288"/>
            </a:xfrm>
            <a:prstGeom prst="line">
              <a:avLst/>
            </a:prstGeom>
            <a:noFill/>
            <a:ln w="381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82307" name="Text Box 35"/>
          <p:cNvSpPr txBox="1">
            <a:spLocks noChangeArrowheads="1"/>
          </p:cNvSpPr>
          <p:nvPr/>
        </p:nvSpPr>
        <p:spPr bwMode="auto">
          <a:xfrm>
            <a:off x="250825" y="3500438"/>
            <a:ext cx="8750300" cy="308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b="1">
                <a:latin typeface="楷体_GB2312" pitchFamily="49" charset="-122"/>
                <a:ea typeface="楷体_GB2312" pitchFamily="49" charset="-122"/>
              </a:rPr>
              <a:t>无向图邻接矩阵的特性：</a:t>
            </a:r>
          </a:p>
          <a:p>
            <a:pPr eaLnBrk="1" hangingPunct="1"/>
            <a:r>
              <a:rPr kumimoji="1" lang="en-US" altLang="zh-CN" sz="2800" b="1">
                <a:latin typeface="楷体_GB2312" pitchFamily="49" charset="-122"/>
                <a:ea typeface="楷体_GB2312" pitchFamily="49" charset="-122"/>
              </a:rPr>
              <a:t>1</a:t>
            </a:r>
            <a:r>
              <a:rPr kumimoji="1" lang="zh-CN" altLang="en-US" sz="2800" b="1">
                <a:latin typeface="楷体_GB2312" pitchFamily="49" charset="-122"/>
                <a:ea typeface="楷体_GB2312" pitchFamily="49" charset="-122"/>
              </a:rPr>
              <a:t>、图中无邻接到自身的边，因此邻接矩阵主对角线为全零。	</a:t>
            </a:r>
          </a:p>
          <a:p>
            <a:pPr eaLnBrk="1" hangingPunct="1"/>
            <a:r>
              <a:rPr kumimoji="1" lang="en-US" altLang="zh-CN" sz="2800" b="1">
                <a:latin typeface="楷体_GB2312" pitchFamily="49" charset="-122"/>
                <a:ea typeface="楷体_GB2312" pitchFamily="49" charset="-122"/>
              </a:rPr>
              <a:t>2</a:t>
            </a:r>
            <a:r>
              <a:rPr kumimoji="1" lang="zh-CN" altLang="en-US" sz="2800" b="1">
                <a:latin typeface="楷体_GB2312" pitchFamily="49" charset="-122"/>
                <a:ea typeface="楷体_GB2312" pitchFamily="49" charset="-122"/>
              </a:rPr>
              <a:t>、无向图的邻接矩阵一定是一个对称矩阵</a:t>
            </a:r>
          </a:p>
          <a:p>
            <a:pPr eaLnBrk="1" hangingPunct="1"/>
            <a:r>
              <a:rPr kumimoji="1" lang="en-US" altLang="zh-CN" sz="2800" b="1">
                <a:latin typeface="楷体_GB2312" pitchFamily="49" charset="-122"/>
                <a:ea typeface="楷体_GB2312" pitchFamily="49" charset="-122"/>
              </a:rPr>
              <a:t>3</a:t>
            </a:r>
            <a:r>
              <a:rPr kumimoji="1" lang="zh-CN" altLang="en-US" sz="2800" b="1">
                <a:latin typeface="楷体_GB2312" pitchFamily="49" charset="-122"/>
                <a:ea typeface="楷体_GB2312" pitchFamily="49" charset="-122"/>
              </a:rPr>
              <a:t>、无向图中，第</a:t>
            </a:r>
            <a:r>
              <a:rPr kumimoji="1" lang="en-US" altLang="zh-CN" sz="2800" b="1">
                <a:latin typeface="楷体_GB2312" pitchFamily="49" charset="-122"/>
                <a:ea typeface="楷体_GB2312" pitchFamily="49" charset="-122"/>
              </a:rPr>
              <a:t>i</a:t>
            </a:r>
            <a:r>
              <a:rPr kumimoji="1" lang="zh-CN" altLang="en-US" sz="2800" b="1">
                <a:latin typeface="楷体_GB2312" pitchFamily="49" charset="-122"/>
                <a:ea typeface="楷体_GB2312" pitchFamily="49" charset="-122"/>
              </a:rPr>
              <a:t>行（列）非零元个数，表示顶点</a:t>
            </a:r>
            <a:r>
              <a:rPr kumimoji="1" lang="en-US" altLang="zh-CN" sz="2800" b="1">
                <a:latin typeface="楷体_GB2312" pitchFamily="49" charset="-122"/>
                <a:ea typeface="楷体_GB2312" pitchFamily="49" charset="-122"/>
              </a:rPr>
              <a:t>v</a:t>
            </a:r>
            <a:r>
              <a:rPr kumimoji="1" lang="en-US" altLang="zh-CN" sz="2800" b="1" baseline="-25000">
                <a:latin typeface="楷体_GB2312" pitchFamily="49" charset="-122"/>
                <a:ea typeface="楷体_GB2312" pitchFamily="49" charset="-122"/>
              </a:rPr>
              <a:t>i</a:t>
            </a:r>
            <a:r>
              <a:rPr kumimoji="1" lang="zh-CN" altLang="en-US" sz="2800" b="1">
                <a:latin typeface="楷体_GB2312" pitchFamily="49" charset="-122"/>
                <a:ea typeface="楷体_GB2312" pitchFamily="49" charset="-122"/>
              </a:rPr>
              <a:t>的度</a:t>
            </a:r>
          </a:p>
          <a:p>
            <a:pPr eaLnBrk="1" hangingPunct="1"/>
            <a:r>
              <a:rPr kumimoji="1" lang="en-US" altLang="zh-CN" sz="2800" b="1">
                <a:latin typeface="楷体_GB2312" pitchFamily="49" charset="-122"/>
                <a:ea typeface="楷体_GB2312" pitchFamily="49" charset="-122"/>
              </a:rPr>
              <a:t>4</a:t>
            </a:r>
            <a:r>
              <a:rPr kumimoji="1" lang="zh-CN" altLang="en-US" sz="2800" b="1">
                <a:latin typeface="楷体_GB2312" pitchFamily="49" charset="-122"/>
                <a:ea typeface="楷体_GB2312" pitchFamily="49" charset="-122"/>
              </a:rPr>
              <a:t>、上（下）三角矩阵中非零元个数表示无向图的边数   </a:t>
            </a:r>
          </a:p>
        </p:txBody>
      </p:sp>
      <p:sp>
        <p:nvSpPr>
          <p:cNvPr id="34823" name="Line 36"/>
          <p:cNvSpPr>
            <a:spLocks noChangeShapeType="1"/>
          </p:cNvSpPr>
          <p:nvPr/>
        </p:nvSpPr>
        <p:spPr bwMode="auto">
          <a:xfrm>
            <a:off x="930275" y="508000"/>
            <a:ext cx="215900"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24" name="Line 37"/>
          <p:cNvSpPr>
            <a:spLocks noChangeShapeType="1"/>
          </p:cNvSpPr>
          <p:nvPr/>
        </p:nvSpPr>
        <p:spPr bwMode="auto">
          <a:xfrm>
            <a:off x="3065463" y="498475"/>
            <a:ext cx="215900"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25" name="Line 38"/>
          <p:cNvSpPr>
            <a:spLocks noChangeShapeType="1"/>
          </p:cNvSpPr>
          <p:nvPr/>
        </p:nvSpPr>
        <p:spPr bwMode="auto">
          <a:xfrm>
            <a:off x="930275" y="3290888"/>
            <a:ext cx="215900"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26" name="Line 39"/>
          <p:cNvSpPr>
            <a:spLocks noChangeShapeType="1"/>
          </p:cNvSpPr>
          <p:nvPr/>
        </p:nvSpPr>
        <p:spPr bwMode="auto">
          <a:xfrm>
            <a:off x="3065463" y="3246438"/>
            <a:ext cx="215900"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27" name="Rectangle 40"/>
          <p:cNvSpPr>
            <a:spLocks noChangeArrowheads="1"/>
          </p:cNvSpPr>
          <p:nvPr/>
        </p:nvSpPr>
        <p:spPr bwMode="auto">
          <a:xfrm>
            <a:off x="473075" y="6207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00"/>
                </a:solidFill>
              </a:rPr>
              <a:t>V1</a:t>
            </a:r>
          </a:p>
        </p:txBody>
      </p:sp>
      <p:sp>
        <p:nvSpPr>
          <p:cNvPr id="34828" name="Rectangle 41"/>
          <p:cNvSpPr>
            <a:spLocks noChangeArrowheads="1"/>
          </p:cNvSpPr>
          <p:nvPr/>
        </p:nvSpPr>
        <p:spPr bwMode="auto">
          <a:xfrm>
            <a:off x="1049338" y="1158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00"/>
                </a:solidFill>
              </a:rPr>
              <a:t>V1</a:t>
            </a:r>
          </a:p>
        </p:txBody>
      </p:sp>
      <p:sp>
        <p:nvSpPr>
          <p:cNvPr id="34829" name="Rectangle 42"/>
          <p:cNvSpPr>
            <a:spLocks noChangeArrowheads="1"/>
          </p:cNvSpPr>
          <p:nvPr/>
        </p:nvSpPr>
        <p:spPr bwMode="auto">
          <a:xfrm>
            <a:off x="460375" y="1171575"/>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00"/>
                </a:solidFill>
              </a:rPr>
              <a:t>V2</a:t>
            </a:r>
          </a:p>
        </p:txBody>
      </p:sp>
      <p:sp>
        <p:nvSpPr>
          <p:cNvPr id="34830" name="Rectangle 43"/>
          <p:cNvSpPr>
            <a:spLocks noChangeArrowheads="1"/>
          </p:cNvSpPr>
          <p:nvPr/>
        </p:nvSpPr>
        <p:spPr bwMode="auto">
          <a:xfrm>
            <a:off x="1449388" y="12223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00"/>
                </a:solidFill>
              </a:rPr>
              <a:t>V2</a:t>
            </a:r>
          </a:p>
        </p:txBody>
      </p:sp>
      <p:sp>
        <p:nvSpPr>
          <p:cNvPr id="34831" name="Rectangle 44"/>
          <p:cNvSpPr>
            <a:spLocks noChangeArrowheads="1"/>
          </p:cNvSpPr>
          <p:nvPr/>
        </p:nvSpPr>
        <p:spPr bwMode="auto">
          <a:xfrm>
            <a:off x="473075" y="17002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00"/>
                </a:solidFill>
              </a:rPr>
              <a:t>V3</a:t>
            </a:r>
          </a:p>
        </p:txBody>
      </p:sp>
      <p:sp>
        <p:nvSpPr>
          <p:cNvPr id="34832" name="Rectangle 45"/>
          <p:cNvSpPr>
            <a:spLocks noChangeArrowheads="1"/>
          </p:cNvSpPr>
          <p:nvPr/>
        </p:nvSpPr>
        <p:spPr bwMode="auto">
          <a:xfrm>
            <a:off x="1912938" y="1158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00"/>
                </a:solidFill>
              </a:rPr>
              <a:t>V3</a:t>
            </a:r>
          </a:p>
        </p:txBody>
      </p:sp>
      <p:sp>
        <p:nvSpPr>
          <p:cNvPr id="34833" name="Rectangle 46"/>
          <p:cNvSpPr>
            <a:spLocks noChangeArrowheads="1"/>
          </p:cNvSpPr>
          <p:nvPr/>
        </p:nvSpPr>
        <p:spPr bwMode="auto">
          <a:xfrm>
            <a:off x="473075" y="22113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00"/>
                </a:solidFill>
              </a:rPr>
              <a:t>V4</a:t>
            </a:r>
          </a:p>
        </p:txBody>
      </p:sp>
      <p:sp>
        <p:nvSpPr>
          <p:cNvPr id="34834" name="Rectangle 47"/>
          <p:cNvSpPr>
            <a:spLocks noChangeArrowheads="1"/>
          </p:cNvSpPr>
          <p:nvPr/>
        </p:nvSpPr>
        <p:spPr bwMode="auto">
          <a:xfrm>
            <a:off x="2417763" y="12223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00"/>
                </a:solidFill>
              </a:rPr>
              <a:t>V4</a:t>
            </a:r>
          </a:p>
        </p:txBody>
      </p:sp>
      <p:sp>
        <p:nvSpPr>
          <p:cNvPr id="34835" name="Rectangle 48"/>
          <p:cNvSpPr>
            <a:spLocks noChangeArrowheads="1"/>
          </p:cNvSpPr>
          <p:nvPr/>
        </p:nvSpPr>
        <p:spPr bwMode="auto">
          <a:xfrm>
            <a:off x="473075" y="27813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00"/>
                </a:solidFill>
              </a:rPr>
              <a:t>V5</a:t>
            </a:r>
          </a:p>
        </p:txBody>
      </p:sp>
      <p:sp>
        <p:nvSpPr>
          <p:cNvPr id="34836" name="Rectangle 49"/>
          <p:cNvSpPr>
            <a:spLocks noChangeArrowheads="1"/>
          </p:cNvSpPr>
          <p:nvPr/>
        </p:nvSpPr>
        <p:spPr bwMode="auto">
          <a:xfrm>
            <a:off x="2849563" y="12223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00"/>
                </a:solidFill>
              </a:rPr>
              <a:t>V5</a:t>
            </a:r>
          </a:p>
        </p:txBody>
      </p:sp>
      <p:sp>
        <p:nvSpPr>
          <p:cNvPr id="182322" name="Line 50"/>
          <p:cNvSpPr>
            <a:spLocks noChangeShapeType="1"/>
          </p:cNvSpPr>
          <p:nvPr/>
        </p:nvSpPr>
        <p:spPr bwMode="auto">
          <a:xfrm>
            <a:off x="1187450" y="747713"/>
            <a:ext cx="1800225" cy="2160587"/>
          </a:xfrm>
          <a:prstGeom prst="line">
            <a:avLst/>
          </a:prstGeom>
          <a:noFill/>
          <a:ln w="28575">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2322"/>
                                        </p:tgtEl>
                                        <p:attrNameLst>
                                          <p:attrName>style.visibility</p:attrName>
                                        </p:attrNameLst>
                                      </p:cBhvr>
                                      <p:to>
                                        <p:strVal val="visible"/>
                                      </p:to>
                                    </p:set>
                                    <p:animEffect transition="in" filter="wipe(up)">
                                      <p:cBhvr>
                                        <p:cTn id="7" dur="500"/>
                                        <p:tgtEl>
                                          <p:spTgt spid="1823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2307"/>
                                        </p:tgtEl>
                                        <p:attrNameLst>
                                          <p:attrName>style.visibility</p:attrName>
                                        </p:attrNameLst>
                                      </p:cBhvr>
                                      <p:to>
                                        <p:strVal val="visible"/>
                                      </p:to>
                                    </p:set>
                                    <p:animEffect transition="in" filter="blinds(horizontal)">
                                      <p:cBhvr>
                                        <p:cTn id="12" dur="500"/>
                                        <p:tgtEl>
                                          <p:spTgt spid="182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307" grpId="0"/>
      <p:bldP spid="182322"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Text Box 4"/>
          <p:cNvSpPr txBox="1">
            <a:spLocks noChangeArrowheads="1"/>
          </p:cNvSpPr>
          <p:nvPr/>
        </p:nvSpPr>
        <p:spPr bwMode="auto">
          <a:xfrm>
            <a:off x="107950" y="188913"/>
            <a:ext cx="88931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latin typeface="楷体_GB2312" pitchFamily="49" charset="-122"/>
                <a:ea typeface="楷体_GB2312" pitchFamily="49" charset="-122"/>
              </a:rPr>
              <a:t>例：画出下面所示无向图的邻接矩阵，并根据邻接矩阵计算顶点</a:t>
            </a:r>
            <a:r>
              <a:rPr kumimoji="1" lang="en-US" altLang="zh-CN" sz="3200" b="1">
                <a:latin typeface="楷体_GB2312" pitchFamily="49" charset="-122"/>
                <a:ea typeface="楷体_GB2312" pitchFamily="49" charset="-122"/>
              </a:rPr>
              <a:t>v2</a:t>
            </a:r>
            <a:r>
              <a:rPr kumimoji="1" lang="zh-CN" altLang="en-US" sz="3200" b="1">
                <a:latin typeface="楷体_GB2312" pitchFamily="49" charset="-122"/>
                <a:ea typeface="楷体_GB2312" pitchFamily="49" charset="-122"/>
              </a:rPr>
              <a:t>的度。     </a:t>
            </a:r>
          </a:p>
        </p:txBody>
      </p:sp>
      <p:pic>
        <p:nvPicPr>
          <p:cNvPr id="35843" name="Picture 8"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1268413"/>
            <a:ext cx="3816350" cy="214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2331" name="Picture 11" descr="3"/>
          <p:cNvPicPr>
            <a:picLocks noChangeAspect="1" noChangeArrowheads="1"/>
          </p:cNvPicPr>
          <p:nvPr/>
        </p:nvPicPr>
        <p:blipFill>
          <a:blip r:embed="rId3">
            <a:extLst>
              <a:ext uri="{28A0092B-C50C-407E-A947-70E740481C1C}">
                <a14:useLocalDpi xmlns:a14="http://schemas.microsoft.com/office/drawing/2010/main" val="0"/>
              </a:ext>
            </a:extLst>
          </a:blip>
          <a:srcRect l="26772"/>
          <a:stretch>
            <a:fillRect/>
          </a:stretch>
        </p:blipFill>
        <p:spPr bwMode="auto">
          <a:xfrm>
            <a:off x="3779838" y="2274888"/>
            <a:ext cx="5113337"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2332" name="Picture 12" descr="3"/>
          <p:cNvPicPr>
            <a:picLocks noChangeAspect="1" noChangeArrowheads="1"/>
          </p:cNvPicPr>
          <p:nvPr/>
        </p:nvPicPr>
        <p:blipFill>
          <a:blip r:embed="rId3">
            <a:extLst>
              <a:ext uri="{28A0092B-C50C-407E-A947-70E740481C1C}">
                <a14:useLocalDpi xmlns:a14="http://schemas.microsoft.com/office/drawing/2010/main" val="0"/>
              </a:ext>
            </a:extLst>
          </a:blip>
          <a:srcRect t="8701" r="80331" b="22090"/>
          <a:stretch>
            <a:fillRect/>
          </a:stretch>
        </p:blipFill>
        <p:spPr bwMode="auto">
          <a:xfrm>
            <a:off x="1979613" y="3529013"/>
            <a:ext cx="1425575" cy="321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2332"/>
                                        </p:tgtEl>
                                        <p:attrNameLst>
                                          <p:attrName>style.visibility</p:attrName>
                                        </p:attrNameLst>
                                      </p:cBhvr>
                                      <p:to>
                                        <p:strVal val="visible"/>
                                      </p:to>
                                    </p:set>
                                    <p:animEffect transition="in" filter="blinds(horizontal)">
                                      <p:cBhvr>
                                        <p:cTn id="7" dur="500"/>
                                        <p:tgtEl>
                                          <p:spTgt spid="3123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12331"/>
                                        </p:tgtEl>
                                        <p:attrNameLst>
                                          <p:attrName>style.visibility</p:attrName>
                                        </p:attrNameLst>
                                      </p:cBhvr>
                                      <p:to>
                                        <p:strVal val="visible"/>
                                      </p:to>
                                    </p:set>
                                    <p:animEffect transition="in" filter="blinds(horizontal)">
                                      <p:cBhvr>
                                        <p:cTn id="12" dur="500"/>
                                        <p:tgtEl>
                                          <p:spTgt spid="312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6866" name="Picture 5" descr="2"/>
          <p:cNvPicPr>
            <a:picLocks noChangeAspect="1" noChangeArrowheads="1"/>
          </p:cNvPicPr>
          <p:nvPr/>
        </p:nvPicPr>
        <p:blipFill>
          <a:blip r:embed="rId2">
            <a:extLst>
              <a:ext uri="{28A0092B-C50C-407E-A947-70E740481C1C}">
                <a14:useLocalDpi xmlns:a14="http://schemas.microsoft.com/office/drawing/2010/main" val="0"/>
              </a:ext>
            </a:extLst>
          </a:blip>
          <a:srcRect t="61472"/>
          <a:stretch>
            <a:fillRect/>
          </a:stretch>
        </p:blipFill>
        <p:spPr bwMode="auto">
          <a:xfrm>
            <a:off x="323850" y="260350"/>
            <a:ext cx="8532813" cy="149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7083" name="Text Box 11"/>
          <p:cNvSpPr txBox="1">
            <a:spLocks noChangeArrowheads="1"/>
          </p:cNvSpPr>
          <p:nvPr/>
        </p:nvSpPr>
        <p:spPr bwMode="auto">
          <a:xfrm>
            <a:off x="3635375" y="1196975"/>
            <a:ext cx="936625"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4800" b="1">
                <a:solidFill>
                  <a:srgbClr val="FF3399"/>
                </a:solidFill>
              </a:rPr>
              <a: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70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83" grpId="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107950" y="44450"/>
            <a:ext cx="40608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b="1">
                <a:latin typeface="楷体_GB2312" pitchFamily="49" charset="-122"/>
                <a:ea typeface="楷体_GB2312" pitchFamily="49" charset="-122"/>
              </a:rPr>
              <a:t>2</a:t>
            </a:r>
            <a:r>
              <a:rPr kumimoji="1" lang="zh-CN" altLang="en-US" sz="3200" b="1">
                <a:latin typeface="楷体_GB2312" pitchFamily="49" charset="-122"/>
                <a:ea typeface="楷体_GB2312" pitchFamily="49" charset="-122"/>
              </a:rPr>
              <a:t>、有向图的邻接矩阵</a:t>
            </a:r>
          </a:p>
        </p:txBody>
      </p:sp>
      <p:sp>
        <p:nvSpPr>
          <p:cNvPr id="37891" name="Text Box 3"/>
          <p:cNvSpPr txBox="1">
            <a:spLocks noChangeArrowheads="1"/>
          </p:cNvSpPr>
          <p:nvPr/>
        </p:nvSpPr>
        <p:spPr bwMode="auto">
          <a:xfrm>
            <a:off x="395288" y="765175"/>
            <a:ext cx="8281987"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latin typeface="楷体_GB2312" pitchFamily="49" charset="-122"/>
                <a:ea typeface="楷体_GB2312" pitchFamily="49" charset="-122"/>
              </a:rPr>
              <a:t>有向无权图</a:t>
            </a:r>
            <a:r>
              <a:rPr kumimoji="1" lang="en-US" altLang="zh-CN" sz="3200" b="1">
                <a:latin typeface="楷体_GB2312" pitchFamily="49" charset="-122"/>
                <a:ea typeface="楷体_GB2312" pitchFamily="49" charset="-122"/>
              </a:rPr>
              <a:t>G=(V,E)</a:t>
            </a:r>
            <a:r>
              <a:rPr kumimoji="1" lang="zh-CN" altLang="en-US" sz="3200" b="1">
                <a:latin typeface="楷体_GB2312" pitchFamily="49" charset="-122"/>
                <a:ea typeface="楷体_GB2312" pitchFamily="49" charset="-122"/>
              </a:rPr>
              <a:t>有</a:t>
            </a:r>
            <a:r>
              <a:rPr kumimoji="1" lang="en-US" altLang="zh-CN" sz="3200" b="1">
                <a:latin typeface="楷体_GB2312" pitchFamily="49" charset="-122"/>
                <a:ea typeface="楷体_GB2312" pitchFamily="49" charset="-122"/>
              </a:rPr>
              <a:t>n</a:t>
            </a:r>
            <a:r>
              <a:rPr kumimoji="1" lang="zh-CN" altLang="en-US" sz="3200" b="1">
                <a:latin typeface="楷体_GB2312" pitchFamily="49" charset="-122"/>
                <a:ea typeface="楷体_GB2312" pitchFamily="49" charset="-122"/>
              </a:rPr>
              <a:t>（</a:t>
            </a:r>
            <a:r>
              <a:rPr kumimoji="1" lang="en-US" altLang="zh-CN" sz="3200" b="1">
                <a:latin typeface="楷体_GB2312" pitchFamily="49" charset="-122"/>
                <a:ea typeface="楷体_GB2312" pitchFamily="49" charset="-122"/>
              </a:rPr>
              <a:t>n≥1</a:t>
            </a:r>
            <a:r>
              <a:rPr kumimoji="1" lang="zh-CN" altLang="en-US" sz="3200" b="1">
                <a:latin typeface="楷体_GB2312" pitchFamily="49" charset="-122"/>
                <a:ea typeface="楷体_GB2312" pitchFamily="49" charset="-122"/>
              </a:rPr>
              <a:t>）个顶点，其邻接矩阵是</a:t>
            </a:r>
            <a:r>
              <a:rPr kumimoji="1" lang="en-US" altLang="zh-CN" sz="3200" b="1">
                <a:latin typeface="楷体_GB2312" pitchFamily="49" charset="-122"/>
                <a:ea typeface="楷体_GB2312" pitchFamily="49" charset="-122"/>
              </a:rPr>
              <a:t>n</a:t>
            </a:r>
            <a:r>
              <a:rPr kumimoji="1" lang="zh-CN" altLang="en-US" sz="3200" b="1">
                <a:latin typeface="楷体_GB2312" pitchFamily="49" charset="-122"/>
                <a:ea typeface="楷体_GB2312" pitchFamily="49" charset="-122"/>
              </a:rPr>
              <a:t>阶方阵。</a:t>
            </a:r>
          </a:p>
        </p:txBody>
      </p:sp>
      <p:grpSp>
        <p:nvGrpSpPr>
          <p:cNvPr id="37892" name="Group 4"/>
          <p:cNvGrpSpPr>
            <a:grpSpLocks/>
          </p:cNvGrpSpPr>
          <p:nvPr/>
        </p:nvGrpSpPr>
        <p:grpSpPr bwMode="auto">
          <a:xfrm>
            <a:off x="900113" y="1854200"/>
            <a:ext cx="7402512" cy="1196975"/>
            <a:chOff x="249" y="1667"/>
            <a:chExt cx="4663" cy="754"/>
          </a:xfrm>
        </p:grpSpPr>
        <p:sp>
          <p:nvSpPr>
            <p:cNvPr id="37939" name="Text Box 5"/>
            <p:cNvSpPr txBox="1">
              <a:spLocks noChangeArrowheads="1"/>
            </p:cNvSpPr>
            <p:nvPr/>
          </p:nvSpPr>
          <p:spPr bwMode="auto">
            <a:xfrm>
              <a:off x="249" y="1840"/>
              <a:ext cx="23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latin typeface="楷体_GB2312" pitchFamily="49" charset="-122"/>
                  <a:ea typeface="楷体_GB2312" pitchFamily="49" charset="-122"/>
                </a:rPr>
                <a:t>定义</a:t>
              </a:r>
              <a:r>
                <a:rPr kumimoji="1" lang="en-US" altLang="zh-CN" sz="3200" b="1">
                  <a:latin typeface="楷体_GB2312" pitchFamily="49" charset="-122"/>
                  <a:ea typeface="楷体_GB2312" pitchFamily="49" charset="-122"/>
                </a:rPr>
                <a:t>:</a:t>
              </a:r>
              <a:r>
                <a:rPr kumimoji="1" lang="zh-CN" altLang="en-US" sz="3200" b="1">
                  <a:latin typeface="楷体_GB2312" pitchFamily="49" charset="-122"/>
                  <a:ea typeface="楷体_GB2312" pitchFamily="49" charset="-122"/>
                </a:rPr>
                <a:t>矩阵的元素为</a:t>
              </a:r>
            </a:p>
          </p:txBody>
        </p:sp>
        <p:graphicFrame>
          <p:nvGraphicFramePr>
            <p:cNvPr id="37940" name="Object 6"/>
            <p:cNvGraphicFramePr>
              <a:graphicFrameLocks noChangeAspect="1"/>
            </p:cNvGraphicFramePr>
            <p:nvPr/>
          </p:nvGraphicFramePr>
          <p:xfrm>
            <a:off x="2547" y="1667"/>
            <a:ext cx="2365" cy="754"/>
          </p:xfrm>
          <a:graphic>
            <a:graphicData uri="http://schemas.openxmlformats.org/presentationml/2006/ole">
              <mc:AlternateContent xmlns:mc="http://schemas.openxmlformats.org/markup-compatibility/2006">
                <mc:Choice xmlns:v="urn:schemas-microsoft-com:vml" Requires="v">
                  <p:oleObj spid="_x0000_s37953" name="公式" r:id="rId3" imgW="1473200" imgH="469900" progId="Equation.3">
                    <p:embed/>
                  </p:oleObj>
                </mc:Choice>
                <mc:Fallback>
                  <p:oleObj name="公式" r:id="rId3" imgW="1473200" imgH="4699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7" y="1667"/>
                          <a:ext cx="2365" cy="7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7893" name="Group 7"/>
          <p:cNvGrpSpPr>
            <a:grpSpLocks/>
          </p:cNvGrpSpPr>
          <p:nvPr/>
        </p:nvGrpSpPr>
        <p:grpSpPr bwMode="auto">
          <a:xfrm>
            <a:off x="323850" y="3211513"/>
            <a:ext cx="3798888" cy="3646487"/>
            <a:chOff x="382" y="2023"/>
            <a:chExt cx="2393" cy="2297"/>
          </a:xfrm>
        </p:grpSpPr>
        <p:graphicFrame>
          <p:nvGraphicFramePr>
            <p:cNvPr id="37910" name="Object 8"/>
            <p:cNvGraphicFramePr>
              <a:graphicFrameLocks noChangeAspect="1"/>
            </p:cNvGraphicFramePr>
            <p:nvPr/>
          </p:nvGraphicFramePr>
          <p:xfrm>
            <a:off x="876" y="2517"/>
            <a:ext cx="1899" cy="1803"/>
          </p:xfrm>
          <a:graphic>
            <a:graphicData uri="http://schemas.openxmlformats.org/presentationml/2006/ole">
              <mc:AlternateContent xmlns:mc="http://schemas.openxmlformats.org/markup-compatibility/2006">
                <mc:Choice xmlns:v="urn:schemas-microsoft-com:vml" Requires="v">
                  <p:oleObj spid="_x0000_s37954" name="文档" r:id="rId5" imgW="3011612" imgH="2858163" progId="Word.Document.8">
                    <p:embed/>
                  </p:oleObj>
                </mc:Choice>
                <mc:Fallback>
                  <p:oleObj name="文档" r:id="rId5" imgW="3011612" imgH="2858163" progId="Word.Document.8">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6" y="2517"/>
                          <a:ext cx="1899" cy="18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7911" name="Group 9"/>
            <p:cNvGrpSpPr>
              <a:grpSpLocks/>
            </p:cNvGrpSpPr>
            <p:nvPr/>
          </p:nvGrpSpPr>
          <p:grpSpPr bwMode="auto">
            <a:xfrm>
              <a:off x="382" y="2520"/>
              <a:ext cx="403" cy="1680"/>
              <a:chOff x="3058" y="2158"/>
              <a:chExt cx="403" cy="1680"/>
            </a:xfrm>
          </p:grpSpPr>
          <p:sp>
            <p:nvSpPr>
              <p:cNvPr id="37926" name="Rectangle 10"/>
              <p:cNvSpPr>
                <a:spLocks noChangeArrowheads="1"/>
              </p:cNvSpPr>
              <p:nvPr/>
            </p:nvSpPr>
            <p:spPr bwMode="auto">
              <a:xfrm>
                <a:off x="3058" y="3502"/>
                <a:ext cx="403"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hlink"/>
                  </a:buClr>
                  <a:buFont typeface="Wingdings" pitchFamily="2" charset="2"/>
                  <a:buNone/>
                </a:pPr>
                <a:r>
                  <a:rPr lang="en-US" altLang="zh-CN" sz="2800" b="1">
                    <a:latin typeface="Times New Roman" pitchFamily="18" charset="0"/>
                    <a:ea typeface="黑体" pitchFamily="49" charset="-122"/>
                  </a:rPr>
                  <a:t>E</a:t>
                </a:r>
              </a:p>
            </p:txBody>
          </p:sp>
          <p:sp>
            <p:nvSpPr>
              <p:cNvPr id="37927" name="Rectangle 11"/>
              <p:cNvSpPr>
                <a:spLocks noChangeArrowheads="1"/>
              </p:cNvSpPr>
              <p:nvPr/>
            </p:nvSpPr>
            <p:spPr bwMode="auto">
              <a:xfrm>
                <a:off x="3058" y="3166"/>
                <a:ext cx="403"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hlink"/>
                  </a:buClr>
                  <a:buFont typeface="Wingdings" pitchFamily="2" charset="2"/>
                  <a:buNone/>
                </a:pPr>
                <a:r>
                  <a:rPr lang="en-US" altLang="zh-CN" sz="2800" b="1">
                    <a:latin typeface="Times New Roman" pitchFamily="18" charset="0"/>
                    <a:ea typeface="黑体" pitchFamily="49" charset="-122"/>
                  </a:rPr>
                  <a:t>F</a:t>
                </a:r>
              </a:p>
            </p:txBody>
          </p:sp>
          <p:sp>
            <p:nvSpPr>
              <p:cNvPr id="37928" name="Rectangle 12"/>
              <p:cNvSpPr>
                <a:spLocks noChangeArrowheads="1"/>
              </p:cNvSpPr>
              <p:nvPr/>
            </p:nvSpPr>
            <p:spPr bwMode="auto">
              <a:xfrm>
                <a:off x="3058" y="2830"/>
                <a:ext cx="403"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hlink"/>
                  </a:buClr>
                  <a:buFont typeface="Wingdings" pitchFamily="2" charset="2"/>
                  <a:buNone/>
                </a:pPr>
                <a:r>
                  <a:rPr lang="en-US" altLang="zh-CN" sz="2800" b="1">
                    <a:latin typeface="Times New Roman" pitchFamily="18" charset="0"/>
                    <a:ea typeface="黑体" pitchFamily="49" charset="-122"/>
                  </a:rPr>
                  <a:t>C</a:t>
                </a:r>
              </a:p>
            </p:txBody>
          </p:sp>
          <p:sp>
            <p:nvSpPr>
              <p:cNvPr id="37929" name="Rectangle 13"/>
              <p:cNvSpPr>
                <a:spLocks noChangeArrowheads="1"/>
              </p:cNvSpPr>
              <p:nvPr/>
            </p:nvSpPr>
            <p:spPr bwMode="auto">
              <a:xfrm>
                <a:off x="3058" y="2494"/>
                <a:ext cx="403"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hlink"/>
                  </a:buClr>
                  <a:buFont typeface="Wingdings" pitchFamily="2" charset="2"/>
                  <a:buNone/>
                </a:pPr>
                <a:r>
                  <a:rPr lang="en-US" altLang="zh-CN" sz="2800" b="1">
                    <a:latin typeface="Times New Roman" pitchFamily="18" charset="0"/>
                    <a:ea typeface="黑体" pitchFamily="49" charset="-122"/>
                  </a:rPr>
                  <a:t>B</a:t>
                </a:r>
              </a:p>
            </p:txBody>
          </p:sp>
          <p:sp>
            <p:nvSpPr>
              <p:cNvPr id="37930" name="Rectangle 14"/>
              <p:cNvSpPr>
                <a:spLocks noChangeArrowheads="1"/>
              </p:cNvSpPr>
              <p:nvPr/>
            </p:nvSpPr>
            <p:spPr bwMode="auto">
              <a:xfrm>
                <a:off x="3058" y="2158"/>
                <a:ext cx="403"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hlink"/>
                  </a:buClr>
                  <a:buFont typeface="Wingdings" pitchFamily="2" charset="2"/>
                  <a:buNone/>
                </a:pPr>
                <a:r>
                  <a:rPr lang="en-US" altLang="zh-CN" sz="2800" b="1">
                    <a:latin typeface="Times New Roman" pitchFamily="18" charset="0"/>
                    <a:ea typeface="黑体" pitchFamily="49" charset="-122"/>
                  </a:rPr>
                  <a:t>A</a:t>
                </a:r>
              </a:p>
            </p:txBody>
          </p:sp>
          <p:sp>
            <p:nvSpPr>
              <p:cNvPr id="37931" name="Line 15"/>
              <p:cNvSpPr>
                <a:spLocks noChangeShapeType="1"/>
              </p:cNvSpPr>
              <p:nvPr/>
            </p:nvSpPr>
            <p:spPr bwMode="auto">
              <a:xfrm>
                <a:off x="3058" y="2158"/>
                <a:ext cx="0" cy="168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32" name="Line 16"/>
              <p:cNvSpPr>
                <a:spLocks noChangeShapeType="1"/>
              </p:cNvSpPr>
              <p:nvPr/>
            </p:nvSpPr>
            <p:spPr bwMode="auto">
              <a:xfrm>
                <a:off x="3461" y="2158"/>
                <a:ext cx="0" cy="168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33" name="Line 17"/>
              <p:cNvSpPr>
                <a:spLocks noChangeShapeType="1"/>
              </p:cNvSpPr>
              <p:nvPr/>
            </p:nvSpPr>
            <p:spPr bwMode="auto">
              <a:xfrm>
                <a:off x="3058" y="2158"/>
                <a:ext cx="403"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34" name="Line 18"/>
              <p:cNvSpPr>
                <a:spLocks noChangeShapeType="1"/>
              </p:cNvSpPr>
              <p:nvPr/>
            </p:nvSpPr>
            <p:spPr bwMode="auto">
              <a:xfrm>
                <a:off x="3058" y="2494"/>
                <a:ext cx="40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35" name="Line 19"/>
              <p:cNvSpPr>
                <a:spLocks noChangeShapeType="1"/>
              </p:cNvSpPr>
              <p:nvPr/>
            </p:nvSpPr>
            <p:spPr bwMode="auto">
              <a:xfrm>
                <a:off x="3058" y="2830"/>
                <a:ext cx="40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36" name="Line 20"/>
              <p:cNvSpPr>
                <a:spLocks noChangeShapeType="1"/>
              </p:cNvSpPr>
              <p:nvPr/>
            </p:nvSpPr>
            <p:spPr bwMode="auto">
              <a:xfrm>
                <a:off x="3058" y="3166"/>
                <a:ext cx="40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37" name="Line 21"/>
              <p:cNvSpPr>
                <a:spLocks noChangeShapeType="1"/>
              </p:cNvSpPr>
              <p:nvPr/>
            </p:nvSpPr>
            <p:spPr bwMode="auto">
              <a:xfrm>
                <a:off x="3058" y="3502"/>
                <a:ext cx="40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38" name="Line 22"/>
              <p:cNvSpPr>
                <a:spLocks noChangeShapeType="1"/>
              </p:cNvSpPr>
              <p:nvPr/>
            </p:nvSpPr>
            <p:spPr bwMode="auto">
              <a:xfrm>
                <a:off x="3058" y="3838"/>
                <a:ext cx="403"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7912" name="Group 23"/>
            <p:cNvGrpSpPr>
              <a:grpSpLocks/>
            </p:cNvGrpSpPr>
            <p:nvPr/>
          </p:nvGrpSpPr>
          <p:grpSpPr bwMode="auto">
            <a:xfrm>
              <a:off x="842" y="2023"/>
              <a:ext cx="1848" cy="403"/>
              <a:chOff x="3572" y="1706"/>
              <a:chExt cx="1747" cy="403"/>
            </a:xfrm>
          </p:grpSpPr>
          <p:sp>
            <p:nvSpPr>
              <p:cNvPr id="37913" name="Rectangle 24"/>
              <p:cNvSpPr>
                <a:spLocks noChangeArrowheads="1"/>
              </p:cNvSpPr>
              <p:nvPr/>
            </p:nvSpPr>
            <p:spPr bwMode="auto">
              <a:xfrm>
                <a:off x="3572" y="1740"/>
                <a:ext cx="403"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hlink"/>
                  </a:buClr>
                  <a:buFont typeface="Wingdings" pitchFamily="2" charset="2"/>
                  <a:buNone/>
                </a:pPr>
                <a:r>
                  <a:rPr lang="en-US" altLang="zh-CN" sz="2800" b="1">
                    <a:latin typeface="Times New Roman" pitchFamily="18" charset="0"/>
                    <a:ea typeface="黑体" pitchFamily="49" charset="-122"/>
                  </a:rPr>
                  <a:t>A</a:t>
                </a:r>
              </a:p>
            </p:txBody>
          </p:sp>
          <p:sp>
            <p:nvSpPr>
              <p:cNvPr id="37914" name="Rectangle 25"/>
              <p:cNvSpPr>
                <a:spLocks noChangeArrowheads="1"/>
              </p:cNvSpPr>
              <p:nvPr/>
            </p:nvSpPr>
            <p:spPr bwMode="auto">
              <a:xfrm>
                <a:off x="3908" y="1740"/>
                <a:ext cx="403"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hlink"/>
                  </a:buClr>
                  <a:buFont typeface="Wingdings" pitchFamily="2" charset="2"/>
                  <a:buNone/>
                </a:pPr>
                <a:r>
                  <a:rPr lang="en-US" altLang="zh-CN" sz="2800" b="1">
                    <a:latin typeface="Times New Roman" pitchFamily="18" charset="0"/>
                    <a:ea typeface="黑体" pitchFamily="49" charset="-122"/>
                  </a:rPr>
                  <a:t>B</a:t>
                </a:r>
              </a:p>
            </p:txBody>
          </p:sp>
          <p:sp>
            <p:nvSpPr>
              <p:cNvPr id="37915" name="Rectangle 26"/>
              <p:cNvSpPr>
                <a:spLocks noChangeArrowheads="1"/>
              </p:cNvSpPr>
              <p:nvPr/>
            </p:nvSpPr>
            <p:spPr bwMode="auto">
              <a:xfrm>
                <a:off x="4244" y="1740"/>
                <a:ext cx="403"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hlink"/>
                  </a:buClr>
                  <a:buFont typeface="Wingdings" pitchFamily="2" charset="2"/>
                  <a:buNone/>
                </a:pPr>
                <a:r>
                  <a:rPr lang="en-US" altLang="zh-CN" sz="2800" b="1">
                    <a:latin typeface="Times New Roman" pitchFamily="18" charset="0"/>
                    <a:ea typeface="黑体" pitchFamily="49" charset="-122"/>
                  </a:rPr>
                  <a:t>C</a:t>
                </a:r>
              </a:p>
            </p:txBody>
          </p:sp>
          <p:sp>
            <p:nvSpPr>
              <p:cNvPr id="37916" name="Rectangle 27"/>
              <p:cNvSpPr>
                <a:spLocks noChangeArrowheads="1"/>
              </p:cNvSpPr>
              <p:nvPr/>
            </p:nvSpPr>
            <p:spPr bwMode="auto">
              <a:xfrm>
                <a:off x="4580" y="1740"/>
                <a:ext cx="403"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hlink"/>
                  </a:buClr>
                  <a:buFont typeface="Wingdings" pitchFamily="2" charset="2"/>
                  <a:buNone/>
                </a:pPr>
                <a:r>
                  <a:rPr lang="en-US" altLang="zh-CN" sz="2800" b="1" dirty="0" smtClean="0">
                    <a:latin typeface="Times New Roman" pitchFamily="18" charset="0"/>
                    <a:ea typeface="黑体" pitchFamily="49" charset="-122"/>
                  </a:rPr>
                  <a:t>F</a:t>
                </a:r>
                <a:endParaRPr lang="en-US" altLang="zh-CN" sz="2800" b="1" dirty="0">
                  <a:latin typeface="Times New Roman" pitchFamily="18" charset="0"/>
                  <a:ea typeface="黑体" pitchFamily="49" charset="-122"/>
                </a:endParaRPr>
              </a:p>
            </p:txBody>
          </p:sp>
          <p:sp>
            <p:nvSpPr>
              <p:cNvPr id="37917" name="Rectangle 28"/>
              <p:cNvSpPr>
                <a:spLocks noChangeArrowheads="1"/>
              </p:cNvSpPr>
              <p:nvPr/>
            </p:nvSpPr>
            <p:spPr bwMode="auto">
              <a:xfrm>
                <a:off x="4916" y="1740"/>
                <a:ext cx="403"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hlink"/>
                  </a:buClr>
                  <a:buFont typeface="Wingdings" pitchFamily="2" charset="2"/>
                  <a:buNone/>
                </a:pPr>
                <a:r>
                  <a:rPr lang="en-US" altLang="zh-CN" sz="2800" b="1">
                    <a:latin typeface="Times New Roman" pitchFamily="18" charset="0"/>
                    <a:ea typeface="黑体" pitchFamily="49" charset="-122"/>
                  </a:rPr>
                  <a:t>E</a:t>
                </a:r>
              </a:p>
            </p:txBody>
          </p:sp>
          <p:sp>
            <p:nvSpPr>
              <p:cNvPr id="37918" name="Line 29"/>
              <p:cNvSpPr>
                <a:spLocks noChangeShapeType="1"/>
              </p:cNvSpPr>
              <p:nvPr/>
            </p:nvSpPr>
            <p:spPr bwMode="auto">
              <a:xfrm rot="5400000">
                <a:off x="4446" y="866"/>
                <a:ext cx="0" cy="168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19" name="Line 30"/>
              <p:cNvSpPr>
                <a:spLocks noChangeShapeType="1"/>
              </p:cNvSpPr>
              <p:nvPr/>
            </p:nvSpPr>
            <p:spPr bwMode="auto">
              <a:xfrm rot="5400000">
                <a:off x="4446" y="1269"/>
                <a:ext cx="0" cy="168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20" name="Line 31"/>
              <p:cNvSpPr>
                <a:spLocks noChangeShapeType="1"/>
              </p:cNvSpPr>
              <p:nvPr/>
            </p:nvSpPr>
            <p:spPr bwMode="auto">
              <a:xfrm rot="5400000">
                <a:off x="5084" y="1908"/>
                <a:ext cx="403"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21" name="Line 32"/>
              <p:cNvSpPr>
                <a:spLocks noChangeShapeType="1"/>
              </p:cNvSpPr>
              <p:nvPr/>
            </p:nvSpPr>
            <p:spPr bwMode="auto">
              <a:xfrm rot="5400000">
                <a:off x="4748" y="1908"/>
                <a:ext cx="40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22" name="Line 33"/>
              <p:cNvSpPr>
                <a:spLocks noChangeShapeType="1"/>
              </p:cNvSpPr>
              <p:nvPr/>
            </p:nvSpPr>
            <p:spPr bwMode="auto">
              <a:xfrm rot="5400000">
                <a:off x="4412" y="1908"/>
                <a:ext cx="40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23" name="Line 34"/>
              <p:cNvSpPr>
                <a:spLocks noChangeShapeType="1"/>
              </p:cNvSpPr>
              <p:nvPr/>
            </p:nvSpPr>
            <p:spPr bwMode="auto">
              <a:xfrm rot="5400000">
                <a:off x="4076" y="1908"/>
                <a:ext cx="40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24" name="Line 35"/>
              <p:cNvSpPr>
                <a:spLocks noChangeShapeType="1"/>
              </p:cNvSpPr>
              <p:nvPr/>
            </p:nvSpPr>
            <p:spPr bwMode="auto">
              <a:xfrm rot="5400000">
                <a:off x="3740" y="1908"/>
                <a:ext cx="40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25" name="Line 36"/>
              <p:cNvSpPr>
                <a:spLocks noChangeShapeType="1"/>
              </p:cNvSpPr>
              <p:nvPr/>
            </p:nvSpPr>
            <p:spPr bwMode="auto">
              <a:xfrm rot="5400000">
                <a:off x="3404" y="1908"/>
                <a:ext cx="403"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37894" name="Group 52"/>
          <p:cNvGrpSpPr>
            <a:grpSpLocks/>
          </p:cNvGrpSpPr>
          <p:nvPr/>
        </p:nvGrpSpPr>
        <p:grpSpPr bwMode="auto">
          <a:xfrm>
            <a:off x="4787900" y="3644900"/>
            <a:ext cx="3505200" cy="2362200"/>
            <a:chOff x="3016" y="2296"/>
            <a:chExt cx="2208" cy="1488"/>
          </a:xfrm>
        </p:grpSpPr>
        <p:sp>
          <p:nvSpPr>
            <p:cNvPr id="37898" name="Line 38"/>
            <p:cNvSpPr>
              <a:spLocks noChangeShapeType="1"/>
            </p:cNvSpPr>
            <p:nvPr/>
          </p:nvSpPr>
          <p:spPr bwMode="auto">
            <a:xfrm flipH="1">
              <a:off x="3334" y="2440"/>
              <a:ext cx="642" cy="491"/>
            </a:xfrm>
            <a:prstGeom prst="line">
              <a:avLst/>
            </a:prstGeom>
            <a:noFill/>
            <a:ln w="28575" cap="sq">
              <a:solidFill>
                <a:srgbClr val="000066"/>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99" name="Line 39"/>
            <p:cNvSpPr>
              <a:spLocks noChangeShapeType="1"/>
            </p:cNvSpPr>
            <p:nvPr/>
          </p:nvSpPr>
          <p:spPr bwMode="auto">
            <a:xfrm>
              <a:off x="3256" y="3160"/>
              <a:ext cx="350" cy="361"/>
            </a:xfrm>
            <a:prstGeom prst="line">
              <a:avLst/>
            </a:prstGeom>
            <a:noFill/>
            <a:ln w="28575" cap="sq">
              <a:solidFill>
                <a:srgbClr val="000066"/>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0" name="Line 40"/>
            <p:cNvSpPr>
              <a:spLocks noChangeShapeType="1"/>
            </p:cNvSpPr>
            <p:nvPr/>
          </p:nvSpPr>
          <p:spPr bwMode="auto">
            <a:xfrm>
              <a:off x="3832" y="3657"/>
              <a:ext cx="576" cy="0"/>
            </a:xfrm>
            <a:prstGeom prst="line">
              <a:avLst/>
            </a:prstGeom>
            <a:noFill/>
            <a:ln w="28575" cap="sq">
              <a:solidFill>
                <a:srgbClr val="000066"/>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1" name="Line 41"/>
            <p:cNvSpPr>
              <a:spLocks noChangeShapeType="1"/>
            </p:cNvSpPr>
            <p:nvPr/>
          </p:nvSpPr>
          <p:spPr bwMode="auto">
            <a:xfrm flipH="1" flipV="1">
              <a:off x="4216" y="2584"/>
              <a:ext cx="336" cy="864"/>
            </a:xfrm>
            <a:prstGeom prst="line">
              <a:avLst/>
            </a:prstGeom>
            <a:noFill/>
            <a:ln w="28575" cap="sq">
              <a:solidFill>
                <a:srgbClr val="000066"/>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2" name="Line 42"/>
            <p:cNvSpPr>
              <a:spLocks noChangeShapeType="1"/>
            </p:cNvSpPr>
            <p:nvPr/>
          </p:nvSpPr>
          <p:spPr bwMode="auto">
            <a:xfrm>
              <a:off x="4264" y="2440"/>
              <a:ext cx="768" cy="432"/>
            </a:xfrm>
            <a:prstGeom prst="line">
              <a:avLst/>
            </a:prstGeom>
            <a:noFill/>
            <a:ln w="28575" cap="sq">
              <a:solidFill>
                <a:srgbClr val="000066"/>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3" name="Line 43"/>
            <p:cNvSpPr>
              <a:spLocks noChangeShapeType="1"/>
            </p:cNvSpPr>
            <p:nvPr/>
          </p:nvSpPr>
          <p:spPr bwMode="auto">
            <a:xfrm flipH="1" flipV="1">
              <a:off x="3304" y="3016"/>
              <a:ext cx="1104" cy="480"/>
            </a:xfrm>
            <a:prstGeom prst="line">
              <a:avLst/>
            </a:prstGeom>
            <a:noFill/>
            <a:ln w="28575" cap="sq">
              <a:solidFill>
                <a:srgbClr val="000066"/>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4" name="Line 44"/>
            <p:cNvSpPr>
              <a:spLocks noChangeShapeType="1"/>
            </p:cNvSpPr>
            <p:nvPr/>
          </p:nvSpPr>
          <p:spPr bwMode="auto">
            <a:xfrm flipH="1">
              <a:off x="3833" y="3016"/>
              <a:ext cx="1103" cy="505"/>
            </a:xfrm>
            <a:prstGeom prst="line">
              <a:avLst/>
            </a:prstGeom>
            <a:noFill/>
            <a:ln w="28575" cap="sq">
              <a:solidFill>
                <a:srgbClr val="000066"/>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5" name="Oval 45"/>
            <p:cNvSpPr>
              <a:spLocks noChangeArrowheads="1"/>
            </p:cNvSpPr>
            <p:nvPr/>
          </p:nvSpPr>
          <p:spPr bwMode="auto">
            <a:xfrm>
              <a:off x="3976" y="2296"/>
              <a:ext cx="288" cy="336"/>
            </a:xfrm>
            <a:prstGeom prst="ellipse">
              <a:avLst/>
            </a:prstGeom>
            <a:solidFill>
              <a:srgbClr val="A7E2FF">
                <a:alpha val="50195"/>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Times New Roman" pitchFamily="18" charset="0"/>
                  <a:ea typeface="黑体" pitchFamily="49" charset="-122"/>
                </a:rPr>
                <a:t>A</a:t>
              </a:r>
              <a:endParaRPr kumimoji="1" lang="en-US" altLang="zh-CN" sz="2400">
                <a:latin typeface="Times New Roman" pitchFamily="18" charset="0"/>
                <a:ea typeface="黑体" pitchFamily="49" charset="-122"/>
              </a:endParaRPr>
            </a:p>
          </p:txBody>
        </p:sp>
        <p:sp>
          <p:nvSpPr>
            <p:cNvPr id="37906" name="Oval 46"/>
            <p:cNvSpPr>
              <a:spLocks noChangeArrowheads="1"/>
            </p:cNvSpPr>
            <p:nvPr/>
          </p:nvSpPr>
          <p:spPr bwMode="auto">
            <a:xfrm>
              <a:off x="3016" y="2872"/>
              <a:ext cx="288" cy="336"/>
            </a:xfrm>
            <a:prstGeom prst="ellipse">
              <a:avLst/>
            </a:prstGeom>
            <a:solidFill>
              <a:srgbClr val="A7E2FF">
                <a:alpha val="50195"/>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Times New Roman" pitchFamily="18" charset="0"/>
                  <a:ea typeface="黑体" pitchFamily="49" charset="-122"/>
                </a:rPr>
                <a:t>B</a:t>
              </a:r>
              <a:endParaRPr kumimoji="1" lang="en-US" altLang="zh-CN" sz="2400">
                <a:latin typeface="Times New Roman" pitchFamily="18" charset="0"/>
                <a:ea typeface="黑体" pitchFamily="49" charset="-122"/>
              </a:endParaRPr>
            </a:p>
          </p:txBody>
        </p:sp>
        <p:sp>
          <p:nvSpPr>
            <p:cNvPr id="37907" name="Oval 47"/>
            <p:cNvSpPr>
              <a:spLocks noChangeArrowheads="1"/>
            </p:cNvSpPr>
            <p:nvPr/>
          </p:nvSpPr>
          <p:spPr bwMode="auto">
            <a:xfrm>
              <a:off x="4936" y="2872"/>
              <a:ext cx="288" cy="336"/>
            </a:xfrm>
            <a:prstGeom prst="ellipse">
              <a:avLst/>
            </a:prstGeom>
            <a:solidFill>
              <a:srgbClr val="A7E2FF">
                <a:alpha val="50195"/>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Times New Roman" pitchFamily="18" charset="0"/>
                  <a:ea typeface="黑体" pitchFamily="49" charset="-122"/>
                </a:rPr>
                <a:t>E</a:t>
              </a:r>
              <a:endParaRPr kumimoji="1" lang="en-US" altLang="zh-CN" sz="2400">
                <a:latin typeface="Times New Roman" pitchFamily="18" charset="0"/>
                <a:ea typeface="黑体" pitchFamily="49" charset="-122"/>
              </a:endParaRPr>
            </a:p>
          </p:txBody>
        </p:sp>
        <p:sp>
          <p:nvSpPr>
            <p:cNvPr id="37908" name="Oval 48"/>
            <p:cNvSpPr>
              <a:spLocks noChangeArrowheads="1"/>
            </p:cNvSpPr>
            <p:nvPr/>
          </p:nvSpPr>
          <p:spPr bwMode="auto">
            <a:xfrm>
              <a:off x="3544" y="3448"/>
              <a:ext cx="288" cy="336"/>
            </a:xfrm>
            <a:prstGeom prst="ellipse">
              <a:avLst/>
            </a:prstGeom>
            <a:solidFill>
              <a:srgbClr val="A7E2FF">
                <a:alpha val="50195"/>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Times New Roman" pitchFamily="18" charset="0"/>
                  <a:ea typeface="黑体" pitchFamily="49" charset="-122"/>
                </a:rPr>
                <a:t>C</a:t>
              </a:r>
              <a:endParaRPr kumimoji="1" lang="en-US" altLang="zh-CN" sz="2400">
                <a:latin typeface="Times New Roman" pitchFamily="18" charset="0"/>
                <a:ea typeface="黑体" pitchFamily="49" charset="-122"/>
              </a:endParaRPr>
            </a:p>
          </p:txBody>
        </p:sp>
        <p:sp>
          <p:nvSpPr>
            <p:cNvPr id="37909" name="Oval 49"/>
            <p:cNvSpPr>
              <a:spLocks noChangeArrowheads="1"/>
            </p:cNvSpPr>
            <p:nvPr/>
          </p:nvSpPr>
          <p:spPr bwMode="auto">
            <a:xfrm>
              <a:off x="4408" y="3448"/>
              <a:ext cx="288" cy="336"/>
            </a:xfrm>
            <a:prstGeom prst="ellipse">
              <a:avLst/>
            </a:prstGeom>
            <a:solidFill>
              <a:srgbClr val="A7E2FF">
                <a:alpha val="50195"/>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Times New Roman" pitchFamily="18" charset="0"/>
                  <a:ea typeface="黑体" pitchFamily="49" charset="-122"/>
                </a:rPr>
                <a:t>F</a:t>
              </a:r>
              <a:endParaRPr kumimoji="1" lang="en-US" altLang="zh-CN" sz="2400">
                <a:latin typeface="Times New Roman" pitchFamily="18" charset="0"/>
                <a:ea typeface="黑体" pitchFamily="49" charset="-122"/>
              </a:endParaRPr>
            </a:p>
          </p:txBody>
        </p:sp>
      </p:grpSp>
      <p:sp>
        <p:nvSpPr>
          <p:cNvPr id="37895" name="Rectangle 50"/>
          <p:cNvSpPr>
            <a:spLocks noChangeArrowheads="1"/>
          </p:cNvSpPr>
          <p:nvPr/>
        </p:nvSpPr>
        <p:spPr bwMode="auto">
          <a:xfrm>
            <a:off x="179388" y="2852738"/>
            <a:ext cx="111442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t>顶点列表</a:t>
            </a:r>
          </a:p>
        </p:txBody>
      </p:sp>
      <p:sp>
        <p:nvSpPr>
          <p:cNvPr id="37896" name="AutoShape 51"/>
          <p:cNvSpPr>
            <a:spLocks noChangeArrowheads="1"/>
          </p:cNvSpPr>
          <p:nvPr/>
        </p:nvSpPr>
        <p:spPr bwMode="auto">
          <a:xfrm rot="-9254188">
            <a:off x="611188" y="3284538"/>
            <a:ext cx="358775" cy="73025"/>
          </a:xfrm>
          <a:prstGeom prst="leftArrow">
            <a:avLst>
              <a:gd name="adj1" fmla="val 50000"/>
              <a:gd name="adj2" fmla="val 122826"/>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97" name="AutoShape 53"/>
          <p:cNvSpPr>
            <a:spLocks noChangeArrowheads="1"/>
          </p:cNvSpPr>
          <p:nvPr/>
        </p:nvSpPr>
        <p:spPr bwMode="auto">
          <a:xfrm rot="-5582834">
            <a:off x="323850" y="3429000"/>
            <a:ext cx="358775" cy="73025"/>
          </a:xfrm>
          <a:prstGeom prst="leftArrow">
            <a:avLst>
              <a:gd name="adj1" fmla="val 50000"/>
              <a:gd name="adj2" fmla="val 122826"/>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xfrm>
            <a:off x="1176338" y="411163"/>
            <a:ext cx="2100262" cy="2376487"/>
          </a:xfrm>
          <a:noFill/>
        </p:spPr>
        <p:txBody>
          <a:bodyPr/>
          <a:lstStyle/>
          <a:p>
            <a:pPr eaLnBrk="1" hangingPunct="1">
              <a:buFont typeface="Wingdings" pitchFamily="2" charset="2"/>
              <a:buNone/>
            </a:pPr>
            <a:r>
              <a:rPr lang="en-US" altLang="zh-CN" smtClean="0"/>
              <a:t> 0  1  1  0 </a:t>
            </a:r>
          </a:p>
          <a:p>
            <a:pPr eaLnBrk="1" hangingPunct="1">
              <a:buFont typeface="Wingdings" pitchFamily="2" charset="2"/>
              <a:buNone/>
            </a:pPr>
            <a:r>
              <a:rPr lang="en-US" altLang="zh-CN" smtClean="0"/>
              <a:t> 0  0  0  0</a:t>
            </a:r>
          </a:p>
          <a:p>
            <a:pPr eaLnBrk="1" hangingPunct="1">
              <a:buFont typeface="Wingdings" pitchFamily="2" charset="2"/>
              <a:buNone/>
            </a:pPr>
            <a:r>
              <a:rPr lang="en-US" altLang="zh-CN" smtClean="0"/>
              <a:t> 0  0  0  1  </a:t>
            </a:r>
          </a:p>
          <a:p>
            <a:pPr eaLnBrk="1" hangingPunct="1">
              <a:buFont typeface="Wingdings" pitchFamily="2" charset="2"/>
              <a:buNone/>
            </a:pPr>
            <a:r>
              <a:rPr lang="en-US" altLang="zh-CN" smtClean="0"/>
              <a:t> 1  0  0  0 </a:t>
            </a:r>
          </a:p>
        </p:txBody>
      </p:sp>
      <p:sp>
        <p:nvSpPr>
          <p:cNvPr id="38915" name="Line 3"/>
          <p:cNvSpPr>
            <a:spLocks noChangeShapeType="1"/>
          </p:cNvSpPr>
          <p:nvPr/>
        </p:nvSpPr>
        <p:spPr bwMode="auto">
          <a:xfrm>
            <a:off x="1176338" y="527050"/>
            <a:ext cx="0" cy="21336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16" name="Line 4"/>
          <p:cNvSpPr>
            <a:spLocks noChangeShapeType="1"/>
          </p:cNvSpPr>
          <p:nvPr/>
        </p:nvSpPr>
        <p:spPr bwMode="auto">
          <a:xfrm>
            <a:off x="3121025" y="585788"/>
            <a:ext cx="0" cy="20574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38917" name="Group 5"/>
          <p:cNvGrpSpPr>
            <a:grpSpLocks/>
          </p:cNvGrpSpPr>
          <p:nvPr/>
        </p:nvGrpSpPr>
        <p:grpSpPr bwMode="auto">
          <a:xfrm>
            <a:off x="4716463" y="476250"/>
            <a:ext cx="2590800" cy="2667000"/>
            <a:chOff x="672" y="2064"/>
            <a:chExt cx="1632" cy="1680"/>
          </a:xfrm>
        </p:grpSpPr>
        <p:sp>
          <p:nvSpPr>
            <p:cNvPr id="38933" name="Oval 6"/>
            <p:cNvSpPr>
              <a:spLocks noChangeArrowheads="1"/>
            </p:cNvSpPr>
            <p:nvPr/>
          </p:nvSpPr>
          <p:spPr bwMode="auto">
            <a:xfrm>
              <a:off x="672" y="2064"/>
              <a:ext cx="432" cy="43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V1</a:t>
              </a:r>
            </a:p>
          </p:txBody>
        </p:sp>
        <p:sp>
          <p:nvSpPr>
            <p:cNvPr id="38934" name="Oval 7"/>
            <p:cNvSpPr>
              <a:spLocks noChangeArrowheads="1"/>
            </p:cNvSpPr>
            <p:nvPr/>
          </p:nvSpPr>
          <p:spPr bwMode="auto">
            <a:xfrm>
              <a:off x="1872" y="3264"/>
              <a:ext cx="432" cy="43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V4</a:t>
              </a:r>
            </a:p>
          </p:txBody>
        </p:sp>
        <p:sp>
          <p:nvSpPr>
            <p:cNvPr id="38935" name="Oval 8"/>
            <p:cNvSpPr>
              <a:spLocks noChangeArrowheads="1"/>
            </p:cNvSpPr>
            <p:nvPr/>
          </p:nvSpPr>
          <p:spPr bwMode="auto">
            <a:xfrm>
              <a:off x="1824" y="2064"/>
              <a:ext cx="432" cy="43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V2</a:t>
              </a:r>
            </a:p>
          </p:txBody>
        </p:sp>
        <p:sp>
          <p:nvSpPr>
            <p:cNvPr id="38936" name="Oval 9"/>
            <p:cNvSpPr>
              <a:spLocks noChangeArrowheads="1"/>
            </p:cNvSpPr>
            <p:nvPr/>
          </p:nvSpPr>
          <p:spPr bwMode="auto">
            <a:xfrm>
              <a:off x="672" y="3312"/>
              <a:ext cx="432" cy="43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V3</a:t>
              </a:r>
            </a:p>
          </p:txBody>
        </p:sp>
        <p:sp>
          <p:nvSpPr>
            <p:cNvPr id="38937" name="Line 10"/>
            <p:cNvSpPr>
              <a:spLocks noChangeShapeType="1"/>
            </p:cNvSpPr>
            <p:nvPr/>
          </p:nvSpPr>
          <p:spPr bwMode="auto">
            <a:xfrm>
              <a:off x="1104" y="2304"/>
              <a:ext cx="720" cy="0"/>
            </a:xfrm>
            <a:prstGeom prst="line">
              <a:avLst/>
            </a:prstGeom>
            <a:noFill/>
            <a:ln w="28575">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38" name="Line 11"/>
            <p:cNvSpPr>
              <a:spLocks noChangeShapeType="1"/>
            </p:cNvSpPr>
            <p:nvPr/>
          </p:nvSpPr>
          <p:spPr bwMode="auto">
            <a:xfrm>
              <a:off x="864" y="2496"/>
              <a:ext cx="0" cy="816"/>
            </a:xfrm>
            <a:prstGeom prst="line">
              <a:avLst/>
            </a:prstGeom>
            <a:noFill/>
            <a:ln w="28575">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39" name="Line 12"/>
            <p:cNvSpPr>
              <a:spLocks noChangeShapeType="1"/>
            </p:cNvSpPr>
            <p:nvPr/>
          </p:nvSpPr>
          <p:spPr bwMode="auto">
            <a:xfrm>
              <a:off x="1104" y="3552"/>
              <a:ext cx="768" cy="0"/>
            </a:xfrm>
            <a:prstGeom prst="line">
              <a:avLst/>
            </a:prstGeom>
            <a:noFill/>
            <a:ln w="28575">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40" name="Line 13"/>
            <p:cNvSpPr>
              <a:spLocks noChangeShapeType="1"/>
            </p:cNvSpPr>
            <p:nvPr/>
          </p:nvSpPr>
          <p:spPr bwMode="auto">
            <a:xfrm flipH="1" flipV="1">
              <a:off x="1056" y="2400"/>
              <a:ext cx="912" cy="912"/>
            </a:xfrm>
            <a:prstGeom prst="line">
              <a:avLst/>
            </a:prstGeom>
            <a:noFill/>
            <a:ln w="28575">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8918" name="Line 14"/>
          <p:cNvSpPr>
            <a:spLocks noChangeShapeType="1"/>
          </p:cNvSpPr>
          <p:nvPr/>
        </p:nvSpPr>
        <p:spPr bwMode="auto">
          <a:xfrm>
            <a:off x="1176338" y="530225"/>
            <a:ext cx="144462"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19" name="Line 15"/>
          <p:cNvSpPr>
            <a:spLocks noChangeShapeType="1"/>
          </p:cNvSpPr>
          <p:nvPr/>
        </p:nvSpPr>
        <p:spPr bwMode="auto">
          <a:xfrm>
            <a:off x="1176338" y="2643188"/>
            <a:ext cx="144462"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20" name="Line 16"/>
          <p:cNvSpPr>
            <a:spLocks noChangeShapeType="1"/>
          </p:cNvSpPr>
          <p:nvPr/>
        </p:nvSpPr>
        <p:spPr bwMode="auto">
          <a:xfrm>
            <a:off x="2976563" y="555625"/>
            <a:ext cx="144462"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21" name="Line 17"/>
          <p:cNvSpPr>
            <a:spLocks noChangeShapeType="1"/>
          </p:cNvSpPr>
          <p:nvPr/>
        </p:nvSpPr>
        <p:spPr bwMode="auto">
          <a:xfrm>
            <a:off x="2976563" y="2643188"/>
            <a:ext cx="144462"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22" name="Rectangle 18"/>
          <p:cNvSpPr>
            <a:spLocks noChangeArrowheads="1"/>
          </p:cNvSpPr>
          <p:nvPr/>
        </p:nvSpPr>
        <p:spPr bwMode="auto">
          <a:xfrm>
            <a:off x="755650" y="549275"/>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t>V1</a:t>
            </a:r>
          </a:p>
        </p:txBody>
      </p:sp>
      <p:sp>
        <p:nvSpPr>
          <p:cNvPr id="38923" name="Rectangle 19"/>
          <p:cNvSpPr>
            <a:spLocks noChangeArrowheads="1"/>
          </p:cNvSpPr>
          <p:nvPr/>
        </p:nvSpPr>
        <p:spPr bwMode="auto">
          <a:xfrm>
            <a:off x="1249363" y="1889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t>V1</a:t>
            </a:r>
          </a:p>
        </p:txBody>
      </p:sp>
      <p:sp>
        <p:nvSpPr>
          <p:cNvPr id="38924" name="Rectangle 20"/>
          <p:cNvSpPr>
            <a:spLocks noChangeArrowheads="1"/>
          </p:cNvSpPr>
          <p:nvPr/>
        </p:nvSpPr>
        <p:spPr bwMode="auto">
          <a:xfrm>
            <a:off x="1681163" y="1889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t>V2</a:t>
            </a:r>
          </a:p>
        </p:txBody>
      </p:sp>
      <p:sp>
        <p:nvSpPr>
          <p:cNvPr id="38925" name="Rectangle 21"/>
          <p:cNvSpPr>
            <a:spLocks noChangeArrowheads="1"/>
          </p:cNvSpPr>
          <p:nvPr/>
        </p:nvSpPr>
        <p:spPr bwMode="auto">
          <a:xfrm>
            <a:off x="744538" y="112553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t>V2</a:t>
            </a:r>
          </a:p>
        </p:txBody>
      </p:sp>
      <p:sp>
        <p:nvSpPr>
          <p:cNvPr id="38926" name="Rectangle 22"/>
          <p:cNvSpPr>
            <a:spLocks noChangeArrowheads="1"/>
          </p:cNvSpPr>
          <p:nvPr/>
        </p:nvSpPr>
        <p:spPr bwMode="auto">
          <a:xfrm>
            <a:off x="744538" y="170815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t>V3</a:t>
            </a:r>
          </a:p>
        </p:txBody>
      </p:sp>
      <p:sp>
        <p:nvSpPr>
          <p:cNvPr id="38927" name="Rectangle 23"/>
          <p:cNvSpPr>
            <a:spLocks noChangeArrowheads="1"/>
          </p:cNvSpPr>
          <p:nvPr/>
        </p:nvSpPr>
        <p:spPr bwMode="auto">
          <a:xfrm>
            <a:off x="2184400" y="1952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t>V3</a:t>
            </a:r>
          </a:p>
        </p:txBody>
      </p:sp>
      <p:sp>
        <p:nvSpPr>
          <p:cNvPr id="38928" name="Rectangle 24"/>
          <p:cNvSpPr>
            <a:spLocks noChangeArrowheads="1"/>
          </p:cNvSpPr>
          <p:nvPr/>
        </p:nvSpPr>
        <p:spPr bwMode="auto">
          <a:xfrm>
            <a:off x="2586038" y="1952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t>V4</a:t>
            </a:r>
          </a:p>
        </p:txBody>
      </p:sp>
      <p:sp>
        <p:nvSpPr>
          <p:cNvPr id="38929" name="Rectangle 25"/>
          <p:cNvSpPr>
            <a:spLocks noChangeArrowheads="1"/>
          </p:cNvSpPr>
          <p:nvPr/>
        </p:nvSpPr>
        <p:spPr bwMode="auto">
          <a:xfrm>
            <a:off x="712788" y="2276475"/>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t>V4</a:t>
            </a:r>
          </a:p>
        </p:txBody>
      </p:sp>
      <p:sp>
        <p:nvSpPr>
          <p:cNvPr id="314398" name="Text Box 30"/>
          <p:cNvSpPr txBox="1">
            <a:spLocks noChangeArrowheads="1"/>
          </p:cNvSpPr>
          <p:nvPr/>
        </p:nvSpPr>
        <p:spPr bwMode="auto">
          <a:xfrm>
            <a:off x="395288" y="3225800"/>
            <a:ext cx="38560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latin typeface="楷体_GB2312" pitchFamily="49" charset="-122"/>
                <a:ea typeface="楷体_GB2312" pitchFamily="49" charset="-122"/>
              </a:rPr>
              <a:t>有向图邻接矩阵中：</a:t>
            </a:r>
          </a:p>
        </p:txBody>
      </p:sp>
      <p:sp>
        <p:nvSpPr>
          <p:cNvPr id="314399" name="Rectangle 31"/>
          <p:cNvSpPr>
            <a:spLocks noChangeArrowheads="1"/>
          </p:cNvSpPr>
          <p:nvPr/>
        </p:nvSpPr>
        <p:spPr bwMode="auto">
          <a:xfrm>
            <a:off x="179388" y="4017963"/>
            <a:ext cx="87137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latin typeface="楷体_GB2312" pitchFamily="49" charset="-122"/>
                <a:ea typeface="楷体_GB2312" pitchFamily="49" charset="-122"/>
              </a:rPr>
              <a:t>第</a:t>
            </a:r>
            <a:r>
              <a:rPr kumimoji="1" lang="en-US" altLang="zh-CN" sz="3200" b="1">
                <a:latin typeface="楷体_GB2312" pitchFamily="49" charset="-122"/>
                <a:ea typeface="楷体_GB2312" pitchFamily="49" charset="-122"/>
              </a:rPr>
              <a:t>i</a:t>
            </a:r>
            <a:r>
              <a:rPr kumimoji="1" lang="zh-CN" altLang="en-US" sz="3200" b="1">
                <a:latin typeface="楷体_GB2312" pitchFamily="49" charset="-122"/>
                <a:ea typeface="楷体_GB2312" pitchFamily="49" charset="-122"/>
              </a:rPr>
              <a:t>行的含义：以结点</a:t>
            </a:r>
            <a:r>
              <a:rPr kumimoji="1" lang="en-US" altLang="zh-CN" sz="3200" b="1">
                <a:latin typeface="楷体_GB2312" pitchFamily="49" charset="-122"/>
                <a:ea typeface="楷体_GB2312" pitchFamily="49" charset="-122"/>
              </a:rPr>
              <a:t>v</a:t>
            </a:r>
            <a:r>
              <a:rPr kumimoji="1" lang="en-US" altLang="zh-CN" sz="3200" b="1" baseline="-25000">
                <a:latin typeface="楷体_GB2312" pitchFamily="49" charset="-122"/>
                <a:ea typeface="楷体_GB2312" pitchFamily="49" charset="-122"/>
              </a:rPr>
              <a:t>i</a:t>
            </a:r>
            <a:r>
              <a:rPr kumimoji="1" lang="zh-CN" altLang="en-US" sz="3200" b="1">
                <a:latin typeface="楷体_GB2312" pitchFamily="49" charset="-122"/>
                <a:ea typeface="楷体_GB2312" pitchFamily="49" charset="-122"/>
              </a:rPr>
              <a:t>为尾的弧（出度边）</a:t>
            </a:r>
          </a:p>
        </p:txBody>
      </p:sp>
      <p:sp>
        <p:nvSpPr>
          <p:cNvPr id="314402" name="Rectangle 34"/>
          <p:cNvSpPr>
            <a:spLocks noChangeArrowheads="1"/>
          </p:cNvSpPr>
          <p:nvPr/>
        </p:nvSpPr>
        <p:spPr bwMode="auto">
          <a:xfrm>
            <a:off x="179388" y="4865688"/>
            <a:ext cx="87137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latin typeface="楷体_GB2312" pitchFamily="49" charset="-122"/>
                <a:ea typeface="楷体_GB2312" pitchFamily="49" charset="-122"/>
              </a:rPr>
              <a:t>第</a:t>
            </a:r>
            <a:r>
              <a:rPr kumimoji="1" lang="en-US" altLang="zh-CN" sz="3200" b="1">
                <a:latin typeface="楷体_GB2312" pitchFamily="49" charset="-122"/>
                <a:ea typeface="楷体_GB2312" pitchFamily="49" charset="-122"/>
              </a:rPr>
              <a:t>i</a:t>
            </a:r>
            <a:r>
              <a:rPr kumimoji="1" lang="zh-CN" altLang="en-US" sz="3200" b="1">
                <a:latin typeface="楷体_GB2312" pitchFamily="49" charset="-122"/>
                <a:ea typeface="楷体_GB2312" pitchFamily="49" charset="-122"/>
              </a:rPr>
              <a:t>列的含义：以结点</a:t>
            </a:r>
            <a:r>
              <a:rPr kumimoji="1" lang="en-US" altLang="zh-CN" sz="3200" b="1">
                <a:latin typeface="楷体_GB2312" pitchFamily="49" charset="-122"/>
                <a:ea typeface="楷体_GB2312" pitchFamily="49" charset="-122"/>
              </a:rPr>
              <a:t>v</a:t>
            </a:r>
            <a:r>
              <a:rPr kumimoji="1" lang="en-US" altLang="zh-CN" sz="3200" b="1" baseline="-25000">
                <a:latin typeface="楷体_GB2312" pitchFamily="49" charset="-122"/>
                <a:ea typeface="楷体_GB2312" pitchFamily="49" charset="-122"/>
              </a:rPr>
              <a:t>i</a:t>
            </a:r>
            <a:r>
              <a:rPr kumimoji="1" lang="zh-CN" altLang="en-US" sz="3200" b="1">
                <a:latin typeface="楷体_GB2312" pitchFamily="49" charset="-122"/>
                <a:ea typeface="楷体_GB2312" pitchFamily="49" charset="-122"/>
              </a:rPr>
              <a:t>为头的弧（入度边）</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4398"/>
                                        </p:tgtEl>
                                        <p:attrNameLst>
                                          <p:attrName>style.visibility</p:attrName>
                                        </p:attrNameLst>
                                      </p:cBhvr>
                                      <p:to>
                                        <p:strVal val="visible"/>
                                      </p:to>
                                    </p:set>
                                    <p:animEffect transition="in" filter="blinds(horizontal)">
                                      <p:cBhvr>
                                        <p:cTn id="7" dur="500"/>
                                        <p:tgtEl>
                                          <p:spTgt spid="31439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14399"/>
                                        </p:tgtEl>
                                        <p:attrNameLst>
                                          <p:attrName>style.visibility</p:attrName>
                                        </p:attrNameLst>
                                      </p:cBhvr>
                                      <p:to>
                                        <p:strVal val="visible"/>
                                      </p:to>
                                    </p:set>
                                    <p:animEffect transition="in" filter="blinds(horizontal)">
                                      <p:cBhvr>
                                        <p:cTn id="10" dur="500"/>
                                        <p:tgtEl>
                                          <p:spTgt spid="31439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14402"/>
                                        </p:tgtEl>
                                        <p:attrNameLst>
                                          <p:attrName>style.visibility</p:attrName>
                                        </p:attrNameLst>
                                      </p:cBhvr>
                                      <p:to>
                                        <p:strVal val="visible"/>
                                      </p:to>
                                    </p:set>
                                    <p:animEffect transition="in" filter="blinds(horizontal)">
                                      <p:cBhvr>
                                        <p:cTn id="13" dur="500"/>
                                        <p:tgtEl>
                                          <p:spTgt spid="3144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98" grpId="0"/>
      <p:bldP spid="314399" grpId="0"/>
      <p:bldP spid="314402" grpId="0"/>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Text Box 8"/>
          <p:cNvSpPr txBox="1">
            <a:spLocks noChangeArrowheads="1"/>
          </p:cNvSpPr>
          <p:nvPr/>
        </p:nvSpPr>
        <p:spPr bwMode="auto">
          <a:xfrm>
            <a:off x="250825" y="2997200"/>
            <a:ext cx="46720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latin typeface="楷体_GB2312" pitchFamily="49" charset="-122"/>
                <a:ea typeface="楷体_GB2312" pitchFamily="49" charset="-122"/>
              </a:rPr>
              <a:t>有向图邻接矩阵的特性：</a:t>
            </a:r>
          </a:p>
        </p:txBody>
      </p:sp>
      <p:sp>
        <p:nvSpPr>
          <p:cNvPr id="39939" name="Rectangle 9"/>
          <p:cNvSpPr>
            <a:spLocks noChangeArrowheads="1"/>
          </p:cNvSpPr>
          <p:nvPr/>
        </p:nvSpPr>
        <p:spPr bwMode="auto">
          <a:xfrm>
            <a:off x="179388" y="3646488"/>
            <a:ext cx="85693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latin typeface="楷体_GB2312" pitchFamily="49" charset="-122"/>
                <a:ea typeface="楷体_GB2312" pitchFamily="49" charset="-122"/>
              </a:rPr>
              <a:t>1</a:t>
            </a:r>
            <a:r>
              <a:rPr kumimoji="1" lang="zh-CN" altLang="en-US" sz="3200" b="1">
                <a:latin typeface="楷体_GB2312" pitchFamily="49" charset="-122"/>
                <a:ea typeface="楷体_GB2312" pitchFamily="49" charset="-122"/>
              </a:rPr>
              <a:t>、有向图邻接矩阵不一定是对称阵</a:t>
            </a:r>
          </a:p>
        </p:txBody>
      </p:sp>
      <p:sp>
        <p:nvSpPr>
          <p:cNvPr id="246794" name="Rectangle 10"/>
          <p:cNvSpPr>
            <a:spLocks noChangeArrowheads="1"/>
          </p:cNvSpPr>
          <p:nvPr/>
        </p:nvSpPr>
        <p:spPr bwMode="auto">
          <a:xfrm>
            <a:off x="107950" y="4406900"/>
            <a:ext cx="82089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latin typeface="楷体_GB2312" pitchFamily="49" charset="-122"/>
                <a:ea typeface="楷体_GB2312" pitchFamily="49" charset="-122"/>
              </a:rPr>
              <a:t>2</a:t>
            </a:r>
            <a:r>
              <a:rPr kumimoji="1" lang="zh-CN" altLang="en-US" sz="3200" b="1">
                <a:latin typeface="楷体_GB2312" pitchFamily="49" charset="-122"/>
                <a:ea typeface="楷体_GB2312" pitchFamily="49" charset="-122"/>
              </a:rPr>
              <a:t>、顶点</a:t>
            </a:r>
            <a:r>
              <a:rPr kumimoji="1" lang="en-US" altLang="zh-CN" sz="3200" b="1">
                <a:latin typeface="楷体_GB2312" pitchFamily="49" charset="-122"/>
                <a:ea typeface="楷体_GB2312" pitchFamily="49" charset="-122"/>
              </a:rPr>
              <a:t>vi</a:t>
            </a:r>
            <a:r>
              <a:rPr kumimoji="1" lang="zh-CN" altLang="en-US" sz="3200" b="1">
                <a:latin typeface="楷体_GB2312" pitchFamily="49" charset="-122"/>
                <a:ea typeface="楷体_GB2312" pitchFamily="49" charset="-122"/>
              </a:rPr>
              <a:t>的出度</a:t>
            </a:r>
            <a:r>
              <a:rPr kumimoji="1" lang="en-US" altLang="zh-CN" sz="3200" b="1">
                <a:latin typeface="楷体_GB2312" pitchFamily="49" charset="-122"/>
                <a:ea typeface="楷体_GB2312" pitchFamily="49" charset="-122"/>
              </a:rPr>
              <a:t>=</a:t>
            </a:r>
            <a:r>
              <a:rPr kumimoji="1" lang="zh-CN" altLang="en-US" sz="3200" b="1">
                <a:latin typeface="楷体_GB2312" pitchFamily="49" charset="-122"/>
                <a:ea typeface="楷体_GB2312" pitchFamily="49" charset="-122"/>
              </a:rPr>
              <a:t>第</a:t>
            </a:r>
            <a:r>
              <a:rPr kumimoji="1" lang="en-US" altLang="zh-CN" sz="3200" b="1">
                <a:latin typeface="楷体_GB2312" pitchFamily="49" charset="-122"/>
                <a:ea typeface="楷体_GB2312" pitchFamily="49" charset="-122"/>
              </a:rPr>
              <a:t>i</a:t>
            </a:r>
            <a:r>
              <a:rPr kumimoji="1" lang="zh-CN" altLang="en-US" sz="3200" b="1">
                <a:latin typeface="楷体_GB2312" pitchFamily="49" charset="-122"/>
                <a:ea typeface="楷体_GB2312" pitchFamily="49" charset="-122"/>
              </a:rPr>
              <a:t>行元素之和，</a:t>
            </a:r>
          </a:p>
        </p:txBody>
      </p:sp>
      <p:graphicFrame>
        <p:nvGraphicFramePr>
          <p:cNvPr id="246805" name="Object 21"/>
          <p:cNvGraphicFramePr>
            <a:graphicFrameLocks noChangeAspect="1"/>
          </p:cNvGraphicFramePr>
          <p:nvPr/>
        </p:nvGraphicFramePr>
        <p:xfrm>
          <a:off x="6156325" y="4757738"/>
          <a:ext cx="2736850" cy="1119187"/>
        </p:xfrm>
        <a:graphic>
          <a:graphicData uri="http://schemas.openxmlformats.org/presentationml/2006/ole">
            <mc:AlternateContent xmlns:mc="http://schemas.openxmlformats.org/markup-compatibility/2006">
              <mc:Choice xmlns:v="urn:schemas-microsoft-com:vml" Requires="v">
                <p:oleObj spid="_x0000_s39980" name="公式" r:id="rId3" imgW="901309" imgH="368140" progId="Equation.3">
                  <p:embed/>
                </p:oleObj>
              </mc:Choice>
              <mc:Fallback>
                <p:oleObj name="公式" r:id="rId3" imgW="901309" imgH="368140" progId="Equation.3">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325" y="4757738"/>
                        <a:ext cx="2736850" cy="1119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6806" name="Rectangle 22"/>
          <p:cNvSpPr>
            <a:spLocks noChangeArrowheads="1"/>
          </p:cNvSpPr>
          <p:nvPr/>
        </p:nvSpPr>
        <p:spPr bwMode="auto">
          <a:xfrm>
            <a:off x="107950" y="5373688"/>
            <a:ext cx="6551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latin typeface="楷体_GB2312" pitchFamily="49" charset="-122"/>
                <a:ea typeface="楷体_GB2312" pitchFamily="49" charset="-122"/>
              </a:rPr>
              <a:t>3</a:t>
            </a:r>
            <a:r>
              <a:rPr kumimoji="1" lang="zh-CN" altLang="en-US" sz="3200" b="1">
                <a:latin typeface="楷体_GB2312" pitchFamily="49" charset="-122"/>
                <a:ea typeface="楷体_GB2312" pitchFamily="49" charset="-122"/>
              </a:rPr>
              <a:t>、顶点</a:t>
            </a:r>
            <a:r>
              <a:rPr kumimoji="1" lang="en-US" altLang="zh-CN" sz="3200" b="1">
                <a:latin typeface="楷体_GB2312" pitchFamily="49" charset="-122"/>
                <a:ea typeface="楷体_GB2312" pitchFamily="49" charset="-122"/>
              </a:rPr>
              <a:t>vj</a:t>
            </a:r>
            <a:r>
              <a:rPr kumimoji="1" lang="zh-CN" altLang="en-US" sz="3200" b="1">
                <a:latin typeface="楷体_GB2312" pitchFamily="49" charset="-122"/>
                <a:ea typeface="楷体_GB2312" pitchFamily="49" charset="-122"/>
              </a:rPr>
              <a:t>的入度</a:t>
            </a:r>
            <a:r>
              <a:rPr kumimoji="1" lang="en-US" altLang="zh-CN" sz="3200" b="1">
                <a:latin typeface="楷体_GB2312" pitchFamily="49" charset="-122"/>
                <a:ea typeface="楷体_GB2312" pitchFamily="49" charset="-122"/>
              </a:rPr>
              <a:t>=</a:t>
            </a:r>
            <a:r>
              <a:rPr kumimoji="1" lang="zh-CN" altLang="en-US" sz="3200" b="1">
                <a:latin typeface="楷体_GB2312" pitchFamily="49" charset="-122"/>
                <a:ea typeface="楷体_GB2312" pitchFamily="49" charset="-122"/>
              </a:rPr>
              <a:t>第</a:t>
            </a:r>
            <a:r>
              <a:rPr kumimoji="1" lang="en-US" altLang="zh-CN" sz="3200" b="1">
                <a:latin typeface="楷体_GB2312" pitchFamily="49" charset="-122"/>
                <a:ea typeface="楷体_GB2312" pitchFamily="49" charset="-122"/>
              </a:rPr>
              <a:t>j</a:t>
            </a:r>
            <a:r>
              <a:rPr kumimoji="1" lang="zh-CN" altLang="en-US" sz="3200" b="1">
                <a:latin typeface="楷体_GB2312" pitchFamily="49" charset="-122"/>
                <a:ea typeface="楷体_GB2312" pitchFamily="49" charset="-122"/>
              </a:rPr>
              <a:t>列元素之和，</a:t>
            </a:r>
          </a:p>
        </p:txBody>
      </p:sp>
      <p:graphicFrame>
        <p:nvGraphicFramePr>
          <p:cNvPr id="246807" name="Object 23"/>
          <p:cNvGraphicFramePr>
            <a:graphicFrameLocks noChangeAspect="1"/>
          </p:cNvGraphicFramePr>
          <p:nvPr/>
        </p:nvGraphicFramePr>
        <p:xfrm>
          <a:off x="5508625" y="5805488"/>
          <a:ext cx="2700338" cy="1042987"/>
        </p:xfrm>
        <a:graphic>
          <a:graphicData uri="http://schemas.openxmlformats.org/presentationml/2006/ole">
            <mc:AlternateContent xmlns:mc="http://schemas.openxmlformats.org/markup-compatibility/2006">
              <mc:Choice xmlns:v="urn:schemas-microsoft-com:vml" Requires="v">
                <p:oleObj spid="_x0000_s39981" name="公式" r:id="rId5" imgW="888614" imgH="342751" progId="Equation.3">
                  <p:embed/>
                </p:oleObj>
              </mc:Choice>
              <mc:Fallback>
                <p:oleObj name="公式" r:id="rId5" imgW="888614" imgH="342751" progId="Equation.3">
                  <p:embed/>
                  <p:pic>
                    <p:nvPicPr>
                      <p:cNvPr id="0"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8625" y="5805488"/>
                        <a:ext cx="2700338" cy="1042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4" name="Rectangle 42"/>
          <p:cNvSpPr>
            <a:spLocks noGrp="1" noChangeArrowheads="1"/>
          </p:cNvSpPr>
          <p:nvPr>
            <p:ph type="body" idx="1"/>
          </p:nvPr>
        </p:nvSpPr>
        <p:spPr>
          <a:xfrm>
            <a:off x="1176338" y="411163"/>
            <a:ext cx="2100262" cy="2376487"/>
          </a:xfrm>
          <a:noFill/>
        </p:spPr>
        <p:txBody>
          <a:bodyPr/>
          <a:lstStyle/>
          <a:p>
            <a:pPr eaLnBrk="1" hangingPunct="1">
              <a:buFont typeface="Wingdings" pitchFamily="2" charset="2"/>
              <a:buNone/>
            </a:pPr>
            <a:r>
              <a:rPr lang="en-US" altLang="zh-CN" smtClean="0"/>
              <a:t> 0  1  1  0 </a:t>
            </a:r>
          </a:p>
          <a:p>
            <a:pPr eaLnBrk="1" hangingPunct="1">
              <a:buFont typeface="Wingdings" pitchFamily="2" charset="2"/>
              <a:buNone/>
            </a:pPr>
            <a:r>
              <a:rPr lang="en-US" altLang="zh-CN" smtClean="0"/>
              <a:t> 0  0  0  0</a:t>
            </a:r>
          </a:p>
          <a:p>
            <a:pPr eaLnBrk="1" hangingPunct="1">
              <a:buFont typeface="Wingdings" pitchFamily="2" charset="2"/>
              <a:buNone/>
            </a:pPr>
            <a:r>
              <a:rPr lang="en-US" altLang="zh-CN" smtClean="0"/>
              <a:t> 0  0  0  1  </a:t>
            </a:r>
          </a:p>
          <a:p>
            <a:pPr eaLnBrk="1" hangingPunct="1">
              <a:buFont typeface="Wingdings" pitchFamily="2" charset="2"/>
              <a:buNone/>
            </a:pPr>
            <a:r>
              <a:rPr lang="en-US" altLang="zh-CN" smtClean="0"/>
              <a:t> 1  0  0  0 </a:t>
            </a:r>
          </a:p>
        </p:txBody>
      </p:sp>
      <p:sp>
        <p:nvSpPr>
          <p:cNvPr id="39945" name="Line 43"/>
          <p:cNvSpPr>
            <a:spLocks noChangeShapeType="1"/>
          </p:cNvSpPr>
          <p:nvPr/>
        </p:nvSpPr>
        <p:spPr bwMode="auto">
          <a:xfrm>
            <a:off x="1176338" y="527050"/>
            <a:ext cx="0" cy="21336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946" name="Line 44"/>
          <p:cNvSpPr>
            <a:spLocks noChangeShapeType="1"/>
          </p:cNvSpPr>
          <p:nvPr/>
        </p:nvSpPr>
        <p:spPr bwMode="auto">
          <a:xfrm>
            <a:off x="3121025" y="585788"/>
            <a:ext cx="0" cy="20574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947" name="Line 45"/>
          <p:cNvSpPr>
            <a:spLocks noChangeShapeType="1"/>
          </p:cNvSpPr>
          <p:nvPr/>
        </p:nvSpPr>
        <p:spPr bwMode="auto">
          <a:xfrm>
            <a:off x="1176338" y="530225"/>
            <a:ext cx="144462"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48" name="Line 46"/>
          <p:cNvSpPr>
            <a:spLocks noChangeShapeType="1"/>
          </p:cNvSpPr>
          <p:nvPr/>
        </p:nvSpPr>
        <p:spPr bwMode="auto">
          <a:xfrm>
            <a:off x="1176338" y="2643188"/>
            <a:ext cx="144462"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49" name="Line 47"/>
          <p:cNvSpPr>
            <a:spLocks noChangeShapeType="1"/>
          </p:cNvSpPr>
          <p:nvPr/>
        </p:nvSpPr>
        <p:spPr bwMode="auto">
          <a:xfrm>
            <a:off x="2976563" y="555625"/>
            <a:ext cx="144462"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50" name="Line 48"/>
          <p:cNvSpPr>
            <a:spLocks noChangeShapeType="1"/>
          </p:cNvSpPr>
          <p:nvPr/>
        </p:nvSpPr>
        <p:spPr bwMode="auto">
          <a:xfrm>
            <a:off x="2976563" y="2643188"/>
            <a:ext cx="144462"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51" name="Rectangle 49"/>
          <p:cNvSpPr>
            <a:spLocks noChangeArrowheads="1"/>
          </p:cNvSpPr>
          <p:nvPr/>
        </p:nvSpPr>
        <p:spPr bwMode="auto">
          <a:xfrm>
            <a:off x="755650" y="549275"/>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t>V1</a:t>
            </a:r>
          </a:p>
        </p:txBody>
      </p:sp>
      <p:sp>
        <p:nvSpPr>
          <p:cNvPr id="39952" name="Rectangle 50"/>
          <p:cNvSpPr>
            <a:spLocks noChangeArrowheads="1"/>
          </p:cNvSpPr>
          <p:nvPr/>
        </p:nvSpPr>
        <p:spPr bwMode="auto">
          <a:xfrm>
            <a:off x="1249363" y="1889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t>V1</a:t>
            </a:r>
          </a:p>
        </p:txBody>
      </p:sp>
      <p:sp>
        <p:nvSpPr>
          <p:cNvPr id="39953" name="Rectangle 51"/>
          <p:cNvSpPr>
            <a:spLocks noChangeArrowheads="1"/>
          </p:cNvSpPr>
          <p:nvPr/>
        </p:nvSpPr>
        <p:spPr bwMode="auto">
          <a:xfrm>
            <a:off x="1681163" y="1889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t>V2</a:t>
            </a:r>
          </a:p>
        </p:txBody>
      </p:sp>
      <p:sp>
        <p:nvSpPr>
          <p:cNvPr id="39954" name="Rectangle 52"/>
          <p:cNvSpPr>
            <a:spLocks noChangeArrowheads="1"/>
          </p:cNvSpPr>
          <p:nvPr/>
        </p:nvSpPr>
        <p:spPr bwMode="auto">
          <a:xfrm>
            <a:off x="744538" y="112553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t>V2</a:t>
            </a:r>
          </a:p>
        </p:txBody>
      </p:sp>
      <p:sp>
        <p:nvSpPr>
          <p:cNvPr id="39955" name="Rectangle 53"/>
          <p:cNvSpPr>
            <a:spLocks noChangeArrowheads="1"/>
          </p:cNvSpPr>
          <p:nvPr/>
        </p:nvSpPr>
        <p:spPr bwMode="auto">
          <a:xfrm>
            <a:off x="744538" y="170815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t>V3</a:t>
            </a:r>
          </a:p>
        </p:txBody>
      </p:sp>
      <p:sp>
        <p:nvSpPr>
          <p:cNvPr id="39956" name="Rectangle 54"/>
          <p:cNvSpPr>
            <a:spLocks noChangeArrowheads="1"/>
          </p:cNvSpPr>
          <p:nvPr/>
        </p:nvSpPr>
        <p:spPr bwMode="auto">
          <a:xfrm>
            <a:off x="2184400" y="1952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t>V3</a:t>
            </a:r>
          </a:p>
        </p:txBody>
      </p:sp>
      <p:sp>
        <p:nvSpPr>
          <p:cNvPr id="39957" name="Rectangle 55"/>
          <p:cNvSpPr>
            <a:spLocks noChangeArrowheads="1"/>
          </p:cNvSpPr>
          <p:nvPr/>
        </p:nvSpPr>
        <p:spPr bwMode="auto">
          <a:xfrm>
            <a:off x="2586038" y="1952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t>V4</a:t>
            </a:r>
          </a:p>
        </p:txBody>
      </p:sp>
      <p:sp>
        <p:nvSpPr>
          <p:cNvPr id="39958" name="Rectangle 56"/>
          <p:cNvSpPr>
            <a:spLocks noChangeArrowheads="1"/>
          </p:cNvSpPr>
          <p:nvPr/>
        </p:nvSpPr>
        <p:spPr bwMode="auto">
          <a:xfrm>
            <a:off x="712788" y="2276475"/>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t>V4</a:t>
            </a:r>
          </a:p>
        </p:txBody>
      </p:sp>
      <p:grpSp>
        <p:nvGrpSpPr>
          <p:cNvPr id="39959" name="Group 57"/>
          <p:cNvGrpSpPr>
            <a:grpSpLocks/>
          </p:cNvGrpSpPr>
          <p:nvPr/>
        </p:nvGrpSpPr>
        <p:grpSpPr bwMode="auto">
          <a:xfrm>
            <a:off x="4572000" y="260350"/>
            <a:ext cx="2590800" cy="2667000"/>
            <a:chOff x="672" y="2064"/>
            <a:chExt cx="1632" cy="1680"/>
          </a:xfrm>
        </p:grpSpPr>
        <p:sp>
          <p:nvSpPr>
            <p:cNvPr id="39960" name="Oval 58"/>
            <p:cNvSpPr>
              <a:spLocks noChangeArrowheads="1"/>
            </p:cNvSpPr>
            <p:nvPr/>
          </p:nvSpPr>
          <p:spPr bwMode="auto">
            <a:xfrm>
              <a:off x="672" y="2064"/>
              <a:ext cx="432" cy="43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V1</a:t>
              </a:r>
            </a:p>
          </p:txBody>
        </p:sp>
        <p:sp>
          <p:nvSpPr>
            <p:cNvPr id="39961" name="Oval 59"/>
            <p:cNvSpPr>
              <a:spLocks noChangeArrowheads="1"/>
            </p:cNvSpPr>
            <p:nvPr/>
          </p:nvSpPr>
          <p:spPr bwMode="auto">
            <a:xfrm>
              <a:off x="1872" y="3264"/>
              <a:ext cx="432" cy="43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V4</a:t>
              </a:r>
            </a:p>
          </p:txBody>
        </p:sp>
        <p:sp>
          <p:nvSpPr>
            <p:cNvPr id="39962" name="Oval 60"/>
            <p:cNvSpPr>
              <a:spLocks noChangeArrowheads="1"/>
            </p:cNvSpPr>
            <p:nvPr/>
          </p:nvSpPr>
          <p:spPr bwMode="auto">
            <a:xfrm>
              <a:off x="1824" y="2064"/>
              <a:ext cx="432" cy="43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V2</a:t>
              </a:r>
            </a:p>
          </p:txBody>
        </p:sp>
        <p:sp>
          <p:nvSpPr>
            <p:cNvPr id="39963" name="Oval 61"/>
            <p:cNvSpPr>
              <a:spLocks noChangeArrowheads="1"/>
            </p:cNvSpPr>
            <p:nvPr/>
          </p:nvSpPr>
          <p:spPr bwMode="auto">
            <a:xfrm>
              <a:off x="672" y="3312"/>
              <a:ext cx="432" cy="43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V3</a:t>
              </a:r>
            </a:p>
          </p:txBody>
        </p:sp>
        <p:sp>
          <p:nvSpPr>
            <p:cNvPr id="39964" name="Line 62"/>
            <p:cNvSpPr>
              <a:spLocks noChangeShapeType="1"/>
            </p:cNvSpPr>
            <p:nvPr/>
          </p:nvSpPr>
          <p:spPr bwMode="auto">
            <a:xfrm>
              <a:off x="1104" y="2304"/>
              <a:ext cx="720" cy="0"/>
            </a:xfrm>
            <a:prstGeom prst="line">
              <a:avLst/>
            </a:prstGeom>
            <a:noFill/>
            <a:ln w="28575">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965" name="Line 63"/>
            <p:cNvSpPr>
              <a:spLocks noChangeShapeType="1"/>
            </p:cNvSpPr>
            <p:nvPr/>
          </p:nvSpPr>
          <p:spPr bwMode="auto">
            <a:xfrm>
              <a:off x="864" y="2496"/>
              <a:ext cx="0" cy="816"/>
            </a:xfrm>
            <a:prstGeom prst="line">
              <a:avLst/>
            </a:prstGeom>
            <a:noFill/>
            <a:ln w="28575">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966" name="Line 64"/>
            <p:cNvSpPr>
              <a:spLocks noChangeShapeType="1"/>
            </p:cNvSpPr>
            <p:nvPr/>
          </p:nvSpPr>
          <p:spPr bwMode="auto">
            <a:xfrm>
              <a:off x="1104" y="3552"/>
              <a:ext cx="768" cy="0"/>
            </a:xfrm>
            <a:prstGeom prst="line">
              <a:avLst/>
            </a:prstGeom>
            <a:noFill/>
            <a:ln w="28575">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967" name="Line 65"/>
            <p:cNvSpPr>
              <a:spLocks noChangeShapeType="1"/>
            </p:cNvSpPr>
            <p:nvPr/>
          </p:nvSpPr>
          <p:spPr bwMode="auto">
            <a:xfrm flipH="1" flipV="1">
              <a:off x="1056" y="2400"/>
              <a:ext cx="912" cy="912"/>
            </a:xfrm>
            <a:prstGeom prst="line">
              <a:avLst/>
            </a:prstGeom>
            <a:noFill/>
            <a:ln w="28575">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6794"/>
                                        </p:tgtEl>
                                        <p:attrNameLst>
                                          <p:attrName>style.visibility</p:attrName>
                                        </p:attrNameLst>
                                      </p:cBhvr>
                                      <p:to>
                                        <p:strVal val="visible"/>
                                      </p:to>
                                    </p:set>
                                    <p:animEffect transition="in" filter="blinds(horizontal)">
                                      <p:cBhvr>
                                        <p:cTn id="7" dur="500"/>
                                        <p:tgtEl>
                                          <p:spTgt spid="246794"/>
                                        </p:tgtEl>
                                      </p:cBhvr>
                                    </p:animEffect>
                                  </p:childTnLst>
                                </p:cTn>
                              </p:par>
                              <p:par>
                                <p:cTn id="8" presetID="3" presetClass="entr" presetSubtype="10" fill="hold" nodeType="withEffect">
                                  <p:stCondLst>
                                    <p:cond delay="0"/>
                                  </p:stCondLst>
                                  <p:childTnLst>
                                    <p:set>
                                      <p:cBhvr>
                                        <p:cTn id="9" dur="1" fill="hold">
                                          <p:stCondLst>
                                            <p:cond delay="0"/>
                                          </p:stCondLst>
                                        </p:cTn>
                                        <p:tgtEl>
                                          <p:spTgt spid="246805"/>
                                        </p:tgtEl>
                                        <p:attrNameLst>
                                          <p:attrName>style.visibility</p:attrName>
                                        </p:attrNameLst>
                                      </p:cBhvr>
                                      <p:to>
                                        <p:strVal val="visible"/>
                                      </p:to>
                                    </p:set>
                                    <p:animEffect transition="in" filter="blinds(horizontal)">
                                      <p:cBhvr>
                                        <p:cTn id="10" dur="500"/>
                                        <p:tgtEl>
                                          <p:spTgt spid="24680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46806"/>
                                        </p:tgtEl>
                                        <p:attrNameLst>
                                          <p:attrName>style.visibility</p:attrName>
                                        </p:attrNameLst>
                                      </p:cBhvr>
                                      <p:to>
                                        <p:strVal val="visible"/>
                                      </p:to>
                                    </p:set>
                                    <p:animEffect transition="in" filter="blinds(horizontal)">
                                      <p:cBhvr>
                                        <p:cTn id="15" dur="500"/>
                                        <p:tgtEl>
                                          <p:spTgt spid="246806"/>
                                        </p:tgtEl>
                                      </p:cBhvr>
                                    </p:animEffect>
                                  </p:childTnLst>
                                </p:cTn>
                              </p:par>
                              <p:par>
                                <p:cTn id="16" presetID="3" presetClass="entr" presetSubtype="10" fill="hold" nodeType="withEffect">
                                  <p:stCondLst>
                                    <p:cond delay="0"/>
                                  </p:stCondLst>
                                  <p:childTnLst>
                                    <p:set>
                                      <p:cBhvr>
                                        <p:cTn id="17" dur="1" fill="hold">
                                          <p:stCondLst>
                                            <p:cond delay="0"/>
                                          </p:stCondLst>
                                        </p:cTn>
                                        <p:tgtEl>
                                          <p:spTgt spid="246807"/>
                                        </p:tgtEl>
                                        <p:attrNameLst>
                                          <p:attrName>style.visibility</p:attrName>
                                        </p:attrNameLst>
                                      </p:cBhvr>
                                      <p:to>
                                        <p:strVal val="visible"/>
                                      </p:to>
                                    </p:set>
                                    <p:animEffect transition="in" filter="blinds(horizontal)">
                                      <p:cBhvr>
                                        <p:cTn id="18" dur="500"/>
                                        <p:tgtEl>
                                          <p:spTgt spid="246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94" grpId="0"/>
      <p:bldP spid="246806" grpId="0"/>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7"/>
          <p:cNvSpPr>
            <a:spLocks noChangeArrowheads="1"/>
          </p:cNvSpPr>
          <p:nvPr/>
        </p:nvSpPr>
        <p:spPr bwMode="auto">
          <a:xfrm>
            <a:off x="215900" y="3284538"/>
            <a:ext cx="853281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latin typeface="楷体_GB2312" pitchFamily="49" charset="-122"/>
                <a:ea typeface="楷体_GB2312" pitchFamily="49" charset="-122"/>
              </a:rPr>
              <a:t>4</a:t>
            </a:r>
            <a:r>
              <a:rPr kumimoji="1" lang="zh-CN" altLang="en-US" sz="3200" b="1">
                <a:latin typeface="楷体_GB2312" pitchFamily="49" charset="-122"/>
                <a:ea typeface="楷体_GB2312" pitchFamily="49" charset="-122"/>
              </a:rPr>
              <a:t>、顶点</a:t>
            </a:r>
            <a:r>
              <a:rPr kumimoji="1" lang="en-US" altLang="zh-CN" sz="3200" b="1">
                <a:latin typeface="楷体_GB2312" pitchFamily="49" charset="-122"/>
                <a:ea typeface="楷体_GB2312" pitchFamily="49" charset="-122"/>
              </a:rPr>
              <a:t>vi</a:t>
            </a:r>
            <a:r>
              <a:rPr kumimoji="1" lang="zh-CN" altLang="en-US" sz="3200" b="1">
                <a:latin typeface="楷体_GB2312" pitchFamily="49" charset="-122"/>
                <a:ea typeface="楷体_GB2312" pitchFamily="49" charset="-122"/>
              </a:rPr>
              <a:t>的度</a:t>
            </a:r>
            <a:r>
              <a:rPr kumimoji="1" lang="en-US" altLang="zh-CN" sz="3200" b="1">
                <a:latin typeface="楷体_GB2312" pitchFamily="49" charset="-122"/>
                <a:ea typeface="楷体_GB2312" pitchFamily="49" charset="-122"/>
              </a:rPr>
              <a:t>=</a:t>
            </a:r>
            <a:r>
              <a:rPr kumimoji="1" lang="zh-CN" altLang="en-US" sz="3200" b="1">
                <a:latin typeface="楷体_GB2312" pitchFamily="49" charset="-122"/>
                <a:ea typeface="楷体_GB2312" pitchFamily="49" charset="-122"/>
              </a:rPr>
              <a:t>第</a:t>
            </a:r>
            <a:r>
              <a:rPr kumimoji="1" lang="en-US" altLang="zh-CN" sz="3200" b="1">
                <a:latin typeface="楷体_GB2312" pitchFamily="49" charset="-122"/>
                <a:ea typeface="楷体_GB2312" pitchFamily="49" charset="-122"/>
              </a:rPr>
              <a:t>i</a:t>
            </a:r>
            <a:r>
              <a:rPr kumimoji="1" lang="zh-CN" altLang="en-US" sz="3200" b="1">
                <a:latin typeface="楷体_GB2312" pitchFamily="49" charset="-122"/>
                <a:ea typeface="楷体_GB2312" pitchFamily="49" charset="-122"/>
              </a:rPr>
              <a:t>行元素之和 </a:t>
            </a:r>
            <a:r>
              <a:rPr kumimoji="1" lang="en-US" altLang="zh-CN" sz="3200" b="1">
                <a:latin typeface="楷体_GB2312" pitchFamily="49" charset="-122"/>
                <a:ea typeface="楷体_GB2312" pitchFamily="49" charset="-122"/>
              </a:rPr>
              <a:t>+ </a:t>
            </a:r>
            <a:r>
              <a:rPr kumimoji="1" lang="zh-CN" altLang="en-US" sz="3200" b="1">
                <a:latin typeface="楷体_GB2312" pitchFamily="49" charset="-122"/>
                <a:ea typeface="楷体_GB2312" pitchFamily="49" charset="-122"/>
              </a:rPr>
              <a:t>第</a:t>
            </a:r>
            <a:r>
              <a:rPr kumimoji="1" lang="en-US" altLang="zh-CN" sz="3200" b="1">
                <a:latin typeface="楷体_GB2312" pitchFamily="49" charset="-122"/>
                <a:ea typeface="楷体_GB2312" pitchFamily="49" charset="-122"/>
              </a:rPr>
              <a:t>i</a:t>
            </a:r>
            <a:r>
              <a:rPr kumimoji="1" lang="zh-CN" altLang="en-US" sz="3200" b="1">
                <a:latin typeface="楷体_GB2312" pitchFamily="49" charset="-122"/>
                <a:ea typeface="楷体_GB2312" pitchFamily="49" charset="-122"/>
              </a:rPr>
              <a:t>列元素之和，</a:t>
            </a:r>
          </a:p>
        </p:txBody>
      </p:sp>
      <p:graphicFrame>
        <p:nvGraphicFramePr>
          <p:cNvPr id="40963" name="Object 20"/>
          <p:cNvGraphicFramePr>
            <a:graphicFrameLocks noChangeAspect="1"/>
          </p:cNvGraphicFramePr>
          <p:nvPr/>
        </p:nvGraphicFramePr>
        <p:xfrm>
          <a:off x="1476375" y="4149725"/>
          <a:ext cx="5472113" cy="762000"/>
        </p:xfrm>
        <a:graphic>
          <a:graphicData uri="http://schemas.openxmlformats.org/presentationml/2006/ole">
            <mc:AlternateContent xmlns:mc="http://schemas.openxmlformats.org/markup-compatibility/2006">
              <mc:Choice xmlns:v="urn:schemas-microsoft-com:vml" Requires="v">
                <p:oleObj spid="_x0000_s40995" name="公式" r:id="rId3" imgW="1459866" imgH="203112" progId="Equation.3">
                  <p:embed/>
                </p:oleObj>
              </mc:Choice>
              <mc:Fallback>
                <p:oleObj name="公式" r:id="rId3" imgW="1459866" imgH="203112" progId="Equation.3">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4149725"/>
                        <a:ext cx="547211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64" name="Rectangle 21"/>
          <p:cNvSpPr>
            <a:spLocks noChangeArrowheads="1"/>
          </p:cNvSpPr>
          <p:nvPr/>
        </p:nvSpPr>
        <p:spPr bwMode="auto">
          <a:xfrm>
            <a:off x="107950" y="5157788"/>
            <a:ext cx="88931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latin typeface="楷体_GB2312" pitchFamily="49" charset="-122"/>
                <a:ea typeface="楷体_GB2312" pitchFamily="49" charset="-122"/>
              </a:rPr>
              <a:t>5</a:t>
            </a:r>
            <a:r>
              <a:rPr kumimoji="1" lang="zh-CN" altLang="en-US" sz="3200" b="1">
                <a:latin typeface="楷体_GB2312" pitchFamily="49" charset="-122"/>
                <a:ea typeface="楷体_GB2312" pitchFamily="49" charset="-122"/>
              </a:rPr>
              <a:t>、邻接矩阵中非零元个数表示有向图弧的数目</a:t>
            </a:r>
          </a:p>
        </p:txBody>
      </p:sp>
      <p:sp>
        <p:nvSpPr>
          <p:cNvPr id="40965" name="Rectangle 46"/>
          <p:cNvSpPr>
            <a:spLocks noGrp="1" noChangeArrowheads="1"/>
          </p:cNvSpPr>
          <p:nvPr>
            <p:ph type="body" idx="1"/>
          </p:nvPr>
        </p:nvSpPr>
        <p:spPr>
          <a:xfrm>
            <a:off x="1176338" y="411163"/>
            <a:ext cx="2100262" cy="2376487"/>
          </a:xfrm>
          <a:noFill/>
        </p:spPr>
        <p:txBody>
          <a:bodyPr/>
          <a:lstStyle/>
          <a:p>
            <a:pPr eaLnBrk="1" hangingPunct="1">
              <a:buFont typeface="Wingdings" pitchFamily="2" charset="2"/>
              <a:buNone/>
            </a:pPr>
            <a:r>
              <a:rPr lang="en-US" altLang="zh-CN" smtClean="0"/>
              <a:t> 0  1  1  0 </a:t>
            </a:r>
          </a:p>
          <a:p>
            <a:pPr eaLnBrk="1" hangingPunct="1">
              <a:buFont typeface="Wingdings" pitchFamily="2" charset="2"/>
              <a:buNone/>
            </a:pPr>
            <a:r>
              <a:rPr lang="en-US" altLang="zh-CN" smtClean="0"/>
              <a:t> 0  0  0  0</a:t>
            </a:r>
          </a:p>
          <a:p>
            <a:pPr eaLnBrk="1" hangingPunct="1">
              <a:buFont typeface="Wingdings" pitchFamily="2" charset="2"/>
              <a:buNone/>
            </a:pPr>
            <a:r>
              <a:rPr lang="en-US" altLang="zh-CN" smtClean="0"/>
              <a:t> 0  0  0  1  </a:t>
            </a:r>
          </a:p>
          <a:p>
            <a:pPr eaLnBrk="1" hangingPunct="1">
              <a:buFont typeface="Wingdings" pitchFamily="2" charset="2"/>
              <a:buNone/>
            </a:pPr>
            <a:r>
              <a:rPr lang="en-US" altLang="zh-CN" smtClean="0"/>
              <a:t> 1  0  0  0 </a:t>
            </a:r>
          </a:p>
        </p:txBody>
      </p:sp>
      <p:sp>
        <p:nvSpPr>
          <p:cNvPr id="40966" name="Line 47"/>
          <p:cNvSpPr>
            <a:spLocks noChangeShapeType="1"/>
          </p:cNvSpPr>
          <p:nvPr/>
        </p:nvSpPr>
        <p:spPr bwMode="auto">
          <a:xfrm>
            <a:off x="1176338" y="527050"/>
            <a:ext cx="0" cy="21336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67" name="Line 48"/>
          <p:cNvSpPr>
            <a:spLocks noChangeShapeType="1"/>
          </p:cNvSpPr>
          <p:nvPr/>
        </p:nvSpPr>
        <p:spPr bwMode="auto">
          <a:xfrm>
            <a:off x="3121025" y="585788"/>
            <a:ext cx="0" cy="20574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68" name="Line 49"/>
          <p:cNvSpPr>
            <a:spLocks noChangeShapeType="1"/>
          </p:cNvSpPr>
          <p:nvPr/>
        </p:nvSpPr>
        <p:spPr bwMode="auto">
          <a:xfrm>
            <a:off x="1176338" y="530225"/>
            <a:ext cx="144462"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69" name="Line 50"/>
          <p:cNvSpPr>
            <a:spLocks noChangeShapeType="1"/>
          </p:cNvSpPr>
          <p:nvPr/>
        </p:nvSpPr>
        <p:spPr bwMode="auto">
          <a:xfrm>
            <a:off x="1176338" y="2643188"/>
            <a:ext cx="144462"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70" name="Line 51"/>
          <p:cNvSpPr>
            <a:spLocks noChangeShapeType="1"/>
          </p:cNvSpPr>
          <p:nvPr/>
        </p:nvSpPr>
        <p:spPr bwMode="auto">
          <a:xfrm>
            <a:off x="2976563" y="555625"/>
            <a:ext cx="144462"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71" name="Line 52"/>
          <p:cNvSpPr>
            <a:spLocks noChangeShapeType="1"/>
          </p:cNvSpPr>
          <p:nvPr/>
        </p:nvSpPr>
        <p:spPr bwMode="auto">
          <a:xfrm>
            <a:off x="2976563" y="2643188"/>
            <a:ext cx="144462"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72" name="Rectangle 53"/>
          <p:cNvSpPr>
            <a:spLocks noChangeArrowheads="1"/>
          </p:cNvSpPr>
          <p:nvPr/>
        </p:nvSpPr>
        <p:spPr bwMode="auto">
          <a:xfrm>
            <a:off x="755650" y="549275"/>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t>V1</a:t>
            </a:r>
          </a:p>
        </p:txBody>
      </p:sp>
      <p:sp>
        <p:nvSpPr>
          <p:cNvPr id="40973" name="Rectangle 54"/>
          <p:cNvSpPr>
            <a:spLocks noChangeArrowheads="1"/>
          </p:cNvSpPr>
          <p:nvPr/>
        </p:nvSpPr>
        <p:spPr bwMode="auto">
          <a:xfrm>
            <a:off x="1249363" y="1889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t>V1</a:t>
            </a:r>
          </a:p>
        </p:txBody>
      </p:sp>
      <p:sp>
        <p:nvSpPr>
          <p:cNvPr id="40974" name="Rectangle 55"/>
          <p:cNvSpPr>
            <a:spLocks noChangeArrowheads="1"/>
          </p:cNvSpPr>
          <p:nvPr/>
        </p:nvSpPr>
        <p:spPr bwMode="auto">
          <a:xfrm>
            <a:off x="1681163" y="1889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t>V2</a:t>
            </a:r>
          </a:p>
        </p:txBody>
      </p:sp>
      <p:sp>
        <p:nvSpPr>
          <p:cNvPr id="40975" name="Rectangle 56"/>
          <p:cNvSpPr>
            <a:spLocks noChangeArrowheads="1"/>
          </p:cNvSpPr>
          <p:nvPr/>
        </p:nvSpPr>
        <p:spPr bwMode="auto">
          <a:xfrm>
            <a:off x="744538" y="112553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t>V2</a:t>
            </a:r>
          </a:p>
        </p:txBody>
      </p:sp>
      <p:sp>
        <p:nvSpPr>
          <p:cNvPr id="40976" name="Rectangle 57"/>
          <p:cNvSpPr>
            <a:spLocks noChangeArrowheads="1"/>
          </p:cNvSpPr>
          <p:nvPr/>
        </p:nvSpPr>
        <p:spPr bwMode="auto">
          <a:xfrm>
            <a:off x="744538" y="170815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t>V3</a:t>
            </a:r>
          </a:p>
        </p:txBody>
      </p:sp>
      <p:sp>
        <p:nvSpPr>
          <p:cNvPr id="40977" name="Rectangle 58"/>
          <p:cNvSpPr>
            <a:spLocks noChangeArrowheads="1"/>
          </p:cNvSpPr>
          <p:nvPr/>
        </p:nvSpPr>
        <p:spPr bwMode="auto">
          <a:xfrm>
            <a:off x="2184400" y="1952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t>V3</a:t>
            </a:r>
          </a:p>
        </p:txBody>
      </p:sp>
      <p:sp>
        <p:nvSpPr>
          <p:cNvPr id="40978" name="Rectangle 59"/>
          <p:cNvSpPr>
            <a:spLocks noChangeArrowheads="1"/>
          </p:cNvSpPr>
          <p:nvPr/>
        </p:nvSpPr>
        <p:spPr bwMode="auto">
          <a:xfrm>
            <a:off x="2586038" y="1952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t>V4</a:t>
            </a:r>
          </a:p>
        </p:txBody>
      </p:sp>
      <p:sp>
        <p:nvSpPr>
          <p:cNvPr id="40979" name="Rectangle 60"/>
          <p:cNvSpPr>
            <a:spLocks noChangeArrowheads="1"/>
          </p:cNvSpPr>
          <p:nvPr/>
        </p:nvSpPr>
        <p:spPr bwMode="auto">
          <a:xfrm>
            <a:off x="712788" y="2276475"/>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t>V4</a:t>
            </a:r>
          </a:p>
        </p:txBody>
      </p:sp>
      <p:grpSp>
        <p:nvGrpSpPr>
          <p:cNvPr id="40980" name="Group 61"/>
          <p:cNvGrpSpPr>
            <a:grpSpLocks/>
          </p:cNvGrpSpPr>
          <p:nvPr/>
        </p:nvGrpSpPr>
        <p:grpSpPr bwMode="auto">
          <a:xfrm>
            <a:off x="4572000" y="260350"/>
            <a:ext cx="2590800" cy="2667000"/>
            <a:chOff x="672" y="2064"/>
            <a:chExt cx="1632" cy="1680"/>
          </a:xfrm>
        </p:grpSpPr>
        <p:sp>
          <p:nvSpPr>
            <p:cNvPr id="40981" name="Oval 62"/>
            <p:cNvSpPr>
              <a:spLocks noChangeArrowheads="1"/>
            </p:cNvSpPr>
            <p:nvPr/>
          </p:nvSpPr>
          <p:spPr bwMode="auto">
            <a:xfrm>
              <a:off x="672" y="2064"/>
              <a:ext cx="432" cy="43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V1</a:t>
              </a:r>
            </a:p>
          </p:txBody>
        </p:sp>
        <p:sp>
          <p:nvSpPr>
            <p:cNvPr id="40982" name="Oval 63"/>
            <p:cNvSpPr>
              <a:spLocks noChangeArrowheads="1"/>
            </p:cNvSpPr>
            <p:nvPr/>
          </p:nvSpPr>
          <p:spPr bwMode="auto">
            <a:xfrm>
              <a:off x="1872" y="3264"/>
              <a:ext cx="432" cy="43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V4</a:t>
              </a:r>
            </a:p>
          </p:txBody>
        </p:sp>
        <p:sp>
          <p:nvSpPr>
            <p:cNvPr id="40983" name="Oval 64"/>
            <p:cNvSpPr>
              <a:spLocks noChangeArrowheads="1"/>
            </p:cNvSpPr>
            <p:nvPr/>
          </p:nvSpPr>
          <p:spPr bwMode="auto">
            <a:xfrm>
              <a:off x="1824" y="2064"/>
              <a:ext cx="432" cy="43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V2</a:t>
              </a:r>
            </a:p>
          </p:txBody>
        </p:sp>
        <p:sp>
          <p:nvSpPr>
            <p:cNvPr id="40984" name="Oval 65"/>
            <p:cNvSpPr>
              <a:spLocks noChangeArrowheads="1"/>
            </p:cNvSpPr>
            <p:nvPr/>
          </p:nvSpPr>
          <p:spPr bwMode="auto">
            <a:xfrm>
              <a:off x="672" y="3312"/>
              <a:ext cx="432" cy="43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V3</a:t>
              </a:r>
            </a:p>
          </p:txBody>
        </p:sp>
        <p:sp>
          <p:nvSpPr>
            <p:cNvPr id="40985" name="Line 66"/>
            <p:cNvSpPr>
              <a:spLocks noChangeShapeType="1"/>
            </p:cNvSpPr>
            <p:nvPr/>
          </p:nvSpPr>
          <p:spPr bwMode="auto">
            <a:xfrm>
              <a:off x="1104" y="2304"/>
              <a:ext cx="720" cy="0"/>
            </a:xfrm>
            <a:prstGeom prst="line">
              <a:avLst/>
            </a:prstGeom>
            <a:noFill/>
            <a:ln w="28575">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86" name="Line 67"/>
            <p:cNvSpPr>
              <a:spLocks noChangeShapeType="1"/>
            </p:cNvSpPr>
            <p:nvPr/>
          </p:nvSpPr>
          <p:spPr bwMode="auto">
            <a:xfrm>
              <a:off x="864" y="2496"/>
              <a:ext cx="0" cy="816"/>
            </a:xfrm>
            <a:prstGeom prst="line">
              <a:avLst/>
            </a:prstGeom>
            <a:noFill/>
            <a:ln w="28575">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87" name="Line 68"/>
            <p:cNvSpPr>
              <a:spLocks noChangeShapeType="1"/>
            </p:cNvSpPr>
            <p:nvPr/>
          </p:nvSpPr>
          <p:spPr bwMode="auto">
            <a:xfrm>
              <a:off x="1104" y="3552"/>
              <a:ext cx="768" cy="0"/>
            </a:xfrm>
            <a:prstGeom prst="line">
              <a:avLst/>
            </a:prstGeom>
            <a:noFill/>
            <a:ln w="28575">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88" name="Line 69"/>
            <p:cNvSpPr>
              <a:spLocks noChangeShapeType="1"/>
            </p:cNvSpPr>
            <p:nvPr/>
          </p:nvSpPr>
          <p:spPr bwMode="auto">
            <a:xfrm flipH="1" flipV="1">
              <a:off x="1056" y="2400"/>
              <a:ext cx="912" cy="912"/>
            </a:xfrm>
            <a:prstGeom prst="line">
              <a:avLst/>
            </a:prstGeom>
            <a:noFill/>
            <a:ln w="28575">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transition>
    <p:blinds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Text Box 5"/>
          <p:cNvSpPr txBox="1">
            <a:spLocks noChangeArrowheads="1"/>
          </p:cNvSpPr>
          <p:nvPr/>
        </p:nvSpPr>
        <p:spPr bwMode="auto">
          <a:xfrm>
            <a:off x="4763" y="188913"/>
            <a:ext cx="52847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b="1">
                <a:latin typeface="楷体_GB2312" pitchFamily="49" charset="-122"/>
                <a:ea typeface="楷体_GB2312" pitchFamily="49" charset="-122"/>
              </a:rPr>
              <a:t>3</a:t>
            </a:r>
            <a:r>
              <a:rPr kumimoji="1" lang="zh-CN" altLang="en-US" sz="3200" b="1">
                <a:latin typeface="楷体_GB2312" pitchFamily="49" charset="-122"/>
                <a:ea typeface="楷体_GB2312" pitchFamily="49" charset="-122"/>
              </a:rPr>
              <a:t>、网（带权图）的邻接矩阵</a:t>
            </a:r>
          </a:p>
        </p:txBody>
      </p:sp>
      <p:sp>
        <p:nvSpPr>
          <p:cNvPr id="41987" name="Text Box 6"/>
          <p:cNvSpPr txBox="1">
            <a:spLocks noChangeArrowheads="1"/>
          </p:cNvSpPr>
          <p:nvPr/>
        </p:nvSpPr>
        <p:spPr bwMode="auto">
          <a:xfrm>
            <a:off x="107950" y="836613"/>
            <a:ext cx="87487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latin typeface="楷体_GB2312" pitchFamily="49" charset="-122"/>
                <a:ea typeface="楷体_GB2312" pitchFamily="49" charset="-122"/>
              </a:rPr>
              <a:t>无向网</a:t>
            </a:r>
            <a:r>
              <a:rPr kumimoji="1" lang="en-US" altLang="zh-CN" sz="3200" b="1">
                <a:latin typeface="楷体_GB2312" pitchFamily="49" charset="-122"/>
                <a:ea typeface="楷体_GB2312" pitchFamily="49" charset="-122"/>
              </a:rPr>
              <a:t>G=(V,E)</a:t>
            </a:r>
            <a:r>
              <a:rPr kumimoji="1" lang="zh-CN" altLang="en-US" sz="3200" b="1">
                <a:latin typeface="楷体_GB2312" pitchFamily="49" charset="-122"/>
                <a:ea typeface="楷体_GB2312" pitchFamily="49" charset="-122"/>
              </a:rPr>
              <a:t>的邻接矩阵元素定义如下：</a:t>
            </a:r>
          </a:p>
        </p:txBody>
      </p:sp>
      <p:graphicFrame>
        <p:nvGraphicFramePr>
          <p:cNvPr id="41988" name="Object 9"/>
          <p:cNvGraphicFramePr>
            <a:graphicFrameLocks noChangeAspect="1"/>
          </p:cNvGraphicFramePr>
          <p:nvPr/>
        </p:nvGraphicFramePr>
        <p:xfrm>
          <a:off x="1979613" y="1484313"/>
          <a:ext cx="4248150" cy="1377950"/>
        </p:xfrm>
        <a:graphic>
          <a:graphicData uri="http://schemas.openxmlformats.org/presentationml/2006/ole">
            <mc:AlternateContent xmlns:mc="http://schemas.openxmlformats.org/markup-compatibility/2006">
              <mc:Choice xmlns:v="urn:schemas-microsoft-com:vml" Requires="v">
                <p:oleObj spid="_x0000_s42033" name="公式" r:id="rId3" imgW="1447800" imgH="469900" progId="Equation.3">
                  <p:embed/>
                </p:oleObj>
              </mc:Choice>
              <mc:Fallback>
                <p:oleObj name="公式" r:id="rId3" imgW="1447800" imgH="4699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1484313"/>
                        <a:ext cx="4248150" cy="1377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1989" name="Group 83"/>
          <p:cNvGrpSpPr>
            <a:grpSpLocks/>
          </p:cNvGrpSpPr>
          <p:nvPr/>
        </p:nvGrpSpPr>
        <p:grpSpPr bwMode="auto">
          <a:xfrm>
            <a:off x="5435600" y="3357563"/>
            <a:ext cx="3408363" cy="2117725"/>
            <a:chOff x="2699" y="2704"/>
            <a:chExt cx="2147" cy="1334"/>
          </a:xfrm>
        </p:grpSpPr>
        <p:sp>
          <p:nvSpPr>
            <p:cNvPr id="42002" name="Line 84"/>
            <p:cNvSpPr>
              <a:spLocks noChangeShapeType="1"/>
            </p:cNvSpPr>
            <p:nvPr/>
          </p:nvSpPr>
          <p:spPr bwMode="auto">
            <a:xfrm flipH="1">
              <a:off x="3016" y="3113"/>
              <a:ext cx="635" cy="568"/>
            </a:xfrm>
            <a:prstGeom prst="line">
              <a:avLst/>
            </a:prstGeom>
            <a:noFill/>
            <a:ln w="28575" cap="sq">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03" name="Line 85"/>
            <p:cNvSpPr>
              <a:spLocks noChangeShapeType="1"/>
            </p:cNvSpPr>
            <p:nvPr/>
          </p:nvSpPr>
          <p:spPr bwMode="auto">
            <a:xfrm>
              <a:off x="2880" y="3158"/>
              <a:ext cx="0" cy="544"/>
            </a:xfrm>
            <a:prstGeom prst="line">
              <a:avLst/>
            </a:prstGeom>
            <a:noFill/>
            <a:ln w="25400">
              <a:solidFill>
                <a:srgbClr val="000066"/>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04" name="Line 86"/>
            <p:cNvSpPr>
              <a:spLocks noChangeShapeType="1"/>
            </p:cNvSpPr>
            <p:nvPr/>
          </p:nvSpPr>
          <p:spPr bwMode="auto">
            <a:xfrm>
              <a:off x="3061" y="2931"/>
              <a:ext cx="576" cy="0"/>
            </a:xfrm>
            <a:prstGeom prst="line">
              <a:avLst/>
            </a:prstGeom>
            <a:noFill/>
            <a:ln w="25400" cap="sq">
              <a:solidFill>
                <a:srgbClr val="000066"/>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05" name="Line 87"/>
            <p:cNvSpPr>
              <a:spLocks noChangeShapeType="1"/>
            </p:cNvSpPr>
            <p:nvPr/>
          </p:nvSpPr>
          <p:spPr bwMode="auto">
            <a:xfrm flipH="1" flipV="1">
              <a:off x="3787" y="3158"/>
              <a:ext cx="0" cy="590"/>
            </a:xfrm>
            <a:prstGeom prst="line">
              <a:avLst/>
            </a:prstGeom>
            <a:noFill/>
            <a:ln w="25400" cap="sq">
              <a:solidFill>
                <a:srgbClr val="000066"/>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06" name="Line 88"/>
            <p:cNvSpPr>
              <a:spLocks noChangeShapeType="1"/>
            </p:cNvSpPr>
            <p:nvPr/>
          </p:nvSpPr>
          <p:spPr bwMode="auto">
            <a:xfrm flipV="1">
              <a:off x="3061" y="3884"/>
              <a:ext cx="589" cy="4"/>
            </a:xfrm>
            <a:prstGeom prst="line">
              <a:avLst/>
            </a:prstGeom>
            <a:noFill/>
            <a:ln w="25400" cap="sq">
              <a:solidFill>
                <a:srgbClr val="000066"/>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07" name="Line 89"/>
            <p:cNvSpPr>
              <a:spLocks noChangeShapeType="1"/>
            </p:cNvSpPr>
            <p:nvPr/>
          </p:nvSpPr>
          <p:spPr bwMode="auto">
            <a:xfrm flipH="1" flipV="1">
              <a:off x="3969" y="2976"/>
              <a:ext cx="589" cy="363"/>
            </a:xfrm>
            <a:prstGeom prst="line">
              <a:avLst/>
            </a:prstGeom>
            <a:noFill/>
            <a:ln w="25400" cap="sq">
              <a:solidFill>
                <a:srgbClr val="000066"/>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08" name="Line 90"/>
            <p:cNvSpPr>
              <a:spLocks noChangeShapeType="1"/>
            </p:cNvSpPr>
            <p:nvPr/>
          </p:nvSpPr>
          <p:spPr bwMode="auto">
            <a:xfrm flipH="1">
              <a:off x="4014" y="3566"/>
              <a:ext cx="544" cy="272"/>
            </a:xfrm>
            <a:prstGeom prst="line">
              <a:avLst/>
            </a:prstGeom>
            <a:noFill/>
            <a:ln w="25400" cap="sq">
              <a:solidFill>
                <a:srgbClr val="000066"/>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09" name="Oval 91"/>
            <p:cNvSpPr>
              <a:spLocks noChangeArrowheads="1"/>
            </p:cNvSpPr>
            <p:nvPr/>
          </p:nvSpPr>
          <p:spPr bwMode="auto">
            <a:xfrm>
              <a:off x="2744" y="2795"/>
              <a:ext cx="288" cy="336"/>
            </a:xfrm>
            <a:prstGeom prst="ellipse">
              <a:avLst/>
            </a:prstGeom>
            <a:noFill/>
            <a:ln w="25400" cap="sq">
              <a:solidFill>
                <a:srgbClr val="000080"/>
              </a:solidFill>
              <a:round/>
              <a:headEnd type="none" w="sm" len="sm"/>
              <a:tailEnd type="none" w="sm" len="sm"/>
            </a:ln>
            <a:effectLst/>
            <a:extLst>
              <a:ext uri="{909E8E84-426E-40DD-AFC4-6F175D3DCCD1}">
                <a14:hiddenFill xmlns:a14="http://schemas.microsoft.com/office/drawing/2010/main">
                  <a:solidFill>
                    <a:srgbClr val="A7E2FF">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Times New Roman" pitchFamily="18" charset="0"/>
                  <a:ea typeface="黑体" pitchFamily="49" charset="-122"/>
                </a:rPr>
                <a:t>A</a:t>
              </a:r>
              <a:endParaRPr kumimoji="1" lang="en-US" altLang="zh-CN" sz="2400">
                <a:latin typeface="Times New Roman" pitchFamily="18" charset="0"/>
                <a:ea typeface="黑体" pitchFamily="49" charset="-122"/>
              </a:endParaRPr>
            </a:p>
          </p:txBody>
        </p:sp>
        <p:sp>
          <p:nvSpPr>
            <p:cNvPr id="42010" name="Oval 92"/>
            <p:cNvSpPr>
              <a:spLocks noChangeArrowheads="1"/>
            </p:cNvSpPr>
            <p:nvPr/>
          </p:nvSpPr>
          <p:spPr bwMode="auto">
            <a:xfrm>
              <a:off x="3651" y="2795"/>
              <a:ext cx="288" cy="336"/>
            </a:xfrm>
            <a:prstGeom prst="ellipse">
              <a:avLst/>
            </a:prstGeom>
            <a:noFill/>
            <a:ln w="25400" cap="sq">
              <a:solidFill>
                <a:srgbClr val="000080"/>
              </a:solidFill>
              <a:round/>
              <a:headEnd type="none" w="sm" len="sm"/>
              <a:tailEnd type="none" w="sm" len="sm"/>
            </a:ln>
            <a:effectLst/>
            <a:extLst>
              <a:ext uri="{909E8E84-426E-40DD-AFC4-6F175D3DCCD1}">
                <a14:hiddenFill xmlns:a14="http://schemas.microsoft.com/office/drawing/2010/main">
                  <a:solidFill>
                    <a:srgbClr val="A7E2FF">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Times New Roman" pitchFamily="18" charset="0"/>
                  <a:ea typeface="黑体" pitchFamily="49" charset="-122"/>
                </a:rPr>
                <a:t>B</a:t>
              </a:r>
              <a:endParaRPr kumimoji="1" lang="en-US" altLang="zh-CN" sz="2400">
                <a:latin typeface="Times New Roman" pitchFamily="18" charset="0"/>
                <a:ea typeface="黑体" pitchFamily="49" charset="-122"/>
              </a:endParaRPr>
            </a:p>
          </p:txBody>
        </p:sp>
        <p:sp>
          <p:nvSpPr>
            <p:cNvPr id="42011" name="Oval 93"/>
            <p:cNvSpPr>
              <a:spLocks noChangeArrowheads="1"/>
            </p:cNvSpPr>
            <p:nvPr/>
          </p:nvSpPr>
          <p:spPr bwMode="auto">
            <a:xfrm>
              <a:off x="4558" y="3294"/>
              <a:ext cx="288" cy="336"/>
            </a:xfrm>
            <a:prstGeom prst="ellipse">
              <a:avLst/>
            </a:prstGeom>
            <a:noFill/>
            <a:ln w="25400" cap="sq">
              <a:solidFill>
                <a:srgbClr val="000080"/>
              </a:solidFill>
              <a:round/>
              <a:headEnd type="none" w="sm" len="sm"/>
              <a:tailEnd type="none" w="sm" len="sm"/>
            </a:ln>
            <a:effectLst/>
            <a:extLst>
              <a:ext uri="{909E8E84-426E-40DD-AFC4-6F175D3DCCD1}">
                <a14:hiddenFill xmlns:a14="http://schemas.microsoft.com/office/drawing/2010/main">
                  <a:solidFill>
                    <a:srgbClr val="A7E2FF">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Times New Roman" pitchFamily="18" charset="0"/>
                  <a:ea typeface="黑体" pitchFamily="49" charset="-122"/>
                </a:rPr>
                <a:t>E</a:t>
              </a:r>
              <a:endParaRPr kumimoji="1" lang="en-US" altLang="zh-CN" sz="2400">
                <a:latin typeface="Times New Roman" pitchFamily="18" charset="0"/>
                <a:ea typeface="黑体" pitchFamily="49" charset="-122"/>
              </a:endParaRPr>
            </a:p>
          </p:txBody>
        </p:sp>
        <p:sp>
          <p:nvSpPr>
            <p:cNvPr id="42012" name="Oval 94"/>
            <p:cNvSpPr>
              <a:spLocks noChangeArrowheads="1"/>
            </p:cNvSpPr>
            <p:nvPr/>
          </p:nvSpPr>
          <p:spPr bwMode="auto">
            <a:xfrm>
              <a:off x="2744" y="3702"/>
              <a:ext cx="288" cy="336"/>
            </a:xfrm>
            <a:prstGeom prst="ellipse">
              <a:avLst/>
            </a:prstGeom>
            <a:noFill/>
            <a:ln w="25400" cap="sq">
              <a:solidFill>
                <a:srgbClr val="000080"/>
              </a:solidFill>
              <a:round/>
              <a:headEnd type="none" w="sm" len="sm"/>
              <a:tailEnd type="none" w="sm" len="sm"/>
            </a:ln>
            <a:effectLst/>
            <a:extLst>
              <a:ext uri="{909E8E84-426E-40DD-AFC4-6F175D3DCCD1}">
                <a14:hiddenFill xmlns:a14="http://schemas.microsoft.com/office/drawing/2010/main">
                  <a:solidFill>
                    <a:srgbClr val="A7E2FF">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Times New Roman" pitchFamily="18" charset="0"/>
                  <a:ea typeface="黑体" pitchFamily="49" charset="-122"/>
                </a:rPr>
                <a:t>C</a:t>
              </a:r>
              <a:endParaRPr kumimoji="1" lang="en-US" altLang="zh-CN" sz="2400">
                <a:latin typeface="Times New Roman" pitchFamily="18" charset="0"/>
                <a:ea typeface="黑体" pitchFamily="49" charset="-122"/>
              </a:endParaRPr>
            </a:p>
          </p:txBody>
        </p:sp>
        <p:sp>
          <p:nvSpPr>
            <p:cNvPr id="42013" name="Oval 95"/>
            <p:cNvSpPr>
              <a:spLocks noChangeArrowheads="1"/>
            </p:cNvSpPr>
            <p:nvPr/>
          </p:nvSpPr>
          <p:spPr bwMode="auto">
            <a:xfrm>
              <a:off x="3651" y="3702"/>
              <a:ext cx="288" cy="336"/>
            </a:xfrm>
            <a:prstGeom prst="ellipse">
              <a:avLst/>
            </a:prstGeom>
            <a:noFill/>
            <a:ln w="25400" cap="sq">
              <a:solidFill>
                <a:srgbClr val="000080"/>
              </a:solidFill>
              <a:round/>
              <a:headEnd type="none" w="sm" len="sm"/>
              <a:tailEnd type="none" w="sm" len="sm"/>
            </a:ln>
            <a:effectLst/>
            <a:extLst>
              <a:ext uri="{909E8E84-426E-40DD-AFC4-6F175D3DCCD1}">
                <a14:hiddenFill xmlns:a14="http://schemas.microsoft.com/office/drawing/2010/main">
                  <a:solidFill>
                    <a:srgbClr val="A7E2FF">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Times New Roman" pitchFamily="18" charset="0"/>
                  <a:ea typeface="黑体" pitchFamily="49" charset="-122"/>
                </a:rPr>
                <a:t>D</a:t>
              </a:r>
              <a:endParaRPr kumimoji="1" lang="en-US" altLang="zh-CN" sz="2400">
                <a:latin typeface="Times New Roman" pitchFamily="18" charset="0"/>
                <a:ea typeface="黑体" pitchFamily="49" charset="-122"/>
              </a:endParaRPr>
            </a:p>
          </p:txBody>
        </p:sp>
        <p:sp>
          <p:nvSpPr>
            <p:cNvPr id="42014" name="Text Box 96"/>
            <p:cNvSpPr txBox="1">
              <a:spLocks noChangeArrowheads="1"/>
            </p:cNvSpPr>
            <p:nvPr/>
          </p:nvSpPr>
          <p:spPr bwMode="auto">
            <a:xfrm>
              <a:off x="3152" y="2704"/>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solidFill>
                    <a:srgbClr val="CC0000"/>
                  </a:solidFill>
                  <a:latin typeface="Times New Roman" pitchFamily="18" charset="0"/>
                  <a:ea typeface="黑体" pitchFamily="49" charset="-122"/>
                </a:rPr>
                <a:t>6</a:t>
              </a:r>
              <a:endParaRPr kumimoji="1" lang="en-US" altLang="zh-CN" sz="2400" b="1">
                <a:latin typeface="Times New Roman" pitchFamily="18" charset="0"/>
                <a:ea typeface="黑体" pitchFamily="49" charset="-122"/>
              </a:endParaRPr>
            </a:p>
          </p:txBody>
        </p:sp>
        <p:sp>
          <p:nvSpPr>
            <p:cNvPr id="42015" name="Text Box 97"/>
            <p:cNvSpPr txBox="1">
              <a:spLocks noChangeArrowheads="1"/>
            </p:cNvSpPr>
            <p:nvPr/>
          </p:nvSpPr>
          <p:spPr bwMode="auto">
            <a:xfrm>
              <a:off x="4195" y="2931"/>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solidFill>
                    <a:srgbClr val="CC0000"/>
                  </a:solidFill>
                  <a:latin typeface="Times New Roman" pitchFamily="18" charset="0"/>
                  <a:ea typeface="黑体" pitchFamily="49" charset="-122"/>
                </a:rPr>
                <a:t>3</a:t>
              </a:r>
              <a:endParaRPr kumimoji="1" lang="en-US" altLang="zh-CN" sz="2400" b="1">
                <a:latin typeface="Times New Roman" pitchFamily="18" charset="0"/>
                <a:ea typeface="黑体" pitchFamily="49" charset="-122"/>
              </a:endParaRPr>
            </a:p>
          </p:txBody>
        </p:sp>
        <p:sp>
          <p:nvSpPr>
            <p:cNvPr id="42016" name="Text Box 98"/>
            <p:cNvSpPr txBox="1">
              <a:spLocks noChangeArrowheads="1"/>
            </p:cNvSpPr>
            <p:nvPr/>
          </p:nvSpPr>
          <p:spPr bwMode="auto">
            <a:xfrm>
              <a:off x="4120" y="3521"/>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solidFill>
                    <a:srgbClr val="CC0000"/>
                  </a:solidFill>
                  <a:latin typeface="Times New Roman" pitchFamily="18" charset="0"/>
                  <a:ea typeface="黑体" pitchFamily="49" charset="-122"/>
                </a:rPr>
                <a:t>5</a:t>
              </a:r>
              <a:endParaRPr kumimoji="1" lang="en-US" altLang="zh-CN" sz="2400" b="1">
                <a:latin typeface="Times New Roman" pitchFamily="18" charset="0"/>
                <a:ea typeface="黑体" pitchFamily="49" charset="-122"/>
              </a:endParaRPr>
            </a:p>
          </p:txBody>
        </p:sp>
        <p:sp>
          <p:nvSpPr>
            <p:cNvPr id="42017" name="Text Box 99"/>
            <p:cNvSpPr txBox="1">
              <a:spLocks noChangeArrowheads="1"/>
            </p:cNvSpPr>
            <p:nvPr/>
          </p:nvSpPr>
          <p:spPr bwMode="auto">
            <a:xfrm>
              <a:off x="3621" y="329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solidFill>
                    <a:srgbClr val="CC0000"/>
                  </a:solidFill>
                  <a:latin typeface="Times New Roman" pitchFamily="18" charset="0"/>
                  <a:ea typeface="黑体" pitchFamily="49" charset="-122"/>
                </a:rPr>
                <a:t>4</a:t>
              </a:r>
              <a:endParaRPr kumimoji="1" lang="en-US" altLang="zh-CN" sz="2400" b="1">
                <a:latin typeface="Times New Roman" pitchFamily="18" charset="0"/>
                <a:ea typeface="黑体" pitchFamily="49" charset="-122"/>
              </a:endParaRPr>
            </a:p>
          </p:txBody>
        </p:sp>
        <p:sp>
          <p:nvSpPr>
            <p:cNvPr id="42018" name="Text Box 100"/>
            <p:cNvSpPr txBox="1">
              <a:spLocks noChangeArrowheads="1"/>
            </p:cNvSpPr>
            <p:nvPr/>
          </p:nvSpPr>
          <p:spPr bwMode="auto">
            <a:xfrm>
              <a:off x="2699" y="329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solidFill>
                    <a:srgbClr val="CC0000"/>
                  </a:solidFill>
                  <a:latin typeface="Times New Roman" pitchFamily="18" charset="0"/>
                  <a:ea typeface="黑体" pitchFamily="49" charset="-122"/>
                </a:rPr>
                <a:t>2</a:t>
              </a:r>
              <a:endParaRPr kumimoji="1" lang="en-US" altLang="zh-CN" sz="2400" b="1">
                <a:latin typeface="Times New Roman" pitchFamily="18" charset="0"/>
                <a:ea typeface="黑体" pitchFamily="49" charset="-122"/>
              </a:endParaRPr>
            </a:p>
          </p:txBody>
        </p:sp>
        <p:sp>
          <p:nvSpPr>
            <p:cNvPr id="42019" name="Text Box 101"/>
            <p:cNvSpPr txBox="1">
              <a:spLocks noChangeArrowheads="1"/>
            </p:cNvSpPr>
            <p:nvPr/>
          </p:nvSpPr>
          <p:spPr bwMode="auto">
            <a:xfrm>
              <a:off x="3198" y="320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solidFill>
                    <a:srgbClr val="CC0000"/>
                  </a:solidFill>
                  <a:latin typeface="Times New Roman" pitchFamily="18" charset="0"/>
                  <a:ea typeface="黑体" pitchFamily="49" charset="-122"/>
                </a:rPr>
                <a:t>3</a:t>
              </a:r>
              <a:endParaRPr kumimoji="1" lang="en-US" altLang="zh-CN" sz="2400" b="1">
                <a:latin typeface="Times New Roman" pitchFamily="18" charset="0"/>
                <a:ea typeface="黑体" pitchFamily="49" charset="-122"/>
              </a:endParaRPr>
            </a:p>
          </p:txBody>
        </p:sp>
        <p:sp>
          <p:nvSpPr>
            <p:cNvPr id="42020" name="Text Box 102"/>
            <p:cNvSpPr txBox="1">
              <a:spLocks noChangeArrowheads="1"/>
            </p:cNvSpPr>
            <p:nvPr/>
          </p:nvSpPr>
          <p:spPr bwMode="auto">
            <a:xfrm>
              <a:off x="3243" y="3641"/>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solidFill>
                    <a:srgbClr val="CC0000"/>
                  </a:solidFill>
                  <a:latin typeface="Times New Roman" pitchFamily="18" charset="0"/>
                  <a:ea typeface="黑体" pitchFamily="49" charset="-122"/>
                </a:rPr>
                <a:t>1</a:t>
              </a:r>
              <a:endParaRPr kumimoji="1" lang="en-US" altLang="zh-CN" sz="2400" b="1">
                <a:latin typeface="Times New Roman" pitchFamily="18" charset="0"/>
                <a:ea typeface="黑体" pitchFamily="49" charset="-122"/>
              </a:endParaRPr>
            </a:p>
          </p:txBody>
        </p:sp>
      </p:grpSp>
      <p:grpSp>
        <p:nvGrpSpPr>
          <p:cNvPr id="41990" name="Group 118"/>
          <p:cNvGrpSpPr>
            <a:grpSpLocks/>
          </p:cNvGrpSpPr>
          <p:nvPr/>
        </p:nvGrpSpPr>
        <p:grpSpPr bwMode="auto">
          <a:xfrm>
            <a:off x="539750" y="2997200"/>
            <a:ext cx="3405188" cy="3095625"/>
            <a:chOff x="340" y="1888"/>
            <a:chExt cx="2145" cy="1950"/>
          </a:xfrm>
        </p:grpSpPr>
        <p:graphicFrame>
          <p:nvGraphicFramePr>
            <p:cNvPr id="41991" name="Object 103"/>
            <p:cNvGraphicFramePr>
              <a:graphicFrameLocks noChangeAspect="1"/>
            </p:cNvGraphicFramePr>
            <p:nvPr/>
          </p:nvGraphicFramePr>
          <p:xfrm>
            <a:off x="625" y="2155"/>
            <a:ext cx="1860" cy="1683"/>
          </p:xfrm>
          <a:graphic>
            <a:graphicData uri="http://schemas.openxmlformats.org/presentationml/2006/ole">
              <mc:AlternateContent xmlns:mc="http://schemas.openxmlformats.org/markup-compatibility/2006">
                <mc:Choice xmlns:v="urn:schemas-microsoft-com:vml" Requires="v">
                  <p:oleObj spid="_x0000_s42034" name="公式" r:id="rId5" imgW="1155700" imgH="1016000" progId="Equation.3">
                    <p:embed/>
                  </p:oleObj>
                </mc:Choice>
                <mc:Fallback>
                  <p:oleObj name="公式" r:id="rId5" imgW="1155700" imgH="1016000" progId="Equation.3">
                    <p:embed/>
                    <p:pic>
                      <p:nvPicPr>
                        <p:cNvPr id="0" name="Object 10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5" y="2155"/>
                          <a:ext cx="1860" cy="16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92" name="Rectangle 105"/>
            <p:cNvSpPr>
              <a:spLocks noChangeArrowheads="1"/>
            </p:cNvSpPr>
            <p:nvPr/>
          </p:nvSpPr>
          <p:spPr bwMode="auto">
            <a:xfrm>
              <a:off x="348" y="2197"/>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00"/>
                  </a:solidFill>
                </a:rPr>
                <a:t>A</a:t>
              </a:r>
            </a:p>
          </p:txBody>
        </p:sp>
        <p:sp>
          <p:nvSpPr>
            <p:cNvPr id="41993" name="Rectangle 106"/>
            <p:cNvSpPr>
              <a:spLocks noChangeArrowheads="1"/>
            </p:cNvSpPr>
            <p:nvPr/>
          </p:nvSpPr>
          <p:spPr bwMode="auto">
            <a:xfrm>
              <a:off x="340" y="2530"/>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00"/>
                  </a:solidFill>
                </a:rPr>
                <a:t>B</a:t>
              </a:r>
            </a:p>
          </p:txBody>
        </p:sp>
        <p:sp>
          <p:nvSpPr>
            <p:cNvPr id="41994" name="Rectangle 107"/>
            <p:cNvSpPr>
              <a:spLocks noChangeArrowheads="1"/>
            </p:cNvSpPr>
            <p:nvPr/>
          </p:nvSpPr>
          <p:spPr bwMode="auto">
            <a:xfrm>
              <a:off x="348" y="2863"/>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00"/>
                  </a:solidFill>
                </a:rPr>
                <a:t>C</a:t>
              </a:r>
            </a:p>
          </p:txBody>
        </p:sp>
        <p:sp>
          <p:nvSpPr>
            <p:cNvPr id="41995" name="Rectangle 108"/>
            <p:cNvSpPr>
              <a:spLocks noChangeArrowheads="1"/>
            </p:cNvSpPr>
            <p:nvPr/>
          </p:nvSpPr>
          <p:spPr bwMode="auto">
            <a:xfrm>
              <a:off x="348" y="3194"/>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00"/>
                  </a:solidFill>
                </a:rPr>
                <a:t>D</a:t>
              </a:r>
            </a:p>
          </p:txBody>
        </p:sp>
        <p:sp>
          <p:nvSpPr>
            <p:cNvPr id="41996" name="Rectangle 109"/>
            <p:cNvSpPr>
              <a:spLocks noChangeArrowheads="1"/>
            </p:cNvSpPr>
            <p:nvPr/>
          </p:nvSpPr>
          <p:spPr bwMode="auto">
            <a:xfrm>
              <a:off x="348" y="3528"/>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00"/>
                  </a:solidFill>
                </a:rPr>
                <a:t>E</a:t>
              </a:r>
            </a:p>
          </p:txBody>
        </p:sp>
        <p:sp>
          <p:nvSpPr>
            <p:cNvPr id="41997" name="Rectangle 112"/>
            <p:cNvSpPr>
              <a:spLocks noChangeArrowheads="1"/>
            </p:cNvSpPr>
            <p:nvPr/>
          </p:nvSpPr>
          <p:spPr bwMode="auto">
            <a:xfrm>
              <a:off x="681" y="1888"/>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00"/>
                  </a:solidFill>
                </a:rPr>
                <a:t>A</a:t>
              </a:r>
            </a:p>
          </p:txBody>
        </p:sp>
        <p:sp>
          <p:nvSpPr>
            <p:cNvPr id="41998" name="Rectangle 113"/>
            <p:cNvSpPr>
              <a:spLocks noChangeArrowheads="1"/>
            </p:cNvSpPr>
            <p:nvPr/>
          </p:nvSpPr>
          <p:spPr bwMode="auto">
            <a:xfrm>
              <a:off x="1046" y="1888"/>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00"/>
                  </a:solidFill>
                </a:rPr>
                <a:t>B</a:t>
              </a:r>
            </a:p>
          </p:txBody>
        </p:sp>
        <p:sp>
          <p:nvSpPr>
            <p:cNvPr id="41999" name="Rectangle 114"/>
            <p:cNvSpPr>
              <a:spLocks noChangeArrowheads="1"/>
            </p:cNvSpPr>
            <p:nvPr/>
          </p:nvSpPr>
          <p:spPr bwMode="auto">
            <a:xfrm>
              <a:off x="1435" y="1888"/>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00"/>
                  </a:solidFill>
                </a:rPr>
                <a:t>C</a:t>
              </a:r>
            </a:p>
          </p:txBody>
        </p:sp>
        <p:sp>
          <p:nvSpPr>
            <p:cNvPr id="42000" name="Rectangle 115"/>
            <p:cNvSpPr>
              <a:spLocks noChangeArrowheads="1"/>
            </p:cNvSpPr>
            <p:nvPr/>
          </p:nvSpPr>
          <p:spPr bwMode="auto">
            <a:xfrm>
              <a:off x="1798" y="1892"/>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00"/>
                  </a:solidFill>
                </a:rPr>
                <a:t>D</a:t>
              </a:r>
            </a:p>
          </p:txBody>
        </p:sp>
        <p:sp>
          <p:nvSpPr>
            <p:cNvPr id="42001" name="Rectangle 116"/>
            <p:cNvSpPr>
              <a:spLocks noChangeArrowheads="1"/>
            </p:cNvSpPr>
            <p:nvPr/>
          </p:nvSpPr>
          <p:spPr bwMode="auto">
            <a:xfrm>
              <a:off x="2185" y="1892"/>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00"/>
                  </a:solidFill>
                </a:rPr>
                <a:t>E</a:t>
              </a:r>
            </a:p>
          </p:txBody>
        </p:sp>
      </p:grpSp>
    </p:spTree>
  </p:cSld>
  <p:clrMapOvr>
    <a:masterClrMapping/>
  </p:clrMapOvr>
  <p:transition>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5"/>
          <p:cNvSpPr>
            <a:spLocks noChangeArrowheads="1"/>
          </p:cNvSpPr>
          <p:nvPr/>
        </p:nvSpPr>
        <p:spPr bwMode="auto">
          <a:xfrm>
            <a:off x="288925" y="115888"/>
            <a:ext cx="8820150" cy="6469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115000"/>
              </a:lnSpc>
            </a:pPr>
            <a:r>
              <a:rPr lang="en-US" altLang="zh-CN" sz="2800">
                <a:solidFill>
                  <a:srgbClr val="000000"/>
                </a:solidFill>
              </a:rPr>
              <a:t>CreateGraph( &amp;G, V, VR );	// </a:t>
            </a:r>
            <a:r>
              <a:rPr lang="zh-CN" altLang="en-US" sz="2800">
                <a:solidFill>
                  <a:srgbClr val="000000"/>
                </a:solidFill>
              </a:rPr>
              <a:t>构造图</a:t>
            </a:r>
          </a:p>
          <a:p>
            <a:pPr lvl="1">
              <a:lnSpc>
                <a:spcPct val="115000"/>
              </a:lnSpc>
            </a:pPr>
            <a:r>
              <a:rPr lang="en-US" altLang="zh-CN" sz="2800">
                <a:solidFill>
                  <a:srgbClr val="000000"/>
                </a:solidFill>
              </a:rPr>
              <a:t>DestroyGraph( &amp;G );		// </a:t>
            </a:r>
            <a:r>
              <a:rPr lang="zh-CN" altLang="en-US" sz="2800">
                <a:solidFill>
                  <a:srgbClr val="000000"/>
                </a:solidFill>
              </a:rPr>
              <a:t>销毁图</a:t>
            </a:r>
          </a:p>
          <a:p>
            <a:pPr lvl="1">
              <a:lnSpc>
                <a:spcPct val="115000"/>
              </a:lnSpc>
            </a:pPr>
            <a:r>
              <a:rPr lang="en-US" altLang="zh-CN" sz="2800">
                <a:solidFill>
                  <a:srgbClr val="000000"/>
                </a:solidFill>
              </a:rPr>
              <a:t>LocateVex( G, u );		</a:t>
            </a:r>
            <a:r>
              <a:rPr lang="en-US" altLang="zh-CN" sz="2400">
                <a:solidFill>
                  <a:srgbClr val="000000"/>
                </a:solidFill>
              </a:rPr>
              <a:t>// </a:t>
            </a:r>
            <a:r>
              <a:rPr lang="zh-CN" altLang="en-US" sz="2400">
                <a:solidFill>
                  <a:srgbClr val="000000"/>
                </a:solidFill>
              </a:rPr>
              <a:t>寻找顶点</a:t>
            </a:r>
            <a:r>
              <a:rPr lang="en-US" altLang="zh-CN" sz="2400">
                <a:solidFill>
                  <a:srgbClr val="000000"/>
                </a:solidFill>
              </a:rPr>
              <a:t>u</a:t>
            </a:r>
            <a:r>
              <a:rPr lang="zh-CN" altLang="en-US" sz="2400">
                <a:solidFill>
                  <a:srgbClr val="000000"/>
                </a:solidFill>
              </a:rPr>
              <a:t>的位置</a:t>
            </a:r>
          </a:p>
          <a:p>
            <a:pPr lvl="1">
              <a:lnSpc>
                <a:spcPct val="115000"/>
              </a:lnSpc>
            </a:pPr>
            <a:r>
              <a:rPr lang="en-US" altLang="zh-CN" sz="2800">
                <a:solidFill>
                  <a:srgbClr val="000000"/>
                </a:solidFill>
              </a:rPr>
              <a:t>GetVex( G, v );			</a:t>
            </a:r>
            <a:r>
              <a:rPr lang="en-US" altLang="zh-CN" sz="2400">
                <a:solidFill>
                  <a:srgbClr val="000000"/>
                </a:solidFill>
              </a:rPr>
              <a:t>// </a:t>
            </a:r>
            <a:r>
              <a:rPr lang="zh-CN" altLang="en-US" sz="2400">
                <a:solidFill>
                  <a:srgbClr val="000000"/>
                </a:solidFill>
              </a:rPr>
              <a:t>返回顶点</a:t>
            </a:r>
            <a:r>
              <a:rPr lang="en-US" altLang="zh-CN" sz="2400">
                <a:solidFill>
                  <a:srgbClr val="000000"/>
                </a:solidFill>
              </a:rPr>
              <a:t>v</a:t>
            </a:r>
            <a:r>
              <a:rPr lang="zh-CN" altLang="en-US" sz="2400">
                <a:solidFill>
                  <a:srgbClr val="000000"/>
                </a:solidFill>
              </a:rPr>
              <a:t>的值</a:t>
            </a:r>
          </a:p>
          <a:p>
            <a:pPr lvl="1">
              <a:lnSpc>
                <a:spcPct val="115000"/>
              </a:lnSpc>
            </a:pPr>
            <a:r>
              <a:rPr lang="en-US" altLang="zh-CN" sz="2800">
                <a:solidFill>
                  <a:srgbClr val="000000"/>
                </a:solidFill>
              </a:rPr>
              <a:t>PutVex( &amp;G, v, value );		</a:t>
            </a:r>
            <a:r>
              <a:rPr lang="en-US" altLang="zh-CN" sz="2400">
                <a:solidFill>
                  <a:srgbClr val="000000"/>
                </a:solidFill>
              </a:rPr>
              <a:t>// </a:t>
            </a:r>
            <a:r>
              <a:rPr lang="zh-CN" altLang="en-US" sz="2400">
                <a:solidFill>
                  <a:srgbClr val="000000"/>
                </a:solidFill>
              </a:rPr>
              <a:t>对</a:t>
            </a:r>
            <a:r>
              <a:rPr lang="en-US" altLang="zh-CN" sz="2400">
                <a:solidFill>
                  <a:srgbClr val="000000"/>
                </a:solidFill>
              </a:rPr>
              <a:t>v</a:t>
            </a:r>
            <a:r>
              <a:rPr lang="zh-CN" altLang="en-US" sz="2400">
                <a:solidFill>
                  <a:srgbClr val="000000"/>
                </a:solidFill>
              </a:rPr>
              <a:t>赋值</a:t>
            </a:r>
          </a:p>
          <a:p>
            <a:pPr lvl="1">
              <a:lnSpc>
                <a:spcPct val="115000"/>
              </a:lnSpc>
            </a:pPr>
            <a:r>
              <a:rPr kumimoji="1" lang="en-US" altLang="zh-CN" sz="2800">
                <a:solidFill>
                  <a:srgbClr val="000000"/>
                </a:solidFill>
                <a:latin typeface="Tahoma" pitchFamily="34" charset="0"/>
              </a:rPr>
              <a:t>FirstAdjVex( G, v );	   </a:t>
            </a:r>
            <a:r>
              <a:rPr kumimoji="1" lang="en-US" altLang="zh-CN" sz="2400">
                <a:solidFill>
                  <a:srgbClr val="000000"/>
                </a:solidFill>
                <a:latin typeface="Tahoma" pitchFamily="34" charset="0"/>
              </a:rPr>
              <a:t>// </a:t>
            </a:r>
            <a:r>
              <a:rPr kumimoji="1" lang="zh-CN" altLang="en-US" sz="2400">
                <a:solidFill>
                  <a:srgbClr val="000000"/>
                </a:solidFill>
                <a:latin typeface="Tahoma" pitchFamily="34" charset="0"/>
              </a:rPr>
              <a:t>返回</a:t>
            </a:r>
            <a:r>
              <a:rPr kumimoji="1" lang="en-US" altLang="zh-CN" sz="2400">
                <a:solidFill>
                  <a:srgbClr val="000000"/>
                </a:solidFill>
                <a:latin typeface="Tahoma" pitchFamily="34" charset="0"/>
              </a:rPr>
              <a:t>v</a:t>
            </a:r>
            <a:r>
              <a:rPr kumimoji="1" lang="zh-CN" altLang="en-US" sz="2400">
                <a:solidFill>
                  <a:srgbClr val="000000"/>
                </a:solidFill>
                <a:latin typeface="Tahoma" pitchFamily="34" charset="0"/>
              </a:rPr>
              <a:t>的第一个邻接顶点</a:t>
            </a:r>
            <a:r>
              <a:rPr kumimoji="1" lang="en-US" altLang="zh-CN" sz="2800">
                <a:solidFill>
                  <a:srgbClr val="000000"/>
                </a:solidFill>
                <a:latin typeface="Tahoma" pitchFamily="34" charset="0"/>
              </a:rPr>
              <a:t>NextAdjVex( G, v, w );	</a:t>
            </a:r>
            <a:r>
              <a:rPr kumimoji="1" lang="en-US" altLang="zh-CN" sz="2400">
                <a:solidFill>
                  <a:srgbClr val="000000"/>
                </a:solidFill>
                <a:latin typeface="Tahoma" pitchFamily="34" charset="0"/>
              </a:rPr>
              <a:t>// </a:t>
            </a:r>
            <a:r>
              <a:rPr kumimoji="1" lang="zh-CN" altLang="en-US" sz="2400">
                <a:solidFill>
                  <a:srgbClr val="000000"/>
                </a:solidFill>
                <a:latin typeface="Tahoma" pitchFamily="34" charset="0"/>
              </a:rPr>
              <a:t>返回</a:t>
            </a:r>
            <a:r>
              <a:rPr kumimoji="1" lang="en-US" altLang="zh-CN" sz="2400">
                <a:solidFill>
                  <a:srgbClr val="000000"/>
                </a:solidFill>
                <a:latin typeface="Tahoma" pitchFamily="34" charset="0"/>
              </a:rPr>
              <a:t>v</a:t>
            </a:r>
            <a:r>
              <a:rPr kumimoji="1" lang="zh-CN" altLang="en-US" sz="2400">
                <a:solidFill>
                  <a:srgbClr val="000000"/>
                </a:solidFill>
                <a:latin typeface="Tahoma" pitchFamily="34" charset="0"/>
              </a:rPr>
              <a:t>的相对于</a:t>
            </a:r>
            <a:r>
              <a:rPr kumimoji="1" lang="en-US" altLang="zh-CN" sz="2400">
                <a:solidFill>
                  <a:srgbClr val="000000"/>
                </a:solidFill>
                <a:latin typeface="Tahoma" pitchFamily="34" charset="0"/>
              </a:rPr>
              <a:t>w</a:t>
            </a:r>
            <a:r>
              <a:rPr kumimoji="1" lang="zh-CN" altLang="en-US" sz="2400">
                <a:solidFill>
                  <a:srgbClr val="000000"/>
                </a:solidFill>
                <a:latin typeface="Tahoma" pitchFamily="34" charset="0"/>
              </a:rPr>
              <a:t>的下一个邻接点</a:t>
            </a:r>
            <a:r>
              <a:rPr kumimoji="1" lang="en-US" altLang="zh-CN" sz="2800">
                <a:solidFill>
                  <a:srgbClr val="000000"/>
                </a:solidFill>
                <a:latin typeface="Tahoma" pitchFamily="34" charset="0"/>
              </a:rPr>
              <a:t>InsertVex( &amp;G, v );</a:t>
            </a:r>
            <a:r>
              <a:rPr kumimoji="1" lang="en-US" altLang="zh-CN" sz="2400">
                <a:solidFill>
                  <a:srgbClr val="000000"/>
                </a:solidFill>
                <a:latin typeface="Tahoma" pitchFamily="34" charset="0"/>
              </a:rPr>
              <a:t>	         // </a:t>
            </a:r>
            <a:r>
              <a:rPr kumimoji="1" lang="zh-CN" altLang="en-US" sz="2400">
                <a:solidFill>
                  <a:srgbClr val="000000"/>
                </a:solidFill>
                <a:latin typeface="Tahoma" pitchFamily="34" charset="0"/>
              </a:rPr>
              <a:t>插入顶点</a:t>
            </a:r>
            <a:r>
              <a:rPr kumimoji="1" lang="en-US" altLang="zh-CN" sz="2400">
                <a:solidFill>
                  <a:srgbClr val="000000"/>
                </a:solidFill>
                <a:latin typeface="Tahoma" pitchFamily="34" charset="0"/>
              </a:rPr>
              <a:t>v</a:t>
            </a:r>
          </a:p>
          <a:p>
            <a:pPr lvl="1">
              <a:lnSpc>
                <a:spcPct val="115000"/>
              </a:lnSpc>
            </a:pPr>
            <a:r>
              <a:rPr kumimoji="1" lang="en-US" altLang="zh-CN" sz="2800">
                <a:solidFill>
                  <a:srgbClr val="000000"/>
                </a:solidFill>
                <a:latin typeface="Tahoma" pitchFamily="34" charset="0"/>
              </a:rPr>
              <a:t>DeleteVex( &amp;G, v );	       </a:t>
            </a:r>
            <a:r>
              <a:rPr kumimoji="1" lang="en-US" altLang="zh-CN" sz="2400">
                <a:solidFill>
                  <a:srgbClr val="000000"/>
                </a:solidFill>
                <a:latin typeface="Tahoma" pitchFamily="34" charset="0"/>
              </a:rPr>
              <a:t>// </a:t>
            </a:r>
            <a:r>
              <a:rPr kumimoji="1" lang="zh-CN" altLang="en-US" sz="2400">
                <a:solidFill>
                  <a:srgbClr val="000000"/>
                </a:solidFill>
                <a:latin typeface="Tahoma" pitchFamily="34" charset="0"/>
              </a:rPr>
              <a:t>删除顶点</a:t>
            </a:r>
            <a:r>
              <a:rPr kumimoji="1" lang="en-US" altLang="zh-CN" sz="2400">
                <a:solidFill>
                  <a:srgbClr val="000000"/>
                </a:solidFill>
                <a:latin typeface="Tahoma" pitchFamily="34" charset="0"/>
              </a:rPr>
              <a:t>v</a:t>
            </a:r>
          </a:p>
          <a:p>
            <a:pPr lvl="1">
              <a:lnSpc>
                <a:spcPct val="115000"/>
              </a:lnSpc>
            </a:pPr>
            <a:r>
              <a:rPr kumimoji="1" lang="en-US" altLang="zh-CN" sz="2800">
                <a:solidFill>
                  <a:srgbClr val="000000"/>
                </a:solidFill>
                <a:latin typeface="Tahoma" pitchFamily="34" charset="0"/>
              </a:rPr>
              <a:t>InsertArc( &amp;G, v, w );	</a:t>
            </a:r>
            <a:r>
              <a:rPr kumimoji="1" lang="en-US" altLang="zh-CN" sz="2400">
                <a:solidFill>
                  <a:srgbClr val="000000"/>
                </a:solidFill>
                <a:latin typeface="Tahoma" pitchFamily="34" charset="0"/>
              </a:rPr>
              <a:t>// </a:t>
            </a:r>
            <a:r>
              <a:rPr kumimoji="1" lang="zh-CN" altLang="en-US" sz="2400">
                <a:solidFill>
                  <a:srgbClr val="000000"/>
                </a:solidFill>
                <a:latin typeface="Tahoma" pitchFamily="34" charset="0"/>
              </a:rPr>
              <a:t>新增弧</a:t>
            </a:r>
          </a:p>
          <a:p>
            <a:pPr lvl="1">
              <a:lnSpc>
                <a:spcPct val="115000"/>
              </a:lnSpc>
            </a:pPr>
            <a:r>
              <a:rPr kumimoji="1" lang="en-US" altLang="zh-CN" sz="2800">
                <a:solidFill>
                  <a:srgbClr val="000000"/>
                </a:solidFill>
                <a:latin typeface="Tahoma" pitchFamily="34" charset="0"/>
              </a:rPr>
              <a:t>DeleteArc( &amp;G, v, w );	</a:t>
            </a:r>
            <a:r>
              <a:rPr kumimoji="1" lang="en-US" altLang="zh-CN" sz="2400">
                <a:solidFill>
                  <a:srgbClr val="000000"/>
                </a:solidFill>
                <a:latin typeface="Tahoma" pitchFamily="34" charset="0"/>
              </a:rPr>
              <a:t>// </a:t>
            </a:r>
            <a:r>
              <a:rPr kumimoji="1" lang="zh-CN" altLang="en-US" sz="2400">
                <a:solidFill>
                  <a:srgbClr val="000000"/>
                </a:solidFill>
                <a:latin typeface="Tahoma" pitchFamily="34" charset="0"/>
              </a:rPr>
              <a:t>删除弧</a:t>
            </a:r>
          </a:p>
          <a:p>
            <a:pPr lvl="1">
              <a:lnSpc>
                <a:spcPct val="115000"/>
              </a:lnSpc>
            </a:pPr>
            <a:r>
              <a:rPr kumimoji="1" lang="en-US" altLang="zh-CN" sz="2800">
                <a:solidFill>
                  <a:srgbClr val="000000"/>
                </a:solidFill>
                <a:latin typeface="Tahoma" pitchFamily="34" charset="0"/>
              </a:rPr>
              <a:t>DFSTraverse( G, v, visit( ) );</a:t>
            </a:r>
            <a:r>
              <a:rPr kumimoji="1" lang="en-US" altLang="zh-CN" sz="2400">
                <a:solidFill>
                  <a:srgbClr val="000000"/>
                </a:solidFill>
                <a:latin typeface="Tahoma" pitchFamily="34" charset="0"/>
              </a:rPr>
              <a:t>// </a:t>
            </a:r>
            <a:r>
              <a:rPr kumimoji="1" lang="zh-CN" altLang="en-US" sz="2400">
                <a:solidFill>
                  <a:srgbClr val="000000"/>
                </a:solidFill>
                <a:latin typeface="Tahoma" pitchFamily="34" charset="0"/>
              </a:rPr>
              <a:t>深度优先遍历</a:t>
            </a:r>
          </a:p>
          <a:p>
            <a:pPr lvl="1">
              <a:lnSpc>
                <a:spcPct val="115000"/>
              </a:lnSpc>
            </a:pPr>
            <a:r>
              <a:rPr kumimoji="1" lang="en-US" altLang="zh-CN" sz="2800">
                <a:solidFill>
                  <a:srgbClr val="000000"/>
                </a:solidFill>
                <a:latin typeface="Tahoma" pitchFamily="34" charset="0"/>
              </a:rPr>
              <a:t>BFSTraverse( G, v, visit( ) );</a:t>
            </a:r>
            <a:r>
              <a:rPr kumimoji="1" lang="en-US" altLang="zh-CN" sz="2400">
                <a:solidFill>
                  <a:srgbClr val="000000"/>
                </a:solidFill>
                <a:latin typeface="Tahoma" pitchFamily="34" charset="0"/>
              </a:rPr>
              <a:t>// </a:t>
            </a:r>
            <a:r>
              <a:rPr kumimoji="1" lang="zh-CN" altLang="en-US" sz="2400">
                <a:solidFill>
                  <a:srgbClr val="000000"/>
                </a:solidFill>
                <a:latin typeface="Tahoma" pitchFamily="34" charset="0"/>
              </a:rPr>
              <a:t>广度优先遍历</a:t>
            </a:r>
          </a:p>
        </p:txBody>
      </p:sp>
    </p:spTree>
  </p:cSld>
  <p:clrMapOvr>
    <a:masterClrMapping/>
  </p:clrMapOvr>
  <p:transition>
    <p:blinds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Text Box 3"/>
          <p:cNvSpPr txBox="1">
            <a:spLocks noChangeArrowheads="1"/>
          </p:cNvSpPr>
          <p:nvPr/>
        </p:nvSpPr>
        <p:spPr bwMode="auto">
          <a:xfrm>
            <a:off x="179388" y="333375"/>
            <a:ext cx="87487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latin typeface="楷体_GB2312" pitchFamily="49" charset="-122"/>
                <a:ea typeface="楷体_GB2312" pitchFamily="49" charset="-122"/>
              </a:rPr>
              <a:t>有向网</a:t>
            </a:r>
            <a:r>
              <a:rPr kumimoji="1" lang="en-US" altLang="zh-CN" sz="3200" b="1">
                <a:latin typeface="楷体_GB2312" pitchFamily="49" charset="-122"/>
                <a:ea typeface="楷体_GB2312" pitchFamily="49" charset="-122"/>
              </a:rPr>
              <a:t>G=(V,E)</a:t>
            </a:r>
            <a:r>
              <a:rPr kumimoji="1" lang="zh-CN" altLang="en-US" sz="3200" b="1">
                <a:latin typeface="楷体_GB2312" pitchFamily="49" charset="-122"/>
                <a:ea typeface="楷体_GB2312" pitchFamily="49" charset="-122"/>
              </a:rPr>
              <a:t>的邻接矩阵元素定义如下：</a:t>
            </a:r>
          </a:p>
        </p:txBody>
      </p:sp>
      <p:graphicFrame>
        <p:nvGraphicFramePr>
          <p:cNvPr id="43011" name="Object 4"/>
          <p:cNvGraphicFramePr>
            <a:graphicFrameLocks noChangeAspect="1"/>
          </p:cNvGraphicFramePr>
          <p:nvPr/>
        </p:nvGraphicFramePr>
        <p:xfrm>
          <a:off x="1763713" y="1123950"/>
          <a:ext cx="4679950" cy="1395413"/>
        </p:xfrm>
        <a:graphic>
          <a:graphicData uri="http://schemas.openxmlformats.org/presentationml/2006/ole">
            <mc:AlternateContent xmlns:mc="http://schemas.openxmlformats.org/markup-compatibility/2006">
              <mc:Choice xmlns:v="urn:schemas-microsoft-com:vml" Requires="v">
                <p:oleObj spid="_x0000_s43056" name="公式" r:id="rId3" imgW="1574800" imgH="469900" progId="Equation.3">
                  <p:embed/>
                </p:oleObj>
              </mc:Choice>
              <mc:Fallback>
                <p:oleObj name="公式" r:id="rId3" imgW="1574800" imgH="4699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1123950"/>
                        <a:ext cx="4679950" cy="1395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3012" name="Group 57"/>
          <p:cNvGrpSpPr>
            <a:grpSpLocks/>
          </p:cNvGrpSpPr>
          <p:nvPr/>
        </p:nvGrpSpPr>
        <p:grpSpPr bwMode="auto">
          <a:xfrm>
            <a:off x="539750" y="2997200"/>
            <a:ext cx="3471863" cy="3132138"/>
            <a:chOff x="340" y="1888"/>
            <a:chExt cx="2187" cy="1973"/>
          </a:xfrm>
        </p:grpSpPr>
        <p:graphicFrame>
          <p:nvGraphicFramePr>
            <p:cNvPr id="43033" name="Object 26"/>
            <p:cNvGraphicFramePr>
              <a:graphicFrameLocks noChangeAspect="1"/>
            </p:cNvGraphicFramePr>
            <p:nvPr/>
          </p:nvGraphicFramePr>
          <p:xfrm>
            <a:off x="591" y="2159"/>
            <a:ext cx="1936" cy="1702"/>
          </p:xfrm>
          <a:graphic>
            <a:graphicData uri="http://schemas.openxmlformats.org/presentationml/2006/ole">
              <mc:AlternateContent xmlns:mc="http://schemas.openxmlformats.org/markup-compatibility/2006">
                <mc:Choice xmlns:v="urn:schemas-microsoft-com:vml" Requires="v">
                  <p:oleObj spid="_x0000_s43057" name="公式" r:id="rId5" imgW="1155700" imgH="1016000" progId="Equation.3">
                    <p:embed/>
                  </p:oleObj>
                </mc:Choice>
                <mc:Fallback>
                  <p:oleObj name="公式" r:id="rId5" imgW="1155700" imgH="1016000" progId="Equation.3">
                    <p:embed/>
                    <p:pic>
                      <p:nvPicPr>
                        <p:cNvPr id="0" name="Object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1" y="2159"/>
                          <a:ext cx="1936" cy="17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34" name="Rectangle 27"/>
            <p:cNvSpPr>
              <a:spLocks noChangeArrowheads="1"/>
            </p:cNvSpPr>
            <p:nvPr/>
          </p:nvSpPr>
          <p:spPr bwMode="auto">
            <a:xfrm>
              <a:off x="348" y="2183"/>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00"/>
                  </a:solidFill>
                </a:rPr>
                <a:t>A</a:t>
              </a:r>
            </a:p>
          </p:txBody>
        </p:sp>
        <p:sp>
          <p:nvSpPr>
            <p:cNvPr id="43035" name="Rectangle 28"/>
            <p:cNvSpPr>
              <a:spLocks noChangeArrowheads="1"/>
            </p:cNvSpPr>
            <p:nvPr/>
          </p:nvSpPr>
          <p:spPr bwMode="auto">
            <a:xfrm>
              <a:off x="340" y="2530"/>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00"/>
                  </a:solidFill>
                </a:rPr>
                <a:t>B</a:t>
              </a:r>
            </a:p>
          </p:txBody>
        </p:sp>
        <p:sp>
          <p:nvSpPr>
            <p:cNvPr id="43036" name="Rectangle 29"/>
            <p:cNvSpPr>
              <a:spLocks noChangeArrowheads="1"/>
            </p:cNvSpPr>
            <p:nvPr/>
          </p:nvSpPr>
          <p:spPr bwMode="auto">
            <a:xfrm>
              <a:off x="348" y="2863"/>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00"/>
                  </a:solidFill>
                </a:rPr>
                <a:t>C</a:t>
              </a:r>
            </a:p>
          </p:txBody>
        </p:sp>
        <p:sp>
          <p:nvSpPr>
            <p:cNvPr id="43037" name="Rectangle 30"/>
            <p:cNvSpPr>
              <a:spLocks noChangeArrowheads="1"/>
            </p:cNvSpPr>
            <p:nvPr/>
          </p:nvSpPr>
          <p:spPr bwMode="auto">
            <a:xfrm>
              <a:off x="348" y="3186"/>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00"/>
                  </a:solidFill>
                </a:rPr>
                <a:t>D</a:t>
              </a:r>
            </a:p>
          </p:txBody>
        </p:sp>
        <p:sp>
          <p:nvSpPr>
            <p:cNvPr id="43038" name="Rectangle 31"/>
            <p:cNvSpPr>
              <a:spLocks noChangeArrowheads="1"/>
            </p:cNvSpPr>
            <p:nvPr/>
          </p:nvSpPr>
          <p:spPr bwMode="auto">
            <a:xfrm>
              <a:off x="348" y="3520"/>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00"/>
                  </a:solidFill>
                </a:rPr>
                <a:t>E</a:t>
              </a:r>
            </a:p>
          </p:txBody>
        </p:sp>
        <p:sp>
          <p:nvSpPr>
            <p:cNvPr id="43039" name="Rectangle 32"/>
            <p:cNvSpPr>
              <a:spLocks noChangeArrowheads="1"/>
            </p:cNvSpPr>
            <p:nvPr/>
          </p:nvSpPr>
          <p:spPr bwMode="auto">
            <a:xfrm>
              <a:off x="681" y="1888"/>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00"/>
                  </a:solidFill>
                </a:rPr>
                <a:t>A</a:t>
              </a:r>
            </a:p>
          </p:txBody>
        </p:sp>
        <p:sp>
          <p:nvSpPr>
            <p:cNvPr id="43040" name="Rectangle 33"/>
            <p:cNvSpPr>
              <a:spLocks noChangeArrowheads="1"/>
            </p:cNvSpPr>
            <p:nvPr/>
          </p:nvSpPr>
          <p:spPr bwMode="auto">
            <a:xfrm>
              <a:off x="1046" y="1888"/>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00"/>
                  </a:solidFill>
                </a:rPr>
                <a:t>B</a:t>
              </a:r>
            </a:p>
          </p:txBody>
        </p:sp>
        <p:sp>
          <p:nvSpPr>
            <p:cNvPr id="43041" name="Rectangle 34"/>
            <p:cNvSpPr>
              <a:spLocks noChangeArrowheads="1"/>
            </p:cNvSpPr>
            <p:nvPr/>
          </p:nvSpPr>
          <p:spPr bwMode="auto">
            <a:xfrm>
              <a:off x="1435" y="1888"/>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00"/>
                  </a:solidFill>
                </a:rPr>
                <a:t>C</a:t>
              </a:r>
            </a:p>
          </p:txBody>
        </p:sp>
        <p:sp>
          <p:nvSpPr>
            <p:cNvPr id="43042" name="Rectangle 35"/>
            <p:cNvSpPr>
              <a:spLocks noChangeArrowheads="1"/>
            </p:cNvSpPr>
            <p:nvPr/>
          </p:nvSpPr>
          <p:spPr bwMode="auto">
            <a:xfrm>
              <a:off x="1798" y="1892"/>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00"/>
                  </a:solidFill>
                </a:rPr>
                <a:t>D</a:t>
              </a:r>
            </a:p>
          </p:txBody>
        </p:sp>
        <p:sp>
          <p:nvSpPr>
            <p:cNvPr id="43043" name="Rectangle 36"/>
            <p:cNvSpPr>
              <a:spLocks noChangeArrowheads="1"/>
            </p:cNvSpPr>
            <p:nvPr/>
          </p:nvSpPr>
          <p:spPr bwMode="auto">
            <a:xfrm>
              <a:off x="2185" y="1892"/>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00"/>
                  </a:solidFill>
                </a:rPr>
                <a:t>E</a:t>
              </a:r>
            </a:p>
          </p:txBody>
        </p:sp>
      </p:grpSp>
      <p:grpSp>
        <p:nvGrpSpPr>
          <p:cNvPr id="43013" name="Group 37"/>
          <p:cNvGrpSpPr>
            <a:grpSpLocks/>
          </p:cNvGrpSpPr>
          <p:nvPr/>
        </p:nvGrpSpPr>
        <p:grpSpPr bwMode="auto">
          <a:xfrm>
            <a:off x="5148263" y="3213100"/>
            <a:ext cx="3408362" cy="2117725"/>
            <a:chOff x="2699" y="2704"/>
            <a:chExt cx="2147" cy="1334"/>
          </a:xfrm>
        </p:grpSpPr>
        <p:sp>
          <p:nvSpPr>
            <p:cNvPr id="43014" name="Line 38"/>
            <p:cNvSpPr>
              <a:spLocks noChangeShapeType="1"/>
            </p:cNvSpPr>
            <p:nvPr/>
          </p:nvSpPr>
          <p:spPr bwMode="auto">
            <a:xfrm flipH="1">
              <a:off x="3016" y="3113"/>
              <a:ext cx="635" cy="568"/>
            </a:xfrm>
            <a:prstGeom prst="line">
              <a:avLst/>
            </a:prstGeom>
            <a:noFill/>
            <a:ln w="28575" cap="sq">
              <a:solidFill>
                <a:srgbClr val="000066"/>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15" name="Line 39"/>
            <p:cNvSpPr>
              <a:spLocks noChangeShapeType="1"/>
            </p:cNvSpPr>
            <p:nvPr/>
          </p:nvSpPr>
          <p:spPr bwMode="auto">
            <a:xfrm>
              <a:off x="2880" y="3158"/>
              <a:ext cx="0" cy="544"/>
            </a:xfrm>
            <a:prstGeom prst="line">
              <a:avLst/>
            </a:prstGeom>
            <a:noFill/>
            <a:ln w="25400" cap="sq">
              <a:solidFill>
                <a:srgbClr val="000066"/>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16" name="Line 40"/>
            <p:cNvSpPr>
              <a:spLocks noChangeShapeType="1"/>
            </p:cNvSpPr>
            <p:nvPr/>
          </p:nvSpPr>
          <p:spPr bwMode="auto">
            <a:xfrm>
              <a:off x="3061" y="2931"/>
              <a:ext cx="576" cy="0"/>
            </a:xfrm>
            <a:prstGeom prst="line">
              <a:avLst/>
            </a:prstGeom>
            <a:noFill/>
            <a:ln w="25400" cap="sq">
              <a:solidFill>
                <a:srgbClr val="000066"/>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17" name="Line 41"/>
            <p:cNvSpPr>
              <a:spLocks noChangeShapeType="1"/>
            </p:cNvSpPr>
            <p:nvPr/>
          </p:nvSpPr>
          <p:spPr bwMode="auto">
            <a:xfrm flipH="1" flipV="1">
              <a:off x="3787" y="3158"/>
              <a:ext cx="0" cy="590"/>
            </a:xfrm>
            <a:prstGeom prst="line">
              <a:avLst/>
            </a:prstGeom>
            <a:noFill/>
            <a:ln w="25400" cap="sq">
              <a:solidFill>
                <a:srgbClr val="000066"/>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18" name="Line 42"/>
            <p:cNvSpPr>
              <a:spLocks noChangeShapeType="1"/>
            </p:cNvSpPr>
            <p:nvPr/>
          </p:nvSpPr>
          <p:spPr bwMode="auto">
            <a:xfrm flipV="1">
              <a:off x="3061" y="3884"/>
              <a:ext cx="589" cy="4"/>
            </a:xfrm>
            <a:prstGeom prst="line">
              <a:avLst/>
            </a:prstGeom>
            <a:noFill/>
            <a:ln w="25400" cap="sq">
              <a:solidFill>
                <a:srgbClr val="000066"/>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19" name="Line 43"/>
            <p:cNvSpPr>
              <a:spLocks noChangeShapeType="1"/>
            </p:cNvSpPr>
            <p:nvPr/>
          </p:nvSpPr>
          <p:spPr bwMode="auto">
            <a:xfrm flipH="1" flipV="1">
              <a:off x="3969" y="2976"/>
              <a:ext cx="589" cy="363"/>
            </a:xfrm>
            <a:prstGeom prst="line">
              <a:avLst/>
            </a:prstGeom>
            <a:noFill/>
            <a:ln w="25400" cap="sq">
              <a:solidFill>
                <a:srgbClr val="000066"/>
              </a:solidFill>
              <a:round/>
              <a:headEnd type="arrow" w="med" len="me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20" name="Line 44"/>
            <p:cNvSpPr>
              <a:spLocks noChangeShapeType="1"/>
            </p:cNvSpPr>
            <p:nvPr/>
          </p:nvSpPr>
          <p:spPr bwMode="auto">
            <a:xfrm flipH="1">
              <a:off x="4014" y="3566"/>
              <a:ext cx="544" cy="272"/>
            </a:xfrm>
            <a:prstGeom prst="line">
              <a:avLst/>
            </a:prstGeom>
            <a:noFill/>
            <a:ln w="25400" cap="sq">
              <a:solidFill>
                <a:srgbClr val="000066"/>
              </a:solidFill>
              <a:round/>
              <a:headEnd type="arrow" w="med" len="me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21" name="Oval 45"/>
            <p:cNvSpPr>
              <a:spLocks noChangeArrowheads="1"/>
            </p:cNvSpPr>
            <p:nvPr/>
          </p:nvSpPr>
          <p:spPr bwMode="auto">
            <a:xfrm>
              <a:off x="2744" y="2795"/>
              <a:ext cx="288" cy="336"/>
            </a:xfrm>
            <a:prstGeom prst="ellipse">
              <a:avLst/>
            </a:prstGeom>
            <a:noFill/>
            <a:ln w="25400" cap="sq">
              <a:solidFill>
                <a:srgbClr val="000080"/>
              </a:solidFill>
              <a:round/>
              <a:headEnd type="none" w="sm" len="sm"/>
              <a:tailEnd type="none" w="sm" len="sm"/>
            </a:ln>
            <a:effectLst/>
            <a:extLst>
              <a:ext uri="{909E8E84-426E-40DD-AFC4-6F175D3DCCD1}">
                <a14:hiddenFill xmlns:a14="http://schemas.microsoft.com/office/drawing/2010/main">
                  <a:solidFill>
                    <a:srgbClr val="A7E2FF">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Times New Roman" pitchFamily="18" charset="0"/>
                  <a:ea typeface="黑体" pitchFamily="49" charset="-122"/>
                </a:rPr>
                <a:t>A</a:t>
              </a:r>
              <a:endParaRPr kumimoji="1" lang="en-US" altLang="zh-CN" sz="2400">
                <a:latin typeface="Times New Roman" pitchFamily="18" charset="0"/>
                <a:ea typeface="黑体" pitchFamily="49" charset="-122"/>
              </a:endParaRPr>
            </a:p>
          </p:txBody>
        </p:sp>
        <p:sp>
          <p:nvSpPr>
            <p:cNvPr id="43022" name="Oval 46"/>
            <p:cNvSpPr>
              <a:spLocks noChangeArrowheads="1"/>
            </p:cNvSpPr>
            <p:nvPr/>
          </p:nvSpPr>
          <p:spPr bwMode="auto">
            <a:xfrm>
              <a:off x="3651" y="2795"/>
              <a:ext cx="288" cy="336"/>
            </a:xfrm>
            <a:prstGeom prst="ellipse">
              <a:avLst/>
            </a:prstGeom>
            <a:noFill/>
            <a:ln w="25400" cap="sq">
              <a:solidFill>
                <a:srgbClr val="000080"/>
              </a:solidFill>
              <a:round/>
              <a:headEnd type="none" w="sm" len="sm"/>
              <a:tailEnd type="none" w="sm" len="sm"/>
            </a:ln>
            <a:effectLst/>
            <a:extLst>
              <a:ext uri="{909E8E84-426E-40DD-AFC4-6F175D3DCCD1}">
                <a14:hiddenFill xmlns:a14="http://schemas.microsoft.com/office/drawing/2010/main">
                  <a:solidFill>
                    <a:srgbClr val="A7E2FF">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Times New Roman" pitchFamily="18" charset="0"/>
                  <a:ea typeface="黑体" pitchFamily="49" charset="-122"/>
                </a:rPr>
                <a:t>B</a:t>
              </a:r>
              <a:endParaRPr kumimoji="1" lang="en-US" altLang="zh-CN" sz="2400">
                <a:latin typeface="Times New Roman" pitchFamily="18" charset="0"/>
                <a:ea typeface="黑体" pitchFamily="49" charset="-122"/>
              </a:endParaRPr>
            </a:p>
          </p:txBody>
        </p:sp>
        <p:sp>
          <p:nvSpPr>
            <p:cNvPr id="43023" name="Oval 47"/>
            <p:cNvSpPr>
              <a:spLocks noChangeArrowheads="1"/>
            </p:cNvSpPr>
            <p:nvPr/>
          </p:nvSpPr>
          <p:spPr bwMode="auto">
            <a:xfrm>
              <a:off x="4558" y="3294"/>
              <a:ext cx="288" cy="336"/>
            </a:xfrm>
            <a:prstGeom prst="ellipse">
              <a:avLst/>
            </a:prstGeom>
            <a:noFill/>
            <a:ln w="25400" cap="sq">
              <a:solidFill>
                <a:srgbClr val="000080"/>
              </a:solidFill>
              <a:round/>
              <a:headEnd type="none" w="sm" len="sm"/>
              <a:tailEnd type="none" w="sm" len="sm"/>
            </a:ln>
            <a:effectLst/>
            <a:extLst>
              <a:ext uri="{909E8E84-426E-40DD-AFC4-6F175D3DCCD1}">
                <a14:hiddenFill xmlns:a14="http://schemas.microsoft.com/office/drawing/2010/main">
                  <a:solidFill>
                    <a:srgbClr val="A7E2FF">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Times New Roman" pitchFamily="18" charset="0"/>
                  <a:ea typeface="黑体" pitchFamily="49" charset="-122"/>
                </a:rPr>
                <a:t>E</a:t>
              </a:r>
              <a:endParaRPr kumimoji="1" lang="en-US" altLang="zh-CN" sz="2400">
                <a:latin typeface="Times New Roman" pitchFamily="18" charset="0"/>
                <a:ea typeface="黑体" pitchFamily="49" charset="-122"/>
              </a:endParaRPr>
            </a:p>
          </p:txBody>
        </p:sp>
        <p:sp>
          <p:nvSpPr>
            <p:cNvPr id="43024" name="Oval 48"/>
            <p:cNvSpPr>
              <a:spLocks noChangeArrowheads="1"/>
            </p:cNvSpPr>
            <p:nvPr/>
          </p:nvSpPr>
          <p:spPr bwMode="auto">
            <a:xfrm>
              <a:off x="2744" y="3702"/>
              <a:ext cx="288" cy="336"/>
            </a:xfrm>
            <a:prstGeom prst="ellipse">
              <a:avLst/>
            </a:prstGeom>
            <a:noFill/>
            <a:ln w="25400" cap="sq">
              <a:solidFill>
                <a:srgbClr val="000080"/>
              </a:solidFill>
              <a:round/>
              <a:headEnd type="none" w="sm" len="sm"/>
              <a:tailEnd type="none" w="sm" len="sm"/>
            </a:ln>
            <a:effectLst/>
            <a:extLst>
              <a:ext uri="{909E8E84-426E-40DD-AFC4-6F175D3DCCD1}">
                <a14:hiddenFill xmlns:a14="http://schemas.microsoft.com/office/drawing/2010/main">
                  <a:solidFill>
                    <a:srgbClr val="A7E2FF">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Times New Roman" pitchFamily="18" charset="0"/>
                  <a:ea typeface="黑体" pitchFamily="49" charset="-122"/>
                </a:rPr>
                <a:t>C</a:t>
              </a:r>
              <a:endParaRPr kumimoji="1" lang="en-US" altLang="zh-CN" sz="2400">
                <a:latin typeface="Times New Roman" pitchFamily="18" charset="0"/>
                <a:ea typeface="黑体" pitchFamily="49" charset="-122"/>
              </a:endParaRPr>
            </a:p>
          </p:txBody>
        </p:sp>
        <p:sp>
          <p:nvSpPr>
            <p:cNvPr id="43025" name="Oval 49"/>
            <p:cNvSpPr>
              <a:spLocks noChangeArrowheads="1"/>
            </p:cNvSpPr>
            <p:nvPr/>
          </p:nvSpPr>
          <p:spPr bwMode="auto">
            <a:xfrm>
              <a:off x="3651" y="3702"/>
              <a:ext cx="288" cy="336"/>
            </a:xfrm>
            <a:prstGeom prst="ellipse">
              <a:avLst/>
            </a:prstGeom>
            <a:noFill/>
            <a:ln w="25400" cap="sq">
              <a:solidFill>
                <a:srgbClr val="000080"/>
              </a:solidFill>
              <a:round/>
              <a:headEnd type="none" w="sm" len="sm"/>
              <a:tailEnd type="none" w="sm" len="sm"/>
            </a:ln>
            <a:effectLst/>
            <a:extLst>
              <a:ext uri="{909E8E84-426E-40DD-AFC4-6F175D3DCCD1}">
                <a14:hiddenFill xmlns:a14="http://schemas.microsoft.com/office/drawing/2010/main">
                  <a:solidFill>
                    <a:srgbClr val="A7E2FF">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Times New Roman" pitchFamily="18" charset="0"/>
                  <a:ea typeface="黑体" pitchFamily="49" charset="-122"/>
                </a:rPr>
                <a:t>D</a:t>
              </a:r>
              <a:endParaRPr kumimoji="1" lang="en-US" altLang="zh-CN" sz="2400">
                <a:latin typeface="Times New Roman" pitchFamily="18" charset="0"/>
                <a:ea typeface="黑体" pitchFamily="49" charset="-122"/>
              </a:endParaRPr>
            </a:p>
          </p:txBody>
        </p:sp>
        <p:sp>
          <p:nvSpPr>
            <p:cNvPr id="43026" name="Text Box 50"/>
            <p:cNvSpPr txBox="1">
              <a:spLocks noChangeArrowheads="1"/>
            </p:cNvSpPr>
            <p:nvPr/>
          </p:nvSpPr>
          <p:spPr bwMode="auto">
            <a:xfrm>
              <a:off x="3152" y="2704"/>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solidFill>
                    <a:srgbClr val="CC0000"/>
                  </a:solidFill>
                  <a:latin typeface="Times New Roman" pitchFamily="18" charset="0"/>
                  <a:ea typeface="黑体" pitchFamily="49" charset="-122"/>
                </a:rPr>
                <a:t>6</a:t>
              </a:r>
              <a:endParaRPr kumimoji="1" lang="en-US" altLang="zh-CN" sz="2400" b="1">
                <a:latin typeface="Times New Roman" pitchFamily="18" charset="0"/>
                <a:ea typeface="黑体" pitchFamily="49" charset="-122"/>
              </a:endParaRPr>
            </a:p>
          </p:txBody>
        </p:sp>
        <p:sp>
          <p:nvSpPr>
            <p:cNvPr id="43027" name="Text Box 51"/>
            <p:cNvSpPr txBox="1">
              <a:spLocks noChangeArrowheads="1"/>
            </p:cNvSpPr>
            <p:nvPr/>
          </p:nvSpPr>
          <p:spPr bwMode="auto">
            <a:xfrm>
              <a:off x="4195" y="2931"/>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solidFill>
                    <a:srgbClr val="CC0000"/>
                  </a:solidFill>
                  <a:latin typeface="Times New Roman" pitchFamily="18" charset="0"/>
                  <a:ea typeface="黑体" pitchFamily="49" charset="-122"/>
                </a:rPr>
                <a:t>3</a:t>
              </a:r>
              <a:endParaRPr kumimoji="1" lang="en-US" altLang="zh-CN" sz="2400" b="1">
                <a:latin typeface="Times New Roman" pitchFamily="18" charset="0"/>
                <a:ea typeface="黑体" pitchFamily="49" charset="-122"/>
              </a:endParaRPr>
            </a:p>
          </p:txBody>
        </p:sp>
        <p:sp>
          <p:nvSpPr>
            <p:cNvPr id="43028" name="Text Box 52"/>
            <p:cNvSpPr txBox="1">
              <a:spLocks noChangeArrowheads="1"/>
            </p:cNvSpPr>
            <p:nvPr/>
          </p:nvSpPr>
          <p:spPr bwMode="auto">
            <a:xfrm>
              <a:off x="4120" y="3521"/>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solidFill>
                    <a:srgbClr val="CC0000"/>
                  </a:solidFill>
                  <a:latin typeface="Times New Roman" pitchFamily="18" charset="0"/>
                  <a:ea typeface="黑体" pitchFamily="49" charset="-122"/>
                </a:rPr>
                <a:t>5</a:t>
              </a:r>
              <a:endParaRPr kumimoji="1" lang="en-US" altLang="zh-CN" sz="2400" b="1">
                <a:latin typeface="Times New Roman" pitchFamily="18" charset="0"/>
                <a:ea typeface="黑体" pitchFamily="49" charset="-122"/>
              </a:endParaRPr>
            </a:p>
          </p:txBody>
        </p:sp>
        <p:sp>
          <p:nvSpPr>
            <p:cNvPr id="43029" name="Text Box 53"/>
            <p:cNvSpPr txBox="1">
              <a:spLocks noChangeArrowheads="1"/>
            </p:cNvSpPr>
            <p:nvPr/>
          </p:nvSpPr>
          <p:spPr bwMode="auto">
            <a:xfrm>
              <a:off x="3621" y="329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solidFill>
                    <a:srgbClr val="CC0000"/>
                  </a:solidFill>
                  <a:latin typeface="Times New Roman" pitchFamily="18" charset="0"/>
                  <a:ea typeface="黑体" pitchFamily="49" charset="-122"/>
                </a:rPr>
                <a:t>4</a:t>
              </a:r>
              <a:endParaRPr kumimoji="1" lang="en-US" altLang="zh-CN" sz="2400" b="1">
                <a:latin typeface="Times New Roman" pitchFamily="18" charset="0"/>
                <a:ea typeface="黑体" pitchFamily="49" charset="-122"/>
              </a:endParaRPr>
            </a:p>
          </p:txBody>
        </p:sp>
        <p:sp>
          <p:nvSpPr>
            <p:cNvPr id="43030" name="Text Box 54"/>
            <p:cNvSpPr txBox="1">
              <a:spLocks noChangeArrowheads="1"/>
            </p:cNvSpPr>
            <p:nvPr/>
          </p:nvSpPr>
          <p:spPr bwMode="auto">
            <a:xfrm>
              <a:off x="2699" y="329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solidFill>
                    <a:srgbClr val="CC0000"/>
                  </a:solidFill>
                  <a:latin typeface="Times New Roman" pitchFamily="18" charset="0"/>
                  <a:ea typeface="黑体" pitchFamily="49" charset="-122"/>
                </a:rPr>
                <a:t>2</a:t>
              </a:r>
              <a:endParaRPr kumimoji="1" lang="en-US" altLang="zh-CN" sz="2400" b="1">
                <a:latin typeface="Times New Roman" pitchFamily="18" charset="0"/>
                <a:ea typeface="黑体" pitchFamily="49" charset="-122"/>
              </a:endParaRPr>
            </a:p>
          </p:txBody>
        </p:sp>
        <p:sp>
          <p:nvSpPr>
            <p:cNvPr id="43031" name="Text Box 55"/>
            <p:cNvSpPr txBox="1">
              <a:spLocks noChangeArrowheads="1"/>
            </p:cNvSpPr>
            <p:nvPr/>
          </p:nvSpPr>
          <p:spPr bwMode="auto">
            <a:xfrm>
              <a:off x="3198" y="320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solidFill>
                    <a:srgbClr val="CC0000"/>
                  </a:solidFill>
                  <a:latin typeface="Times New Roman" pitchFamily="18" charset="0"/>
                  <a:ea typeface="黑体" pitchFamily="49" charset="-122"/>
                </a:rPr>
                <a:t>3</a:t>
              </a:r>
              <a:endParaRPr kumimoji="1" lang="en-US" altLang="zh-CN" sz="2400" b="1">
                <a:latin typeface="Times New Roman" pitchFamily="18" charset="0"/>
                <a:ea typeface="黑体" pitchFamily="49" charset="-122"/>
              </a:endParaRPr>
            </a:p>
          </p:txBody>
        </p:sp>
        <p:sp>
          <p:nvSpPr>
            <p:cNvPr id="43032" name="Text Box 56"/>
            <p:cNvSpPr txBox="1">
              <a:spLocks noChangeArrowheads="1"/>
            </p:cNvSpPr>
            <p:nvPr/>
          </p:nvSpPr>
          <p:spPr bwMode="auto">
            <a:xfrm>
              <a:off x="3243" y="3641"/>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solidFill>
                    <a:srgbClr val="CC0000"/>
                  </a:solidFill>
                  <a:latin typeface="Times New Roman" pitchFamily="18" charset="0"/>
                  <a:ea typeface="黑体" pitchFamily="49" charset="-122"/>
                </a:rPr>
                <a:t>1</a:t>
              </a:r>
              <a:endParaRPr kumimoji="1" lang="en-US" altLang="zh-CN" sz="2400" b="1">
                <a:latin typeface="Times New Roman" pitchFamily="18" charset="0"/>
                <a:ea typeface="黑体" pitchFamily="49" charset="-122"/>
              </a:endParaRPr>
            </a:p>
          </p:txBody>
        </p:sp>
      </p:grpSp>
    </p:spTree>
  </p:cSld>
  <p:clrMapOvr>
    <a:masterClrMapping/>
  </p:clrMapOvr>
  <p:transition>
    <p:blinds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3"/>
          <p:cNvSpPr>
            <a:spLocks noGrp="1" noRot="1" noChangeArrowheads="1"/>
          </p:cNvSpPr>
          <p:nvPr>
            <p:ph type="body" idx="1"/>
          </p:nvPr>
        </p:nvSpPr>
        <p:spPr>
          <a:xfrm>
            <a:off x="395288" y="2314575"/>
            <a:ext cx="8153400" cy="4210050"/>
          </a:xfrm>
        </p:spPr>
        <p:txBody>
          <a:bodyPr/>
          <a:lstStyle/>
          <a:p>
            <a:pPr eaLnBrk="1" hangingPunct="1">
              <a:lnSpc>
                <a:spcPct val="90000"/>
              </a:lnSpc>
              <a:buFont typeface="Wingdings" pitchFamily="2" charset="2"/>
              <a:buNone/>
            </a:pPr>
            <a:r>
              <a:rPr lang="en-US" altLang="zh-CN" sz="2400" b="1" dirty="0" smtClean="0"/>
              <a:t>#define INFINITY		INT_MAX   //</a:t>
            </a:r>
            <a:r>
              <a:rPr lang="zh-CN" altLang="en-US" sz="2400" b="1" dirty="0" smtClean="0"/>
              <a:t>最大值</a:t>
            </a:r>
            <a:r>
              <a:rPr lang="zh-CN" altLang="en-US" b="1" dirty="0" smtClean="0"/>
              <a:t>∞</a:t>
            </a:r>
            <a:endParaRPr lang="zh-CN" altLang="en-US" sz="2400" b="1" dirty="0" smtClean="0"/>
          </a:p>
          <a:p>
            <a:pPr eaLnBrk="1" hangingPunct="1">
              <a:lnSpc>
                <a:spcPct val="90000"/>
              </a:lnSpc>
              <a:buFont typeface="Wingdings" pitchFamily="2" charset="2"/>
              <a:buNone/>
            </a:pPr>
            <a:r>
              <a:rPr lang="en-US" altLang="zh-CN" sz="2400" b="1" dirty="0" smtClean="0"/>
              <a:t>#define MAX_VERTEX_NUM	20  //</a:t>
            </a:r>
            <a:r>
              <a:rPr lang="zh-CN" altLang="en-US" sz="2400" b="1" dirty="0" smtClean="0"/>
              <a:t>最大顶点数</a:t>
            </a:r>
          </a:p>
          <a:p>
            <a:pPr eaLnBrk="1" hangingPunct="1">
              <a:lnSpc>
                <a:spcPct val="90000"/>
              </a:lnSpc>
              <a:buFont typeface="Wingdings" pitchFamily="2" charset="2"/>
              <a:buNone/>
            </a:pPr>
            <a:r>
              <a:rPr lang="en-US" altLang="zh-CN" sz="2400" b="1" dirty="0" smtClean="0"/>
              <a:t>// </a:t>
            </a:r>
            <a:r>
              <a:rPr lang="zh-CN" altLang="en-US" sz="2400" b="1" dirty="0" smtClean="0"/>
              <a:t>定义图的类型</a:t>
            </a:r>
          </a:p>
          <a:p>
            <a:pPr eaLnBrk="1" hangingPunct="1">
              <a:lnSpc>
                <a:spcPct val="90000"/>
              </a:lnSpc>
              <a:buFont typeface="Wingdings" pitchFamily="2" charset="2"/>
              <a:buNone/>
            </a:pPr>
            <a:r>
              <a:rPr lang="en-US" altLang="zh-CN" sz="2400" b="1" dirty="0" err="1" smtClean="0"/>
              <a:t>typedef</a:t>
            </a:r>
            <a:r>
              <a:rPr lang="en-US" altLang="zh-CN" sz="2400" b="1" dirty="0" smtClean="0"/>
              <a:t> </a:t>
            </a:r>
            <a:r>
              <a:rPr lang="en-US" altLang="zh-CN" sz="2400" b="1" dirty="0" err="1" smtClean="0"/>
              <a:t>enum</a:t>
            </a:r>
            <a:endParaRPr lang="en-US" altLang="zh-CN" sz="2400" b="1" dirty="0" smtClean="0"/>
          </a:p>
          <a:p>
            <a:pPr eaLnBrk="1" hangingPunct="1">
              <a:lnSpc>
                <a:spcPct val="90000"/>
              </a:lnSpc>
              <a:buFont typeface="Wingdings" pitchFamily="2" charset="2"/>
              <a:buNone/>
            </a:pPr>
            <a:r>
              <a:rPr lang="en-US" altLang="zh-CN" sz="2400" b="1" dirty="0" smtClean="0"/>
              <a:t>{</a:t>
            </a:r>
          </a:p>
          <a:p>
            <a:pPr lvl="1" eaLnBrk="1" hangingPunct="1">
              <a:lnSpc>
                <a:spcPct val="90000"/>
              </a:lnSpc>
              <a:buFont typeface="Wingdings" pitchFamily="2" charset="2"/>
              <a:buNone/>
            </a:pPr>
            <a:r>
              <a:rPr lang="en-US" altLang="zh-CN" sz="2400" b="1" dirty="0" smtClean="0"/>
              <a:t>DG, 		// </a:t>
            </a:r>
            <a:r>
              <a:rPr lang="zh-CN" altLang="en-US" sz="2400" b="1" dirty="0" smtClean="0"/>
              <a:t>有向图</a:t>
            </a:r>
            <a:r>
              <a:rPr lang="en-US" altLang="zh-CN" sz="2400" b="1" dirty="0" smtClean="0"/>
              <a:t>, 0</a:t>
            </a:r>
          </a:p>
          <a:p>
            <a:pPr lvl="1" eaLnBrk="1" hangingPunct="1">
              <a:lnSpc>
                <a:spcPct val="90000"/>
              </a:lnSpc>
              <a:buFont typeface="Wingdings" pitchFamily="2" charset="2"/>
              <a:buNone/>
            </a:pPr>
            <a:r>
              <a:rPr lang="en-US" altLang="zh-CN" sz="2400" b="1" dirty="0" smtClean="0"/>
              <a:t>DN, 		// </a:t>
            </a:r>
            <a:r>
              <a:rPr lang="zh-CN" altLang="en-US" sz="2400" b="1" dirty="0" smtClean="0"/>
              <a:t>有向网</a:t>
            </a:r>
            <a:r>
              <a:rPr lang="en-US" altLang="zh-CN" sz="2400" b="1" dirty="0" smtClean="0"/>
              <a:t>, 1</a:t>
            </a:r>
          </a:p>
          <a:p>
            <a:pPr lvl="1" eaLnBrk="1" hangingPunct="1">
              <a:lnSpc>
                <a:spcPct val="90000"/>
              </a:lnSpc>
              <a:buFont typeface="Wingdings" pitchFamily="2" charset="2"/>
              <a:buNone/>
            </a:pPr>
            <a:r>
              <a:rPr lang="en-US" altLang="zh-CN" sz="2400" b="1" dirty="0" smtClean="0"/>
              <a:t>AG, 		// </a:t>
            </a:r>
            <a:r>
              <a:rPr lang="zh-CN" altLang="en-US" sz="2400" b="1" dirty="0" smtClean="0"/>
              <a:t>无向图</a:t>
            </a:r>
            <a:r>
              <a:rPr lang="en-US" altLang="zh-CN" sz="2400" b="1" dirty="0" smtClean="0"/>
              <a:t>, 2</a:t>
            </a:r>
          </a:p>
          <a:p>
            <a:pPr lvl="1" eaLnBrk="1" hangingPunct="1">
              <a:lnSpc>
                <a:spcPct val="90000"/>
              </a:lnSpc>
              <a:buFont typeface="Wingdings" pitchFamily="2" charset="2"/>
              <a:buNone/>
            </a:pPr>
            <a:r>
              <a:rPr lang="en-US" altLang="zh-CN" sz="2400" b="1" dirty="0" smtClean="0"/>
              <a:t>AN			// </a:t>
            </a:r>
            <a:r>
              <a:rPr lang="zh-CN" altLang="en-US" sz="2400" b="1" dirty="0" smtClean="0"/>
              <a:t>无向网</a:t>
            </a:r>
            <a:r>
              <a:rPr lang="en-US" altLang="zh-CN" sz="2400" b="1" dirty="0" smtClean="0"/>
              <a:t>, 3</a:t>
            </a:r>
          </a:p>
          <a:p>
            <a:pPr eaLnBrk="1" hangingPunct="1">
              <a:lnSpc>
                <a:spcPct val="90000"/>
              </a:lnSpc>
              <a:buFont typeface="Wingdings" pitchFamily="2" charset="2"/>
              <a:buNone/>
            </a:pPr>
            <a:r>
              <a:rPr lang="en-US" altLang="zh-CN" sz="2400" b="1" dirty="0" smtClean="0"/>
              <a:t>}</a:t>
            </a:r>
            <a:r>
              <a:rPr lang="en-US" altLang="zh-CN" sz="2400" b="1" dirty="0" err="1" smtClean="0"/>
              <a:t>GraphKind</a:t>
            </a:r>
            <a:r>
              <a:rPr lang="en-US" altLang="zh-CN" sz="2400" b="1" dirty="0" smtClean="0"/>
              <a:t>;</a:t>
            </a:r>
          </a:p>
        </p:txBody>
      </p:sp>
      <p:sp>
        <p:nvSpPr>
          <p:cNvPr id="44035" name="Text Box 5"/>
          <p:cNvSpPr txBox="1">
            <a:spLocks noChangeArrowheads="1"/>
          </p:cNvSpPr>
          <p:nvPr/>
        </p:nvSpPr>
        <p:spPr bwMode="auto">
          <a:xfrm>
            <a:off x="107950" y="44450"/>
            <a:ext cx="42640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latin typeface="楷体_GB2312" pitchFamily="49" charset="-122"/>
                <a:ea typeface="楷体_GB2312" pitchFamily="49" charset="-122"/>
              </a:rPr>
              <a:t>图的邻接矩阵存储表示</a:t>
            </a:r>
          </a:p>
        </p:txBody>
      </p:sp>
      <p:sp>
        <p:nvSpPr>
          <p:cNvPr id="44036" name="Text Box 6"/>
          <p:cNvSpPr txBox="1">
            <a:spLocks noChangeArrowheads="1"/>
          </p:cNvSpPr>
          <p:nvPr/>
        </p:nvSpPr>
        <p:spPr bwMode="auto">
          <a:xfrm>
            <a:off x="215900" y="650875"/>
            <a:ext cx="8893175"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latin typeface="楷体_GB2312" pitchFamily="49" charset="-122"/>
                <a:ea typeface="楷体_GB2312" pitchFamily="49" charset="-122"/>
              </a:rPr>
              <a:t>定义两个数组分别存储</a:t>
            </a:r>
            <a:r>
              <a:rPr kumimoji="1" lang="zh-CN" altLang="en-US" sz="3200" b="1">
                <a:solidFill>
                  <a:schemeClr val="tx2"/>
                </a:solidFill>
                <a:latin typeface="楷体_GB2312" pitchFamily="49" charset="-122"/>
                <a:ea typeface="楷体_GB2312" pitchFamily="49" charset="-122"/>
              </a:rPr>
              <a:t>顶点信息</a:t>
            </a:r>
            <a:r>
              <a:rPr kumimoji="1" lang="zh-CN" altLang="en-US" sz="3200" b="1">
                <a:latin typeface="楷体_GB2312" pitchFamily="49" charset="-122"/>
                <a:ea typeface="楷体_GB2312" pitchFamily="49" charset="-122"/>
              </a:rPr>
              <a:t>（数据元素）和</a:t>
            </a:r>
            <a:r>
              <a:rPr kumimoji="1" lang="zh-CN" altLang="en-US" sz="3200" b="1">
                <a:solidFill>
                  <a:schemeClr val="tx2"/>
                </a:solidFill>
                <a:latin typeface="楷体_GB2312" pitchFamily="49" charset="-122"/>
                <a:ea typeface="楷体_GB2312" pitchFamily="49" charset="-122"/>
              </a:rPr>
              <a:t>边或弧信息</a:t>
            </a:r>
            <a:r>
              <a:rPr kumimoji="1" lang="zh-CN" altLang="en-US" sz="3200" b="1">
                <a:latin typeface="楷体_GB2312" pitchFamily="49" charset="-122"/>
                <a:ea typeface="楷体_GB2312" pitchFamily="49" charset="-122"/>
              </a:rPr>
              <a:t>（数据元素之间的关系）。其结构定义如下：</a:t>
            </a:r>
          </a:p>
        </p:txBody>
      </p:sp>
    </p:spTree>
  </p:cSld>
  <p:clrMapOvr>
    <a:masterClrMapping/>
  </p:clrMapOvr>
  <p:transition>
    <p:blinds dir="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Rectangle 3"/>
          <p:cNvSpPr>
            <a:spLocks noGrp="1" noRot="1" noChangeArrowheads="1"/>
          </p:cNvSpPr>
          <p:nvPr>
            <p:ph type="body" idx="1"/>
          </p:nvPr>
        </p:nvSpPr>
        <p:spPr>
          <a:xfrm>
            <a:off x="179388" y="115888"/>
            <a:ext cx="8964612" cy="3673475"/>
          </a:xfrm>
        </p:spPr>
        <p:txBody>
          <a:bodyPr/>
          <a:lstStyle/>
          <a:p>
            <a:pPr eaLnBrk="1" hangingPunct="1">
              <a:buFont typeface="Wingdings" pitchFamily="2" charset="2"/>
              <a:buNone/>
            </a:pPr>
            <a:r>
              <a:rPr lang="en-US" altLang="zh-CN" sz="2400" b="1" smtClean="0"/>
              <a:t>// </a:t>
            </a:r>
            <a:r>
              <a:rPr lang="zh-CN" altLang="en-US" sz="2400" b="1" smtClean="0"/>
              <a:t>邻接矩阵</a:t>
            </a:r>
          </a:p>
          <a:p>
            <a:pPr eaLnBrk="1" hangingPunct="1">
              <a:buFont typeface="Wingdings" pitchFamily="2" charset="2"/>
              <a:buNone/>
            </a:pPr>
            <a:r>
              <a:rPr lang="en-US" altLang="zh-CN" sz="2400" b="1" smtClean="0"/>
              <a:t>typedef struct ArcCell</a:t>
            </a:r>
          </a:p>
          <a:p>
            <a:pPr eaLnBrk="1" hangingPunct="1">
              <a:buFont typeface="Wingdings" pitchFamily="2" charset="2"/>
              <a:buNone/>
            </a:pPr>
            <a:r>
              <a:rPr lang="en-US" altLang="zh-CN" sz="2400" b="1" smtClean="0"/>
              <a:t>{</a:t>
            </a:r>
          </a:p>
          <a:p>
            <a:pPr eaLnBrk="1" hangingPunct="1">
              <a:buFont typeface="Wingdings" pitchFamily="2" charset="2"/>
              <a:buNone/>
            </a:pPr>
            <a:r>
              <a:rPr lang="en-US" altLang="zh-CN" sz="2400" b="1" smtClean="0"/>
              <a:t>     VRType	adj;    // VRType</a:t>
            </a:r>
            <a:r>
              <a:rPr lang="zh-CN" altLang="en-US" sz="2400" b="1" smtClean="0"/>
              <a:t>是顶点关系类型</a:t>
            </a:r>
            <a:r>
              <a:rPr lang="en-US" altLang="zh-CN" sz="2400" b="1" smtClean="0"/>
              <a:t>,</a:t>
            </a:r>
            <a:r>
              <a:rPr lang="zh-CN" altLang="en-US" sz="2400" b="1" smtClean="0"/>
              <a:t>对于无权图</a:t>
            </a:r>
            <a:r>
              <a:rPr lang="en-US" altLang="zh-CN" sz="2400" b="1" smtClean="0"/>
              <a:t>, 1</a:t>
            </a:r>
            <a:r>
              <a:rPr lang="zh-CN" altLang="en-US" sz="2400" b="1" smtClean="0"/>
              <a:t>或</a:t>
            </a:r>
            <a:r>
              <a:rPr lang="en-US" altLang="zh-CN" sz="2400" b="1" smtClean="0"/>
              <a:t>0</a:t>
            </a:r>
          </a:p>
          <a:p>
            <a:pPr lvl="1" eaLnBrk="1" hangingPunct="1">
              <a:buFont typeface="Wingdings" pitchFamily="2" charset="2"/>
              <a:buNone/>
            </a:pPr>
            <a:r>
              <a:rPr lang="en-US" altLang="zh-CN" sz="2400" b="1" smtClean="0"/>
              <a:t>			          //</a:t>
            </a:r>
            <a:r>
              <a:rPr lang="zh-CN" altLang="en-US" sz="2400" b="1" smtClean="0"/>
              <a:t>表示是否相邻，对带权图，则为权值类型</a:t>
            </a:r>
          </a:p>
          <a:p>
            <a:pPr lvl="1" eaLnBrk="1" hangingPunct="1">
              <a:buFont typeface="Wingdings" pitchFamily="2" charset="2"/>
              <a:buNone/>
            </a:pPr>
            <a:r>
              <a:rPr lang="en-US" altLang="zh-CN" sz="2400" b="1" smtClean="0"/>
              <a:t>InfoType	*pInfo;     // </a:t>
            </a:r>
            <a:r>
              <a:rPr lang="zh-CN" altLang="en-US" sz="2400" b="1" smtClean="0"/>
              <a:t>与该弧相关的信息的指针</a:t>
            </a:r>
          </a:p>
          <a:p>
            <a:pPr eaLnBrk="1" hangingPunct="1">
              <a:buFont typeface="Wingdings" pitchFamily="2" charset="2"/>
              <a:buNone/>
            </a:pPr>
            <a:r>
              <a:rPr lang="en-US" altLang="zh-CN" sz="2400" b="1" smtClean="0"/>
              <a:t>}ArcCell, AdjMatrax[MAX_VERTEX_NUM][MAX_VERTEX_NUM];</a:t>
            </a:r>
          </a:p>
        </p:txBody>
      </p:sp>
      <p:sp>
        <p:nvSpPr>
          <p:cNvPr id="45059" name="Rectangle 6"/>
          <p:cNvSpPr>
            <a:spLocks noRot="1" noChangeArrowheads="1"/>
          </p:cNvSpPr>
          <p:nvPr/>
        </p:nvSpPr>
        <p:spPr bwMode="auto">
          <a:xfrm>
            <a:off x="107950" y="3644900"/>
            <a:ext cx="8497888" cy="302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Font typeface="Wingdings" pitchFamily="2" charset="2"/>
              <a:buNone/>
            </a:pPr>
            <a:r>
              <a:rPr lang="en-US" altLang="zh-CN" sz="2400" b="1"/>
              <a:t>typedef struct</a:t>
            </a:r>
          </a:p>
          <a:p>
            <a:pPr marL="342900" indent="-342900">
              <a:spcBef>
                <a:spcPct val="20000"/>
              </a:spcBef>
              <a:buClr>
                <a:schemeClr val="hlink"/>
              </a:buClr>
              <a:buFont typeface="Wingdings" pitchFamily="2" charset="2"/>
              <a:buNone/>
            </a:pPr>
            <a:r>
              <a:rPr lang="en-US" altLang="zh-CN" sz="2400" b="1"/>
              <a:t>{</a:t>
            </a:r>
          </a:p>
          <a:p>
            <a:pPr marL="342900" indent="-342900">
              <a:spcBef>
                <a:spcPct val="20000"/>
              </a:spcBef>
              <a:buClr>
                <a:schemeClr val="hlink"/>
              </a:buClr>
              <a:buFont typeface="Wingdings" pitchFamily="2" charset="2"/>
              <a:buNone/>
            </a:pPr>
            <a:r>
              <a:rPr lang="en-US" altLang="zh-CN" sz="2400" b="1"/>
              <a:t>   VertexType   vexs[MAX_VERTEX_NUM];    // </a:t>
            </a:r>
            <a:r>
              <a:rPr lang="zh-CN" altLang="en-US" sz="2400" b="1"/>
              <a:t>顶点向量</a:t>
            </a:r>
          </a:p>
          <a:p>
            <a:pPr marL="742950" lvl="1" indent="-285750">
              <a:spcBef>
                <a:spcPct val="20000"/>
              </a:spcBef>
              <a:buClr>
                <a:schemeClr val="tx2"/>
              </a:buClr>
              <a:buSzPct val="85000"/>
              <a:buFont typeface="Wingdings" pitchFamily="2" charset="2"/>
              <a:buNone/>
            </a:pPr>
            <a:r>
              <a:rPr lang="en-US" altLang="zh-CN" sz="2400" b="1"/>
              <a:t>AdjMatrix	arcs;				// </a:t>
            </a:r>
            <a:r>
              <a:rPr lang="zh-CN" altLang="en-US" sz="2400" b="1"/>
              <a:t>邻接矩阵</a:t>
            </a:r>
          </a:p>
          <a:p>
            <a:pPr marL="742950" lvl="1" indent="-285750">
              <a:spcBef>
                <a:spcPct val="20000"/>
              </a:spcBef>
              <a:buClr>
                <a:schemeClr val="tx2"/>
              </a:buClr>
              <a:buSzPct val="85000"/>
              <a:buFont typeface="Wingdings" pitchFamily="2" charset="2"/>
              <a:buNone/>
            </a:pPr>
            <a:r>
              <a:rPr lang="en-US" altLang="zh-CN" sz="2400" b="1"/>
              <a:t>int		vexnum, arcnum;		// </a:t>
            </a:r>
            <a:r>
              <a:rPr lang="zh-CN" altLang="en-US" sz="2400" b="1"/>
              <a:t>顶点数和弧数</a:t>
            </a:r>
          </a:p>
          <a:p>
            <a:pPr marL="742950" lvl="1" indent="-285750">
              <a:spcBef>
                <a:spcPct val="20000"/>
              </a:spcBef>
              <a:buClr>
                <a:schemeClr val="tx2"/>
              </a:buClr>
              <a:buSzPct val="85000"/>
              <a:buFont typeface="Wingdings" pitchFamily="2" charset="2"/>
              <a:buNone/>
            </a:pPr>
            <a:r>
              <a:rPr lang="en-US" altLang="zh-CN" sz="2400" b="1"/>
              <a:t>GraphKind 	kind;			// </a:t>
            </a:r>
            <a:r>
              <a:rPr lang="zh-CN" altLang="en-US" sz="2400" b="1"/>
              <a:t>图的类型</a:t>
            </a:r>
          </a:p>
          <a:p>
            <a:pPr marL="342900" indent="-342900">
              <a:spcBef>
                <a:spcPct val="20000"/>
              </a:spcBef>
              <a:buClr>
                <a:schemeClr val="hlink"/>
              </a:buClr>
              <a:buFont typeface="Wingdings" pitchFamily="2" charset="2"/>
              <a:buNone/>
            </a:pPr>
            <a:r>
              <a:rPr lang="en-US" altLang="zh-CN" sz="2400" b="1"/>
              <a:t>}Mgraph;</a:t>
            </a:r>
          </a:p>
        </p:txBody>
      </p:sp>
    </p:spTree>
  </p:cSld>
  <p:clrMapOvr>
    <a:masterClrMapping/>
  </p:clrMapOvr>
  <p:transition>
    <p:blinds dir="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Text Box 7"/>
          <p:cNvSpPr txBox="1">
            <a:spLocks noChangeArrowheads="1"/>
          </p:cNvSpPr>
          <p:nvPr/>
        </p:nvSpPr>
        <p:spPr bwMode="auto">
          <a:xfrm>
            <a:off x="323850" y="201613"/>
            <a:ext cx="8712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latin typeface="楷体_GB2312" pitchFamily="49" charset="-122"/>
                <a:ea typeface="楷体_GB2312" pitchFamily="49" charset="-122"/>
              </a:rPr>
              <a:t>利用上述定义的数据结构，可以方便地实现图的各种操作。</a:t>
            </a:r>
          </a:p>
        </p:txBody>
      </p:sp>
      <p:sp>
        <p:nvSpPr>
          <p:cNvPr id="46083" name="Text Box 8"/>
          <p:cNvSpPr txBox="1">
            <a:spLocks noChangeArrowheads="1"/>
          </p:cNvSpPr>
          <p:nvPr/>
        </p:nvSpPr>
        <p:spPr bwMode="auto">
          <a:xfrm>
            <a:off x="250825" y="1554163"/>
            <a:ext cx="31686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latin typeface="楷体_GB2312" pitchFamily="49" charset="-122"/>
                <a:ea typeface="楷体_GB2312" pitchFamily="49" charset="-122"/>
              </a:rPr>
              <a:t>（</a:t>
            </a:r>
            <a:r>
              <a:rPr kumimoji="1" lang="en-US" altLang="zh-CN" sz="3200" b="1">
                <a:latin typeface="楷体_GB2312" pitchFamily="49" charset="-122"/>
                <a:ea typeface="楷体_GB2312" pitchFamily="49" charset="-122"/>
              </a:rPr>
              <a:t>1</a:t>
            </a:r>
            <a:r>
              <a:rPr kumimoji="1" lang="zh-CN" altLang="en-US" sz="3200" b="1">
                <a:latin typeface="楷体_GB2312" pitchFamily="49" charset="-122"/>
                <a:ea typeface="楷体_GB2312" pitchFamily="49" charset="-122"/>
              </a:rPr>
              <a:t>）图的创建</a:t>
            </a:r>
          </a:p>
        </p:txBody>
      </p:sp>
      <p:sp>
        <p:nvSpPr>
          <p:cNvPr id="46084" name="Text Box 9"/>
          <p:cNvSpPr txBox="1">
            <a:spLocks noChangeArrowheads="1"/>
          </p:cNvSpPr>
          <p:nvPr/>
        </p:nvSpPr>
        <p:spPr bwMode="auto">
          <a:xfrm>
            <a:off x="611188" y="2276475"/>
            <a:ext cx="7777162" cy="301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b="1">
                <a:latin typeface="楷体_GB2312" pitchFamily="49" charset="-122"/>
                <a:ea typeface="楷体_GB2312" pitchFamily="49" charset="-122"/>
              </a:rPr>
              <a:t>AdjGraph *Creat_Graph(MGraph *G){</a:t>
            </a:r>
          </a:p>
          <a:p>
            <a:pPr eaLnBrk="1" hangingPunct="1"/>
            <a:r>
              <a:rPr kumimoji="1" lang="en-US" altLang="zh-CN" sz="3200" b="1">
                <a:latin typeface="楷体_GB2312" pitchFamily="49" charset="-122"/>
                <a:ea typeface="楷体_GB2312" pitchFamily="49" charset="-122"/>
              </a:rPr>
              <a:t>   printf(</a:t>
            </a:r>
            <a:r>
              <a:rPr kumimoji="1" lang="en-US" altLang="zh-CN" sz="3200" b="1">
                <a:latin typeface="Times New Roman" pitchFamily="18" charset="0"/>
                <a:ea typeface="楷体_GB2312" pitchFamily="49" charset="-122"/>
              </a:rPr>
              <a:t>“</a:t>
            </a:r>
            <a:r>
              <a:rPr kumimoji="1" lang="zh-CN" altLang="en-US" sz="3200" b="1">
                <a:latin typeface="楷体_GB2312" pitchFamily="49" charset="-122"/>
                <a:ea typeface="楷体_GB2312" pitchFamily="49" charset="-122"/>
              </a:rPr>
              <a:t>请输入图的种类标志</a:t>
            </a:r>
            <a:r>
              <a:rPr kumimoji="1" lang="zh-CN" altLang="en-US" sz="3200" b="1">
                <a:latin typeface="Times New Roman" pitchFamily="18" charset="0"/>
                <a:ea typeface="楷体_GB2312" pitchFamily="49" charset="-122"/>
              </a:rPr>
              <a:t>”</a:t>
            </a:r>
            <a:r>
              <a:rPr kumimoji="1" lang="en-US" altLang="zh-CN" sz="3200" b="1">
                <a:latin typeface="楷体_GB2312" pitchFamily="49" charset="-122"/>
                <a:ea typeface="楷体_GB2312" pitchFamily="49" charset="-122"/>
              </a:rPr>
              <a:t>)</a:t>
            </a:r>
            <a:r>
              <a:rPr kumimoji="1" lang="zh-CN" altLang="en-US" sz="3200" b="1">
                <a:latin typeface="楷体_GB2312" pitchFamily="49" charset="-122"/>
                <a:ea typeface="楷体_GB2312" pitchFamily="49" charset="-122"/>
              </a:rPr>
              <a:t>；</a:t>
            </a:r>
          </a:p>
          <a:p>
            <a:pPr eaLnBrk="1" hangingPunct="1"/>
            <a:r>
              <a:rPr kumimoji="1" lang="zh-CN" altLang="en-US" sz="3200" b="1">
                <a:latin typeface="楷体_GB2312" pitchFamily="49" charset="-122"/>
                <a:ea typeface="楷体_GB2312" pitchFamily="49" charset="-122"/>
              </a:rPr>
              <a:t>   </a:t>
            </a:r>
            <a:r>
              <a:rPr kumimoji="1" lang="en-US" altLang="zh-CN" sz="3200" b="1">
                <a:latin typeface="楷体_GB2312" pitchFamily="49" charset="-122"/>
                <a:ea typeface="楷体_GB2312" pitchFamily="49" charset="-122"/>
              </a:rPr>
              <a:t>scanf(</a:t>
            </a:r>
            <a:r>
              <a:rPr kumimoji="1" lang="en-US" altLang="zh-CN" sz="3200" b="1">
                <a:latin typeface="Times New Roman" pitchFamily="18" charset="0"/>
                <a:ea typeface="楷体_GB2312" pitchFamily="49" charset="-122"/>
              </a:rPr>
              <a:t>“</a:t>
            </a:r>
            <a:r>
              <a:rPr kumimoji="1" lang="en-US" altLang="zh-CN" sz="3200" b="1">
                <a:latin typeface="楷体_GB2312" pitchFamily="49" charset="-122"/>
                <a:ea typeface="楷体_GB2312" pitchFamily="49" charset="-122"/>
              </a:rPr>
              <a:t>%d</a:t>
            </a:r>
            <a:r>
              <a:rPr kumimoji="1" lang="en-US" altLang="zh-CN" sz="3200" b="1">
                <a:latin typeface="Times New Roman" pitchFamily="18" charset="0"/>
                <a:ea typeface="楷体_GB2312" pitchFamily="49" charset="-122"/>
              </a:rPr>
              <a:t>”</a:t>
            </a:r>
            <a:r>
              <a:rPr kumimoji="1" lang="en-US" altLang="zh-CN" sz="3200" b="1">
                <a:latin typeface="楷体_GB2312" pitchFamily="49" charset="-122"/>
                <a:ea typeface="楷体_GB2312" pitchFamily="49" charset="-122"/>
              </a:rPr>
              <a:t>,&amp;G-&gt;kind);</a:t>
            </a:r>
          </a:p>
          <a:p>
            <a:pPr eaLnBrk="1" hangingPunct="1"/>
            <a:r>
              <a:rPr kumimoji="1" lang="en-US" altLang="zh-CN" sz="3200" b="1">
                <a:latin typeface="楷体_GB2312" pitchFamily="49" charset="-122"/>
                <a:ea typeface="楷体_GB2312" pitchFamily="49" charset="-122"/>
              </a:rPr>
              <a:t>   G-&gt;vexum=0;  //</a:t>
            </a:r>
            <a:r>
              <a:rPr kumimoji="1" lang="zh-CN" altLang="en-US" sz="3200" b="1">
                <a:latin typeface="楷体_GB2312" pitchFamily="49" charset="-122"/>
                <a:ea typeface="楷体_GB2312" pitchFamily="49" charset="-122"/>
              </a:rPr>
              <a:t>初始化顶点个数</a:t>
            </a:r>
          </a:p>
          <a:p>
            <a:pPr eaLnBrk="1" hangingPunct="1"/>
            <a:r>
              <a:rPr kumimoji="1" lang="zh-CN" altLang="en-US" sz="3200" b="1">
                <a:latin typeface="楷体_GB2312" pitchFamily="49" charset="-122"/>
                <a:ea typeface="楷体_GB2312" pitchFamily="49" charset="-122"/>
              </a:rPr>
              <a:t>   </a:t>
            </a:r>
            <a:r>
              <a:rPr kumimoji="1" lang="en-US" altLang="zh-CN" sz="3200" b="1">
                <a:latin typeface="楷体_GB2312" pitchFamily="49" charset="-122"/>
                <a:ea typeface="楷体_GB2312" pitchFamily="49" charset="-122"/>
              </a:rPr>
              <a:t>return(G);</a:t>
            </a:r>
          </a:p>
          <a:p>
            <a:pPr eaLnBrk="1" hangingPunct="1"/>
            <a:r>
              <a:rPr kumimoji="1" lang="en-US" altLang="zh-CN" sz="3200" b="1">
                <a:latin typeface="楷体_GB2312" pitchFamily="49" charset="-122"/>
                <a:ea typeface="楷体_GB2312" pitchFamily="49" charset="-122"/>
              </a:rPr>
              <a:t>}</a:t>
            </a:r>
          </a:p>
        </p:txBody>
      </p:sp>
    </p:spTree>
  </p:cSld>
  <p:clrMapOvr>
    <a:masterClrMapping/>
  </p:clrMapOvr>
  <p:transition>
    <p:blinds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Text Box 4"/>
          <p:cNvSpPr txBox="1">
            <a:spLocks noChangeArrowheads="1"/>
          </p:cNvSpPr>
          <p:nvPr/>
        </p:nvSpPr>
        <p:spPr bwMode="auto">
          <a:xfrm>
            <a:off x="107950" y="115888"/>
            <a:ext cx="44640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latin typeface="楷体_GB2312" pitchFamily="49" charset="-122"/>
                <a:ea typeface="楷体_GB2312" pitchFamily="49" charset="-122"/>
              </a:rPr>
              <a:t>（</a:t>
            </a:r>
            <a:r>
              <a:rPr kumimoji="1" lang="en-US" altLang="zh-CN" sz="3200" b="1">
                <a:latin typeface="楷体_GB2312" pitchFamily="49" charset="-122"/>
                <a:ea typeface="楷体_GB2312" pitchFamily="49" charset="-122"/>
              </a:rPr>
              <a:t>2</a:t>
            </a:r>
            <a:r>
              <a:rPr kumimoji="1" lang="zh-CN" altLang="en-US" sz="3200" b="1">
                <a:latin typeface="楷体_GB2312" pitchFamily="49" charset="-122"/>
                <a:ea typeface="楷体_GB2312" pitchFamily="49" charset="-122"/>
              </a:rPr>
              <a:t>）图的顶点定位</a:t>
            </a:r>
          </a:p>
        </p:txBody>
      </p:sp>
      <p:sp>
        <p:nvSpPr>
          <p:cNvPr id="47107" name="Text Box 5"/>
          <p:cNvSpPr txBox="1">
            <a:spLocks noChangeArrowheads="1"/>
          </p:cNvSpPr>
          <p:nvPr/>
        </p:nvSpPr>
        <p:spPr bwMode="auto">
          <a:xfrm>
            <a:off x="611188" y="2644775"/>
            <a:ext cx="7777162" cy="301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b="1">
                <a:latin typeface="楷体_GB2312" pitchFamily="49" charset="-122"/>
                <a:ea typeface="楷体_GB2312" pitchFamily="49" charset="-122"/>
              </a:rPr>
              <a:t>int LocateVex(MGraph *G, VexType *e){</a:t>
            </a:r>
          </a:p>
          <a:p>
            <a:pPr eaLnBrk="1" hangingPunct="1"/>
            <a:r>
              <a:rPr kumimoji="1" lang="en-US" altLang="zh-CN" sz="3200" b="1">
                <a:latin typeface="楷体_GB2312" pitchFamily="49" charset="-122"/>
                <a:ea typeface="楷体_GB2312" pitchFamily="49" charset="-122"/>
              </a:rPr>
              <a:t>   int k;</a:t>
            </a:r>
          </a:p>
          <a:p>
            <a:pPr eaLnBrk="1" hangingPunct="1"/>
            <a:r>
              <a:rPr kumimoji="1" lang="en-US" altLang="zh-CN" sz="3200" b="1">
                <a:latin typeface="楷体_GB2312" pitchFamily="49" charset="-122"/>
                <a:ea typeface="楷体_GB2312" pitchFamily="49" charset="-122"/>
              </a:rPr>
              <a:t>   for(k=0;k&lt;G-&gt;vexnum;k++)   </a:t>
            </a:r>
          </a:p>
          <a:p>
            <a:pPr eaLnBrk="1" hangingPunct="1"/>
            <a:r>
              <a:rPr kumimoji="1" lang="en-US" altLang="zh-CN" sz="3200" b="1">
                <a:latin typeface="楷体_GB2312" pitchFamily="49" charset="-122"/>
                <a:ea typeface="楷体_GB2312" pitchFamily="49" charset="-122"/>
              </a:rPr>
              <a:t>   if (G-&gt;vexs[k]==*e) return k;</a:t>
            </a:r>
          </a:p>
          <a:p>
            <a:pPr eaLnBrk="1" hangingPunct="1"/>
            <a:r>
              <a:rPr kumimoji="1" lang="en-US" altLang="zh-CN" sz="3200" b="1">
                <a:latin typeface="楷体_GB2312" pitchFamily="49" charset="-122"/>
                <a:ea typeface="楷体_GB2312" pitchFamily="49" charset="-122"/>
              </a:rPr>
              <a:t>   return -1;  //</a:t>
            </a:r>
            <a:r>
              <a:rPr kumimoji="1" lang="zh-CN" altLang="en-US" sz="3200" b="1">
                <a:latin typeface="楷体_GB2312" pitchFamily="49" charset="-122"/>
                <a:ea typeface="楷体_GB2312" pitchFamily="49" charset="-122"/>
              </a:rPr>
              <a:t>图中无此顶点</a:t>
            </a:r>
          </a:p>
          <a:p>
            <a:pPr eaLnBrk="1" hangingPunct="1"/>
            <a:r>
              <a:rPr kumimoji="1" lang="en-US" altLang="zh-CN" sz="3200" b="1">
                <a:latin typeface="楷体_GB2312" pitchFamily="49" charset="-122"/>
                <a:ea typeface="楷体_GB2312" pitchFamily="49" charset="-122"/>
              </a:rPr>
              <a:t>}</a:t>
            </a:r>
          </a:p>
        </p:txBody>
      </p:sp>
      <p:sp>
        <p:nvSpPr>
          <p:cNvPr id="47108" name="Text Box 6"/>
          <p:cNvSpPr txBox="1">
            <a:spLocks noChangeArrowheads="1"/>
          </p:cNvSpPr>
          <p:nvPr/>
        </p:nvSpPr>
        <p:spPr bwMode="auto">
          <a:xfrm>
            <a:off x="323850" y="836613"/>
            <a:ext cx="8353425"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latin typeface="楷体_GB2312" pitchFamily="49" charset="-122"/>
                <a:ea typeface="楷体_GB2312" pitchFamily="49" charset="-122"/>
              </a:rPr>
              <a:t>图的顶点定位操作实际上是确定一个顶点在</a:t>
            </a:r>
            <a:r>
              <a:rPr kumimoji="1" lang="en-US" altLang="zh-CN" sz="3200" b="1">
                <a:latin typeface="楷体_GB2312" pitchFamily="49" charset="-122"/>
                <a:ea typeface="楷体_GB2312" pitchFamily="49" charset="-122"/>
              </a:rPr>
              <a:t>vexs</a:t>
            </a:r>
            <a:r>
              <a:rPr kumimoji="1" lang="zh-CN" altLang="en-US" sz="3200" b="1">
                <a:latin typeface="楷体_GB2312" pitchFamily="49" charset="-122"/>
                <a:ea typeface="楷体_GB2312" pitchFamily="49" charset="-122"/>
              </a:rPr>
              <a:t>数组中的位置，其过程完全等同于在顺序存储的线性表中查找一个数据元素。</a:t>
            </a:r>
          </a:p>
        </p:txBody>
      </p:sp>
    </p:spTree>
  </p:cSld>
  <p:clrMapOvr>
    <a:masterClrMapping/>
  </p:clrMapOvr>
  <p:transition>
    <p:blinds dir="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Text Box 5"/>
          <p:cNvSpPr txBox="1">
            <a:spLocks noChangeArrowheads="1"/>
          </p:cNvSpPr>
          <p:nvPr/>
        </p:nvSpPr>
        <p:spPr bwMode="auto">
          <a:xfrm>
            <a:off x="107950" y="115888"/>
            <a:ext cx="44640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latin typeface="楷体_GB2312" pitchFamily="49" charset="-122"/>
                <a:ea typeface="楷体_GB2312" pitchFamily="49" charset="-122"/>
              </a:rPr>
              <a:t>（</a:t>
            </a:r>
            <a:r>
              <a:rPr kumimoji="1" lang="en-US" altLang="zh-CN" sz="3200" b="1">
                <a:latin typeface="楷体_GB2312" pitchFamily="49" charset="-122"/>
                <a:ea typeface="楷体_GB2312" pitchFamily="49" charset="-122"/>
              </a:rPr>
              <a:t>3</a:t>
            </a:r>
            <a:r>
              <a:rPr kumimoji="1" lang="zh-CN" altLang="en-US" sz="3200" b="1">
                <a:latin typeface="楷体_GB2312" pitchFamily="49" charset="-122"/>
                <a:ea typeface="楷体_GB2312" pitchFamily="49" charset="-122"/>
              </a:rPr>
              <a:t>）取第一个邻接点</a:t>
            </a:r>
          </a:p>
        </p:txBody>
      </p:sp>
      <p:sp>
        <p:nvSpPr>
          <p:cNvPr id="48131" name="Text Box 6"/>
          <p:cNvSpPr txBox="1">
            <a:spLocks noChangeArrowheads="1"/>
          </p:cNvSpPr>
          <p:nvPr/>
        </p:nvSpPr>
        <p:spPr bwMode="auto">
          <a:xfrm>
            <a:off x="323850" y="836613"/>
            <a:ext cx="8353425"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latin typeface="楷体_GB2312" pitchFamily="49" charset="-122"/>
                <a:ea typeface="楷体_GB2312" pitchFamily="49" charset="-122"/>
              </a:rPr>
              <a:t>首先，由</a:t>
            </a:r>
            <a:r>
              <a:rPr kumimoji="1" lang="en-US" altLang="zh-CN" sz="3200" b="1">
                <a:latin typeface="楷体_GB2312" pitchFamily="49" charset="-122"/>
                <a:ea typeface="楷体_GB2312" pitchFamily="49" charset="-122"/>
              </a:rPr>
              <a:t>LocateVex</a:t>
            </a:r>
            <a:r>
              <a:rPr kumimoji="1" lang="zh-CN" altLang="en-US" sz="3200" b="1">
                <a:latin typeface="楷体_GB2312" pitchFamily="49" charset="-122"/>
                <a:ea typeface="楷体_GB2312" pitchFamily="49" charset="-122"/>
              </a:rPr>
              <a:t>确定顶点</a:t>
            </a:r>
            <a:r>
              <a:rPr kumimoji="1" lang="en-US" altLang="zh-CN" sz="3200" b="1">
                <a:latin typeface="楷体_GB2312" pitchFamily="49" charset="-122"/>
                <a:ea typeface="楷体_GB2312" pitchFamily="49" charset="-122"/>
              </a:rPr>
              <a:t>e</a:t>
            </a:r>
            <a:r>
              <a:rPr kumimoji="1" lang="zh-CN" altLang="en-US" sz="3200" b="1">
                <a:latin typeface="楷体_GB2312" pitchFamily="49" charset="-122"/>
                <a:ea typeface="楷体_GB2312" pitchFamily="49" charset="-122"/>
              </a:rPr>
              <a:t>在</a:t>
            </a:r>
            <a:r>
              <a:rPr kumimoji="1" lang="en-US" altLang="zh-CN" sz="3200" b="1">
                <a:latin typeface="楷体_GB2312" pitchFamily="49" charset="-122"/>
                <a:ea typeface="楷体_GB2312" pitchFamily="49" charset="-122"/>
              </a:rPr>
              <a:t>vexs</a:t>
            </a:r>
            <a:r>
              <a:rPr kumimoji="1" lang="zh-CN" altLang="en-US" sz="3200" b="1">
                <a:latin typeface="楷体_GB2312" pitchFamily="49" charset="-122"/>
                <a:ea typeface="楷体_GB2312" pitchFamily="49" charset="-122"/>
              </a:rPr>
              <a:t>数组中的位置</a:t>
            </a:r>
            <a:r>
              <a:rPr kumimoji="1" lang="en-US" altLang="zh-CN" sz="3200" b="1">
                <a:latin typeface="楷体_GB2312" pitchFamily="49" charset="-122"/>
                <a:ea typeface="楷体_GB2312" pitchFamily="49" charset="-122"/>
              </a:rPr>
              <a:t>k</a:t>
            </a:r>
            <a:r>
              <a:rPr kumimoji="1" lang="zh-CN" altLang="en-US" sz="3200" b="1">
                <a:latin typeface="楷体_GB2312" pitchFamily="49" charset="-122"/>
                <a:ea typeface="楷体_GB2312" pitchFamily="49" charset="-122"/>
              </a:rPr>
              <a:t>，然后在二维数组</a:t>
            </a:r>
            <a:r>
              <a:rPr kumimoji="1" lang="en-US" altLang="zh-CN" sz="3200" b="1">
                <a:latin typeface="楷体_GB2312" pitchFamily="49" charset="-122"/>
                <a:ea typeface="楷体_GB2312" pitchFamily="49" charset="-122"/>
              </a:rPr>
              <a:t>arcs</a:t>
            </a:r>
            <a:r>
              <a:rPr kumimoji="1" lang="zh-CN" altLang="en-US" sz="3200" b="1">
                <a:latin typeface="楷体_GB2312" pitchFamily="49" charset="-122"/>
                <a:ea typeface="楷体_GB2312" pitchFamily="49" charset="-122"/>
              </a:rPr>
              <a:t>第</a:t>
            </a:r>
            <a:r>
              <a:rPr kumimoji="1" lang="en-US" altLang="zh-CN" sz="3200" b="1">
                <a:latin typeface="楷体_GB2312" pitchFamily="49" charset="-122"/>
                <a:ea typeface="楷体_GB2312" pitchFamily="49" charset="-122"/>
              </a:rPr>
              <a:t>k</a:t>
            </a:r>
            <a:r>
              <a:rPr kumimoji="1" lang="zh-CN" altLang="en-US" sz="3200" b="1">
                <a:latin typeface="楷体_GB2312" pitchFamily="49" charset="-122"/>
                <a:ea typeface="楷体_GB2312" pitchFamily="49" charset="-122"/>
              </a:rPr>
              <a:t>行上查找第一个</a:t>
            </a:r>
            <a:r>
              <a:rPr kumimoji="1" lang="en-US" altLang="zh-CN" sz="3200" b="1">
                <a:latin typeface="楷体_GB2312" pitchFamily="49" charset="-122"/>
                <a:ea typeface="楷体_GB2312" pitchFamily="49" charset="-122"/>
              </a:rPr>
              <a:t>arcs[k][]=1</a:t>
            </a:r>
            <a:r>
              <a:rPr kumimoji="1" lang="zh-CN" altLang="en-US" sz="3200" b="1">
                <a:latin typeface="楷体_GB2312" pitchFamily="49" charset="-122"/>
                <a:ea typeface="楷体_GB2312" pitchFamily="49" charset="-122"/>
              </a:rPr>
              <a:t>的分量所在的列号</a:t>
            </a:r>
            <a:r>
              <a:rPr kumimoji="1" lang="en-US" altLang="zh-CN" sz="3200" b="1">
                <a:latin typeface="楷体_GB2312" pitchFamily="49" charset="-122"/>
                <a:ea typeface="楷体_GB2312" pitchFamily="49" charset="-122"/>
              </a:rPr>
              <a:t>j</a:t>
            </a:r>
            <a:r>
              <a:rPr kumimoji="1" lang="zh-CN" altLang="en-US" sz="3200" b="1">
                <a:latin typeface="楷体_GB2312" pitchFamily="49" charset="-122"/>
                <a:ea typeface="楷体_GB2312" pitchFamily="49" charset="-122"/>
              </a:rPr>
              <a:t>。</a:t>
            </a:r>
          </a:p>
        </p:txBody>
      </p:sp>
      <p:sp>
        <p:nvSpPr>
          <p:cNvPr id="48132" name="Text Box 7"/>
          <p:cNvSpPr txBox="1">
            <a:spLocks noChangeArrowheads="1"/>
          </p:cNvSpPr>
          <p:nvPr/>
        </p:nvSpPr>
        <p:spPr bwMode="auto">
          <a:xfrm>
            <a:off x="539750" y="2492375"/>
            <a:ext cx="7777163"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b="1">
                <a:latin typeface="楷体_GB2312" pitchFamily="49" charset="-122"/>
                <a:ea typeface="楷体_GB2312" pitchFamily="49" charset="-122"/>
              </a:rPr>
              <a:t>int First_ADJ(MGraph *G, VexType *e){</a:t>
            </a:r>
          </a:p>
          <a:p>
            <a:pPr eaLnBrk="1" hangingPunct="1"/>
            <a:r>
              <a:rPr kumimoji="1" lang="en-US" altLang="zh-CN" sz="3200" b="1">
                <a:latin typeface="楷体_GB2312" pitchFamily="49" charset="-122"/>
                <a:ea typeface="楷体_GB2312" pitchFamily="49" charset="-122"/>
              </a:rPr>
              <a:t>int k;  </a:t>
            </a:r>
          </a:p>
          <a:p>
            <a:pPr eaLnBrk="1" hangingPunct="1"/>
            <a:r>
              <a:rPr kumimoji="1" lang="en-US" altLang="zh-CN" sz="3200" b="1">
                <a:latin typeface="楷体_GB2312" pitchFamily="49" charset="-122"/>
                <a:ea typeface="楷体_GB2312" pitchFamily="49" charset="-122"/>
              </a:rPr>
              <a:t>k=LocateVex(G,e);</a:t>
            </a:r>
          </a:p>
          <a:p>
            <a:pPr eaLnBrk="1" hangingPunct="1"/>
            <a:r>
              <a:rPr kumimoji="1" lang="en-US" altLang="zh-CN" sz="3200" b="1">
                <a:latin typeface="楷体_GB2312" pitchFamily="49" charset="-122"/>
                <a:ea typeface="楷体_GB2312" pitchFamily="49" charset="-122"/>
              </a:rPr>
              <a:t>if (k!= -1){</a:t>
            </a:r>
          </a:p>
          <a:p>
            <a:pPr eaLnBrk="1" hangingPunct="1"/>
            <a:r>
              <a:rPr kumimoji="1" lang="en-US" altLang="zh-CN" sz="3200" b="1">
                <a:latin typeface="楷体_GB2312" pitchFamily="49" charset="-122"/>
                <a:ea typeface="楷体_GB2312" pitchFamily="49" charset="-122"/>
              </a:rPr>
              <a:t> for(j=0;j&lt;G-&gt;vexnum;j++)   </a:t>
            </a:r>
          </a:p>
          <a:p>
            <a:pPr eaLnBrk="1" hangingPunct="1"/>
            <a:r>
              <a:rPr kumimoji="1" lang="en-US" altLang="zh-CN" sz="3200" b="1">
                <a:latin typeface="楷体_GB2312" pitchFamily="49" charset="-122"/>
                <a:ea typeface="楷体_GB2312" pitchFamily="49" charset="-122"/>
              </a:rPr>
              <a:t> if(G-&gt;arcs[k][j]== 1) return j ;</a:t>
            </a:r>
          </a:p>
          <a:p>
            <a:pPr eaLnBrk="1" hangingPunct="1"/>
            <a:r>
              <a:rPr kumimoji="1" lang="en-US" altLang="zh-CN" sz="3200" b="1">
                <a:latin typeface="楷体_GB2312" pitchFamily="49" charset="-122"/>
                <a:ea typeface="楷体_GB2312" pitchFamily="49" charset="-122"/>
              </a:rPr>
              <a:t>   return -1; } </a:t>
            </a:r>
          </a:p>
          <a:p>
            <a:pPr eaLnBrk="1" hangingPunct="1"/>
            <a:r>
              <a:rPr kumimoji="1" lang="en-US" altLang="zh-CN" sz="3200" b="1">
                <a:latin typeface="楷体_GB2312" pitchFamily="49" charset="-122"/>
                <a:ea typeface="楷体_GB2312" pitchFamily="49" charset="-122"/>
              </a:rPr>
              <a:t>}</a:t>
            </a:r>
          </a:p>
        </p:txBody>
      </p:sp>
    </p:spTree>
  </p:cSld>
  <p:clrMapOvr>
    <a:masterClrMapping/>
  </p:clrMapOvr>
  <p:transition>
    <p:blinds dir="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395288" y="260350"/>
            <a:ext cx="4756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latin typeface="楷体_GB2312" pitchFamily="49" charset="-122"/>
                <a:ea typeface="楷体_GB2312" pitchFamily="49" charset="-122"/>
              </a:rPr>
              <a:t>邻接矩阵法的优点：	</a:t>
            </a:r>
          </a:p>
        </p:txBody>
      </p:sp>
      <p:sp>
        <p:nvSpPr>
          <p:cNvPr id="49155" name="Rectangle 3"/>
          <p:cNvSpPr>
            <a:spLocks noChangeArrowheads="1"/>
          </p:cNvSpPr>
          <p:nvPr/>
        </p:nvSpPr>
        <p:spPr bwMode="auto">
          <a:xfrm>
            <a:off x="539750" y="1052513"/>
            <a:ext cx="8137525"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latin typeface="楷体_GB2312" pitchFamily="49" charset="-122"/>
                <a:ea typeface="楷体_GB2312" pitchFamily="49" charset="-122"/>
              </a:rPr>
              <a:t>★ </a:t>
            </a:r>
            <a:r>
              <a:rPr kumimoji="1" lang="zh-CN" altLang="en-US" sz="3200" b="1">
                <a:latin typeface="楷体_GB2312" pitchFamily="49" charset="-122"/>
                <a:ea typeface="楷体_GB2312" pitchFamily="49" charset="-122"/>
              </a:rPr>
              <a:t>容易实现图的操作，如：求某顶点的度，判断顶点之间是否有边（弧），找顶点的邻接点等。</a:t>
            </a:r>
          </a:p>
        </p:txBody>
      </p:sp>
      <p:sp>
        <p:nvSpPr>
          <p:cNvPr id="49156" name="Rectangle 4"/>
          <p:cNvSpPr>
            <a:spLocks noChangeArrowheads="1"/>
          </p:cNvSpPr>
          <p:nvPr/>
        </p:nvSpPr>
        <p:spPr bwMode="auto">
          <a:xfrm>
            <a:off x="539750" y="3570288"/>
            <a:ext cx="8280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latin typeface="楷体_GB2312" pitchFamily="49" charset="-122"/>
                <a:ea typeface="楷体_GB2312" pitchFamily="49" charset="-122"/>
              </a:rPr>
              <a:t>★n</a:t>
            </a:r>
            <a:r>
              <a:rPr kumimoji="1" lang="zh-CN" altLang="en-US" sz="3200" b="1">
                <a:latin typeface="楷体_GB2312" pitchFamily="49" charset="-122"/>
                <a:ea typeface="楷体_GB2312" pitchFamily="49" charset="-122"/>
              </a:rPr>
              <a:t>个顶点需要</a:t>
            </a:r>
            <a:r>
              <a:rPr kumimoji="1" lang="en-US" altLang="zh-CN" sz="3200" b="1">
                <a:latin typeface="楷体_GB2312" pitchFamily="49" charset="-122"/>
                <a:ea typeface="楷体_GB2312" pitchFamily="49" charset="-122"/>
              </a:rPr>
              <a:t>n</a:t>
            </a:r>
            <a:r>
              <a:rPr kumimoji="1" lang="en-US" altLang="zh-CN" sz="3200" b="1" baseline="30000">
                <a:latin typeface="楷体_GB2312" pitchFamily="49" charset="-122"/>
                <a:ea typeface="楷体_GB2312" pitchFamily="49" charset="-122"/>
              </a:rPr>
              <a:t>2</a:t>
            </a:r>
            <a:r>
              <a:rPr kumimoji="1" lang="zh-CN" altLang="en-US" sz="3200" b="1">
                <a:latin typeface="楷体_GB2312" pitchFamily="49" charset="-122"/>
                <a:ea typeface="楷体_GB2312" pitchFamily="49" charset="-122"/>
              </a:rPr>
              <a:t>个单元存储边（弧）。空间效率为</a:t>
            </a:r>
            <a:r>
              <a:rPr kumimoji="1" lang="en-US" altLang="zh-CN" sz="3200" b="1">
                <a:latin typeface="楷体_GB2312" pitchFamily="49" charset="-122"/>
                <a:ea typeface="楷体_GB2312" pitchFamily="49" charset="-122"/>
              </a:rPr>
              <a:t>O(n</a:t>
            </a:r>
            <a:r>
              <a:rPr kumimoji="1" lang="en-US" altLang="zh-CN" sz="3200" b="1" baseline="30000">
                <a:latin typeface="楷体_GB2312" pitchFamily="49" charset="-122"/>
                <a:ea typeface="楷体_GB2312" pitchFamily="49" charset="-122"/>
              </a:rPr>
              <a:t>2</a:t>
            </a:r>
            <a:r>
              <a:rPr kumimoji="1" lang="en-US" altLang="zh-CN" sz="3200" b="1">
                <a:latin typeface="楷体_GB2312" pitchFamily="49" charset="-122"/>
                <a:ea typeface="楷体_GB2312" pitchFamily="49" charset="-122"/>
              </a:rPr>
              <a:t>),</a:t>
            </a:r>
            <a:r>
              <a:rPr kumimoji="1" lang="zh-CN" altLang="en-US" sz="3200" b="1">
                <a:latin typeface="楷体_GB2312" pitchFamily="49" charset="-122"/>
                <a:ea typeface="楷体_GB2312" pitchFamily="49" charset="-122"/>
              </a:rPr>
              <a:t>对稀疏图而言，尤其浪费空间。</a:t>
            </a:r>
          </a:p>
        </p:txBody>
      </p:sp>
      <p:sp>
        <p:nvSpPr>
          <p:cNvPr id="49157" name="Text Box 5"/>
          <p:cNvSpPr txBox="1">
            <a:spLocks noChangeArrowheads="1"/>
          </p:cNvSpPr>
          <p:nvPr/>
        </p:nvSpPr>
        <p:spPr bwMode="auto">
          <a:xfrm>
            <a:off x="539750" y="2849563"/>
            <a:ext cx="47561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latin typeface="楷体_GB2312" pitchFamily="49" charset="-122"/>
                <a:ea typeface="楷体_GB2312" pitchFamily="49" charset="-122"/>
              </a:rPr>
              <a:t>邻接矩阵法的缺点：	</a:t>
            </a:r>
          </a:p>
        </p:txBody>
      </p:sp>
    </p:spTree>
  </p:cSld>
  <p:clrMapOvr>
    <a:masterClrMapping/>
  </p:clrMapOvr>
  <p:transition>
    <p:blinds dir="ver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Rectangle 5"/>
          <p:cNvSpPr>
            <a:spLocks noGrp="1" noChangeArrowheads="1"/>
          </p:cNvSpPr>
          <p:nvPr>
            <p:ph type="body" idx="1"/>
          </p:nvPr>
        </p:nvSpPr>
        <p:spPr>
          <a:xfrm>
            <a:off x="250825" y="1844675"/>
            <a:ext cx="8893175" cy="3168650"/>
          </a:xfrm>
          <a:noFill/>
          <a:extLst>
            <a:ext uri="{91240B29-F687-4F45-9708-019B960494DF}">
              <a14:hiddenLine xmlns:a14="http://schemas.microsoft.com/office/drawing/2010/main" w="12700" cap="sq" cmpd="sng" algn="ctr">
                <a:solidFill>
                  <a:schemeClr val="tx1"/>
                </a:solidFill>
                <a:prstDash val="solid"/>
                <a:miter lim="800000"/>
                <a:headEnd/>
                <a:tailEnd/>
              </a14:hiddenLine>
            </a:ext>
          </a:extLst>
        </p:spPr>
        <p:txBody>
          <a:bodyPr>
            <a:spAutoFit/>
          </a:bodyPr>
          <a:lstStyle/>
          <a:p>
            <a:pPr marL="0" indent="0" eaLnBrk="1" hangingPunct="1">
              <a:lnSpc>
                <a:spcPct val="120000"/>
              </a:lnSpc>
              <a:spcBef>
                <a:spcPct val="0"/>
              </a:spcBef>
              <a:buClrTx/>
              <a:buFontTx/>
              <a:buNone/>
            </a:pPr>
            <a:r>
              <a:rPr kumimoji="1" lang="en-US" altLang="zh-CN" sz="2400" b="1" smtClean="0">
                <a:latin typeface="楷体_GB2312" pitchFamily="49" charset="-122"/>
                <a:ea typeface="楷体_GB2312" pitchFamily="49" charset="-122"/>
              </a:rPr>
              <a:t>★</a:t>
            </a:r>
            <a:r>
              <a:rPr kumimoji="1" lang="zh-CN" altLang="en-US" sz="2800" b="1" smtClean="0">
                <a:latin typeface="楷体_GB2312" pitchFamily="49" charset="-122"/>
                <a:ea typeface="楷体_GB2312" pitchFamily="49" charset="-122"/>
              </a:rPr>
              <a:t>邻接表方法：</a:t>
            </a:r>
          </a:p>
          <a:p>
            <a:pPr marL="0" indent="0" eaLnBrk="1" hangingPunct="1">
              <a:lnSpc>
                <a:spcPct val="120000"/>
              </a:lnSpc>
              <a:spcBef>
                <a:spcPct val="0"/>
              </a:spcBef>
              <a:buClrTx/>
              <a:buFontTx/>
              <a:buNone/>
            </a:pPr>
            <a:r>
              <a:rPr kumimoji="1" lang="zh-CN" altLang="en-US" sz="2800" b="1" smtClean="0"/>
              <a:t>    </a:t>
            </a:r>
            <a:r>
              <a:rPr kumimoji="1" lang="zh-CN" altLang="en-US" sz="2800" b="1" smtClean="0">
                <a:latin typeface="楷体_GB2312" pitchFamily="49" charset="-122"/>
                <a:ea typeface="楷体_GB2312" pitchFamily="49" charset="-122"/>
              </a:rPr>
              <a:t>☆对图的每个顶点</a:t>
            </a:r>
            <a:r>
              <a:rPr kumimoji="1" lang="en-US" altLang="zh-CN" sz="2800" b="1" smtClean="0">
                <a:latin typeface="楷体_GB2312" pitchFamily="49" charset="-122"/>
                <a:ea typeface="楷体_GB2312" pitchFamily="49" charset="-122"/>
              </a:rPr>
              <a:t>vi</a:t>
            </a:r>
            <a:r>
              <a:rPr kumimoji="1" lang="zh-CN" altLang="en-US" sz="2800" b="1" smtClean="0">
                <a:latin typeface="楷体_GB2312" pitchFamily="49" charset="-122"/>
                <a:ea typeface="楷体_GB2312" pitchFamily="49" charset="-122"/>
              </a:rPr>
              <a:t>，建立一个由邻结点构成的</a:t>
            </a:r>
          </a:p>
          <a:p>
            <a:pPr marL="457200" lvl="1" indent="0" eaLnBrk="1" hangingPunct="1">
              <a:lnSpc>
                <a:spcPct val="120000"/>
              </a:lnSpc>
              <a:spcBef>
                <a:spcPct val="0"/>
              </a:spcBef>
              <a:buClrTx/>
              <a:buSzTx/>
              <a:buFontTx/>
              <a:buNone/>
            </a:pPr>
            <a:r>
              <a:rPr kumimoji="1" lang="zh-CN" altLang="en-US" b="1" smtClean="0">
                <a:latin typeface="楷体_GB2312" pitchFamily="49" charset="-122"/>
                <a:ea typeface="楷体_GB2312" pitchFamily="49" charset="-122"/>
              </a:rPr>
              <a:t>  单链表</a:t>
            </a:r>
          </a:p>
          <a:p>
            <a:pPr marL="457200" lvl="1" indent="0" eaLnBrk="1" hangingPunct="1">
              <a:lnSpc>
                <a:spcPct val="120000"/>
              </a:lnSpc>
              <a:spcBef>
                <a:spcPct val="0"/>
              </a:spcBef>
              <a:buClrTx/>
              <a:buSzTx/>
              <a:buFontTx/>
              <a:buNone/>
            </a:pPr>
            <a:r>
              <a:rPr kumimoji="1" lang="zh-CN" altLang="en-US" b="1" smtClean="0">
                <a:latin typeface="楷体_GB2312" pitchFamily="49" charset="-122"/>
                <a:ea typeface="楷体_GB2312" pitchFamily="49" charset="-122"/>
              </a:rPr>
              <a:t>☆该单链表设置头结点，其数据域存放数据元素，</a:t>
            </a:r>
          </a:p>
          <a:p>
            <a:pPr marL="457200" lvl="1" indent="0" eaLnBrk="1" hangingPunct="1">
              <a:lnSpc>
                <a:spcPct val="120000"/>
              </a:lnSpc>
              <a:spcBef>
                <a:spcPct val="0"/>
              </a:spcBef>
              <a:buClrTx/>
              <a:buSzTx/>
              <a:buFontTx/>
              <a:buNone/>
            </a:pPr>
            <a:r>
              <a:rPr kumimoji="1" lang="zh-CN" altLang="en-US" b="1" smtClean="0">
                <a:latin typeface="楷体_GB2312" pitchFamily="49" charset="-122"/>
                <a:ea typeface="楷体_GB2312" pitchFamily="49" charset="-122"/>
              </a:rPr>
              <a:t>  指针域指向该结点的邻结点构成的单链表；</a:t>
            </a:r>
          </a:p>
          <a:p>
            <a:pPr marL="457200" lvl="1" indent="0" eaLnBrk="1" hangingPunct="1">
              <a:lnSpc>
                <a:spcPct val="120000"/>
              </a:lnSpc>
              <a:spcBef>
                <a:spcPct val="0"/>
              </a:spcBef>
              <a:buClrTx/>
              <a:buSzTx/>
              <a:buFontTx/>
              <a:buNone/>
            </a:pPr>
            <a:r>
              <a:rPr kumimoji="1" lang="zh-CN" altLang="en-US" b="1" smtClean="0">
                <a:latin typeface="楷体_GB2312" pitchFamily="49" charset="-122"/>
                <a:ea typeface="楷体_GB2312" pitchFamily="49" charset="-122"/>
              </a:rPr>
              <a:t>☆所有顶点的头结点用顺序存储（数组）方式存储。</a:t>
            </a:r>
          </a:p>
        </p:txBody>
      </p:sp>
      <p:sp>
        <p:nvSpPr>
          <p:cNvPr id="50179" name="Text Box 6"/>
          <p:cNvSpPr txBox="1">
            <a:spLocks noChangeArrowheads="1"/>
          </p:cNvSpPr>
          <p:nvPr/>
        </p:nvSpPr>
        <p:spPr bwMode="auto">
          <a:xfrm>
            <a:off x="250825" y="115888"/>
            <a:ext cx="48799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b="1">
                <a:latin typeface="楷体_GB2312" pitchFamily="49" charset="-122"/>
                <a:ea typeface="楷体_GB2312" pitchFamily="49" charset="-122"/>
              </a:rPr>
              <a:t>7.2.2</a:t>
            </a:r>
            <a:r>
              <a:rPr kumimoji="1" lang="zh-CN" altLang="en-US" sz="3200" b="1">
                <a:latin typeface="楷体_GB2312" pitchFamily="49" charset="-122"/>
                <a:ea typeface="楷体_GB2312" pitchFamily="49" charset="-122"/>
              </a:rPr>
              <a:t>图的邻接表存储表示</a:t>
            </a:r>
          </a:p>
        </p:txBody>
      </p:sp>
      <p:sp>
        <p:nvSpPr>
          <p:cNvPr id="50180" name="Rectangle 10"/>
          <p:cNvSpPr>
            <a:spLocks noChangeArrowheads="1"/>
          </p:cNvSpPr>
          <p:nvPr/>
        </p:nvSpPr>
        <p:spPr bwMode="auto">
          <a:xfrm>
            <a:off x="250825" y="836613"/>
            <a:ext cx="84963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dirty="0">
                <a:latin typeface="楷体_GB2312" pitchFamily="49" charset="-122"/>
                <a:ea typeface="楷体_GB2312" pitchFamily="49" charset="-122"/>
              </a:rPr>
              <a:t>★</a:t>
            </a:r>
            <a:r>
              <a:rPr kumimoji="1" lang="zh-CN" altLang="en-US" sz="2800" b="1" dirty="0">
                <a:latin typeface="楷体_GB2312" pitchFamily="49" charset="-122"/>
                <a:ea typeface="楷体_GB2312" pitchFamily="49" charset="-122"/>
              </a:rPr>
              <a:t>类似于树</a:t>
            </a:r>
            <a:r>
              <a:rPr kumimoji="1" lang="zh-CN" altLang="en-US" sz="2800" b="1">
                <a:latin typeface="楷体_GB2312" pitchFamily="49" charset="-122"/>
                <a:ea typeface="楷体_GB2312" pitchFamily="49" charset="-122"/>
              </a:rPr>
              <a:t>的</a:t>
            </a:r>
            <a:r>
              <a:rPr kumimoji="1" lang="zh-CN" altLang="en-US" sz="2800" b="1" smtClean="0">
                <a:latin typeface="楷体_GB2312" pitchFamily="49" charset="-122"/>
                <a:ea typeface="楷体_GB2312" pitchFamily="49" charset="-122"/>
              </a:rPr>
              <a:t>孩子</a:t>
            </a:r>
            <a:r>
              <a:rPr kumimoji="1" lang="zh-CN" altLang="en-US" sz="2800" b="1">
                <a:latin typeface="楷体_GB2312" pitchFamily="49" charset="-122"/>
                <a:ea typeface="楷体_GB2312" pitchFamily="49" charset="-122"/>
              </a:rPr>
              <a:t>链表</a:t>
            </a:r>
            <a:r>
              <a:rPr kumimoji="1" lang="zh-CN" altLang="en-US" sz="2800" b="1" smtClean="0">
                <a:latin typeface="楷体_GB2312" pitchFamily="49" charset="-122"/>
                <a:ea typeface="楷体_GB2312" pitchFamily="49" charset="-122"/>
              </a:rPr>
              <a:t>表示</a:t>
            </a:r>
            <a:r>
              <a:rPr kumimoji="1" lang="zh-CN" altLang="en-US" sz="2800" b="1" dirty="0">
                <a:latin typeface="楷体_GB2312" pitchFamily="49" charset="-122"/>
                <a:ea typeface="楷体_GB2312" pitchFamily="49" charset="-122"/>
              </a:rPr>
              <a:t>法，如果能把图中任一个顶点的所有邻接点都表示出来，也就可以表示图。</a:t>
            </a:r>
          </a:p>
        </p:txBody>
      </p:sp>
    </p:spTree>
  </p:cSld>
  <p:clrMapOvr>
    <a:masterClrMapping/>
  </p:clrMapOvr>
  <p:transition>
    <p:blinds dir="ver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Rectangle 4"/>
          <p:cNvSpPr>
            <a:spLocks noChangeArrowheads="1"/>
          </p:cNvSpPr>
          <p:nvPr/>
        </p:nvSpPr>
        <p:spPr bwMode="auto">
          <a:xfrm>
            <a:off x="830263" y="1268413"/>
            <a:ext cx="1295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adjvex</a:t>
            </a:r>
          </a:p>
        </p:txBody>
      </p:sp>
      <p:sp>
        <p:nvSpPr>
          <p:cNvPr id="51203" name="Rectangle 5"/>
          <p:cNvSpPr>
            <a:spLocks noChangeArrowheads="1"/>
          </p:cNvSpPr>
          <p:nvPr/>
        </p:nvSpPr>
        <p:spPr bwMode="auto">
          <a:xfrm>
            <a:off x="2125663" y="1268413"/>
            <a:ext cx="1295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nextarc</a:t>
            </a:r>
          </a:p>
        </p:txBody>
      </p:sp>
      <p:sp>
        <p:nvSpPr>
          <p:cNvPr id="51204" name="Rectangle 6"/>
          <p:cNvSpPr>
            <a:spLocks noChangeArrowheads="1"/>
          </p:cNvSpPr>
          <p:nvPr/>
        </p:nvSpPr>
        <p:spPr bwMode="auto">
          <a:xfrm>
            <a:off x="3421063" y="1268413"/>
            <a:ext cx="1295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info</a:t>
            </a:r>
          </a:p>
        </p:txBody>
      </p:sp>
      <p:sp>
        <p:nvSpPr>
          <p:cNvPr id="51205" name="Rectangle 7"/>
          <p:cNvSpPr>
            <a:spLocks noChangeArrowheads="1"/>
          </p:cNvSpPr>
          <p:nvPr/>
        </p:nvSpPr>
        <p:spPr bwMode="auto">
          <a:xfrm>
            <a:off x="468313" y="3860800"/>
            <a:ext cx="1250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latin typeface="Tahoma" pitchFamily="34" charset="0"/>
                <a:ea typeface="楷体_GB2312" pitchFamily="49" charset="-122"/>
              </a:rPr>
              <a:t>头结点</a:t>
            </a:r>
          </a:p>
        </p:txBody>
      </p:sp>
      <p:sp>
        <p:nvSpPr>
          <p:cNvPr id="51206" name="Rectangle 8"/>
          <p:cNvSpPr>
            <a:spLocks noChangeArrowheads="1"/>
          </p:cNvSpPr>
          <p:nvPr/>
        </p:nvSpPr>
        <p:spPr bwMode="auto">
          <a:xfrm>
            <a:off x="830263" y="735013"/>
            <a:ext cx="1250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latin typeface="Tahoma" pitchFamily="34" charset="0"/>
                <a:ea typeface="楷体_GB2312" pitchFamily="49" charset="-122"/>
              </a:rPr>
              <a:t>表结点</a:t>
            </a:r>
          </a:p>
        </p:txBody>
      </p:sp>
      <p:sp>
        <p:nvSpPr>
          <p:cNvPr id="51207" name="Rectangle 9"/>
          <p:cNvSpPr>
            <a:spLocks noChangeArrowheads="1"/>
          </p:cNvSpPr>
          <p:nvPr/>
        </p:nvSpPr>
        <p:spPr bwMode="auto">
          <a:xfrm>
            <a:off x="1763713" y="4470400"/>
            <a:ext cx="1295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firstarc</a:t>
            </a:r>
          </a:p>
        </p:txBody>
      </p:sp>
      <p:sp>
        <p:nvSpPr>
          <p:cNvPr id="51208" name="Rectangle 10"/>
          <p:cNvSpPr>
            <a:spLocks noChangeArrowheads="1"/>
          </p:cNvSpPr>
          <p:nvPr/>
        </p:nvSpPr>
        <p:spPr bwMode="auto">
          <a:xfrm>
            <a:off x="468313" y="4470400"/>
            <a:ext cx="1295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data</a:t>
            </a:r>
          </a:p>
        </p:txBody>
      </p:sp>
      <p:sp>
        <p:nvSpPr>
          <p:cNvPr id="51209" name="Text Box 11"/>
          <p:cNvSpPr txBox="1">
            <a:spLocks noChangeArrowheads="1"/>
          </p:cNvSpPr>
          <p:nvPr/>
        </p:nvSpPr>
        <p:spPr bwMode="auto">
          <a:xfrm>
            <a:off x="179388" y="112713"/>
            <a:ext cx="61007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b="1">
                <a:latin typeface="楷体_GB2312" pitchFamily="49" charset="-122"/>
                <a:ea typeface="楷体_GB2312" pitchFamily="49" charset="-122"/>
              </a:rPr>
              <a:t>1</a:t>
            </a:r>
            <a:r>
              <a:rPr kumimoji="1" lang="zh-CN" altLang="en-US" sz="3200" b="1">
                <a:latin typeface="楷体_GB2312" pitchFamily="49" charset="-122"/>
                <a:ea typeface="楷体_GB2312" pitchFamily="49" charset="-122"/>
              </a:rPr>
              <a:t>、结点结构与邻接链表存储表示</a:t>
            </a:r>
          </a:p>
        </p:txBody>
      </p:sp>
      <p:sp>
        <p:nvSpPr>
          <p:cNvPr id="51210" name="AutoShape 13"/>
          <p:cNvSpPr>
            <a:spLocks noChangeArrowheads="1"/>
          </p:cNvSpPr>
          <p:nvPr/>
        </p:nvSpPr>
        <p:spPr bwMode="auto">
          <a:xfrm>
            <a:off x="252413" y="2276475"/>
            <a:ext cx="3598862" cy="1008063"/>
          </a:xfrm>
          <a:prstGeom prst="wedgeRoundRectCallout">
            <a:avLst>
              <a:gd name="adj1" fmla="val -26269"/>
              <a:gd name="adj2" fmla="val -106380"/>
              <a:gd name="adj3" fmla="val 16667"/>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400" b="1">
                <a:latin typeface="楷体_GB2312" pitchFamily="49" charset="-122"/>
                <a:ea typeface="楷体_GB2312" pitchFamily="49" charset="-122"/>
              </a:rPr>
              <a:t>邻接点域：与顶点</a:t>
            </a:r>
            <a:r>
              <a:rPr lang="en-US" altLang="zh-CN" sz="2400" b="1">
                <a:latin typeface="楷体_GB2312" pitchFamily="49" charset="-122"/>
                <a:ea typeface="楷体_GB2312" pitchFamily="49" charset="-122"/>
              </a:rPr>
              <a:t>v</a:t>
            </a:r>
            <a:r>
              <a:rPr lang="en-US" altLang="zh-CN" sz="2400" b="1" baseline="-25000">
                <a:latin typeface="楷体_GB2312" pitchFamily="49" charset="-122"/>
                <a:ea typeface="楷体_GB2312" pitchFamily="49" charset="-122"/>
              </a:rPr>
              <a:t>i</a:t>
            </a:r>
            <a:r>
              <a:rPr lang="zh-CN" altLang="en-US" sz="2400" b="1">
                <a:latin typeface="楷体_GB2312" pitchFamily="49" charset="-122"/>
                <a:ea typeface="楷体_GB2312" pitchFamily="49" charset="-122"/>
              </a:rPr>
              <a:t>邻接的顶点在图中的位置</a:t>
            </a:r>
          </a:p>
        </p:txBody>
      </p:sp>
      <p:sp>
        <p:nvSpPr>
          <p:cNvPr id="51211" name="AutoShape 14"/>
          <p:cNvSpPr>
            <a:spLocks noChangeArrowheads="1"/>
          </p:cNvSpPr>
          <p:nvPr/>
        </p:nvSpPr>
        <p:spPr bwMode="auto">
          <a:xfrm>
            <a:off x="4356100" y="2276475"/>
            <a:ext cx="3600450" cy="1008063"/>
          </a:xfrm>
          <a:prstGeom prst="wedgeRoundRectCallout">
            <a:avLst>
              <a:gd name="adj1" fmla="val -86065"/>
              <a:gd name="adj2" fmla="val -103699"/>
              <a:gd name="adj3" fmla="val 16667"/>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400" b="1">
                <a:latin typeface="楷体_GB2312" pitchFamily="49" charset="-122"/>
                <a:ea typeface="楷体_GB2312" pitchFamily="49" charset="-122"/>
              </a:rPr>
              <a:t>链域：指向下一个与顶点</a:t>
            </a:r>
            <a:r>
              <a:rPr lang="en-US" altLang="zh-CN" sz="2400" b="1">
                <a:latin typeface="楷体_GB2312" pitchFamily="49" charset="-122"/>
                <a:ea typeface="楷体_GB2312" pitchFamily="49" charset="-122"/>
              </a:rPr>
              <a:t>v</a:t>
            </a:r>
            <a:r>
              <a:rPr lang="en-US" altLang="zh-CN" sz="2400" b="1" baseline="-25000">
                <a:latin typeface="楷体_GB2312" pitchFamily="49" charset="-122"/>
                <a:ea typeface="楷体_GB2312" pitchFamily="49" charset="-122"/>
              </a:rPr>
              <a:t>i</a:t>
            </a:r>
            <a:r>
              <a:rPr lang="zh-CN" altLang="en-US" sz="2400" b="1">
                <a:latin typeface="楷体_GB2312" pitchFamily="49" charset="-122"/>
                <a:ea typeface="楷体_GB2312" pitchFamily="49" charset="-122"/>
              </a:rPr>
              <a:t>邻接的表结点</a:t>
            </a:r>
          </a:p>
        </p:txBody>
      </p:sp>
      <p:sp>
        <p:nvSpPr>
          <p:cNvPr id="51212" name="AutoShape 15"/>
          <p:cNvSpPr>
            <a:spLocks noChangeArrowheads="1"/>
          </p:cNvSpPr>
          <p:nvPr/>
        </p:nvSpPr>
        <p:spPr bwMode="auto">
          <a:xfrm>
            <a:off x="6588125" y="765175"/>
            <a:ext cx="2376488" cy="1008063"/>
          </a:xfrm>
          <a:prstGeom prst="wedgeRoundRectCallout">
            <a:avLst>
              <a:gd name="adj1" fmla="val -131227"/>
              <a:gd name="adj2" fmla="val 21968"/>
              <a:gd name="adj3" fmla="val 16667"/>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400" b="1">
                <a:latin typeface="楷体_GB2312" pitchFamily="49" charset="-122"/>
                <a:ea typeface="楷体_GB2312" pitchFamily="49" charset="-122"/>
              </a:rPr>
              <a:t>边或弧的信息，如权值等</a:t>
            </a:r>
          </a:p>
        </p:txBody>
      </p:sp>
      <p:sp>
        <p:nvSpPr>
          <p:cNvPr id="51213" name="AutoShape 16"/>
          <p:cNvSpPr>
            <a:spLocks noChangeArrowheads="1"/>
          </p:cNvSpPr>
          <p:nvPr/>
        </p:nvSpPr>
        <p:spPr bwMode="auto">
          <a:xfrm>
            <a:off x="4356100" y="5157788"/>
            <a:ext cx="2663825" cy="1008062"/>
          </a:xfrm>
          <a:prstGeom prst="wedgeRoundRectCallout">
            <a:avLst>
              <a:gd name="adj1" fmla="val -98810"/>
              <a:gd name="adj2" fmla="val -88111"/>
              <a:gd name="adj3" fmla="val 16667"/>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400" b="1">
                <a:latin typeface="楷体_GB2312" pitchFamily="49" charset="-122"/>
                <a:ea typeface="楷体_GB2312" pitchFamily="49" charset="-122"/>
              </a:rPr>
              <a:t>链域</a:t>
            </a:r>
            <a:r>
              <a:rPr lang="en-US" altLang="zh-CN" sz="2400" b="1">
                <a:latin typeface="楷体_GB2312" pitchFamily="49" charset="-122"/>
                <a:ea typeface="楷体_GB2312" pitchFamily="49" charset="-122"/>
              </a:rPr>
              <a:t>:</a:t>
            </a:r>
            <a:r>
              <a:rPr lang="zh-CN" altLang="en-US" sz="2400" b="1">
                <a:latin typeface="楷体_GB2312" pitchFamily="49" charset="-122"/>
                <a:ea typeface="楷体_GB2312" pitchFamily="49" charset="-122"/>
              </a:rPr>
              <a:t>指向链表中第一个结点</a:t>
            </a:r>
          </a:p>
        </p:txBody>
      </p:sp>
      <p:sp>
        <p:nvSpPr>
          <p:cNvPr id="51214" name="AutoShape 17"/>
          <p:cNvSpPr>
            <a:spLocks noChangeArrowheads="1"/>
          </p:cNvSpPr>
          <p:nvPr/>
        </p:nvSpPr>
        <p:spPr bwMode="auto">
          <a:xfrm>
            <a:off x="468313" y="5445125"/>
            <a:ext cx="2232025" cy="936625"/>
          </a:xfrm>
          <a:prstGeom prst="wedgeRoundRectCallout">
            <a:avLst>
              <a:gd name="adj1" fmla="val -13227"/>
              <a:gd name="adj2" fmla="val -104407"/>
              <a:gd name="adj3" fmla="val 16667"/>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400" b="1">
                <a:latin typeface="楷体_GB2312" pitchFamily="49" charset="-122"/>
                <a:ea typeface="楷体_GB2312" pitchFamily="49" charset="-122"/>
              </a:rPr>
              <a:t>数据域：顶点名等信息</a:t>
            </a:r>
          </a:p>
        </p:txBody>
      </p:sp>
    </p:spTree>
  </p:cSld>
  <p:clrMapOvr>
    <a:masterClrMapping/>
  </p:clrMapOvr>
  <p:transition>
    <p:blinds dir="ver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Rectangle 3"/>
          <p:cNvSpPr>
            <a:spLocks noGrp="1" noRot="1" noChangeArrowheads="1"/>
          </p:cNvSpPr>
          <p:nvPr>
            <p:ph type="body" idx="1"/>
          </p:nvPr>
        </p:nvSpPr>
        <p:spPr>
          <a:xfrm>
            <a:off x="323850" y="2566988"/>
            <a:ext cx="8153400" cy="4102100"/>
          </a:xfrm>
        </p:spPr>
        <p:txBody>
          <a:bodyPr/>
          <a:lstStyle/>
          <a:p>
            <a:pPr eaLnBrk="1" hangingPunct="1">
              <a:buFont typeface="Wingdings" pitchFamily="2" charset="2"/>
              <a:buNone/>
            </a:pPr>
            <a:r>
              <a:rPr lang="en-US" altLang="zh-CN" sz="2000" b="1" dirty="0" smtClean="0"/>
              <a:t>// </a:t>
            </a:r>
            <a:r>
              <a:rPr lang="zh-CN" altLang="en-US" sz="2000" b="1" smtClean="0"/>
              <a:t>定义头结点</a:t>
            </a:r>
          </a:p>
          <a:p>
            <a:pPr eaLnBrk="1" hangingPunct="1">
              <a:buFont typeface="Wingdings" pitchFamily="2" charset="2"/>
              <a:buNone/>
            </a:pPr>
            <a:r>
              <a:rPr lang="en-US" altLang="zh-CN" sz="2000" b="1" dirty="0" err="1" smtClean="0"/>
              <a:t>typedef</a:t>
            </a:r>
            <a:r>
              <a:rPr lang="en-US" altLang="zh-CN" sz="2000" b="1" dirty="0" smtClean="0"/>
              <a:t> </a:t>
            </a:r>
            <a:r>
              <a:rPr lang="en-US" altLang="zh-CN" sz="2000" b="1" dirty="0" err="1" smtClean="0"/>
              <a:t>struct</a:t>
            </a:r>
            <a:r>
              <a:rPr lang="en-US" altLang="zh-CN" sz="2000" b="1" dirty="0" smtClean="0"/>
              <a:t> </a:t>
            </a:r>
            <a:r>
              <a:rPr lang="en-US" altLang="zh-CN" sz="2000" b="1" dirty="0" err="1" smtClean="0"/>
              <a:t>VNode</a:t>
            </a:r>
            <a:endParaRPr lang="en-US" altLang="zh-CN" sz="2000" b="1" dirty="0" smtClean="0"/>
          </a:p>
          <a:p>
            <a:pPr eaLnBrk="1" hangingPunct="1">
              <a:buFont typeface="Wingdings" pitchFamily="2" charset="2"/>
              <a:buNone/>
            </a:pPr>
            <a:r>
              <a:rPr lang="en-US" altLang="zh-CN" sz="2000" b="1" dirty="0" smtClean="0"/>
              <a:t>{   </a:t>
            </a:r>
            <a:r>
              <a:rPr lang="en-US" altLang="zh-CN" sz="2000" b="1" dirty="0" err="1" smtClean="0"/>
              <a:t>VertexType</a:t>
            </a:r>
            <a:r>
              <a:rPr lang="en-US" altLang="zh-CN" sz="2000" b="1" dirty="0" smtClean="0"/>
              <a:t>	data;		// </a:t>
            </a:r>
            <a:r>
              <a:rPr lang="zh-CN" altLang="en-US" sz="2000" b="1" dirty="0" smtClean="0"/>
              <a:t>顶点数据元素</a:t>
            </a:r>
          </a:p>
          <a:p>
            <a:pPr lvl="1" eaLnBrk="1" hangingPunct="1">
              <a:buFont typeface="Wingdings" pitchFamily="2" charset="2"/>
              <a:buNone/>
            </a:pPr>
            <a:r>
              <a:rPr lang="en-US" altLang="zh-CN" sz="2000" b="1" dirty="0" err="1" smtClean="0"/>
              <a:t>ArcNode</a:t>
            </a:r>
            <a:r>
              <a:rPr lang="en-US" altLang="zh-CN" sz="2000" b="1" dirty="0" smtClean="0"/>
              <a:t>	          *</a:t>
            </a:r>
            <a:r>
              <a:rPr lang="en-US" altLang="zh-CN" sz="2000" b="1" dirty="0" err="1" smtClean="0"/>
              <a:t>pFirstarc</a:t>
            </a:r>
            <a:r>
              <a:rPr lang="en-US" altLang="zh-CN" sz="2000" b="1" dirty="0" smtClean="0"/>
              <a:t>;	// </a:t>
            </a:r>
            <a:r>
              <a:rPr lang="zh-CN" altLang="en-US" sz="2000" b="1" dirty="0" smtClean="0"/>
              <a:t>第一条弧结点</a:t>
            </a:r>
          </a:p>
          <a:p>
            <a:pPr eaLnBrk="1" hangingPunct="1">
              <a:buFont typeface="Wingdings" pitchFamily="2" charset="2"/>
              <a:buNone/>
            </a:pPr>
            <a:r>
              <a:rPr lang="en-US" altLang="zh-CN" sz="2000" b="1" dirty="0" smtClean="0"/>
              <a:t>}</a:t>
            </a:r>
            <a:r>
              <a:rPr lang="en-US" altLang="zh-CN" sz="2000" b="1" dirty="0" err="1" smtClean="0"/>
              <a:t>VNode</a:t>
            </a:r>
            <a:r>
              <a:rPr lang="en-US" altLang="zh-CN" sz="2000" b="1" dirty="0" smtClean="0"/>
              <a:t>, </a:t>
            </a:r>
            <a:r>
              <a:rPr lang="en-US" altLang="zh-CN" sz="2000" b="1" dirty="0" err="1" smtClean="0"/>
              <a:t>AdjList</a:t>
            </a:r>
            <a:r>
              <a:rPr lang="en-US" altLang="zh-CN" sz="2000" b="1" dirty="0" smtClean="0"/>
              <a:t>[MAX_VERTEX_NUM];</a:t>
            </a:r>
          </a:p>
          <a:p>
            <a:pPr eaLnBrk="1" hangingPunct="1">
              <a:buFont typeface="Wingdings" pitchFamily="2" charset="2"/>
              <a:buNone/>
            </a:pPr>
            <a:r>
              <a:rPr lang="en-US" altLang="zh-CN" sz="2000" b="1" dirty="0" smtClean="0"/>
              <a:t>// </a:t>
            </a:r>
            <a:r>
              <a:rPr lang="zh-CN" altLang="en-US" sz="2000" b="1" dirty="0" smtClean="0"/>
              <a:t>邻接表</a:t>
            </a:r>
          </a:p>
          <a:p>
            <a:pPr eaLnBrk="1" hangingPunct="1">
              <a:buFont typeface="Wingdings" pitchFamily="2" charset="2"/>
              <a:buNone/>
            </a:pPr>
            <a:r>
              <a:rPr lang="en-US" altLang="zh-CN" sz="2000" b="1" dirty="0" err="1" smtClean="0"/>
              <a:t>typedef</a:t>
            </a:r>
            <a:r>
              <a:rPr lang="en-US" altLang="zh-CN" sz="2000" b="1" dirty="0" smtClean="0"/>
              <a:t> </a:t>
            </a:r>
            <a:r>
              <a:rPr lang="en-US" altLang="zh-CN" sz="2000" b="1" dirty="0" err="1" smtClean="0"/>
              <a:t>struct</a:t>
            </a:r>
            <a:endParaRPr lang="en-US" altLang="zh-CN" sz="2000" b="1" dirty="0" smtClean="0"/>
          </a:p>
          <a:p>
            <a:pPr eaLnBrk="1" hangingPunct="1">
              <a:buFont typeface="Wingdings" pitchFamily="2" charset="2"/>
              <a:buNone/>
            </a:pPr>
            <a:r>
              <a:rPr lang="en-US" altLang="zh-CN" sz="2000" b="1" dirty="0" smtClean="0"/>
              <a:t>{   </a:t>
            </a:r>
            <a:r>
              <a:rPr lang="en-US" altLang="zh-CN" sz="2000" b="1" dirty="0" err="1" smtClean="0"/>
              <a:t>AdjList</a:t>
            </a:r>
            <a:r>
              <a:rPr lang="en-US" altLang="zh-CN" sz="2000" b="1" dirty="0" smtClean="0"/>
              <a:t> 	      vertices;	     // </a:t>
            </a:r>
            <a:r>
              <a:rPr lang="zh-CN" altLang="en-US" sz="2000" b="1" dirty="0" smtClean="0"/>
              <a:t>顶点数组</a:t>
            </a:r>
          </a:p>
          <a:p>
            <a:pPr lvl="1" eaLnBrk="1" hangingPunct="1">
              <a:buFont typeface="Wingdings" pitchFamily="2" charset="2"/>
              <a:buNone/>
            </a:pPr>
            <a:r>
              <a:rPr lang="en-US" altLang="zh-CN" sz="2000" b="1" dirty="0" err="1" smtClean="0"/>
              <a:t>int</a:t>
            </a:r>
            <a:r>
              <a:rPr lang="en-US" altLang="zh-CN" sz="2000" b="1" dirty="0" smtClean="0"/>
              <a:t>	  </a:t>
            </a:r>
            <a:r>
              <a:rPr lang="en-US" altLang="zh-CN" sz="2000" b="1" dirty="0" err="1" smtClean="0"/>
              <a:t>vexnum</a:t>
            </a:r>
            <a:r>
              <a:rPr lang="en-US" altLang="zh-CN" sz="2000" b="1" dirty="0" smtClean="0"/>
              <a:t>, </a:t>
            </a:r>
            <a:r>
              <a:rPr lang="en-US" altLang="zh-CN" sz="2000" b="1" dirty="0" err="1" smtClean="0"/>
              <a:t>arcnum</a:t>
            </a:r>
            <a:r>
              <a:rPr lang="en-US" altLang="zh-CN" sz="2000" b="1" dirty="0" smtClean="0"/>
              <a:t>;</a:t>
            </a:r>
          </a:p>
          <a:p>
            <a:pPr lvl="1" eaLnBrk="1" hangingPunct="1">
              <a:buFont typeface="Wingdings" pitchFamily="2" charset="2"/>
              <a:buNone/>
            </a:pPr>
            <a:r>
              <a:rPr lang="en-US" altLang="zh-CN" sz="2000" b="1" dirty="0" err="1" smtClean="0"/>
              <a:t>GraphKind</a:t>
            </a:r>
            <a:r>
              <a:rPr lang="en-US" altLang="zh-CN" sz="2000" b="1" dirty="0" smtClean="0"/>
              <a:t>	kind;       // </a:t>
            </a:r>
            <a:r>
              <a:rPr lang="zh-CN" altLang="en-US" sz="2000" b="1" dirty="0" smtClean="0"/>
              <a:t>图的类型</a:t>
            </a:r>
          </a:p>
          <a:p>
            <a:pPr eaLnBrk="1" hangingPunct="1">
              <a:buFont typeface="Wingdings" pitchFamily="2" charset="2"/>
              <a:buNone/>
            </a:pPr>
            <a:r>
              <a:rPr lang="en-US" altLang="zh-CN" sz="2000" b="1" dirty="0" smtClean="0"/>
              <a:t>}</a:t>
            </a:r>
            <a:r>
              <a:rPr lang="en-US" altLang="zh-CN" sz="2000" b="1" dirty="0" err="1" smtClean="0"/>
              <a:t>ALGraph</a:t>
            </a:r>
            <a:r>
              <a:rPr lang="en-US" altLang="zh-CN" sz="2000" b="1" dirty="0" smtClean="0"/>
              <a:t>;</a:t>
            </a:r>
          </a:p>
        </p:txBody>
      </p:sp>
      <p:sp>
        <p:nvSpPr>
          <p:cNvPr id="52227" name="Rectangle 5"/>
          <p:cNvSpPr>
            <a:spLocks noRot="1" noChangeArrowheads="1"/>
          </p:cNvSpPr>
          <p:nvPr/>
        </p:nvSpPr>
        <p:spPr bwMode="auto">
          <a:xfrm>
            <a:off x="179388" y="215900"/>
            <a:ext cx="7772400" cy="234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Font typeface="Wingdings" pitchFamily="2" charset="2"/>
              <a:buNone/>
            </a:pPr>
            <a:r>
              <a:rPr lang="en-US" altLang="zh-CN" sz="2000" b="1"/>
              <a:t>#define MAX_VERTEX_NUM		20</a:t>
            </a:r>
          </a:p>
          <a:p>
            <a:pPr marL="342900" indent="-342900">
              <a:spcBef>
                <a:spcPct val="20000"/>
              </a:spcBef>
              <a:buClr>
                <a:schemeClr val="hlink"/>
              </a:buClr>
              <a:buFont typeface="Wingdings" pitchFamily="2" charset="2"/>
              <a:buNone/>
            </a:pPr>
            <a:r>
              <a:rPr lang="en-US" altLang="zh-CN" sz="2000" b="1"/>
              <a:t>typedef struct ArcNode</a:t>
            </a:r>
          </a:p>
          <a:p>
            <a:pPr marL="342900" indent="-342900">
              <a:spcBef>
                <a:spcPct val="20000"/>
              </a:spcBef>
              <a:buClr>
                <a:schemeClr val="hlink"/>
              </a:buClr>
              <a:buFont typeface="Wingdings" pitchFamily="2" charset="2"/>
              <a:buNone/>
            </a:pPr>
            <a:r>
              <a:rPr lang="en-US" altLang="zh-CN" sz="2000" b="1"/>
              <a:t>{     int			  adjvex;	// </a:t>
            </a:r>
            <a:r>
              <a:rPr lang="zh-CN" altLang="en-US" sz="2000" b="1"/>
              <a:t>弧指向的顶点的位置</a:t>
            </a:r>
          </a:p>
          <a:p>
            <a:pPr marL="742950" lvl="1" indent="-285750">
              <a:spcBef>
                <a:spcPct val="20000"/>
              </a:spcBef>
              <a:buClr>
                <a:schemeClr val="tx2"/>
              </a:buClr>
              <a:buSzPct val="85000"/>
              <a:buFont typeface="Wingdings" pitchFamily="2" charset="2"/>
              <a:buNone/>
            </a:pPr>
            <a:r>
              <a:rPr lang="en-US" altLang="zh-CN" sz="2000" b="1"/>
              <a:t>Struct ArcNode	  *nextarc;	// </a:t>
            </a:r>
            <a:r>
              <a:rPr lang="zh-CN" altLang="en-US" sz="2000" b="1"/>
              <a:t>下一条弧</a:t>
            </a:r>
          </a:p>
          <a:p>
            <a:pPr marL="742950" lvl="1" indent="-285750">
              <a:spcBef>
                <a:spcPct val="20000"/>
              </a:spcBef>
              <a:buClr>
                <a:schemeClr val="tx2"/>
              </a:buClr>
              <a:buSzPct val="85000"/>
              <a:buFont typeface="Wingdings" pitchFamily="2" charset="2"/>
              <a:buNone/>
            </a:pPr>
            <a:r>
              <a:rPr lang="en-US" altLang="zh-CN" sz="2000" b="1"/>
              <a:t>InfoType		  *info;	// </a:t>
            </a:r>
            <a:r>
              <a:rPr lang="zh-CN" altLang="en-US" sz="2000" b="1"/>
              <a:t>该弧相关信息的指针</a:t>
            </a:r>
          </a:p>
          <a:p>
            <a:pPr marL="342900" indent="-342900">
              <a:spcBef>
                <a:spcPct val="20000"/>
              </a:spcBef>
              <a:buClr>
                <a:schemeClr val="hlink"/>
              </a:buClr>
              <a:buFont typeface="Wingdings" pitchFamily="2" charset="2"/>
              <a:buNone/>
            </a:pPr>
            <a:r>
              <a:rPr lang="en-US" altLang="zh-CN" sz="2000" b="1"/>
              <a:t>}ArcNode;</a:t>
            </a:r>
          </a:p>
        </p:txBody>
      </p:sp>
    </p:spTree>
  </p:cSld>
  <p:clrMapOvr>
    <a:masterClrMapping/>
  </p:clrMapOvr>
  <p:transition>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30"/>
          <p:cNvSpPr>
            <a:spLocks noChangeArrowheads="1"/>
          </p:cNvSpPr>
          <p:nvPr/>
        </p:nvSpPr>
        <p:spPr bwMode="auto">
          <a:xfrm>
            <a:off x="107950" y="44450"/>
            <a:ext cx="2665413"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zh-CN" altLang="zh-CN" sz="3200" b="1">
                <a:solidFill>
                  <a:srgbClr val="800000"/>
                </a:solidFill>
                <a:latin typeface="Times New Roman" pitchFamily="18" charset="0"/>
                <a:ea typeface="楷体_GB2312" pitchFamily="49" charset="-122"/>
              </a:rPr>
              <a:t>图</a:t>
            </a:r>
            <a:r>
              <a:rPr kumimoji="1" lang="zh-CN" altLang="en-US" sz="3200" b="1">
                <a:solidFill>
                  <a:srgbClr val="800000"/>
                </a:solidFill>
                <a:latin typeface="Times New Roman" pitchFamily="18" charset="0"/>
                <a:ea typeface="楷体_GB2312" pitchFamily="49" charset="-122"/>
              </a:rPr>
              <a:t>的基本术语</a:t>
            </a:r>
            <a:endParaRPr kumimoji="1" lang="zh-CN" altLang="zh-CN" sz="3200" b="1">
              <a:solidFill>
                <a:srgbClr val="333399"/>
              </a:solidFill>
              <a:latin typeface="Times New Roman" pitchFamily="18" charset="0"/>
              <a:ea typeface="楷体_GB2312" pitchFamily="49" charset="-122"/>
            </a:endParaRPr>
          </a:p>
        </p:txBody>
      </p:sp>
      <p:sp>
        <p:nvSpPr>
          <p:cNvPr id="7171" name="Rectangle 31"/>
          <p:cNvSpPr>
            <a:spLocks noChangeArrowheads="1"/>
          </p:cNvSpPr>
          <p:nvPr/>
        </p:nvSpPr>
        <p:spPr bwMode="auto">
          <a:xfrm>
            <a:off x="107950" y="698500"/>
            <a:ext cx="8351838" cy="165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zh-CN" altLang="zh-CN" sz="3200" b="1">
                <a:solidFill>
                  <a:srgbClr val="D60093"/>
                </a:solidFill>
                <a:latin typeface="楷体_GB2312" pitchFamily="49" charset="-122"/>
                <a:ea typeface="楷体_GB2312" pitchFamily="49" charset="-122"/>
              </a:rPr>
              <a:t>图</a:t>
            </a:r>
            <a:r>
              <a:rPr kumimoji="1" lang="zh-CN" altLang="en-US" sz="3200" b="1">
                <a:solidFill>
                  <a:srgbClr val="D60093"/>
                </a:solidFill>
                <a:latin typeface="楷体_GB2312" pitchFamily="49" charset="-122"/>
                <a:ea typeface="楷体_GB2312" pitchFamily="49" charset="-122"/>
              </a:rPr>
              <a:t>：</a:t>
            </a:r>
            <a:r>
              <a:rPr kumimoji="1" lang="zh-CN" altLang="en-US" sz="3200" b="1">
                <a:latin typeface="楷体_GB2312" pitchFamily="49" charset="-122"/>
                <a:ea typeface="楷体_GB2312" pitchFamily="49" charset="-122"/>
              </a:rPr>
              <a:t>记为</a:t>
            </a:r>
            <a:r>
              <a:rPr kumimoji="1" lang="en-US" altLang="zh-CN" sz="3200" b="1">
                <a:latin typeface="楷体_GB2312" pitchFamily="49" charset="-122"/>
                <a:ea typeface="楷体_GB2312" pitchFamily="49" charset="-122"/>
              </a:rPr>
              <a:t>G= ( V,E )</a:t>
            </a:r>
          </a:p>
          <a:p>
            <a:r>
              <a:rPr lang="zh-CN" altLang="en-US" sz="3200" b="1">
                <a:latin typeface="楷体_GB2312" pitchFamily="49" charset="-122"/>
                <a:ea typeface="楷体_GB2312" pitchFamily="49" charset="-122"/>
              </a:rPr>
              <a:t>其中，</a:t>
            </a:r>
            <a:r>
              <a:rPr lang="en-US" altLang="zh-CN" sz="3200" b="1">
                <a:latin typeface="楷体_GB2312" pitchFamily="49" charset="-122"/>
                <a:ea typeface="楷体_GB2312" pitchFamily="49" charset="-122"/>
              </a:rPr>
              <a:t>V</a:t>
            </a:r>
            <a:r>
              <a:rPr lang="zh-CN" altLang="en-US" sz="3200" b="1">
                <a:latin typeface="楷体_GB2312" pitchFamily="49" charset="-122"/>
                <a:ea typeface="楷体_GB2312" pitchFamily="49" charset="-122"/>
              </a:rPr>
              <a:t>是顶点的有穷非空集合；</a:t>
            </a:r>
            <a:r>
              <a:rPr lang="en-US" altLang="zh-CN" sz="3200" b="1">
                <a:latin typeface="楷体_GB2312" pitchFamily="49" charset="-122"/>
                <a:ea typeface="楷体_GB2312" pitchFamily="49" charset="-122"/>
              </a:rPr>
              <a:t>E</a:t>
            </a:r>
            <a:r>
              <a:rPr lang="zh-CN" altLang="en-US" sz="3200" b="1">
                <a:latin typeface="楷体_GB2312" pitchFamily="49" charset="-122"/>
                <a:ea typeface="楷体_GB2312" pitchFamily="49" charset="-122"/>
              </a:rPr>
              <a:t>是两个顶点之间的边（关系）的有穷集合。</a:t>
            </a:r>
            <a:endParaRPr lang="zh-CN" altLang="zh-CN" sz="3200" b="1">
              <a:latin typeface="楷体_GB2312" pitchFamily="49" charset="-122"/>
              <a:ea typeface="楷体_GB2312" pitchFamily="49" charset="-122"/>
            </a:endParaRPr>
          </a:p>
        </p:txBody>
      </p:sp>
      <p:sp>
        <p:nvSpPr>
          <p:cNvPr id="168992" name="Rectangle 32"/>
          <p:cNvSpPr>
            <a:spLocks noChangeArrowheads="1"/>
          </p:cNvSpPr>
          <p:nvPr/>
        </p:nvSpPr>
        <p:spPr bwMode="auto">
          <a:xfrm>
            <a:off x="107950" y="2349500"/>
            <a:ext cx="8351838"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zh-CN" altLang="en-US" sz="3200" b="1">
                <a:solidFill>
                  <a:srgbClr val="D60093"/>
                </a:solidFill>
                <a:latin typeface="楷体_GB2312" pitchFamily="49" charset="-122"/>
                <a:ea typeface="楷体_GB2312" pitchFamily="49" charset="-122"/>
              </a:rPr>
              <a:t>问：</a:t>
            </a:r>
            <a:r>
              <a:rPr kumimoji="1" lang="zh-CN" altLang="en-US" sz="3200" b="1">
                <a:latin typeface="楷体_GB2312" pitchFamily="49" charset="-122"/>
                <a:ea typeface="楷体_GB2312" pitchFamily="49" charset="-122"/>
              </a:rPr>
              <a:t>当</a:t>
            </a:r>
            <a:r>
              <a:rPr kumimoji="1" lang="en-US" altLang="zh-CN" sz="3200" b="1">
                <a:latin typeface="楷体_GB2312" pitchFamily="49" charset="-122"/>
                <a:ea typeface="楷体_GB2312" pitchFamily="49" charset="-122"/>
              </a:rPr>
              <a:t>E(G)</a:t>
            </a:r>
            <a:r>
              <a:rPr kumimoji="1" lang="zh-CN" altLang="en-US" sz="3200" b="1">
                <a:latin typeface="楷体_GB2312" pitchFamily="49" charset="-122"/>
                <a:ea typeface="楷体_GB2312" pitchFamily="49" charset="-122"/>
              </a:rPr>
              <a:t>为空时，图是否还存在？</a:t>
            </a:r>
          </a:p>
        </p:txBody>
      </p:sp>
      <p:sp>
        <p:nvSpPr>
          <p:cNvPr id="168994" name="Rectangle 34"/>
          <p:cNvSpPr>
            <a:spLocks noChangeArrowheads="1"/>
          </p:cNvSpPr>
          <p:nvPr/>
        </p:nvSpPr>
        <p:spPr bwMode="auto">
          <a:xfrm>
            <a:off x="106363" y="3641725"/>
            <a:ext cx="74183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rgbClr val="D60093"/>
                </a:solidFill>
                <a:latin typeface="楷体_GB2312" pitchFamily="49" charset="-122"/>
                <a:ea typeface="楷体_GB2312" pitchFamily="49" charset="-122"/>
                <a:sym typeface="Symbol" pitchFamily="18" charset="2"/>
              </a:rPr>
              <a:t>有向图</a:t>
            </a:r>
            <a:r>
              <a:rPr lang="zh-CN" altLang="en-US" sz="3200" b="1">
                <a:solidFill>
                  <a:srgbClr val="D60093"/>
                </a:solidFill>
                <a:latin typeface="楷体_GB2312" pitchFamily="49" charset="-122"/>
                <a:ea typeface="楷体_GB2312" pitchFamily="49" charset="-122"/>
              </a:rPr>
              <a:t>：</a:t>
            </a:r>
            <a:r>
              <a:rPr lang="zh-CN" altLang="en-US" sz="3200" b="1">
                <a:latin typeface="楷体_GB2312" pitchFamily="49" charset="-122"/>
                <a:ea typeface="楷体_GB2312" pitchFamily="49" charset="-122"/>
              </a:rPr>
              <a:t>图</a:t>
            </a:r>
            <a:r>
              <a:rPr lang="en-US" altLang="zh-CN" sz="3200" b="1">
                <a:latin typeface="楷体_GB2312" pitchFamily="49" charset="-122"/>
                <a:ea typeface="楷体_GB2312" pitchFamily="49" charset="-122"/>
              </a:rPr>
              <a:t>G</a:t>
            </a:r>
            <a:r>
              <a:rPr lang="zh-CN" altLang="en-US" sz="3200" b="1">
                <a:latin typeface="楷体_GB2312" pitchFamily="49" charset="-122"/>
                <a:ea typeface="楷体_GB2312" pitchFamily="49" charset="-122"/>
              </a:rPr>
              <a:t>中每条边都是有方向的。</a:t>
            </a:r>
          </a:p>
        </p:txBody>
      </p:sp>
      <p:sp>
        <p:nvSpPr>
          <p:cNvPr id="168997" name="Rectangle 37"/>
          <p:cNvSpPr>
            <a:spLocks noChangeArrowheads="1"/>
          </p:cNvSpPr>
          <p:nvPr/>
        </p:nvSpPr>
        <p:spPr bwMode="auto">
          <a:xfrm>
            <a:off x="250825" y="4213225"/>
            <a:ext cx="8642350" cy="252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latin typeface="楷体_GB2312" pitchFamily="49" charset="-122"/>
                <a:ea typeface="楷体_GB2312" pitchFamily="49" charset="-122"/>
                <a:cs typeface="Times New Roman" pitchFamily="18" charset="0"/>
              </a:rPr>
              <a:t>在有向图中，若</a:t>
            </a:r>
            <a:r>
              <a:rPr lang="en-US" altLang="zh-CN" sz="3200" b="1">
                <a:latin typeface="楷体_GB2312" pitchFamily="49" charset="-122"/>
                <a:ea typeface="楷体_GB2312" pitchFamily="49" charset="-122"/>
                <a:cs typeface="Times New Roman" pitchFamily="18" charset="0"/>
              </a:rPr>
              <a:t>&lt;v,w&gt;∈E</a:t>
            </a:r>
            <a:r>
              <a:rPr lang="zh-CN" altLang="en-US" sz="3200" b="1">
                <a:latin typeface="楷体_GB2312" pitchFamily="49" charset="-122"/>
                <a:ea typeface="楷体_GB2312" pitchFamily="49" charset="-122"/>
                <a:cs typeface="Times New Roman" pitchFamily="18" charset="0"/>
              </a:rPr>
              <a:t>，则</a:t>
            </a:r>
            <a:r>
              <a:rPr lang="en-US" altLang="zh-CN" sz="3200" b="1">
                <a:latin typeface="楷体_GB2312" pitchFamily="49" charset="-122"/>
                <a:ea typeface="楷体_GB2312" pitchFamily="49" charset="-122"/>
                <a:cs typeface="Times New Roman" pitchFamily="18" charset="0"/>
              </a:rPr>
              <a:t>&lt;v,w&gt;</a:t>
            </a:r>
            <a:r>
              <a:rPr lang="zh-CN" altLang="en-US" sz="3200" b="1">
                <a:latin typeface="楷体_GB2312" pitchFamily="49" charset="-122"/>
                <a:ea typeface="楷体_GB2312" pitchFamily="49" charset="-122"/>
                <a:cs typeface="Times New Roman" pitchFamily="18" charset="0"/>
              </a:rPr>
              <a:t>表示从顶点</a:t>
            </a:r>
            <a:r>
              <a:rPr lang="en-US" altLang="zh-CN" sz="3200" b="1">
                <a:latin typeface="楷体_GB2312" pitchFamily="49" charset="-122"/>
                <a:ea typeface="楷体_GB2312" pitchFamily="49" charset="-122"/>
                <a:cs typeface="Times New Roman" pitchFamily="18" charset="0"/>
              </a:rPr>
              <a:t>v</a:t>
            </a:r>
            <a:r>
              <a:rPr lang="zh-CN" altLang="en-US" sz="3200" b="1">
                <a:latin typeface="楷体_GB2312" pitchFamily="49" charset="-122"/>
                <a:ea typeface="楷体_GB2312" pitchFamily="49" charset="-122"/>
                <a:cs typeface="Times New Roman" pitchFamily="18" charset="0"/>
              </a:rPr>
              <a:t>到顶点</a:t>
            </a:r>
            <a:r>
              <a:rPr lang="en-US" altLang="zh-CN" sz="3200" b="1">
                <a:latin typeface="楷体_GB2312" pitchFamily="49" charset="-122"/>
                <a:ea typeface="楷体_GB2312" pitchFamily="49" charset="-122"/>
                <a:cs typeface="Times New Roman" pitchFamily="18" charset="0"/>
              </a:rPr>
              <a:t>w</a:t>
            </a:r>
            <a:r>
              <a:rPr lang="zh-CN" altLang="en-US" sz="3200" b="1">
                <a:latin typeface="楷体_GB2312" pitchFamily="49" charset="-122"/>
                <a:ea typeface="楷体_GB2312" pitchFamily="49" charset="-122"/>
                <a:cs typeface="Times New Roman" pitchFamily="18" charset="0"/>
              </a:rPr>
              <a:t>的一条</a:t>
            </a:r>
            <a:r>
              <a:rPr lang="zh-CN" altLang="en-US" sz="3200" b="1">
                <a:solidFill>
                  <a:srgbClr val="D60093"/>
                </a:solidFill>
                <a:latin typeface="楷体_GB2312" pitchFamily="49" charset="-122"/>
                <a:ea typeface="楷体_GB2312" pitchFamily="49" charset="-122"/>
                <a:cs typeface="Times New Roman" pitchFamily="18" charset="0"/>
              </a:rPr>
              <a:t>弧</a:t>
            </a:r>
            <a:r>
              <a:rPr lang="en-US" altLang="zh-CN" sz="3200" b="1">
                <a:solidFill>
                  <a:srgbClr val="D60093"/>
                </a:solidFill>
                <a:latin typeface="楷体_GB2312" pitchFamily="49" charset="-122"/>
                <a:ea typeface="楷体_GB2312" pitchFamily="49" charset="-122"/>
                <a:cs typeface="Times New Roman" pitchFamily="18" charset="0"/>
              </a:rPr>
              <a:t>(Arc)</a:t>
            </a:r>
            <a:r>
              <a:rPr lang="zh-CN" altLang="en-US" sz="3200" b="1">
                <a:latin typeface="楷体_GB2312" pitchFamily="49" charset="-122"/>
                <a:ea typeface="楷体_GB2312" pitchFamily="49" charset="-122"/>
                <a:cs typeface="Times New Roman" pitchFamily="18" charset="0"/>
              </a:rPr>
              <a:t>，称顶点</a:t>
            </a:r>
            <a:r>
              <a:rPr lang="en-US" altLang="zh-CN" sz="3200" b="1">
                <a:latin typeface="楷体_GB2312" pitchFamily="49" charset="-122"/>
                <a:ea typeface="楷体_GB2312" pitchFamily="49" charset="-122"/>
                <a:cs typeface="Times New Roman" pitchFamily="18" charset="0"/>
              </a:rPr>
              <a:t>v</a:t>
            </a:r>
            <a:r>
              <a:rPr lang="zh-CN" altLang="en-US" sz="3200" b="1">
                <a:latin typeface="楷体_GB2312" pitchFamily="49" charset="-122"/>
                <a:ea typeface="楷体_GB2312" pitchFamily="49" charset="-122"/>
                <a:cs typeface="Times New Roman" pitchFamily="18" charset="0"/>
              </a:rPr>
              <a:t>为</a:t>
            </a:r>
            <a:r>
              <a:rPr lang="zh-CN" altLang="en-US" sz="3200" b="1">
                <a:solidFill>
                  <a:srgbClr val="D60093"/>
                </a:solidFill>
                <a:latin typeface="楷体_GB2312" pitchFamily="49" charset="-122"/>
                <a:ea typeface="楷体_GB2312" pitchFamily="49" charset="-122"/>
                <a:cs typeface="Times New Roman" pitchFamily="18" charset="0"/>
              </a:rPr>
              <a:t>弧尾</a:t>
            </a:r>
            <a:r>
              <a:rPr lang="en-US" altLang="zh-CN" sz="3200" b="1">
                <a:solidFill>
                  <a:srgbClr val="D60093"/>
                </a:solidFill>
                <a:latin typeface="楷体_GB2312" pitchFamily="49" charset="-122"/>
                <a:ea typeface="楷体_GB2312" pitchFamily="49" charset="-122"/>
                <a:cs typeface="Times New Roman" pitchFamily="18" charset="0"/>
              </a:rPr>
              <a:t>(Tail)</a:t>
            </a:r>
            <a:r>
              <a:rPr lang="zh-CN" altLang="en-US" sz="3200" b="1">
                <a:latin typeface="楷体_GB2312" pitchFamily="49" charset="-122"/>
                <a:ea typeface="楷体_GB2312" pitchFamily="49" charset="-122"/>
                <a:cs typeface="Times New Roman" pitchFamily="18" charset="0"/>
              </a:rPr>
              <a:t>或初始点</a:t>
            </a:r>
            <a:r>
              <a:rPr lang="en-US" altLang="zh-CN" sz="3200" b="1">
                <a:latin typeface="楷体_GB2312" pitchFamily="49" charset="-122"/>
                <a:ea typeface="楷体_GB2312" pitchFamily="49" charset="-122"/>
                <a:cs typeface="Times New Roman" pitchFamily="18" charset="0"/>
              </a:rPr>
              <a:t>(Initial node)</a:t>
            </a:r>
            <a:r>
              <a:rPr lang="zh-CN" altLang="en-US" sz="3200" b="1">
                <a:latin typeface="楷体_GB2312" pitchFamily="49" charset="-122"/>
                <a:ea typeface="楷体_GB2312" pitchFamily="49" charset="-122"/>
                <a:cs typeface="Times New Roman" pitchFamily="18" charset="0"/>
              </a:rPr>
              <a:t>，顶点</a:t>
            </a:r>
            <a:r>
              <a:rPr lang="en-US" altLang="zh-CN" sz="3200" b="1">
                <a:latin typeface="楷体_GB2312" pitchFamily="49" charset="-122"/>
                <a:ea typeface="楷体_GB2312" pitchFamily="49" charset="-122"/>
                <a:cs typeface="Times New Roman" pitchFamily="18" charset="0"/>
              </a:rPr>
              <a:t>w</a:t>
            </a:r>
            <a:r>
              <a:rPr lang="zh-CN" altLang="en-US" sz="3200" b="1">
                <a:latin typeface="楷体_GB2312" pitchFamily="49" charset="-122"/>
                <a:ea typeface="楷体_GB2312" pitchFamily="49" charset="-122"/>
                <a:cs typeface="Times New Roman" pitchFamily="18" charset="0"/>
              </a:rPr>
              <a:t>为</a:t>
            </a:r>
            <a:r>
              <a:rPr lang="zh-CN" altLang="en-US" sz="3200" b="1">
                <a:solidFill>
                  <a:srgbClr val="D60093"/>
                </a:solidFill>
                <a:latin typeface="楷体_GB2312" pitchFamily="49" charset="-122"/>
                <a:ea typeface="楷体_GB2312" pitchFamily="49" charset="-122"/>
                <a:cs typeface="Times New Roman" pitchFamily="18" charset="0"/>
              </a:rPr>
              <a:t>弧头</a:t>
            </a:r>
            <a:r>
              <a:rPr lang="en-US" altLang="zh-CN" sz="3200" b="1">
                <a:solidFill>
                  <a:srgbClr val="D60093"/>
                </a:solidFill>
                <a:latin typeface="楷体_GB2312" pitchFamily="49" charset="-122"/>
                <a:ea typeface="楷体_GB2312" pitchFamily="49" charset="-122"/>
                <a:cs typeface="Times New Roman" pitchFamily="18" charset="0"/>
              </a:rPr>
              <a:t>(Head)</a:t>
            </a:r>
            <a:r>
              <a:rPr lang="zh-CN" altLang="en-US" sz="3200" b="1">
                <a:latin typeface="楷体_GB2312" pitchFamily="49" charset="-122"/>
                <a:ea typeface="楷体_GB2312" pitchFamily="49" charset="-122"/>
                <a:cs typeface="Times New Roman" pitchFamily="18" charset="0"/>
              </a:rPr>
              <a:t>或终端点</a:t>
            </a:r>
            <a:r>
              <a:rPr lang="en-US" altLang="zh-CN" sz="3200" b="1">
                <a:latin typeface="楷体_GB2312" pitchFamily="49" charset="-122"/>
                <a:ea typeface="楷体_GB2312" pitchFamily="49" charset="-122"/>
                <a:cs typeface="Times New Roman" pitchFamily="18" charset="0"/>
              </a:rPr>
              <a:t>(Terminal node)</a:t>
            </a:r>
            <a:r>
              <a:rPr lang="zh-CN" altLang="en-US" sz="3200" b="1">
                <a:latin typeface="楷体_GB2312" pitchFamily="49" charset="-122"/>
                <a:ea typeface="楷体_GB2312" pitchFamily="49" charset="-122"/>
                <a:cs typeface="Times New Roman" pitchFamily="18" charset="0"/>
              </a:rPr>
              <a:t>，此时，谓词</a:t>
            </a:r>
            <a:r>
              <a:rPr lang="en-US" altLang="zh-CN" sz="3200" b="1">
                <a:latin typeface="楷体_GB2312" pitchFamily="49" charset="-122"/>
                <a:ea typeface="楷体_GB2312" pitchFamily="49" charset="-122"/>
                <a:cs typeface="Times New Roman" pitchFamily="18" charset="0"/>
              </a:rPr>
              <a:t>P(v,w)</a:t>
            </a:r>
            <a:r>
              <a:rPr lang="zh-CN" altLang="en-US" sz="3200" b="1">
                <a:latin typeface="楷体_GB2312" pitchFamily="49" charset="-122"/>
                <a:ea typeface="楷体_GB2312" pitchFamily="49" charset="-122"/>
                <a:cs typeface="Times New Roman" pitchFamily="18" charset="0"/>
              </a:rPr>
              <a:t>表示从</a:t>
            </a:r>
            <a:r>
              <a:rPr lang="en-US" altLang="zh-CN" sz="3200" b="1">
                <a:latin typeface="楷体_GB2312" pitchFamily="49" charset="-122"/>
                <a:ea typeface="楷体_GB2312" pitchFamily="49" charset="-122"/>
                <a:cs typeface="Times New Roman" pitchFamily="18" charset="0"/>
              </a:rPr>
              <a:t>v</a:t>
            </a:r>
            <a:r>
              <a:rPr lang="zh-CN" altLang="en-US" sz="3200" b="1">
                <a:latin typeface="楷体_GB2312" pitchFamily="49" charset="-122"/>
                <a:ea typeface="楷体_GB2312" pitchFamily="49" charset="-122"/>
                <a:cs typeface="Times New Roman" pitchFamily="18" charset="0"/>
              </a:rPr>
              <a:t>到</a:t>
            </a:r>
            <a:r>
              <a:rPr lang="en-US" altLang="zh-CN" sz="3200" b="1">
                <a:latin typeface="楷体_GB2312" pitchFamily="49" charset="-122"/>
                <a:ea typeface="楷体_GB2312" pitchFamily="49" charset="-122"/>
                <a:cs typeface="Times New Roman" pitchFamily="18" charset="0"/>
              </a:rPr>
              <a:t>w</a:t>
            </a:r>
            <a:r>
              <a:rPr lang="zh-CN" altLang="en-US" sz="3200" b="1">
                <a:latin typeface="楷体_GB2312" pitchFamily="49" charset="-122"/>
                <a:ea typeface="楷体_GB2312" pitchFamily="49" charset="-122"/>
                <a:cs typeface="Times New Roman" pitchFamily="18" charset="0"/>
              </a:rPr>
              <a:t>的一条单向通路。</a:t>
            </a:r>
          </a:p>
        </p:txBody>
      </p:sp>
      <p:sp>
        <p:nvSpPr>
          <p:cNvPr id="168999" name="Rectangle 39"/>
          <p:cNvSpPr>
            <a:spLocks noChangeArrowheads="1"/>
          </p:cNvSpPr>
          <p:nvPr/>
        </p:nvSpPr>
        <p:spPr bwMode="auto">
          <a:xfrm>
            <a:off x="179388" y="2997200"/>
            <a:ext cx="79359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latin typeface="楷体_GB2312" pitchFamily="49" charset="-122"/>
                <a:ea typeface="楷体_GB2312" pitchFamily="49" charset="-122"/>
              </a:rPr>
              <a:t>答：还存在，但此时图只有顶点，没有边。</a:t>
            </a:r>
            <a:endParaRPr lang="zh-CN" altLang="zh-CN" sz="3200" b="1">
              <a:latin typeface="楷体_GB2312" pitchFamily="49" charset="-122"/>
              <a:ea typeface="楷体_GB2312"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8992"/>
                                        </p:tgtEl>
                                        <p:attrNameLst>
                                          <p:attrName>style.visibility</p:attrName>
                                        </p:attrNameLst>
                                      </p:cBhvr>
                                      <p:to>
                                        <p:strVal val="visible"/>
                                      </p:to>
                                    </p:set>
                                    <p:animEffect transition="in" filter="blinds(horizontal)">
                                      <p:cBhvr>
                                        <p:cTn id="7" dur="500"/>
                                        <p:tgtEl>
                                          <p:spTgt spid="1689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8999"/>
                                        </p:tgtEl>
                                        <p:attrNameLst>
                                          <p:attrName>style.visibility</p:attrName>
                                        </p:attrNameLst>
                                      </p:cBhvr>
                                      <p:to>
                                        <p:strVal val="visible"/>
                                      </p:to>
                                    </p:set>
                                    <p:animEffect transition="in" filter="blinds(horizontal)">
                                      <p:cBhvr>
                                        <p:cTn id="12" dur="500"/>
                                        <p:tgtEl>
                                          <p:spTgt spid="1689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8994"/>
                                        </p:tgtEl>
                                        <p:attrNameLst>
                                          <p:attrName>style.visibility</p:attrName>
                                        </p:attrNameLst>
                                      </p:cBhvr>
                                      <p:to>
                                        <p:strVal val="visible"/>
                                      </p:to>
                                    </p:set>
                                    <p:animEffect transition="in" filter="blinds(horizontal)">
                                      <p:cBhvr>
                                        <p:cTn id="17" dur="500"/>
                                        <p:tgtEl>
                                          <p:spTgt spid="1689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8997"/>
                                        </p:tgtEl>
                                        <p:attrNameLst>
                                          <p:attrName>style.visibility</p:attrName>
                                        </p:attrNameLst>
                                      </p:cBhvr>
                                      <p:to>
                                        <p:strVal val="visible"/>
                                      </p:to>
                                    </p:set>
                                    <p:animEffect transition="in" filter="blinds(horizontal)">
                                      <p:cBhvr>
                                        <p:cTn id="22" dur="500"/>
                                        <p:tgtEl>
                                          <p:spTgt spid="168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92" grpId="0"/>
      <p:bldP spid="168994" grpId="0"/>
      <p:bldP spid="168997" grpId="0"/>
      <p:bldP spid="168999" grpId="0"/>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Text Box 4"/>
          <p:cNvSpPr txBox="1">
            <a:spLocks noChangeArrowheads="1"/>
          </p:cNvSpPr>
          <p:nvPr/>
        </p:nvSpPr>
        <p:spPr bwMode="auto">
          <a:xfrm>
            <a:off x="466725" y="260350"/>
            <a:ext cx="20161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3200">
                <a:ea typeface="楷体_GB2312" pitchFamily="49" charset="-122"/>
              </a:rPr>
              <a:t>例如</a:t>
            </a:r>
          </a:p>
        </p:txBody>
      </p:sp>
      <p:pic>
        <p:nvPicPr>
          <p:cNvPr id="53251" name="Picture 5" descr="1"/>
          <p:cNvPicPr>
            <a:picLocks noChangeAspect="1" noChangeArrowheads="1"/>
          </p:cNvPicPr>
          <p:nvPr/>
        </p:nvPicPr>
        <p:blipFill>
          <a:blip r:embed="rId2">
            <a:extLst>
              <a:ext uri="{28A0092B-C50C-407E-A947-70E740481C1C}">
                <a14:useLocalDpi xmlns:a14="http://schemas.microsoft.com/office/drawing/2010/main" val="0"/>
              </a:ext>
            </a:extLst>
          </a:blip>
          <a:srcRect t="52982"/>
          <a:stretch>
            <a:fillRect/>
          </a:stretch>
        </p:blipFill>
        <p:spPr bwMode="auto">
          <a:xfrm>
            <a:off x="466725" y="908050"/>
            <a:ext cx="7273925"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Rectangle 6"/>
          <p:cNvSpPr>
            <a:spLocks noChangeArrowheads="1"/>
          </p:cNvSpPr>
          <p:nvPr/>
        </p:nvSpPr>
        <p:spPr bwMode="auto">
          <a:xfrm>
            <a:off x="250825" y="3708400"/>
            <a:ext cx="8713788" cy="2528888"/>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solidFill>
                  <a:srgbClr val="000000"/>
                </a:solidFill>
                <a:latin typeface="楷体_GB2312" pitchFamily="49" charset="-122"/>
                <a:ea typeface="楷体_GB2312" pitchFamily="49" charset="-122"/>
              </a:rPr>
              <a:t>在无向图的邻接表中，</a:t>
            </a:r>
          </a:p>
          <a:p>
            <a:r>
              <a:rPr kumimoji="1" lang="en-US" altLang="zh-CN" sz="3200" b="1">
                <a:solidFill>
                  <a:srgbClr val="000000"/>
                </a:solidFill>
                <a:latin typeface="楷体_GB2312" pitchFamily="49" charset="-122"/>
                <a:ea typeface="楷体_GB2312" pitchFamily="49" charset="-122"/>
              </a:rPr>
              <a:t>1</a:t>
            </a:r>
            <a:r>
              <a:rPr kumimoji="1" lang="zh-CN" altLang="en-US" sz="3200" b="1">
                <a:solidFill>
                  <a:srgbClr val="000000"/>
                </a:solidFill>
                <a:latin typeface="楷体_GB2312" pitchFamily="49" charset="-122"/>
                <a:ea typeface="楷体_GB2312" pitchFamily="49" charset="-122"/>
              </a:rPr>
              <a:t>、第</a:t>
            </a:r>
            <a:r>
              <a:rPr kumimoji="1" lang="en-US" altLang="zh-CN" sz="3200" b="1">
                <a:solidFill>
                  <a:srgbClr val="000000"/>
                </a:solidFill>
                <a:latin typeface="楷体_GB2312" pitchFamily="49" charset="-122"/>
                <a:ea typeface="楷体_GB2312" pitchFamily="49" charset="-122"/>
              </a:rPr>
              <a:t>i</a:t>
            </a:r>
            <a:r>
              <a:rPr kumimoji="1" lang="zh-CN" altLang="en-US" sz="3200" b="1">
                <a:solidFill>
                  <a:srgbClr val="000000"/>
                </a:solidFill>
                <a:latin typeface="楷体_GB2312" pitchFamily="49" charset="-122"/>
                <a:ea typeface="楷体_GB2312" pitchFamily="49" charset="-122"/>
              </a:rPr>
              <a:t>个链表中结点数目表示顶点</a:t>
            </a:r>
            <a:r>
              <a:rPr kumimoji="1" lang="en-US" altLang="zh-CN" sz="3200" b="1">
                <a:solidFill>
                  <a:srgbClr val="000000"/>
                </a:solidFill>
                <a:latin typeface="楷体_GB2312" pitchFamily="49" charset="-122"/>
                <a:ea typeface="楷体_GB2312" pitchFamily="49" charset="-122"/>
              </a:rPr>
              <a:t>i</a:t>
            </a:r>
            <a:r>
              <a:rPr kumimoji="1" lang="zh-CN" altLang="en-US" sz="3200" b="1">
                <a:solidFill>
                  <a:srgbClr val="000000"/>
                </a:solidFill>
                <a:latin typeface="楷体_GB2312" pitchFamily="49" charset="-122"/>
                <a:ea typeface="楷体_GB2312" pitchFamily="49" charset="-122"/>
              </a:rPr>
              <a:t>的度；</a:t>
            </a:r>
          </a:p>
          <a:p>
            <a:r>
              <a:rPr kumimoji="1" lang="en-US" altLang="zh-CN" sz="3200" b="1">
                <a:solidFill>
                  <a:srgbClr val="000000"/>
                </a:solidFill>
                <a:latin typeface="楷体_GB2312" pitchFamily="49" charset="-122"/>
                <a:ea typeface="楷体_GB2312" pitchFamily="49" charset="-122"/>
              </a:rPr>
              <a:t>2</a:t>
            </a:r>
            <a:r>
              <a:rPr kumimoji="1" lang="zh-CN" altLang="en-US" sz="3200" b="1">
                <a:solidFill>
                  <a:srgbClr val="000000"/>
                </a:solidFill>
                <a:latin typeface="楷体_GB2312" pitchFamily="49" charset="-122"/>
                <a:ea typeface="楷体_GB2312" pitchFamily="49" charset="-122"/>
              </a:rPr>
              <a:t>、所有链表中的结点数目的一半表示图的边数；</a:t>
            </a:r>
          </a:p>
          <a:p>
            <a:r>
              <a:rPr kumimoji="1" lang="en-US" altLang="zh-CN" sz="3200" b="1">
                <a:solidFill>
                  <a:srgbClr val="000000"/>
                </a:solidFill>
                <a:latin typeface="楷体_GB2312" pitchFamily="49" charset="-122"/>
                <a:ea typeface="楷体_GB2312" pitchFamily="49" charset="-122"/>
              </a:rPr>
              <a:t>3</a:t>
            </a:r>
            <a:r>
              <a:rPr kumimoji="1" lang="zh-CN" altLang="en-US" sz="3200" b="1">
                <a:solidFill>
                  <a:srgbClr val="000000"/>
                </a:solidFill>
                <a:latin typeface="楷体_GB2312" pitchFamily="49" charset="-122"/>
                <a:ea typeface="楷体_GB2312" pitchFamily="49" charset="-122"/>
              </a:rPr>
              <a:t>、占用存储单元数目为</a:t>
            </a:r>
            <a:r>
              <a:rPr kumimoji="1" lang="en-US" altLang="zh-CN" sz="3200" b="1">
                <a:solidFill>
                  <a:srgbClr val="000000"/>
                </a:solidFill>
                <a:latin typeface="楷体_GB2312" pitchFamily="49" charset="-122"/>
                <a:ea typeface="楷体_GB2312" pitchFamily="49" charset="-122"/>
              </a:rPr>
              <a:t>n+2e</a:t>
            </a:r>
            <a:r>
              <a:rPr kumimoji="1" lang="zh-CN" altLang="en-US" sz="3200" b="1">
                <a:solidFill>
                  <a:srgbClr val="000000"/>
                </a:solidFill>
                <a:latin typeface="楷体_GB2312" pitchFamily="49" charset="-122"/>
                <a:ea typeface="楷体_GB2312" pitchFamily="49" charset="-122"/>
              </a:rPr>
              <a:t>。</a:t>
            </a:r>
          </a:p>
        </p:txBody>
      </p:sp>
    </p:spTree>
  </p:cSld>
  <p:clrMapOvr>
    <a:masterClrMapping/>
  </p:clrMapOvr>
  <p:transition>
    <p:blinds dir="ver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Text Box 17"/>
          <p:cNvSpPr txBox="1">
            <a:spLocks noChangeArrowheads="1"/>
          </p:cNvSpPr>
          <p:nvPr/>
        </p:nvSpPr>
        <p:spPr bwMode="auto">
          <a:xfrm>
            <a:off x="6626225" y="2436813"/>
            <a:ext cx="1555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600">
                <a:solidFill>
                  <a:srgbClr val="000099"/>
                </a:solidFill>
                <a:latin typeface="Times New Roman" pitchFamily="18" charset="0"/>
                <a:ea typeface="黑体" pitchFamily="49" charset="-122"/>
              </a:rPr>
              <a:t>1        4</a:t>
            </a:r>
            <a:endParaRPr kumimoji="1" lang="en-US" altLang="zh-CN" sz="2400">
              <a:solidFill>
                <a:srgbClr val="000099"/>
              </a:solidFill>
              <a:latin typeface="Times New Roman" pitchFamily="18" charset="0"/>
              <a:ea typeface="黑体" pitchFamily="49" charset="-122"/>
            </a:endParaRPr>
          </a:p>
        </p:txBody>
      </p:sp>
      <p:sp>
        <p:nvSpPr>
          <p:cNvPr id="54275" name="Rectangle 18"/>
          <p:cNvSpPr>
            <a:spLocks noChangeArrowheads="1"/>
          </p:cNvSpPr>
          <p:nvPr/>
        </p:nvSpPr>
        <p:spPr bwMode="auto">
          <a:xfrm>
            <a:off x="6550025" y="2513013"/>
            <a:ext cx="838200" cy="4572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76" name="Line 19"/>
          <p:cNvSpPr>
            <a:spLocks noChangeShapeType="1"/>
          </p:cNvSpPr>
          <p:nvPr/>
        </p:nvSpPr>
        <p:spPr bwMode="auto">
          <a:xfrm>
            <a:off x="7083425" y="2513013"/>
            <a:ext cx="0" cy="457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77" name="Line 20"/>
          <p:cNvSpPr>
            <a:spLocks noChangeShapeType="1"/>
          </p:cNvSpPr>
          <p:nvPr/>
        </p:nvSpPr>
        <p:spPr bwMode="auto">
          <a:xfrm>
            <a:off x="6092825" y="2741613"/>
            <a:ext cx="457200" cy="0"/>
          </a:xfrm>
          <a:prstGeom prst="line">
            <a:avLst/>
          </a:prstGeom>
          <a:noFill/>
          <a:ln w="28575" cap="sq">
            <a:solidFill>
              <a:srgbClr val="000099"/>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78" name="Rectangle 21"/>
          <p:cNvSpPr>
            <a:spLocks noChangeArrowheads="1"/>
          </p:cNvSpPr>
          <p:nvPr/>
        </p:nvSpPr>
        <p:spPr bwMode="auto">
          <a:xfrm>
            <a:off x="7693025" y="2513013"/>
            <a:ext cx="838200" cy="4572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79" name="Line 22"/>
          <p:cNvSpPr>
            <a:spLocks noChangeShapeType="1"/>
          </p:cNvSpPr>
          <p:nvPr/>
        </p:nvSpPr>
        <p:spPr bwMode="auto">
          <a:xfrm>
            <a:off x="8226425" y="2513013"/>
            <a:ext cx="0" cy="457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80" name="Line 23"/>
          <p:cNvSpPr>
            <a:spLocks noChangeShapeType="1"/>
          </p:cNvSpPr>
          <p:nvPr/>
        </p:nvSpPr>
        <p:spPr bwMode="auto">
          <a:xfrm>
            <a:off x="7235825" y="2741613"/>
            <a:ext cx="457200" cy="0"/>
          </a:xfrm>
          <a:prstGeom prst="line">
            <a:avLst/>
          </a:prstGeom>
          <a:noFill/>
          <a:ln w="28575" cap="sq">
            <a:solidFill>
              <a:srgbClr val="000099"/>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81" name="Text Box 24"/>
          <p:cNvSpPr txBox="1">
            <a:spLocks noChangeArrowheads="1"/>
          </p:cNvSpPr>
          <p:nvPr/>
        </p:nvSpPr>
        <p:spPr bwMode="auto">
          <a:xfrm>
            <a:off x="6626225" y="3048000"/>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600">
                <a:solidFill>
                  <a:srgbClr val="000099"/>
                </a:solidFill>
                <a:latin typeface="Times New Roman" pitchFamily="18" charset="0"/>
                <a:ea typeface="黑体" pitchFamily="49" charset="-122"/>
              </a:rPr>
              <a:t>2</a:t>
            </a:r>
            <a:endParaRPr kumimoji="1" lang="en-US" altLang="zh-CN" sz="2400">
              <a:latin typeface="Times New Roman" pitchFamily="18" charset="0"/>
              <a:ea typeface="黑体" pitchFamily="49" charset="-122"/>
            </a:endParaRPr>
          </a:p>
        </p:txBody>
      </p:sp>
      <p:sp>
        <p:nvSpPr>
          <p:cNvPr id="54282" name="Text Box 25"/>
          <p:cNvSpPr txBox="1">
            <a:spLocks noChangeArrowheads="1"/>
          </p:cNvSpPr>
          <p:nvPr/>
        </p:nvSpPr>
        <p:spPr bwMode="auto">
          <a:xfrm>
            <a:off x="6626225" y="3595688"/>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600">
                <a:solidFill>
                  <a:srgbClr val="000099"/>
                </a:solidFill>
                <a:latin typeface="Times New Roman" pitchFamily="18" charset="0"/>
                <a:ea typeface="黑体" pitchFamily="49" charset="-122"/>
              </a:rPr>
              <a:t>3</a:t>
            </a:r>
            <a:endParaRPr kumimoji="1" lang="en-US" altLang="zh-CN" sz="2400">
              <a:latin typeface="Times New Roman" pitchFamily="18" charset="0"/>
              <a:ea typeface="黑体" pitchFamily="49" charset="-122"/>
            </a:endParaRPr>
          </a:p>
        </p:txBody>
      </p:sp>
      <p:sp>
        <p:nvSpPr>
          <p:cNvPr id="54283" name="Text Box 26"/>
          <p:cNvSpPr txBox="1">
            <a:spLocks noChangeArrowheads="1"/>
          </p:cNvSpPr>
          <p:nvPr/>
        </p:nvSpPr>
        <p:spPr bwMode="auto">
          <a:xfrm>
            <a:off x="6588125" y="4227513"/>
            <a:ext cx="1555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600">
                <a:solidFill>
                  <a:srgbClr val="000099"/>
                </a:solidFill>
                <a:latin typeface="Times New Roman" pitchFamily="18" charset="0"/>
                <a:ea typeface="黑体" pitchFamily="49" charset="-122"/>
              </a:rPr>
              <a:t>0        1</a:t>
            </a:r>
            <a:endParaRPr kumimoji="1" lang="en-US" altLang="zh-CN" sz="2400">
              <a:latin typeface="Times New Roman" pitchFamily="18" charset="0"/>
              <a:ea typeface="黑体" pitchFamily="49" charset="-122"/>
            </a:endParaRPr>
          </a:p>
        </p:txBody>
      </p:sp>
      <p:sp>
        <p:nvSpPr>
          <p:cNvPr id="54284" name="Text Box 27"/>
          <p:cNvSpPr txBox="1">
            <a:spLocks noChangeArrowheads="1"/>
          </p:cNvSpPr>
          <p:nvPr/>
        </p:nvSpPr>
        <p:spPr bwMode="auto">
          <a:xfrm>
            <a:off x="6588125" y="4875213"/>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600">
                <a:solidFill>
                  <a:srgbClr val="000099"/>
                </a:solidFill>
                <a:latin typeface="Times New Roman" pitchFamily="18" charset="0"/>
                <a:ea typeface="黑体" pitchFamily="49" charset="-122"/>
              </a:rPr>
              <a:t>2</a:t>
            </a:r>
            <a:endParaRPr kumimoji="1" lang="en-US" altLang="zh-CN" sz="2400">
              <a:latin typeface="Times New Roman" pitchFamily="18" charset="0"/>
              <a:ea typeface="黑体" pitchFamily="49" charset="-122"/>
            </a:endParaRPr>
          </a:p>
        </p:txBody>
      </p:sp>
      <p:sp>
        <p:nvSpPr>
          <p:cNvPr id="54285" name="Rectangle 28"/>
          <p:cNvSpPr>
            <a:spLocks noChangeArrowheads="1"/>
          </p:cNvSpPr>
          <p:nvPr/>
        </p:nvSpPr>
        <p:spPr bwMode="auto">
          <a:xfrm>
            <a:off x="6550025" y="3124200"/>
            <a:ext cx="838200" cy="4572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86" name="Line 29"/>
          <p:cNvSpPr>
            <a:spLocks noChangeShapeType="1"/>
          </p:cNvSpPr>
          <p:nvPr/>
        </p:nvSpPr>
        <p:spPr bwMode="auto">
          <a:xfrm>
            <a:off x="7083425" y="3124200"/>
            <a:ext cx="0" cy="457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87" name="Line 30"/>
          <p:cNvSpPr>
            <a:spLocks noChangeShapeType="1"/>
          </p:cNvSpPr>
          <p:nvPr/>
        </p:nvSpPr>
        <p:spPr bwMode="auto">
          <a:xfrm>
            <a:off x="6092825" y="3352800"/>
            <a:ext cx="457200" cy="0"/>
          </a:xfrm>
          <a:prstGeom prst="line">
            <a:avLst/>
          </a:prstGeom>
          <a:noFill/>
          <a:ln w="28575" cap="sq">
            <a:solidFill>
              <a:srgbClr val="000099"/>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88" name="Rectangle 31"/>
          <p:cNvSpPr>
            <a:spLocks noChangeArrowheads="1"/>
          </p:cNvSpPr>
          <p:nvPr/>
        </p:nvSpPr>
        <p:spPr bwMode="auto">
          <a:xfrm>
            <a:off x="6550025" y="3709988"/>
            <a:ext cx="838200" cy="4572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89" name="Line 32"/>
          <p:cNvSpPr>
            <a:spLocks noChangeShapeType="1"/>
          </p:cNvSpPr>
          <p:nvPr/>
        </p:nvSpPr>
        <p:spPr bwMode="auto">
          <a:xfrm>
            <a:off x="7083425" y="3709988"/>
            <a:ext cx="0" cy="457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90" name="Line 33"/>
          <p:cNvSpPr>
            <a:spLocks noChangeShapeType="1"/>
          </p:cNvSpPr>
          <p:nvPr/>
        </p:nvSpPr>
        <p:spPr bwMode="auto">
          <a:xfrm>
            <a:off x="6092825" y="3938588"/>
            <a:ext cx="457200" cy="0"/>
          </a:xfrm>
          <a:prstGeom prst="line">
            <a:avLst/>
          </a:prstGeom>
          <a:noFill/>
          <a:ln w="28575" cap="sq">
            <a:solidFill>
              <a:srgbClr val="000099"/>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91" name="Rectangle 34"/>
          <p:cNvSpPr>
            <a:spLocks noChangeArrowheads="1"/>
          </p:cNvSpPr>
          <p:nvPr/>
        </p:nvSpPr>
        <p:spPr bwMode="auto">
          <a:xfrm>
            <a:off x="6550025" y="4303713"/>
            <a:ext cx="838200" cy="4572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92" name="Line 35"/>
          <p:cNvSpPr>
            <a:spLocks noChangeShapeType="1"/>
          </p:cNvSpPr>
          <p:nvPr/>
        </p:nvSpPr>
        <p:spPr bwMode="auto">
          <a:xfrm>
            <a:off x="7083425" y="4303713"/>
            <a:ext cx="0" cy="457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93" name="Line 36"/>
          <p:cNvSpPr>
            <a:spLocks noChangeShapeType="1"/>
          </p:cNvSpPr>
          <p:nvPr/>
        </p:nvSpPr>
        <p:spPr bwMode="auto">
          <a:xfrm>
            <a:off x="6092825" y="4532313"/>
            <a:ext cx="457200" cy="0"/>
          </a:xfrm>
          <a:prstGeom prst="line">
            <a:avLst/>
          </a:prstGeom>
          <a:noFill/>
          <a:ln w="28575" cap="sq">
            <a:solidFill>
              <a:srgbClr val="000099"/>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94" name="Rectangle 37"/>
          <p:cNvSpPr>
            <a:spLocks noChangeArrowheads="1"/>
          </p:cNvSpPr>
          <p:nvPr/>
        </p:nvSpPr>
        <p:spPr bwMode="auto">
          <a:xfrm>
            <a:off x="6550025" y="4951413"/>
            <a:ext cx="838200" cy="4572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95" name="Line 38"/>
          <p:cNvSpPr>
            <a:spLocks noChangeShapeType="1"/>
          </p:cNvSpPr>
          <p:nvPr/>
        </p:nvSpPr>
        <p:spPr bwMode="auto">
          <a:xfrm>
            <a:off x="7083425" y="4951413"/>
            <a:ext cx="0" cy="457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96" name="Line 39"/>
          <p:cNvSpPr>
            <a:spLocks noChangeShapeType="1"/>
          </p:cNvSpPr>
          <p:nvPr/>
        </p:nvSpPr>
        <p:spPr bwMode="auto">
          <a:xfrm>
            <a:off x="6092825" y="5180013"/>
            <a:ext cx="457200" cy="0"/>
          </a:xfrm>
          <a:prstGeom prst="line">
            <a:avLst/>
          </a:prstGeom>
          <a:noFill/>
          <a:ln w="28575" cap="sq">
            <a:solidFill>
              <a:srgbClr val="000099"/>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97" name="Rectangle 40"/>
          <p:cNvSpPr>
            <a:spLocks noChangeArrowheads="1"/>
          </p:cNvSpPr>
          <p:nvPr/>
        </p:nvSpPr>
        <p:spPr bwMode="auto">
          <a:xfrm>
            <a:off x="7693025" y="4303713"/>
            <a:ext cx="838200" cy="4572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98" name="Line 41"/>
          <p:cNvSpPr>
            <a:spLocks noChangeShapeType="1"/>
          </p:cNvSpPr>
          <p:nvPr/>
        </p:nvSpPr>
        <p:spPr bwMode="auto">
          <a:xfrm>
            <a:off x="8226425" y="4303713"/>
            <a:ext cx="0" cy="457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99" name="Line 42"/>
          <p:cNvSpPr>
            <a:spLocks noChangeShapeType="1"/>
          </p:cNvSpPr>
          <p:nvPr/>
        </p:nvSpPr>
        <p:spPr bwMode="auto">
          <a:xfrm>
            <a:off x="7235825" y="4532313"/>
            <a:ext cx="457200" cy="0"/>
          </a:xfrm>
          <a:prstGeom prst="line">
            <a:avLst/>
          </a:prstGeom>
          <a:noFill/>
          <a:ln w="28575" cap="sq">
            <a:solidFill>
              <a:srgbClr val="000099"/>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00" name="Text Box 62"/>
          <p:cNvSpPr txBox="1">
            <a:spLocks noChangeArrowheads="1"/>
          </p:cNvSpPr>
          <p:nvPr/>
        </p:nvSpPr>
        <p:spPr bwMode="auto">
          <a:xfrm>
            <a:off x="8147050" y="2360613"/>
            <a:ext cx="4603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600">
                <a:solidFill>
                  <a:srgbClr val="0000FF"/>
                </a:solidFill>
                <a:latin typeface="Times New Roman" pitchFamily="18" charset="0"/>
                <a:ea typeface="黑体" pitchFamily="49" charset="-122"/>
                <a:sym typeface="Symbol" pitchFamily="18" charset="2"/>
              </a:rPr>
              <a:t></a:t>
            </a:r>
            <a:endParaRPr kumimoji="1" lang="en-US" altLang="zh-CN" sz="2400">
              <a:latin typeface="Times New Roman" pitchFamily="18" charset="0"/>
              <a:ea typeface="黑体" pitchFamily="49" charset="-122"/>
            </a:endParaRPr>
          </a:p>
        </p:txBody>
      </p:sp>
      <p:sp>
        <p:nvSpPr>
          <p:cNvPr id="54301" name="Text Box 63"/>
          <p:cNvSpPr txBox="1">
            <a:spLocks noChangeArrowheads="1"/>
          </p:cNvSpPr>
          <p:nvPr/>
        </p:nvSpPr>
        <p:spPr bwMode="auto">
          <a:xfrm>
            <a:off x="7007225" y="3016250"/>
            <a:ext cx="4603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600">
                <a:solidFill>
                  <a:srgbClr val="0000FF"/>
                </a:solidFill>
                <a:latin typeface="Times New Roman" pitchFamily="18" charset="0"/>
                <a:ea typeface="黑体" pitchFamily="49" charset="-122"/>
                <a:sym typeface="Symbol" pitchFamily="18" charset="2"/>
              </a:rPr>
              <a:t></a:t>
            </a:r>
            <a:endParaRPr kumimoji="1" lang="en-US" altLang="zh-CN" sz="2400">
              <a:latin typeface="Times New Roman" pitchFamily="18" charset="0"/>
              <a:ea typeface="黑体" pitchFamily="49" charset="-122"/>
            </a:endParaRPr>
          </a:p>
        </p:txBody>
      </p:sp>
      <p:sp>
        <p:nvSpPr>
          <p:cNvPr id="54302" name="Text Box 64"/>
          <p:cNvSpPr txBox="1">
            <a:spLocks noChangeArrowheads="1"/>
          </p:cNvSpPr>
          <p:nvPr/>
        </p:nvSpPr>
        <p:spPr bwMode="auto">
          <a:xfrm>
            <a:off x="7007225" y="3519488"/>
            <a:ext cx="4603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600">
                <a:solidFill>
                  <a:srgbClr val="0000FF"/>
                </a:solidFill>
                <a:latin typeface="Times New Roman" pitchFamily="18" charset="0"/>
                <a:ea typeface="黑体" pitchFamily="49" charset="-122"/>
                <a:sym typeface="Symbol" pitchFamily="18" charset="2"/>
              </a:rPr>
              <a:t></a:t>
            </a:r>
            <a:endParaRPr kumimoji="1" lang="en-US" altLang="zh-CN" sz="2400">
              <a:latin typeface="Times New Roman" pitchFamily="18" charset="0"/>
              <a:ea typeface="黑体" pitchFamily="49" charset="-122"/>
            </a:endParaRPr>
          </a:p>
        </p:txBody>
      </p:sp>
      <p:sp>
        <p:nvSpPr>
          <p:cNvPr id="54303" name="Text Box 65"/>
          <p:cNvSpPr txBox="1">
            <a:spLocks noChangeArrowheads="1"/>
          </p:cNvSpPr>
          <p:nvPr/>
        </p:nvSpPr>
        <p:spPr bwMode="auto">
          <a:xfrm>
            <a:off x="8150225" y="4151313"/>
            <a:ext cx="4603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600">
                <a:solidFill>
                  <a:srgbClr val="0000FF"/>
                </a:solidFill>
                <a:latin typeface="Times New Roman" pitchFamily="18" charset="0"/>
                <a:ea typeface="黑体" pitchFamily="49" charset="-122"/>
                <a:sym typeface="Symbol" pitchFamily="18" charset="2"/>
              </a:rPr>
              <a:t></a:t>
            </a:r>
            <a:endParaRPr kumimoji="1" lang="en-US" altLang="zh-CN" sz="2400">
              <a:latin typeface="Times New Roman" pitchFamily="18" charset="0"/>
              <a:ea typeface="黑体" pitchFamily="49" charset="-122"/>
            </a:endParaRPr>
          </a:p>
        </p:txBody>
      </p:sp>
      <p:sp>
        <p:nvSpPr>
          <p:cNvPr id="54304" name="Text Box 66"/>
          <p:cNvSpPr txBox="1">
            <a:spLocks noChangeArrowheads="1"/>
          </p:cNvSpPr>
          <p:nvPr/>
        </p:nvSpPr>
        <p:spPr bwMode="auto">
          <a:xfrm>
            <a:off x="7007225" y="4799013"/>
            <a:ext cx="4603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600">
                <a:solidFill>
                  <a:srgbClr val="0000FF"/>
                </a:solidFill>
                <a:latin typeface="Times New Roman" pitchFamily="18" charset="0"/>
                <a:ea typeface="黑体" pitchFamily="49" charset="-122"/>
                <a:sym typeface="Symbol" pitchFamily="18" charset="2"/>
              </a:rPr>
              <a:t></a:t>
            </a:r>
            <a:endParaRPr kumimoji="1" lang="en-US" altLang="zh-CN" sz="2400">
              <a:latin typeface="Times New Roman" pitchFamily="18" charset="0"/>
              <a:ea typeface="黑体" pitchFamily="49" charset="-122"/>
            </a:endParaRPr>
          </a:p>
        </p:txBody>
      </p:sp>
      <p:grpSp>
        <p:nvGrpSpPr>
          <p:cNvPr id="54305" name="Group 141"/>
          <p:cNvGrpSpPr>
            <a:grpSpLocks/>
          </p:cNvGrpSpPr>
          <p:nvPr/>
        </p:nvGrpSpPr>
        <p:grpSpPr bwMode="auto">
          <a:xfrm>
            <a:off x="381000" y="2519363"/>
            <a:ext cx="3505200" cy="2362200"/>
            <a:chOff x="240" y="1587"/>
            <a:chExt cx="2208" cy="1488"/>
          </a:xfrm>
        </p:grpSpPr>
        <p:sp>
          <p:nvSpPr>
            <p:cNvPr id="54333" name="Line 67"/>
            <p:cNvSpPr>
              <a:spLocks noChangeShapeType="1"/>
            </p:cNvSpPr>
            <p:nvPr/>
          </p:nvSpPr>
          <p:spPr bwMode="auto">
            <a:xfrm flipH="1">
              <a:off x="521" y="1731"/>
              <a:ext cx="679" cy="474"/>
            </a:xfrm>
            <a:prstGeom prst="line">
              <a:avLst/>
            </a:prstGeom>
            <a:noFill/>
            <a:ln w="25400" cap="sq">
              <a:solidFill>
                <a:srgbClr val="000066"/>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34" name="Line 68"/>
            <p:cNvSpPr>
              <a:spLocks noChangeShapeType="1"/>
            </p:cNvSpPr>
            <p:nvPr/>
          </p:nvSpPr>
          <p:spPr bwMode="auto">
            <a:xfrm>
              <a:off x="480" y="2451"/>
              <a:ext cx="313" cy="299"/>
            </a:xfrm>
            <a:prstGeom prst="line">
              <a:avLst/>
            </a:prstGeom>
            <a:noFill/>
            <a:ln w="25400" cap="sq">
              <a:solidFill>
                <a:srgbClr val="000066"/>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35" name="Line 69"/>
            <p:cNvSpPr>
              <a:spLocks noChangeShapeType="1"/>
            </p:cNvSpPr>
            <p:nvPr/>
          </p:nvSpPr>
          <p:spPr bwMode="auto">
            <a:xfrm>
              <a:off x="1056" y="2931"/>
              <a:ext cx="576" cy="0"/>
            </a:xfrm>
            <a:prstGeom prst="line">
              <a:avLst/>
            </a:prstGeom>
            <a:noFill/>
            <a:ln w="25400" cap="sq">
              <a:solidFill>
                <a:srgbClr val="000066"/>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36" name="Line 70"/>
            <p:cNvSpPr>
              <a:spLocks noChangeShapeType="1"/>
            </p:cNvSpPr>
            <p:nvPr/>
          </p:nvSpPr>
          <p:spPr bwMode="auto">
            <a:xfrm flipH="1" flipV="1">
              <a:off x="1428" y="1933"/>
              <a:ext cx="348" cy="806"/>
            </a:xfrm>
            <a:prstGeom prst="line">
              <a:avLst/>
            </a:prstGeom>
            <a:noFill/>
            <a:ln w="25400" cap="sq">
              <a:solidFill>
                <a:srgbClr val="000066"/>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37" name="Line 71"/>
            <p:cNvSpPr>
              <a:spLocks noChangeShapeType="1"/>
            </p:cNvSpPr>
            <p:nvPr/>
          </p:nvSpPr>
          <p:spPr bwMode="auto">
            <a:xfrm>
              <a:off x="1488" y="1731"/>
              <a:ext cx="666" cy="474"/>
            </a:xfrm>
            <a:prstGeom prst="line">
              <a:avLst/>
            </a:prstGeom>
            <a:noFill/>
            <a:ln w="25400" cap="sq">
              <a:solidFill>
                <a:srgbClr val="000066"/>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38" name="Line 72"/>
            <p:cNvSpPr>
              <a:spLocks noChangeShapeType="1"/>
            </p:cNvSpPr>
            <p:nvPr/>
          </p:nvSpPr>
          <p:spPr bwMode="auto">
            <a:xfrm flipH="1" flipV="1">
              <a:off x="528" y="2307"/>
              <a:ext cx="1104" cy="480"/>
            </a:xfrm>
            <a:prstGeom prst="line">
              <a:avLst/>
            </a:prstGeom>
            <a:noFill/>
            <a:ln w="25400" cap="sq">
              <a:solidFill>
                <a:srgbClr val="000066"/>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39" name="Line 73"/>
            <p:cNvSpPr>
              <a:spLocks noChangeShapeType="1"/>
            </p:cNvSpPr>
            <p:nvPr/>
          </p:nvSpPr>
          <p:spPr bwMode="auto">
            <a:xfrm flipH="1">
              <a:off x="1020" y="2307"/>
              <a:ext cx="1140" cy="488"/>
            </a:xfrm>
            <a:prstGeom prst="line">
              <a:avLst/>
            </a:prstGeom>
            <a:noFill/>
            <a:ln w="25400" cap="sq">
              <a:solidFill>
                <a:srgbClr val="000066"/>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40" name="Oval 74"/>
            <p:cNvSpPr>
              <a:spLocks noChangeArrowheads="1"/>
            </p:cNvSpPr>
            <p:nvPr/>
          </p:nvSpPr>
          <p:spPr bwMode="auto">
            <a:xfrm>
              <a:off x="1200" y="1587"/>
              <a:ext cx="288" cy="336"/>
            </a:xfrm>
            <a:prstGeom prst="ellipse">
              <a:avLst/>
            </a:prstGeom>
            <a:solidFill>
              <a:srgbClr val="A7E2FF">
                <a:alpha val="50195"/>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Times New Roman" pitchFamily="18" charset="0"/>
                  <a:ea typeface="黑体" pitchFamily="49" charset="-122"/>
                </a:rPr>
                <a:t>A</a:t>
              </a:r>
              <a:endParaRPr kumimoji="1" lang="en-US" altLang="zh-CN" sz="2400">
                <a:latin typeface="Times New Roman" pitchFamily="18" charset="0"/>
                <a:ea typeface="黑体" pitchFamily="49" charset="-122"/>
              </a:endParaRPr>
            </a:p>
          </p:txBody>
        </p:sp>
        <p:sp>
          <p:nvSpPr>
            <p:cNvPr id="54341" name="Oval 75"/>
            <p:cNvSpPr>
              <a:spLocks noChangeArrowheads="1"/>
            </p:cNvSpPr>
            <p:nvPr/>
          </p:nvSpPr>
          <p:spPr bwMode="auto">
            <a:xfrm>
              <a:off x="240" y="2163"/>
              <a:ext cx="288" cy="336"/>
            </a:xfrm>
            <a:prstGeom prst="ellipse">
              <a:avLst/>
            </a:prstGeom>
            <a:solidFill>
              <a:srgbClr val="A7E2FF">
                <a:alpha val="50195"/>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Times New Roman" pitchFamily="18" charset="0"/>
                  <a:ea typeface="黑体" pitchFamily="49" charset="-122"/>
                </a:rPr>
                <a:t>B</a:t>
              </a:r>
              <a:endParaRPr kumimoji="1" lang="en-US" altLang="zh-CN" sz="2400">
                <a:latin typeface="Times New Roman" pitchFamily="18" charset="0"/>
                <a:ea typeface="黑体" pitchFamily="49" charset="-122"/>
              </a:endParaRPr>
            </a:p>
          </p:txBody>
        </p:sp>
        <p:sp>
          <p:nvSpPr>
            <p:cNvPr id="54342" name="Oval 76"/>
            <p:cNvSpPr>
              <a:spLocks noChangeArrowheads="1"/>
            </p:cNvSpPr>
            <p:nvPr/>
          </p:nvSpPr>
          <p:spPr bwMode="auto">
            <a:xfrm>
              <a:off x="2160" y="2163"/>
              <a:ext cx="288" cy="336"/>
            </a:xfrm>
            <a:prstGeom prst="ellipse">
              <a:avLst/>
            </a:prstGeom>
            <a:solidFill>
              <a:srgbClr val="A7E2FF">
                <a:alpha val="50195"/>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Times New Roman" pitchFamily="18" charset="0"/>
                  <a:ea typeface="黑体" pitchFamily="49" charset="-122"/>
                </a:rPr>
                <a:t>E</a:t>
              </a:r>
              <a:endParaRPr kumimoji="1" lang="en-US" altLang="zh-CN" sz="2400">
                <a:latin typeface="Times New Roman" pitchFamily="18" charset="0"/>
                <a:ea typeface="黑体" pitchFamily="49" charset="-122"/>
              </a:endParaRPr>
            </a:p>
          </p:txBody>
        </p:sp>
        <p:sp>
          <p:nvSpPr>
            <p:cNvPr id="54343" name="Oval 77"/>
            <p:cNvSpPr>
              <a:spLocks noChangeArrowheads="1"/>
            </p:cNvSpPr>
            <p:nvPr/>
          </p:nvSpPr>
          <p:spPr bwMode="auto">
            <a:xfrm>
              <a:off x="768" y="2739"/>
              <a:ext cx="288" cy="336"/>
            </a:xfrm>
            <a:prstGeom prst="ellipse">
              <a:avLst/>
            </a:prstGeom>
            <a:solidFill>
              <a:srgbClr val="A7E2FF">
                <a:alpha val="50195"/>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Times New Roman" pitchFamily="18" charset="0"/>
                  <a:ea typeface="黑体" pitchFamily="49" charset="-122"/>
                </a:rPr>
                <a:t>C</a:t>
              </a:r>
              <a:endParaRPr kumimoji="1" lang="en-US" altLang="zh-CN" sz="2400">
                <a:latin typeface="Times New Roman" pitchFamily="18" charset="0"/>
                <a:ea typeface="黑体" pitchFamily="49" charset="-122"/>
              </a:endParaRPr>
            </a:p>
          </p:txBody>
        </p:sp>
        <p:sp>
          <p:nvSpPr>
            <p:cNvPr id="54344" name="Oval 78"/>
            <p:cNvSpPr>
              <a:spLocks noChangeArrowheads="1"/>
            </p:cNvSpPr>
            <p:nvPr/>
          </p:nvSpPr>
          <p:spPr bwMode="auto">
            <a:xfrm>
              <a:off x="1632" y="2739"/>
              <a:ext cx="288" cy="336"/>
            </a:xfrm>
            <a:prstGeom prst="ellipse">
              <a:avLst/>
            </a:prstGeom>
            <a:solidFill>
              <a:srgbClr val="A7E2FF">
                <a:alpha val="50195"/>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Times New Roman" pitchFamily="18" charset="0"/>
                  <a:ea typeface="黑体" pitchFamily="49" charset="-122"/>
                </a:rPr>
                <a:t>F</a:t>
              </a:r>
              <a:endParaRPr kumimoji="1" lang="en-US" altLang="zh-CN" sz="2400">
                <a:latin typeface="Times New Roman" pitchFamily="18" charset="0"/>
                <a:ea typeface="黑体" pitchFamily="49" charset="-122"/>
              </a:endParaRPr>
            </a:p>
          </p:txBody>
        </p:sp>
      </p:grpSp>
      <p:sp>
        <p:nvSpPr>
          <p:cNvPr id="54306" name="Rectangle 82"/>
          <p:cNvSpPr>
            <a:spLocks noChangeArrowheads="1"/>
          </p:cNvSpPr>
          <p:nvPr/>
        </p:nvSpPr>
        <p:spPr bwMode="auto">
          <a:xfrm>
            <a:off x="250825" y="417513"/>
            <a:ext cx="8497888" cy="106680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solidFill>
                  <a:srgbClr val="000000"/>
                </a:solidFill>
                <a:latin typeface="楷体_GB2312" pitchFamily="49" charset="-122"/>
                <a:ea typeface="楷体_GB2312" pitchFamily="49" charset="-122"/>
              </a:rPr>
              <a:t>对于有向图，其邻接表有两种形式。其一，邻接表</a:t>
            </a:r>
          </a:p>
        </p:txBody>
      </p:sp>
      <p:graphicFrame>
        <p:nvGraphicFramePr>
          <p:cNvPr id="57481" name="Group 137"/>
          <p:cNvGraphicFramePr>
            <a:graphicFrameLocks noGrp="1"/>
          </p:cNvGraphicFramePr>
          <p:nvPr/>
        </p:nvGraphicFramePr>
        <p:xfrm>
          <a:off x="5005388" y="2439988"/>
          <a:ext cx="1295400" cy="2984500"/>
        </p:xfrm>
        <a:graphic>
          <a:graphicData uri="http://schemas.openxmlformats.org/drawingml/2006/table">
            <a:tbl>
              <a:tblPr/>
              <a:tblGrid>
                <a:gridCol w="431800"/>
                <a:gridCol w="431800"/>
                <a:gridCol w="431800"/>
              </a:tblGrid>
              <a:tr h="5969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0</a:t>
                      </a:r>
                    </a:p>
                  </a:txBody>
                  <a:tcPr horzOverflow="overflow">
                    <a:lnL cap="flat">
                      <a:noFill/>
                    </a:lnL>
                    <a:lnR w="19050" cap="flat" cmpd="sng" algn="ctr">
                      <a:solidFill>
                        <a:schemeClr val="tx1"/>
                      </a:solidFill>
                      <a:prstDash val="solid"/>
                      <a:round/>
                      <a:headEnd type="none" w="sm" len="sm"/>
                      <a:tailEnd type="none" w="sm" len="sm"/>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A</a:t>
                      </a:r>
                    </a:p>
                  </a:txBody>
                  <a:tcPr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969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1</a:t>
                      </a:r>
                    </a:p>
                  </a:txBody>
                  <a:tcPr horzOverflow="overflow">
                    <a:lnL cap="flat">
                      <a:noFill/>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B</a:t>
                      </a:r>
                    </a:p>
                  </a:txBody>
                  <a:tcPr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969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2</a:t>
                      </a:r>
                    </a:p>
                  </a:txBody>
                  <a:tcPr horzOverflow="overflow">
                    <a:lnL cap="flat">
                      <a:noFill/>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C</a:t>
                      </a:r>
                    </a:p>
                  </a:txBody>
                  <a:tcPr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969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3</a:t>
                      </a:r>
                    </a:p>
                  </a:txBody>
                  <a:tcPr horzOverflow="overflow">
                    <a:lnL cap="flat">
                      <a:noFill/>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F</a:t>
                      </a:r>
                    </a:p>
                  </a:txBody>
                  <a:tcPr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969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4</a:t>
                      </a:r>
                    </a:p>
                  </a:txBody>
                  <a:tcPr horzOverflow="overflow">
                    <a:lnL cap="flat">
                      <a:noFill/>
                    </a:lnL>
                    <a:lnR w="19050" cap="flat" cmpd="sng" algn="ctr">
                      <a:solidFill>
                        <a:schemeClr val="tx1"/>
                      </a:solidFill>
                      <a:prstDash val="solid"/>
                      <a:round/>
                      <a:headEnd type="none" w="sm" len="sm"/>
                      <a:tailEnd type="none" w="sm" len="sm"/>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E</a:t>
                      </a:r>
                    </a:p>
                  </a:txBody>
                  <a:tcPr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54332" name="AutoShape 140"/>
          <p:cNvSpPr>
            <a:spLocks noChangeArrowheads="1"/>
          </p:cNvSpPr>
          <p:nvPr/>
        </p:nvSpPr>
        <p:spPr bwMode="auto">
          <a:xfrm>
            <a:off x="1763713" y="5157788"/>
            <a:ext cx="3024187" cy="1511300"/>
          </a:xfrm>
          <a:prstGeom prst="cloudCallout">
            <a:avLst>
              <a:gd name="adj1" fmla="val 61495"/>
              <a:gd name="adj2" fmla="val -66282"/>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3200">
                <a:ea typeface="楷体_GB2312" pitchFamily="49" charset="-122"/>
              </a:rPr>
              <a:t>顶点出度直观</a:t>
            </a:r>
          </a:p>
        </p:txBody>
      </p:sp>
    </p:spTree>
  </p:cSld>
  <p:clrMapOvr>
    <a:masterClrMapping/>
  </p:clrMapOvr>
  <p:transition>
    <p:blinds dir="ver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5298" name="Picture 4" descr="1"/>
          <p:cNvPicPr>
            <a:picLocks noChangeAspect="1" noChangeArrowheads="1"/>
          </p:cNvPicPr>
          <p:nvPr/>
        </p:nvPicPr>
        <p:blipFill>
          <a:blip r:embed="rId2">
            <a:extLst>
              <a:ext uri="{28A0092B-C50C-407E-A947-70E740481C1C}">
                <a14:useLocalDpi xmlns:a14="http://schemas.microsoft.com/office/drawing/2010/main" val="0"/>
              </a:ext>
            </a:extLst>
          </a:blip>
          <a:srcRect r="27760" b="53577"/>
          <a:stretch>
            <a:fillRect/>
          </a:stretch>
        </p:blipFill>
        <p:spPr bwMode="auto">
          <a:xfrm>
            <a:off x="1403350" y="908050"/>
            <a:ext cx="5618163" cy="256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299" name="Text Box 5"/>
          <p:cNvSpPr txBox="1">
            <a:spLocks noChangeArrowheads="1"/>
          </p:cNvSpPr>
          <p:nvPr/>
        </p:nvSpPr>
        <p:spPr bwMode="auto">
          <a:xfrm>
            <a:off x="466725" y="260350"/>
            <a:ext cx="20161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3200">
                <a:ea typeface="楷体_GB2312" pitchFamily="49" charset="-122"/>
              </a:rPr>
              <a:t>例如</a:t>
            </a:r>
          </a:p>
        </p:txBody>
      </p:sp>
      <p:sp>
        <p:nvSpPr>
          <p:cNvPr id="55300" name="Rectangle 6"/>
          <p:cNvSpPr>
            <a:spLocks noChangeArrowheads="1"/>
          </p:cNvSpPr>
          <p:nvPr/>
        </p:nvSpPr>
        <p:spPr bwMode="auto">
          <a:xfrm>
            <a:off x="250825" y="3708400"/>
            <a:ext cx="8713788" cy="2041525"/>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solidFill>
                  <a:srgbClr val="000000"/>
                </a:solidFill>
                <a:latin typeface="楷体_GB2312" pitchFamily="49" charset="-122"/>
                <a:ea typeface="楷体_GB2312" pitchFamily="49" charset="-122"/>
              </a:rPr>
              <a:t>在有向图的邻接表中，</a:t>
            </a:r>
          </a:p>
          <a:p>
            <a:r>
              <a:rPr kumimoji="1" lang="en-US" altLang="zh-CN" sz="3200" b="1">
                <a:solidFill>
                  <a:srgbClr val="000000"/>
                </a:solidFill>
                <a:latin typeface="楷体_GB2312" pitchFamily="49" charset="-122"/>
                <a:ea typeface="楷体_GB2312" pitchFamily="49" charset="-122"/>
              </a:rPr>
              <a:t>1</a:t>
            </a:r>
            <a:r>
              <a:rPr kumimoji="1" lang="zh-CN" altLang="en-US" sz="3200" b="1">
                <a:solidFill>
                  <a:srgbClr val="000000"/>
                </a:solidFill>
                <a:latin typeface="楷体_GB2312" pitchFamily="49" charset="-122"/>
                <a:ea typeface="楷体_GB2312" pitchFamily="49" charset="-122"/>
              </a:rPr>
              <a:t>、第</a:t>
            </a:r>
            <a:r>
              <a:rPr kumimoji="1" lang="en-US" altLang="zh-CN" sz="3200" b="1">
                <a:solidFill>
                  <a:srgbClr val="000000"/>
                </a:solidFill>
                <a:latin typeface="楷体_GB2312" pitchFamily="49" charset="-122"/>
                <a:ea typeface="楷体_GB2312" pitchFamily="49" charset="-122"/>
              </a:rPr>
              <a:t>i</a:t>
            </a:r>
            <a:r>
              <a:rPr kumimoji="1" lang="zh-CN" altLang="en-US" sz="3200" b="1">
                <a:solidFill>
                  <a:srgbClr val="000000"/>
                </a:solidFill>
                <a:latin typeface="楷体_GB2312" pitchFamily="49" charset="-122"/>
                <a:ea typeface="楷体_GB2312" pitchFamily="49" charset="-122"/>
              </a:rPr>
              <a:t>个链表中结点数目表示顶点</a:t>
            </a:r>
            <a:r>
              <a:rPr kumimoji="1" lang="en-US" altLang="zh-CN" sz="3200" b="1">
                <a:solidFill>
                  <a:srgbClr val="000000"/>
                </a:solidFill>
                <a:latin typeface="楷体_GB2312" pitchFamily="49" charset="-122"/>
                <a:ea typeface="楷体_GB2312" pitchFamily="49" charset="-122"/>
              </a:rPr>
              <a:t>i</a:t>
            </a:r>
            <a:r>
              <a:rPr kumimoji="1" lang="zh-CN" altLang="en-US" sz="3200" b="1">
                <a:solidFill>
                  <a:srgbClr val="000000"/>
                </a:solidFill>
                <a:latin typeface="楷体_GB2312" pitchFamily="49" charset="-122"/>
                <a:ea typeface="楷体_GB2312" pitchFamily="49" charset="-122"/>
              </a:rPr>
              <a:t>的出度；</a:t>
            </a:r>
          </a:p>
          <a:p>
            <a:r>
              <a:rPr kumimoji="1" lang="en-US" altLang="zh-CN" sz="3200" b="1">
                <a:solidFill>
                  <a:srgbClr val="000000"/>
                </a:solidFill>
                <a:latin typeface="楷体_GB2312" pitchFamily="49" charset="-122"/>
                <a:ea typeface="楷体_GB2312" pitchFamily="49" charset="-122"/>
              </a:rPr>
              <a:t>2</a:t>
            </a:r>
            <a:r>
              <a:rPr kumimoji="1" lang="zh-CN" altLang="en-US" sz="3200" b="1">
                <a:solidFill>
                  <a:srgbClr val="000000"/>
                </a:solidFill>
                <a:latin typeface="楷体_GB2312" pitchFamily="49" charset="-122"/>
                <a:ea typeface="楷体_GB2312" pitchFamily="49" charset="-122"/>
              </a:rPr>
              <a:t>、所有链表中的结点数目表示图的弧数；</a:t>
            </a:r>
          </a:p>
          <a:p>
            <a:r>
              <a:rPr kumimoji="1" lang="en-US" altLang="zh-CN" sz="3200" b="1">
                <a:solidFill>
                  <a:srgbClr val="000000"/>
                </a:solidFill>
                <a:latin typeface="楷体_GB2312" pitchFamily="49" charset="-122"/>
                <a:ea typeface="楷体_GB2312" pitchFamily="49" charset="-122"/>
              </a:rPr>
              <a:t>3</a:t>
            </a:r>
            <a:r>
              <a:rPr kumimoji="1" lang="zh-CN" altLang="en-US" sz="3200" b="1">
                <a:solidFill>
                  <a:srgbClr val="000000"/>
                </a:solidFill>
                <a:latin typeface="楷体_GB2312" pitchFamily="49" charset="-122"/>
                <a:ea typeface="楷体_GB2312" pitchFamily="49" charset="-122"/>
              </a:rPr>
              <a:t>、占用存储单元数目为</a:t>
            </a:r>
            <a:r>
              <a:rPr kumimoji="1" lang="en-US" altLang="zh-CN" sz="3200" b="1">
                <a:solidFill>
                  <a:srgbClr val="000000"/>
                </a:solidFill>
                <a:latin typeface="楷体_GB2312" pitchFamily="49" charset="-122"/>
                <a:ea typeface="楷体_GB2312" pitchFamily="49" charset="-122"/>
              </a:rPr>
              <a:t>n+e</a:t>
            </a:r>
            <a:r>
              <a:rPr kumimoji="1" lang="zh-CN" altLang="en-US" sz="3200" b="1">
                <a:solidFill>
                  <a:srgbClr val="000000"/>
                </a:solidFill>
                <a:latin typeface="楷体_GB2312" pitchFamily="49" charset="-122"/>
                <a:ea typeface="楷体_GB2312" pitchFamily="49" charset="-122"/>
              </a:rPr>
              <a:t>。</a:t>
            </a:r>
          </a:p>
        </p:txBody>
      </p:sp>
    </p:spTree>
  </p:cSld>
  <p:clrMapOvr>
    <a:masterClrMapping/>
  </p:clrMapOvr>
  <p:transition>
    <p:blinds dir="ver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6322" name="Group 41"/>
          <p:cNvGrpSpPr>
            <a:grpSpLocks/>
          </p:cNvGrpSpPr>
          <p:nvPr/>
        </p:nvGrpSpPr>
        <p:grpSpPr bwMode="auto">
          <a:xfrm>
            <a:off x="323850" y="44450"/>
            <a:ext cx="2590800" cy="2667000"/>
            <a:chOff x="294" y="208"/>
            <a:chExt cx="1632" cy="1680"/>
          </a:xfrm>
        </p:grpSpPr>
        <p:sp>
          <p:nvSpPr>
            <p:cNvPr id="56353" name="Oval 3"/>
            <p:cNvSpPr>
              <a:spLocks noChangeArrowheads="1"/>
            </p:cNvSpPr>
            <p:nvPr/>
          </p:nvSpPr>
          <p:spPr bwMode="auto">
            <a:xfrm>
              <a:off x="294" y="208"/>
              <a:ext cx="432" cy="43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V1</a:t>
              </a:r>
            </a:p>
          </p:txBody>
        </p:sp>
        <p:sp>
          <p:nvSpPr>
            <p:cNvPr id="56354" name="Oval 4"/>
            <p:cNvSpPr>
              <a:spLocks noChangeArrowheads="1"/>
            </p:cNvSpPr>
            <p:nvPr/>
          </p:nvSpPr>
          <p:spPr bwMode="auto">
            <a:xfrm>
              <a:off x="1494" y="1408"/>
              <a:ext cx="432" cy="43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V4</a:t>
              </a:r>
            </a:p>
          </p:txBody>
        </p:sp>
        <p:sp>
          <p:nvSpPr>
            <p:cNvPr id="56355" name="Oval 5"/>
            <p:cNvSpPr>
              <a:spLocks noChangeArrowheads="1"/>
            </p:cNvSpPr>
            <p:nvPr/>
          </p:nvSpPr>
          <p:spPr bwMode="auto">
            <a:xfrm>
              <a:off x="1446" y="208"/>
              <a:ext cx="432" cy="43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V2</a:t>
              </a:r>
            </a:p>
          </p:txBody>
        </p:sp>
        <p:sp>
          <p:nvSpPr>
            <p:cNvPr id="56356" name="Oval 6"/>
            <p:cNvSpPr>
              <a:spLocks noChangeArrowheads="1"/>
            </p:cNvSpPr>
            <p:nvPr/>
          </p:nvSpPr>
          <p:spPr bwMode="auto">
            <a:xfrm>
              <a:off x="294" y="1456"/>
              <a:ext cx="432" cy="43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V3</a:t>
              </a:r>
            </a:p>
          </p:txBody>
        </p:sp>
        <p:sp>
          <p:nvSpPr>
            <p:cNvPr id="56357" name="Line 7"/>
            <p:cNvSpPr>
              <a:spLocks noChangeShapeType="1"/>
            </p:cNvSpPr>
            <p:nvPr/>
          </p:nvSpPr>
          <p:spPr bwMode="auto">
            <a:xfrm>
              <a:off x="726" y="448"/>
              <a:ext cx="720" cy="0"/>
            </a:xfrm>
            <a:prstGeom prst="line">
              <a:avLst/>
            </a:prstGeom>
            <a:noFill/>
            <a:ln w="28575">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6358" name="Line 8"/>
            <p:cNvSpPr>
              <a:spLocks noChangeShapeType="1"/>
            </p:cNvSpPr>
            <p:nvPr/>
          </p:nvSpPr>
          <p:spPr bwMode="auto">
            <a:xfrm>
              <a:off x="486" y="640"/>
              <a:ext cx="0" cy="816"/>
            </a:xfrm>
            <a:prstGeom prst="line">
              <a:avLst/>
            </a:prstGeom>
            <a:noFill/>
            <a:ln w="28575">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6359" name="Line 9"/>
            <p:cNvSpPr>
              <a:spLocks noChangeShapeType="1"/>
            </p:cNvSpPr>
            <p:nvPr/>
          </p:nvSpPr>
          <p:spPr bwMode="auto">
            <a:xfrm>
              <a:off x="726" y="1696"/>
              <a:ext cx="768" cy="0"/>
            </a:xfrm>
            <a:prstGeom prst="line">
              <a:avLst/>
            </a:prstGeom>
            <a:noFill/>
            <a:ln w="28575">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6360" name="Line 10"/>
            <p:cNvSpPr>
              <a:spLocks noChangeShapeType="1"/>
            </p:cNvSpPr>
            <p:nvPr/>
          </p:nvSpPr>
          <p:spPr bwMode="auto">
            <a:xfrm flipH="1" flipV="1">
              <a:off x="678" y="544"/>
              <a:ext cx="912" cy="912"/>
            </a:xfrm>
            <a:prstGeom prst="line">
              <a:avLst/>
            </a:prstGeom>
            <a:noFill/>
            <a:ln w="28575">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6323" name="Text Box 31"/>
          <p:cNvSpPr txBox="1">
            <a:spLocks noChangeArrowheads="1"/>
          </p:cNvSpPr>
          <p:nvPr/>
        </p:nvSpPr>
        <p:spPr bwMode="auto">
          <a:xfrm>
            <a:off x="179388" y="2708275"/>
            <a:ext cx="8640762" cy="1554163"/>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12700" cap="sq"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solidFill>
                  <a:srgbClr val="000000"/>
                </a:solidFill>
                <a:latin typeface="楷体_GB2312" pitchFamily="49" charset="-122"/>
                <a:ea typeface="楷体_GB2312" pitchFamily="49" charset="-122"/>
              </a:rPr>
              <a:t>对于邻接表</a:t>
            </a:r>
          </a:p>
          <a:p>
            <a:pPr eaLnBrk="1" hangingPunct="1"/>
            <a:r>
              <a:rPr kumimoji="1" lang="zh-CN" altLang="en-US" sz="3200" b="1">
                <a:solidFill>
                  <a:srgbClr val="000000"/>
                </a:solidFill>
                <a:latin typeface="楷体_GB2312" pitchFamily="49" charset="-122"/>
                <a:ea typeface="楷体_GB2312" pitchFamily="49" charset="-122"/>
              </a:rPr>
              <a:t>  第</a:t>
            </a:r>
            <a:r>
              <a:rPr kumimoji="1" lang="en-US" altLang="zh-CN" sz="3200" b="1">
                <a:solidFill>
                  <a:srgbClr val="000000"/>
                </a:solidFill>
                <a:latin typeface="楷体_GB2312" pitchFamily="49" charset="-122"/>
                <a:ea typeface="楷体_GB2312" pitchFamily="49" charset="-122"/>
              </a:rPr>
              <a:t>i</a:t>
            </a:r>
            <a:r>
              <a:rPr kumimoji="1" lang="zh-CN" altLang="en-US" sz="3200" b="1">
                <a:solidFill>
                  <a:srgbClr val="000000"/>
                </a:solidFill>
                <a:latin typeface="楷体_GB2312" pitchFamily="49" charset="-122"/>
                <a:ea typeface="楷体_GB2312" pitchFamily="49" charset="-122"/>
              </a:rPr>
              <a:t>个链表的结点数是顶点</a:t>
            </a:r>
            <a:r>
              <a:rPr kumimoji="1" lang="en-US" altLang="zh-CN" sz="3200" b="1">
                <a:solidFill>
                  <a:srgbClr val="000000"/>
                </a:solidFill>
                <a:latin typeface="楷体_GB2312" pitchFamily="49" charset="-122"/>
                <a:ea typeface="楷体_GB2312" pitchFamily="49" charset="-122"/>
              </a:rPr>
              <a:t>vi</a:t>
            </a:r>
            <a:r>
              <a:rPr kumimoji="1" lang="zh-CN" altLang="en-US" sz="3200" b="1">
                <a:solidFill>
                  <a:srgbClr val="000000"/>
                </a:solidFill>
                <a:latin typeface="楷体_GB2312" pitchFamily="49" charset="-122"/>
                <a:ea typeface="楷体_GB2312" pitchFamily="49" charset="-122"/>
              </a:rPr>
              <a:t>的出度。可见，在有向图的邻接表中不易求出该顶点入度。</a:t>
            </a:r>
          </a:p>
        </p:txBody>
      </p:sp>
      <p:sp>
        <p:nvSpPr>
          <p:cNvPr id="190499" name="Rectangle 35"/>
          <p:cNvSpPr>
            <a:spLocks noChangeArrowheads="1"/>
          </p:cNvSpPr>
          <p:nvPr/>
        </p:nvSpPr>
        <p:spPr bwMode="auto">
          <a:xfrm>
            <a:off x="5651500" y="4652963"/>
            <a:ext cx="3168650" cy="579437"/>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12700" cap="sq" algn="ctr">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solidFill>
                  <a:srgbClr val="000000"/>
                </a:solidFill>
                <a:latin typeface="楷体_GB2312" pitchFamily="49" charset="-122"/>
                <a:ea typeface="楷体_GB2312" pitchFamily="49" charset="-122"/>
              </a:rPr>
              <a:t>遍历整个邻接表</a:t>
            </a:r>
          </a:p>
        </p:txBody>
      </p:sp>
      <p:grpSp>
        <p:nvGrpSpPr>
          <p:cNvPr id="56325" name="Group 42"/>
          <p:cNvGrpSpPr>
            <a:grpSpLocks/>
          </p:cNvGrpSpPr>
          <p:nvPr/>
        </p:nvGrpSpPr>
        <p:grpSpPr bwMode="auto">
          <a:xfrm>
            <a:off x="3470275" y="349250"/>
            <a:ext cx="5422900" cy="1828800"/>
            <a:chOff x="2276" y="311"/>
            <a:chExt cx="3416" cy="1152"/>
          </a:xfrm>
        </p:grpSpPr>
        <p:sp>
          <p:nvSpPr>
            <p:cNvPr id="56329" name="Rectangle 11"/>
            <p:cNvSpPr>
              <a:spLocks noChangeArrowheads="1"/>
            </p:cNvSpPr>
            <p:nvPr/>
          </p:nvSpPr>
          <p:spPr bwMode="auto">
            <a:xfrm>
              <a:off x="2476" y="311"/>
              <a:ext cx="43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V4</a:t>
              </a:r>
            </a:p>
          </p:txBody>
        </p:sp>
        <p:sp>
          <p:nvSpPr>
            <p:cNvPr id="56330" name="Rectangle 12"/>
            <p:cNvSpPr>
              <a:spLocks noChangeArrowheads="1"/>
            </p:cNvSpPr>
            <p:nvPr/>
          </p:nvSpPr>
          <p:spPr bwMode="auto">
            <a:xfrm>
              <a:off x="2476" y="599"/>
              <a:ext cx="43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V3</a:t>
              </a:r>
            </a:p>
          </p:txBody>
        </p:sp>
        <p:sp>
          <p:nvSpPr>
            <p:cNvPr id="56331" name="Rectangle 13"/>
            <p:cNvSpPr>
              <a:spLocks noChangeArrowheads="1"/>
            </p:cNvSpPr>
            <p:nvPr/>
          </p:nvSpPr>
          <p:spPr bwMode="auto">
            <a:xfrm>
              <a:off x="2476" y="887"/>
              <a:ext cx="43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V2</a:t>
              </a:r>
            </a:p>
          </p:txBody>
        </p:sp>
        <p:sp>
          <p:nvSpPr>
            <p:cNvPr id="56332" name="Rectangle 14"/>
            <p:cNvSpPr>
              <a:spLocks noChangeArrowheads="1"/>
            </p:cNvSpPr>
            <p:nvPr/>
          </p:nvSpPr>
          <p:spPr bwMode="auto">
            <a:xfrm>
              <a:off x="3724" y="311"/>
              <a:ext cx="43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3</a:t>
              </a:r>
            </a:p>
          </p:txBody>
        </p:sp>
        <p:sp>
          <p:nvSpPr>
            <p:cNvPr id="56333" name="Rectangle 15"/>
            <p:cNvSpPr>
              <a:spLocks noChangeArrowheads="1"/>
            </p:cNvSpPr>
            <p:nvPr/>
          </p:nvSpPr>
          <p:spPr bwMode="auto">
            <a:xfrm>
              <a:off x="2476" y="1175"/>
              <a:ext cx="43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V1</a:t>
              </a:r>
            </a:p>
          </p:txBody>
        </p:sp>
        <p:sp>
          <p:nvSpPr>
            <p:cNvPr id="56334" name="Rectangle 16"/>
            <p:cNvSpPr>
              <a:spLocks noChangeArrowheads="1"/>
            </p:cNvSpPr>
            <p:nvPr/>
          </p:nvSpPr>
          <p:spPr bwMode="auto">
            <a:xfrm>
              <a:off x="4156" y="311"/>
              <a:ext cx="43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宋体" pitchFamily="2" charset="-122"/>
                </a:rPr>
                <a:t>∧</a:t>
              </a:r>
              <a:r>
                <a:rPr kumimoji="1" lang="en-US" altLang="zh-CN" sz="2400">
                  <a:latin typeface="Tahoma" pitchFamily="34" charset="0"/>
                </a:rPr>
                <a:t> </a:t>
              </a:r>
            </a:p>
          </p:txBody>
        </p:sp>
        <p:sp>
          <p:nvSpPr>
            <p:cNvPr id="56335" name="Rectangle 17"/>
            <p:cNvSpPr>
              <a:spLocks noChangeArrowheads="1"/>
            </p:cNvSpPr>
            <p:nvPr/>
          </p:nvSpPr>
          <p:spPr bwMode="auto">
            <a:xfrm>
              <a:off x="3724" y="1175"/>
              <a:ext cx="43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1</a:t>
              </a:r>
            </a:p>
          </p:txBody>
        </p:sp>
        <p:sp>
          <p:nvSpPr>
            <p:cNvPr id="56336" name="Rectangle 18"/>
            <p:cNvSpPr>
              <a:spLocks noChangeArrowheads="1"/>
            </p:cNvSpPr>
            <p:nvPr/>
          </p:nvSpPr>
          <p:spPr bwMode="auto">
            <a:xfrm>
              <a:off x="4156" y="599"/>
              <a:ext cx="43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宋体" pitchFamily="2" charset="-122"/>
                </a:rPr>
                <a:t>∧</a:t>
              </a:r>
              <a:r>
                <a:rPr kumimoji="1" lang="en-US" altLang="zh-CN" sz="2400">
                  <a:latin typeface="Tahoma" pitchFamily="34" charset="0"/>
                </a:rPr>
                <a:t> </a:t>
              </a:r>
            </a:p>
          </p:txBody>
        </p:sp>
        <p:sp>
          <p:nvSpPr>
            <p:cNvPr id="56337" name="Rectangle 19"/>
            <p:cNvSpPr>
              <a:spLocks noChangeArrowheads="1"/>
            </p:cNvSpPr>
            <p:nvPr/>
          </p:nvSpPr>
          <p:spPr bwMode="auto">
            <a:xfrm>
              <a:off x="5260" y="1175"/>
              <a:ext cx="43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宋体" pitchFamily="2" charset="-122"/>
                </a:rPr>
                <a:t>∧</a:t>
              </a:r>
              <a:r>
                <a:rPr kumimoji="1" lang="en-US" altLang="zh-CN" sz="2400">
                  <a:latin typeface="Tahoma" pitchFamily="34" charset="0"/>
                </a:rPr>
                <a:t> </a:t>
              </a:r>
            </a:p>
          </p:txBody>
        </p:sp>
        <p:sp>
          <p:nvSpPr>
            <p:cNvPr id="56338" name="Rectangle 20"/>
            <p:cNvSpPr>
              <a:spLocks noChangeArrowheads="1"/>
            </p:cNvSpPr>
            <p:nvPr/>
          </p:nvSpPr>
          <p:spPr bwMode="auto">
            <a:xfrm>
              <a:off x="3724" y="599"/>
              <a:ext cx="43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0</a:t>
              </a:r>
            </a:p>
          </p:txBody>
        </p:sp>
        <p:sp>
          <p:nvSpPr>
            <p:cNvPr id="56339" name="Rectangle 21"/>
            <p:cNvSpPr>
              <a:spLocks noChangeArrowheads="1"/>
            </p:cNvSpPr>
            <p:nvPr/>
          </p:nvSpPr>
          <p:spPr bwMode="auto">
            <a:xfrm>
              <a:off x="4828" y="1175"/>
              <a:ext cx="43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2</a:t>
              </a:r>
            </a:p>
          </p:txBody>
        </p:sp>
        <p:sp>
          <p:nvSpPr>
            <p:cNvPr id="56340" name="Rectangle 22"/>
            <p:cNvSpPr>
              <a:spLocks noChangeArrowheads="1"/>
            </p:cNvSpPr>
            <p:nvPr/>
          </p:nvSpPr>
          <p:spPr bwMode="auto">
            <a:xfrm>
              <a:off x="4156" y="1175"/>
              <a:ext cx="43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latin typeface="Tahoma" pitchFamily="34" charset="0"/>
              </a:endParaRPr>
            </a:p>
          </p:txBody>
        </p:sp>
        <p:sp>
          <p:nvSpPr>
            <p:cNvPr id="56341" name="Rectangle 23"/>
            <p:cNvSpPr>
              <a:spLocks noChangeArrowheads="1"/>
            </p:cNvSpPr>
            <p:nvPr/>
          </p:nvSpPr>
          <p:spPr bwMode="auto">
            <a:xfrm>
              <a:off x="2908" y="311"/>
              <a:ext cx="43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latin typeface="Tahoma" pitchFamily="34" charset="0"/>
              </a:endParaRPr>
            </a:p>
          </p:txBody>
        </p:sp>
        <p:sp>
          <p:nvSpPr>
            <p:cNvPr id="56342" name="Rectangle 24"/>
            <p:cNvSpPr>
              <a:spLocks noChangeArrowheads="1"/>
            </p:cNvSpPr>
            <p:nvPr/>
          </p:nvSpPr>
          <p:spPr bwMode="auto">
            <a:xfrm>
              <a:off x="2908" y="887"/>
              <a:ext cx="43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宋体" pitchFamily="2" charset="-122"/>
                </a:rPr>
                <a:t>∧</a:t>
              </a:r>
              <a:r>
                <a:rPr kumimoji="1" lang="en-US" altLang="zh-CN" sz="2400">
                  <a:latin typeface="Tahoma" pitchFamily="34" charset="0"/>
                </a:rPr>
                <a:t> </a:t>
              </a:r>
            </a:p>
          </p:txBody>
        </p:sp>
        <p:sp>
          <p:nvSpPr>
            <p:cNvPr id="56343" name="Rectangle 25"/>
            <p:cNvSpPr>
              <a:spLocks noChangeArrowheads="1"/>
            </p:cNvSpPr>
            <p:nvPr/>
          </p:nvSpPr>
          <p:spPr bwMode="auto">
            <a:xfrm>
              <a:off x="2908" y="599"/>
              <a:ext cx="43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latin typeface="Tahoma" pitchFamily="34" charset="0"/>
              </a:endParaRPr>
            </a:p>
          </p:txBody>
        </p:sp>
        <p:sp>
          <p:nvSpPr>
            <p:cNvPr id="56344" name="Rectangle 26"/>
            <p:cNvSpPr>
              <a:spLocks noChangeArrowheads="1"/>
            </p:cNvSpPr>
            <p:nvPr/>
          </p:nvSpPr>
          <p:spPr bwMode="auto">
            <a:xfrm>
              <a:off x="2908" y="1175"/>
              <a:ext cx="43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latin typeface="Tahoma" pitchFamily="34" charset="0"/>
              </a:endParaRPr>
            </a:p>
          </p:txBody>
        </p:sp>
        <p:sp>
          <p:nvSpPr>
            <p:cNvPr id="56345" name="Line 27"/>
            <p:cNvSpPr>
              <a:spLocks noChangeShapeType="1"/>
            </p:cNvSpPr>
            <p:nvPr/>
          </p:nvSpPr>
          <p:spPr bwMode="auto">
            <a:xfrm>
              <a:off x="3100" y="407"/>
              <a:ext cx="624" cy="1"/>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6346" name="Line 28"/>
            <p:cNvSpPr>
              <a:spLocks noChangeShapeType="1"/>
            </p:cNvSpPr>
            <p:nvPr/>
          </p:nvSpPr>
          <p:spPr bwMode="auto">
            <a:xfrm>
              <a:off x="3100" y="743"/>
              <a:ext cx="624" cy="1"/>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6347" name="Line 29"/>
            <p:cNvSpPr>
              <a:spLocks noChangeShapeType="1"/>
            </p:cNvSpPr>
            <p:nvPr/>
          </p:nvSpPr>
          <p:spPr bwMode="auto">
            <a:xfrm>
              <a:off x="3100" y="1319"/>
              <a:ext cx="624" cy="1"/>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6348" name="Line 30"/>
            <p:cNvSpPr>
              <a:spLocks noChangeShapeType="1"/>
            </p:cNvSpPr>
            <p:nvPr/>
          </p:nvSpPr>
          <p:spPr bwMode="auto">
            <a:xfrm>
              <a:off x="4396" y="1319"/>
              <a:ext cx="432" cy="1"/>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6349" name="Rectangle 37"/>
            <p:cNvSpPr>
              <a:spLocks noChangeArrowheads="1"/>
            </p:cNvSpPr>
            <p:nvPr/>
          </p:nvSpPr>
          <p:spPr bwMode="auto">
            <a:xfrm>
              <a:off x="2290" y="34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t>0</a:t>
              </a:r>
            </a:p>
          </p:txBody>
        </p:sp>
        <p:sp>
          <p:nvSpPr>
            <p:cNvPr id="56350" name="Rectangle 38"/>
            <p:cNvSpPr>
              <a:spLocks noChangeArrowheads="1"/>
            </p:cNvSpPr>
            <p:nvPr/>
          </p:nvSpPr>
          <p:spPr bwMode="auto">
            <a:xfrm>
              <a:off x="2276" y="618"/>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t>1</a:t>
              </a:r>
            </a:p>
          </p:txBody>
        </p:sp>
        <p:sp>
          <p:nvSpPr>
            <p:cNvPr id="56351" name="Rectangle 39"/>
            <p:cNvSpPr>
              <a:spLocks noChangeArrowheads="1"/>
            </p:cNvSpPr>
            <p:nvPr/>
          </p:nvSpPr>
          <p:spPr bwMode="auto">
            <a:xfrm>
              <a:off x="2290" y="890"/>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t>2</a:t>
              </a:r>
            </a:p>
          </p:txBody>
        </p:sp>
        <p:sp>
          <p:nvSpPr>
            <p:cNvPr id="56352" name="Rectangle 40"/>
            <p:cNvSpPr>
              <a:spLocks noChangeArrowheads="1"/>
            </p:cNvSpPr>
            <p:nvPr/>
          </p:nvSpPr>
          <p:spPr bwMode="auto">
            <a:xfrm>
              <a:off x="2276" y="120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t>3</a:t>
              </a:r>
            </a:p>
          </p:txBody>
        </p:sp>
      </p:grpSp>
      <p:sp>
        <p:nvSpPr>
          <p:cNvPr id="190508" name="Rectangle 44"/>
          <p:cNvSpPr>
            <a:spLocks noGrp="1" noChangeArrowheads="1"/>
          </p:cNvSpPr>
          <p:nvPr>
            <p:ph type="body" idx="1"/>
          </p:nvPr>
        </p:nvSpPr>
        <p:spPr>
          <a:xfrm>
            <a:off x="250825" y="5589588"/>
            <a:ext cx="8426450" cy="1066800"/>
          </a:xfrm>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12700" cap="sq" cmpd="sng" algn="ctr">
                <a:solidFill>
                  <a:srgbClr val="000000"/>
                </a:solidFill>
                <a:prstDash val="solid"/>
                <a:miter lim="800000"/>
                <a:headEnd/>
                <a:tailEnd/>
              </a14:hiddenLine>
            </a:ext>
          </a:extLst>
        </p:spPr>
        <p:txBody>
          <a:bodyPr>
            <a:spAutoFit/>
          </a:bodyPr>
          <a:lstStyle/>
          <a:p>
            <a:pPr marL="0" indent="0" eaLnBrk="1" hangingPunct="1">
              <a:spcBef>
                <a:spcPct val="0"/>
              </a:spcBef>
              <a:buClrTx/>
              <a:buFontTx/>
              <a:buNone/>
            </a:pPr>
            <a:r>
              <a:rPr kumimoji="1" lang="en-US" altLang="zh-CN" b="1" smtClean="0"/>
              <a:t>★</a:t>
            </a:r>
            <a:r>
              <a:rPr kumimoji="1" lang="zh-CN" altLang="en-US" b="1" smtClean="0">
                <a:solidFill>
                  <a:srgbClr val="000000"/>
                </a:solidFill>
                <a:latin typeface="楷体_GB2312" pitchFamily="49" charset="-122"/>
                <a:ea typeface="楷体_GB2312" pitchFamily="49" charset="-122"/>
              </a:rPr>
              <a:t>在所有链表中，其邻接点域值为</a:t>
            </a:r>
            <a:r>
              <a:rPr kumimoji="1" lang="en-US" altLang="zh-CN" b="1" smtClean="0">
                <a:solidFill>
                  <a:srgbClr val="000000"/>
                </a:solidFill>
                <a:latin typeface="楷体_GB2312" pitchFamily="49" charset="-122"/>
                <a:ea typeface="楷体_GB2312" pitchFamily="49" charset="-122"/>
              </a:rPr>
              <a:t>i</a:t>
            </a:r>
            <a:r>
              <a:rPr kumimoji="1" lang="zh-CN" altLang="en-US" b="1" smtClean="0">
                <a:solidFill>
                  <a:srgbClr val="000000"/>
                </a:solidFill>
                <a:latin typeface="楷体_GB2312" pitchFamily="49" charset="-122"/>
                <a:ea typeface="楷体_GB2312" pitchFamily="49" charset="-122"/>
              </a:rPr>
              <a:t>的结点</a:t>
            </a:r>
          </a:p>
          <a:p>
            <a:pPr marL="0" indent="0" eaLnBrk="1" hangingPunct="1">
              <a:spcBef>
                <a:spcPct val="0"/>
              </a:spcBef>
              <a:buClrTx/>
              <a:buFontTx/>
              <a:buNone/>
            </a:pPr>
            <a:r>
              <a:rPr kumimoji="1" lang="zh-CN" altLang="en-US" b="1" smtClean="0">
                <a:solidFill>
                  <a:srgbClr val="000000"/>
                </a:solidFill>
                <a:latin typeface="楷体_GB2312" pitchFamily="49" charset="-122"/>
                <a:ea typeface="楷体_GB2312" pitchFamily="49" charset="-122"/>
              </a:rPr>
              <a:t>  的个数，也就是顶点</a:t>
            </a:r>
            <a:r>
              <a:rPr kumimoji="1" lang="en-US" altLang="zh-CN" b="1" smtClean="0">
                <a:solidFill>
                  <a:srgbClr val="000000"/>
                </a:solidFill>
                <a:latin typeface="楷体_GB2312" pitchFamily="49" charset="-122"/>
                <a:ea typeface="楷体_GB2312" pitchFamily="49" charset="-122"/>
              </a:rPr>
              <a:t>vi</a:t>
            </a:r>
            <a:r>
              <a:rPr kumimoji="1" lang="zh-CN" altLang="en-US" b="1" smtClean="0">
                <a:solidFill>
                  <a:srgbClr val="000000"/>
                </a:solidFill>
                <a:latin typeface="楷体_GB2312" pitchFamily="49" charset="-122"/>
                <a:ea typeface="楷体_GB2312" pitchFamily="49" charset="-122"/>
              </a:rPr>
              <a:t>的入度。</a:t>
            </a:r>
          </a:p>
        </p:txBody>
      </p:sp>
      <p:sp>
        <p:nvSpPr>
          <p:cNvPr id="56327" name="Rectangle 46"/>
          <p:cNvSpPr>
            <a:spLocks noChangeArrowheads="1"/>
          </p:cNvSpPr>
          <p:nvPr/>
        </p:nvSpPr>
        <p:spPr bwMode="auto">
          <a:xfrm>
            <a:off x="539750" y="4508500"/>
            <a:ext cx="38560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rgbClr val="000000"/>
                </a:solidFill>
                <a:latin typeface="楷体_GB2312" pitchFamily="49" charset="-122"/>
                <a:ea typeface="楷体_GB2312" pitchFamily="49" charset="-122"/>
              </a:rPr>
              <a:t>邻接表中如何求入度</a:t>
            </a:r>
          </a:p>
        </p:txBody>
      </p:sp>
      <p:pic>
        <p:nvPicPr>
          <p:cNvPr id="56328" name="Picture 47" descr="问号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538" y="4292600"/>
            <a:ext cx="1011237"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0499"/>
                                        </p:tgtEl>
                                        <p:attrNameLst>
                                          <p:attrName>style.visibility</p:attrName>
                                        </p:attrNameLst>
                                      </p:cBhvr>
                                      <p:to>
                                        <p:strVal val="visible"/>
                                      </p:to>
                                    </p:set>
                                    <p:animEffect transition="in" filter="blinds(horizontal)">
                                      <p:cBhvr>
                                        <p:cTn id="7" dur="500"/>
                                        <p:tgtEl>
                                          <p:spTgt spid="1904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0508">
                                            <p:txEl>
                                              <p:pRg st="0" end="0"/>
                                            </p:txEl>
                                          </p:spTgt>
                                        </p:tgtEl>
                                        <p:attrNameLst>
                                          <p:attrName>style.visibility</p:attrName>
                                        </p:attrNameLst>
                                      </p:cBhvr>
                                      <p:to>
                                        <p:strVal val="visible"/>
                                      </p:to>
                                    </p:set>
                                    <p:animEffect transition="in" filter="blinds(horizontal)">
                                      <p:cBhvr>
                                        <p:cTn id="12" dur="500"/>
                                        <p:tgtEl>
                                          <p:spTgt spid="19050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0508">
                                            <p:txEl>
                                              <p:pRg st="1" end="1"/>
                                            </p:txEl>
                                          </p:spTgt>
                                        </p:tgtEl>
                                        <p:attrNameLst>
                                          <p:attrName>style.visibility</p:attrName>
                                        </p:attrNameLst>
                                      </p:cBhvr>
                                      <p:to>
                                        <p:strVal val="visible"/>
                                      </p:to>
                                    </p:set>
                                    <p:animEffect transition="in" filter="blinds(horizontal)">
                                      <p:cBhvr>
                                        <p:cTn id="17" dur="500"/>
                                        <p:tgtEl>
                                          <p:spTgt spid="19050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99" grpId="0"/>
      <p:bldP spid="190508" grpId="0" build="p"/>
    </p:bld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7346" name="Group 86"/>
          <p:cNvGrpSpPr>
            <a:grpSpLocks/>
          </p:cNvGrpSpPr>
          <p:nvPr/>
        </p:nvGrpSpPr>
        <p:grpSpPr bwMode="auto">
          <a:xfrm>
            <a:off x="323850" y="3014663"/>
            <a:ext cx="3505200" cy="2286000"/>
            <a:chOff x="385" y="1809"/>
            <a:chExt cx="2208" cy="1440"/>
          </a:xfrm>
        </p:grpSpPr>
        <p:sp>
          <p:nvSpPr>
            <p:cNvPr id="57401" name="Line 2"/>
            <p:cNvSpPr>
              <a:spLocks noChangeShapeType="1"/>
            </p:cNvSpPr>
            <p:nvPr/>
          </p:nvSpPr>
          <p:spPr bwMode="auto">
            <a:xfrm flipH="1">
              <a:off x="657" y="1953"/>
              <a:ext cx="688" cy="479"/>
            </a:xfrm>
            <a:prstGeom prst="line">
              <a:avLst/>
            </a:prstGeom>
            <a:noFill/>
            <a:ln w="25400" cap="sq">
              <a:solidFill>
                <a:srgbClr val="000066"/>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02" name="Line 3"/>
            <p:cNvSpPr>
              <a:spLocks noChangeShapeType="1"/>
            </p:cNvSpPr>
            <p:nvPr/>
          </p:nvSpPr>
          <p:spPr bwMode="auto">
            <a:xfrm>
              <a:off x="625" y="2673"/>
              <a:ext cx="288" cy="370"/>
            </a:xfrm>
            <a:prstGeom prst="line">
              <a:avLst/>
            </a:prstGeom>
            <a:noFill/>
            <a:ln w="25400" cap="sq">
              <a:solidFill>
                <a:srgbClr val="000066"/>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03" name="Line 4"/>
            <p:cNvSpPr>
              <a:spLocks noChangeShapeType="1"/>
            </p:cNvSpPr>
            <p:nvPr/>
          </p:nvSpPr>
          <p:spPr bwMode="auto">
            <a:xfrm>
              <a:off x="1201" y="3105"/>
              <a:ext cx="576" cy="1"/>
            </a:xfrm>
            <a:prstGeom prst="line">
              <a:avLst/>
            </a:prstGeom>
            <a:noFill/>
            <a:ln w="25400" cap="sq">
              <a:solidFill>
                <a:srgbClr val="000066"/>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04" name="Line 5"/>
            <p:cNvSpPr>
              <a:spLocks noChangeShapeType="1"/>
            </p:cNvSpPr>
            <p:nvPr/>
          </p:nvSpPr>
          <p:spPr bwMode="auto">
            <a:xfrm flipH="1" flipV="1">
              <a:off x="1565" y="2115"/>
              <a:ext cx="356" cy="894"/>
            </a:xfrm>
            <a:prstGeom prst="line">
              <a:avLst/>
            </a:prstGeom>
            <a:noFill/>
            <a:ln w="25400" cap="sq">
              <a:solidFill>
                <a:srgbClr val="000066"/>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05" name="Line 6"/>
            <p:cNvSpPr>
              <a:spLocks noChangeShapeType="1"/>
            </p:cNvSpPr>
            <p:nvPr/>
          </p:nvSpPr>
          <p:spPr bwMode="auto">
            <a:xfrm>
              <a:off x="1610" y="1998"/>
              <a:ext cx="703" cy="434"/>
            </a:xfrm>
            <a:prstGeom prst="line">
              <a:avLst/>
            </a:prstGeom>
            <a:noFill/>
            <a:ln w="25400" cap="sq">
              <a:solidFill>
                <a:srgbClr val="000066"/>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06" name="Line 7"/>
            <p:cNvSpPr>
              <a:spLocks noChangeShapeType="1"/>
            </p:cNvSpPr>
            <p:nvPr/>
          </p:nvSpPr>
          <p:spPr bwMode="auto">
            <a:xfrm flipH="1" flipV="1">
              <a:off x="673" y="2529"/>
              <a:ext cx="1152" cy="480"/>
            </a:xfrm>
            <a:prstGeom prst="line">
              <a:avLst/>
            </a:prstGeom>
            <a:noFill/>
            <a:ln w="25400" cap="sq">
              <a:solidFill>
                <a:srgbClr val="000066"/>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07" name="Line 8"/>
            <p:cNvSpPr>
              <a:spLocks noChangeShapeType="1"/>
            </p:cNvSpPr>
            <p:nvPr/>
          </p:nvSpPr>
          <p:spPr bwMode="auto">
            <a:xfrm flipH="1">
              <a:off x="1202" y="2529"/>
              <a:ext cx="1103" cy="493"/>
            </a:xfrm>
            <a:prstGeom prst="line">
              <a:avLst/>
            </a:prstGeom>
            <a:noFill/>
            <a:ln w="25400" cap="sq">
              <a:solidFill>
                <a:srgbClr val="000066"/>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08" name="Oval 9"/>
            <p:cNvSpPr>
              <a:spLocks noChangeArrowheads="1"/>
            </p:cNvSpPr>
            <p:nvPr/>
          </p:nvSpPr>
          <p:spPr bwMode="auto">
            <a:xfrm>
              <a:off x="1345" y="1809"/>
              <a:ext cx="288" cy="288"/>
            </a:xfrm>
            <a:prstGeom prst="ellipse">
              <a:avLst/>
            </a:prstGeom>
            <a:noFill/>
            <a:ln w="25400" cap="sq">
              <a:solidFill>
                <a:srgbClr val="000080"/>
              </a:solidFill>
              <a:round/>
              <a:headEnd type="none" w="sm" len="sm"/>
              <a:tailEnd type="none" w="sm" len="sm"/>
            </a:ln>
            <a:effectLst/>
            <a:extLst>
              <a:ext uri="{909E8E84-426E-40DD-AFC4-6F175D3DCCD1}">
                <a14:hiddenFill xmlns:a14="http://schemas.microsoft.com/office/drawing/2010/main">
                  <a:solidFill>
                    <a:srgbClr val="A7E2FF">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Times New Roman" pitchFamily="18" charset="0"/>
                  <a:ea typeface="黑体" pitchFamily="49" charset="-122"/>
                </a:rPr>
                <a:t>A</a:t>
              </a:r>
              <a:endParaRPr kumimoji="1" lang="en-US" altLang="zh-CN" sz="2400">
                <a:latin typeface="Times New Roman" pitchFamily="18" charset="0"/>
                <a:ea typeface="黑体" pitchFamily="49" charset="-122"/>
              </a:endParaRPr>
            </a:p>
          </p:txBody>
        </p:sp>
        <p:sp>
          <p:nvSpPr>
            <p:cNvPr id="57409" name="Oval 10"/>
            <p:cNvSpPr>
              <a:spLocks noChangeArrowheads="1"/>
            </p:cNvSpPr>
            <p:nvPr/>
          </p:nvSpPr>
          <p:spPr bwMode="auto">
            <a:xfrm>
              <a:off x="385" y="2385"/>
              <a:ext cx="288" cy="288"/>
            </a:xfrm>
            <a:prstGeom prst="ellipse">
              <a:avLst/>
            </a:prstGeom>
            <a:noFill/>
            <a:ln w="25400" cap="sq">
              <a:solidFill>
                <a:srgbClr val="000080"/>
              </a:solidFill>
              <a:round/>
              <a:headEnd type="none" w="sm" len="sm"/>
              <a:tailEnd type="none" w="sm" len="sm"/>
            </a:ln>
            <a:effectLst/>
            <a:extLst>
              <a:ext uri="{909E8E84-426E-40DD-AFC4-6F175D3DCCD1}">
                <a14:hiddenFill xmlns:a14="http://schemas.microsoft.com/office/drawing/2010/main">
                  <a:solidFill>
                    <a:srgbClr val="A7E2FF">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Times New Roman" pitchFamily="18" charset="0"/>
                  <a:ea typeface="黑体" pitchFamily="49" charset="-122"/>
                </a:rPr>
                <a:t>B</a:t>
              </a:r>
              <a:endParaRPr kumimoji="1" lang="en-US" altLang="zh-CN" sz="2400">
                <a:latin typeface="Times New Roman" pitchFamily="18" charset="0"/>
                <a:ea typeface="黑体" pitchFamily="49" charset="-122"/>
              </a:endParaRPr>
            </a:p>
          </p:txBody>
        </p:sp>
        <p:sp>
          <p:nvSpPr>
            <p:cNvPr id="57410" name="Oval 11"/>
            <p:cNvSpPr>
              <a:spLocks noChangeArrowheads="1"/>
            </p:cNvSpPr>
            <p:nvPr/>
          </p:nvSpPr>
          <p:spPr bwMode="auto">
            <a:xfrm>
              <a:off x="2305" y="2385"/>
              <a:ext cx="288" cy="288"/>
            </a:xfrm>
            <a:prstGeom prst="ellipse">
              <a:avLst/>
            </a:prstGeom>
            <a:noFill/>
            <a:ln w="25400" cap="sq">
              <a:solidFill>
                <a:srgbClr val="000080"/>
              </a:solidFill>
              <a:round/>
              <a:headEnd type="none" w="sm" len="sm"/>
              <a:tailEnd type="none" w="sm" len="sm"/>
            </a:ln>
            <a:effectLst/>
            <a:extLst>
              <a:ext uri="{909E8E84-426E-40DD-AFC4-6F175D3DCCD1}">
                <a14:hiddenFill xmlns:a14="http://schemas.microsoft.com/office/drawing/2010/main">
                  <a:solidFill>
                    <a:srgbClr val="A7E2FF">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Times New Roman" pitchFamily="18" charset="0"/>
                  <a:ea typeface="黑体" pitchFamily="49" charset="-122"/>
                </a:rPr>
                <a:t>E</a:t>
              </a:r>
              <a:endParaRPr kumimoji="1" lang="en-US" altLang="zh-CN" sz="2400">
                <a:latin typeface="Times New Roman" pitchFamily="18" charset="0"/>
                <a:ea typeface="黑体" pitchFamily="49" charset="-122"/>
              </a:endParaRPr>
            </a:p>
          </p:txBody>
        </p:sp>
        <p:sp>
          <p:nvSpPr>
            <p:cNvPr id="57411" name="Oval 12"/>
            <p:cNvSpPr>
              <a:spLocks noChangeArrowheads="1"/>
            </p:cNvSpPr>
            <p:nvPr/>
          </p:nvSpPr>
          <p:spPr bwMode="auto">
            <a:xfrm>
              <a:off x="913" y="2961"/>
              <a:ext cx="288" cy="288"/>
            </a:xfrm>
            <a:prstGeom prst="ellipse">
              <a:avLst/>
            </a:prstGeom>
            <a:noFill/>
            <a:ln w="25400" cap="sq">
              <a:solidFill>
                <a:srgbClr val="000080"/>
              </a:solidFill>
              <a:round/>
              <a:headEnd type="none" w="sm" len="sm"/>
              <a:tailEnd type="none" w="sm" len="sm"/>
            </a:ln>
            <a:effectLst/>
            <a:extLst>
              <a:ext uri="{909E8E84-426E-40DD-AFC4-6F175D3DCCD1}">
                <a14:hiddenFill xmlns:a14="http://schemas.microsoft.com/office/drawing/2010/main">
                  <a:solidFill>
                    <a:srgbClr val="A7E2FF">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Times New Roman" pitchFamily="18" charset="0"/>
                  <a:ea typeface="黑体" pitchFamily="49" charset="-122"/>
                </a:rPr>
                <a:t>C</a:t>
              </a:r>
              <a:endParaRPr kumimoji="1" lang="en-US" altLang="zh-CN" sz="2400">
                <a:latin typeface="Times New Roman" pitchFamily="18" charset="0"/>
                <a:ea typeface="黑体" pitchFamily="49" charset="-122"/>
              </a:endParaRPr>
            </a:p>
          </p:txBody>
        </p:sp>
        <p:sp>
          <p:nvSpPr>
            <p:cNvPr id="57412" name="Oval 13"/>
            <p:cNvSpPr>
              <a:spLocks noChangeArrowheads="1"/>
            </p:cNvSpPr>
            <p:nvPr/>
          </p:nvSpPr>
          <p:spPr bwMode="auto">
            <a:xfrm>
              <a:off x="1777" y="2961"/>
              <a:ext cx="288" cy="288"/>
            </a:xfrm>
            <a:prstGeom prst="ellipse">
              <a:avLst/>
            </a:prstGeom>
            <a:noFill/>
            <a:ln w="25400" cap="sq">
              <a:solidFill>
                <a:srgbClr val="000080"/>
              </a:solidFill>
              <a:round/>
              <a:headEnd type="none" w="sm" len="sm"/>
              <a:tailEnd type="none" w="sm" len="sm"/>
            </a:ln>
            <a:effectLst/>
            <a:extLst>
              <a:ext uri="{909E8E84-426E-40DD-AFC4-6F175D3DCCD1}">
                <a14:hiddenFill xmlns:a14="http://schemas.microsoft.com/office/drawing/2010/main">
                  <a:solidFill>
                    <a:srgbClr val="A7E2FF">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66"/>
                  </a:solidFill>
                  <a:latin typeface="Times New Roman" pitchFamily="18" charset="0"/>
                  <a:ea typeface="黑体" pitchFamily="49" charset="-122"/>
                </a:rPr>
                <a:t>D</a:t>
              </a:r>
              <a:endParaRPr kumimoji="1" lang="en-US" altLang="zh-CN" sz="2400">
                <a:latin typeface="Times New Roman" pitchFamily="18" charset="0"/>
                <a:ea typeface="黑体" pitchFamily="49" charset="-122"/>
              </a:endParaRPr>
            </a:p>
          </p:txBody>
        </p:sp>
      </p:grpSp>
      <p:sp>
        <p:nvSpPr>
          <p:cNvPr id="57347" name="Rectangle 45"/>
          <p:cNvSpPr>
            <a:spLocks noChangeArrowheads="1"/>
          </p:cNvSpPr>
          <p:nvPr/>
        </p:nvSpPr>
        <p:spPr bwMode="auto">
          <a:xfrm>
            <a:off x="144463" y="44450"/>
            <a:ext cx="8964612" cy="1554163"/>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12700" cap="sq" algn="ctr">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solidFill>
                  <a:srgbClr val="000000"/>
                </a:solidFill>
                <a:latin typeface="楷体_GB2312" pitchFamily="49" charset="-122"/>
                <a:ea typeface="楷体_GB2312" pitchFamily="49" charset="-122"/>
              </a:rPr>
              <a:t>为求出每个顶点的入度，可以建立有向图的逆邻接表。与邻接表类似，逆邻接表从入度考虑结点，而不是从出度考虑结点。</a:t>
            </a:r>
          </a:p>
        </p:txBody>
      </p:sp>
      <p:sp>
        <p:nvSpPr>
          <p:cNvPr id="57348" name="Text Box 21"/>
          <p:cNvSpPr txBox="1">
            <a:spLocks noChangeArrowheads="1"/>
          </p:cNvSpPr>
          <p:nvPr/>
        </p:nvSpPr>
        <p:spPr bwMode="auto">
          <a:xfrm>
            <a:off x="6621463" y="3746500"/>
            <a:ext cx="854075" cy="544513"/>
          </a:xfrm>
          <a:prstGeom prst="rect">
            <a:avLst/>
          </a:prstGeom>
          <a:solidFill>
            <a:srgbClr val="BEC1FE">
              <a:alpha val="50195"/>
            </a:srgbClr>
          </a:solidFill>
          <a:ln w="25400" cap="sq">
            <a:solidFill>
              <a:srgbClr val="0000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b="1">
                <a:solidFill>
                  <a:srgbClr val="000099"/>
                </a:solidFill>
                <a:latin typeface="Times New Roman" pitchFamily="18" charset="0"/>
                <a:ea typeface="黑体" pitchFamily="49" charset="-122"/>
              </a:rPr>
              <a:t>3</a:t>
            </a:r>
            <a:endParaRPr kumimoji="1" lang="en-US" altLang="zh-CN" sz="2400">
              <a:latin typeface="Times New Roman" pitchFamily="18" charset="0"/>
              <a:ea typeface="黑体" pitchFamily="49" charset="-122"/>
            </a:endParaRPr>
          </a:p>
        </p:txBody>
      </p:sp>
      <p:sp>
        <p:nvSpPr>
          <p:cNvPr id="57349" name="Line 22"/>
          <p:cNvSpPr>
            <a:spLocks noChangeShapeType="1"/>
          </p:cNvSpPr>
          <p:nvPr/>
        </p:nvSpPr>
        <p:spPr bwMode="auto">
          <a:xfrm flipH="1">
            <a:off x="7170738" y="3757613"/>
            <a:ext cx="0" cy="533400"/>
          </a:xfrm>
          <a:prstGeom prst="line">
            <a:avLst/>
          </a:prstGeom>
          <a:noFill/>
          <a:ln w="12700" cap="sq">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50" name="Line 23"/>
          <p:cNvSpPr>
            <a:spLocks noChangeShapeType="1"/>
          </p:cNvSpPr>
          <p:nvPr/>
        </p:nvSpPr>
        <p:spPr bwMode="auto">
          <a:xfrm>
            <a:off x="6027738" y="4062413"/>
            <a:ext cx="609600" cy="0"/>
          </a:xfrm>
          <a:prstGeom prst="line">
            <a:avLst/>
          </a:prstGeom>
          <a:noFill/>
          <a:ln w="25400" cap="sq">
            <a:solidFill>
              <a:srgbClr val="000099"/>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51" name="Text Box 24"/>
          <p:cNvSpPr txBox="1">
            <a:spLocks noChangeArrowheads="1"/>
          </p:cNvSpPr>
          <p:nvPr/>
        </p:nvSpPr>
        <p:spPr bwMode="auto">
          <a:xfrm>
            <a:off x="7916863" y="3757613"/>
            <a:ext cx="854075" cy="544512"/>
          </a:xfrm>
          <a:prstGeom prst="rect">
            <a:avLst/>
          </a:prstGeom>
          <a:solidFill>
            <a:srgbClr val="BEC1FE">
              <a:alpha val="50195"/>
            </a:srgbClr>
          </a:solidFill>
          <a:ln w="25400" cap="sq">
            <a:solidFill>
              <a:srgbClr val="0000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b="1">
                <a:solidFill>
                  <a:srgbClr val="000099"/>
                </a:solidFill>
                <a:latin typeface="Times New Roman" pitchFamily="18" charset="0"/>
                <a:ea typeface="黑体" pitchFamily="49" charset="-122"/>
              </a:rPr>
              <a:t>0</a:t>
            </a:r>
            <a:endParaRPr kumimoji="1" lang="en-US" altLang="zh-CN" sz="2400">
              <a:latin typeface="Times New Roman" pitchFamily="18" charset="0"/>
              <a:ea typeface="黑体" pitchFamily="49" charset="-122"/>
            </a:endParaRPr>
          </a:p>
        </p:txBody>
      </p:sp>
      <p:sp>
        <p:nvSpPr>
          <p:cNvPr id="57352" name="Line 25"/>
          <p:cNvSpPr>
            <a:spLocks noChangeShapeType="1"/>
          </p:cNvSpPr>
          <p:nvPr/>
        </p:nvSpPr>
        <p:spPr bwMode="auto">
          <a:xfrm flipH="1">
            <a:off x="8466138" y="3768725"/>
            <a:ext cx="0" cy="533400"/>
          </a:xfrm>
          <a:prstGeom prst="line">
            <a:avLst/>
          </a:prstGeom>
          <a:noFill/>
          <a:ln w="12700" cap="sq">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53" name="Line 26"/>
          <p:cNvSpPr>
            <a:spLocks noChangeShapeType="1"/>
          </p:cNvSpPr>
          <p:nvPr/>
        </p:nvSpPr>
        <p:spPr bwMode="auto">
          <a:xfrm>
            <a:off x="7323138" y="4073525"/>
            <a:ext cx="609600" cy="0"/>
          </a:xfrm>
          <a:prstGeom prst="line">
            <a:avLst/>
          </a:prstGeom>
          <a:noFill/>
          <a:ln w="25400" cap="sq">
            <a:solidFill>
              <a:srgbClr val="000099"/>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54" name="Text Box 27"/>
          <p:cNvSpPr txBox="1">
            <a:spLocks noChangeArrowheads="1"/>
          </p:cNvSpPr>
          <p:nvPr/>
        </p:nvSpPr>
        <p:spPr bwMode="auto">
          <a:xfrm>
            <a:off x="6621463" y="2995613"/>
            <a:ext cx="854075" cy="544512"/>
          </a:xfrm>
          <a:prstGeom prst="rect">
            <a:avLst/>
          </a:prstGeom>
          <a:solidFill>
            <a:srgbClr val="BEC1FE">
              <a:alpha val="50195"/>
            </a:srgbClr>
          </a:solidFill>
          <a:ln w="25400" cap="sq">
            <a:solidFill>
              <a:srgbClr val="0000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b="1">
                <a:solidFill>
                  <a:srgbClr val="000099"/>
                </a:solidFill>
                <a:latin typeface="Times New Roman" pitchFamily="18" charset="0"/>
                <a:ea typeface="黑体" pitchFamily="49" charset="-122"/>
              </a:rPr>
              <a:t>3</a:t>
            </a:r>
            <a:endParaRPr kumimoji="1" lang="en-US" altLang="zh-CN" sz="2400">
              <a:latin typeface="Times New Roman" pitchFamily="18" charset="0"/>
              <a:ea typeface="黑体" pitchFamily="49" charset="-122"/>
            </a:endParaRPr>
          </a:p>
        </p:txBody>
      </p:sp>
      <p:sp>
        <p:nvSpPr>
          <p:cNvPr id="57355" name="Line 28"/>
          <p:cNvSpPr>
            <a:spLocks noChangeShapeType="1"/>
          </p:cNvSpPr>
          <p:nvPr/>
        </p:nvSpPr>
        <p:spPr bwMode="auto">
          <a:xfrm flipH="1">
            <a:off x="7170738" y="3006725"/>
            <a:ext cx="0" cy="533400"/>
          </a:xfrm>
          <a:prstGeom prst="line">
            <a:avLst/>
          </a:prstGeom>
          <a:noFill/>
          <a:ln w="12700" cap="sq">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56" name="Line 29"/>
          <p:cNvSpPr>
            <a:spLocks noChangeShapeType="1"/>
          </p:cNvSpPr>
          <p:nvPr/>
        </p:nvSpPr>
        <p:spPr bwMode="auto">
          <a:xfrm>
            <a:off x="6027738" y="3311525"/>
            <a:ext cx="609600" cy="0"/>
          </a:xfrm>
          <a:prstGeom prst="line">
            <a:avLst/>
          </a:prstGeom>
          <a:noFill/>
          <a:ln w="25400" cap="sq">
            <a:solidFill>
              <a:srgbClr val="000099"/>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57" name="Text Box 30"/>
          <p:cNvSpPr txBox="1">
            <a:spLocks noChangeArrowheads="1"/>
          </p:cNvSpPr>
          <p:nvPr/>
        </p:nvSpPr>
        <p:spPr bwMode="auto">
          <a:xfrm>
            <a:off x="7932738" y="4508500"/>
            <a:ext cx="854075" cy="544513"/>
          </a:xfrm>
          <a:prstGeom prst="rect">
            <a:avLst/>
          </a:prstGeom>
          <a:solidFill>
            <a:srgbClr val="BEC1FE">
              <a:alpha val="50195"/>
            </a:srgbClr>
          </a:solidFill>
          <a:ln w="25400" cap="sq">
            <a:solidFill>
              <a:srgbClr val="0000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b="1">
                <a:solidFill>
                  <a:srgbClr val="000099"/>
                </a:solidFill>
                <a:latin typeface="Times New Roman" pitchFamily="18" charset="0"/>
                <a:ea typeface="黑体" pitchFamily="49" charset="-122"/>
              </a:rPr>
              <a:t>4</a:t>
            </a:r>
            <a:endParaRPr kumimoji="1" lang="en-US" altLang="zh-CN" sz="2400">
              <a:latin typeface="Times New Roman" pitchFamily="18" charset="0"/>
              <a:ea typeface="黑体" pitchFamily="49" charset="-122"/>
            </a:endParaRPr>
          </a:p>
        </p:txBody>
      </p:sp>
      <p:sp>
        <p:nvSpPr>
          <p:cNvPr id="57358" name="Line 31"/>
          <p:cNvSpPr>
            <a:spLocks noChangeShapeType="1"/>
          </p:cNvSpPr>
          <p:nvPr/>
        </p:nvSpPr>
        <p:spPr bwMode="auto">
          <a:xfrm flipH="1">
            <a:off x="8482013" y="4519613"/>
            <a:ext cx="0" cy="533400"/>
          </a:xfrm>
          <a:prstGeom prst="line">
            <a:avLst/>
          </a:prstGeom>
          <a:noFill/>
          <a:ln w="12700" cap="sq">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59" name="Line 32"/>
          <p:cNvSpPr>
            <a:spLocks noChangeShapeType="1"/>
          </p:cNvSpPr>
          <p:nvPr/>
        </p:nvSpPr>
        <p:spPr bwMode="auto">
          <a:xfrm>
            <a:off x="6027738" y="4824413"/>
            <a:ext cx="609600" cy="0"/>
          </a:xfrm>
          <a:prstGeom prst="line">
            <a:avLst/>
          </a:prstGeom>
          <a:noFill/>
          <a:ln w="25400" cap="sq">
            <a:solidFill>
              <a:srgbClr val="000099"/>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60" name="Text Box 33"/>
          <p:cNvSpPr txBox="1">
            <a:spLocks noChangeArrowheads="1"/>
          </p:cNvSpPr>
          <p:nvPr/>
        </p:nvSpPr>
        <p:spPr bwMode="auto">
          <a:xfrm>
            <a:off x="6621463" y="5270500"/>
            <a:ext cx="854075" cy="544513"/>
          </a:xfrm>
          <a:prstGeom prst="rect">
            <a:avLst/>
          </a:prstGeom>
          <a:solidFill>
            <a:srgbClr val="BEC1FE">
              <a:alpha val="50195"/>
            </a:srgbClr>
          </a:solidFill>
          <a:ln w="25400" cap="sq">
            <a:solidFill>
              <a:srgbClr val="0000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b="1">
                <a:solidFill>
                  <a:srgbClr val="000099"/>
                </a:solidFill>
                <a:latin typeface="Times New Roman" pitchFamily="18" charset="0"/>
                <a:ea typeface="黑体" pitchFamily="49" charset="-122"/>
              </a:rPr>
              <a:t>2</a:t>
            </a:r>
            <a:endParaRPr kumimoji="1" lang="en-US" altLang="zh-CN" sz="2400">
              <a:latin typeface="Times New Roman" pitchFamily="18" charset="0"/>
              <a:ea typeface="黑体" pitchFamily="49" charset="-122"/>
            </a:endParaRPr>
          </a:p>
        </p:txBody>
      </p:sp>
      <p:sp>
        <p:nvSpPr>
          <p:cNvPr id="57361" name="Line 34"/>
          <p:cNvSpPr>
            <a:spLocks noChangeShapeType="1"/>
          </p:cNvSpPr>
          <p:nvPr/>
        </p:nvSpPr>
        <p:spPr bwMode="auto">
          <a:xfrm flipH="1">
            <a:off x="7170738" y="5281613"/>
            <a:ext cx="0" cy="533400"/>
          </a:xfrm>
          <a:prstGeom prst="line">
            <a:avLst/>
          </a:prstGeom>
          <a:noFill/>
          <a:ln w="12700" cap="sq">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62" name="Line 35"/>
          <p:cNvSpPr>
            <a:spLocks noChangeShapeType="1"/>
          </p:cNvSpPr>
          <p:nvPr/>
        </p:nvSpPr>
        <p:spPr bwMode="auto">
          <a:xfrm>
            <a:off x="6027738" y="5586413"/>
            <a:ext cx="609600" cy="0"/>
          </a:xfrm>
          <a:prstGeom prst="line">
            <a:avLst/>
          </a:prstGeom>
          <a:noFill/>
          <a:ln w="25400" cap="sq">
            <a:solidFill>
              <a:srgbClr val="000099"/>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63" name="Text Box 36"/>
          <p:cNvSpPr txBox="1">
            <a:spLocks noChangeArrowheads="1"/>
          </p:cNvSpPr>
          <p:nvPr/>
        </p:nvSpPr>
        <p:spPr bwMode="auto">
          <a:xfrm>
            <a:off x="6621463" y="6043613"/>
            <a:ext cx="854075" cy="544512"/>
          </a:xfrm>
          <a:prstGeom prst="rect">
            <a:avLst/>
          </a:prstGeom>
          <a:solidFill>
            <a:srgbClr val="BEC1FE">
              <a:alpha val="50195"/>
            </a:srgbClr>
          </a:solidFill>
          <a:ln w="25400" cap="sq">
            <a:solidFill>
              <a:srgbClr val="0000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b="1">
                <a:solidFill>
                  <a:srgbClr val="000099"/>
                </a:solidFill>
                <a:latin typeface="Times New Roman" pitchFamily="18" charset="0"/>
                <a:ea typeface="黑体" pitchFamily="49" charset="-122"/>
              </a:rPr>
              <a:t>0</a:t>
            </a:r>
            <a:endParaRPr kumimoji="1" lang="en-US" altLang="zh-CN" sz="2400">
              <a:latin typeface="Times New Roman" pitchFamily="18" charset="0"/>
              <a:ea typeface="黑体" pitchFamily="49" charset="-122"/>
            </a:endParaRPr>
          </a:p>
        </p:txBody>
      </p:sp>
      <p:sp>
        <p:nvSpPr>
          <p:cNvPr id="57364" name="Line 37"/>
          <p:cNvSpPr>
            <a:spLocks noChangeShapeType="1"/>
          </p:cNvSpPr>
          <p:nvPr/>
        </p:nvSpPr>
        <p:spPr bwMode="auto">
          <a:xfrm flipH="1">
            <a:off x="7170738" y="6054725"/>
            <a:ext cx="0" cy="533400"/>
          </a:xfrm>
          <a:prstGeom prst="line">
            <a:avLst/>
          </a:prstGeom>
          <a:noFill/>
          <a:ln w="12700" cap="sq">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65" name="Line 38"/>
          <p:cNvSpPr>
            <a:spLocks noChangeShapeType="1"/>
          </p:cNvSpPr>
          <p:nvPr/>
        </p:nvSpPr>
        <p:spPr bwMode="auto">
          <a:xfrm>
            <a:off x="6027738" y="6359525"/>
            <a:ext cx="609600" cy="0"/>
          </a:xfrm>
          <a:prstGeom prst="line">
            <a:avLst/>
          </a:prstGeom>
          <a:noFill/>
          <a:ln w="25400" cap="sq">
            <a:solidFill>
              <a:srgbClr val="000099"/>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66" name="Rectangle 39"/>
          <p:cNvSpPr>
            <a:spLocks noChangeArrowheads="1"/>
          </p:cNvSpPr>
          <p:nvPr/>
        </p:nvSpPr>
        <p:spPr bwMode="auto">
          <a:xfrm>
            <a:off x="7094538" y="2995613"/>
            <a:ext cx="3984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latin typeface="Times New Roman" pitchFamily="18" charset="0"/>
                <a:ea typeface="黑体" pitchFamily="49" charset="-122"/>
                <a:sym typeface="Symbol" pitchFamily="18" charset="2"/>
              </a:rPr>
              <a:t></a:t>
            </a:r>
          </a:p>
        </p:txBody>
      </p:sp>
      <p:sp>
        <p:nvSpPr>
          <p:cNvPr id="57367" name="Rectangle 40"/>
          <p:cNvSpPr>
            <a:spLocks noChangeArrowheads="1"/>
          </p:cNvSpPr>
          <p:nvPr/>
        </p:nvSpPr>
        <p:spPr bwMode="auto">
          <a:xfrm>
            <a:off x="8448675" y="3757613"/>
            <a:ext cx="3984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latin typeface="Times New Roman" pitchFamily="18" charset="0"/>
                <a:ea typeface="黑体" pitchFamily="49" charset="-122"/>
                <a:sym typeface="Symbol" pitchFamily="18" charset="2"/>
              </a:rPr>
              <a:t></a:t>
            </a:r>
          </a:p>
        </p:txBody>
      </p:sp>
      <p:sp>
        <p:nvSpPr>
          <p:cNvPr id="57368" name="Rectangle 41"/>
          <p:cNvSpPr>
            <a:spLocks noChangeArrowheads="1"/>
          </p:cNvSpPr>
          <p:nvPr/>
        </p:nvSpPr>
        <p:spPr bwMode="auto">
          <a:xfrm>
            <a:off x="8405813" y="4519613"/>
            <a:ext cx="3984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latin typeface="Times New Roman" pitchFamily="18" charset="0"/>
                <a:ea typeface="黑体" pitchFamily="49" charset="-122"/>
                <a:sym typeface="Symbol" pitchFamily="18" charset="2"/>
              </a:rPr>
              <a:t></a:t>
            </a:r>
          </a:p>
        </p:txBody>
      </p:sp>
      <p:sp>
        <p:nvSpPr>
          <p:cNvPr id="57369" name="Rectangle 42"/>
          <p:cNvSpPr>
            <a:spLocks noChangeArrowheads="1"/>
          </p:cNvSpPr>
          <p:nvPr/>
        </p:nvSpPr>
        <p:spPr bwMode="auto">
          <a:xfrm>
            <a:off x="7094538" y="5281613"/>
            <a:ext cx="3984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latin typeface="Times New Roman" pitchFamily="18" charset="0"/>
                <a:ea typeface="黑体" pitchFamily="49" charset="-122"/>
                <a:sym typeface="Symbol" pitchFamily="18" charset="2"/>
              </a:rPr>
              <a:t></a:t>
            </a:r>
          </a:p>
        </p:txBody>
      </p:sp>
      <p:sp>
        <p:nvSpPr>
          <p:cNvPr id="57370" name="Rectangle 43"/>
          <p:cNvSpPr>
            <a:spLocks noChangeArrowheads="1"/>
          </p:cNvSpPr>
          <p:nvPr/>
        </p:nvSpPr>
        <p:spPr bwMode="auto">
          <a:xfrm>
            <a:off x="7094538" y="6043613"/>
            <a:ext cx="3984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latin typeface="Times New Roman" pitchFamily="18" charset="0"/>
                <a:ea typeface="黑体" pitchFamily="49" charset="-122"/>
                <a:sym typeface="Symbol" pitchFamily="18" charset="2"/>
              </a:rPr>
              <a:t></a:t>
            </a:r>
          </a:p>
        </p:txBody>
      </p:sp>
      <p:sp>
        <p:nvSpPr>
          <p:cNvPr id="57371" name="Text Box 48"/>
          <p:cNvSpPr txBox="1">
            <a:spLocks noChangeArrowheads="1"/>
          </p:cNvSpPr>
          <p:nvPr/>
        </p:nvSpPr>
        <p:spPr bwMode="auto">
          <a:xfrm>
            <a:off x="6637338" y="4532313"/>
            <a:ext cx="854075" cy="544512"/>
          </a:xfrm>
          <a:prstGeom prst="rect">
            <a:avLst/>
          </a:prstGeom>
          <a:solidFill>
            <a:srgbClr val="BEC1FE">
              <a:alpha val="50195"/>
            </a:srgbClr>
          </a:solidFill>
          <a:ln w="25400" cap="sq">
            <a:solidFill>
              <a:srgbClr val="0000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b="1">
                <a:solidFill>
                  <a:srgbClr val="000099"/>
                </a:solidFill>
                <a:latin typeface="Times New Roman" pitchFamily="18" charset="0"/>
                <a:ea typeface="黑体" pitchFamily="49" charset="-122"/>
              </a:rPr>
              <a:t>1</a:t>
            </a:r>
            <a:endParaRPr kumimoji="1" lang="en-US" altLang="zh-CN" sz="2400">
              <a:latin typeface="Times New Roman" pitchFamily="18" charset="0"/>
              <a:ea typeface="黑体" pitchFamily="49" charset="-122"/>
            </a:endParaRPr>
          </a:p>
        </p:txBody>
      </p:sp>
      <p:sp>
        <p:nvSpPr>
          <p:cNvPr id="57372" name="Line 49"/>
          <p:cNvSpPr>
            <a:spLocks noChangeShapeType="1"/>
          </p:cNvSpPr>
          <p:nvPr/>
        </p:nvSpPr>
        <p:spPr bwMode="auto">
          <a:xfrm flipH="1">
            <a:off x="7186613" y="4543425"/>
            <a:ext cx="0" cy="533400"/>
          </a:xfrm>
          <a:prstGeom prst="line">
            <a:avLst/>
          </a:prstGeom>
          <a:noFill/>
          <a:ln w="12700" cap="sq">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73" name="Line 50"/>
          <p:cNvSpPr>
            <a:spLocks noChangeShapeType="1"/>
          </p:cNvSpPr>
          <p:nvPr/>
        </p:nvSpPr>
        <p:spPr bwMode="auto">
          <a:xfrm>
            <a:off x="7339013" y="4837113"/>
            <a:ext cx="609600" cy="0"/>
          </a:xfrm>
          <a:prstGeom prst="line">
            <a:avLst/>
          </a:prstGeom>
          <a:noFill/>
          <a:ln w="25400" cap="sq">
            <a:solidFill>
              <a:srgbClr val="000099"/>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93236" name="Group 52"/>
          <p:cNvGraphicFramePr>
            <a:graphicFrameLocks noGrp="1"/>
          </p:cNvGraphicFramePr>
          <p:nvPr/>
        </p:nvGraphicFramePr>
        <p:xfrm>
          <a:off x="5005388" y="2924175"/>
          <a:ext cx="1295400" cy="3867152"/>
        </p:xfrm>
        <a:graphic>
          <a:graphicData uri="http://schemas.openxmlformats.org/drawingml/2006/table">
            <a:tbl>
              <a:tblPr/>
              <a:tblGrid>
                <a:gridCol w="431800"/>
                <a:gridCol w="431800"/>
                <a:gridCol w="431800"/>
              </a:tblGrid>
              <a:tr h="77311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0</a:t>
                      </a:r>
                    </a:p>
                  </a:txBody>
                  <a:tcPr horzOverflow="overflow">
                    <a:lnL cap="flat">
                      <a:noFill/>
                    </a:lnL>
                    <a:lnR w="19050" cap="flat" cmpd="sng" algn="ctr">
                      <a:solidFill>
                        <a:schemeClr val="tx1"/>
                      </a:solidFill>
                      <a:prstDash val="solid"/>
                      <a:round/>
                      <a:headEnd type="none" w="sm" len="sm"/>
                      <a:tailEnd type="none" w="sm" len="sm"/>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A</a:t>
                      </a:r>
                    </a:p>
                  </a:txBody>
                  <a:tcPr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77311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1</a:t>
                      </a:r>
                    </a:p>
                  </a:txBody>
                  <a:tcPr horzOverflow="overflow">
                    <a:lnL cap="flat">
                      <a:noFill/>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B</a:t>
                      </a:r>
                    </a:p>
                  </a:txBody>
                  <a:tcPr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7747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2</a:t>
                      </a:r>
                    </a:p>
                  </a:txBody>
                  <a:tcPr horzOverflow="overflow">
                    <a:lnL cap="flat">
                      <a:noFill/>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C</a:t>
                      </a:r>
                    </a:p>
                  </a:txBody>
                  <a:tcPr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77311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3</a:t>
                      </a:r>
                    </a:p>
                  </a:txBody>
                  <a:tcPr horzOverflow="overflow">
                    <a:lnL cap="flat">
                      <a:noFill/>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D</a:t>
                      </a:r>
                    </a:p>
                  </a:txBody>
                  <a:tcPr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77311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4</a:t>
                      </a:r>
                    </a:p>
                  </a:txBody>
                  <a:tcPr horzOverflow="overflow">
                    <a:lnL cap="flat">
                      <a:noFill/>
                    </a:lnL>
                    <a:lnR w="19050" cap="flat" cmpd="sng" algn="ctr">
                      <a:solidFill>
                        <a:schemeClr val="tx1"/>
                      </a:solidFill>
                      <a:prstDash val="solid"/>
                      <a:round/>
                      <a:headEnd type="none" w="sm" len="sm"/>
                      <a:tailEnd type="none" w="sm" len="sm"/>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E</a:t>
                      </a:r>
                    </a:p>
                  </a:txBody>
                  <a:tcPr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57399" name="AutoShape 84"/>
          <p:cNvSpPr>
            <a:spLocks noChangeArrowheads="1"/>
          </p:cNvSpPr>
          <p:nvPr/>
        </p:nvSpPr>
        <p:spPr bwMode="auto">
          <a:xfrm>
            <a:off x="1403350" y="5300663"/>
            <a:ext cx="2736850" cy="1511300"/>
          </a:xfrm>
          <a:prstGeom prst="cloudCallout">
            <a:avLst>
              <a:gd name="adj1" fmla="val 86370"/>
              <a:gd name="adj2" fmla="val -18593"/>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3200">
                <a:ea typeface="楷体_GB2312" pitchFamily="49" charset="-122"/>
              </a:rPr>
              <a:t>顶点入度直观</a:t>
            </a:r>
          </a:p>
        </p:txBody>
      </p:sp>
      <p:sp>
        <p:nvSpPr>
          <p:cNvPr id="93269" name="Rectangle 85"/>
          <p:cNvSpPr>
            <a:spLocks noChangeArrowheads="1"/>
          </p:cNvSpPr>
          <p:nvPr/>
        </p:nvSpPr>
        <p:spPr bwMode="auto">
          <a:xfrm>
            <a:off x="179388" y="1773238"/>
            <a:ext cx="8713787" cy="106680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12700" cap="sq" algn="ctr">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solidFill>
                  <a:srgbClr val="000000"/>
                </a:solidFill>
                <a:latin typeface="楷体_GB2312" pitchFamily="49" charset="-122"/>
                <a:ea typeface="楷体_GB2312" pitchFamily="49" charset="-122"/>
              </a:rPr>
              <a:t>在有向图的</a:t>
            </a:r>
            <a:r>
              <a:rPr kumimoji="1" lang="zh-CN" altLang="en-US" sz="3200" b="1">
                <a:solidFill>
                  <a:schemeClr val="tx2"/>
                </a:solidFill>
                <a:latin typeface="楷体_GB2312" pitchFamily="49" charset="-122"/>
                <a:ea typeface="楷体_GB2312" pitchFamily="49" charset="-122"/>
              </a:rPr>
              <a:t>逆邻接表</a:t>
            </a:r>
            <a:r>
              <a:rPr kumimoji="1" lang="zh-CN" altLang="en-US" sz="3200" b="1">
                <a:solidFill>
                  <a:srgbClr val="000000"/>
                </a:solidFill>
                <a:latin typeface="楷体_GB2312" pitchFamily="49" charset="-122"/>
                <a:ea typeface="楷体_GB2312" pitchFamily="49" charset="-122"/>
              </a:rPr>
              <a:t>中，对每个顶点，链接的是指向该顶点的弧</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3269"/>
                                        </p:tgtEl>
                                        <p:attrNameLst>
                                          <p:attrName>style.visibility</p:attrName>
                                        </p:attrNameLst>
                                      </p:cBhvr>
                                      <p:to>
                                        <p:strVal val="visible"/>
                                      </p:to>
                                    </p:set>
                                    <p:animEffect transition="in" filter="wipe(left)">
                                      <p:cBhvr>
                                        <p:cTn id="7" dur="500"/>
                                        <p:tgtEl>
                                          <p:spTgt spid="93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69"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8370" name="Group 89"/>
          <p:cNvGrpSpPr>
            <a:grpSpLocks/>
          </p:cNvGrpSpPr>
          <p:nvPr/>
        </p:nvGrpSpPr>
        <p:grpSpPr bwMode="auto">
          <a:xfrm>
            <a:off x="395288" y="115888"/>
            <a:ext cx="2590800" cy="2667000"/>
            <a:chOff x="458" y="482"/>
            <a:chExt cx="1632" cy="1680"/>
          </a:xfrm>
        </p:grpSpPr>
        <p:sp>
          <p:nvSpPr>
            <p:cNvPr id="58425" name="Oval 31"/>
            <p:cNvSpPr>
              <a:spLocks noChangeArrowheads="1"/>
            </p:cNvSpPr>
            <p:nvPr/>
          </p:nvSpPr>
          <p:spPr bwMode="auto">
            <a:xfrm>
              <a:off x="458" y="482"/>
              <a:ext cx="432" cy="43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V1</a:t>
              </a:r>
            </a:p>
          </p:txBody>
        </p:sp>
        <p:sp>
          <p:nvSpPr>
            <p:cNvPr id="58426" name="Oval 32"/>
            <p:cNvSpPr>
              <a:spLocks noChangeArrowheads="1"/>
            </p:cNvSpPr>
            <p:nvPr/>
          </p:nvSpPr>
          <p:spPr bwMode="auto">
            <a:xfrm>
              <a:off x="1658" y="1682"/>
              <a:ext cx="432" cy="43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V4</a:t>
              </a:r>
            </a:p>
          </p:txBody>
        </p:sp>
        <p:sp>
          <p:nvSpPr>
            <p:cNvPr id="58427" name="Oval 33"/>
            <p:cNvSpPr>
              <a:spLocks noChangeArrowheads="1"/>
            </p:cNvSpPr>
            <p:nvPr/>
          </p:nvSpPr>
          <p:spPr bwMode="auto">
            <a:xfrm>
              <a:off x="1610" y="482"/>
              <a:ext cx="432" cy="43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V2</a:t>
              </a:r>
            </a:p>
          </p:txBody>
        </p:sp>
        <p:sp>
          <p:nvSpPr>
            <p:cNvPr id="58428" name="Oval 34"/>
            <p:cNvSpPr>
              <a:spLocks noChangeArrowheads="1"/>
            </p:cNvSpPr>
            <p:nvPr/>
          </p:nvSpPr>
          <p:spPr bwMode="auto">
            <a:xfrm>
              <a:off x="458" y="1730"/>
              <a:ext cx="432" cy="43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V3</a:t>
              </a:r>
            </a:p>
          </p:txBody>
        </p:sp>
        <p:sp>
          <p:nvSpPr>
            <p:cNvPr id="58429" name="Line 35"/>
            <p:cNvSpPr>
              <a:spLocks noChangeShapeType="1"/>
            </p:cNvSpPr>
            <p:nvPr/>
          </p:nvSpPr>
          <p:spPr bwMode="auto">
            <a:xfrm>
              <a:off x="890" y="722"/>
              <a:ext cx="720" cy="0"/>
            </a:xfrm>
            <a:prstGeom prst="line">
              <a:avLst/>
            </a:prstGeom>
            <a:noFill/>
            <a:ln w="28575">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430" name="Line 36"/>
            <p:cNvSpPr>
              <a:spLocks noChangeShapeType="1"/>
            </p:cNvSpPr>
            <p:nvPr/>
          </p:nvSpPr>
          <p:spPr bwMode="auto">
            <a:xfrm>
              <a:off x="650" y="914"/>
              <a:ext cx="0" cy="816"/>
            </a:xfrm>
            <a:prstGeom prst="line">
              <a:avLst/>
            </a:prstGeom>
            <a:noFill/>
            <a:ln w="28575">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431" name="Line 37"/>
            <p:cNvSpPr>
              <a:spLocks noChangeShapeType="1"/>
            </p:cNvSpPr>
            <p:nvPr/>
          </p:nvSpPr>
          <p:spPr bwMode="auto">
            <a:xfrm>
              <a:off x="890" y="1970"/>
              <a:ext cx="768" cy="0"/>
            </a:xfrm>
            <a:prstGeom prst="line">
              <a:avLst/>
            </a:prstGeom>
            <a:noFill/>
            <a:ln w="28575">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432" name="Line 38"/>
            <p:cNvSpPr>
              <a:spLocks noChangeShapeType="1"/>
            </p:cNvSpPr>
            <p:nvPr/>
          </p:nvSpPr>
          <p:spPr bwMode="auto">
            <a:xfrm flipH="1" flipV="1">
              <a:off x="842" y="818"/>
              <a:ext cx="912" cy="912"/>
            </a:xfrm>
            <a:prstGeom prst="line">
              <a:avLst/>
            </a:prstGeom>
            <a:noFill/>
            <a:ln w="28575">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58371" name="Group 92"/>
          <p:cNvGrpSpPr>
            <a:grpSpLocks/>
          </p:cNvGrpSpPr>
          <p:nvPr/>
        </p:nvGrpSpPr>
        <p:grpSpPr bwMode="auto">
          <a:xfrm>
            <a:off x="3276600" y="2544763"/>
            <a:ext cx="3860800" cy="1820862"/>
            <a:chOff x="2625" y="2326"/>
            <a:chExt cx="2432" cy="1147"/>
          </a:xfrm>
        </p:grpSpPr>
        <p:sp>
          <p:nvSpPr>
            <p:cNvPr id="58401" name="Rectangle 39"/>
            <p:cNvSpPr>
              <a:spLocks noChangeArrowheads="1"/>
            </p:cNvSpPr>
            <p:nvPr/>
          </p:nvSpPr>
          <p:spPr bwMode="auto">
            <a:xfrm>
              <a:off x="2945" y="3185"/>
              <a:ext cx="43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V4</a:t>
              </a:r>
            </a:p>
          </p:txBody>
        </p:sp>
        <p:sp>
          <p:nvSpPr>
            <p:cNvPr id="58402" name="Rectangle 40"/>
            <p:cNvSpPr>
              <a:spLocks noChangeArrowheads="1"/>
            </p:cNvSpPr>
            <p:nvPr/>
          </p:nvSpPr>
          <p:spPr bwMode="auto">
            <a:xfrm>
              <a:off x="2945" y="2899"/>
              <a:ext cx="43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V3</a:t>
              </a:r>
            </a:p>
          </p:txBody>
        </p:sp>
        <p:sp>
          <p:nvSpPr>
            <p:cNvPr id="58403" name="Rectangle 41"/>
            <p:cNvSpPr>
              <a:spLocks noChangeArrowheads="1"/>
            </p:cNvSpPr>
            <p:nvPr/>
          </p:nvSpPr>
          <p:spPr bwMode="auto">
            <a:xfrm>
              <a:off x="2945" y="2611"/>
              <a:ext cx="43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V2</a:t>
              </a:r>
            </a:p>
          </p:txBody>
        </p:sp>
        <p:sp>
          <p:nvSpPr>
            <p:cNvPr id="58404" name="Rectangle 42"/>
            <p:cNvSpPr>
              <a:spLocks noChangeArrowheads="1"/>
            </p:cNvSpPr>
            <p:nvPr/>
          </p:nvSpPr>
          <p:spPr bwMode="auto">
            <a:xfrm>
              <a:off x="4193" y="3185"/>
              <a:ext cx="43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2</a:t>
              </a:r>
            </a:p>
          </p:txBody>
        </p:sp>
        <p:sp>
          <p:nvSpPr>
            <p:cNvPr id="58405" name="Rectangle 43"/>
            <p:cNvSpPr>
              <a:spLocks noChangeArrowheads="1"/>
            </p:cNvSpPr>
            <p:nvPr/>
          </p:nvSpPr>
          <p:spPr bwMode="auto">
            <a:xfrm>
              <a:off x="2945" y="2326"/>
              <a:ext cx="43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V1</a:t>
              </a:r>
            </a:p>
          </p:txBody>
        </p:sp>
        <p:sp>
          <p:nvSpPr>
            <p:cNvPr id="58406" name="Rectangle 44"/>
            <p:cNvSpPr>
              <a:spLocks noChangeArrowheads="1"/>
            </p:cNvSpPr>
            <p:nvPr/>
          </p:nvSpPr>
          <p:spPr bwMode="auto">
            <a:xfrm>
              <a:off x="4625" y="3185"/>
              <a:ext cx="43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宋体" pitchFamily="2" charset="-122"/>
                </a:rPr>
                <a:t>∧</a:t>
              </a:r>
              <a:r>
                <a:rPr kumimoji="1" lang="en-US" altLang="zh-CN" sz="2400">
                  <a:latin typeface="Tahoma" pitchFamily="34" charset="0"/>
                </a:rPr>
                <a:t> </a:t>
              </a:r>
            </a:p>
          </p:txBody>
        </p:sp>
        <p:sp>
          <p:nvSpPr>
            <p:cNvPr id="58407" name="Rectangle 45"/>
            <p:cNvSpPr>
              <a:spLocks noChangeArrowheads="1"/>
            </p:cNvSpPr>
            <p:nvPr/>
          </p:nvSpPr>
          <p:spPr bwMode="auto">
            <a:xfrm>
              <a:off x="4193" y="2326"/>
              <a:ext cx="43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3</a:t>
              </a:r>
            </a:p>
          </p:txBody>
        </p:sp>
        <p:sp>
          <p:nvSpPr>
            <p:cNvPr id="58408" name="Rectangle 46"/>
            <p:cNvSpPr>
              <a:spLocks noChangeArrowheads="1"/>
            </p:cNvSpPr>
            <p:nvPr/>
          </p:nvSpPr>
          <p:spPr bwMode="auto">
            <a:xfrm>
              <a:off x="4625" y="2899"/>
              <a:ext cx="43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宋体" pitchFamily="2" charset="-122"/>
                </a:rPr>
                <a:t>∧</a:t>
              </a:r>
              <a:r>
                <a:rPr kumimoji="1" lang="en-US" altLang="zh-CN" sz="2400">
                  <a:latin typeface="Tahoma" pitchFamily="34" charset="0"/>
                </a:rPr>
                <a:t> </a:t>
              </a:r>
            </a:p>
          </p:txBody>
        </p:sp>
        <p:sp>
          <p:nvSpPr>
            <p:cNvPr id="58409" name="Rectangle 47"/>
            <p:cNvSpPr>
              <a:spLocks noChangeArrowheads="1"/>
            </p:cNvSpPr>
            <p:nvPr/>
          </p:nvSpPr>
          <p:spPr bwMode="auto">
            <a:xfrm>
              <a:off x="4625" y="2611"/>
              <a:ext cx="43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宋体" pitchFamily="2" charset="-122"/>
                </a:rPr>
                <a:t>∧</a:t>
              </a:r>
              <a:r>
                <a:rPr kumimoji="1" lang="en-US" altLang="zh-CN" sz="2400">
                  <a:latin typeface="Tahoma" pitchFamily="34" charset="0"/>
                </a:rPr>
                <a:t> </a:t>
              </a:r>
            </a:p>
          </p:txBody>
        </p:sp>
        <p:sp>
          <p:nvSpPr>
            <p:cNvPr id="58410" name="Rectangle 48"/>
            <p:cNvSpPr>
              <a:spLocks noChangeArrowheads="1"/>
            </p:cNvSpPr>
            <p:nvPr/>
          </p:nvSpPr>
          <p:spPr bwMode="auto">
            <a:xfrm>
              <a:off x="4193" y="2899"/>
              <a:ext cx="43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0</a:t>
              </a:r>
            </a:p>
          </p:txBody>
        </p:sp>
        <p:sp>
          <p:nvSpPr>
            <p:cNvPr id="58411" name="Rectangle 49"/>
            <p:cNvSpPr>
              <a:spLocks noChangeArrowheads="1"/>
            </p:cNvSpPr>
            <p:nvPr/>
          </p:nvSpPr>
          <p:spPr bwMode="auto">
            <a:xfrm>
              <a:off x="4193" y="2611"/>
              <a:ext cx="43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0</a:t>
              </a:r>
            </a:p>
          </p:txBody>
        </p:sp>
        <p:sp>
          <p:nvSpPr>
            <p:cNvPr id="58412" name="Rectangle 50"/>
            <p:cNvSpPr>
              <a:spLocks noChangeArrowheads="1"/>
            </p:cNvSpPr>
            <p:nvPr/>
          </p:nvSpPr>
          <p:spPr bwMode="auto">
            <a:xfrm>
              <a:off x="4625" y="2326"/>
              <a:ext cx="43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宋体" pitchFamily="2" charset="-122"/>
                </a:rPr>
                <a:t>∧</a:t>
              </a:r>
            </a:p>
          </p:txBody>
        </p:sp>
        <p:sp>
          <p:nvSpPr>
            <p:cNvPr id="58413" name="Rectangle 51"/>
            <p:cNvSpPr>
              <a:spLocks noChangeArrowheads="1"/>
            </p:cNvSpPr>
            <p:nvPr/>
          </p:nvSpPr>
          <p:spPr bwMode="auto">
            <a:xfrm>
              <a:off x="3377" y="3185"/>
              <a:ext cx="43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latin typeface="Tahoma" pitchFamily="34" charset="0"/>
              </a:endParaRPr>
            </a:p>
          </p:txBody>
        </p:sp>
        <p:sp>
          <p:nvSpPr>
            <p:cNvPr id="58414" name="Rectangle 52"/>
            <p:cNvSpPr>
              <a:spLocks noChangeArrowheads="1"/>
            </p:cNvSpPr>
            <p:nvPr/>
          </p:nvSpPr>
          <p:spPr bwMode="auto">
            <a:xfrm>
              <a:off x="3377" y="2611"/>
              <a:ext cx="43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latin typeface="Tahoma" pitchFamily="34" charset="0"/>
              </a:endParaRPr>
            </a:p>
          </p:txBody>
        </p:sp>
        <p:sp>
          <p:nvSpPr>
            <p:cNvPr id="58415" name="Rectangle 53"/>
            <p:cNvSpPr>
              <a:spLocks noChangeArrowheads="1"/>
            </p:cNvSpPr>
            <p:nvPr/>
          </p:nvSpPr>
          <p:spPr bwMode="auto">
            <a:xfrm>
              <a:off x="3377" y="2899"/>
              <a:ext cx="43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latin typeface="Tahoma" pitchFamily="34" charset="0"/>
              </a:endParaRPr>
            </a:p>
          </p:txBody>
        </p:sp>
        <p:sp>
          <p:nvSpPr>
            <p:cNvPr id="58416" name="Rectangle 54"/>
            <p:cNvSpPr>
              <a:spLocks noChangeArrowheads="1"/>
            </p:cNvSpPr>
            <p:nvPr/>
          </p:nvSpPr>
          <p:spPr bwMode="auto">
            <a:xfrm>
              <a:off x="3377" y="2326"/>
              <a:ext cx="43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latin typeface="Tahoma" pitchFamily="34" charset="0"/>
              </a:endParaRPr>
            </a:p>
          </p:txBody>
        </p:sp>
        <p:sp>
          <p:nvSpPr>
            <p:cNvPr id="58417" name="Line 55"/>
            <p:cNvSpPr>
              <a:spLocks noChangeShapeType="1"/>
            </p:cNvSpPr>
            <p:nvPr/>
          </p:nvSpPr>
          <p:spPr bwMode="auto">
            <a:xfrm>
              <a:off x="3569" y="3281"/>
              <a:ext cx="624"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418" name="Line 56"/>
            <p:cNvSpPr>
              <a:spLocks noChangeShapeType="1"/>
            </p:cNvSpPr>
            <p:nvPr/>
          </p:nvSpPr>
          <p:spPr bwMode="auto">
            <a:xfrm>
              <a:off x="3569" y="3043"/>
              <a:ext cx="624"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419" name="Line 57"/>
            <p:cNvSpPr>
              <a:spLocks noChangeShapeType="1"/>
            </p:cNvSpPr>
            <p:nvPr/>
          </p:nvSpPr>
          <p:spPr bwMode="auto">
            <a:xfrm>
              <a:off x="3569" y="2470"/>
              <a:ext cx="624"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420" name="Line 58"/>
            <p:cNvSpPr>
              <a:spLocks noChangeShapeType="1"/>
            </p:cNvSpPr>
            <p:nvPr/>
          </p:nvSpPr>
          <p:spPr bwMode="auto">
            <a:xfrm>
              <a:off x="3617" y="2755"/>
              <a:ext cx="576"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421" name="Rectangle 85"/>
            <p:cNvSpPr>
              <a:spLocks noChangeArrowheads="1"/>
            </p:cNvSpPr>
            <p:nvPr/>
          </p:nvSpPr>
          <p:spPr bwMode="auto">
            <a:xfrm>
              <a:off x="2639" y="2338"/>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t>0</a:t>
              </a:r>
            </a:p>
          </p:txBody>
        </p:sp>
        <p:sp>
          <p:nvSpPr>
            <p:cNvPr id="58422" name="Rectangle 86"/>
            <p:cNvSpPr>
              <a:spLocks noChangeArrowheads="1"/>
            </p:cNvSpPr>
            <p:nvPr/>
          </p:nvSpPr>
          <p:spPr bwMode="auto">
            <a:xfrm>
              <a:off x="2625" y="2610"/>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t>1</a:t>
              </a:r>
            </a:p>
          </p:txBody>
        </p:sp>
        <p:sp>
          <p:nvSpPr>
            <p:cNvPr id="58423" name="Rectangle 87"/>
            <p:cNvSpPr>
              <a:spLocks noChangeArrowheads="1"/>
            </p:cNvSpPr>
            <p:nvPr/>
          </p:nvSpPr>
          <p:spPr bwMode="auto">
            <a:xfrm>
              <a:off x="2639" y="2882"/>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t>2</a:t>
              </a:r>
            </a:p>
          </p:txBody>
        </p:sp>
        <p:sp>
          <p:nvSpPr>
            <p:cNvPr id="58424" name="Rectangle 88"/>
            <p:cNvSpPr>
              <a:spLocks noChangeArrowheads="1"/>
            </p:cNvSpPr>
            <p:nvPr/>
          </p:nvSpPr>
          <p:spPr bwMode="auto">
            <a:xfrm>
              <a:off x="2625" y="31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t>3</a:t>
              </a:r>
            </a:p>
          </p:txBody>
        </p:sp>
      </p:grpSp>
      <p:grpSp>
        <p:nvGrpSpPr>
          <p:cNvPr id="58372" name="Group 96"/>
          <p:cNvGrpSpPr>
            <a:grpSpLocks/>
          </p:cNvGrpSpPr>
          <p:nvPr/>
        </p:nvGrpSpPr>
        <p:grpSpPr bwMode="auto">
          <a:xfrm>
            <a:off x="3335338" y="260350"/>
            <a:ext cx="5543550" cy="1809750"/>
            <a:chOff x="2101" y="164"/>
            <a:chExt cx="3492" cy="1140"/>
          </a:xfrm>
        </p:grpSpPr>
        <p:sp>
          <p:nvSpPr>
            <p:cNvPr id="58376" name="Rectangle 59"/>
            <p:cNvSpPr>
              <a:spLocks noChangeArrowheads="1"/>
            </p:cNvSpPr>
            <p:nvPr/>
          </p:nvSpPr>
          <p:spPr bwMode="auto">
            <a:xfrm>
              <a:off x="2377" y="1016"/>
              <a:ext cx="43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V4</a:t>
              </a:r>
            </a:p>
          </p:txBody>
        </p:sp>
        <p:sp>
          <p:nvSpPr>
            <p:cNvPr id="58377" name="Rectangle 60"/>
            <p:cNvSpPr>
              <a:spLocks noChangeArrowheads="1"/>
            </p:cNvSpPr>
            <p:nvPr/>
          </p:nvSpPr>
          <p:spPr bwMode="auto">
            <a:xfrm>
              <a:off x="2377" y="730"/>
              <a:ext cx="43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V3</a:t>
              </a:r>
            </a:p>
          </p:txBody>
        </p:sp>
        <p:sp>
          <p:nvSpPr>
            <p:cNvPr id="58378" name="Rectangle 62"/>
            <p:cNvSpPr>
              <a:spLocks noChangeArrowheads="1"/>
            </p:cNvSpPr>
            <p:nvPr/>
          </p:nvSpPr>
          <p:spPr bwMode="auto">
            <a:xfrm>
              <a:off x="3625" y="1016"/>
              <a:ext cx="43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0</a:t>
              </a:r>
            </a:p>
          </p:txBody>
        </p:sp>
        <p:sp>
          <p:nvSpPr>
            <p:cNvPr id="58379" name="Rectangle 64"/>
            <p:cNvSpPr>
              <a:spLocks noChangeArrowheads="1"/>
            </p:cNvSpPr>
            <p:nvPr/>
          </p:nvSpPr>
          <p:spPr bwMode="auto">
            <a:xfrm>
              <a:off x="4057" y="1016"/>
              <a:ext cx="43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宋体" pitchFamily="2" charset="-122"/>
                </a:rPr>
                <a:t>∧</a:t>
              </a:r>
              <a:r>
                <a:rPr kumimoji="1" lang="en-US" altLang="zh-CN" sz="2400">
                  <a:latin typeface="Tahoma" pitchFamily="34" charset="0"/>
                </a:rPr>
                <a:t> </a:t>
              </a:r>
            </a:p>
          </p:txBody>
        </p:sp>
        <p:sp>
          <p:nvSpPr>
            <p:cNvPr id="58380" name="Rectangle 66"/>
            <p:cNvSpPr>
              <a:spLocks noChangeArrowheads="1"/>
            </p:cNvSpPr>
            <p:nvPr/>
          </p:nvSpPr>
          <p:spPr bwMode="auto">
            <a:xfrm>
              <a:off x="4057" y="730"/>
              <a:ext cx="43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宋体" pitchFamily="2" charset="-122"/>
                </a:rPr>
                <a:t>∧</a:t>
              </a:r>
              <a:r>
                <a:rPr kumimoji="1" lang="en-US" altLang="zh-CN" sz="2400">
                  <a:latin typeface="Tahoma" pitchFamily="34" charset="0"/>
                </a:rPr>
                <a:t> </a:t>
              </a:r>
            </a:p>
          </p:txBody>
        </p:sp>
        <p:sp>
          <p:nvSpPr>
            <p:cNvPr id="58381" name="Rectangle 68"/>
            <p:cNvSpPr>
              <a:spLocks noChangeArrowheads="1"/>
            </p:cNvSpPr>
            <p:nvPr/>
          </p:nvSpPr>
          <p:spPr bwMode="auto">
            <a:xfrm>
              <a:off x="3625" y="730"/>
              <a:ext cx="43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3</a:t>
              </a:r>
            </a:p>
          </p:txBody>
        </p:sp>
        <p:sp>
          <p:nvSpPr>
            <p:cNvPr id="58382" name="Rectangle 71"/>
            <p:cNvSpPr>
              <a:spLocks noChangeArrowheads="1"/>
            </p:cNvSpPr>
            <p:nvPr/>
          </p:nvSpPr>
          <p:spPr bwMode="auto">
            <a:xfrm>
              <a:off x="2809" y="1016"/>
              <a:ext cx="43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latin typeface="Tahoma" pitchFamily="34" charset="0"/>
              </a:endParaRPr>
            </a:p>
          </p:txBody>
        </p:sp>
        <p:sp>
          <p:nvSpPr>
            <p:cNvPr id="58383" name="Rectangle 73"/>
            <p:cNvSpPr>
              <a:spLocks noChangeArrowheads="1"/>
            </p:cNvSpPr>
            <p:nvPr/>
          </p:nvSpPr>
          <p:spPr bwMode="auto">
            <a:xfrm>
              <a:off x="2809" y="730"/>
              <a:ext cx="43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latin typeface="Tahoma" pitchFamily="34" charset="0"/>
              </a:endParaRPr>
            </a:p>
          </p:txBody>
        </p:sp>
        <p:sp>
          <p:nvSpPr>
            <p:cNvPr id="58384" name="Line 75"/>
            <p:cNvSpPr>
              <a:spLocks noChangeShapeType="1"/>
            </p:cNvSpPr>
            <p:nvPr/>
          </p:nvSpPr>
          <p:spPr bwMode="auto">
            <a:xfrm>
              <a:off x="3001" y="1112"/>
              <a:ext cx="624" cy="1"/>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385" name="Line 76"/>
            <p:cNvSpPr>
              <a:spLocks noChangeShapeType="1"/>
            </p:cNvSpPr>
            <p:nvPr/>
          </p:nvSpPr>
          <p:spPr bwMode="auto">
            <a:xfrm>
              <a:off x="3001" y="874"/>
              <a:ext cx="624" cy="1"/>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58386" name="Group 90"/>
            <p:cNvGrpSpPr>
              <a:grpSpLocks/>
            </p:cNvGrpSpPr>
            <p:nvPr/>
          </p:nvGrpSpPr>
          <p:grpSpPr bwMode="auto">
            <a:xfrm>
              <a:off x="2377" y="164"/>
              <a:ext cx="3216" cy="272"/>
              <a:chOff x="2544" y="1752"/>
              <a:chExt cx="3216" cy="272"/>
            </a:xfrm>
          </p:grpSpPr>
          <p:sp>
            <p:nvSpPr>
              <p:cNvPr id="58393" name="Rectangle 63"/>
              <p:cNvSpPr>
                <a:spLocks noChangeArrowheads="1"/>
              </p:cNvSpPr>
              <p:nvPr/>
            </p:nvSpPr>
            <p:spPr bwMode="auto">
              <a:xfrm>
                <a:off x="2544" y="1752"/>
                <a:ext cx="432" cy="27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V1</a:t>
                </a:r>
              </a:p>
            </p:txBody>
          </p:sp>
          <p:sp>
            <p:nvSpPr>
              <p:cNvPr id="58394" name="Rectangle 65"/>
              <p:cNvSpPr>
                <a:spLocks noChangeArrowheads="1"/>
              </p:cNvSpPr>
              <p:nvPr/>
            </p:nvSpPr>
            <p:spPr bwMode="auto">
              <a:xfrm>
                <a:off x="3792" y="1752"/>
                <a:ext cx="432" cy="27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1</a:t>
                </a:r>
              </a:p>
            </p:txBody>
          </p:sp>
          <p:sp>
            <p:nvSpPr>
              <p:cNvPr id="58395" name="Rectangle 67"/>
              <p:cNvSpPr>
                <a:spLocks noChangeArrowheads="1"/>
              </p:cNvSpPr>
              <p:nvPr/>
            </p:nvSpPr>
            <p:spPr bwMode="auto">
              <a:xfrm>
                <a:off x="5328" y="1752"/>
                <a:ext cx="432" cy="27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宋体" pitchFamily="2" charset="-122"/>
                  </a:rPr>
                  <a:t>∧</a:t>
                </a:r>
                <a:r>
                  <a:rPr kumimoji="1" lang="en-US" altLang="zh-CN" sz="2400">
                    <a:latin typeface="Tahoma" pitchFamily="34" charset="0"/>
                  </a:rPr>
                  <a:t> </a:t>
                </a:r>
              </a:p>
            </p:txBody>
          </p:sp>
          <p:sp>
            <p:nvSpPr>
              <p:cNvPr id="58396" name="Rectangle 69"/>
              <p:cNvSpPr>
                <a:spLocks noChangeArrowheads="1"/>
              </p:cNvSpPr>
              <p:nvPr/>
            </p:nvSpPr>
            <p:spPr bwMode="auto">
              <a:xfrm>
                <a:off x="4896" y="1752"/>
                <a:ext cx="432" cy="27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2</a:t>
                </a:r>
              </a:p>
            </p:txBody>
          </p:sp>
          <p:sp>
            <p:nvSpPr>
              <p:cNvPr id="58397" name="Rectangle 70"/>
              <p:cNvSpPr>
                <a:spLocks noChangeArrowheads="1"/>
              </p:cNvSpPr>
              <p:nvPr/>
            </p:nvSpPr>
            <p:spPr bwMode="auto">
              <a:xfrm>
                <a:off x="4224" y="1752"/>
                <a:ext cx="432" cy="27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latin typeface="Tahoma" pitchFamily="34" charset="0"/>
                </a:endParaRPr>
              </a:p>
            </p:txBody>
          </p:sp>
          <p:sp>
            <p:nvSpPr>
              <p:cNvPr id="58398" name="Rectangle 74"/>
              <p:cNvSpPr>
                <a:spLocks noChangeArrowheads="1"/>
              </p:cNvSpPr>
              <p:nvPr/>
            </p:nvSpPr>
            <p:spPr bwMode="auto">
              <a:xfrm>
                <a:off x="2976" y="1752"/>
                <a:ext cx="432" cy="27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latin typeface="Tahoma" pitchFamily="34" charset="0"/>
                </a:endParaRPr>
              </a:p>
            </p:txBody>
          </p:sp>
          <p:sp>
            <p:nvSpPr>
              <p:cNvPr id="58399" name="Line 77"/>
              <p:cNvSpPr>
                <a:spLocks noChangeShapeType="1"/>
              </p:cNvSpPr>
              <p:nvPr/>
            </p:nvSpPr>
            <p:spPr bwMode="auto">
              <a:xfrm>
                <a:off x="3168" y="1880"/>
                <a:ext cx="624" cy="1"/>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400" name="Line 78"/>
              <p:cNvSpPr>
                <a:spLocks noChangeShapeType="1"/>
              </p:cNvSpPr>
              <p:nvPr/>
            </p:nvSpPr>
            <p:spPr bwMode="auto">
              <a:xfrm>
                <a:off x="4464" y="1880"/>
                <a:ext cx="432" cy="1"/>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8387" name="Rectangle 81"/>
            <p:cNvSpPr>
              <a:spLocks noChangeArrowheads="1"/>
            </p:cNvSpPr>
            <p:nvPr/>
          </p:nvSpPr>
          <p:spPr bwMode="auto">
            <a:xfrm>
              <a:off x="2123" y="202"/>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t>0</a:t>
              </a:r>
            </a:p>
          </p:txBody>
        </p:sp>
        <p:sp>
          <p:nvSpPr>
            <p:cNvPr id="58388" name="Rectangle 82"/>
            <p:cNvSpPr>
              <a:spLocks noChangeArrowheads="1"/>
            </p:cNvSpPr>
            <p:nvPr/>
          </p:nvSpPr>
          <p:spPr bwMode="auto">
            <a:xfrm>
              <a:off x="2101" y="474"/>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t>1</a:t>
              </a:r>
            </a:p>
          </p:txBody>
        </p:sp>
        <p:sp>
          <p:nvSpPr>
            <p:cNvPr id="58389" name="Rectangle 83"/>
            <p:cNvSpPr>
              <a:spLocks noChangeArrowheads="1"/>
            </p:cNvSpPr>
            <p:nvPr/>
          </p:nvSpPr>
          <p:spPr bwMode="auto">
            <a:xfrm>
              <a:off x="2123" y="754"/>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t>2</a:t>
              </a:r>
            </a:p>
          </p:txBody>
        </p:sp>
        <p:sp>
          <p:nvSpPr>
            <p:cNvPr id="58390" name="Rectangle 84"/>
            <p:cNvSpPr>
              <a:spLocks noChangeArrowheads="1"/>
            </p:cNvSpPr>
            <p:nvPr/>
          </p:nvSpPr>
          <p:spPr bwMode="auto">
            <a:xfrm>
              <a:off x="2123" y="106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t>3</a:t>
              </a:r>
            </a:p>
          </p:txBody>
        </p:sp>
        <p:sp>
          <p:nvSpPr>
            <p:cNvPr id="58391" name="Rectangle 93"/>
            <p:cNvSpPr>
              <a:spLocks noChangeArrowheads="1"/>
            </p:cNvSpPr>
            <p:nvPr/>
          </p:nvSpPr>
          <p:spPr bwMode="auto">
            <a:xfrm>
              <a:off x="2371" y="428"/>
              <a:ext cx="43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V2</a:t>
              </a:r>
            </a:p>
          </p:txBody>
        </p:sp>
        <p:sp>
          <p:nvSpPr>
            <p:cNvPr id="58392" name="Rectangle 94"/>
            <p:cNvSpPr>
              <a:spLocks noChangeArrowheads="1"/>
            </p:cNvSpPr>
            <p:nvPr/>
          </p:nvSpPr>
          <p:spPr bwMode="auto">
            <a:xfrm>
              <a:off x="2803" y="428"/>
              <a:ext cx="43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a:t>
              </a:r>
            </a:p>
          </p:txBody>
        </p:sp>
      </p:grpSp>
      <p:sp>
        <p:nvSpPr>
          <p:cNvPr id="58373" name="Rectangle 95"/>
          <p:cNvSpPr>
            <a:spLocks noChangeArrowheads="1"/>
          </p:cNvSpPr>
          <p:nvPr/>
        </p:nvSpPr>
        <p:spPr bwMode="auto">
          <a:xfrm>
            <a:off x="250825" y="4859338"/>
            <a:ext cx="8569325" cy="188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5000"/>
              </a:lnSpc>
            </a:pPr>
            <a:r>
              <a:rPr kumimoji="1" lang="zh-CN" altLang="en-US" sz="2800" b="1">
                <a:latin typeface="楷体_GB2312" pitchFamily="49" charset="-122"/>
                <a:ea typeface="楷体_GB2312" pitchFamily="49" charset="-122"/>
              </a:rPr>
              <a:t>在建立邻接表或逆邻接表时，若输入的顶点信息就是顶点的编号，则建立邻接表的时间复杂度为</a:t>
            </a:r>
            <a:r>
              <a:rPr kumimoji="1" lang="en-US" altLang="zh-CN" sz="2800" b="1">
                <a:latin typeface="楷体_GB2312" pitchFamily="49" charset="-122"/>
                <a:ea typeface="楷体_GB2312" pitchFamily="49" charset="-122"/>
              </a:rPr>
              <a:t>O(n+e)</a:t>
            </a:r>
            <a:r>
              <a:rPr kumimoji="1" lang="zh-CN" altLang="en-US" sz="2800" b="1">
                <a:latin typeface="楷体_GB2312" pitchFamily="49" charset="-122"/>
                <a:ea typeface="楷体_GB2312" pitchFamily="49" charset="-122"/>
              </a:rPr>
              <a:t>，否则，需要通过查找才能得到顶点在图中的位置，则时间复杂度为</a:t>
            </a:r>
            <a:r>
              <a:rPr kumimoji="1" lang="en-US" altLang="zh-CN" sz="2800" b="1">
                <a:latin typeface="楷体_GB2312" pitchFamily="49" charset="-122"/>
                <a:ea typeface="楷体_GB2312" pitchFamily="49" charset="-122"/>
              </a:rPr>
              <a:t>O(n</a:t>
            </a:r>
            <a:r>
              <a:rPr kumimoji="1" lang="en-US" altLang="en-US" sz="2800" b="1">
                <a:latin typeface="Times New Roman" pitchFamily="18" charset="0"/>
                <a:ea typeface="楷体_GB2312" pitchFamily="49" charset="-122"/>
              </a:rPr>
              <a:t>·</a:t>
            </a:r>
            <a:r>
              <a:rPr kumimoji="1" lang="en-US" altLang="zh-CN" sz="2800" b="1">
                <a:latin typeface="楷体_GB2312" pitchFamily="49" charset="-122"/>
                <a:ea typeface="楷体_GB2312" pitchFamily="49" charset="-122"/>
              </a:rPr>
              <a:t>e)</a:t>
            </a:r>
            <a:r>
              <a:rPr kumimoji="1" lang="zh-CN" altLang="en-US" sz="2800" b="1">
                <a:latin typeface="楷体_GB2312" pitchFamily="49" charset="-122"/>
                <a:ea typeface="楷体_GB2312" pitchFamily="49" charset="-122"/>
              </a:rPr>
              <a:t>。</a:t>
            </a:r>
          </a:p>
        </p:txBody>
      </p:sp>
      <p:sp>
        <p:nvSpPr>
          <p:cNvPr id="58374" name="Rectangle 97"/>
          <p:cNvSpPr>
            <a:spLocks noChangeArrowheads="1"/>
          </p:cNvSpPr>
          <p:nvPr/>
        </p:nvSpPr>
        <p:spPr bwMode="auto">
          <a:xfrm>
            <a:off x="4859338" y="2060575"/>
            <a:ext cx="8747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t>邻接表</a:t>
            </a:r>
          </a:p>
        </p:txBody>
      </p:sp>
      <p:sp>
        <p:nvSpPr>
          <p:cNvPr id="58375" name="Rectangle 98"/>
          <p:cNvSpPr>
            <a:spLocks noChangeArrowheads="1"/>
          </p:cNvSpPr>
          <p:nvPr/>
        </p:nvSpPr>
        <p:spPr bwMode="auto">
          <a:xfrm>
            <a:off x="5003800" y="4292600"/>
            <a:ext cx="1104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t>逆邻接表</a:t>
            </a:r>
          </a:p>
        </p:txBody>
      </p:sp>
    </p:spTree>
  </p:cSld>
  <p:clrMapOvr>
    <a:masterClrMapping/>
  </p:clrMapOvr>
  <p:transition>
    <p:blinds dir="ver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Text Box 4"/>
          <p:cNvSpPr txBox="1">
            <a:spLocks noChangeArrowheads="1"/>
          </p:cNvSpPr>
          <p:nvPr/>
        </p:nvSpPr>
        <p:spPr bwMode="auto">
          <a:xfrm>
            <a:off x="250825" y="112713"/>
            <a:ext cx="30400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latin typeface="楷体_GB2312" pitchFamily="49" charset="-122"/>
                <a:ea typeface="楷体_GB2312" pitchFamily="49" charset="-122"/>
              </a:rPr>
              <a:t>邻接表法的特点</a:t>
            </a:r>
          </a:p>
        </p:txBody>
      </p:sp>
      <p:sp>
        <p:nvSpPr>
          <p:cNvPr id="59395" name="Rectangle 5"/>
          <p:cNvSpPr>
            <a:spLocks noChangeArrowheads="1"/>
          </p:cNvSpPr>
          <p:nvPr/>
        </p:nvSpPr>
        <p:spPr bwMode="auto">
          <a:xfrm>
            <a:off x="179388" y="765175"/>
            <a:ext cx="86423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latin typeface="楷体_GB2312" pitchFamily="49" charset="-122"/>
                <a:ea typeface="楷体_GB2312" pitchFamily="49" charset="-122"/>
              </a:rPr>
              <a:t>★</a:t>
            </a:r>
            <a:r>
              <a:rPr kumimoji="1" lang="zh-CN" altLang="en-US" sz="2800" b="1">
                <a:latin typeface="楷体_GB2312" pitchFamily="49" charset="-122"/>
                <a:ea typeface="楷体_GB2312" pitchFamily="49" charset="-122"/>
              </a:rPr>
              <a:t>表头向量中的每个分量就是一个单链表的头结点，</a:t>
            </a:r>
          </a:p>
          <a:p>
            <a:r>
              <a:rPr kumimoji="1" lang="zh-CN" altLang="en-US" sz="2800" b="1">
                <a:latin typeface="楷体_GB2312" pitchFamily="49" charset="-122"/>
                <a:ea typeface="楷体_GB2312" pitchFamily="49" charset="-122"/>
              </a:rPr>
              <a:t>  分量个数就是图中的顶点数目；</a:t>
            </a:r>
          </a:p>
        </p:txBody>
      </p:sp>
      <p:sp>
        <p:nvSpPr>
          <p:cNvPr id="59396" name="Rectangle 6"/>
          <p:cNvSpPr>
            <a:spLocks noChangeArrowheads="1"/>
          </p:cNvSpPr>
          <p:nvPr/>
        </p:nvSpPr>
        <p:spPr bwMode="auto">
          <a:xfrm>
            <a:off x="179388" y="1773238"/>
            <a:ext cx="864235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latin typeface="楷体_GB2312" pitchFamily="49" charset="-122"/>
                <a:ea typeface="楷体_GB2312" pitchFamily="49" charset="-122"/>
              </a:rPr>
              <a:t>★</a:t>
            </a:r>
            <a:r>
              <a:rPr kumimoji="1" lang="zh-CN" altLang="en-US" sz="2800" b="1">
                <a:latin typeface="楷体_GB2312" pitchFamily="49" charset="-122"/>
                <a:ea typeface="楷体_GB2312" pitchFamily="49" charset="-122"/>
              </a:rPr>
              <a:t>对于</a:t>
            </a:r>
            <a:r>
              <a:rPr kumimoji="1" lang="en-US" altLang="zh-CN" sz="2800" b="1">
                <a:latin typeface="楷体_GB2312" pitchFamily="49" charset="-122"/>
                <a:ea typeface="楷体_GB2312" pitchFamily="49" charset="-122"/>
              </a:rPr>
              <a:t>n</a:t>
            </a:r>
            <a:r>
              <a:rPr kumimoji="1" lang="zh-CN" altLang="en-US" sz="2800" b="1">
                <a:latin typeface="楷体_GB2312" pitchFamily="49" charset="-122"/>
                <a:ea typeface="楷体_GB2312" pitchFamily="49" charset="-122"/>
              </a:rPr>
              <a:t>个顶点</a:t>
            </a:r>
            <a:r>
              <a:rPr kumimoji="1" lang="en-US" altLang="zh-CN" sz="2800" b="1">
                <a:latin typeface="楷体_GB2312" pitchFamily="49" charset="-122"/>
                <a:ea typeface="楷体_GB2312" pitchFamily="49" charset="-122"/>
              </a:rPr>
              <a:t>e</a:t>
            </a:r>
            <a:r>
              <a:rPr kumimoji="1" lang="zh-CN" altLang="en-US" sz="2800" b="1">
                <a:latin typeface="楷体_GB2312" pitchFamily="49" charset="-122"/>
                <a:ea typeface="楷体_GB2312" pitchFamily="49" charset="-122"/>
              </a:rPr>
              <a:t>条边的无向图，邻接表中除了</a:t>
            </a:r>
            <a:r>
              <a:rPr kumimoji="1" lang="en-US" altLang="zh-CN" sz="2800" b="1">
                <a:latin typeface="楷体_GB2312" pitchFamily="49" charset="-122"/>
                <a:ea typeface="楷体_GB2312" pitchFamily="49" charset="-122"/>
              </a:rPr>
              <a:t>n</a:t>
            </a:r>
            <a:r>
              <a:rPr kumimoji="1" lang="zh-CN" altLang="en-US" sz="2800" b="1">
                <a:latin typeface="楷体_GB2312" pitchFamily="49" charset="-122"/>
                <a:ea typeface="楷体_GB2312" pitchFamily="49" charset="-122"/>
              </a:rPr>
              <a:t>个头结点外，只有</a:t>
            </a:r>
            <a:r>
              <a:rPr kumimoji="1" lang="en-US" altLang="zh-CN" sz="2800" b="1">
                <a:latin typeface="楷体_GB2312" pitchFamily="49" charset="-122"/>
                <a:ea typeface="楷体_GB2312" pitchFamily="49" charset="-122"/>
              </a:rPr>
              <a:t>2e</a:t>
            </a:r>
            <a:r>
              <a:rPr kumimoji="1" lang="zh-CN" altLang="en-US" sz="2800" b="1">
                <a:latin typeface="楷体_GB2312" pitchFamily="49" charset="-122"/>
                <a:ea typeface="楷体_GB2312" pitchFamily="49" charset="-122"/>
              </a:rPr>
              <a:t>个表结点，空间效率为</a:t>
            </a:r>
            <a:r>
              <a:rPr kumimoji="1" lang="en-US" altLang="zh-CN" sz="2800" b="1">
                <a:latin typeface="楷体_GB2312" pitchFamily="49" charset="-122"/>
                <a:ea typeface="楷体_GB2312" pitchFamily="49" charset="-122"/>
              </a:rPr>
              <a:t>O(n+2e)</a:t>
            </a:r>
            <a:r>
              <a:rPr kumimoji="1" lang="zh-CN" altLang="en-US" sz="2800" b="1">
                <a:latin typeface="楷体_GB2312" pitchFamily="49" charset="-122"/>
                <a:ea typeface="楷体_GB2312" pitchFamily="49" charset="-122"/>
              </a:rPr>
              <a:t>。若是稀疏图，则比邻接矩阵法（</a:t>
            </a:r>
            <a:r>
              <a:rPr kumimoji="1" lang="en-US" altLang="zh-CN" sz="2800" b="1">
                <a:latin typeface="楷体_GB2312" pitchFamily="49" charset="-122"/>
                <a:ea typeface="楷体_GB2312" pitchFamily="49" charset="-122"/>
              </a:rPr>
              <a:t>O(n</a:t>
            </a:r>
            <a:r>
              <a:rPr kumimoji="1" lang="en-US" altLang="zh-CN" sz="2800" b="1" baseline="30000">
                <a:latin typeface="楷体_GB2312" pitchFamily="49" charset="-122"/>
                <a:ea typeface="楷体_GB2312" pitchFamily="49" charset="-122"/>
              </a:rPr>
              <a:t>2</a:t>
            </a:r>
            <a:r>
              <a:rPr kumimoji="1" lang="en-US" altLang="zh-CN" sz="2800" b="1">
                <a:latin typeface="楷体_GB2312" pitchFamily="49" charset="-122"/>
                <a:ea typeface="楷体_GB2312" pitchFamily="49" charset="-122"/>
              </a:rPr>
              <a:t>)</a:t>
            </a:r>
            <a:r>
              <a:rPr kumimoji="1" lang="zh-CN" altLang="en-US" sz="2800" b="1">
                <a:latin typeface="楷体_GB2312" pitchFamily="49" charset="-122"/>
                <a:ea typeface="楷体_GB2312" pitchFamily="49" charset="-122"/>
              </a:rPr>
              <a:t>）节省空间。</a:t>
            </a:r>
          </a:p>
        </p:txBody>
      </p:sp>
      <p:sp>
        <p:nvSpPr>
          <p:cNvPr id="252935" name="Rectangle 7"/>
          <p:cNvSpPr>
            <a:spLocks noChangeArrowheads="1"/>
          </p:cNvSpPr>
          <p:nvPr/>
        </p:nvSpPr>
        <p:spPr bwMode="auto">
          <a:xfrm>
            <a:off x="179388" y="3284538"/>
            <a:ext cx="6121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latin typeface="楷体_GB2312" pitchFamily="49" charset="-122"/>
                <a:ea typeface="楷体_GB2312" pitchFamily="49" charset="-122"/>
              </a:rPr>
              <a:t>在无向图中怎样计算顶点的度？</a:t>
            </a:r>
          </a:p>
        </p:txBody>
      </p:sp>
      <p:sp>
        <p:nvSpPr>
          <p:cNvPr id="252938" name="Rectangle 10"/>
          <p:cNvSpPr>
            <a:spLocks noChangeArrowheads="1"/>
          </p:cNvSpPr>
          <p:nvPr/>
        </p:nvSpPr>
        <p:spPr bwMode="auto">
          <a:xfrm>
            <a:off x="900113" y="3846513"/>
            <a:ext cx="62642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latin typeface="楷体_GB2312" pitchFamily="49" charset="-122"/>
                <a:ea typeface="楷体_GB2312" pitchFamily="49" charset="-122"/>
              </a:rPr>
              <a:t>顶点</a:t>
            </a:r>
            <a:r>
              <a:rPr kumimoji="1" lang="en-US" altLang="zh-CN" sz="2800" b="1">
                <a:latin typeface="楷体_GB2312" pitchFamily="49" charset="-122"/>
                <a:ea typeface="楷体_GB2312" pitchFamily="49" charset="-122"/>
              </a:rPr>
              <a:t>vi</a:t>
            </a:r>
            <a:r>
              <a:rPr kumimoji="1" lang="zh-CN" altLang="en-US" sz="2800" b="1">
                <a:latin typeface="楷体_GB2312" pitchFamily="49" charset="-122"/>
                <a:ea typeface="楷体_GB2312" pitchFamily="49" charset="-122"/>
              </a:rPr>
              <a:t>的度就是第</a:t>
            </a:r>
            <a:r>
              <a:rPr kumimoji="1" lang="en-US" altLang="zh-CN" sz="2800" b="1">
                <a:latin typeface="楷体_GB2312" pitchFamily="49" charset="-122"/>
                <a:ea typeface="楷体_GB2312" pitchFamily="49" charset="-122"/>
              </a:rPr>
              <a:t>i</a:t>
            </a:r>
            <a:r>
              <a:rPr kumimoji="1" lang="zh-CN" altLang="en-US" sz="2800" b="1">
                <a:latin typeface="楷体_GB2312" pitchFamily="49" charset="-122"/>
                <a:ea typeface="楷体_GB2312" pitchFamily="49" charset="-122"/>
              </a:rPr>
              <a:t>个链表的结点数；</a:t>
            </a:r>
          </a:p>
        </p:txBody>
      </p:sp>
      <p:sp>
        <p:nvSpPr>
          <p:cNvPr id="252939" name="Rectangle 11"/>
          <p:cNvSpPr>
            <a:spLocks noChangeArrowheads="1"/>
          </p:cNvSpPr>
          <p:nvPr/>
        </p:nvSpPr>
        <p:spPr bwMode="auto">
          <a:xfrm>
            <a:off x="179388" y="4508500"/>
            <a:ext cx="864235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latin typeface="楷体_GB2312" pitchFamily="49" charset="-122"/>
                <a:ea typeface="楷体_GB2312" pitchFamily="49" charset="-122"/>
              </a:rPr>
              <a:t>★</a:t>
            </a:r>
            <a:r>
              <a:rPr kumimoji="1" lang="zh-CN" altLang="en-US" sz="2800" b="1">
                <a:latin typeface="楷体_GB2312" pitchFamily="49" charset="-122"/>
                <a:ea typeface="楷体_GB2312" pitchFamily="49" charset="-122"/>
              </a:rPr>
              <a:t>对于</a:t>
            </a:r>
            <a:r>
              <a:rPr kumimoji="1" lang="en-US" altLang="zh-CN" sz="2800" b="1">
                <a:latin typeface="楷体_GB2312" pitchFamily="49" charset="-122"/>
                <a:ea typeface="楷体_GB2312" pitchFamily="49" charset="-122"/>
              </a:rPr>
              <a:t>n</a:t>
            </a:r>
            <a:r>
              <a:rPr kumimoji="1" lang="zh-CN" altLang="en-US" sz="2800" b="1">
                <a:latin typeface="楷体_GB2312" pitchFamily="49" charset="-122"/>
                <a:ea typeface="楷体_GB2312" pitchFamily="49" charset="-122"/>
              </a:rPr>
              <a:t>个顶点</a:t>
            </a:r>
            <a:r>
              <a:rPr kumimoji="1" lang="en-US" altLang="zh-CN" sz="2800" b="1">
                <a:latin typeface="楷体_GB2312" pitchFamily="49" charset="-122"/>
                <a:ea typeface="楷体_GB2312" pitchFamily="49" charset="-122"/>
              </a:rPr>
              <a:t>e</a:t>
            </a:r>
            <a:r>
              <a:rPr kumimoji="1" lang="zh-CN" altLang="en-US" sz="2800" b="1">
                <a:latin typeface="楷体_GB2312" pitchFamily="49" charset="-122"/>
                <a:ea typeface="楷体_GB2312" pitchFamily="49" charset="-122"/>
              </a:rPr>
              <a:t>条弧的有向图，邻接表中除了</a:t>
            </a:r>
            <a:r>
              <a:rPr kumimoji="1" lang="en-US" altLang="zh-CN" sz="2800" b="1">
                <a:latin typeface="楷体_GB2312" pitchFamily="49" charset="-122"/>
                <a:ea typeface="楷体_GB2312" pitchFamily="49" charset="-122"/>
              </a:rPr>
              <a:t>n</a:t>
            </a:r>
            <a:r>
              <a:rPr kumimoji="1" lang="zh-CN" altLang="en-US" sz="2800" b="1">
                <a:latin typeface="楷体_GB2312" pitchFamily="49" charset="-122"/>
                <a:ea typeface="楷体_GB2312" pitchFamily="49" charset="-122"/>
              </a:rPr>
              <a:t>个头结点外，只有</a:t>
            </a:r>
            <a:r>
              <a:rPr kumimoji="1" lang="en-US" altLang="zh-CN" sz="2800" b="1">
                <a:latin typeface="楷体_GB2312" pitchFamily="49" charset="-122"/>
                <a:ea typeface="楷体_GB2312" pitchFamily="49" charset="-122"/>
              </a:rPr>
              <a:t>e</a:t>
            </a:r>
            <a:r>
              <a:rPr kumimoji="1" lang="zh-CN" altLang="en-US" sz="2800" b="1">
                <a:latin typeface="楷体_GB2312" pitchFamily="49" charset="-122"/>
                <a:ea typeface="楷体_GB2312" pitchFamily="49" charset="-122"/>
              </a:rPr>
              <a:t>个表结点，空间效率为</a:t>
            </a:r>
            <a:r>
              <a:rPr kumimoji="1" lang="en-US" altLang="zh-CN" sz="2800" b="1">
                <a:latin typeface="楷体_GB2312" pitchFamily="49" charset="-122"/>
                <a:ea typeface="楷体_GB2312" pitchFamily="49" charset="-122"/>
              </a:rPr>
              <a:t>O(n+e)</a:t>
            </a:r>
            <a:r>
              <a:rPr kumimoji="1" lang="zh-CN" altLang="en-US" sz="2800" b="1">
                <a:latin typeface="楷体_GB2312" pitchFamily="49" charset="-122"/>
                <a:ea typeface="楷体_GB2312" pitchFamily="49" charset="-122"/>
              </a:rPr>
              <a:t>。若是稀疏图，则比邻接矩阵法（</a:t>
            </a:r>
            <a:r>
              <a:rPr kumimoji="1" lang="en-US" altLang="zh-CN" sz="2800" b="1">
                <a:latin typeface="楷体_GB2312" pitchFamily="49" charset="-122"/>
                <a:ea typeface="楷体_GB2312" pitchFamily="49" charset="-122"/>
              </a:rPr>
              <a:t>O(n</a:t>
            </a:r>
            <a:r>
              <a:rPr kumimoji="1" lang="en-US" altLang="zh-CN" sz="2800" b="1" baseline="30000">
                <a:latin typeface="楷体_GB2312" pitchFamily="49" charset="-122"/>
                <a:ea typeface="楷体_GB2312" pitchFamily="49" charset="-122"/>
              </a:rPr>
              <a:t>2</a:t>
            </a:r>
            <a:r>
              <a:rPr kumimoji="1" lang="en-US" altLang="zh-CN" sz="2800" b="1">
                <a:latin typeface="楷体_GB2312" pitchFamily="49" charset="-122"/>
                <a:ea typeface="楷体_GB2312" pitchFamily="49" charset="-122"/>
              </a:rPr>
              <a:t>)</a:t>
            </a:r>
            <a:r>
              <a:rPr kumimoji="1" lang="zh-CN" altLang="en-US" sz="2800" b="1">
                <a:latin typeface="楷体_GB2312" pitchFamily="49" charset="-122"/>
                <a:ea typeface="楷体_GB2312" pitchFamily="49" charset="-122"/>
              </a:rPr>
              <a:t>）节省空间。</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2935"/>
                                        </p:tgtEl>
                                        <p:attrNameLst>
                                          <p:attrName>style.visibility</p:attrName>
                                        </p:attrNameLst>
                                      </p:cBhvr>
                                      <p:to>
                                        <p:strVal val="visible"/>
                                      </p:to>
                                    </p:set>
                                    <p:animEffect transition="in" filter="blinds(horizontal)">
                                      <p:cBhvr>
                                        <p:cTn id="7" dur="500"/>
                                        <p:tgtEl>
                                          <p:spTgt spid="2529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2938"/>
                                        </p:tgtEl>
                                        <p:attrNameLst>
                                          <p:attrName>style.visibility</p:attrName>
                                        </p:attrNameLst>
                                      </p:cBhvr>
                                      <p:to>
                                        <p:strVal val="visible"/>
                                      </p:to>
                                    </p:set>
                                    <p:animEffect transition="in" filter="blinds(horizontal)">
                                      <p:cBhvr>
                                        <p:cTn id="12" dur="500"/>
                                        <p:tgtEl>
                                          <p:spTgt spid="2529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2939"/>
                                        </p:tgtEl>
                                        <p:attrNameLst>
                                          <p:attrName>style.visibility</p:attrName>
                                        </p:attrNameLst>
                                      </p:cBhvr>
                                      <p:to>
                                        <p:strVal val="visible"/>
                                      </p:to>
                                    </p:set>
                                    <p:animEffect transition="in" filter="blinds(horizontal)">
                                      <p:cBhvr>
                                        <p:cTn id="17" dur="500"/>
                                        <p:tgtEl>
                                          <p:spTgt spid="252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5" grpId="0"/>
      <p:bldP spid="252938" grpId="0"/>
      <p:bldP spid="252939" grpId="0"/>
    </p:bld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3541" name="Rectangle 5"/>
          <p:cNvSpPr>
            <a:spLocks noChangeArrowheads="1"/>
          </p:cNvSpPr>
          <p:nvPr/>
        </p:nvSpPr>
        <p:spPr bwMode="auto">
          <a:xfrm>
            <a:off x="179388" y="3141663"/>
            <a:ext cx="864076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latin typeface="楷体_GB2312" pitchFamily="49" charset="-122"/>
                <a:ea typeface="楷体_GB2312" pitchFamily="49" charset="-122"/>
              </a:rPr>
              <a:t>邻接表优点：</a:t>
            </a:r>
          </a:p>
          <a:p>
            <a:r>
              <a:rPr kumimoji="1" lang="zh-CN" altLang="en-US" sz="2800" b="1">
                <a:latin typeface="楷体_GB2312" pitchFamily="49" charset="-122"/>
                <a:ea typeface="楷体_GB2312" pitchFamily="49" charset="-122"/>
              </a:rPr>
              <a:t>空间效率高；容易找到任一顶点的邻接点。</a:t>
            </a:r>
          </a:p>
        </p:txBody>
      </p:sp>
      <p:sp>
        <p:nvSpPr>
          <p:cNvPr id="60419" name="Rectangle 6"/>
          <p:cNvSpPr>
            <a:spLocks noChangeArrowheads="1"/>
          </p:cNvSpPr>
          <p:nvPr/>
        </p:nvSpPr>
        <p:spPr bwMode="auto">
          <a:xfrm>
            <a:off x="179388" y="2060575"/>
            <a:ext cx="86423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latin typeface="楷体_GB2312" pitchFamily="49" charset="-122"/>
                <a:ea typeface="楷体_GB2312" pitchFamily="49" charset="-122"/>
              </a:rPr>
              <a:t>★</a:t>
            </a:r>
            <a:r>
              <a:rPr kumimoji="1" lang="zh-CN" altLang="en-US" sz="2800" b="1">
                <a:latin typeface="楷体_GB2312" pitchFamily="49" charset="-122"/>
                <a:ea typeface="楷体_GB2312" pitchFamily="49" charset="-122"/>
              </a:rPr>
              <a:t>在有向图中，第</a:t>
            </a:r>
            <a:r>
              <a:rPr kumimoji="1" lang="en-US" altLang="zh-CN" sz="2800" b="1">
                <a:latin typeface="楷体_GB2312" pitchFamily="49" charset="-122"/>
                <a:ea typeface="楷体_GB2312" pitchFamily="49" charset="-122"/>
              </a:rPr>
              <a:t>i</a:t>
            </a:r>
            <a:r>
              <a:rPr kumimoji="1" lang="zh-CN" altLang="en-US" sz="2800" b="1">
                <a:latin typeface="楷体_GB2312" pitchFamily="49" charset="-122"/>
                <a:ea typeface="楷体_GB2312" pitchFamily="49" charset="-122"/>
              </a:rPr>
              <a:t>个链表中的结点数是顶点</a:t>
            </a:r>
            <a:r>
              <a:rPr kumimoji="1" lang="en-US" altLang="zh-CN" sz="2800" b="1">
                <a:latin typeface="楷体_GB2312" pitchFamily="49" charset="-122"/>
                <a:ea typeface="楷体_GB2312" pitchFamily="49" charset="-122"/>
              </a:rPr>
              <a:t>vi</a:t>
            </a:r>
            <a:r>
              <a:rPr kumimoji="1" lang="zh-CN" altLang="en-US" sz="2800" b="1">
                <a:latin typeface="楷体_GB2312" pitchFamily="49" charset="-122"/>
                <a:ea typeface="楷体_GB2312" pitchFamily="49" charset="-122"/>
              </a:rPr>
              <a:t>的</a:t>
            </a:r>
            <a:r>
              <a:rPr kumimoji="1" lang="en-US" altLang="zh-CN" sz="2800" b="1">
                <a:latin typeface="楷体_GB2312" pitchFamily="49" charset="-122"/>
                <a:ea typeface="楷体_GB2312" pitchFamily="49" charset="-122"/>
              </a:rPr>
              <a:t>(</a:t>
            </a:r>
            <a:r>
              <a:rPr kumimoji="1" lang="zh-CN" altLang="en-US" sz="2800" b="1">
                <a:latin typeface="楷体_GB2312" pitchFamily="49" charset="-122"/>
                <a:ea typeface="楷体_GB2312" pitchFamily="49" charset="-122"/>
              </a:rPr>
              <a:t>入</a:t>
            </a:r>
            <a:r>
              <a:rPr kumimoji="1" lang="en-US" altLang="zh-CN" sz="2800" b="1">
                <a:latin typeface="楷体_GB2312" pitchFamily="49" charset="-122"/>
                <a:ea typeface="楷体_GB2312" pitchFamily="49" charset="-122"/>
              </a:rPr>
              <a:t>)</a:t>
            </a:r>
            <a:r>
              <a:rPr kumimoji="1" lang="zh-CN" altLang="en-US" sz="2800" b="1">
                <a:latin typeface="楷体_GB2312" pitchFamily="49" charset="-122"/>
                <a:ea typeface="楷体_GB2312" pitchFamily="49" charset="-122"/>
              </a:rPr>
              <a:t>出度；求入</a:t>
            </a:r>
            <a:r>
              <a:rPr kumimoji="1" lang="en-US" altLang="zh-CN" sz="2800" b="1">
                <a:latin typeface="楷体_GB2312" pitchFamily="49" charset="-122"/>
                <a:ea typeface="楷体_GB2312" pitchFamily="49" charset="-122"/>
              </a:rPr>
              <a:t>(</a:t>
            </a:r>
            <a:r>
              <a:rPr kumimoji="1" lang="zh-CN" altLang="en-US" sz="2800" b="1">
                <a:latin typeface="楷体_GB2312" pitchFamily="49" charset="-122"/>
                <a:ea typeface="楷体_GB2312" pitchFamily="49" charset="-122"/>
              </a:rPr>
              <a:t>出</a:t>
            </a:r>
            <a:r>
              <a:rPr kumimoji="1" lang="en-US" altLang="zh-CN" sz="2800" b="1">
                <a:latin typeface="楷体_GB2312" pitchFamily="49" charset="-122"/>
                <a:ea typeface="楷体_GB2312" pitchFamily="49" charset="-122"/>
              </a:rPr>
              <a:t>)</a:t>
            </a:r>
            <a:r>
              <a:rPr kumimoji="1" lang="zh-CN" altLang="en-US" sz="2800" b="1">
                <a:latin typeface="楷体_GB2312" pitchFamily="49" charset="-122"/>
                <a:ea typeface="楷体_GB2312" pitchFamily="49" charset="-122"/>
              </a:rPr>
              <a:t>度，须遍历整个</a:t>
            </a:r>
            <a:r>
              <a:rPr kumimoji="1" lang="en-US" altLang="zh-CN" sz="2800" b="1">
                <a:latin typeface="楷体_GB2312" pitchFamily="49" charset="-122"/>
                <a:ea typeface="楷体_GB2312" pitchFamily="49" charset="-122"/>
              </a:rPr>
              <a:t>(</a:t>
            </a:r>
            <a:r>
              <a:rPr kumimoji="1" lang="zh-CN" altLang="en-US" sz="2800" b="1">
                <a:latin typeface="楷体_GB2312" pitchFamily="49" charset="-122"/>
                <a:ea typeface="楷体_GB2312" pitchFamily="49" charset="-122"/>
              </a:rPr>
              <a:t>逆</a:t>
            </a:r>
            <a:r>
              <a:rPr kumimoji="1" lang="en-US" altLang="zh-CN" sz="2800" b="1">
                <a:latin typeface="楷体_GB2312" pitchFamily="49" charset="-122"/>
                <a:ea typeface="楷体_GB2312" pitchFamily="49" charset="-122"/>
              </a:rPr>
              <a:t>)</a:t>
            </a:r>
            <a:r>
              <a:rPr kumimoji="1" lang="zh-CN" altLang="en-US" sz="2800" b="1">
                <a:latin typeface="楷体_GB2312" pitchFamily="49" charset="-122"/>
                <a:ea typeface="楷体_GB2312" pitchFamily="49" charset="-122"/>
              </a:rPr>
              <a:t>邻接表；</a:t>
            </a:r>
          </a:p>
        </p:txBody>
      </p:sp>
      <p:sp>
        <p:nvSpPr>
          <p:cNvPr id="60420" name="Rectangle 7"/>
          <p:cNvSpPr>
            <a:spLocks noChangeArrowheads="1"/>
          </p:cNvSpPr>
          <p:nvPr/>
        </p:nvSpPr>
        <p:spPr bwMode="auto">
          <a:xfrm>
            <a:off x="106363" y="260350"/>
            <a:ext cx="885825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latin typeface="楷体_GB2312" pitchFamily="49" charset="-122"/>
                <a:ea typeface="楷体_GB2312" pitchFamily="49" charset="-122"/>
              </a:rPr>
              <a:t>★</a:t>
            </a:r>
            <a:r>
              <a:rPr kumimoji="1" lang="zh-CN" altLang="en-US" sz="2800" b="1">
                <a:latin typeface="楷体_GB2312" pitchFamily="49" charset="-122"/>
                <a:ea typeface="楷体_GB2312" pitchFamily="49" charset="-122"/>
              </a:rPr>
              <a:t>对有向图可以建立邻接表或逆邻接表。邻接表是</a:t>
            </a:r>
          </a:p>
          <a:p>
            <a:r>
              <a:rPr kumimoji="1" lang="zh-CN" altLang="en-US" sz="2800" b="1">
                <a:latin typeface="楷体_GB2312" pitchFamily="49" charset="-122"/>
                <a:ea typeface="楷体_GB2312" pitchFamily="49" charset="-122"/>
              </a:rPr>
              <a:t>  以顶点</a:t>
            </a:r>
            <a:r>
              <a:rPr kumimoji="1" lang="en-US" altLang="zh-CN" sz="2800" b="1">
                <a:latin typeface="楷体_GB2312" pitchFamily="49" charset="-122"/>
                <a:ea typeface="楷体_GB2312" pitchFamily="49" charset="-122"/>
              </a:rPr>
              <a:t>vi</a:t>
            </a:r>
            <a:r>
              <a:rPr kumimoji="1" lang="zh-CN" altLang="en-US" sz="2800" b="1">
                <a:latin typeface="楷体_GB2312" pitchFamily="49" charset="-122"/>
                <a:ea typeface="楷体_GB2312" pitchFamily="49" charset="-122"/>
              </a:rPr>
              <a:t>的出度（弧的起点）而建立的邻接表；逆邻</a:t>
            </a:r>
          </a:p>
          <a:p>
            <a:r>
              <a:rPr kumimoji="1" lang="zh-CN" altLang="en-US" sz="2800" b="1">
                <a:latin typeface="楷体_GB2312" pitchFamily="49" charset="-122"/>
                <a:ea typeface="楷体_GB2312" pitchFamily="49" charset="-122"/>
              </a:rPr>
              <a:t>  接表是以顶点</a:t>
            </a:r>
            <a:r>
              <a:rPr kumimoji="1" lang="en-US" altLang="zh-CN" sz="2800" b="1">
                <a:latin typeface="楷体_GB2312" pitchFamily="49" charset="-122"/>
                <a:ea typeface="楷体_GB2312" pitchFamily="49" charset="-122"/>
              </a:rPr>
              <a:t>vi</a:t>
            </a:r>
            <a:r>
              <a:rPr kumimoji="1" lang="zh-CN" altLang="en-US" sz="2800" b="1">
                <a:latin typeface="楷体_GB2312" pitchFamily="49" charset="-122"/>
                <a:ea typeface="楷体_GB2312" pitchFamily="49" charset="-122"/>
              </a:rPr>
              <a:t>的入度（弧的终点）而建立的邻接</a:t>
            </a:r>
          </a:p>
          <a:p>
            <a:r>
              <a:rPr kumimoji="1" lang="zh-CN" altLang="en-US" sz="2800" b="1">
                <a:latin typeface="楷体_GB2312" pitchFamily="49" charset="-122"/>
                <a:ea typeface="楷体_GB2312" pitchFamily="49" charset="-122"/>
              </a:rPr>
              <a:t>  表；</a:t>
            </a:r>
          </a:p>
        </p:txBody>
      </p:sp>
      <p:sp>
        <p:nvSpPr>
          <p:cNvPr id="193544" name="Rectangle 8"/>
          <p:cNvSpPr>
            <a:spLocks noChangeArrowheads="1"/>
          </p:cNvSpPr>
          <p:nvPr/>
        </p:nvSpPr>
        <p:spPr bwMode="auto">
          <a:xfrm>
            <a:off x="179388" y="4292600"/>
            <a:ext cx="8135937"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latin typeface="楷体_GB2312" pitchFamily="49" charset="-122"/>
                <a:ea typeface="楷体_GB2312" pitchFamily="49" charset="-122"/>
              </a:rPr>
              <a:t>邻接表缺点：</a:t>
            </a:r>
          </a:p>
          <a:p>
            <a:r>
              <a:rPr kumimoji="1" lang="zh-CN" altLang="en-US" sz="2800" b="1">
                <a:latin typeface="楷体_GB2312" pitchFamily="49" charset="-122"/>
                <a:ea typeface="楷体_GB2312" pitchFamily="49" charset="-122"/>
              </a:rPr>
              <a:t>判定任意两个顶点</a:t>
            </a:r>
            <a:r>
              <a:rPr kumimoji="1" lang="en-US" altLang="zh-CN" sz="2800" b="1">
                <a:latin typeface="楷体_GB2312" pitchFamily="49" charset="-122"/>
                <a:ea typeface="楷体_GB2312" pitchFamily="49" charset="-122"/>
              </a:rPr>
              <a:t>(Vi</a:t>
            </a:r>
            <a:r>
              <a:rPr kumimoji="1" lang="zh-CN" altLang="en-US" sz="2800" b="1">
                <a:latin typeface="楷体_GB2312" pitchFamily="49" charset="-122"/>
                <a:ea typeface="楷体_GB2312" pitchFamily="49" charset="-122"/>
              </a:rPr>
              <a:t>和</a:t>
            </a:r>
            <a:r>
              <a:rPr kumimoji="1" lang="en-US" altLang="zh-CN" sz="2800" b="1">
                <a:latin typeface="楷体_GB2312" pitchFamily="49" charset="-122"/>
                <a:ea typeface="楷体_GB2312" pitchFamily="49" charset="-122"/>
              </a:rPr>
              <a:t>Vj)</a:t>
            </a:r>
            <a:r>
              <a:rPr kumimoji="1" lang="zh-CN" altLang="en-US" sz="2800" b="1">
                <a:latin typeface="楷体_GB2312" pitchFamily="49" charset="-122"/>
                <a:ea typeface="楷体_GB2312" pitchFamily="49" charset="-122"/>
              </a:rPr>
              <a:t>之间是否有边或弧相连，需要搜索第</a:t>
            </a:r>
            <a:r>
              <a:rPr kumimoji="1" lang="en-US" altLang="zh-CN" sz="2800" b="1">
                <a:latin typeface="楷体_GB2312" pitchFamily="49" charset="-122"/>
                <a:ea typeface="楷体_GB2312" pitchFamily="49" charset="-122"/>
              </a:rPr>
              <a:t>i</a:t>
            </a:r>
            <a:r>
              <a:rPr kumimoji="1" lang="zh-CN" altLang="en-US" sz="2800" b="1">
                <a:latin typeface="楷体_GB2312" pitchFamily="49" charset="-122"/>
                <a:ea typeface="楷体_GB2312" pitchFamily="49" charset="-122"/>
              </a:rPr>
              <a:t>个或第</a:t>
            </a:r>
            <a:r>
              <a:rPr kumimoji="1" lang="en-US" altLang="zh-CN" sz="2800" b="1">
                <a:latin typeface="楷体_GB2312" pitchFamily="49" charset="-122"/>
                <a:ea typeface="楷体_GB2312" pitchFamily="49" charset="-122"/>
              </a:rPr>
              <a:t>j</a:t>
            </a:r>
            <a:r>
              <a:rPr kumimoji="1" lang="zh-CN" altLang="en-US" sz="2800" b="1">
                <a:latin typeface="楷体_GB2312" pitchFamily="49" charset="-122"/>
                <a:ea typeface="楷体_GB2312" pitchFamily="49" charset="-122"/>
              </a:rPr>
              <a:t>个链表，因此，不及邻接矩阵方便。</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3541"/>
                                        </p:tgtEl>
                                        <p:attrNameLst>
                                          <p:attrName>style.visibility</p:attrName>
                                        </p:attrNameLst>
                                      </p:cBhvr>
                                      <p:to>
                                        <p:strVal val="visible"/>
                                      </p:to>
                                    </p:set>
                                    <p:animEffect transition="in" filter="blinds(horizontal)">
                                      <p:cBhvr>
                                        <p:cTn id="7" dur="500"/>
                                        <p:tgtEl>
                                          <p:spTgt spid="1935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3544"/>
                                        </p:tgtEl>
                                        <p:attrNameLst>
                                          <p:attrName>style.visibility</p:attrName>
                                        </p:attrNameLst>
                                      </p:cBhvr>
                                      <p:to>
                                        <p:strVal val="visible"/>
                                      </p:to>
                                    </p:set>
                                    <p:animEffect transition="in" filter="blinds(horizontal)">
                                      <p:cBhvr>
                                        <p:cTn id="12" dur="500"/>
                                        <p:tgtEl>
                                          <p:spTgt spid="1935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41" grpId="0"/>
      <p:bldP spid="193544" grpId="0"/>
    </p:bld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Rectangle 4"/>
          <p:cNvSpPr>
            <a:spLocks noChangeArrowheads="1"/>
          </p:cNvSpPr>
          <p:nvPr/>
        </p:nvSpPr>
        <p:spPr bwMode="auto">
          <a:xfrm>
            <a:off x="250825" y="333375"/>
            <a:ext cx="86407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latin typeface="楷体_GB2312" pitchFamily="49" charset="-122"/>
                <a:ea typeface="楷体_GB2312" pitchFamily="49" charset="-122"/>
              </a:rPr>
              <a:t>讨论：邻接表与邻接矩阵有什么异同之处？</a:t>
            </a:r>
          </a:p>
        </p:txBody>
      </p:sp>
      <p:sp>
        <p:nvSpPr>
          <p:cNvPr id="61443" name="Rectangle 5"/>
          <p:cNvSpPr>
            <a:spLocks noChangeArrowheads="1"/>
          </p:cNvSpPr>
          <p:nvPr/>
        </p:nvSpPr>
        <p:spPr bwMode="auto">
          <a:xfrm>
            <a:off x="250825" y="1181100"/>
            <a:ext cx="864076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latin typeface="楷体_GB2312" pitchFamily="49" charset="-122"/>
                <a:ea typeface="楷体_GB2312" pitchFamily="49" charset="-122"/>
              </a:rPr>
              <a:t>1</a:t>
            </a:r>
            <a:r>
              <a:rPr kumimoji="1" lang="zh-CN" altLang="en-US" sz="2800" b="1">
                <a:latin typeface="楷体_GB2312" pitchFamily="49" charset="-122"/>
                <a:ea typeface="楷体_GB2312" pitchFamily="49" charset="-122"/>
              </a:rPr>
              <a:t>、</a:t>
            </a:r>
            <a:r>
              <a:rPr kumimoji="1" lang="zh-CN" altLang="en-US" sz="2800" b="1">
                <a:solidFill>
                  <a:srgbClr val="FF3399"/>
                </a:solidFill>
                <a:latin typeface="楷体_GB2312" pitchFamily="49" charset="-122"/>
                <a:ea typeface="楷体_GB2312" pitchFamily="49" charset="-122"/>
              </a:rPr>
              <a:t>联系：</a:t>
            </a:r>
            <a:r>
              <a:rPr kumimoji="1" lang="zh-CN" altLang="en-US" sz="2800" b="1">
                <a:latin typeface="楷体_GB2312" pitchFamily="49" charset="-122"/>
                <a:ea typeface="楷体_GB2312" pitchFamily="49" charset="-122"/>
              </a:rPr>
              <a:t>邻接表中每个链表对应邻接矩阵中的一行，链表中结点个数等于一行中非零元个数。</a:t>
            </a:r>
          </a:p>
        </p:txBody>
      </p:sp>
      <p:sp>
        <p:nvSpPr>
          <p:cNvPr id="61444" name="Rectangle 6"/>
          <p:cNvSpPr>
            <a:spLocks noChangeArrowheads="1"/>
          </p:cNvSpPr>
          <p:nvPr/>
        </p:nvSpPr>
        <p:spPr bwMode="auto">
          <a:xfrm>
            <a:off x="179388" y="2195513"/>
            <a:ext cx="8640762"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latin typeface="楷体_GB2312" pitchFamily="49" charset="-122"/>
                <a:ea typeface="楷体_GB2312" pitchFamily="49" charset="-122"/>
              </a:rPr>
              <a:t>2</a:t>
            </a:r>
            <a:r>
              <a:rPr kumimoji="1" lang="zh-CN" altLang="en-US" sz="2800" b="1">
                <a:latin typeface="楷体_GB2312" pitchFamily="49" charset="-122"/>
                <a:ea typeface="楷体_GB2312" pitchFamily="49" charset="-122"/>
              </a:rPr>
              <a:t>、</a:t>
            </a:r>
            <a:r>
              <a:rPr kumimoji="1" lang="zh-CN" altLang="en-US" sz="2800" b="1">
                <a:solidFill>
                  <a:srgbClr val="FF3399"/>
                </a:solidFill>
                <a:latin typeface="楷体_GB2312" pitchFamily="49" charset="-122"/>
                <a:ea typeface="楷体_GB2312" pitchFamily="49" charset="-122"/>
              </a:rPr>
              <a:t>区别：</a:t>
            </a:r>
          </a:p>
          <a:p>
            <a:r>
              <a:rPr kumimoji="1" lang="zh-CN" altLang="en-US" sz="2800" b="1">
                <a:latin typeface="楷体_GB2312" pitchFamily="49" charset="-122"/>
                <a:ea typeface="楷体_GB2312" pitchFamily="49" charset="-122"/>
              </a:rPr>
              <a:t>① 对于任一确定的无向图，邻接矩阵是唯一的（行列号与顶点编号一致），但邻接矩阵不唯一（链接的次序与顶点编号无关）</a:t>
            </a:r>
          </a:p>
          <a:p>
            <a:r>
              <a:rPr kumimoji="1" lang="zh-CN" altLang="en-US" sz="2800" b="1">
                <a:latin typeface="楷体_GB2312" pitchFamily="49" charset="-122"/>
                <a:ea typeface="楷体_GB2312" pitchFamily="49" charset="-122"/>
              </a:rPr>
              <a:t>②邻接矩阵的空间复杂度是</a:t>
            </a:r>
            <a:r>
              <a:rPr kumimoji="1" lang="en-US" altLang="zh-CN" sz="2800" b="1">
                <a:latin typeface="楷体_GB2312" pitchFamily="49" charset="-122"/>
                <a:ea typeface="楷体_GB2312" pitchFamily="49" charset="-122"/>
              </a:rPr>
              <a:t>O(n</a:t>
            </a:r>
            <a:r>
              <a:rPr kumimoji="1" lang="en-US" altLang="zh-CN" sz="2800" b="1" baseline="30000">
                <a:latin typeface="楷体_GB2312" pitchFamily="49" charset="-122"/>
                <a:ea typeface="楷体_GB2312" pitchFamily="49" charset="-122"/>
              </a:rPr>
              <a:t>2</a:t>
            </a:r>
            <a:r>
              <a:rPr kumimoji="1" lang="en-US" altLang="zh-CN" sz="2800" b="1">
                <a:latin typeface="楷体_GB2312" pitchFamily="49" charset="-122"/>
                <a:ea typeface="楷体_GB2312" pitchFamily="49" charset="-122"/>
              </a:rPr>
              <a:t>)</a:t>
            </a:r>
            <a:r>
              <a:rPr kumimoji="1" lang="zh-CN" altLang="en-US" sz="2800" b="1">
                <a:latin typeface="楷体_GB2312" pitchFamily="49" charset="-122"/>
                <a:ea typeface="楷体_GB2312" pitchFamily="49" charset="-122"/>
              </a:rPr>
              <a:t>，邻接表的空间复杂度是</a:t>
            </a:r>
            <a:r>
              <a:rPr kumimoji="1" lang="en-US" altLang="zh-CN" sz="2800" b="1">
                <a:latin typeface="楷体_GB2312" pitchFamily="49" charset="-122"/>
                <a:ea typeface="楷体_GB2312" pitchFamily="49" charset="-122"/>
              </a:rPr>
              <a:t>O(n+e)</a:t>
            </a:r>
            <a:r>
              <a:rPr kumimoji="1" lang="zh-CN" altLang="en-US" sz="2800" b="1">
                <a:latin typeface="楷体_GB2312" pitchFamily="49" charset="-122"/>
                <a:ea typeface="楷体_GB2312" pitchFamily="49" charset="-122"/>
              </a:rPr>
              <a:t>。</a:t>
            </a:r>
          </a:p>
        </p:txBody>
      </p:sp>
      <p:sp>
        <p:nvSpPr>
          <p:cNvPr id="61445" name="Rectangle 7"/>
          <p:cNvSpPr>
            <a:spLocks noChangeArrowheads="1"/>
          </p:cNvSpPr>
          <p:nvPr/>
        </p:nvSpPr>
        <p:spPr bwMode="auto">
          <a:xfrm>
            <a:off x="250825" y="5013325"/>
            <a:ext cx="864076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latin typeface="楷体_GB2312" pitchFamily="49" charset="-122"/>
                <a:ea typeface="楷体_GB2312" pitchFamily="49" charset="-122"/>
              </a:rPr>
              <a:t>3</a:t>
            </a:r>
            <a:r>
              <a:rPr kumimoji="1" lang="zh-CN" altLang="en-US" sz="2800" b="1">
                <a:latin typeface="楷体_GB2312" pitchFamily="49" charset="-122"/>
                <a:ea typeface="楷体_GB2312" pitchFamily="49" charset="-122"/>
              </a:rPr>
              <a:t>、</a:t>
            </a:r>
            <a:r>
              <a:rPr kumimoji="1" lang="zh-CN" altLang="en-US" sz="2800" b="1">
                <a:solidFill>
                  <a:srgbClr val="FF3399"/>
                </a:solidFill>
                <a:latin typeface="楷体_GB2312" pitchFamily="49" charset="-122"/>
                <a:ea typeface="楷体_GB2312" pitchFamily="49" charset="-122"/>
              </a:rPr>
              <a:t>用途：</a:t>
            </a:r>
            <a:r>
              <a:rPr kumimoji="1" lang="zh-CN" altLang="en-US" sz="2800" b="1">
                <a:latin typeface="楷体_GB2312" pitchFamily="49" charset="-122"/>
                <a:ea typeface="楷体_GB2312" pitchFamily="49" charset="-122"/>
              </a:rPr>
              <a:t>邻接矩阵多用于稠密图，邻接表多用于稀疏图。</a:t>
            </a:r>
          </a:p>
        </p:txBody>
      </p:sp>
    </p:spTree>
  </p:cSld>
  <p:clrMapOvr>
    <a:masterClrMapping/>
  </p:clrMapOvr>
  <p:transition>
    <p:blinds dir="ver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Rectangle 4"/>
          <p:cNvSpPr>
            <a:spLocks noChangeArrowheads="1"/>
          </p:cNvSpPr>
          <p:nvPr/>
        </p:nvSpPr>
        <p:spPr bwMode="auto">
          <a:xfrm>
            <a:off x="323850" y="836613"/>
            <a:ext cx="84963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latin typeface="楷体_GB2312" pitchFamily="49" charset="-122"/>
                <a:ea typeface="楷体_GB2312" pitchFamily="49" charset="-122"/>
              </a:rPr>
              <a:t>  </a:t>
            </a:r>
            <a:r>
              <a:rPr kumimoji="1" lang="zh-CN" altLang="en-US" sz="3200" b="1">
                <a:latin typeface="楷体_GB2312" pitchFamily="49" charset="-122"/>
                <a:ea typeface="楷体_GB2312" pitchFamily="49" charset="-122"/>
              </a:rPr>
              <a:t>为了同时表示一个顶点和其他顶点的所有关系，出度和入度，可以把邻接表和逆邻接表结合起来得到另一种表：</a:t>
            </a:r>
            <a:r>
              <a:rPr kumimoji="1" lang="zh-CN" altLang="en-US" sz="3200" b="1">
                <a:solidFill>
                  <a:srgbClr val="FF3399"/>
                </a:solidFill>
                <a:latin typeface="楷体_GB2312" pitchFamily="49" charset="-122"/>
                <a:ea typeface="楷体_GB2312" pitchFamily="49" charset="-122"/>
              </a:rPr>
              <a:t>十字链表</a:t>
            </a:r>
            <a:r>
              <a:rPr kumimoji="1" lang="en-US" altLang="zh-CN" sz="3200" b="1">
                <a:solidFill>
                  <a:srgbClr val="FF3399"/>
                </a:solidFill>
                <a:latin typeface="楷体_GB2312" pitchFamily="49" charset="-122"/>
                <a:ea typeface="楷体_GB2312" pitchFamily="49" charset="-122"/>
              </a:rPr>
              <a:t>(Orthogonal List)</a:t>
            </a:r>
            <a:r>
              <a:rPr kumimoji="1" lang="zh-CN" altLang="en-US" sz="3200" b="1">
                <a:latin typeface="楷体_GB2312" pitchFamily="49" charset="-122"/>
                <a:ea typeface="楷体_GB2312" pitchFamily="49" charset="-122"/>
              </a:rPr>
              <a:t>。它是</a:t>
            </a:r>
            <a:r>
              <a:rPr kumimoji="1" lang="zh-CN" altLang="en-US" sz="3200" b="1">
                <a:solidFill>
                  <a:srgbClr val="FF3399"/>
                </a:solidFill>
                <a:latin typeface="楷体_GB2312" pitchFamily="49" charset="-122"/>
                <a:ea typeface="楷体_GB2312" pitchFamily="49" charset="-122"/>
              </a:rPr>
              <a:t>有向图</a:t>
            </a:r>
            <a:r>
              <a:rPr kumimoji="1" lang="zh-CN" altLang="en-US" sz="3200" b="1">
                <a:latin typeface="楷体_GB2312" pitchFamily="49" charset="-122"/>
                <a:ea typeface="楷体_GB2312" pitchFamily="49" charset="-122"/>
              </a:rPr>
              <a:t>的另一种链式结构。</a:t>
            </a:r>
          </a:p>
        </p:txBody>
      </p:sp>
      <p:sp>
        <p:nvSpPr>
          <p:cNvPr id="62467" name="Text Box 5"/>
          <p:cNvSpPr txBox="1">
            <a:spLocks noChangeArrowheads="1"/>
          </p:cNvSpPr>
          <p:nvPr/>
        </p:nvSpPr>
        <p:spPr bwMode="auto">
          <a:xfrm>
            <a:off x="179388" y="188913"/>
            <a:ext cx="79375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b="1">
                <a:latin typeface="楷体_GB2312" pitchFamily="49" charset="-122"/>
                <a:ea typeface="楷体_GB2312" pitchFamily="49" charset="-122"/>
              </a:rPr>
              <a:t>7.2.3 </a:t>
            </a:r>
            <a:r>
              <a:rPr kumimoji="1" lang="zh-CN" altLang="en-US" sz="3200" b="1">
                <a:latin typeface="楷体_GB2312" pitchFamily="49" charset="-122"/>
                <a:ea typeface="楷体_GB2312" pitchFamily="49" charset="-122"/>
              </a:rPr>
              <a:t>十字链表存储表示</a:t>
            </a:r>
            <a:r>
              <a:rPr kumimoji="1" lang="en-US" altLang="zh-CN" sz="3200" b="1">
                <a:latin typeface="Times New Roman" pitchFamily="18" charset="0"/>
                <a:ea typeface="楷体_GB2312" pitchFamily="49" charset="-122"/>
              </a:rPr>
              <a:t>——</a:t>
            </a:r>
            <a:r>
              <a:rPr kumimoji="1" lang="zh-CN" altLang="en-US" sz="3200" b="1">
                <a:latin typeface="楷体_GB2312" pitchFamily="49" charset="-122"/>
                <a:ea typeface="楷体_GB2312" pitchFamily="49" charset="-122"/>
              </a:rPr>
              <a:t>适用于有向图</a:t>
            </a:r>
          </a:p>
        </p:txBody>
      </p:sp>
      <p:sp>
        <p:nvSpPr>
          <p:cNvPr id="62468" name="Rectangle 6"/>
          <p:cNvSpPr>
            <a:spLocks noChangeArrowheads="1"/>
          </p:cNvSpPr>
          <p:nvPr/>
        </p:nvSpPr>
        <p:spPr bwMode="auto">
          <a:xfrm>
            <a:off x="179388" y="3573463"/>
            <a:ext cx="8820150" cy="301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latin typeface="楷体_GB2312" pitchFamily="49" charset="-122"/>
                <a:ea typeface="楷体_GB2312" pitchFamily="49" charset="-122"/>
              </a:rPr>
              <a:t>1</a:t>
            </a:r>
            <a:r>
              <a:rPr kumimoji="1" lang="zh-CN" altLang="en-US" sz="3200" b="1">
                <a:latin typeface="楷体_GB2312" pitchFamily="49" charset="-122"/>
                <a:ea typeface="楷体_GB2312" pitchFamily="49" charset="-122"/>
              </a:rPr>
              <a:t>、对应于有向图中的每一条弧有一个结点，称    </a:t>
            </a:r>
          </a:p>
          <a:p>
            <a:r>
              <a:rPr kumimoji="1" lang="zh-CN" altLang="en-US" sz="3200" b="1">
                <a:latin typeface="楷体_GB2312" pitchFamily="49" charset="-122"/>
                <a:ea typeface="楷体_GB2312" pitchFamily="49" charset="-122"/>
              </a:rPr>
              <a:t>  为弧结点；对应于每个顶点也有一个结点，称</a:t>
            </a:r>
          </a:p>
          <a:p>
            <a:r>
              <a:rPr kumimoji="1" lang="zh-CN" altLang="en-US" sz="3200" b="1">
                <a:latin typeface="楷体_GB2312" pitchFamily="49" charset="-122"/>
                <a:ea typeface="楷体_GB2312" pitchFamily="49" charset="-122"/>
              </a:rPr>
              <a:t>  为顶点结点。</a:t>
            </a:r>
          </a:p>
          <a:p>
            <a:r>
              <a:rPr kumimoji="1" lang="en-US" altLang="zh-CN" sz="3200" b="1">
                <a:latin typeface="楷体_GB2312" pitchFamily="49" charset="-122"/>
                <a:ea typeface="楷体_GB2312" pitchFamily="49" charset="-122"/>
              </a:rPr>
              <a:t>2</a:t>
            </a:r>
            <a:r>
              <a:rPr kumimoji="1" lang="zh-CN" altLang="en-US" sz="3200" b="1">
                <a:latin typeface="楷体_GB2312" pitchFamily="49" charset="-122"/>
                <a:ea typeface="楷体_GB2312" pitchFamily="49" charset="-122"/>
              </a:rPr>
              <a:t>、每条弧的弧头结点和弧尾结点都存在链表中</a:t>
            </a:r>
            <a:r>
              <a:rPr kumimoji="1" lang="en-US" altLang="zh-CN" sz="3200" b="1">
                <a:latin typeface="楷体_GB2312" pitchFamily="49" charset="-122"/>
                <a:ea typeface="楷体_GB2312" pitchFamily="49" charset="-122"/>
              </a:rPr>
              <a:t>,</a:t>
            </a:r>
          </a:p>
          <a:p>
            <a:r>
              <a:rPr kumimoji="1" lang="en-US" altLang="zh-CN" sz="3200" b="1">
                <a:latin typeface="楷体_GB2312" pitchFamily="49" charset="-122"/>
                <a:ea typeface="楷体_GB2312" pitchFamily="49" charset="-122"/>
              </a:rPr>
              <a:t>   </a:t>
            </a:r>
            <a:r>
              <a:rPr kumimoji="1" lang="zh-CN" altLang="en-US" sz="3200" b="1">
                <a:latin typeface="楷体_GB2312" pitchFamily="49" charset="-122"/>
                <a:ea typeface="楷体_GB2312" pitchFamily="49" charset="-122"/>
              </a:rPr>
              <a:t>并将</a:t>
            </a:r>
            <a:r>
              <a:rPr kumimoji="1" lang="zh-CN" altLang="en-US" sz="3200" b="1">
                <a:solidFill>
                  <a:srgbClr val="FF3399"/>
                </a:solidFill>
                <a:latin typeface="楷体_GB2312" pitchFamily="49" charset="-122"/>
                <a:ea typeface="楷体_GB2312" pitchFamily="49" charset="-122"/>
              </a:rPr>
              <a:t>弧结点</a:t>
            </a:r>
            <a:r>
              <a:rPr kumimoji="1" lang="zh-CN" altLang="en-US" sz="3200" b="1">
                <a:latin typeface="楷体_GB2312" pitchFamily="49" charset="-122"/>
                <a:ea typeface="楷体_GB2312" pitchFamily="49" charset="-122"/>
              </a:rPr>
              <a:t>分别组织到</a:t>
            </a:r>
            <a:r>
              <a:rPr kumimoji="1" lang="zh-CN" altLang="en-US" sz="3200" b="1" u="sng">
                <a:solidFill>
                  <a:srgbClr val="FF3399"/>
                </a:solidFill>
                <a:latin typeface="楷体_GB2312" pitchFamily="49" charset="-122"/>
                <a:ea typeface="楷体_GB2312" pitchFamily="49" charset="-122"/>
              </a:rPr>
              <a:t>以弧尾结点为头结点</a:t>
            </a:r>
          </a:p>
          <a:p>
            <a:r>
              <a:rPr kumimoji="1" lang="zh-CN" altLang="en-US" sz="3200" b="1">
                <a:solidFill>
                  <a:schemeClr val="tx2"/>
                </a:solidFill>
                <a:latin typeface="楷体_GB2312" pitchFamily="49" charset="-122"/>
                <a:ea typeface="楷体_GB2312" pitchFamily="49" charset="-122"/>
              </a:rPr>
              <a:t>   </a:t>
            </a:r>
            <a:r>
              <a:rPr kumimoji="1" lang="zh-CN" altLang="en-US" sz="3200" b="1">
                <a:latin typeface="楷体_GB2312" pitchFamily="49" charset="-122"/>
                <a:ea typeface="楷体_GB2312" pitchFamily="49" charset="-122"/>
              </a:rPr>
              <a:t>的链表和</a:t>
            </a:r>
            <a:r>
              <a:rPr kumimoji="1" lang="zh-CN" altLang="en-US" sz="3200" b="1" u="sng">
                <a:solidFill>
                  <a:srgbClr val="FF3399"/>
                </a:solidFill>
                <a:latin typeface="楷体_GB2312" pitchFamily="49" charset="-122"/>
                <a:ea typeface="楷体_GB2312" pitchFamily="49" charset="-122"/>
              </a:rPr>
              <a:t>以弧头结点为头结点</a:t>
            </a:r>
            <a:r>
              <a:rPr kumimoji="1" lang="zh-CN" altLang="en-US" sz="3200" b="1">
                <a:latin typeface="楷体_GB2312" pitchFamily="49" charset="-122"/>
                <a:ea typeface="楷体_GB2312" pitchFamily="49" charset="-122"/>
              </a:rPr>
              <a:t>的链表中。</a:t>
            </a:r>
          </a:p>
        </p:txBody>
      </p:sp>
      <p:sp>
        <p:nvSpPr>
          <p:cNvPr id="62469" name="Text Box 14"/>
          <p:cNvSpPr txBox="1">
            <a:spLocks noChangeArrowheads="1"/>
          </p:cNvSpPr>
          <p:nvPr/>
        </p:nvSpPr>
        <p:spPr bwMode="auto">
          <a:xfrm>
            <a:off x="250825" y="2924175"/>
            <a:ext cx="58959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latin typeface="楷体_GB2312" pitchFamily="49" charset="-122"/>
                <a:ea typeface="楷体_GB2312" pitchFamily="49" charset="-122"/>
              </a:rPr>
              <a:t>思路：将邻接矩阵用链表存储。</a:t>
            </a:r>
          </a:p>
        </p:txBody>
      </p:sp>
    </p:spTree>
  </p:cSld>
  <p:clrMapOvr>
    <a:masterClrMapping/>
  </p:clrMapOvr>
  <p:transition>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194" name="Group 4"/>
          <p:cNvGrpSpPr>
            <a:grpSpLocks/>
          </p:cNvGrpSpPr>
          <p:nvPr/>
        </p:nvGrpSpPr>
        <p:grpSpPr bwMode="auto">
          <a:xfrm>
            <a:off x="5940425" y="115888"/>
            <a:ext cx="2590800" cy="2667000"/>
            <a:chOff x="672" y="2064"/>
            <a:chExt cx="1632" cy="1680"/>
          </a:xfrm>
        </p:grpSpPr>
        <p:sp>
          <p:nvSpPr>
            <p:cNvPr id="8214" name="Oval 5"/>
            <p:cNvSpPr>
              <a:spLocks noChangeArrowheads="1"/>
            </p:cNvSpPr>
            <p:nvPr/>
          </p:nvSpPr>
          <p:spPr bwMode="auto">
            <a:xfrm>
              <a:off x="672" y="2064"/>
              <a:ext cx="432" cy="432"/>
            </a:xfrm>
            <a:prstGeom prst="ellipse">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0000"/>
                  </a:solidFill>
                  <a:latin typeface="Tahoma" pitchFamily="34" charset="0"/>
                </a:rPr>
                <a:t>V1</a:t>
              </a:r>
            </a:p>
          </p:txBody>
        </p:sp>
        <p:sp>
          <p:nvSpPr>
            <p:cNvPr id="8215" name="Oval 6"/>
            <p:cNvSpPr>
              <a:spLocks noChangeArrowheads="1"/>
            </p:cNvSpPr>
            <p:nvPr/>
          </p:nvSpPr>
          <p:spPr bwMode="auto">
            <a:xfrm>
              <a:off x="1872" y="3264"/>
              <a:ext cx="432" cy="432"/>
            </a:xfrm>
            <a:prstGeom prst="ellipse">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0000"/>
                  </a:solidFill>
                  <a:latin typeface="Tahoma" pitchFamily="34" charset="0"/>
                </a:rPr>
                <a:t>V4</a:t>
              </a:r>
            </a:p>
          </p:txBody>
        </p:sp>
        <p:sp>
          <p:nvSpPr>
            <p:cNvPr id="8216" name="Oval 7"/>
            <p:cNvSpPr>
              <a:spLocks noChangeArrowheads="1"/>
            </p:cNvSpPr>
            <p:nvPr/>
          </p:nvSpPr>
          <p:spPr bwMode="auto">
            <a:xfrm>
              <a:off x="1824" y="2064"/>
              <a:ext cx="432" cy="432"/>
            </a:xfrm>
            <a:prstGeom prst="ellipse">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0000"/>
                  </a:solidFill>
                  <a:latin typeface="Tahoma" pitchFamily="34" charset="0"/>
                </a:rPr>
                <a:t>V2</a:t>
              </a:r>
            </a:p>
          </p:txBody>
        </p:sp>
        <p:sp>
          <p:nvSpPr>
            <p:cNvPr id="8217" name="Oval 8"/>
            <p:cNvSpPr>
              <a:spLocks noChangeArrowheads="1"/>
            </p:cNvSpPr>
            <p:nvPr/>
          </p:nvSpPr>
          <p:spPr bwMode="auto">
            <a:xfrm>
              <a:off x="672" y="3312"/>
              <a:ext cx="432" cy="432"/>
            </a:xfrm>
            <a:prstGeom prst="ellipse">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0000"/>
                  </a:solidFill>
                  <a:latin typeface="Tahoma" pitchFamily="34" charset="0"/>
                </a:rPr>
                <a:t>V3</a:t>
              </a:r>
            </a:p>
          </p:txBody>
        </p:sp>
        <p:sp>
          <p:nvSpPr>
            <p:cNvPr id="8218" name="Line 9"/>
            <p:cNvSpPr>
              <a:spLocks noChangeShapeType="1"/>
            </p:cNvSpPr>
            <p:nvPr/>
          </p:nvSpPr>
          <p:spPr bwMode="auto">
            <a:xfrm>
              <a:off x="1104" y="2304"/>
              <a:ext cx="720" cy="0"/>
            </a:xfrm>
            <a:prstGeom prst="line">
              <a:avLst/>
            </a:prstGeom>
            <a:noFill/>
            <a:ln w="28575">
              <a:solidFill>
                <a:srgbClr val="00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19" name="Line 10"/>
            <p:cNvSpPr>
              <a:spLocks noChangeShapeType="1"/>
            </p:cNvSpPr>
            <p:nvPr/>
          </p:nvSpPr>
          <p:spPr bwMode="auto">
            <a:xfrm>
              <a:off x="864" y="2496"/>
              <a:ext cx="0" cy="816"/>
            </a:xfrm>
            <a:prstGeom prst="line">
              <a:avLst/>
            </a:prstGeom>
            <a:noFill/>
            <a:ln w="28575">
              <a:solidFill>
                <a:srgbClr val="00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20" name="Line 11"/>
            <p:cNvSpPr>
              <a:spLocks noChangeShapeType="1"/>
            </p:cNvSpPr>
            <p:nvPr/>
          </p:nvSpPr>
          <p:spPr bwMode="auto">
            <a:xfrm>
              <a:off x="1104" y="3552"/>
              <a:ext cx="768" cy="0"/>
            </a:xfrm>
            <a:prstGeom prst="line">
              <a:avLst/>
            </a:prstGeom>
            <a:noFill/>
            <a:ln w="28575">
              <a:solidFill>
                <a:srgbClr val="00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21" name="Line 12"/>
            <p:cNvSpPr>
              <a:spLocks noChangeShapeType="1"/>
            </p:cNvSpPr>
            <p:nvPr/>
          </p:nvSpPr>
          <p:spPr bwMode="auto">
            <a:xfrm flipH="1" flipV="1">
              <a:off x="1056" y="2400"/>
              <a:ext cx="912" cy="912"/>
            </a:xfrm>
            <a:prstGeom prst="line">
              <a:avLst/>
            </a:prstGeom>
            <a:noFill/>
            <a:ln w="28575">
              <a:solidFill>
                <a:srgbClr val="00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8195" name="Rectangle 13"/>
          <p:cNvSpPr>
            <a:spLocks noChangeArrowheads="1"/>
          </p:cNvSpPr>
          <p:nvPr/>
        </p:nvSpPr>
        <p:spPr bwMode="auto">
          <a:xfrm>
            <a:off x="250825" y="311150"/>
            <a:ext cx="329565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buClr>
                <a:schemeClr val="hlink"/>
              </a:buClr>
              <a:buFont typeface="Wingdings" pitchFamily="2" charset="2"/>
              <a:buNone/>
            </a:pPr>
            <a:r>
              <a:rPr lang="zh-CN" altLang="en-US" sz="3200" b="1">
                <a:solidFill>
                  <a:srgbClr val="000000"/>
                </a:solidFill>
              </a:rPr>
              <a:t>表示为：</a:t>
            </a:r>
            <a:r>
              <a:rPr lang="en-US" altLang="zh-CN" sz="3200" b="1">
                <a:solidFill>
                  <a:srgbClr val="000000"/>
                </a:solidFill>
              </a:rPr>
              <a:t>G=(V,E)</a:t>
            </a:r>
          </a:p>
        </p:txBody>
      </p:sp>
      <p:sp>
        <p:nvSpPr>
          <p:cNvPr id="242702" name="Rectangle 14"/>
          <p:cNvSpPr>
            <a:spLocks noChangeArrowheads="1"/>
          </p:cNvSpPr>
          <p:nvPr/>
        </p:nvSpPr>
        <p:spPr bwMode="auto">
          <a:xfrm>
            <a:off x="250825" y="976313"/>
            <a:ext cx="5148263"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sym typeface="Symbol" pitchFamily="18" charset="2"/>
              </a:rPr>
              <a:t>V={V1, V2, V3, V4}</a:t>
            </a:r>
          </a:p>
          <a:p>
            <a:r>
              <a:rPr kumimoji="1" lang="en-US" altLang="zh-CN" sz="3200" b="1">
                <a:sym typeface="Symbol" pitchFamily="18" charset="2"/>
              </a:rPr>
              <a:t>E={&lt;V1, V2&gt;, &lt;V1, V3&gt;,</a:t>
            </a:r>
          </a:p>
          <a:p>
            <a:r>
              <a:rPr kumimoji="1" lang="en-US" altLang="zh-CN" sz="3200" b="1"/>
              <a:t>  &lt;</a:t>
            </a:r>
            <a:r>
              <a:rPr kumimoji="1" lang="en-US" altLang="zh-CN" sz="3200" b="1">
                <a:sym typeface="Symbol" pitchFamily="18" charset="2"/>
              </a:rPr>
              <a:t>V3</a:t>
            </a:r>
            <a:r>
              <a:rPr kumimoji="1" lang="en-US" altLang="zh-CN" sz="3200" b="1"/>
              <a:t>, </a:t>
            </a:r>
            <a:r>
              <a:rPr kumimoji="1" lang="en-US" altLang="zh-CN" sz="3200" b="1">
                <a:sym typeface="Symbol" pitchFamily="18" charset="2"/>
              </a:rPr>
              <a:t>V4</a:t>
            </a:r>
            <a:r>
              <a:rPr kumimoji="1" lang="en-US" altLang="zh-CN" sz="3200" b="1"/>
              <a:t>&gt;, &lt;</a:t>
            </a:r>
            <a:r>
              <a:rPr kumimoji="1" lang="en-US" altLang="zh-CN" sz="3200" b="1">
                <a:sym typeface="Symbol" pitchFamily="18" charset="2"/>
              </a:rPr>
              <a:t>V4</a:t>
            </a:r>
            <a:r>
              <a:rPr kumimoji="1" lang="en-US" altLang="zh-CN" sz="3200" b="1"/>
              <a:t>, </a:t>
            </a:r>
            <a:r>
              <a:rPr kumimoji="1" lang="en-US" altLang="zh-CN" sz="3200" b="1">
                <a:sym typeface="Symbol" pitchFamily="18" charset="2"/>
              </a:rPr>
              <a:t>V1&gt;</a:t>
            </a:r>
            <a:r>
              <a:rPr kumimoji="1" lang="en-US" altLang="zh-CN" sz="3200" b="1"/>
              <a:t>}</a:t>
            </a:r>
          </a:p>
        </p:txBody>
      </p:sp>
      <p:sp>
        <p:nvSpPr>
          <p:cNvPr id="8197" name="Rectangle 15"/>
          <p:cNvSpPr>
            <a:spLocks noChangeArrowheads="1"/>
          </p:cNvSpPr>
          <p:nvPr/>
        </p:nvSpPr>
        <p:spPr bwMode="auto">
          <a:xfrm>
            <a:off x="6556375" y="2852738"/>
            <a:ext cx="1255713"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buClr>
                <a:schemeClr val="hlink"/>
              </a:buClr>
              <a:buFont typeface="Wingdings" pitchFamily="2" charset="2"/>
              <a:buNone/>
            </a:pPr>
            <a:r>
              <a:rPr lang="zh-CN" altLang="en-US" sz="2800" b="1">
                <a:solidFill>
                  <a:srgbClr val="000000"/>
                </a:solidFill>
              </a:rPr>
              <a:t>有向图</a:t>
            </a:r>
          </a:p>
        </p:txBody>
      </p:sp>
      <p:grpSp>
        <p:nvGrpSpPr>
          <p:cNvPr id="242704" name="Group 16"/>
          <p:cNvGrpSpPr>
            <a:grpSpLocks/>
          </p:cNvGrpSpPr>
          <p:nvPr/>
        </p:nvGrpSpPr>
        <p:grpSpPr bwMode="auto">
          <a:xfrm>
            <a:off x="250825" y="4005263"/>
            <a:ext cx="4038600" cy="2667000"/>
            <a:chOff x="240" y="2016"/>
            <a:chExt cx="2544" cy="1680"/>
          </a:xfrm>
        </p:grpSpPr>
        <p:sp>
          <p:nvSpPr>
            <p:cNvPr id="8202" name="Oval 17"/>
            <p:cNvSpPr>
              <a:spLocks noChangeArrowheads="1"/>
            </p:cNvSpPr>
            <p:nvPr/>
          </p:nvSpPr>
          <p:spPr bwMode="auto">
            <a:xfrm>
              <a:off x="2352" y="2640"/>
              <a:ext cx="432" cy="384"/>
            </a:xfrm>
            <a:prstGeom prst="ellipse">
              <a:avLst/>
            </a:prstGeom>
            <a:noFill/>
            <a:ln w="12700" cap="sq">
              <a:solidFill>
                <a:srgbClr val="000066"/>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latin typeface="Times New Roman" pitchFamily="18" charset="0"/>
                  <a:ea typeface="楷体_GB2312" pitchFamily="49" charset="-122"/>
                </a:rPr>
                <a:t>E</a:t>
              </a:r>
            </a:p>
          </p:txBody>
        </p:sp>
        <p:sp>
          <p:nvSpPr>
            <p:cNvPr id="8203" name="Oval 18"/>
            <p:cNvSpPr>
              <a:spLocks noChangeArrowheads="1"/>
            </p:cNvSpPr>
            <p:nvPr/>
          </p:nvSpPr>
          <p:spPr bwMode="auto">
            <a:xfrm>
              <a:off x="1200" y="2016"/>
              <a:ext cx="432" cy="384"/>
            </a:xfrm>
            <a:prstGeom prst="ellipse">
              <a:avLst/>
            </a:prstGeom>
            <a:noFill/>
            <a:ln w="12700" cap="sq">
              <a:solidFill>
                <a:srgbClr val="000066"/>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latin typeface="Times New Roman" pitchFamily="18" charset="0"/>
                  <a:ea typeface="楷体_GB2312" pitchFamily="49" charset="-122"/>
                </a:rPr>
                <a:t>A</a:t>
              </a:r>
            </a:p>
          </p:txBody>
        </p:sp>
        <p:sp>
          <p:nvSpPr>
            <p:cNvPr id="8204" name="Oval 19"/>
            <p:cNvSpPr>
              <a:spLocks noChangeArrowheads="1"/>
            </p:cNvSpPr>
            <p:nvPr/>
          </p:nvSpPr>
          <p:spPr bwMode="auto">
            <a:xfrm>
              <a:off x="768" y="3312"/>
              <a:ext cx="432" cy="384"/>
            </a:xfrm>
            <a:prstGeom prst="ellipse">
              <a:avLst/>
            </a:prstGeom>
            <a:noFill/>
            <a:ln w="12700" cap="sq">
              <a:solidFill>
                <a:srgbClr val="000066"/>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latin typeface="Times New Roman" pitchFamily="18" charset="0"/>
                  <a:ea typeface="楷体_GB2312" pitchFamily="49" charset="-122"/>
                </a:rPr>
                <a:t>C</a:t>
              </a:r>
            </a:p>
          </p:txBody>
        </p:sp>
        <p:sp>
          <p:nvSpPr>
            <p:cNvPr id="8205" name="Oval 20"/>
            <p:cNvSpPr>
              <a:spLocks noChangeArrowheads="1"/>
            </p:cNvSpPr>
            <p:nvPr/>
          </p:nvSpPr>
          <p:spPr bwMode="auto">
            <a:xfrm>
              <a:off x="240" y="2640"/>
              <a:ext cx="432" cy="384"/>
            </a:xfrm>
            <a:prstGeom prst="ellipse">
              <a:avLst/>
            </a:prstGeom>
            <a:noFill/>
            <a:ln w="12700" cap="sq">
              <a:solidFill>
                <a:srgbClr val="000066"/>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latin typeface="Times New Roman" pitchFamily="18" charset="0"/>
                  <a:ea typeface="楷体_GB2312" pitchFamily="49" charset="-122"/>
                </a:rPr>
                <a:t>B</a:t>
              </a:r>
            </a:p>
          </p:txBody>
        </p:sp>
        <p:sp>
          <p:nvSpPr>
            <p:cNvPr id="8206" name="Oval 21"/>
            <p:cNvSpPr>
              <a:spLocks noChangeArrowheads="1"/>
            </p:cNvSpPr>
            <p:nvPr/>
          </p:nvSpPr>
          <p:spPr bwMode="auto">
            <a:xfrm>
              <a:off x="1728" y="3312"/>
              <a:ext cx="432" cy="384"/>
            </a:xfrm>
            <a:prstGeom prst="ellipse">
              <a:avLst/>
            </a:prstGeom>
            <a:noFill/>
            <a:ln w="12700" cap="sq">
              <a:solidFill>
                <a:srgbClr val="000066"/>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latin typeface="Times New Roman" pitchFamily="18" charset="0"/>
                  <a:ea typeface="楷体_GB2312" pitchFamily="49" charset="-122"/>
                </a:rPr>
                <a:t>D</a:t>
              </a:r>
            </a:p>
          </p:txBody>
        </p:sp>
        <p:sp>
          <p:nvSpPr>
            <p:cNvPr id="8207" name="Line 22"/>
            <p:cNvSpPr>
              <a:spLocks noChangeShapeType="1"/>
            </p:cNvSpPr>
            <p:nvPr/>
          </p:nvSpPr>
          <p:spPr bwMode="auto">
            <a:xfrm flipH="1">
              <a:off x="576" y="2256"/>
              <a:ext cx="624" cy="384"/>
            </a:xfrm>
            <a:prstGeom prst="line">
              <a:avLst/>
            </a:prstGeom>
            <a:noFill/>
            <a:ln w="28575" cap="sq">
              <a:solidFill>
                <a:srgbClr val="000066"/>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8" name="Line 23"/>
            <p:cNvSpPr>
              <a:spLocks noChangeShapeType="1"/>
            </p:cNvSpPr>
            <p:nvPr/>
          </p:nvSpPr>
          <p:spPr bwMode="auto">
            <a:xfrm>
              <a:off x="576" y="2976"/>
              <a:ext cx="240" cy="384"/>
            </a:xfrm>
            <a:prstGeom prst="line">
              <a:avLst/>
            </a:prstGeom>
            <a:noFill/>
            <a:ln w="28575" cap="sq">
              <a:solidFill>
                <a:srgbClr val="000066"/>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9" name="Line 24"/>
            <p:cNvSpPr>
              <a:spLocks noChangeShapeType="1"/>
            </p:cNvSpPr>
            <p:nvPr/>
          </p:nvSpPr>
          <p:spPr bwMode="auto">
            <a:xfrm>
              <a:off x="1200" y="3504"/>
              <a:ext cx="528" cy="0"/>
            </a:xfrm>
            <a:prstGeom prst="line">
              <a:avLst/>
            </a:prstGeom>
            <a:noFill/>
            <a:ln w="28575" cap="sq">
              <a:solidFill>
                <a:srgbClr val="000066"/>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0" name="Line 25"/>
            <p:cNvSpPr>
              <a:spLocks noChangeShapeType="1"/>
            </p:cNvSpPr>
            <p:nvPr/>
          </p:nvSpPr>
          <p:spPr bwMode="auto">
            <a:xfrm flipH="1" flipV="1">
              <a:off x="1536" y="2352"/>
              <a:ext cx="384" cy="960"/>
            </a:xfrm>
            <a:prstGeom prst="line">
              <a:avLst/>
            </a:prstGeom>
            <a:noFill/>
            <a:ln w="28575" cap="sq">
              <a:solidFill>
                <a:srgbClr val="000066"/>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1" name="Line 26"/>
            <p:cNvSpPr>
              <a:spLocks noChangeShapeType="1"/>
            </p:cNvSpPr>
            <p:nvPr/>
          </p:nvSpPr>
          <p:spPr bwMode="auto">
            <a:xfrm>
              <a:off x="1632" y="2208"/>
              <a:ext cx="816" cy="480"/>
            </a:xfrm>
            <a:prstGeom prst="line">
              <a:avLst/>
            </a:prstGeom>
            <a:noFill/>
            <a:ln w="28575" cap="sq">
              <a:solidFill>
                <a:srgbClr val="000066"/>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2" name="Line 27"/>
            <p:cNvSpPr>
              <a:spLocks noChangeShapeType="1"/>
            </p:cNvSpPr>
            <p:nvPr/>
          </p:nvSpPr>
          <p:spPr bwMode="auto">
            <a:xfrm flipH="1" flipV="1">
              <a:off x="672" y="2880"/>
              <a:ext cx="1104" cy="480"/>
            </a:xfrm>
            <a:prstGeom prst="line">
              <a:avLst/>
            </a:prstGeom>
            <a:noFill/>
            <a:ln w="28575" cap="sq">
              <a:solidFill>
                <a:srgbClr val="000066"/>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3" name="Line 28"/>
            <p:cNvSpPr>
              <a:spLocks noChangeShapeType="1"/>
            </p:cNvSpPr>
            <p:nvPr/>
          </p:nvSpPr>
          <p:spPr bwMode="auto">
            <a:xfrm flipH="1">
              <a:off x="1104" y="2880"/>
              <a:ext cx="1248" cy="480"/>
            </a:xfrm>
            <a:prstGeom prst="line">
              <a:avLst/>
            </a:prstGeom>
            <a:noFill/>
            <a:ln w="28575" cap="sq">
              <a:solidFill>
                <a:srgbClr val="000066"/>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42717" name="Text Box 29"/>
          <p:cNvSpPr txBox="1">
            <a:spLocks noChangeArrowheads="1"/>
          </p:cNvSpPr>
          <p:nvPr/>
        </p:nvSpPr>
        <p:spPr bwMode="auto">
          <a:xfrm>
            <a:off x="179388" y="3011488"/>
            <a:ext cx="1135062"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90000"/>
              </a:lnSpc>
              <a:spcBef>
                <a:spcPct val="20000"/>
              </a:spcBef>
              <a:buClr>
                <a:schemeClr val="hlink"/>
              </a:buClr>
              <a:buFont typeface="Wingdings" pitchFamily="2" charset="2"/>
              <a:buNone/>
            </a:pPr>
            <a:r>
              <a:rPr lang="zh-CN" altLang="en-US" sz="3200" b="1">
                <a:solidFill>
                  <a:srgbClr val="000000"/>
                </a:solidFill>
                <a:sym typeface="Symbol" pitchFamily="18" charset="2"/>
              </a:rPr>
              <a:t>例如</a:t>
            </a:r>
            <a:r>
              <a:rPr lang="en-US" altLang="zh-CN" sz="3200" b="1">
                <a:solidFill>
                  <a:srgbClr val="000000"/>
                </a:solidFill>
                <a:sym typeface="Symbol" pitchFamily="18" charset="2"/>
              </a:rPr>
              <a:t>:</a:t>
            </a:r>
            <a:endParaRPr lang="en-US" altLang="zh-CN" sz="3200" b="1">
              <a:solidFill>
                <a:srgbClr val="000000"/>
              </a:solidFill>
            </a:endParaRPr>
          </a:p>
        </p:txBody>
      </p:sp>
      <p:sp>
        <p:nvSpPr>
          <p:cNvPr id="242718" name="Text Box 30"/>
          <p:cNvSpPr txBox="1">
            <a:spLocks noChangeArrowheads="1"/>
          </p:cNvSpPr>
          <p:nvPr/>
        </p:nvSpPr>
        <p:spPr bwMode="auto">
          <a:xfrm>
            <a:off x="1441450" y="3068638"/>
            <a:ext cx="2678113"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90000"/>
              </a:lnSpc>
              <a:spcBef>
                <a:spcPct val="20000"/>
              </a:spcBef>
              <a:buClr>
                <a:schemeClr val="hlink"/>
              </a:buClr>
              <a:buFont typeface="Wingdings" pitchFamily="2" charset="2"/>
              <a:buNone/>
            </a:pPr>
            <a:r>
              <a:rPr lang="en-US" altLang="zh-CN" sz="3200" b="1">
                <a:solidFill>
                  <a:srgbClr val="000000"/>
                </a:solidFill>
                <a:sym typeface="Symbol" pitchFamily="18" charset="2"/>
              </a:rPr>
              <a:t>G1 = (V1, E1)</a:t>
            </a:r>
            <a:endParaRPr lang="en-US" altLang="zh-CN" sz="3200" b="1">
              <a:solidFill>
                <a:srgbClr val="000000"/>
              </a:solidFill>
            </a:endParaRPr>
          </a:p>
        </p:txBody>
      </p:sp>
      <p:sp>
        <p:nvSpPr>
          <p:cNvPr id="242719" name="Text Box 31"/>
          <p:cNvSpPr txBox="1">
            <a:spLocks noChangeArrowheads="1"/>
          </p:cNvSpPr>
          <p:nvPr/>
        </p:nvSpPr>
        <p:spPr bwMode="auto">
          <a:xfrm>
            <a:off x="4506913" y="3998913"/>
            <a:ext cx="4502150" cy="267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90000"/>
              </a:lnSpc>
              <a:spcBef>
                <a:spcPct val="20000"/>
              </a:spcBef>
              <a:buClr>
                <a:schemeClr val="hlink"/>
              </a:buClr>
              <a:buFont typeface="Wingdings" pitchFamily="2" charset="2"/>
              <a:buNone/>
            </a:pPr>
            <a:r>
              <a:rPr lang="zh-CN" altLang="en-US" sz="3200" b="1">
                <a:solidFill>
                  <a:srgbClr val="000000"/>
                </a:solidFill>
                <a:sym typeface="Symbol" pitchFamily="18" charset="2"/>
              </a:rPr>
              <a:t>其中</a:t>
            </a:r>
          </a:p>
          <a:p>
            <a:pPr eaLnBrk="1" hangingPunct="1">
              <a:lnSpc>
                <a:spcPct val="90000"/>
              </a:lnSpc>
              <a:spcBef>
                <a:spcPct val="20000"/>
              </a:spcBef>
              <a:buClr>
                <a:schemeClr val="hlink"/>
              </a:buClr>
              <a:buFont typeface="Wingdings" pitchFamily="2" charset="2"/>
              <a:buNone/>
            </a:pPr>
            <a:r>
              <a:rPr lang="en-US" altLang="zh-CN" sz="3200" b="1">
                <a:solidFill>
                  <a:srgbClr val="000000"/>
                </a:solidFill>
                <a:sym typeface="Symbol" pitchFamily="18" charset="2"/>
              </a:rPr>
              <a:t>V1={A, B, C, D, E}</a:t>
            </a:r>
          </a:p>
          <a:p>
            <a:pPr eaLnBrk="1" hangingPunct="1">
              <a:lnSpc>
                <a:spcPct val="90000"/>
              </a:lnSpc>
              <a:spcBef>
                <a:spcPct val="20000"/>
              </a:spcBef>
              <a:buClr>
                <a:schemeClr val="hlink"/>
              </a:buClr>
              <a:buFont typeface="Wingdings" pitchFamily="2" charset="2"/>
              <a:buNone/>
            </a:pPr>
            <a:r>
              <a:rPr lang="en-US" altLang="zh-CN" sz="3200" b="1">
                <a:solidFill>
                  <a:srgbClr val="000000"/>
                </a:solidFill>
                <a:sym typeface="Symbol" pitchFamily="18" charset="2"/>
              </a:rPr>
              <a:t>E1={&lt;A,B&gt;, &lt;A,E&gt;,</a:t>
            </a:r>
          </a:p>
          <a:p>
            <a:pPr eaLnBrk="1" hangingPunct="1">
              <a:lnSpc>
                <a:spcPct val="90000"/>
              </a:lnSpc>
              <a:spcBef>
                <a:spcPct val="20000"/>
              </a:spcBef>
              <a:buClr>
                <a:schemeClr val="hlink"/>
              </a:buClr>
              <a:buFont typeface="Wingdings" pitchFamily="2" charset="2"/>
              <a:buNone/>
            </a:pPr>
            <a:r>
              <a:rPr lang="en-US" altLang="zh-CN" sz="3200" b="1">
                <a:solidFill>
                  <a:srgbClr val="000000"/>
                </a:solidFill>
              </a:rPr>
              <a:t>  &lt;B,C&gt;, &lt;C,D&gt;, &lt;D,B&gt;,</a:t>
            </a:r>
          </a:p>
          <a:p>
            <a:pPr eaLnBrk="1" hangingPunct="1">
              <a:lnSpc>
                <a:spcPct val="90000"/>
              </a:lnSpc>
              <a:spcBef>
                <a:spcPct val="20000"/>
              </a:spcBef>
              <a:buClr>
                <a:schemeClr val="hlink"/>
              </a:buClr>
              <a:buFont typeface="Wingdings" pitchFamily="2" charset="2"/>
              <a:buNone/>
            </a:pPr>
            <a:r>
              <a:rPr lang="en-US" altLang="zh-CN" sz="3200" b="1">
                <a:solidFill>
                  <a:srgbClr val="000000"/>
                </a:solidFill>
              </a:rPr>
              <a:t>  &lt;D,A&gt;, &lt;E,C&gt;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2702"/>
                                        </p:tgtEl>
                                        <p:attrNameLst>
                                          <p:attrName>style.visibility</p:attrName>
                                        </p:attrNameLst>
                                      </p:cBhvr>
                                      <p:to>
                                        <p:strVal val="visible"/>
                                      </p:to>
                                    </p:set>
                                    <p:animEffect transition="in" filter="blinds(horizontal)">
                                      <p:cBhvr>
                                        <p:cTn id="7" dur="500"/>
                                        <p:tgtEl>
                                          <p:spTgt spid="2427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2717"/>
                                        </p:tgtEl>
                                        <p:attrNameLst>
                                          <p:attrName>style.visibility</p:attrName>
                                        </p:attrNameLst>
                                      </p:cBhvr>
                                      <p:to>
                                        <p:strVal val="visible"/>
                                      </p:to>
                                    </p:set>
                                    <p:animEffect transition="in" filter="wipe(left)">
                                      <p:cBhvr>
                                        <p:cTn id="12" dur="500"/>
                                        <p:tgtEl>
                                          <p:spTgt spid="2427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2718"/>
                                        </p:tgtEl>
                                        <p:attrNameLst>
                                          <p:attrName>style.visibility</p:attrName>
                                        </p:attrNameLst>
                                      </p:cBhvr>
                                      <p:to>
                                        <p:strVal val="visible"/>
                                      </p:to>
                                    </p:set>
                                    <p:animEffect transition="in" filter="wipe(left)">
                                      <p:cBhvr>
                                        <p:cTn id="17" dur="500"/>
                                        <p:tgtEl>
                                          <p:spTgt spid="242718"/>
                                        </p:tgtEl>
                                      </p:cBhvr>
                                    </p:animEffect>
                                  </p:childTnLst>
                                </p:cTn>
                              </p:par>
                              <p:par>
                                <p:cTn id="18" presetID="22" presetClass="entr" presetSubtype="1" fill="hold" nodeType="withEffect">
                                  <p:stCondLst>
                                    <p:cond delay="0"/>
                                  </p:stCondLst>
                                  <p:childTnLst>
                                    <p:set>
                                      <p:cBhvr>
                                        <p:cTn id="19" dur="1" fill="hold">
                                          <p:stCondLst>
                                            <p:cond delay="0"/>
                                          </p:stCondLst>
                                        </p:cTn>
                                        <p:tgtEl>
                                          <p:spTgt spid="242704"/>
                                        </p:tgtEl>
                                        <p:attrNameLst>
                                          <p:attrName>style.visibility</p:attrName>
                                        </p:attrNameLst>
                                      </p:cBhvr>
                                      <p:to>
                                        <p:strVal val="visible"/>
                                      </p:to>
                                    </p:set>
                                    <p:animEffect transition="in" filter="wipe(up)">
                                      <p:cBhvr>
                                        <p:cTn id="20" dur="500"/>
                                        <p:tgtEl>
                                          <p:spTgt spid="24270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42719"/>
                                        </p:tgtEl>
                                        <p:attrNameLst>
                                          <p:attrName>style.visibility</p:attrName>
                                        </p:attrNameLst>
                                      </p:cBhvr>
                                      <p:to>
                                        <p:strVal val="visible"/>
                                      </p:to>
                                    </p:set>
                                    <p:animEffect transition="in" filter="wipe(left)">
                                      <p:cBhvr>
                                        <p:cTn id="25" dur="500"/>
                                        <p:tgtEl>
                                          <p:spTgt spid="2427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702" grpId="0"/>
      <p:bldP spid="242717" grpId="0" autoUpdateAnimBg="0"/>
      <p:bldP spid="242718" grpId="0" autoUpdateAnimBg="0"/>
      <p:bldP spid="242719"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3490" name="Group 22"/>
          <p:cNvGrpSpPr>
            <a:grpSpLocks/>
          </p:cNvGrpSpPr>
          <p:nvPr/>
        </p:nvGrpSpPr>
        <p:grpSpPr bwMode="auto">
          <a:xfrm>
            <a:off x="325438" y="4197350"/>
            <a:ext cx="3886200" cy="457200"/>
            <a:chOff x="68" y="2961"/>
            <a:chExt cx="2448" cy="288"/>
          </a:xfrm>
        </p:grpSpPr>
        <p:sp>
          <p:nvSpPr>
            <p:cNvPr id="63505" name="Rectangle 6"/>
            <p:cNvSpPr>
              <a:spLocks noChangeArrowheads="1"/>
            </p:cNvSpPr>
            <p:nvPr/>
          </p:nvSpPr>
          <p:spPr bwMode="auto">
            <a:xfrm>
              <a:off x="1700" y="2961"/>
              <a:ext cx="81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a:latin typeface="Tahoma" pitchFamily="34" charset="0"/>
                </a:rPr>
                <a:t>firstout</a:t>
              </a:r>
            </a:p>
          </p:txBody>
        </p:sp>
        <p:sp>
          <p:nvSpPr>
            <p:cNvPr id="63506" name="Rectangle 7"/>
            <p:cNvSpPr>
              <a:spLocks noChangeArrowheads="1"/>
            </p:cNvSpPr>
            <p:nvPr/>
          </p:nvSpPr>
          <p:spPr bwMode="auto">
            <a:xfrm>
              <a:off x="884" y="2961"/>
              <a:ext cx="81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a:latin typeface="Tahoma" pitchFamily="34" charset="0"/>
                </a:rPr>
                <a:t>firstin</a:t>
              </a:r>
            </a:p>
          </p:txBody>
        </p:sp>
        <p:sp>
          <p:nvSpPr>
            <p:cNvPr id="63507" name="Rectangle 8"/>
            <p:cNvSpPr>
              <a:spLocks noChangeArrowheads="1"/>
            </p:cNvSpPr>
            <p:nvPr/>
          </p:nvSpPr>
          <p:spPr bwMode="auto">
            <a:xfrm>
              <a:off x="68" y="2961"/>
              <a:ext cx="81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a:latin typeface="Tahoma" pitchFamily="34" charset="0"/>
                </a:rPr>
                <a:t>data</a:t>
              </a:r>
            </a:p>
          </p:txBody>
        </p:sp>
      </p:grpSp>
      <p:sp>
        <p:nvSpPr>
          <p:cNvPr id="63491" name="Text Box 9"/>
          <p:cNvSpPr txBox="1">
            <a:spLocks noChangeArrowheads="1"/>
          </p:cNvSpPr>
          <p:nvPr/>
        </p:nvSpPr>
        <p:spPr bwMode="auto">
          <a:xfrm>
            <a:off x="250825" y="4725988"/>
            <a:ext cx="85852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b="1">
                <a:latin typeface="楷体_GB2312" pitchFamily="49" charset="-122"/>
                <a:ea typeface="楷体_GB2312" pitchFamily="49" charset="-122"/>
              </a:rPr>
              <a:t>data: </a:t>
            </a:r>
            <a:r>
              <a:rPr kumimoji="1" lang="zh-CN" altLang="en-US" sz="2800" b="1">
                <a:latin typeface="楷体_GB2312" pitchFamily="49" charset="-122"/>
                <a:ea typeface="楷体_GB2312" pitchFamily="49" charset="-122"/>
              </a:rPr>
              <a:t>存储顶点信息</a:t>
            </a:r>
          </a:p>
          <a:p>
            <a:pPr eaLnBrk="1" hangingPunct="1"/>
            <a:r>
              <a:rPr kumimoji="1" lang="en-US" altLang="zh-CN" sz="2800" b="1">
                <a:latin typeface="楷体_GB2312" pitchFamily="49" charset="-122"/>
                <a:ea typeface="楷体_GB2312" pitchFamily="49" charset="-122"/>
              </a:rPr>
              <a:t>firstin: </a:t>
            </a:r>
            <a:r>
              <a:rPr kumimoji="1" lang="zh-CN" altLang="en-US" sz="2800" b="1">
                <a:latin typeface="楷体_GB2312" pitchFamily="49" charset="-122"/>
                <a:ea typeface="楷体_GB2312" pitchFamily="49" charset="-122"/>
              </a:rPr>
              <a:t>指向</a:t>
            </a:r>
            <a:r>
              <a:rPr kumimoji="1" lang="zh-CN" altLang="en-US" sz="2800" b="1" u="sng">
                <a:solidFill>
                  <a:schemeClr val="tx2"/>
                </a:solidFill>
                <a:latin typeface="楷体_GB2312" pitchFamily="49" charset="-122"/>
                <a:ea typeface="楷体_GB2312" pitchFamily="49" charset="-122"/>
              </a:rPr>
              <a:t>以该顶点为弧头</a:t>
            </a:r>
            <a:r>
              <a:rPr kumimoji="1" lang="zh-CN" altLang="en-US" sz="2800" b="1">
                <a:latin typeface="楷体_GB2312" pitchFamily="49" charset="-122"/>
                <a:ea typeface="楷体_GB2312" pitchFamily="49" charset="-122"/>
              </a:rPr>
              <a:t>的第一条弧的弧结点；</a:t>
            </a:r>
          </a:p>
          <a:p>
            <a:pPr eaLnBrk="1" hangingPunct="1"/>
            <a:r>
              <a:rPr kumimoji="1" lang="en-US" altLang="zh-CN" sz="2800" b="1">
                <a:latin typeface="楷体_GB2312" pitchFamily="49" charset="-122"/>
                <a:ea typeface="楷体_GB2312" pitchFamily="49" charset="-122"/>
              </a:rPr>
              <a:t>firstout:</a:t>
            </a:r>
            <a:r>
              <a:rPr kumimoji="1" lang="zh-CN" altLang="en-US" sz="2800" b="1">
                <a:latin typeface="楷体_GB2312" pitchFamily="49" charset="-122"/>
                <a:ea typeface="楷体_GB2312" pitchFamily="49" charset="-122"/>
              </a:rPr>
              <a:t>指向</a:t>
            </a:r>
            <a:r>
              <a:rPr kumimoji="1" lang="zh-CN" altLang="en-US" sz="2800" b="1" u="sng">
                <a:solidFill>
                  <a:schemeClr val="tx2"/>
                </a:solidFill>
                <a:latin typeface="楷体_GB2312" pitchFamily="49" charset="-122"/>
                <a:ea typeface="楷体_GB2312" pitchFamily="49" charset="-122"/>
              </a:rPr>
              <a:t>以该顶点为弧尾</a:t>
            </a:r>
            <a:r>
              <a:rPr kumimoji="1" lang="zh-CN" altLang="en-US" sz="2800" b="1">
                <a:latin typeface="楷体_GB2312" pitchFamily="49" charset="-122"/>
                <a:ea typeface="楷体_GB2312" pitchFamily="49" charset="-122"/>
              </a:rPr>
              <a:t>的第一条弧的弧结点；</a:t>
            </a:r>
          </a:p>
        </p:txBody>
      </p:sp>
      <p:grpSp>
        <p:nvGrpSpPr>
          <p:cNvPr id="63492" name="Group 21"/>
          <p:cNvGrpSpPr>
            <a:grpSpLocks/>
          </p:cNvGrpSpPr>
          <p:nvPr/>
        </p:nvGrpSpPr>
        <p:grpSpPr bwMode="auto">
          <a:xfrm>
            <a:off x="400050" y="692150"/>
            <a:ext cx="6477000" cy="457200"/>
            <a:chOff x="1152" y="198"/>
            <a:chExt cx="4080" cy="288"/>
          </a:xfrm>
        </p:grpSpPr>
        <p:sp>
          <p:nvSpPr>
            <p:cNvPr id="63500" name="Rectangle 10"/>
            <p:cNvSpPr>
              <a:spLocks noChangeArrowheads="1"/>
            </p:cNvSpPr>
            <p:nvPr/>
          </p:nvSpPr>
          <p:spPr bwMode="auto">
            <a:xfrm>
              <a:off x="1152" y="198"/>
              <a:ext cx="81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tailvex</a:t>
              </a:r>
            </a:p>
          </p:txBody>
        </p:sp>
        <p:sp>
          <p:nvSpPr>
            <p:cNvPr id="63501" name="Rectangle 11"/>
            <p:cNvSpPr>
              <a:spLocks noChangeArrowheads="1"/>
            </p:cNvSpPr>
            <p:nvPr/>
          </p:nvSpPr>
          <p:spPr bwMode="auto">
            <a:xfrm>
              <a:off x="2784" y="198"/>
              <a:ext cx="81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hlink</a:t>
              </a:r>
            </a:p>
          </p:txBody>
        </p:sp>
        <p:sp>
          <p:nvSpPr>
            <p:cNvPr id="63502" name="Rectangle 12"/>
            <p:cNvSpPr>
              <a:spLocks noChangeArrowheads="1"/>
            </p:cNvSpPr>
            <p:nvPr/>
          </p:nvSpPr>
          <p:spPr bwMode="auto">
            <a:xfrm>
              <a:off x="1968" y="198"/>
              <a:ext cx="81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headvex</a:t>
              </a:r>
            </a:p>
          </p:txBody>
        </p:sp>
        <p:sp>
          <p:nvSpPr>
            <p:cNvPr id="63503" name="Rectangle 13"/>
            <p:cNvSpPr>
              <a:spLocks noChangeArrowheads="1"/>
            </p:cNvSpPr>
            <p:nvPr/>
          </p:nvSpPr>
          <p:spPr bwMode="auto">
            <a:xfrm>
              <a:off x="3600" y="198"/>
              <a:ext cx="81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tlink</a:t>
              </a:r>
            </a:p>
          </p:txBody>
        </p:sp>
        <p:sp>
          <p:nvSpPr>
            <p:cNvPr id="63504" name="Rectangle 14"/>
            <p:cNvSpPr>
              <a:spLocks noChangeArrowheads="1"/>
            </p:cNvSpPr>
            <p:nvPr/>
          </p:nvSpPr>
          <p:spPr bwMode="auto">
            <a:xfrm>
              <a:off x="4416" y="198"/>
              <a:ext cx="81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info</a:t>
              </a:r>
            </a:p>
          </p:txBody>
        </p:sp>
      </p:grpSp>
      <p:sp>
        <p:nvSpPr>
          <p:cNvPr id="63493" name="Text Box 15"/>
          <p:cNvSpPr txBox="1">
            <a:spLocks noChangeArrowheads="1"/>
          </p:cNvSpPr>
          <p:nvPr/>
        </p:nvSpPr>
        <p:spPr bwMode="auto">
          <a:xfrm>
            <a:off x="395288" y="44450"/>
            <a:ext cx="1250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a:latin typeface="Tahoma" pitchFamily="34" charset="0"/>
                <a:ea typeface="黑体" pitchFamily="49" charset="-122"/>
              </a:rPr>
              <a:t>弧结点</a:t>
            </a:r>
          </a:p>
        </p:txBody>
      </p:sp>
      <p:sp>
        <p:nvSpPr>
          <p:cNvPr id="63494" name="Text Box 16"/>
          <p:cNvSpPr txBox="1">
            <a:spLocks noChangeArrowheads="1"/>
          </p:cNvSpPr>
          <p:nvPr/>
        </p:nvSpPr>
        <p:spPr bwMode="auto">
          <a:xfrm>
            <a:off x="250825" y="1268413"/>
            <a:ext cx="8137525" cy="222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b="1">
                <a:latin typeface="楷体_GB2312" pitchFamily="49" charset="-122"/>
                <a:ea typeface="楷体_GB2312" pitchFamily="49" charset="-122"/>
              </a:rPr>
              <a:t>Tailvex</a:t>
            </a:r>
            <a:r>
              <a:rPr kumimoji="1" lang="zh-CN" altLang="en-US" sz="2800" b="1">
                <a:latin typeface="楷体_GB2312" pitchFamily="49" charset="-122"/>
                <a:ea typeface="楷体_GB2312" pitchFamily="49" charset="-122"/>
              </a:rPr>
              <a:t>（尾域）：指示弧尾顶点在图中的位置</a:t>
            </a:r>
          </a:p>
          <a:p>
            <a:pPr eaLnBrk="1" hangingPunct="1"/>
            <a:r>
              <a:rPr kumimoji="1" lang="en-US" altLang="zh-CN" sz="2800" b="1">
                <a:latin typeface="楷体_GB2312" pitchFamily="49" charset="-122"/>
                <a:ea typeface="楷体_GB2312" pitchFamily="49" charset="-122"/>
              </a:rPr>
              <a:t>Headvex</a:t>
            </a:r>
            <a:r>
              <a:rPr kumimoji="1" lang="zh-CN" altLang="en-US" sz="2800" b="1">
                <a:latin typeface="楷体_GB2312" pitchFamily="49" charset="-122"/>
                <a:ea typeface="楷体_GB2312" pitchFamily="49" charset="-122"/>
              </a:rPr>
              <a:t>（头域）：指示弧头顶点在图中的位置</a:t>
            </a:r>
          </a:p>
          <a:p>
            <a:pPr eaLnBrk="1" hangingPunct="1"/>
            <a:r>
              <a:rPr kumimoji="1" lang="en-US" altLang="zh-CN" sz="2800" b="1">
                <a:latin typeface="楷体_GB2312" pitchFamily="49" charset="-122"/>
                <a:ea typeface="楷体_GB2312" pitchFamily="49" charset="-122"/>
              </a:rPr>
              <a:t>hlink: </a:t>
            </a:r>
            <a:r>
              <a:rPr kumimoji="1" lang="zh-CN" altLang="en-US" sz="2800" b="1">
                <a:latin typeface="楷体_GB2312" pitchFamily="49" charset="-122"/>
                <a:ea typeface="楷体_GB2312" pitchFamily="49" charset="-122"/>
              </a:rPr>
              <a:t>指向</a:t>
            </a:r>
            <a:r>
              <a:rPr kumimoji="1" lang="zh-CN" altLang="en-US" sz="2800" b="1" u="sng">
                <a:latin typeface="楷体_GB2312" pitchFamily="49" charset="-122"/>
                <a:ea typeface="楷体_GB2312" pitchFamily="49" charset="-122"/>
              </a:rPr>
              <a:t>弧头相同</a:t>
            </a:r>
            <a:r>
              <a:rPr kumimoji="1" lang="zh-CN" altLang="en-US" sz="2800" b="1">
                <a:latin typeface="楷体_GB2312" pitchFamily="49" charset="-122"/>
                <a:ea typeface="楷体_GB2312" pitchFamily="49" charset="-122"/>
              </a:rPr>
              <a:t>的下一条弧的位置</a:t>
            </a:r>
          </a:p>
          <a:p>
            <a:pPr eaLnBrk="1" hangingPunct="1"/>
            <a:r>
              <a:rPr kumimoji="1" lang="en-US" altLang="zh-CN" sz="2800" b="1">
                <a:latin typeface="楷体_GB2312" pitchFamily="49" charset="-122"/>
                <a:ea typeface="楷体_GB2312" pitchFamily="49" charset="-122"/>
              </a:rPr>
              <a:t>tlink: </a:t>
            </a:r>
            <a:r>
              <a:rPr kumimoji="1" lang="zh-CN" altLang="en-US" sz="2800" b="1">
                <a:latin typeface="楷体_GB2312" pitchFamily="49" charset="-122"/>
                <a:ea typeface="楷体_GB2312" pitchFamily="49" charset="-122"/>
              </a:rPr>
              <a:t>指向</a:t>
            </a:r>
            <a:r>
              <a:rPr kumimoji="1" lang="zh-CN" altLang="en-US" sz="2800" b="1" u="sng">
                <a:latin typeface="楷体_GB2312" pitchFamily="49" charset="-122"/>
                <a:ea typeface="楷体_GB2312" pitchFamily="49" charset="-122"/>
              </a:rPr>
              <a:t>弧尾相同</a:t>
            </a:r>
            <a:r>
              <a:rPr kumimoji="1" lang="zh-CN" altLang="en-US" sz="2800" b="1">
                <a:latin typeface="楷体_GB2312" pitchFamily="49" charset="-122"/>
                <a:ea typeface="楷体_GB2312" pitchFamily="49" charset="-122"/>
              </a:rPr>
              <a:t>的下一条弧的位置</a:t>
            </a:r>
          </a:p>
          <a:p>
            <a:pPr eaLnBrk="1" hangingPunct="1"/>
            <a:r>
              <a:rPr kumimoji="1" lang="en-US" altLang="zh-CN" sz="2800" b="1">
                <a:latin typeface="楷体_GB2312" pitchFamily="49" charset="-122"/>
                <a:ea typeface="楷体_GB2312" pitchFamily="49" charset="-122"/>
              </a:rPr>
              <a:t>info:	</a:t>
            </a:r>
            <a:r>
              <a:rPr kumimoji="1" lang="zh-CN" altLang="en-US" sz="2800" b="1">
                <a:latin typeface="楷体_GB2312" pitchFamily="49" charset="-122"/>
                <a:ea typeface="楷体_GB2312" pitchFamily="49" charset="-122"/>
              </a:rPr>
              <a:t>该弧的相关信息</a:t>
            </a:r>
          </a:p>
        </p:txBody>
      </p:sp>
      <p:sp>
        <p:nvSpPr>
          <p:cNvPr id="63495" name="AutoShape 17"/>
          <p:cNvSpPr>
            <a:spLocks noChangeArrowheads="1"/>
          </p:cNvSpPr>
          <p:nvPr/>
        </p:nvSpPr>
        <p:spPr bwMode="auto">
          <a:xfrm>
            <a:off x="7164388" y="1700213"/>
            <a:ext cx="1727200" cy="720725"/>
          </a:xfrm>
          <a:prstGeom prst="wedgeRoundRectCallout">
            <a:avLst>
              <a:gd name="adj1" fmla="val -129227"/>
              <a:gd name="adj2" fmla="val 37667"/>
              <a:gd name="adj3" fmla="val 16667"/>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b="1"/>
              <a:t>弧头相同的弧在同一链表上</a:t>
            </a:r>
          </a:p>
        </p:txBody>
      </p:sp>
      <p:sp>
        <p:nvSpPr>
          <p:cNvPr id="63496" name="AutoShape 18"/>
          <p:cNvSpPr>
            <a:spLocks noChangeArrowheads="1"/>
          </p:cNvSpPr>
          <p:nvPr/>
        </p:nvSpPr>
        <p:spPr bwMode="auto">
          <a:xfrm>
            <a:off x="7019925" y="2708275"/>
            <a:ext cx="1800225" cy="720725"/>
          </a:xfrm>
          <a:prstGeom prst="wedgeRoundRectCallout">
            <a:avLst>
              <a:gd name="adj1" fmla="val -118519"/>
              <a:gd name="adj2" fmla="val -39866"/>
              <a:gd name="adj3" fmla="val 16667"/>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b="1"/>
              <a:t>弧尾相同的弧在同一链表上</a:t>
            </a:r>
          </a:p>
        </p:txBody>
      </p:sp>
      <p:sp>
        <p:nvSpPr>
          <p:cNvPr id="63497" name="Rectangle 20"/>
          <p:cNvSpPr>
            <a:spLocks noChangeArrowheads="1"/>
          </p:cNvSpPr>
          <p:nvPr/>
        </p:nvSpPr>
        <p:spPr bwMode="auto">
          <a:xfrm>
            <a:off x="395288" y="3573463"/>
            <a:ext cx="16129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Tahoma" pitchFamily="34" charset="0"/>
              </a:rPr>
              <a:t>顶点结点</a:t>
            </a:r>
          </a:p>
        </p:txBody>
      </p:sp>
      <p:sp>
        <p:nvSpPr>
          <p:cNvPr id="63498" name="AutoShape 23"/>
          <p:cNvSpPr>
            <a:spLocks noChangeArrowheads="1"/>
          </p:cNvSpPr>
          <p:nvPr/>
        </p:nvSpPr>
        <p:spPr bwMode="auto">
          <a:xfrm>
            <a:off x="4859338" y="3789363"/>
            <a:ext cx="3457575" cy="431800"/>
          </a:xfrm>
          <a:prstGeom prst="wedgeRoundRectCallout">
            <a:avLst>
              <a:gd name="adj1" fmla="val -69421"/>
              <a:gd name="adj2" fmla="val 97060"/>
              <a:gd name="adj3" fmla="val 16667"/>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400" b="1">
                <a:latin typeface="Tahoma" pitchFamily="34" charset="0"/>
              </a:rPr>
              <a:t>弧结点链表的头结点</a:t>
            </a:r>
          </a:p>
        </p:txBody>
      </p:sp>
      <p:sp>
        <p:nvSpPr>
          <p:cNvPr id="63499" name="Text Box 24"/>
          <p:cNvSpPr txBox="1">
            <a:spLocks noChangeArrowheads="1"/>
          </p:cNvSpPr>
          <p:nvPr/>
        </p:nvSpPr>
        <p:spPr bwMode="auto">
          <a:xfrm>
            <a:off x="395288" y="6237288"/>
            <a:ext cx="3529012" cy="457200"/>
          </a:xfrm>
          <a:prstGeom prst="rect">
            <a:avLst/>
          </a:prstGeom>
          <a:solidFill>
            <a:srgbClr val="000066"/>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400" b="1">
                <a:solidFill>
                  <a:schemeClr val="bg1"/>
                </a:solidFill>
              </a:rPr>
              <a:t>n</a:t>
            </a:r>
            <a:r>
              <a:rPr lang="zh-CN" altLang="en-US" sz="2400" b="1">
                <a:solidFill>
                  <a:schemeClr val="bg1"/>
                </a:solidFill>
              </a:rPr>
              <a:t>个顶点用顺序存储结构</a:t>
            </a:r>
          </a:p>
        </p:txBody>
      </p:sp>
    </p:spTree>
  </p:cSld>
  <p:clrMapOvr>
    <a:masterClrMapping/>
  </p:clrMapOvr>
  <p:transition>
    <p:blinds dir="ver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4514" name="Group 78"/>
          <p:cNvGrpSpPr>
            <a:grpSpLocks/>
          </p:cNvGrpSpPr>
          <p:nvPr/>
        </p:nvGrpSpPr>
        <p:grpSpPr bwMode="auto">
          <a:xfrm>
            <a:off x="250825" y="404813"/>
            <a:ext cx="2089150" cy="1993900"/>
            <a:chOff x="294" y="255"/>
            <a:chExt cx="1316" cy="1256"/>
          </a:xfrm>
        </p:grpSpPr>
        <p:sp>
          <p:nvSpPr>
            <p:cNvPr id="64582" name="Oval 3"/>
            <p:cNvSpPr>
              <a:spLocks noChangeArrowheads="1"/>
            </p:cNvSpPr>
            <p:nvPr/>
          </p:nvSpPr>
          <p:spPr bwMode="auto">
            <a:xfrm>
              <a:off x="294" y="359"/>
              <a:ext cx="336" cy="336"/>
            </a:xfrm>
            <a:prstGeom prst="ellipse">
              <a:avLst/>
            </a:prstGeom>
            <a:noFill/>
            <a:ln w="25400" cap="sq">
              <a:solidFill>
                <a:srgbClr val="339966"/>
              </a:solidFill>
              <a:round/>
              <a:headEnd type="none" w="sm" len="sm"/>
              <a:tailEnd type="none" w="sm" len="sm"/>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800000"/>
                  </a:solidFill>
                  <a:latin typeface="Times New Roman" pitchFamily="18" charset="0"/>
                </a:rPr>
                <a:t>A</a:t>
              </a:r>
            </a:p>
          </p:txBody>
        </p:sp>
        <p:sp>
          <p:nvSpPr>
            <p:cNvPr id="64583" name="Oval 5"/>
            <p:cNvSpPr>
              <a:spLocks noChangeArrowheads="1"/>
            </p:cNvSpPr>
            <p:nvPr/>
          </p:nvSpPr>
          <p:spPr bwMode="auto">
            <a:xfrm>
              <a:off x="726" y="1175"/>
              <a:ext cx="336" cy="336"/>
            </a:xfrm>
            <a:prstGeom prst="ellipse">
              <a:avLst/>
            </a:prstGeom>
            <a:noFill/>
            <a:ln w="25400" cap="sq">
              <a:solidFill>
                <a:srgbClr val="339966"/>
              </a:solidFill>
              <a:round/>
              <a:headEnd type="none" w="sm" len="sm"/>
              <a:tailEnd type="none" w="sm" len="sm"/>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800000"/>
                  </a:solidFill>
                  <a:latin typeface="Times New Roman" pitchFamily="18" charset="0"/>
                </a:rPr>
                <a:t>B</a:t>
              </a:r>
            </a:p>
          </p:txBody>
        </p:sp>
        <p:sp>
          <p:nvSpPr>
            <p:cNvPr id="64584" name="Oval 6"/>
            <p:cNvSpPr>
              <a:spLocks noChangeArrowheads="1"/>
            </p:cNvSpPr>
            <p:nvPr/>
          </p:nvSpPr>
          <p:spPr bwMode="auto">
            <a:xfrm>
              <a:off x="1274" y="407"/>
              <a:ext cx="336" cy="336"/>
            </a:xfrm>
            <a:prstGeom prst="ellipse">
              <a:avLst/>
            </a:prstGeom>
            <a:noFill/>
            <a:ln w="25400" cap="sq">
              <a:solidFill>
                <a:srgbClr val="339966"/>
              </a:solidFill>
              <a:round/>
              <a:headEnd type="none" w="sm" len="sm"/>
              <a:tailEnd type="none" w="sm" len="sm"/>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800000"/>
                  </a:solidFill>
                  <a:latin typeface="Times New Roman" pitchFamily="18" charset="0"/>
                </a:rPr>
                <a:t>C</a:t>
              </a:r>
            </a:p>
          </p:txBody>
        </p:sp>
        <p:sp>
          <p:nvSpPr>
            <p:cNvPr id="64585" name="Line 7"/>
            <p:cNvSpPr>
              <a:spLocks noChangeShapeType="1"/>
            </p:cNvSpPr>
            <p:nvPr/>
          </p:nvSpPr>
          <p:spPr bwMode="auto">
            <a:xfrm>
              <a:off x="534" y="647"/>
              <a:ext cx="288" cy="576"/>
            </a:xfrm>
            <a:prstGeom prst="line">
              <a:avLst/>
            </a:prstGeom>
            <a:noFill/>
            <a:ln w="28575" cap="sq">
              <a:solidFill>
                <a:srgbClr val="008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86" name="Line 8"/>
            <p:cNvSpPr>
              <a:spLocks noChangeShapeType="1"/>
            </p:cNvSpPr>
            <p:nvPr/>
          </p:nvSpPr>
          <p:spPr bwMode="auto">
            <a:xfrm>
              <a:off x="654" y="519"/>
              <a:ext cx="624" cy="0"/>
            </a:xfrm>
            <a:prstGeom prst="line">
              <a:avLst/>
            </a:prstGeom>
            <a:noFill/>
            <a:ln w="28575" cap="sq">
              <a:solidFill>
                <a:srgbClr val="008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87" name="Line 9"/>
            <p:cNvSpPr>
              <a:spLocks noChangeShapeType="1"/>
            </p:cNvSpPr>
            <p:nvPr/>
          </p:nvSpPr>
          <p:spPr bwMode="auto">
            <a:xfrm flipH="1">
              <a:off x="1014" y="743"/>
              <a:ext cx="336" cy="528"/>
            </a:xfrm>
            <a:prstGeom prst="line">
              <a:avLst/>
            </a:prstGeom>
            <a:noFill/>
            <a:ln w="28575" cap="sq">
              <a:solidFill>
                <a:srgbClr val="008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88" name="Freeform 10"/>
            <p:cNvSpPr>
              <a:spLocks/>
            </p:cNvSpPr>
            <p:nvPr/>
          </p:nvSpPr>
          <p:spPr bwMode="auto">
            <a:xfrm>
              <a:off x="534" y="255"/>
              <a:ext cx="864" cy="152"/>
            </a:xfrm>
            <a:custGeom>
              <a:avLst/>
              <a:gdLst>
                <a:gd name="T0" fmla="*/ 864 w 864"/>
                <a:gd name="T1" fmla="*/ 152 h 152"/>
                <a:gd name="T2" fmla="*/ 384 w 864"/>
                <a:gd name="T3" fmla="*/ 8 h 152"/>
                <a:gd name="T4" fmla="*/ 0 w 864"/>
                <a:gd name="T5" fmla="*/ 104 h 152"/>
                <a:gd name="T6" fmla="*/ 0 60000 65536"/>
                <a:gd name="T7" fmla="*/ 0 60000 65536"/>
                <a:gd name="T8" fmla="*/ 0 60000 65536"/>
              </a:gdLst>
              <a:ahLst/>
              <a:cxnLst>
                <a:cxn ang="T6">
                  <a:pos x="T0" y="T1"/>
                </a:cxn>
                <a:cxn ang="T7">
                  <a:pos x="T2" y="T3"/>
                </a:cxn>
                <a:cxn ang="T8">
                  <a:pos x="T4" y="T5"/>
                </a:cxn>
              </a:cxnLst>
              <a:rect l="0" t="0" r="r" b="b"/>
              <a:pathLst>
                <a:path w="864" h="152">
                  <a:moveTo>
                    <a:pt x="864" y="152"/>
                  </a:moveTo>
                  <a:cubicBezTo>
                    <a:pt x="696" y="84"/>
                    <a:pt x="528" y="16"/>
                    <a:pt x="384" y="8"/>
                  </a:cubicBezTo>
                  <a:cubicBezTo>
                    <a:pt x="240" y="0"/>
                    <a:pt x="120" y="52"/>
                    <a:pt x="0" y="104"/>
                  </a:cubicBezTo>
                </a:path>
              </a:pathLst>
            </a:custGeom>
            <a:noFill/>
            <a:ln w="28575" cap="sq" cmpd="sng">
              <a:solidFill>
                <a:srgbClr val="008000"/>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9043" name="Group 19"/>
          <p:cNvGrpSpPr>
            <a:grpSpLocks/>
          </p:cNvGrpSpPr>
          <p:nvPr/>
        </p:nvGrpSpPr>
        <p:grpSpPr bwMode="auto">
          <a:xfrm>
            <a:off x="1524000" y="3549650"/>
            <a:ext cx="1752600" cy="2559050"/>
            <a:chOff x="816" y="2380"/>
            <a:chExt cx="1104" cy="1612"/>
          </a:xfrm>
        </p:grpSpPr>
        <p:sp>
          <p:nvSpPr>
            <p:cNvPr id="64577" name="Text Box 12"/>
            <p:cNvSpPr txBox="1">
              <a:spLocks noChangeArrowheads="1"/>
            </p:cNvSpPr>
            <p:nvPr/>
          </p:nvSpPr>
          <p:spPr bwMode="auto">
            <a:xfrm>
              <a:off x="816" y="2380"/>
              <a:ext cx="1104" cy="1612"/>
            </a:xfrm>
            <a:prstGeom prst="rect">
              <a:avLst/>
            </a:prstGeom>
            <a:solidFill>
              <a:srgbClr val="FFFF99"/>
            </a:solidFill>
            <a:ln w="28575" cap="sq">
              <a:solidFill>
                <a:srgbClr val="99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4000" b="1">
                  <a:solidFill>
                    <a:srgbClr val="800000"/>
                  </a:solidFill>
                  <a:latin typeface="Times New Roman" pitchFamily="18" charset="0"/>
                </a:rPr>
                <a:t>A</a:t>
              </a:r>
            </a:p>
            <a:p>
              <a:pPr eaLnBrk="1" hangingPunct="1">
                <a:spcBef>
                  <a:spcPct val="50000"/>
                </a:spcBef>
              </a:pPr>
              <a:r>
                <a:rPr kumimoji="1" lang="en-US" altLang="zh-CN" sz="4000" b="1">
                  <a:solidFill>
                    <a:srgbClr val="800000"/>
                  </a:solidFill>
                  <a:latin typeface="Times New Roman" pitchFamily="18" charset="0"/>
                </a:rPr>
                <a:t>B</a:t>
              </a:r>
            </a:p>
            <a:p>
              <a:pPr eaLnBrk="1" hangingPunct="1">
                <a:spcBef>
                  <a:spcPct val="50000"/>
                </a:spcBef>
              </a:pPr>
              <a:r>
                <a:rPr kumimoji="1" lang="en-US" altLang="zh-CN" sz="4000" b="1">
                  <a:solidFill>
                    <a:srgbClr val="800000"/>
                  </a:solidFill>
                  <a:latin typeface="Times New Roman" pitchFamily="18" charset="0"/>
                </a:rPr>
                <a:t>C</a:t>
              </a:r>
            </a:p>
          </p:txBody>
        </p:sp>
        <p:sp>
          <p:nvSpPr>
            <p:cNvPr id="64578" name="Line 14"/>
            <p:cNvSpPr>
              <a:spLocks noChangeShapeType="1"/>
            </p:cNvSpPr>
            <p:nvPr/>
          </p:nvSpPr>
          <p:spPr bwMode="auto">
            <a:xfrm>
              <a:off x="816" y="2880"/>
              <a:ext cx="1104" cy="0"/>
            </a:xfrm>
            <a:prstGeom prst="line">
              <a:avLst/>
            </a:prstGeom>
            <a:noFill/>
            <a:ln w="28575"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79" name="Line 15"/>
            <p:cNvSpPr>
              <a:spLocks noChangeShapeType="1"/>
            </p:cNvSpPr>
            <p:nvPr/>
          </p:nvSpPr>
          <p:spPr bwMode="auto">
            <a:xfrm>
              <a:off x="816" y="3456"/>
              <a:ext cx="1104" cy="0"/>
            </a:xfrm>
            <a:prstGeom prst="line">
              <a:avLst/>
            </a:prstGeom>
            <a:noFill/>
            <a:ln w="28575"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80" name="Line 16"/>
            <p:cNvSpPr>
              <a:spLocks noChangeShapeType="1"/>
            </p:cNvSpPr>
            <p:nvPr/>
          </p:nvSpPr>
          <p:spPr bwMode="auto">
            <a:xfrm>
              <a:off x="1248" y="2400"/>
              <a:ext cx="0" cy="1584"/>
            </a:xfrm>
            <a:prstGeom prst="line">
              <a:avLst/>
            </a:prstGeom>
            <a:noFill/>
            <a:ln w="1905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81" name="Line 17"/>
            <p:cNvSpPr>
              <a:spLocks noChangeShapeType="1"/>
            </p:cNvSpPr>
            <p:nvPr/>
          </p:nvSpPr>
          <p:spPr bwMode="auto">
            <a:xfrm>
              <a:off x="1584" y="2400"/>
              <a:ext cx="0" cy="1584"/>
            </a:xfrm>
            <a:prstGeom prst="line">
              <a:avLst/>
            </a:prstGeom>
            <a:noFill/>
            <a:ln w="1905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29044" name="Text Box 20"/>
          <p:cNvSpPr txBox="1">
            <a:spLocks noChangeArrowheads="1"/>
          </p:cNvSpPr>
          <p:nvPr/>
        </p:nvSpPr>
        <p:spPr bwMode="auto">
          <a:xfrm>
            <a:off x="838200" y="3657600"/>
            <a:ext cx="79375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4000">
                <a:solidFill>
                  <a:srgbClr val="0000CC"/>
                </a:solidFill>
                <a:latin typeface="Times New Roman" pitchFamily="18" charset="0"/>
              </a:rPr>
              <a:t>0  1  2</a:t>
            </a:r>
          </a:p>
        </p:txBody>
      </p:sp>
      <p:sp>
        <p:nvSpPr>
          <p:cNvPr id="129064" name="Rectangle 40"/>
          <p:cNvSpPr>
            <a:spLocks noChangeArrowheads="1"/>
          </p:cNvSpPr>
          <p:nvPr/>
        </p:nvSpPr>
        <p:spPr bwMode="auto">
          <a:xfrm>
            <a:off x="2743200" y="4495800"/>
            <a:ext cx="5921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0000CC"/>
                </a:solidFill>
                <a:latin typeface="Times New Roman" pitchFamily="18" charset="0"/>
              </a:rPr>
              <a:t>∧</a:t>
            </a:r>
          </a:p>
        </p:txBody>
      </p:sp>
      <p:grpSp>
        <p:nvGrpSpPr>
          <p:cNvPr id="129085" name="Group 61"/>
          <p:cNvGrpSpPr>
            <a:grpSpLocks/>
          </p:cNvGrpSpPr>
          <p:nvPr/>
        </p:nvGrpSpPr>
        <p:grpSpPr bwMode="auto">
          <a:xfrm>
            <a:off x="2971800" y="3581400"/>
            <a:ext cx="5562600" cy="2438400"/>
            <a:chOff x="1872" y="2304"/>
            <a:chExt cx="3504" cy="1536"/>
          </a:xfrm>
        </p:grpSpPr>
        <p:sp>
          <p:nvSpPr>
            <p:cNvPr id="64565" name="Text Box 25"/>
            <p:cNvSpPr txBox="1">
              <a:spLocks noChangeArrowheads="1"/>
            </p:cNvSpPr>
            <p:nvPr/>
          </p:nvSpPr>
          <p:spPr bwMode="auto">
            <a:xfrm>
              <a:off x="4224" y="3420"/>
              <a:ext cx="1152" cy="420"/>
            </a:xfrm>
            <a:prstGeom prst="rect">
              <a:avLst/>
            </a:prstGeom>
            <a:solidFill>
              <a:srgbClr val="CCFFFF"/>
            </a:solidFill>
            <a:ln w="25400" cap="sq">
              <a:solidFill>
                <a:srgbClr val="00008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3600" b="1">
                  <a:solidFill>
                    <a:srgbClr val="CC3300"/>
                  </a:solidFill>
                  <a:latin typeface="Times New Roman" pitchFamily="18" charset="0"/>
                </a:rPr>
                <a:t>0</a:t>
              </a:r>
              <a:r>
                <a:rPr kumimoji="1" lang="en-US" altLang="zh-CN" sz="3600" b="1">
                  <a:solidFill>
                    <a:srgbClr val="0000CC"/>
                  </a:solidFill>
                  <a:latin typeface="Times New Roman" pitchFamily="18" charset="0"/>
                </a:rPr>
                <a:t>  2 </a:t>
              </a:r>
              <a:r>
                <a:rPr kumimoji="1" lang="en-US" altLang="zh-CN" sz="2800" b="1">
                  <a:solidFill>
                    <a:srgbClr val="CC3300"/>
                  </a:solidFill>
                  <a:latin typeface="Times New Roman" pitchFamily="18" charset="0"/>
                </a:rPr>
                <a:t>∧</a:t>
              </a:r>
              <a:r>
                <a:rPr kumimoji="1" lang="en-US" altLang="zh-CN" sz="2800" b="1">
                  <a:solidFill>
                    <a:srgbClr val="0000CC"/>
                  </a:solidFill>
                  <a:latin typeface="Times New Roman" pitchFamily="18" charset="0"/>
                </a:rPr>
                <a:t> ∧</a:t>
              </a:r>
            </a:p>
          </p:txBody>
        </p:sp>
        <p:sp>
          <p:nvSpPr>
            <p:cNvPr id="64566" name="Text Box 29"/>
            <p:cNvSpPr txBox="1">
              <a:spLocks noChangeArrowheads="1"/>
            </p:cNvSpPr>
            <p:nvPr/>
          </p:nvSpPr>
          <p:spPr bwMode="auto">
            <a:xfrm>
              <a:off x="2400" y="2316"/>
              <a:ext cx="1152" cy="420"/>
            </a:xfrm>
            <a:prstGeom prst="rect">
              <a:avLst/>
            </a:prstGeom>
            <a:solidFill>
              <a:srgbClr val="CCFFFF"/>
            </a:solidFill>
            <a:ln w="25400" cap="sq">
              <a:solidFill>
                <a:srgbClr val="00008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3600" b="1">
                  <a:solidFill>
                    <a:srgbClr val="CC3300"/>
                  </a:solidFill>
                  <a:latin typeface="Times New Roman" pitchFamily="18" charset="0"/>
                </a:rPr>
                <a:t>0</a:t>
              </a:r>
              <a:r>
                <a:rPr kumimoji="1" lang="en-US" altLang="zh-CN" sz="3600" b="1">
                  <a:solidFill>
                    <a:srgbClr val="0000CC"/>
                  </a:solidFill>
                  <a:latin typeface="Times New Roman" pitchFamily="18" charset="0"/>
                </a:rPr>
                <a:t>  1</a:t>
              </a:r>
            </a:p>
          </p:txBody>
        </p:sp>
        <p:sp>
          <p:nvSpPr>
            <p:cNvPr id="64567" name="Line 26"/>
            <p:cNvSpPr>
              <a:spLocks noChangeShapeType="1"/>
            </p:cNvSpPr>
            <p:nvPr/>
          </p:nvSpPr>
          <p:spPr bwMode="auto">
            <a:xfrm>
              <a:off x="4512" y="3408"/>
              <a:ext cx="0" cy="432"/>
            </a:xfrm>
            <a:prstGeom prst="line">
              <a:avLst/>
            </a:prstGeom>
            <a:noFill/>
            <a:ln w="19050"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68" name="Line 27"/>
            <p:cNvSpPr>
              <a:spLocks noChangeShapeType="1"/>
            </p:cNvSpPr>
            <p:nvPr/>
          </p:nvSpPr>
          <p:spPr bwMode="auto">
            <a:xfrm>
              <a:off x="4800" y="3408"/>
              <a:ext cx="0" cy="432"/>
            </a:xfrm>
            <a:prstGeom prst="line">
              <a:avLst/>
            </a:prstGeom>
            <a:noFill/>
            <a:ln w="19050"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69" name="Line 28"/>
            <p:cNvSpPr>
              <a:spLocks noChangeShapeType="1"/>
            </p:cNvSpPr>
            <p:nvPr/>
          </p:nvSpPr>
          <p:spPr bwMode="auto">
            <a:xfrm>
              <a:off x="5088" y="3408"/>
              <a:ext cx="0" cy="432"/>
            </a:xfrm>
            <a:prstGeom prst="line">
              <a:avLst/>
            </a:prstGeom>
            <a:noFill/>
            <a:ln w="19050"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70" name="Line 30"/>
            <p:cNvSpPr>
              <a:spLocks noChangeShapeType="1"/>
            </p:cNvSpPr>
            <p:nvPr/>
          </p:nvSpPr>
          <p:spPr bwMode="auto">
            <a:xfrm>
              <a:off x="2688" y="2304"/>
              <a:ext cx="0" cy="432"/>
            </a:xfrm>
            <a:prstGeom prst="line">
              <a:avLst/>
            </a:prstGeom>
            <a:noFill/>
            <a:ln w="19050"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71" name="Line 31"/>
            <p:cNvSpPr>
              <a:spLocks noChangeShapeType="1"/>
            </p:cNvSpPr>
            <p:nvPr/>
          </p:nvSpPr>
          <p:spPr bwMode="auto">
            <a:xfrm>
              <a:off x="2976" y="2304"/>
              <a:ext cx="0" cy="432"/>
            </a:xfrm>
            <a:prstGeom prst="line">
              <a:avLst/>
            </a:prstGeom>
            <a:noFill/>
            <a:ln w="19050"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72" name="Line 32"/>
            <p:cNvSpPr>
              <a:spLocks noChangeShapeType="1"/>
            </p:cNvSpPr>
            <p:nvPr/>
          </p:nvSpPr>
          <p:spPr bwMode="auto">
            <a:xfrm>
              <a:off x="3264" y="2304"/>
              <a:ext cx="0" cy="432"/>
            </a:xfrm>
            <a:prstGeom prst="line">
              <a:avLst/>
            </a:prstGeom>
            <a:noFill/>
            <a:ln w="19050"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73" name="Line 37"/>
            <p:cNvSpPr>
              <a:spLocks noChangeShapeType="1"/>
            </p:cNvSpPr>
            <p:nvPr/>
          </p:nvSpPr>
          <p:spPr bwMode="auto">
            <a:xfrm>
              <a:off x="1872" y="2544"/>
              <a:ext cx="528" cy="0"/>
            </a:xfrm>
            <a:prstGeom prst="line">
              <a:avLst/>
            </a:prstGeom>
            <a:noFill/>
            <a:ln w="28575" cap="sq">
              <a:solidFill>
                <a:srgbClr val="0000CC"/>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74" name="Line 42"/>
            <p:cNvSpPr>
              <a:spLocks noChangeShapeType="1"/>
            </p:cNvSpPr>
            <p:nvPr/>
          </p:nvSpPr>
          <p:spPr bwMode="auto">
            <a:xfrm>
              <a:off x="3408" y="2544"/>
              <a:ext cx="288" cy="0"/>
            </a:xfrm>
            <a:prstGeom prst="line">
              <a:avLst/>
            </a:prstGeom>
            <a:noFill/>
            <a:ln w="28575" cap="sq">
              <a:solidFill>
                <a:srgbClr val="0000CC"/>
              </a:solidFill>
              <a:round/>
              <a:headEnd type="oval"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75" name="Line 43"/>
            <p:cNvSpPr>
              <a:spLocks noChangeShapeType="1"/>
            </p:cNvSpPr>
            <p:nvPr/>
          </p:nvSpPr>
          <p:spPr bwMode="auto">
            <a:xfrm>
              <a:off x="3696" y="2544"/>
              <a:ext cx="0" cy="1056"/>
            </a:xfrm>
            <a:prstGeom prst="line">
              <a:avLst/>
            </a:prstGeom>
            <a:noFill/>
            <a:ln w="28575"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76" name="Line 44"/>
            <p:cNvSpPr>
              <a:spLocks noChangeShapeType="1"/>
            </p:cNvSpPr>
            <p:nvPr/>
          </p:nvSpPr>
          <p:spPr bwMode="auto">
            <a:xfrm>
              <a:off x="3696" y="3600"/>
              <a:ext cx="528" cy="0"/>
            </a:xfrm>
            <a:prstGeom prst="line">
              <a:avLst/>
            </a:prstGeom>
            <a:noFill/>
            <a:ln w="28575" cap="sq">
              <a:solidFill>
                <a:srgbClr val="0000FF"/>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9086" name="Group 62"/>
          <p:cNvGrpSpPr>
            <a:grpSpLocks/>
          </p:cNvGrpSpPr>
          <p:nvPr/>
        </p:nvGrpSpPr>
        <p:grpSpPr bwMode="auto">
          <a:xfrm>
            <a:off x="2971800" y="3581400"/>
            <a:ext cx="5562600" cy="2438400"/>
            <a:chOff x="1872" y="2304"/>
            <a:chExt cx="3504" cy="1536"/>
          </a:xfrm>
        </p:grpSpPr>
        <p:sp>
          <p:nvSpPr>
            <p:cNvPr id="64552" name="Text Box 21"/>
            <p:cNvSpPr txBox="1">
              <a:spLocks noChangeArrowheads="1"/>
            </p:cNvSpPr>
            <p:nvPr/>
          </p:nvSpPr>
          <p:spPr bwMode="auto">
            <a:xfrm>
              <a:off x="2400" y="3420"/>
              <a:ext cx="1152" cy="420"/>
            </a:xfrm>
            <a:prstGeom prst="rect">
              <a:avLst/>
            </a:prstGeom>
            <a:solidFill>
              <a:srgbClr val="CCFFFF"/>
            </a:solidFill>
            <a:ln w="25400" cap="sq">
              <a:solidFill>
                <a:srgbClr val="00008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3600" b="1">
                  <a:solidFill>
                    <a:srgbClr val="CC3300"/>
                  </a:solidFill>
                  <a:latin typeface="Times New Roman" pitchFamily="18" charset="0"/>
                </a:rPr>
                <a:t>2</a:t>
              </a:r>
              <a:r>
                <a:rPr kumimoji="1" lang="en-US" altLang="zh-CN" sz="3600" b="1">
                  <a:solidFill>
                    <a:srgbClr val="0000CC"/>
                  </a:solidFill>
                  <a:latin typeface="Times New Roman" pitchFamily="18" charset="0"/>
                </a:rPr>
                <a:t>  1 </a:t>
              </a:r>
              <a:r>
                <a:rPr kumimoji="1" lang="en-US" altLang="zh-CN" sz="2800" b="1">
                  <a:solidFill>
                    <a:srgbClr val="CC3300"/>
                  </a:solidFill>
                  <a:latin typeface="Times New Roman" pitchFamily="18" charset="0"/>
                </a:rPr>
                <a:t>∧</a:t>
              </a:r>
            </a:p>
          </p:txBody>
        </p:sp>
        <p:sp>
          <p:nvSpPr>
            <p:cNvPr id="64553" name="Text Box 33"/>
            <p:cNvSpPr txBox="1">
              <a:spLocks noChangeArrowheads="1"/>
            </p:cNvSpPr>
            <p:nvPr/>
          </p:nvSpPr>
          <p:spPr bwMode="auto">
            <a:xfrm>
              <a:off x="4224" y="2316"/>
              <a:ext cx="1152" cy="420"/>
            </a:xfrm>
            <a:prstGeom prst="rect">
              <a:avLst/>
            </a:prstGeom>
            <a:solidFill>
              <a:srgbClr val="CCFFFF"/>
            </a:solidFill>
            <a:ln w="25400" cap="sq">
              <a:solidFill>
                <a:srgbClr val="00008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3600" b="1">
                  <a:solidFill>
                    <a:srgbClr val="CC3300"/>
                  </a:solidFill>
                  <a:latin typeface="Times New Roman" pitchFamily="18" charset="0"/>
                </a:rPr>
                <a:t>2</a:t>
              </a:r>
              <a:r>
                <a:rPr kumimoji="1" lang="en-US" altLang="zh-CN" sz="3600" b="1">
                  <a:solidFill>
                    <a:srgbClr val="0000CC"/>
                  </a:solidFill>
                  <a:latin typeface="Times New Roman" pitchFamily="18" charset="0"/>
                </a:rPr>
                <a:t>  0 </a:t>
              </a:r>
              <a:r>
                <a:rPr kumimoji="1" lang="en-US" altLang="zh-CN" sz="2800" b="1">
                  <a:solidFill>
                    <a:srgbClr val="CC3300"/>
                  </a:solidFill>
                  <a:latin typeface="Times New Roman" pitchFamily="18" charset="0"/>
                </a:rPr>
                <a:t>∧</a:t>
              </a:r>
              <a:r>
                <a:rPr kumimoji="1" lang="en-US" altLang="zh-CN" sz="2800" b="1">
                  <a:solidFill>
                    <a:srgbClr val="0000CC"/>
                  </a:solidFill>
                  <a:latin typeface="Times New Roman" pitchFamily="18" charset="0"/>
                </a:rPr>
                <a:t> ∧</a:t>
              </a:r>
            </a:p>
          </p:txBody>
        </p:sp>
        <p:sp>
          <p:nvSpPr>
            <p:cNvPr id="64554" name="Line 22"/>
            <p:cNvSpPr>
              <a:spLocks noChangeShapeType="1"/>
            </p:cNvSpPr>
            <p:nvPr/>
          </p:nvSpPr>
          <p:spPr bwMode="auto">
            <a:xfrm>
              <a:off x="2688" y="3408"/>
              <a:ext cx="0" cy="432"/>
            </a:xfrm>
            <a:prstGeom prst="line">
              <a:avLst/>
            </a:prstGeom>
            <a:noFill/>
            <a:ln w="19050"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55" name="Line 23"/>
            <p:cNvSpPr>
              <a:spLocks noChangeShapeType="1"/>
            </p:cNvSpPr>
            <p:nvPr/>
          </p:nvSpPr>
          <p:spPr bwMode="auto">
            <a:xfrm>
              <a:off x="2976" y="3408"/>
              <a:ext cx="0" cy="432"/>
            </a:xfrm>
            <a:prstGeom prst="line">
              <a:avLst/>
            </a:prstGeom>
            <a:noFill/>
            <a:ln w="19050"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56" name="Line 24"/>
            <p:cNvSpPr>
              <a:spLocks noChangeShapeType="1"/>
            </p:cNvSpPr>
            <p:nvPr/>
          </p:nvSpPr>
          <p:spPr bwMode="auto">
            <a:xfrm>
              <a:off x="3264" y="3408"/>
              <a:ext cx="0" cy="432"/>
            </a:xfrm>
            <a:prstGeom prst="line">
              <a:avLst/>
            </a:prstGeom>
            <a:noFill/>
            <a:ln w="19050"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57" name="Line 34"/>
            <p:cNvSpPr>
              <a:spLocks noChangeShapeType="1"/>
            </p:cNvSpPr>
            <p:nvPr/>
          </p:nvSpPr>
          <p:spPr bwMode="auto">
            <a:xfrm>
              <a:off x="4512" y="2304"/>
              <a:ext cx="0" cy="432"/>
            </a:xfrm>
            <a:prstGeom prst="line">
              <a:avLst/>
            </a:prstGeom>
            <a:noFill/>
            <a:ln w="19050"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58" name="Line 35"/>
            <p:cNvSpPr>
              <a:spLocks noChangeShapeType="1"/>
            </p:cNvSpPr>
            <p:nvPr/>
          </p:nvSpPr>
          <p:spPr bwMode="auto">
            <a:xfrm>
              <a:off x="4800" y="2304"/>
              <a:ext cx="0" cy="432"/>
            </a:xfrm>
            <a:prstGeom prst="line">
              <a:avLst/>
            </a:prstGeom>
            <a:noFill/>
            <a:ln w="19050"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59" name="Line 36"/>
            <p:cNvSpPr>
              <a:spLocks noChangeShapeType="1"/>
            </p:cNvSpPr>
            <p:nvPr/>
          </p:nvSpPr>
          <p:spPr bwMode="auto">
            <a:xfrm>
              <a:off x="5088" y="2304"/>
              <a:ext cx="0" cy="432"/>
            </a:xfrm>
            <a:prstGeom prst="line">
              <a:avLst/>
            </a:prstGeom>
            <a:noFill/>
            <a:ln w="19050"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60" name="Line 38"/>
            <p:cNvSpPr>
              <a:spLocks noChangeShapeType="1"/>
            </p:cNvSpPr>
            <p:nvPr/>
          </p:nvSpPr>
          <p:spPr bwMode="auto">
            <a:xfrm>
              <a:off x="1872" y="3648"/>
              <a:ext cx="528" cy="0"/>
            </a:xfrm>
            <a:prstGeom prst="line">
              <a:avLst/>
            </a:prstGeom>
            <a:noFill/>
            <a:ln w="28575" cap="sq">
              <a:solidFill>
                <a:srgbClr val="0000CC"/>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61" name="Line 46"/>
            <p:cNvSpPr>
              <a:spLocks noChangeShapeType="1"/>
            </p:cNvSpPr>
            <p:nvPr/>
          </p:nvSpPr>
          <p:spPr bwMode="auto">
            <a:xfrm flipV="1">
              <a:off x="3408" y="3168"/>
              <a:ext cx="0" cy="432"/>
            </a:xfrm>
            <a:prstGeom prst="line">
              <a:avLst/>
            </a:prstGeom>
            <a:noFill/>
            <a:ln w="28575" cap="sq">
              <a:solidFill>
                <a:srgbClr val="0000CC"/>
              </a:solidFill>
              <a:round/>
              <a:headEnd type="oval"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62" name="Line 47"/>
            <p:cNvSpPr>
              <a:spLocks noChangeShapeType="1"/>
            </p:cNvSpPr>
            <p:nvPr/>
          </p:nvSpPr>
          <p:spPr bwMode="auto">
            <a:xfrm>
              <a:off x="3408" y="3168"/>
              <a:ext cx="384" cy="0"/>
            </a:xfrm>
            <a:prstGeom prst="line">
              <a:avLst/>
            </a:prstGeom>
            <a:noFill/>
            <a:ln w="28575"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63" name="Line 48"/>
            <p:cNvSpPr>
              <a:spLocks noChangeShapeType="1"/>
            </p:cNvSpPr>
            <p:nvPr/>
          </p:nvSpPr>
          <p:spPr bwMode="auto">
            <a:xfrm flipV="1">
              <a:off x="3792" y="2544"/>
              <a:ext cx="0" cy="624"/>
            </a:xfrm>
            <a:prstGeom prst="line">
              <a:avLst/>
            </a:prstGeom>
            <a:noFill/>
            <a:ln w="28575"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64" name="Line 49"/>
            <p:cNvSpPr>
              <a:spLocks noChangeShapeType="1"/>
            </p:cNvSpPr>
            <p:nvPr/>
          </p:nvSpPr>
          <p:spPr bwMode="auto">
            <a:xfrm>
              <a:off x="3792" y="2544"/>
              <a:ext cx="432" cy="0"/>
            </a:xfrm>
            <a:prstGeom prst="line">
              <a:avLst/>
            </a:prstGeom>
            <a:noFill/>
            <a:ln w="28575" cap="sq">
              <a:solidFill>
                <a:srgbClr val="0000CC"/>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9087" name="Group 63"/>
          <p:cNvGrpSpPr>
            <a:grpSpLocks/>
          </p:cNvGrpSpPr>
          <p:nvPr/>
        </p:nvGrpSpPr>
        <p:grpSpPr bwMode="auto">
          <a:xfrm>
            <a:off x="2362200" y="2819400"/>
            <a:ext cx="5410200" cy="1143000"/>
            <a:chOff x="1488" y="1824"/>
            <a:chExt cx="3408" cy="720"/>
          </a:xfrm>
        </p:grpSpPr>
        <p:sp>
          <p:nvSpPr>
            <p:cNvPr id="64549" name="Line 50"/>
            <p:cNvSpPr>
              <a:spLocks noChangeShapeType="1"/>
            </p:cNvSpPr>
            <p:nvPr/>
          </p:nvSpPr>
          <p:spPr bwMode="auto">
            <a:xfrm flipV="1">
              <a:off x="1488" y="1824"/>
              <a:ext cx="0" cy="720"/>
            </a:xfrm>
            <a:prstGeom prst="line">
              <a:avLst/>
            </a:prstGeom>
            <a:noFill/>
            <a:ln w="28575" cap="sq">
              <a:solidFill>
                <a:srgbClr val="CC3300"/>
              </a:solidFill>
              <a:round/>
              <a:headEnd type="oval"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50" name="Line 51"/>
            <p:cNvSpPr>
              <a:spLocks noChangeShapeType="1"/>
            </p:cNvSpPr>
            <p:nvPr/>
          </p:nvSpPr>
          <p:spPr bwMode="auto">
            <a:xfrm>
              <a:off x="1488" y="1824"/>
              <a:ext cx="3408" cy="0"/>
            </a:xfrm>
            <a:prstGeom prst="line">
              <a:avLst/>
            </a:prstGeom>
            <a:noFill/>
            <a:ln w="28575" cap="sq">
              <a:solidFill>
                <a:srgbClr val="CC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51" name="Line 52"/>
            <p:cNvSpPr>
              <a:spLocks noChangeShapeType="1"/>
            </p:cNvSpPr>
            <p:nvPr/>
          </p:nvSpPr>
          <p:spPr bwMode="auto">
            <a:xfrm>
              <a:off x="4896" y="1824"/>
              <a:ext cx="0" cy="528"/>
            </a:xfrm>
            <a:prstGeom prst="line">
              <a:avLst/>
            </a:prstGeom>
            <a:noFill/>
            <a:ln w="28575" cap="sq">
              <a:solidFill>
                <a:srgbClr val="CC33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9088" name="Group 64"/>
          <p:cNvGrpSpPr>
            <a:grpSpLocks/>
          </p:cNvGrpSpPr>
          <p:nvPr/>
        </p:nvGrpSpPr>
        <p:grpSpPr bwMode="auto">
          <a:xfrm>
            <a:off x="2555875" y="3068638"/>
            <a:ext cx="2362200" cy="2286000"/>
            <a:chOff x="1632" y="1968"/>
            <a:chExt cx="1488" cy="1440"/>
          </a:xfrm>
        </p:grpSpPr>
        <p:sp>
          <p:nvSpPr>
            <p:cNvPr id="64545" name="Line 45"/>
            <p:cNvSpPr>
              <a:spLocks noChangeShapeType="1"/>
            </p:cNvSpPr>
            <p:nvPr/>
          </p:nvSpPr>
          <p:spPr bwMode="auto">
            <a:xfrm>
              <a:off x="3120" y="2544"/>
              <a:ext cx="0" cy="864"/>
            </a:xfrm>
            <a:prstGeom prst="line">
              <a:avLst/>
            </a:prstGeom>
            <a:noFill/>
            <a:ln w="28575" cap="sq">
              <a:solidFill>
                <a:srgbClr val="CC3300"/>
              </a:solidFill>
              <a:round/>
              <a:headEnd type="none" w="sm"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46" name="Line 53"/>
            <p:cNvSpPr>
              <a:spLocks noChangeShapeType="1"/>
            </p:cNvSpPr>
            <p:nvPr/>
          </p:nvSpPr>
          <p:spPr bwMode="auto">
            <a:xfrm flipV="1">
              <a:off x="1632" y="1968"/>
              <a:ext cx="0" cy="1104"/>
            </a:xfrm>
            <a:prstGeom prst="line">
              <a:avLst/>
            </a:prstGeom>
            <a:noFill/>
            <a:ln w="28575" cap="sq">
              <a:solidFill>
                <a:srgbClr val="CC3300"/>
              </a:solidFill>
              <a:round/>
              <a:headEnd type="oval"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47" name="Line 54"/>
            <p:cNvSpPr>
              <a:spLocks noChangeShapeType="1"/>
            </p:cNvSpPr>
            <p:nvPr/>
          </p:nvSpPr>
          <p:spPr bwMode="auto">
            <a:xfrm>
              <a:off x="1632" y="1968"/>
              <a:ext cx="1488" cy="0"/>
            </a:xfrm>
            <a:prstGeom prst="line">
              <a:avLst/>
            </a:prstGeom>
            <a:noFill/>
            <a:ln w="28575" cap="sq">
              <a:solidFill>
                <a:srgbClr val="CC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48" name="Line 55"/>
            <p:cNvSpPr>
              <a:spLocks noChangeShapeType="1"/>
            </p:cNvSpPr>
            <p:nvPr/>
          </p:nvSpPr>
          <p:spPr bwMode="auto">
            <a:xfrm>
              <a:off x="3120" y="1968"/>
              <a:ext cx="0" cy="384"/>
            </a:xfrm>
            <a:prstGeom prst="line">
              <a:avLst/>
            </a:prstGeom>
            <a:noFill/>
            <a:ln w="28575" cap="sq">
              <a:solidFill>
                <a:srgbClr val="CC33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9089" name="Group 65"/>
          <p:cNvGrpSpPr>
            <a:grpSpLocks/>
          </p:cNvGrpSpPr>
          <p:nvPr/>
        </p:nvGrpSpPr>
        <p:grpSpPr bwMode="auto">
          <a:xfrm>
            <a:off x="2484438" y="5734050"/>
            <a:ext cx="5334000" cy="838200"/>
            <a:chOff x="1584" y="3648"/>
            <a:chExt cx="3360" cy="528"/>
          </a:xfrm>
        </p:grpSpPr>
        <p:sp>
          <p:nvSpPr>
            <p:cNvPr id="64542" name="Line 56"/>
            <p:cNvSpPr>
              <a:spLocks noChangeShapeType="1"/>
            </p:cNvSpPr>
            <p:nvPr/>
          </p:nvSpPr>
          <p:spPr bwMode="auto">
            <a:xfrm>
              <a:off x="1584" y="3648"/>
              <a:ext cx="0" cy="528"/>
            </a:xfrm>
            <a:prstGeom prst="line">
              <a:avLst/>
            </a:prstGeom>
            <a:noFill/>
            <a:ln w="28575" cap="sq">
              <a:solidFill>
                <a:srgbClr val="CC3300"/>
              </a:solidFill>
              <a:round/>
              <a:headEnd type="oval"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43" name="Line 57"/>
            <p:cNvSpPr>
              <a:spLocks noChangeShapeType="1"/>
            </p:cNvSpPr>
            <p:nvPr/>
          </p:nvSpPr>
          <p:spPr bwMode="auto">
            <a:xfrm>
              <a:off x="1584" y="4176"/>
              <a:ext cx="3360" cy="0"/>
            </a:xfrm>
            <a:prstGeom prst="line">
              <a:avLst/>
            </a:prstGeom>
            <a:noFill/>
            <a:ln w="28575" cap="sq">
              <a:solidFill>
                <a:srgbClr val="CC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44" name="Line 58"/>
            <p:cNvSpPr>
              <a:spLocks noChangeShapeType="1"/>
            </p:cNvSpPr>
            <p:nvPr/>
          </p:nvSpPr>
          <p:spPr bwMode="auto">
            <a:xfrm flipV="1">
              <a:off x="4944" y="3840"/>
              <a:ext cx="0" cy="336"/>
            </a:xfrm>
            <a:prstGeom prst="line">
              <a:avLst/>
            </a:prstGeom>
            <a:noFill/>
            <a:ln w="28575" cap="sq">
              <a:solidFill>
                <a:srgbClr val="CC33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4523" name="Group 76"/>
          <p:cNvGrpSpPr>
            <a:grpSpLocks/>
          </p:cNvGrpSpPr>
          <p:nvPr/>
        </p:nvGrpSpPr>
        <p:grpSpPr bwMode="auto">
          <a:xfrm>
            <a:off x="2843213" y="765175"/>
            <a:ext cx="5181600" cy="457200"/>
            <a:chOff x="1655" y="210"/>
            <a:chExt cx="3264" cy="288"/>
          </a:xfrm>
        </p:grpSpPr>
        <p:sp>
          <p:nvSpPr>
            <p:cNvPr id="64538" name="Rectangle 67"/>
            <p:cNvSpPr>
              <a:spLocks noChangeArrowheads="1"/>
            </p:cNvSpPr>
            <p:nvPr/>
          </p:nvSpPr>
          <p:spPr bwMode="auto">
            <a:xfrm>
              <a:off x="1655" y="210"/>
              <a:ext cx="81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tailvex</a:t>
              </a:r>
            </a:p>
          </p:txBody>
        </p:sp>
        <p:sp>
          <p:nvSpPr>
            <p:cNvPr id="64539" name="Rectangle 68"/>
            <p:cNvSpPr>
              <a:spLocks noChangeArrowheads="1"/>
            </p:cNvSpPr>
            <p:nvPr/>
          </p:nvSpPr>
          <p:spPr bwMode="auto">
            <a:xfrm>
              <a:off x="3287" y="210"/>
              <a:ext cx="81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hlink</a:t>
              </a:r>
            </a:p>
          </p:txBody>
        </p:sp>
        <p:sp>
          <p:nvSpPr>
            <p:cNvPr id="64540" name="Rectangle 69"/>
            <p:cNvSpPr>
              <a:spLocks noChangeArrowheads="1"/>
            </p:cNvSpPr>
            <p:nvPr/>
          </p:nvSpPr>
          <p:spPr bwMode="auto">
            <a:xfrm>
              <a:off x="2471" y="210"/>
              <a:ext cx="81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headvex</a:t>
              </a:r>
            </a:p>
          </p:txBody>
        </p:sp>
        <p:sp>
          <p:nvSpPr>
            <p:cNvPr id="64541" name="Rectangle 70"/>
            <p:cNvSpPr>
              <a:spLocks noChangeArrowheads="1"/>
            </p:cNvSpPr>
            <p:nvPr/>
          </p:nvSpPr>
          <p:spPr bwMode="auto">
            <a:xfrm>
              <a:off x="4103" y="210"/>
              <a:ext cx="81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tlink</a:t>
              </a:r>
            </a:p>
          </p:txBody>
        </p:sp>
      </p:grpSp>
      <p:grpSp>
        <p:nvGrpSpPr>
          <p:cNvPr id="64524" name="Group 83"/>
          <p:cNvGrpSpPr>
            <a:grpSpLocks/>
          </p:cNvGrpSpPr>
          <p:nvPr/>
        </p:nvGrpSpPr>
        <p:grpSpPr bwMode="auto">
          <a:xfrm>
            <a:off x="3635375" y="1747838"/>
            <a:ext cx="3886200" cy="457200"/>
            <a:chOff x="1973" y="845"/>
            <a:chExt cx="2448" cy="288"/>
          </a:xfrm>
        </p:grpSpPr>
        <p:sp>
          <p:nvSpPr>
            <p:cNvPr id="64535" name="Rectangle 72"/>
            <p:cNvSpPr>
              <a:spLocks noChangeArrowheads="1"/>
            </p:cNvSpPr>
            <p:nvPr/>
          </p:nvSpPr>
          <p:spPr bwMode="auto">
            <a:xfrm>
              <a:off x="3605" y="845"/>
              <a:ext cx="81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a:latin typeface="Tahoma" pitchFamily="34" charset="0"/>
                </a:rPr>
                <a:t>firstout</a:t>
              </a:r>
            </a:p>
          </p:txBody>
        </p:sp>
        <p:sp>
          <p:nvSpPr>
            <p:cNvPr id="64536" name="Rectangle 73"/>
            <p:cNvSpPr>
              <a:spLocks noChangeArrowheads="1"/>
            </p:cNvSpPr>
            <p:nvPr/>
          </p:nvSpPr>
          <p:spPr bwMode="auto">
            <a:xfrm>
              <a:off x="2789" y="845"/>
              <a:ext cx="81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a:latin typeface="Tahoma" pitchFamily="34" charset="0"/>
                </a:rPr>
                <a:t>firstin</a:t>
              </a:r>
            </a:p>
          </p:txBody>
        </p:sp>
        <p:sp>
          <p:nvSpPr>
            <p:cNvPr id="64537" name="Rectangle 74"/>
            <p:cNvSpPr>
              <a:spLocks noChangeArrowheads="1"/>
            </p:cNvSpPr>
            <p:nvPr/>
          </p:nvSpPr>
          <p:spPr bwMode="auto">
            <a:xfrm>
              <a:off x="1973" y="845"/>
              <a:ext cx="81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a:latin typeface="Tahoma" pitchFamily="34" charset="0"/>
                </a:rPr>
                <a:t>data</a:t>
              </a:r>
            </a:p>
          </p:txBody>
        </p:sp>
      </p:grpSp>
      <p:sp>
        <p:nvSpPr>
          <p:cNvPr id="129103" name="Text Box 79"/>
          <p:cNvSpPr txBox="1">
            <a:spLocks noChangeArrowheads="1"/>
          </p:cNvSpPr>
          <p:nvPr/>
        </p:nvSpPr>
        <p:spPr bwMode="auto">
          <a:xfrm>
            <a:off x="3922713" y="3278188"/>
            <a:ext cx="10810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A</a:t>
            </a:r>
            <a:r>
              <a:rPr lang="zh-CN" altLang="en-US">
                <a:latin typeface="宋体" pitchFamily="2" charset="-122"/>
                <a:sym typeface="Symbol Tiger" pitchFamily="18" charset="2"/>
              </a:rPr>
              <a:t></a:t>
            </a:r>
            <a:r>
              <a:rPr lang="en-US" altLang="zh-CN"/>
              <a:t>B</a:t>
            </a:r>
          </a:p>
        </p:txBody>
      </p:sp>
      <p:sp>
        <p:nvSpPr>
          <p:cNvPr id="129104" name="Text Box 80"/>
          <p:cNvSpPr txBox="1">
            <a:spLocks noChangeArrowheads="1"/>
          </p:cNvSpPr>
          <p:nvPr/>
        </p:nvSpPr>
        <p:spPr bwMode="auto">
          <a:xfrm>
            <a:off x="6804025" y="3213100"/>
            <a:ext cx="10810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C</a:t>
            </a:r>
            <a:r>
              <a:rPr lang="zh-CN" altLang="en-US">
                <a:latin typeface="宋体" pitchFamily="2" charset="-122"/>
                <a:sym typeface="Symbol Tiger" pitchFamily="18" charset="2"/>
              </a:rPr>
              <a:t></a:t>
            </a:r>
            <a:r>
              <a:rPr lang="en-US" altLang="zh-CN"/>
              <a:t>A</a:t>
            </a:r>
          </a:p>
        </p:txBody>
      </p:sp>
      <p:sp>
        <p:nvSpPr>
          <p:cNvPr id="129105" name="Text Box 81"/>
          <p:cNvSpPr txBox="1">
            <a:spLocks noChangeArrowheads="1"/>
          </p:cNvSpPr>
          <p:nvPr/>
        </p:nvSpPr>
        <p:spPr bwMode="auto">
          <a:xfrm>
            <a:off x="3924300" y="5006975"/>
            <a:ext cx="10810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C</a:t>
            </a:r>
            <a:r>
              <a:rPr lang="zh-CN" altLang="en-US">
                <a:latin typeface="宋体" pitchFamily="2" charset="-122"/>
                <a:sym typeface="Symbol Tiger" pitchFamily="18" charset="2"/>
              </a:rPr>
              <a:t></a:t>
            </a:r>
            <a:r>
              <a:rPr lang="en-US" altLang="zh-CN"/>
              <a:t>B</a:t>
            </a:r>
          </a:p>
        </p:txBody>
      </p:sp>
      <p:sp>
        <p:nvSpPr>
          <p:cNvPr id="129106" name="Text Box 82"/>
          <p:cNvSpPr txBox="1">
            <a:spLocks noChangeArrowheads="1"/>
          </p:cNvSpPr>
          <p:nvPr/>
        </p:nvSpPr>
        <p:spPr bwMode="auto">
          <a:xfrm>
            <a:off x="6877050" y="5006975"/>
            <a:ext cx="10810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A</a:t>
            </a:r>
            <a:r>
              <a:rPr lang="zh-CN" altLang="en-US">
                <a:latin typeface="宋体" pitchFamily="2" charset="-122"/>
                <a:sym typeface="Symbol Tiger" pitchFamily="18" charset="2"/>
              </a:rPr>
              <a:t></a:t>
            </a:r>
            <a:r>
              <a:rPr lang="en-US" altLang="zh-CN"/>
              <a:t>C</a:t>
            </a:r>
          </a:p>
        </p:txBody>
      </p:sp>
      <p:sp>
        <p:nvSpPr>
          <p:cNvPr id="64529" name="Text Box 86"/>
          <p:cNvSpPr txBox="1">
            <a:spLocks noChangeArrowheads="1"/>
          </p:cNvSpPr>
          <p:nvPr/>
        </p:nvSpPr>
        <p:spPr bwMode="auto">
          <a:xfrm>
            <a:off x="8101013" y="796925"/>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000">
                <a:latin typeface="Tahoma" pitchFamily="34" charset="0"/>
                <a:ea typeface="黑体" pitchFamily="49" charset="-122"/>
              </a:rPr>
              <a:t>弧结点</a:t>
            </a:r>
          </a:p>
        </p:txBody>
      </p:sp>
      <p:sp>
        <p:nvSpPr>
          <p:cNvPr id="64530" name="Rectangle 87"/>
          <p:cNvSpPr>
            <a:spLocks noChangeArrowheads="1"/>
          </p:cNvSpPr>
          <p:nvPr/>
        </p:nvSpPr>
        <p:spPr bwMode="auto">
          <a:xfrm>
            <a:off x="7527925" y="1773238"/>
            <a:ext cx="1206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Tahoma" pitchFamily="34" charset="0"/>
              </a:rPr>
              <a:t>顶点结点</a:t>
            </a:r>
          </a:p>
        </p:txBody>
      </p:sp>
      <p:sp>
        <p:nvSpPr>
          <p:cNvPr id="129112" name="Text Box 88"/>
          <p:cNvSpPr txBox="1">
            <a:spLocks noChangeArrowheads="1"/>
          </p:cNvSpPr>
          <p:nvPr/>
        </p:nvSpPr>
        <p:spPr bwMode="auto">
          <a:xfrm>
            <a:off x="4787900" y="2492375"/>
            <a:ext cx="10810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C</a:t>
            </a:r>
            <a:r>
              <a:rPr lang="zh-CN" altLang="en-US">
                <a:latin typeface="宋体" pitchFamily="2" charset="-122"/>
                <a:sym typeface="Symbol Tiger" pitchFamily="18" charset="2"/>
              </a:rPr>
              <a:t></a:t>
            </a:r>
            <a:r>
              <a:rPr lang="en-US" altLang="zh-CN"/>
              <a:t>A</a:t>
            </a:r>
          </a:p>
        </p:txBody>
      </p:sp>
      <p:sp>
        <p:nvSpPr>
          <p:cNvPr id="129113" name="Text Box 89"/>
          <p:cNvSpPr txBox="1">
            <a:spLocks noChangeArrowheads="1"/>
          </p:cNvSpPr>
          <p:nvPr/>
        </p:nvSpPr>
        <p:spPr bwMode="auto">
          <a:xfrm>
            <a:off x="3132138" y="2781300"/>
            <a:ext cx="10810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A</a:t>
            </a:r>
            <a:r>
              <a:rPr lang="zh-CN" altLang="en-US">
                <a:solidFill>
                  <a:srgbClr val="000000"/>
                </a:solidFill>
                <a:latin typeface="宋体" pitchFamily="2" charset="-122"/>
                <a:sym typeface="Symbol Tiger" pitchFamily="18" charset="2"/>
              </a:rPr>
              <a:t></a:t>
            </a:r>
            <a:r>
              <a:rPr lang="en-US" altLang="zh-CN"/>
              <a:t>B</a:t>
            </a:r>
          </a:p>
        </p:txBody>
      </p:sp>
      <p:sp>
        <p:nvSpPr>
          <p:cNvPr id="129114" name="Text Box 90"/>
          <p:cNvSpPr txBox="1">
            <a:spLocks noChangeArrowheads="1"/>
          </p:cNvSpPr>
          <p:nvPr/>
        </p:nvSpPr>
        <p:spPr bwMode="auto">
          <a:xfrm>
            <a:off x="4427538" y="4437063"/>
            <a:ext cx="10810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C</a:t>
            </a:r>
            <a:r>
              <a:rPr lang="zh-CN" altLang="en-US">
                <a:latin typeface="宋体" pitchFamily="2" charset="-122"/>
                <a:sym typeface="Symbol Tiger" pitchFamily="18" charset="2"/>
              </a:rPr>
              <a:t></a:t>
            </a:r>
            <a:r>
              <a:rPr lang="en-US" altLang="zh-CN"/>
              <a:t>B</a:t>
            </a:r>
          </a:p>
        </p:txBody>
      </p:sp>
      <p:sp>
        <p:nvSpPr>
          <p:cNvPr id="129115" name="Text Box 91"/>
          <p:cNvSpPr txBox="1">
            <a:spLocks noChangeArrowheads="1"/>
          </p:cNvSpPr>
          <p:nvPr/>
        </p:nvSpPr>
        <p:spPr bwMode="auto">
          <a:xfrm>
            <a:off x="4716463" y="6237288"/>
            <a:ext cx="10810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A</a:t>
            </a:r>
            <a:r>
              <a:rPr lang="zh-CN" altLang="en-US">
                <a:latin typeface="宋体" pitchFamily="2" charset="-122"/>
                <a:sym typeface="Symbol Tiger" pitchFamily="18" charset="2"/>
              </a:rPr>
              <a:t></a:t>
            </a:r>
            <a:r>
              <a:rPr lang="en-US" altLang="zh-CN"/>
              <a:t>C</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29043"/>
                                        </p:tgtEl>
                                        <p:attrNameLst>
                                          <p:attrName>style.visibility</p:attrName>
                                        </p:attrNameLst>
                                      </p:cBhvr>
                                      <p:to>
                                        <p:strVal val="visible"/>
                                      </p:to>
                                    </p:set>
                                    <p:animEffect transition="in" filter="wipe(up)">
                                      <p:cBhvr>
                                        <p:cTn id="7" dur="500"/>
                                        <p:tgtEl>
                                          <p:spTgt spid="129043"/>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29044"/>
                                        </p:tgtEl>
                                        <p:attrNameLst>
                                          <p:attrName>style.visibility</p:attrName>
                                        </p:attrNameLst>
                                      </p:cBhvr>
                                      <p:to>
                                        <p:strVal val="visible"/>
                                      </p:to>
                                    </p:set>
                                    <p:animEffect transition="in" filter="wipe(up)">
                                      <p:cBhvr>
                                        <p:cTn id="11" dur="500"/>
                                        <p:tgtEl>
                                          <p:spTgt spid="12904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29085"/>
                                        </p:tgtEl>
                                        <p:attrNameLst>
                                          <p:attrName>style.visibility</p:attrName>
                                        </p:attrNameLst>
                                      </p:cBhvr>
                                      <p:to>
                                        <p:strVal val="visible"/>
                                      </p:to>
                                    </p:set>
                                    <p:animEffect transition="in" filter="wipe(left)">
                                      <p:cBhvr>
                                        <p:cTn id="16" dur="500"/>
                                        <p:tgtEl>
                                          <p:spTgt spid="12908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29103"/>
                                        </p:tgtEl>
                                        <p:attrNameLst>
                                          <p:attrName>style.visibility</p:attrName>
                                        </p:attrNameLst>
                                      </p:cBhvr>
                                      <p:to>
                                        <p:strVal val="visible"/>
                                      </p:to>
                                    </p:set>
                                    <p:animEffect transition="in" filter="wipe(down)">
                                      <p:cBhvr>
                                        <p:cTn id="21" dur="500"/>
                                        <p:tgtEl>
                                          <p:spTgt spid="129103"/>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29106"/>
                                        </p:tgtEl>
                                        <p:attrNameLst>
                                          <p:attrName>style.visibility</p:attrName>
                                        </p:attrNameLst>
                                      </p:cBhvr>
                                      <p:to>
                                        <p:strVal val="visible"/>
                                      </p:to>
                                    </p:set>
                                    <p:animEffect transition="in" filter="wipe(down)">
                                      <p:cBhvr>
                                        <p:cTn id="24" dur="500"/>
                                        <p:tgtEl>
                                          <p:spTgt spid="12910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29064"/>
                                        </p:tgtEl>
                                        <p:attrNameLst>
                                          <p:attrName>style.visibility</p:attrName>
                                        </p:attrNameLst>
                                      </p:cBhvr>
                                      <p:to>
                                        <p:strVal val="visible"/>
                                      </p:to>
                                    </p:set>
                                    <p:animEffect transition="in" filter="wipe(left)">
                                      <p:cBhvr>
                                        <p:cTn id="29" dur="500"/>
                                        <p:tgtEl>
                                          <p:spTgt spid="12906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129086"/>
                                        </p:tgtEl>
                                        <p:attrNameLst>
                                          <p:attrName>style.visibility</p:attrName>
                                        </p:attrNameLst>
                                      </p:cBhvr>
                                      <p:to>
                                        <p:strVal val="visible"/>
                                      </p:to>
                                    </p:set>
                                    <p:animEffect transition="in" filter="wipe(left)">
                                      <p:cBhvr>
                                        <p:cTn id="34" dur="500"/>
                                        <p:tgtEl>
                                          <p:spTgt spid="129086"/>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29105"/>
                                        </p:tgtEl>
                                        <p:attrNameLst>
                                          <p:attrName>style.visibility</p:attrName>
                                        </p:attrNameLst>
                                      </p:cBhvr>
                                      <p:to>
                                        <p:strVal val="visible"/>
                                      </p:to>
                                    </p:set>
                                    <p:animEffect transition="in" filter="wipe(down)">
                                      <p:cBhvr>
                                        <p:cTn id="39" dur="500"/>
                                        <p:tgtEl>
                                          <p:spTgt spid="129105"/>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29104"/>
                                        </p:tgtEl>
                                        <p:attrNameLst>
                                          <p:attrName>style.visibility</p:attrName>
                                        </p:attrNameLst>
                                      </p:cBhvr>
                                      <p:to>
                                        <p:strVal val="visible"/>
                                      </p:to>
                                    </p:set>
                                    <p:animEffect transition="in" filter="wipe(down)">
                                      <p:cBhvr>
                                        <p:cTn id="42" dur="500"/>
                                        <p:tgtEl>
                                          <p:spTgt spid="12910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29087"/>
                                        </p:tgtEl>
                                        <p:attrNameLst>
                                          <p:attrName>style.visibility</p:attrName>
                                        </p:attrNameLst>
                                      </p:cBhvr>
                                      <p:to>
                                        <p:strVal val="visible"/>
                                      </p:to>
                                    </p:set>
                                    <p:animEffect transition="in" filter="wipe(left)">
                                      <p:cBhvr>
                                        <p:cTn id="47" dur="500"/>
                                        <p:tgtEl>
                                          <p:spTgt spid="129087"/>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129112"/>
                                        </p:tgtEl>
                                        <p:attrNameLst>
                                          <p:attrName>style.visibility</p:attrName>
                                        </p:attrNameLst>
                                      </p:cBhvr>
                                      <p:to>
                                        <p:strVal val="visible"/>
                                      </p:to>
                                    </p:set>
                                    <p:animEffect transition="in" filter="wipe(down)">
                                      <p:cBhvr>
                                        <p:cTn id="50" dur="500"/>
                                        <p:tgtEl>
                                          <p:spTgt spid="129112"/>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129088"/>
                                        </p:tgtEl>
                                        <p:attrNameLst>
                                          <p:attrName>style.visibility</p:attrName>
                                        </p:attrNameLst>
                                      </p:cBhvr>
                                      <p:to>
                                        <p:strVal val="visible"/>
                                      </p:to>
                                    </p:set>
                                    <p:animEffect transition="in" filter="wipe(left)">
                                      <p:cBhvr>
                                        <p:cTn id="55" dur="500"/>
                                        <p:tgtEl>
                                          <p:spTgt spid="129088"/>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129113"/>
                                        </p:tgtEl>
                                        <p:attrNameLst>
                                          <p:attrName>style.visibility</p:attrName>
                                        </p:attrNameLst>
                                      </p:cBhvr>
                                      <p:to>
                                        <p:strVal val="visible"/>
                                      </p:to>
                                    </p:set>
                                    <p:animEffect transition="in" filter="wipe(down)">
                                      <p:cBhvr>
                                        <p:cTn id="58" dur="500"/>
                                        <p:tgtEl>
                                          <p:spTgt spid="129113"/>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129114"/>
                                        </p:tgtEl>
                                        <p:attrNameLst>
                                          <p:attrName>style.visibility</p:attrName>
                                        </p:attrNameLst>
                                      </p:cBhvr>
                                      <p:to>
                                        <p:strVal val="visible"/>
                                      </p:to>
                                    </p:set>
                                    <p:animEffect transition="in" filter="wipe(down)">
                                      <p:cBhvr>
                                        <p:cTn id="61" dur="500"/>
                                        <p:tgtEl>
                                          <p:spTgt spid="129114"/>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129089"/>
                                        </p:tgtEl>
                                        <p:attrNameLst>
                                          <p:attrName>style.visibility</p:attrName>
                                        </p:attrNameLst>
                                      </p:cBhvr>
                                      <p:to>
                                        <p:strVal val="visible"/>
                                      </p:to>
                                    </p:set>
                                    <p:animEffect transition="in" filter="wipe(left)">
                                      <p:cBhvr>
                                        <p:cTn id="66" dur="500"/>
                                        <p:tgtEl>
                                          <p:spTgt spid="129089"/>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129115"/>
                                        </p:tgtEl>
                                        <p:attrNameLst>
                                          <p:attrName>style.visibility</p:attrName>
                                        </p:attrNameLst>
                                      </p:cBhvr>
                                      <p:to>
                                        <p:strVal val="visible"/>
                                      </p:to>
                                    </p:set>
                                    <p:animEffect transition="in" filter="wipe(down)">
                                      <p:cBhvr>
                                        <p:cTn id="69" dur="500"/>
                                        <p:tgtEl>
                                          <p:spTgt spid="129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44" grpId="0" autoUpdateAnimBg="0"/>
      <p:bldP spid="129064" grpId="0" autoUpdateAnimBg="0"/>
      <p:bldP spid="129103" grpId="0"/>
      <p:bldP spid="129104" grpId="0"/>
      <p:bldP spid="129105" grpId="0"/>
      <p:bldP spid="129106" grpId="0"/>
      <p:bldP spid="129112" grpId="0"/>
      <p:bldP spid="129113" grpId="0"/>
      <p:bldP spid="129114" grpId="0"/>
      <p:bldP spid="129115" grpId="0"/>
    </p:bld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38" name="Text Box 5"/>
          <p:cNvSpPr txBox="1">
            <a:spLocks noChangeArrowheads="1"/>
          </p:cNvSpPr>
          <p:nvPr/>
        </p:nvSpPr>
        <p:spPr bwMode="auto">
          <a:xfrm>
            <a:off x="179388" y="115888"/>
            <a:ext cx="6408737" cy="2041525"/>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3200">
                <a:latin typeface="楷体_GB2312" pitchFamily="49" charset="-122"/>
                <a:ea typeface="楷体_GB2312" pitchFamily="49" charset="-122"/>
              </a:rPr>
              <a:t>从这种存储结构图可以看出，从一个顶点结点的</a:t>
            </a:r>
            <a:r>
              <a:rPr lang="en-US" altLang="zh-CN" sz="3200">
                <a:latin typeface="楷体_GB2312" pitchFamily="49" charset="-122"/>
                <a:ea typeface="楷体_GB2312" pitchFamily="49" charset="-122"/>
              </a:rPr>
              <a:t>firstout</a:t>
            </a:r>
            <a:r>
              <a:rPr lang="zh-CN" altLang="en-US" sz="3200">
                <a:latin typeface="楷体_GB2312" pitchFamily="49" charset="-122"/>
                <a:ea typeface="楷体_GB2312" pitchFamily="49" charset="-122"/>
              </a:rPr>
              <a:t>出发，沿表结点的</a:t>
            </a:r>
            <a:r>
              <a:rPr lang="en-US" altLang="zh-CN" sz="3200">
                <a:latin typeface="楷体_GB2312" pitchFamily="49" charset="-122"/>
                <a:ea typeface="楷体_GB2312" pitchFamily="49" charset="-122"/>
              </a:rPr>
              <a:t>tlink</a:t>
            </a:r>
            <a:r>
              <a:rPr lang="zh-CN" altLang="en-US" sz="3200">
                <a:latin typeface="楷体_GB2312" pitchFamily="49" charset="-122"/>
                <a:ea typeface="楷体_GB2312" pitchFamily="49" charset="-122"/>
              </a:rPr>
              <a:t>指针构成了邻接表（出度）的链表结构。</a:t>
            </a:r>
          </a:p>
        </p:txBody>
      </p:sp>
      <p:grpSp>
        <p:nvGrpSpPr>
          <p:cNvPr id="65539" name="Group 82"/>
          <p:cNvGrpSpPr>
            <a:grpSpLocks/>
          </p:cNvGrpSpPr>
          <p:nvPr/>
        </p:nvGrpSpPr>
        <p:grpSpPr bwMode="auto">
          <a:xfrm>
            <a:off x="1395413" y="3470275"/>
            <a:ext cx="1752600" cy="2559050"/>
            <a:chOff x="816" y="2380"/>
            <a:chExt cx="1104" cy="1612"/>
          </a:xfrm>
        </p:grpSpPr>
        <p:sp>
          <p:nvSpPr>
            <p:cNvPr id="65581" name="Text Box 83"/>
            <p:cNvSpPr txBox="1">
              <a:spLocks noChangeArrowheads="1"/>
            </p:cNvSpPr>
            <p:nvPr/>
          </p:nvSpPr>
          <p:spPr bwMode="auto">
            <a:xfrm>
              <a:off x="816" y="2380"/>
              <a:ext cx="1104" cy="1612"/>
            </a:xfrm>
            <a:prstGeom prst="rect">
              <a:avLst/>
            </a:prstGeom>
            <a:solidFill>
              <a:srgbClr val="FFFF99"/>
            </a:solidFill>
            <a:ln w="28575" cap="sq">
              <a:solidFill>
                <a:srgbClr val="99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4000" b="1">
                  <a:solidFill>
                    <a:srgbClr val="800000"/>
                  </a:solidFill>
                  <a:latin typeface="Times New Roman" pitchFamily="18" charset="0"/>
                </a:rPr>
                <a:t>A</a:t>
              </a:r>
            </a:p>
            <a:p>
              <a:pPr eaLnBrk="1" hangingPunct="1">
                <a:spcBef>
                  <a:spcPct val="50000"/>
                </a:spcBef>
              </a:pPr>
              <a:r>
                <a:rPr kumimoji="1" lang="en-US" altLang="zh-CN" sz="4000" b="1">
                  <a:solidFill>
                    <a:srgbClr val="800000"/>
                  </a:solidFill>
                  <a:latin typeface="Times New Roman" pitchFamily="18" charset="0"/>
                </a:rPr>
                <a:t>B</a:t>
              </a:r>
            </a:p>
            <a:p>
              <a:pPr eaLnBrk="1" hangingPunct="1">
                <a:spcBef>
                  <a:spcPct val="50000"/>
                </a:spcBef>
              </a:pPr>
              <a:r>
                <a:rPr kumimoji="1" lang="en-US" altLang="zh-CN" sz="4000" b="1">
                  <a:solidFill>
                    <a:srgbClr val="800000"/>
                  </a:solidFill>
                  <a:latin typeface="Times New Roman" pitchFamily="18" charset="0"/>
                </a:rPr>
                <a:t>C</a:t>
              </a:r>
            </a:p>
          </p:txBody>
        </p:sp>
        <p:sp>
          <p:nvSpPr>
            <p:cNvPr id="65582" name="Line 84"/>
            <p:cNvSpPr>
              <a:spLocks noChangeShapeType="1"/>
            </p:cNvSpPr>
            <p:nvPr/>
          </p:nvSpPr>
          <p:spPr bwMode="auto">
            <a:xfrm>
              <a:off x="816" y="2880"/>
              <a:ext cx="1104" cy="0"/>
            </a:xfrm>
            <a:prstGeom prst="line">
              <a:avLst/>
            </a:prstGeom>
            <a:noFill/>
            <a:ln w="28575"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83" name="Line 85"/>
            <p:cNvSpPr>
              <a:spLocks noChangeShapeType="1"/>
            </p:cNvSpPr>
            <p:nvPr/>
          </p:nvSpPr>
          <p:spPr bwMode="auto">
            <a:xfrm>
              <a:off x="816" y="3456"/>
              <a:ext cx="1104" cy="0"/>
            </a:xfrm>
            <a:prstGeom prst="line">
              <a:avLst/>
            </a:prstGeom>
            <a:noFill/>
            <a:ln w="28575"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84" name="Line 86"/>
            <p:cNvSpPr>
              <a:spLocks noChangeShapeType="1"/>
            </p:cNvSpPr>
            <p:nvPr/>
          </p:nvSpPr>
          <p:spPr bwMode="auto">
            <a:xfrm>
              <a:off x="1248" y="2400"/>
              <a:ext cx="0" cy="1584"/>
            </a:xfrm>
            <a:prstGeom prst="line">
              <a:avLst/>
            </a:prstGeom>
            <a:noFill/>
            <a:ln w="1905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85" name="Line 87"/>
            <p:cNvSpPr>
              <a:spLocks noChangeShapeType="1"/>
            </p:cNvSpPr>
            <p:nvPr/>
          </p:nvSpPr>
          <p:spPr bwMode="auto">
            <a:xfrm>
              <a:off x="1584" y="2400"/>
              <a:ext cx="0" cy="1584"/>
            </a:xfrm>
            <a:prstGeom prst="line">
              <a:avLst/>
            </a:prstGeom>
            <a:noFill/>
            <a:ln w="1905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5540" name="Text Box 88"/>
          <p:cNvSpPr txBox="1">
            <a:spLocks noChangeArrowheads="1"/>
          </p:cNvSpPr>
          <p:nvPr/>
        </p:nvSpPr>
        <p:spPr bwMode="auto">
          <a:xfrm>
            <a:off x="709613" y="3578225"/>
            <a:ext cx="79375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4000">
                <a:solidFill>
                  <a:srgbClr val="0000CC"/>
                </a:solidFill>
                <a:latin typeface="Times New Roman" pitchFamily="18" charset="0"/>
              </a:rPr>
              <a:t>0  1  2</a:t>
            </a:r>
          </a:p>
        </p:txBody>
      </p:sp>
      <p:sp>
        <p:nvSpPr>
          <p:cNvPr id="65541" name="Rectangle 89"/>
          <p:cNvSpPr>
            <a:spLocks noChangeArrowheads="1"/>
          </p:cNvSpPr>
          <p:nvPr/>
        </p:nvSpPr>
        <p:spPr bwMode="auto">
          <a:xfrm>
            <a:off x="2614613" y="4416425"/>
            <a:ext cx="5921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0000CC"/>
                </a:solidFill>
                <a:latin typeface="Times New Roman" pitchFamily="18" charset="0"/>
              </a:rPr>
              <a:t>∧</a:t>
            </a:r>
          </a:p>
        </p:txBody>
      </p:sp>
      <p:grpSp>
        <p:nvGrpSpPr>
          <p:cNvPr id="257114" name="Group 90"/>
          <p:cNvGrpSpPr>
            <a:grpSpLocks/>
          </p:cNvGrpSpPr>
          <p:nvPr/>
        </p:nvGrpSpPr>
        <p:grpSpPr bwMode="auto">
          <a:xfrm>
            <a:off x="2843213" y="3502025"/>
            <a:ext cx="5562600" cy="2438400"/>
            <a:chOff x="1872" y="2304"/>
            <a:chExt cx="3504" cy="1536"/>
          </a:xfrm>
        </p:grpSpPr>
        <p:sp>
          <p:nvSpPr>
            <p:cNvPr id="65569" name="Text Box 91"/>
            <p:cNvSpPr txBox="1">
              <a:spLocks noChangeArrowheads="1"/>
            </p:cNvSpPr>
            <p:nvPr/>
          </p:nvSpPr>
          <p:spPr bwMode="auto">
            <a:xfrm>
              <a:off x="4224" y="3420"/>
              <a:ext cx="1152" cy="420"/>
            </a:xfrm>
            <a:prstGeom prst="rect">
              <a:avLst/>
            </a:prstGeom>
            <a:solidFill>
              <a:srgbClr val="CCFFFF"/>
            </a:solidFill>
            <a:ln w="25400" cap="sq">
              <a:solidFill>
                <a:srgbClr val="00008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3600" b="1">
                  <a:solidFill>
                    <a:srgbClr val="CC3300"/>
                  </a:solidFill>
                  <a:latin typeface="Times New Roman" pitchFamily="18" charset="0"/>
                </a:rPr>
                <a:t>0</a:t>
              </a:r>
              <a:r>
                <a:rPr kumimoji="1" lang="en-US" altLang="zh-CN" sz="3600" b="1">
                  <a:solidFill>
                    <a:srgbClr val="0000CC"/>
                  </a:solidFill>
                  <a:latin typeface="Times New Roman" pitchFamily="18" charset="0"/>
                </a:rPr>
                <a:t>  2 </a:t>
              </a:r>
              <a:r>
                <a:rPr kumimoji="1" lang="en-US" altLang="zh-CN" sz="2800" b="1">
                  <a:solidFill>
                    <a:srgbClr val="CC3300"/>
                  </a:solidFill>
                  <a:latin typeface="Times New Roman" pitchFamily="18" charset="0"/>
                </a:rPr>
                <a:t>∧</a:t>
              </a:r>
              <a:r>
                <a:rPr kumimoji="1" lang="en-US" altLang="zh-CN" sz="2800" b="1">
                  <a:solidFill>
                    <a:srgbClr val="0000CC"/>
                  </a:solidFill>
                  <a:latin typeface="Times New Roman" pitchFamily="18" charset="0"/>
                </a:rPr>
                <a:t> ∧</a:t>
              </a:r>
            </a:p>
          </p:txBody>
        </p:sp>
        <p:sp>
          <p:nvSpPr>
            <p:cNvPr id="65570" name="Text Box 92"/>
            <p:cNvSpPr txBox="1">
              <a:spLocks noChangeArrowheads="1"/>
            </p:cNvSpPr>
            <p:nvPr/>
          </p:nvSpPr>
          <p:spPr bwMode="auto">
            <a:xfrm>
              <a:off x="2400" y="2316"/>
              <a:ext cx="1152" cy="420"/>
            </a:xfrm>
            <a:prstGeom prst="rect">
              <a:avLst/>
            </a:prstGeom>
            <a:solidFill>
              <a:srgbClr val="CCFFFF"/>
            </a:solidFill>
            <a:ln w="25400" cap="sq">
              <a:solidFill>
                <a:srgbClr val="00008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3600" b="1">
                  <a:solidFill>
                    <a:srgbClr val="CC3300"/>
                  </a:solidFill>
                  <a:latin typeface="Times New Roman" pitchFamily="18" charset="0"/>
                </a:rPr>
                <a:t>0</a:t>
              </a:r>
              <a:r>
                <a:rPr kumimoji="1" lang="en-US" altLang="zh-CN" sz="3600" b="1">
                  <a:solidFill>
                    <a:srgbClr val="0000CC"/>
                  </a:solidFill>
                  <a:latin typeface="Times New Roman" pitchFamily="18" charset="0"/>
                </a:rPr>
                <a:t>  1</a:t>
              </a:r>
            </a:p>
          </p:txBody>
        </p:sp>
        <p:sp>
          <p:nvSpPr>
            <p:cNvPr id="65571" name="Line 93"/>
            <p:cNvSpPr>
              <a:spLocks noChangeShapeType="1"/>
            </p:cNvSpPr>
            <p:nvPr/>
          </p:nvSpPr>
          <p:spPr bwMode="auto">
            <a:xfrm>
              <a:off x="4512" y="3408"/>
              <a:ext cx="0" cy="432"/>
            </a:xfrm>
            <a:prstGeom prst="line">
              <a:avLst/>
            </a:prstGeom>
            <a:noFill/>
            <a:ln w="19050"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72" name="Line 94"/>
            <p:cNvSpPr>
              <a:spLocks noChangeShapeType="1"/>
            </p:cNvSpPr>
            <p:nvPr/>
          </p:nvSpPr>
          <p:spPr bwMode="auto">
            <a:xfrm>
              <a:off x="4800" y="3408"/>
              <a:ext cx="0" cy="432"/>
            </a:xfrm>
            <a:prstGeom prst="line">
              <a:avLst/>
            </a:prstGeom>
            <a:noFill/>
            <a:ln w="19050"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73" name="Line 95"/>
            <p:cNvSpPr>
              <a:spLocks noChangeShapeType="1"/>
            </p:cNvSpPr>
            <p:nvPr/>
          </p:nvSpPr>
          <p:spPr bwMode="auto">
            <a:xfrm>
              <a:off x="5088" y="3408"/>
              <a:ext cx="0" cy="432"/>
            </a:xfrm>
            <a:prstGeom prst="line">
              <a:avLst/>
            </a:prstGeom>
            <a:noFill/>
            <a:ln w="19050"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74" name="Line 96"/>
            <p:cNvSpPr>
              <a:spLocks noChangeShapeType="1"/>
            </p:cNvSpPr>
            <p:nvPr/>
          </p:nvSpPr>
          <p:spPr bwMode="auto">
            <a:xfrm>
              <a:off x="2688" y="2304"/>
              <a:ext cx="0" cy="432"/>
            </a:xfrm>
            <a:prstGeom prst="line">
              <a:avLst/>
            </a:prstGeom>
            <a:noFill/>
            <a:ln w="19050"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75" name="Line 97"/>
            <p:cNvSpPr>
              <a:spLocks noChangeShapeType="1"/>
            </p:cNvSpPr>
            <p:nvPr/>
          </p:nvSpPr>
          <p:spPr bwMode="auto">
            <a:xfrm>
              <a:off x="2976" y="2304"/>
              <a:ext cx="0" cy="432"/>
            </a:xfrm>
            <a:prstGeom prst="line">
              <a:avLst/>
            </a:prstGeom>
            <a:noFill/>
            <a:ln w="19050"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76" name="Line 98"/>
            <p:cNvSpPr>
              <a:spLocks noChangeShapeType="1"/>
            </p:cNvSpPr>
            <p:nvPr/>
          </p:nvSpPr>
          <p:spPr bwMode="auto">
            <a:xfrm>
              <a:off x="3264" y="2304"/>
              <a:ext cx="0" cy="432"/>
            </a:xfrm>
            <a:prstGeom prst="line">
              <a:avLst/>
            </a:prstGeom>
            <a:noFill/>
            <a:ln w="19050"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77" name="Line 99"/>
            <p:cNvSpPr>
              <a:spLocks noChangeShapeType="1"/>
            </p:cNvSpPr>
            <p:nvPr/>
          </p:nvSpPr>
          <p:spPr bwMode="auto">
            <a:xfrm>
              <a:off x="1872" y="2544"/>
              <a:ext cx="528" cy="0"/>
            </a:xfrm>
            <a:prstGeom prst="line">
              <a:avLst/>
            </a:prstGeom>
            <a:noFill/>
            <a:ln w="28575" cap="sq">
              <a:solidFill>
                <a:srgbClr val="0000CC"/>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78" name="Line 100"/>
            <p:cNvSpPr>
              <a:spLocks noChangeShapeType="1"/>
            </p:cNvSpPr>
            <p:nvPr/>
          </p:nvSpPr>
          <p:spPr bwMode="auto">
            <a:xfrm>
              <a:off x="3408" y="2544"/>
              <a:ext cx="288" cy="0"/>
            </a:xfrm>
            <a:prstGeom prst="line">
              <a:avLst/>
            </a:prstGeom>
            <a:noFill/>
            <a:ln w="28575" cap="sq">
              <a:solidFill>
                <a:srgbClr val="0000CC"/>
              </a:solidFill>
              <a:round/>
              <a:headEnd type="oval"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79" name="Line 101"/>
            <p:cNvSpPr>
              <a:spLocks noChangeShapeType="1"/>
            </p:cNvSpPr>
            <p:nvPr/>
          </p:nvSpPr>
          <p:spPr bwMode="auto">
            <a:xfrm>
              <a:off x="3696" y="2544"/>
              <a:ext cx="0" cy="1056"/>
            </a:xfrm>
            <a:prstGeom prst="line">
              <a:avLst/>
            </a:prstGeom>
            <a:noFill/>
            <a:ln w="28575"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80" name="Line 102"/>
            <p:cNvSpPr>
              <a:spLocks noChangeShapeType="1"/>
            </p:cNvSpPr>
            <p:nvPr/>
          </p:nvSpPr>
          <p:spPr bwMode="auto">
            <a:xfrm>
              <a:off x="3696" y="3600"/>
              <a:ext cx="528" cy="0"/>
            </a:xfrm>
            <a:prstGeom prst="line">
              <a:avLst/>
            </a:prstGeom>
            <a:noFill/>
            <a:ln w="28575" cap="sq">
              <a:solidFill>
                <a:srgbClr val="0000FF"/>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57127" name="Group 103"/>
          <p:cNvGrpSpPr>
            <a:grpSpLocks/>
          </p:cNvGrpSpPr>
          <p:nvPr/>
        </p:nvGrpSpPr>
        <p:grpSpPr bwMode="auto">
          <a:xfrm>
            <a:off x="2843213" y="3502025"/>
            <a:ext cx="5562600" cy="2438400"/>
            <a:chOff x="1872" y="2304"/>
            <a:chExt cx="3504" cy="1536"/>
          </a:xfrm>
        </p:grpSpPr>
        <p:sp>
          <p:nvSpPr>
            <p:cNvPr id="65556" name="Text Box 104"/>
            <p:cNvSpPr txBox="1">
              <a:spLocks noChangeArrowheads="1"/>
            </p:cNvSpPr>
            <p:nvPr/>
          </p:nvSpPr>
          <p:spPr bwMode="auto">
            <a:xfrm>
              <a:off x="2400" y="3420"/>
              <a:ext cx="1152" cy="420"/>
            </a:xfrm>
            <a:prstGeom prst="rect">
              <a:avLst/>
            </a:prstGeom>
            <a:solidFill>
              <a:srgbClr val="CCFFFF"/>
            </a:solidFill>
            <a:ln w="25400" cap="sq">
              <a:solidFill>
                <a:srgbClr val="00008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3600" b="1">
                  <a:solidFill>
                    <a:srgbClr val="CC3300"/>
                  </a:solidFill>
                  <a:latin typeface="Times New Roman" pitchFamily="18" charset="0"/>
                </a:rPr>
                <a:t>2</a:t>
              </a:r>
              <a:r>
                <a:rPr kumimoji="1" lang="en-US" altLang="zh-CN" sz="3600" b="1">
                  <a:solidFill>
                    <a:srgbClr val="0000CC"/>
                  </a:solidFill>
                  <a:latin typeface="Times New Roman" pitchFamily="18" charset="0"/>
                </a:rPr>
                <a:t>  1 </a:t>
              </a:r>
              <a:r>
                <a:rPr kumimoji="1" lang="en-US" altLang="zh-CN" sz="2800" b="1">
                  <a:solidFill>
                    <a:srgbClr val="CC3300"/>
                  </a:solidFill>
                  <a:latin typeface="Times New Roman" pitchFamily="18" charset="0"/>
                </a:rPr>
                <a:t>∧</a:t>
              </a:r>
            </a:p>
          </p:txBody>
        </p:sp>
        <p:sp>
          <p:nvSpPr>
            <p:cNvPr id="65557" name="Text Box 105"/>
            <p:cNvSpPr txBox="1">
              <a:spLocks noChangeArrowheads="1"/>
            </p:cNvSpPr>
            <p:nvPr/>
          </p:nvSpPr>
          <p:spPr bwMode="auto">
            <a:xfrm>
              <a:off x="4224" y="2316"/>
              <a:ext cx="1152" cy="420"/>
            </a:xfrm>
            <a:prstGeom prst="rect">
              <a:avLst/>
            </a:prstGeom>
            <a:solidFill>
              <a:srgbClr val="CCFFFF"/>
            </a:solidFill>
            <a:ln w="25400" cap="sq">
              <a:solidFill>
                <a:srgbClr val="00008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3600" b="1">
                  <a:solidFill>
                    <a:srgbClr val="CC3300"/>
                  </a:solidFill>
                  <a:latin typeface="Times New Roman" pitchFamily="18" charset="0"/>
                </a:rPr>
                <a:t>2</a:t>
              </a:r>
              <a:r>
                <a:rPr kumimoji="1" lang="en-US" altLang="zh-CN" sz="3600" b="1">
                  <a:solidFill>
                    <a:srgbClr val="0000CC"/>
                  </a:solidFill>
                  <a:latin typeface="Times New Roman" pitchFamily="18" charset="0"/>
                </a:rPr>
                <a:t>  0 </a:t>
              </a:r>
              <a:r>
                <a:rPr kumimoji="1" lang="en-US" altLang="zh-CN" sz="2800" b="1">
                  <a:solidFill>
                    <a:srgbClr val="CC3300"/>
                  </a:solidFill>
                  <a:latin typeface="Times New Roman" pitchFamily="18" charset="0"/>
                </a:rPr>
                <a:t>∧</a:t>
              </a:r>
              <a:r>
                <a:rPr kumimoji="1" lang="en-US" altLang="zh-CN" sz="2800" b="1">
                  <a:solidFill>
                    <a:srgbClr val="0000CC"/>
                  </a:solidFill>
                  <a:latin typeface="Times New Roman" pitchFamily="18" charset="0"/>
                </a:rPr>
                <a:t> ∧</a:t>
              </a:r>
            </a:p>
          </p:txBody>
        </p:sp>
        <p:sp>
          <p:nvSpPr>
            <p:cNvPr id="65558" name="Line 106"/>
            <p:cNvSpPr>
              <a:spLocks noChangeShapeType="1"/>
            </p:cNvSpPr>
            <p:nvPr/>
          </p:nvSpPr>
          <p:spPr bwMode="auto">
            <a:xfrm>
              <a:off x="2688" y="3408"/>
              <a:ext cx="0" cy="432"/>
            </a:xfrm>
            <a:prstGeom prst="line">
              <a:avLst/>
            </a:prstGeom>
            <a:noFill/>
            <a:ln w="19050"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59" name="Line 107"/>
            <p:cNvSpPr>
              <a:spLocks noChangeShapeType="1"/>
            </p:cNvSpPr>
            <p:nvPr/>
          </p:nvSpPr>
          <p:spPr bwMode="auto">
            <a:xfrm>
              <a:off x="2976" y="3408"/>
              <a:ext cx="0" cy="432"/>
            </a:xfrm>
            <a:prstGeom prst="line">
              <a:avLst/>
            </a:prstGeom>
            <a:noFill/>
            <a:ln w="19050"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60" name="Line 108"/>
            <p:cNvSpPr>
              <a:spLocks noChangeShapeType="1"/>
            </p:cNvSpPr>
            <p:nvPr/>
          </p:nvSpPr>
          <p:spPr bwMode="auto">
            <a:xfrm>
              <a:off x="3264" y="3408"/>
              <a:ext cx="0" cy="432"/>
            </a:xfrm>
            <a:prstGeom prst="line">
              <a:avLst/>
            </a:prstGeom>
            <a:noFill/>
            <a:ln w="19050"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61" name="Line 109"/>
            <p:cNvSpPr>
              <a:spLocks noChangeShapeType="1"/>
            </p:cNvSpPr>
            <p:nvPr/>
          </p:nvSpPr>
          <p:spPr bwMode="auto">
            <a:xfrm>
              <a:off x="4512" y="2304"/>
              <a:ext cx="0" cy="432"/>
            </a:xfrm>
            <a:prstGeom prst="line">
              <a:avLst/>
            </a:prstGeom>
            <a:noFill/>
            <a:ln w="19050"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62" name="Line 110"/>
            <p:cNvSpPr>
              <a:spLocks noChangeShapeType="1"/>
            </p:cNvSpPr>
            <p:nvPr/>
          </p:nvSpPr>
          <p:spPr bwMode="auto">
            <a:xfrm>
              <a:off x="4800" y="2304"/>
              <a:ext cx="0" cy="432"/>
            </a:xfrm>
            <a:prstGeom prst="line">
              <a:avLst/>
            </a:prstGeom>
            <a:noFill/>
            <a:ln w="19050"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63" name="Line 111"/>
            <p:cNvSpPr>
              <a:spLocks noChangeShapeType="1"/>
            </p:cNvSpPr>
            <p:nvPr/>
          </p:nvSpPr>
          <p:spPr bwMode="auto">
            <a:xfrm>
              <a:off x="5088" y="2304"/>
              <a:ext cx="0" cy="432"/>
            </a:xfrm>
            <a:prstGeom prst="line">
              <a:avLst/>
            </a:prstGeom>
            <a:noFill/>
            <a:ln w="19050"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64" name="Line 112"/>
            <p:cNvSpPr>
              <a:spLocks noChangeShapeType="1"/>
            </p:cNvSpPr>
            <p:nvPr/>
          </p:nvSpPr>
          <p:spPr bwMode="auto">
            <a:xfrm>
              <a:off x="1872" y="3648"/>
              <a:ext cx="528" cy="0"/>
            </a:xfrm>
            <a:prstGeom prst="line">
              <a:avLst/>
            </a:prstGeom>
            <a:noFill/>
            <a:ln w="28575" cap="sq">
              <a:solidFill>
                <a:srgbClr val="0000CC"/>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65" name="Line 113"/>
            <p:cNvSpPr>
              <a:spLocks noChangeShapeType="1"/>
            </p:cNvSpPr>
            <p:nvPr/>
          </p:nvSpPr>
          <p:spPr bwMode="auto">
            <a:xfrm flipV="1">
              <a:off x="3408" y="3168"/>
              <a:ext cx="0" cy="432"/>
            </a:xfrm>
            <a:prstGeom prst="line">
              <a:avLst/>
            </a:prstGeom>
            <a:noFill/>
            <a:ln w="28575" cap="sq">
              <a:solidFill>
                <a:srgbClr val="0000CC"/>
              </a:solidFill>
              <a:round/>
              <a:headEnd type="oval"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66" name="Line 114"/>
            <p:cNvSpPr>
              <a:spLocks noChangeShapeType="1"/>
            </p:cNvSpPr>
            <p:nvPr/>
          </p:nvSpPr>
          <p:spPr bwMode="auto">
            <a:xfrm>
              <a:off x="3408" y="3168"/>
              <a:ext cx="384" cy="0"/>
            </a:xfrm>
            <a:prstGeom prst="line">
              <a:avLst/>
            </a:prstGeom>
            <a:noFill/>
            <a:ln w="28575"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67" name="Line 115"/>
            <p:cNvSpPr>
              <a:spLocks noChangeShapeType="1"/>
            </p:cNvSpPr>
            <p:nvPr/>
          </p:nvSpPr>
          <p:spPr bwMode="auto">
            <a:xfrm flipV="1">
              <a:off x="3792" y="2544"/>
              <a:ext cx="0" cy="624"/>
            </a:xfrm>
            <a:prstGeom prst="line">
              <a:avLst/>
            </a:prstGeom>
            <a:noFill/>
            <a:ln w="28575"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68" name="Line 116"/>
            <p:cNvSpPr>
              <a:spLocks noChangeShapeType="1"/>
            </p:cNvSpPr>
            <p:nvPr/>
          </p:nvSpPr>
          <p:spPr bwMode="auto">
            <a:xfrm>
              <a:off x="3792" y="2544"/>
              <a:ext cx="432" cy="0"/>
            </a:xfrm>
            <a:prstGeom prst="line">
              <a:avLst/>
            </a:prstGeom>
            <a:noFill/>
            <a:ln w="28575" cap="sq">
              <a:solidFill>
                <a:srgbClr val="0000CC"/>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57159" name="Text Box 135"/>
          <p:cNvSpPr txBox="1">
            <a:spLocks noChangeArrowheads="1"/>
          </p:cNvSpPr>
          <p:nvPr/>
        </p:nvSpPr>
        <p:spPr bwMode="auto">
          <a:xfrm>
            <a:off x="4067175" y="3141663"/>
            <a:ext cx="10810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A</a:t>
            </a:r>
            <a:r>
              <a:rPr lang="zh-CN" altLang="en-US">
                <a:latin typeface="宋体" pitchFamily="2" charset="-122"/>
                <a:sym typeface="Symbol Tiger" pitchFamily="18" charset="2"/>
              </a:rPr>
              <a:t></a:t>
            </a:r>
            <a:r>
              <a:rPr lang="en-US" altLang="zh-CN"/>
              <a:t>B</a:t>
            </a:r>
          </a:p>
        </p:txBody>
      </p:sp>
      <p:sp>
        <p:nvSpPr>
          <p:cNvPr id="257160" name="Text Box 136"/>
          <p:cNvSpPr txBox="1">
            <a:spLocks noChangeArrowheads="1"/>
          </p:cNvSpPr>
          <p:nvPr/>
        </p:nvSpPr>
        <p:spPr bwMode="auto">
          <a:xfrm>
            <a:off x="6948488" y="3143250"/>
            <a:ext cx="10810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C</a:t>
            </a:r>
            <a:r>
              <a:rPr lang="zh-CN" altLang="en-US">
                <a:latin typeface="宋体" pitchFamily="2" charset="-122"/>
                <a:sym typeface="Symbol Tiger" pitchFamily="18" charset="2"/>
              </a:rPr>
              <a:t></a:t>
            </a:r>
            <a:r>
              <a:rPr lang="en-US" altLang="zh-CN"/>
              <a:t>A</a:t>
            </a:r>
          </a:p>
        </p:txBody>
      </p:sp>
      <p:sp>
        <p:nvSpPr>
          <p:cNvPr id="257161" name="Text Box 137"/>
          <p:cNvSpPr txBox="1">
            <a:spLocks noChangeArrowheads="1"/>
          </p:cNvSpPr>
          <p:nvPr/>
        </p:nvSpPr>
        <p:spPr bwMode="auto">
          <a:xfrm>
            <a:off x="3995738" y="4949825"/>
            <a:ext cx="10810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C</a:t>
            </a:r>
            <a:r>
              <a:rPr lang="zh-CN" altLang="en-US">
                <a:latin typeface="宋体" pitchFamily="2" charset="-122"/>
                <a:sym typeface="Symbol Tiger" pitchFamily="18" charset="2"/>
              </a:rPr>
              <a:t></a:t>
            </a:r>
            <a:r>
              <a:rPr lang="en-US" altLang="zh-CN"/>
              <a:t>B</a:t>
            </a:r>
          </a:p>
        </p:txBody>
      </p:sp>
      <p:sp>
        <p:nvSpPr>
          <p:cNvPr id="257162" name="Text Box 138"/>
          <p:cNvSpPr txBox="1">
            <a:spLocks noChangeArrowheads="1"/>
          </p:cNvSpPr>
          <p:nvPr/>
        </p:nvSpPr>
        <p:spPr bwMode="auto">
          <a:xfrm>
            <a:off x="6948488" y="4949825"/>
            <a:ext cx="10810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A</a:t>
            </a:r>
            <a:r>
              <a:rPr lang="zh-CN" altLang="en-US">
                <a:latin typeface="宋体" pitchFamily="2" charset="-122"/>
                <a:sym typeface="Symbol Tiger" pitchFamily="18" charset="2"/>
              </a:rPr>
              <a:t></a:t>
            </a:r>
            <a:r>
              <a:rPr lang="en-US" altLang="zh-CN"/>
              <a:t>C</a:t>
            </a:r>
          </a:p>
        </p:txBody>
      </p:sp>
      <p:grpSp>
        <p:nvGrpSpPr>
          <p:cNvPr id="65548" name="Group 147"/>
          <p:cNvGrpSpPr>
            <a:grpSpLocks/>
          </p:cNvGrpSpPr>
          <p:nvPr/>
        </p:nvGrpSpPr>
        <p:grpSpPr bwMode="auto">
          <a:xfrm>
            <a:off x="6732588" y="260350"/>
            <a:ext cx="2089150" cy="1993900"/>
            <a:chOff x="294" y="255"/>
            <a:chExt cx="1316" cy="1256"/>
          </a:xfrm>
        </p:grpSpPr>
        <p:sp>
          <p:nvSpPr>
            <p:cNvPr id="65549" name="Oval 148"/>
            <p:cNvSpPr>
              <a:spLocks noChangeArrowheads="1"/>
            </p:cNvSpPr>
            <p:nvPr/>
          </p:nvSpPr>
          <p:spPr bwMode="auto">
            <a:xfrm>
              <a:off x="294" y="359"/>
              <a:ext cx="336" cy="336"/>
            </a:xfrm>
            <a:prstGeom prst="ellipse">
              <a:avLst/>
            </a:prstGeom>
            <a:noFill/>
            <a:ln w="25400" cap="sq">
              <a:solidFill>
                <a:srgbClr val="339966"/>
              </a:solidFill>
              <a:round/>
              <a:headEnd type="none" w="sm" len="sm"/>
              <a:tailEnd type="none" w="sm" len="sm"/>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800000"/>
                  </a:solidFill>
                  <a:latin typeface="Times New Roman" pitchFamily="18" charset="0"/>
                </a:rPr>
                <a:t>A</a:t>
              </a:r>
            </a:p>
          </p:txBody>
        </p:sp>
        <p:sp>
          <p:nvSpPr>
            <p:cNvPr id="65550" name="Oval 149"/>
            <p:cNvSpPr>
              <a:spLocks noChangeArrowheads="1"/>
            </p:cNvSpPr>
            <p:nvPr/>
          </p:nvSpPr>
          <p:spPr bwMode="auto">
            <a:xfrm>
              <a:off x="726" y="1175"/>
              <a:ext cx="336" cy="336"/>
            </a:xfrm>
            <a:prstGeom prst="ellipse">
              <a:avLst/>
            </a:prstGeom>
            <a:noFill/>
            <a:ln w="25400" cap="sq">
              <a:solidFill>
                <a:srgbClr val="339966"/>
              </a:solidFill>
              <a:round/>
              <a:headEnd type="none" w="sm" len="sm"/>
              <a:tailEnd type="none" w="sm" len="sm"/>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800000"/>
                  </a:solidFill>
                  <a:latin typeface="Times New Roman" pitchFamily="18" charset="0"/>
                </a:rPr>
                <a:t>B</a:t>
              </a:r>
            </a:p>
          </p:txBody>
        </p:sp>
        <p:sp>
          <p:nvSpPr>
            <p:cNvPr id="65551" name="Oval 150"/>
            <p:cNvSpPr>
              <a:spLocks noChangeArrowheads="1"/>
            </p:cNvSpPr>
            <p:nvPr/>
          </p:nvSpPr>
          <p:spPr bwMode="auto">
            <a:xfrm>
              <a:off x="1274" y="407"/>
              <a:ext cx="336" cy="336"/>
            </a:xfrm>
            <a:prstGeom prst="ellipse">
              <a:avLst/>
            </a:prstGeom>
            <a:noFill/>
            <a:ln w="25400" cap="sq">
              <a:solidFill>
                <a:srgbClr val="339966"/>
              </a:solidFill>
              <a:round/>
              <a:headEnd type="none" w="sm" len="sm"/>
              <a:tailEnd type="none" w="sm" len="sm"/>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800000"/>
                  </a:solidFill>
                  <a:latin typeface="Times New Roman" pitchFamily="18" charset="0"/>
                </a:rPr>
                <a:t>C</a:t>
              </a:r>
            </a:p>
          </p:txBody>
        </p:sp>
        <p:sp>
          <p:nvSpPr>
            <p:cNvPr id="65552" name="Line 151"/>
            <p:cNvSpPr>
              <a:spLocks noChangeShapeType="1"/>
            </p:cNvSpPr>
            <p:nvPr/>
          </p:nvSpPr>
          <p:spPr bwMode="auto">
            <a:xfrm>
              <a:off x="534" y="647"/>
              <a:ext cx="288" cy="576"/>
            </a:xfrm>
            <a:prstGeom prst="line">
              <a:avLst/>
            </a:prstGeom>
            <a:noFill/>
            <a:ln w="28575" cap="sq">
              <a:solidFill>
                <a:srgbClr val="008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53" name="Line 152"/>
            <p:cNvSpPr>
              <a:spLocks noChangeShapeType="1"/>
            </p:cNvSpPr>
            <p:nvPr/>
          </p:nvSpPr>
          <p:spPr bwMode="auto">
            <a:xfrm>
              <a:off x="654" y="519"/>
              <a:ext cx="624" cy="0"/>
            </a:xfrm>
            <a:prstGeom prst="line">
              <a:avLst/>
            </a:prstGeom>
            <a:noFill/>
            <a:ln w="28575" cap="sq">
              <a:solidFill>
                <a:srgbClr val="008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54" name="Line 153"/>
            <p:cNvSpPr>
              <a:spLocks noChangeShapeType="1"/>
            </p:cNvSpPr>
            <p:nvPr/>
          </p:nvSpPr>
          <p:spPr bwMode="auto">
            <a:xfrm flipH="1">
              <a:off x="1014" y="743"/>
              <a:ext cx="336" cy="528"/>
            </a:xfrm>
            <a:prstGeom prst="line">
              <a:avLst/>
            </a:prstGeom>
            <a:noFill/>
            <a:ln w="28575" cap="sq">
              <a:solidFill>
                <a:srgbClr val="008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55" name="Freeform 154"/>
            <p:cNvSpPr>
              <a:spLocks/>
            </p:cNvSpPr>
            <p:nvPr/>
          </p:nvSpPr>
          <p:spPr bwMode="auto">
            <a:xfrm>
              <a:off x="534" y="255"/>
              <a:ext cx="864" cy="152"/>
            </a:xfrm>
            <a:custGeom>
              <a:avLst/>
              <a:gdLst>
                <a:gd name="T0" fmla="*/ 864 w 864"/>
                <a:gd name="T1" fmla="*/ 152 h 152"/>
                <a:gd name="T2" fmla="*/ 384 w 864"/>
                <a:gd name="T3" fmla="*/ 8 h 152"/>
                <a:gd name="T4" fmla="*/ 0 w 864"/>
                <a:gd name="T5" fmla="*/ 104 h 152"/>
                <a:gd name="T6" fmla="*/ 0 60000 65536"/>
                <a:gd name="T7" fmla="*/ 0 60000 65536"/>
                <a:gd name="T8" fmla="*/ 0 60000 65536"/>
              </a:gdLst>
              <a:ahLst/>
              <a:cxnLst>
                <a:cxn ang="T6">
                  <a:pos x="T0" y="T1"/>
                </a:cxn>
                <a:cxn ang="T7">
                  <a:pos x="T2" y="T3"/>
                </a:cxn>
                <a:cxn ang="T8">
                  <a:pos x="T4" y="T5"/>
                </a:cxn>
              </a:cxnLst>
              <a:rect l="0" t="0" r="r" b="b"/>
              <a:pathLst>
                <a:path w="864" h="152">
                  <a:moveTo>
                    <a:pt x="864" y="152"/>
                  </a:moveTo>
                  <a:cubicBezTo>
                    <a:pt x="696" y="84"/>
                    <a:pt x="528" y="16"/>
                    <a:pt x="384" y="8"/>
                  </a:cubicBezTo>
                  <a:cubicBezTo>
                    <a:pt x="240" y="0"/>
                    <a:pt x="120" y="52"/>
                    <a:pt x="0" y="104"/>
                  </a:cubicBezTo>
                </a:path>
              </a:pathLst>
            </a:custGeom>
            <a:noFill/>
            <a:ln w="28575" cap="sq" cmpd="sng">
              <a:solidFill>
                <a:srgbClr val="008000"/>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57114"/>
                                        </p:tgtEl>
                                        <p:attrNameLst>
                                          <p:attrName>style.visibility</p:attrName>
                                        </p:attrNameLst>
                                      </p:cBhvr>
                                      <p:to>
                                        <p:strVal val="visible"/>
                                      </p:to>
                                    </p:set>
                                    <p:animEffect transition="in" filter="wipe(left)">
                                      <p:cBhvr>
                                        <p:cTn id="7" dur="500"/>
                                        <p:tgtEl>
                                          <p:spTgt spid="257114"/>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57159"/>
                                        </p:tgtEl>
                                        <p:attrNameLst>
                                          <p:attrName>style.visibility</p:attrName>
                                        </p:attrNameLst>
                                      </p:cBhvr>
                                      <p:to>
                                        <p:strVal val="visible"/>
                                      </p:to>
                                    </p:set>
                                    <p:animEffect transition="in" filter="wipe(down)">
                                      <p:cBhvr>
                                        <p:cTn id="11" dur="500"/>
                                        <p:tgtEl>
                                          <p:spTgt spid="257159"/>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257162"/>
                                        </p:tgtEl>
                                        <p:attrNameLst>
                                          <p:attrName>style.visibility</p:attrName>
                                        </p:attrNameLst>
                                      </p:cBhvr>
                                      <p:to>
                                        <p:strVal val="visible"/>
                                      </p:to>
                                    </p:set>
                                    <p:animEffect transition="in" filter="wipe(down)">
                                      <p:cBhvr>
                                        <p:cTn id="14" dur="500"/>
                                        <p:tgtEl>
                                          <p:spTgt spid="25716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257127"/>
                                        </p:tgtEl>
                                        <p:attrNameLst>
                                          <p:attrName>style.visibility</p:attrName>
                                        </p:attrNameLst>
                                      </p:cBhvr>
                                      <p:to>
                                        <p:strVal val="visible"/>
                                      </p:to>
                                    </p:set>
                                    <p:animEffect transition="in" filter="wipe(left)">
                                      <p:cBhvr>
                                        <p:cTn id="19" dur="500"/>
                                        <p:tgtEl>
                                          <p:spTgt spid="257127"/>
                                        </p:tgtEl>
                                      </p:cBhvr>
                                    </p:animEffect>
                                  </p:childTnLst>
                                </p:cTn>
                              </p:par>
                            </p:childTnLst>
                          </p:cTn>
                        </p:par>
                        <p:par>
                          <p:cTn id="20" fill="hold" nodeType="afterGroup">
                            <p:stCondLst>
                              <p:cond delay="500"/>
                            </p:stCondLst>
                            <p:childTnLst>
                              <p:par>
                                <p:cTn id="21" presetID="22" presetClass="entr" presetSubtype="4" fill="hold" grpId="0" nodeType="afterEffect">
                                  <p:stCondLst>
                                    <p:cond delay="0"/>
                                  </p:stCondLst>
                                  <p:childTnLst>
                                    <p:set>
                                      <p:cBhvr>
                                        <p:cTn id="22" dur="1" fill="hold">
                                          <p:stCondLst>
                                            <p:cond delay="0"/>
                                          </p:stCondLst>
                                        </p:cTn>
                                        <p:tgtEl>
                                          <p:spTgt spid="257161"/>
                                        </p:tgtEl>
                                        <p:attrNameLst>
                                          <p:attrName>style.visibility</p:attrName>
                                        </p:attrNameLst>
                                      </p:cBhvr>
                                      <p:to>
                                        <p:strVal val="visible"/>
                                      </p:to>
                                    </p:set>
                                    <p:animEffect transition="in" filter="wipe(down)">
                                      <p:cBhvr>
                                        <p:cTn id="23" dur="500"/>
                                        <p:tgtEl>
                                          <p:spTgt spid="257161"/>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57160"/>
                                        </p:tgtEl>
                                        <p:attrNameLst>
                                          <p:attrName>style.visibility</p:attrName>
                                        </p:attrNameLst>
                                      </p:cBhvr>
                                      <p:to>
                                        <p:strVal val="visible"/>
                                      </p:to>
                                    </p:set>
                                    <p:animEffect transition="in" filter="wipe(down)">
                                      <p:cBhvr>
                                        <p:cTn id="26" dur="500"/>
                                        <p:tgtEl>
                                          <p:spTgt spid="257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159" grpId="0"/>
      <p:bldP spid="257160" grpId="0"/>
      <p:bldP spid="257161" grpId="0"/>
      <p:bldP spid="257162" grpId="0"/>
    </p:bld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Rectangle 4"/>
          <p:cNvSpPr>
            <a:spLocks noChangeArrowheads="1"/>
          </p:cNvSpPr>
          <p:nvPr/>
        </p:nvSpPr>
        <p:spPr bwMode="auto">
          <a:xfrm>
            <a:off x="179388" y="188913"/>
            <a:ext cx="6769100" cy="1554162"/>
          </a:xfrm>
          <a:prstGeom prst="rect">
            <a:avLst/>
          </a:prstGeom>
          <a:solidFill>
            <a:schemeClr val="bg1"/>
          </a:solidFill>
          <a:ln>
            <a:noFill/>
          </a:ln>
          <a:effectLst/>
          <a:extLs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a:latin typeface="楷体_GB2312" pitchFamily="49" charset="-122"/>
                <a:ea typeface="楷体_GB2312" pitchFamily="49" charset="-122"/>
              </a:rPr>
              <a:t>而从一个顶点结点的</a:t>
            </a:r>
            <a:r>
              <a:rPr lang="en-US" altLang="zh-CN" sz="3200">
                <a:latin typeface="楷体_GB2312" pitchFamily="49" charset="-122"/>
                <a:ea typeface="楷体_GB2312" pitchFamily="49" charset="-122"/>
              </a:rPr>
              <a:t>firstin</a:t>
            </a:r>
            <a:r>
              <a:rPr lang="zh-CN" altLang="en-US" sz="3200">
                <a:latin typeface="楷体_GB2312" pitchFamily="49" charset="-122"/>
                <a:ea typeface="楷体_GB2312" pitchFamily="49" charset="-122"/>
              </a:rPr>
              <a:t>出发，沿表结点的</a:t>
            </a:r>
            <a:r>
              <a:rPr lang="en-US" altLang="zh-CN" sz="3200">
                <a:latin typeface="楷体_GB2312" pitchFamily="49" charset="-122"/>
                <a:ea typeface="楷体_GB2312" pitchFamily="49" charset="-122"/>
              </a:rPr>
              <a:t>hlink</a:t>
            </a:r>
            <a:r>
              <a:rPr lang="zh-CN" altLang="en-US" sz="3200">
                <a:latin typeface="楷体_GB2312" pitchFamily="49" charset="-122"/>
                <a:ea typeface="楷体_GB2312" pitchFamily="49" charset="-122"/>
              </a:rPr>
              <a:t>指针构成了逆邻接表（入度）的链表结构。</a:t>
            </a:r>
          </a:p>
        </p:txBody>
      </p:sp>
      <p:grpSp>
        <p:nvGrpSpPr>
          <p:cNvPr id="66563" name="Group 5"/>
          <p:cNvGrpSpPr>
            <a:grpSpLocks/>
          </p:cNvGrpSpPr>
          <p:nvPr/>
        </p:nvGrpSpPr>
        <p:grpSpPr bwMode="auto">
          <a:xfrm>
            <a:off x="1668463" y="3594100"/>
            <a:ext cx="1752600" cy="2559050"/>
            <a:chOff x="816" y="2380"/>
            <a:chExt cx="1104" cy="1612"/>
          </a:xfrm>
        </p:grpSpPr>
        <p:sp>
          <p:nvSpPr>
            <p:cNvPr id="66618" name="Text Box 6"/>
            <p:cNvSpPr txBox="1">
              <a:spLocks noChangeArrowheads="1"/>
            </p:cNvSpPr>
            <p:nvPr/>
          </p:nvSpPr>
          <p:spPr bwMode="auto">
            <a:xfrm>
              <a:off x="816" y="2380"/>
              <a:ext cx="1104" cy="1612"/>
            </a:xfrm>
            <a:prstGeom prst="rect">
              <a:avLst/>
            </a:prstGeom>
            <a:solidFill>
              <a:srgbClr val="FFFF99"/>
            </a:solidFill>
            <a:ln w="28575" cap="sq">
              <a:solidFill>
                <a:srgbClr val="99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4000" b="1">
                  <a:solidFill>
                    <a:srgbClr val="800000"/>
                  </a:solidFill>
                  <a:latin typeface="Times New Roman" pitchFamily="18" charset="0"/>
                </a:rPr>
                <a:t>A</a:t>
              </a:r>
            </a:p>
            <a:p>
              <a:pPr eaLnBrk="1" hangingPunct="1">
                <a:spcBef>
                  <a:spcPct val="50000"/>
                </a:spcBef>
              </a:pPr>
              <a:r>
                <a:rPr kumimoji="1" lang="en-US" altLang="zh-CN" sz="4000" b="1">
                  <a:solidFill>
                    <a:srgbClr val="800000"/>
                  </a:solidFill>
                  <a:latin typeface="Times New Roman" pitchFamily="18" charset="0"/>
                </a:rPr>
                <a:t>B</a:t>
              </a:r>
            </a:p>
            <a:p>
              <a:pPr eaLnBrk="1" hangingPunct="1">
                <a:spcBef>
                  <a:spcPct val="50000"/>
                </a:spcBef>
              </a:pPr>
              <a:r>
                <a:rPr kumimoji="1" lang="en-US" altLang="zh-CN" sz="4000" b="1">
                  <a:solidFill>
                    <a:srgbClr val="800000"/>
                  </a:solidFill>
                  <a:latin typeface="Times New Roman" pitchFamily="18" charset="0"/>
                </a:rPr>
                <a:t>C</a:t>
              </a:r>
            </a:p>
          </p:txBody>
        </p:sp>
        <p:sp>
          <p:nvSpPr>
            <p:cNvPr id="66619" name="Line 7"/>
            <p:cNvSpPr>
              <a:spLocks noChangeShapeType="1"/>
            </p:cNvSpPr>
            <p:nvPr/>
          </p:nvSpPr>
          <p:spPr bwMode="auto">
            <a:xfrm>
              <a:off x="816" y="2880"/>
              <a:ext cx="1104" cy="0"/>
            </a:xfrm>
            <a:prstGeom prst="line">
              <a:avLst/>
            </a:prstGeom>
            <a:noFill/>
            <a:ln w="28575"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20" name="Line 8"/>
            <p:cNvSpPr>
              <a:spLocks noChangeShapeType="1"/>
            </p:cNvSpPr>
            <p:nvPr/>
          </p:nvSpPr>
          <p:spPr bwMode="auto">
            <a:xfrm>
              <a:off x="816" y="3456"/>
              <a:ext cx="1104" cy="0"/>
            </a:xfrm>
            <a:prstGeom prst="line">
              <a:avLst/>
            </a:prstGeom>
            <a:noFill/>
            <a:ln w="28575"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21" name="Line 9"/>
            <p:cNvSpPr>
              <a:spLocks noChangeShapeType="1"/>
            </p:cNvSpPr>
            <p:nvPr/>
          </p:nvSpPr>
          <p:spPr bwMode="auto">
            <a:xfrm>
              <a:off x="1248" y="2400"/>
              <a:ext cx="0" cy="1584"/>
            </a:xfrm>
            <a:prstGeom prst="line">
              <a:avLst/>
            </a:prstGeom>
            <a:noFill/>
            <a:ln w="1905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22" name="Line 10"/>
            <p:cNvSpPr>
              <a:spLocks noChangeShapeType="1"/>
            </p:cNvSpPr>
            <p:nvPr/>
          </p:nvSpPr>
          <p:spPr bwMode="auto">
            <a:xfrm>
              <a:off x="1584" y="2400"/>
              <a:ext cx="0" cy="1584"/>
            </a:xfrm>
            <a:prstGeom prst="line">
              <a:avLst/>
            </a:prstGeom>
            <a:noFill/>
            <a:ln w="1905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6564" name="Text Box 11"/>
          <p:cNvSpPr txBox="1">
            <a:spLocks noChangeArrowheads="1"/>
          </p:cNvSpPr>
          <p:nvPr/>
        </p:nvSpPr>
        <p:spPr bwMode="auto">
          <a:xfrm>
            <a:off x="982663" y="3702050"/>
            <a:ext cx="79375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4000">
                <a:solidFill>
                  <a:srgbClr val="0000CC"/>
                </a:solidFill>
                <a:latin typeface="Times New Roman" pitchFamily="18" charset="0"/>
              </a:rPr>
              <a:t>0  1  2</a:t>
            </a:r>
          </a:p>
        </p:txBody>
      </p:sp>
      <p:sp>
        <p:nvSpPr>
          <p:cNvPr id="66565" name="Rectangle 12"/>
          <p:cNvSpPr>
            <a:spLocks noChangeArrowheads="1"/>
          </p:cNvSpPr>
          <p:nvPr/>
        </p:nvSpPr>
        <p:spPr bwMode="auto">
          <a:xfrm>
            <a:off x="2887663" y="4540250"/>
            <a:ext cx="5921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0000CC"/>
                </a:solidFill>
                <a:latin typeface="Times New Roman" pitchFamily="18" charset="0"/>
              </a:rPr>
              <a:t>∧</a:t>
            </a:r>
          </a:p>
        </p:txBody>
      </p:sp>
      <p:grpSp>
        <p:nvGrpSpPr>
          <p:cNvPr id="66566" name="Group 13"/>
          <p:cNvGrpSpPr>
            <a:grpSpLocks/>
          </p:cNvGrpSpPr>
          <p:nvPr/>
        </p:nvGrpSpPr>
        <p:grpSpPr bwMode="auto">
          <a:xfrm>
            <a:off x="3116263" y="3625850"/>
            <a:ext cx="5562600" cy="2438400"/>
            <a:chOff x="1872" y="2304"/>
            <a:chExt cx="3504" cy="1536"/>
          </a:xfrm>
        </p:grpSpPr>
        <p:sp>
          <p:nvSpPr>
            <p:cNvPr id="66606" name="Text Box 14"/>
            <p:cNvSpPr txBox="1">
              <a:spLocks noChangeArrowheads="1"/>
            </p:cNvSpPr>
            <p:nvPr/>
          </p:nvSpPr>
          <p:spPr bwMode="auto">
            <a:xfrm>
              <a:off x="4224" y="3420"/>
              <a:ext cx="1152" cy="420"/>
            </a:xfrm>
            <a:prstGeom prst="rect">
              <a:avLst/>
            </a:prstGeom>
            <a:solidFill>
              <a:srgbClr val="CCFFFF"/>
            </a:solidFill>
            <a:ln w="25400" cap="sq">
              <a:solidFill>
                <a:srgbClr val="00008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3600" b="1">
                  <a:solidFill>
                    <a:srgbClr val="CC3300"/>
                  </a:solidFill>
                  <a:latin typeface="Times New Roman" pitchFamily="18" charset="0"/>
                </a:rPr>
                <a:t>0</a:t>
              </a:r>
              <a:r>
                <a:rPr kumimoji="1" lang="en-US" altLang="zh-CN" sz="3600" b="1">
                  <a:solidFill>
                    <a:srgbClr val="0000CC"/>
                  </a:solidFill>
                  <a:latin typeface="Times New Roman" pitchFamily="18" charset="0"/>
                </a:rPr>
                <a:t>  2 </a:t>
              </a:r>
              <a:r>
                <a:rPr kumimoji="1" lang="en-US" altLang="zh-CN" sz="2800" b="1">
                  <a:solidFill>
                    <a:srgbClr val="CC3300"/>
                  </a:solidFill>
                  <a:latin typeface="Times New Roman" pitchFamily="18" charset="0"/>
                </a:rPr>
                <a:t>∧</a:t>
              </a:r>
              <a:r>
                <a:rPr kumimoji="1" lang="en-US" altLang="zh-CN" sz="2800" b="1">
                  <a:solidFill>
                    <a:srgbClr val="0000CC"/>
                  </a:solidFill>
                  <a:latin typeface="Times New Roman" pitchFamily="18" charset="0"/>
                </a:rPr>
                <a:t> ∧</a:t>
              </a:r>
            </a:p>
          </p:txBody>
        </p:sp>
        <p:sp>
          <p:nvSpPr>
            <p:cNvPr id="66607" name="Text Box 15"/>
            <p:cNvSpPr txBox="1">
              <a:spLocks noChangeArrowheads="1"/>
            </p:cNvSpPr>
            <p:nvPr/>
          </p:nvSpPr>
          <p:spPr bwMode="auto">
            <a:xfrm>
              <a:off x="2400" y="2316"/>
              <a:ext cx="1152" cy="420"/>
            </a:xfrm>
            <a:prstGeom prst="rect">
              <a:avLst/>
            </a:prstGeom>
            <a:solidFill>
              <a:srgbClr val="CCFFFF"/>
            </a:solidFill>
            <a:ln w="25400" cap="sq">
              <a:solidFill>
                <a:srgbClr val="00008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3600" b="1">
                  <a:solidFill>
                    <a:srgbClr val="CC3300"/>
                  </a:solidFill>
                  <a:latin typeface="Times New Roman" pitchFamily="18" charset="0"/>
                </a:rPr>
                <a:t>0</a:t>
              </a:r>
              <a:r>
                <a:rPr kumimoji="1" lang="en-US" altLang="zh-CN" sz="3600" b="1">
                  <a:solidFill>
                    <a:srgbClr val="0000CC"/>
                  </a:solidFill>
                  <a:latin typeface="Times New Roman" pitchFamily="18" charset="0"/>
                </a:rPr>
                <a:t>  1</a:t>
              </a:r>
            </a:p>
          </p:txBody>
        </p:sp>
        <p:sp>
          <p:nvSpPr>
            <p:cNvPr id="66608" name="Line 16"/>
            <p:cNvSpPr>
              <a:spLocks noChangeShapeType="1"/>
            </p:cNvSpPr>
            <p:nvPr/>
          </p:nvSpPr>
          <p:spPr bwMode="auto">
            <a:xfrm>
              <a:off x="4512" y="3408"/>
              <a:ext cx="0" cy="432"/>
            </a:xfrm>
            <a:prstGeom prst="line">
              <a:avLst/>
            </a:prstGeom>
            <a:noFill/>
            <a:ln w="19050"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09" name="Line 17"/>
            <p:cNvSpPr>
              <a:spLocks noChangeShapeType="1"/>
            </p:cNvSpPr>
            <p:nvPr/>
          </p:nvSpPr>
          <p:spPr bwMode="auto">
            <a:xfrm>
              <a:off x="4800" y="3408"/>
              <a:ext cx="0" cy="432"/>
            </a:xfrm>
            <a:prstGeom prst="line">
              <a:avLst/>
            </a:prstGeom>
            <a:noFill/>
            <a:ln w="19050"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10" name="Line 18"/>
            <p:cNvSpPr>
              <a:spLocks noChangeShapeType="1"/>
            </p:cNvSpPr>
            <p:nvPr/>
          </p:nvSpPr>
          <p:spPr bwMode="auto">
            <a:xfrm>
              <a:off x="5088" y="3408"/>
              <a:ext cx="0" cy="432"/>
            </a:xfrm>
            <a:prstGeom prst="line">
              <a:avLst/>
            </a:prstGeom>
            <a:noFill/>
            <a:ln w="19050"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11" name="Line 19"/>
            <p:cNvSpPr>
              <a:spLocks noChangeShapeType="1"/>
            </p:cNvSpPr>
            <p:nvPr/>
          </p:nvSpPr>
          <p:spPr bwMode="auto">
            <a:xfrm>
              <a:off x="2688" y="2304"/>
              <a:ext cx="0" cy="432"/>
            </a:xfrm>
            <a:prstGeom prst="line">
              <a:avLst/>
            </a:prstGeom>
            <a:noFill/>
            <a:ln w="19050"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12" name="Line 20"/>
            <p:cNvSpPr>
              <a:spLocks noChangeShapeType="1"/>
            </p:cNvSpPr>
            <p:nvPr/>
          </p:nvSpPr>
          <p:spPr bwMode="auto">
            <a:xfrm>
              <a:off x="2976" y="2304"/>
              <a:ext cx="0" cy="432"/>
            </a:xfrm>
            <a:prstGeom prst="line">
              <a:avLst/>
            </a:prstGeom>
            <a:noFill/>
            <a:ln w="19050"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13" name="Line 21"/>
            <p:cNvSpPr>
              <a:spLocks noChangeShapeType="1"/>
            </p:cNvSpPr>
            <p:nvPr/>
          </p:nvSpPr>
          <p:spPr bwMode="auto">
            <a:xfrm>
              <a:off x="3264" y="2304"/>
              <a:ext cx="0" cy="432"/>
            </a:xfrm>
            <a:prstGeom prst="line">
              <a:avLst/>
            </a:prstGeom>
            <a:noFill/>
            <a:ln w="19050"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14" name="Line 22"/>
            <p:cNvSpPr>
              <a:spLocks noChangeShapeType="1"/>
            </p:cNvSpPr>
            <p:nvPr/>
          </p:nvSpPr>
          <p:spPr bwMode="auto">
            <a:xfrm>
              <a:off x="1872" y="2544"/>
              <a:ext cx="528" cy="0"/>
            </a:xfrm>
            <a:prstGeom prst="line">
              <a:avLst/>
            </a:prstGeom>
            <a:noFill/>
            <a:ln w="28575" cap="sq">
              <a:solidFill>
                <a:srgbClr val="0000CC"/>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15" name="Line 23"/>
            <p:cNvSpPr>
              <a:spLocks noChangeShapeType="1"/>
            </p:cNvSpPr>
            <p:nvPr/>
          </p:nvSpPr>
          <p:spPr bwMode="auto">
            <a:xfrm>
              <a:off x="3408" y="2544"/>
              <a:ext cx="288" cy="0"/>
            </a:xfrm>
            <a:prstGeom prst="line">
              <a:avLst/>
            </a:prstGeom>
            <a:noFill/>
            <a:ln w="28575" cap="sq">
              <a:solidFill>
                <a:srgbClr val="0000CC"/>
              </a:solidFill>
              <a:round/>
              <a:headEnd type="oval"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16" name="Line 24"/>
            <p:cNvSpPr>
              <a:spLocks noChangeShapeType="1"/>
            </p:cNvSpPr>
            <p:nvPr/>
          </p:nvSpPr>
          <p:spPr bwMode="auto">
            <a:xfrm>
              <a:off x="3696" y="2544"/>
              <a:ext cx="0" cy="1056"/>
            </a:xfrm>
            <a:prstGeom prst="line">
              <a:avLst/>
            </a:prstGeom>
            <a:noFill/>
            <a:ln w="28575"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17" name="Line 25"/>
            <p:cNvSpPr>
              <a:spLocks noChangeShapeType="1"/>
            </p:cNvSpPr>
            <p:nvPr/>
          </p:nvSpPr>
          <p:spPr bwMode="auto">
            <a:xfrm>
              <a:off x="3696" y="3600"/>
              <a:ext cx="528" cy="0"/>
            </a:xfrm>
            <a:prstGeom prst="line">
              <a:avLst/>
            </a:prstGeom>
            <a:noFill/>
            <a:ln w="28575" cap="sq">
              <a:solidFill>
                <a:srgbClr val="0000FF"/>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6567" name="Group 26"/>
          <p:cNvGrpSpPr>
            <a:grpSpLocks/>
          </p:cNvGrpSpPr>
          <p:nvPr/>
        </p:nvGrpSpPr>
        <p:grpSpPr bwMode="auto">
          <a:xfrm>
            <a:off x="3116263" y="3625850"/>
            <a:ext cx="5562600" cy="2438400"/>
            <a:chOff x="1872" y="2304"/>
            <a:chExt cx="3504" cy="1536"/>
          </a:xfrm>
        </p:grpSpPr>
        <p:sp>
          <p:nvSpPr>
            <p:cNvPr id="66593" name="Text Box 27"/>
            <p:cNvSpPr txBox="1">
              <a:spLocks noChangeArrowheads="1"/>
            </p:cNvSpPr>
            <p:nvPr/>
          </p:nvSpPr>
          <p:spPr bwMode="auto">
            <a:xfrm>
              <a:off x="2400" y="3420"/>
              <a:ext cx="1152" cy="420"/>
            </a:xfrm>
            <a:prstGeom prst="rect">
              <a:avLst/>
            </a:prstGeom>
            <a:solidFill>
              <a:srgbClr val="CCFFFF"/>
            </a:solidFill>
            <a:ln w="25400" cap="sq">
              <a:solidFill>
                <a:srgbClr val="00008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3600" b="1">
                  <a:solidFill>
                    <a:srgbClr val="CC3300"/>
                  </a:solidFill>
                  <a:latin typeface="Times New Roman" pitchFamily="18" charset="0"/>
                </a:rPr>
                <a:t>2</a:t>
              </a:r>
              <a:r>
                <a:rPr kumimoji="1" lang="en-US" altLang="zh-CN" sz="3600" b="1">
                  <a:solidFill>
                    <a:srgbClr val="0000CC"/>
                  </a:solidFill>
                  <a:latin typeface="Times New Roman" pitchFamily="18" charset="0"/>
                </a:rPr>
                <a:t>  1 </a:t>
              </a:r>
              <a:r>
                <a:rPr kumimoji="1" lang="en-US" altLang="zh-CN" sz="2800" b="1">
                  <a:solidFill>
                    <a:srgbClr val="CC3300"/>
                  </a:solidFill>
                  <a:latin typeface="Times New Roman" pitchFamily="18" charset="0"/>
                </a:rPr>
                <a:t>∧</a:t>
              </a:r>
            </a:p>
          </p:txBody>
        </p:sp>
        <p:sp>
          <p:nvSpPr>
            <p:cNvPr id="66594" name="Text Box 28"/>
            <p:cNvSpPr txBox="1">
              <a:spLocks noChangeArrowheads="1"/>
            </p:cNvSpPr>
            <p:nvPr/>
          </p:nvSpPr>
          <p:spPr bwMode="auto">
            <a:xfrm>
              <a:off x="4224" y="2316"/>
              <a:ext cx="1152" cy="420"/>
            </a:xfrm>
            <a:prstGeom prst="rect">
              <a:avLst/>
            </a:prstGeom>
            <a:solidFill>
              <a:srgbClr val="CCFFFF"/>
            </a:solidFill>
            <a:ln w="25400" cap="sq">
              <a:solidFill>
                <a:srgbClr val="00008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3600" b="1">
                  <a:solidFill>
                    <a:srgbClr val="CC3300"/>
                  </a:solidFill>
                  <a:latin typeface="Times New Roman" pitchFamily="18" charset="0"/>
                </a:rPr>
                <a:t>2</a:t>
              </a:r>
              <a:r>
                <a:rPr kumimoji="1" lang="en-US" altLang="zh-CN" sz="3600" b="1">
                  <a:solidFill>
                    <a:srgbClr val="0000CC"/>
                  </a:solidFill>
                  <a:latin typeface="Times New Roman" pitchFamily="18" charset="0"/>
                </a:rPr>
                <a:t>  0 </a:t>
              </a:r>
              <a:r>
                <a:rPr kumimoji="1" lang="en-US" altLang="zh-CN" sz="2800" b="1">
                  <a:solidFill>
                    <a:srgbClr val="CC3300"/>
                  </a:solidFill>
                  <a:latin typeface="Times New Roman" pitchFamily="18" charset="0"/>
                </a:rPr>
                <a:t>∧</a:t>
              </a:r>
              <a:r>
                <a:rPr kumimoji="1" lang="en-US" altLang="zh-CN" sz="2800" b="1">
                  <a:solidFill>
                    <a:srgbClr val="0000CC"/>
                  </a:solidFill>
                  <a:latin typeface="Times New Roman" pitchFamily="18" charset="0"/>
                </a:rPr>
                <a:t> ∧</a:t>
              </a:r>
            </a:p>
          </p:txBody>
        </p:sp>
        <p:sp>
          <p:nvSpPr>
            <p:cNvPr id="66595" name="Line 29"/>
            <p:cNvSpPr>
              <a:spLocks noChangeShapeType="1"/>
            </p:cNvSpPr>
            <p:nvPr/>
          </p:nvSpPr>
          <p:spPr bwMode="auto">
            <a:xfrm>
              <a:off x="2688" y="3408"/>
              <a:ext cx="0" cy="432"/>
            </a:xfrm>
            <a:prstGeom prst="line">
              <a:avLst/>
            </a:prstGeom>
            <a:noFill/>
            <a:ln w="19050"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96" name="Line 30"/>
            <p:cNvSpPr>
              <a:spLocks noChangeShapeType="1"/>
            </p:cNvSpPr>
            <p:nvPr/>
          </p:nvSpPr>
          <p:spPr bwMode="auto">
            <a:xfrm>
              <a:off x="2976" y="3408"/>
              <a:ext cx="0" cy="432"/>
            </a:xfrm>
            <a:prstGeom prst="line">
              <a:avLst/>
            </a:prstGeom>
            <a:noFill/>
            <a:ln w="19050"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97" name="Line 31"/>
            <p:cNvSpPr>
              <a:spLocks noChangeShapeType="1"/>
            </p:cNvSpPr>
            <p:nvPr/>
          </p:nvSpPr>
          <p:spPr bwMode="auto">
            <a:xfrm>
              <a:off x="3264" y="3408"/>
              <a:ext cx="0" cy="432"/>
            </a:xfrm>
            <a:prstGeom prst="line">
              <a:avLst/>
            </a:prstGeom>
            <a:noFill/>
            <a:ln w="19050"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98" name="Line 32"/>
            <p:cNvSpPr>
              <a:spLocks noChangeShapeType="1"/>
            </p:cNvSpPr>
            <p:nvPr/>
          </p:nvSpPr>
          <p:spPr bwMode="auto">
            <a:xfrm>
              <a:off x="4512" y="2304"/>
              <a:ext cx="0" cy="432"/>
            </a:xfrm>
            <a:prstGeom prst="line">
              <a:avLst/>
            </a:prstGeom>
            <a:noFill/>
            <a:ln w="19050"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99" name="Line 33"/>
            <p:cNvSpPr>
              <a:spLocks noChangeShapeType="1"/>
            </p:cNvSpPr>
            <p:nvPr/>
          </p:nvSpPr>
          <p:spPr bwMode="auto">
            <a:xfrm>
              <a:off x="4800" y="2304"/>
              <a:ext cx="0" cy="432"/>
            </a:xfrm>
            <a:prstGeom prst="line">
              <a:avLst/>
            </a:prstGeom>
            <a:noFill/>
            <a:ln w="19050"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00" name="Line 34"/>
            <p:cNvSpPr>
              <a:spLocks noChangeShapeType="1"/>
            </p:cNvSpPr>
            <p:nvPr/>
          </p:nvSpPr>
          <p:spPr bwMode="auto">
            <a:xfrm>
              <a:off x="5088" y="2304"/>
              <a:ext cx="0" cy="432"/>
            </a:xfrm>
            <a:prstGeom prst="line">
              <a:avLst/>
            </a:prstGeom>
            <a:noFill/>
            <a:ln w="19050"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01" name="Line 35"/>
            <p:cNvSpPr>
              <a:spLocks noChangeShapeType="1"/>
            </p:cNvSpPr>
            <p:nvPr/>
          </p:nvSpPr>
          <p:spPr bwMode="auto">
            <a:xfrm>
              <a:off x="1872" y="3648"/>
              <a:ext cx="528" cy="0"/>
            </a:xfrm>
            <a:prstGeom prst="line">
              <a:avLst/>
            </a:prstGeom>
            <a:noFill/>
            <a:ln w="28575" cap="sq">
              <a:solidFill>
                <a:srgbClr val="0000CC"/>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02" name="Line 36"/>
            <p:cNvSpPr>
              <a:spLocks noChangeShapeType="1"/>
            </p:cNvSpPr>
            <p:nvPr/>
          </p:nvSpPr>
          <p:spPr bwMode="auto">
            <a:xfrm flipV="1">
              <a:off x="3408" y="3168"/>
              <a:ext cx="0" cy="432"/>
            </a:xfrm>
            <a:prstGeom prst="line">
              <a:avLst/>
            </a:prstGeom>
            <a:noFill/>
            <a:ln w="28575" cap="sq">
              <a:solidFill>
                <a:srgbClr val="0000CC"/>
              </a:solidFill>
              <a:round/>
              <a:headEnd type="oval"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03" name="Line 37"/>
            <p:cNvSpPr>
              <a:spLocks noChangeShapeType="1"/>
            </p:cNvSpPr>
            <p:nvPr/>
          </p:nvSpPr>
          <p:spPr bwMode="auto">
            <a:xfrm>
              <a:off x="3408" y="3168"/>
              <a:ext cx="384" cy="0"/>
            </a:xfrm>
            <a:prstGeom prst="line">
              <a:avLst/>
            </a:prstGeom>
            <a:noFill/>
            <a:ln w="28575"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04" name="Line 38"/>
            <p:cNvSpPr>
              <a:spLocks noChangeShapeType="1"/>
            </p:cNvSpPr>
            <p:nvPr/>
          </p:nvSpPr>
          <p:spPr bwMode="auto">
            <a:xfrm flipV="1">
              <a:off x="3792" y="2544"/>
              <a:ext cx="0" cy="624"/>
            </a:xfrm>
            <a:prstGeom prst="line">
              <a:avLst/>
            </a:prstGeom>
            <a:noFill/>
            <a:ln w="28575"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05" name="Line 39"/>
            <p:cNvSpPr>
              <a:spLocks noChangeShapeType="1"/>
            </p:cNvSpPr>
            <p:nvPr/>
          </p:nvSpPr>
          <p:spPr bwMode="auto">
            <a:xfrm>
              <a:off x="3792" y="2544"/>
              <a:ext cx="432" cy="0"/>
            </a:xfrm>
            <a:prstGeom prst="line">
              <a:avLst/>
            </a:prstGeom>
            <a:noFill/>
            <a:ln w="28575" cap="sq">
              <a:solidFill>
                <a:srgbClr val="0000CC"/>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59112" name="Group 40"/>
          <p:cNvGrpSpPr>
            <a:grpSpLocks/>
          </p:cNvGrpSpPr>
          <p:nvPr/>
        </p:nvGrpSpPr>
        <p:grpSpPr bwMode="auto">
          <a:xfrm>
            <a:off x="2506663" y="2863850"/>
            <a:ext cx="5410200" cy="1143000"/>
            <a:chOff x="1488" y="1824"/>
            <a:chExt cx="3408" cy="720"/>
          </a:xfrm>
        </p:grpSpPr>
        <p:sp>
          <p:nvSpPr>
            <p:cNvPr id="66590" name="Line 41"/>
            <p:cNvSpPr>
              <a:spLocks noChangeShapeType="1"/>
            </p:cNvSpPr>
            <p:nvPr/>
          </p:nvSpPr>
          <p:spPr bwMode="auto">
            <a:xfrm flipV="1">
              <a:off x="1488" y="1824"/>
              <a:ext cx="0" cy="720"/>
            </a:xfrm>
            <a:prstGeom prst="line">
              <a:avLst/>
            </a:prstGeom>
            <a:noFill/>
            <a:ln w="28575" cap="sq">
              <a:solidFill>
                <a:srgbClr val="CC3300"/>
              </a:solidFill>
              <a:round/>
              <a:headEnd type="oval"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91" name="Line 42"/>
            <p:cNvSpPr>
              <a:spLocks noChangeShapeType="1"/>
            </p:cNvSpPr>
            <p:nvPr/>
          </p:nvSpPr>
          <p:spPr bwMode="auto">
            <a:xfrm>
              <a:off x="1488" y="1824"/>
              <a:ext cx="3408" cy="0"/>
            </a:xfrm>
            <a:prstGeom prst="line">
              <a:avLst/>
            </a:prstGeom>
            <a:noFill/>
            <a:ln w="28575" cap="sq">
              <a:solidFill>
                <a:srgbClr val="CC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92" name="Line 43"/>
            <p:cNvSpPr>
              <a:spLocks noChangeShapeType="1"/>
            </p:cNvSpPr>
            <p:nvPr/>
          </p:nvSpPr>
          <p:spPr bwMode="auto">
            <a:xfrm>
              <a:off x="4896" y="1824"/>
              <a:ext cx="0" cy="528"/>
            </a:xfrm>
            <a:prstGeom prst="line">
              <a:avLst/>
            </a:prstGeom>
            <a:noFill/>
            <a:ln w="28575" cap="sq">
              <a:solidFill>
                <a:srgbClr val="CC33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59116" name="Group 44"/>
          <p:cNvGrpSpPr>
            <a:grpSpLocks/>
          </p:cNvGrpSpPr>
          <p:nvPr/>
        </p:nvGrpSpPr>
        <p:grpSpPr bwMode="auto">
          <a:xfrm>
            <a:off x="2735263" y="3092450"/>
            <a:ext cx="2362200" cy="2286000"/>
            <a:chOff x="1632" y="1968"/>
            <a:chExt cx="1488" cy="1440"/>
          </a:xfrm>
        </p:grpSpPr>
        <p:sp>
          <p:nvSpPr>
            <p:cNvPr id="66586" name="Line 45"/>
            <p:cNvSpPr>
              <a:spLocks noChangeShapeType="1"/>
            </p:cNvSpPr>
            <p:nvPr/>
          </p:nvSpPr>
          <p:spPr bwMode="auto">
            <a:xfrm>
              <a:off x="3120" y="2544"/>
              <a:ext cx="0" cy="864"/>
            </a:xfrm>
            <a:prstGeom prst="line">
              <a:avLst/>
            </a:prstGeom>
            <a:noFill/>
            <a:ln w="28575" cap="sq">
              <a:solidFill>
                <a:srgbClr val="CC3300"/>
              </a:solidFill>
              <a:round/>
              <a:headEnd type="none" w="sm"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87" name="Line 46"/>
            <p:cNvSpPr>
              <a:spLocks noChangeShapeType="1"/>
            </p:cNvSpPr>
            <p:nvPr/>
          </p:nvSpPr>
          <p:spPr bwMode="auto">
            <a:xfrm flipV="1">
              <a:off x="1632" y="1968"/>
              <a:ext cx="0" cy="1104"/>
            </a:xfrm>
            <a:prstGeom prst="line">
              <a:avLst/>
            </a:prstGeom>
            <a:noFill/>
            <a:ln w="28575" cap="sq">
              <a:solidFill>
                <a:srgbClr val="CC3300"/>
              </a:solidFill>
              <a:round/>
              <a:headEnd type="oval"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88" name="Line 47"/>
            <p:cNvSpPr>
              <a:spLocks noChangeShapeType="1"/>
            </p:cNvSpPr>
            <p:nvPr/>
          </p:nvSpPr>
          <p:spPr bwMode="auto">
            <a:xfrm>
              <a:off x="1632" y="1968"/>
              <a:ext cx="1488" cy="0"/>
            </a:xfrm>
            <a:prstGeom prst="line">
              <a:avLst/>
            </a:prstGeom>
            <a:noFill/>
            <a:ln w="28575" cap="sq">
              <a:solidFill>
                <a:srgbClr val="CC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89" name="Line 48"/>
            <p:cNvSpPr>
              <a:spLocks noChangeShapeType="1"/>
            </p:cNvSpPr>
            <p:nvPr/>
          </p:nvSpPr>
          <p:spPr bwMode="auto">
            <a:xfrm>
              <a:off x="3120" y="1968"/>
              <a:ext cx="0" cy="384"/>
            </a:xfrm>
            <a:prstGeom prst="line">
              <a:avLst/>
            </a:prstGeom>
            <a:noFill/>
            <a:ln w="28575" cap="sq">
              <a:solidFill>
                <a:srgbClr val="CC33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59121" name="Group 49"/>
          <p:cNvGrpSpPr>
            <a:grpSpLocks/>
          </p:cNvGrpSpPr>
          <p:nvPr/>
        </p:nvGrpSpPr>
        <p:grpSpPr bwMode="auto">
          <a:xfrm>
            <a:off x="2659063" y="5759450"/>
            <a:ext cx="5334000" cy="838200"/>
            <a:chOff x="1584" y="3648"/>
            <a:chExt cx="3360" cy="528"/>
          </a:xfrm>
        </p:grpSpPr>
        <p:sp>
          <p:nvSpPr>
            <p:cNvPr id="66583" name="Line 50"/>
            <p:cNvSpPr>
              <a:spLocks noChangeShapeType="1"/>
            </p:cNvSpPr>
            <p:nvPr/>
          </p:nvSpPr>
          <p:spPr bwMode="auto">
            <a:xfrm>
              <a:off x="1584" y="3648"/>
              <a:ext cx="0" cy="528"/>
            </a:xfrm>
            <a:prstGeom prst="line">
              <a:avLst/>
            </a:prstGeom>
            <a:noFill/>
            <a:ln w="28575" cap="sq">
              <a:solidFill>
                <a:srgbClr val="CC3300"/>
              </a:solidFill>
              <a:round/>
              <a:headEnd type="oval"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84" name="Line 51"/>
            <p:cNvSpPr>
              <a:spLocks noChangeShapeType="1"/>
            </p:cNvSpPr>
            <p:nvPr/>
          </p:nvSpPr>
          <p:spPr bwMode="auto">
            <a:xfrm>
              <a:off x="1584" y="4176"/>
              <a:ext cx="3360" cy="0"/>
            </a:xfrm>
            <a:prstGeom prst="line">
              <a:avLst/>
            </a:prstGeom>
            <a:noFill/>
            <a:ln w="28575" cap="sq">
              <a:solidFill>
                <a:srgbClr val="CC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85" name="Line 52"/>
            <p:cNvSpPr>
              <a:spLocks noChangeShapeType="1"/>
            </p:cNvSpPr>
            <p:nvPr/>
          </p:nvSpPr>
          <p:spPr bwMode="auto">
            <a:xfrm flipV="1">
              <a:off x="4944" y="3840"/>
              <a:ext cx="0" cy="336"/>
            </a:xfrm>
            <a:prstGeom prst="line">
              <a:avLst/>
            </a:prstGeom>
            <a:noFill/>
            <a:ln w="28575" cap="sq">
              <a:solidFill>
                <a:srgbClr val="CC33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6571" name="Text Box 57"/>
          <p:cNvSpPr txBox="1">
            <a:spLocks noChangeArrowheads="1"/>
          </p:cNvSpPr>
          <p:nvPr/>
        </p:nvSpPr>
        <p:spPr bwMode="auto">
          <a:xfrm>
            <a:off x="4211638" y="3289300"/>
            <a:ext cx="10810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A</a:t>
            </a:r>
            <a:r>
              <a:rPr lang="zh-CN" altLang="en-US">
                <a:latin typeface="宋体" pitchFamily="2" charset="-122"/>
                <a:sym typeface="Symbol Tiger" pitchFamily="18" charset="2"/>
              </a:rPr>
              <a:t></a:t>
            </a:r>
            <a:r>
              <a:rPr lang="en-US" altLang="zh-CN"/>
              <a:t>B</a:t>
            </a:r>
          </a:p>
        </p:txBody>
      </p:sp>
      <p:sp>
        <p:nvSpPr>
          <p:cNvPr id="66572" name="Text Box 58"/>
          <p:cNvSpPr txBox="1">
            <a:spLocks noChangeArrowheads="1"/>
          </p:cNvSpPr>
          <p:nvPr/>
        </p:nvSpPr>
        <p:spPr bwMode="auto">
          <a:xfrm>
            <a:off x="7092950" y="3224213"/>
            <a:ext cx="10810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C</a:t>
            </a:r>
            <a:r>
              <a:rPr lang="zh-CN" altLang="en-US">
                <a:latin typeface="宋体" pitchFamily="2" charset="-122"/>
                <a:sym typeface="Symbol Tiger" pitchFamily="18" charset="2"/>
              </a:rPr>
              <a:t></a:t>
            </a:r>
            <a:r>
              <a:rPr lang="en-US" altLang="zh-CN"/>
              <a:t>A</a:t>
            </a:r>
          </a:p>
        </p:txBody>
      </p:sp>
      <p:sp>
        <p:nvSpPr>
          <p:cNvPr id="66573" name="Text Box 59"/>
          <p:cNvSpPr txBox="1">
            <a:spLocks noChangeArrowheads="1"/>
          </p:cNvSpPr>
          <p:nvPr/>
        </p:nvSpPr>
        <p:spPr bwMode="auto">
          <a:xfrm>
            <a:off x="4210050" y="5089525"/>
            <a:ext cx="10810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C</a:t>
            </a:r>
            <a:r>
              <a:rPr lang="zh-CN" altLang="en-US">
                <a:latin typeface="宋体" pitchFamily="2" charset="-122"/>
                <a:sym typeface="Symbol Tiger" pitchFamily="18" charset="2"/>
              </a:rPr>
              <a:t></a:t>
            </a:r>
            <a:r>
              <a:rPr lang="en-US" altLang="zh-CN"/>
              <a:t>B</a:t>
            </a:r>
          </a:p>
        </p:txBody>
      </p:sp>
      <p:sp>
        <p:nvSpPr>
          <p:cNvPr id="66574" name="Text Box 60"/>
          <p:cNvSpPr txBox="1">
            <a:spLocks noChangeArrowheads="1"/>
          </p:cNvSpPr>
          <p:nvPr/>
        </p:nvSpPr>
        <p:spPr bwMode="auto">
          <a:xfrm>
            <a:off x="7162800" y="5089525"/>
            <a:ext cx="10810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A</a:t>
            </a:r>
            <a:r>
              <a:rPr lang="zh-CN" altLang="en-US">
                <a:latin typeface="宋体" pitchFamily="2" charset="-122"/>
                <a:sym typeface="Symbol Tiger" pitchFamily="18" charset="2"/>
              </a:rPr>
              <a:t></a:t>
            </a:r>
            <a:r>
              <a:rPr lang="en-US" altLang="zh-CN"/>
              <a:t>C</a:t>
            </a:r>
          </a:p>
        </p:txBody>
      </p:sp>
      <p:grpSp>
        <p:nvGrpSpPr>
          <p:cNvPr id="66575" name="Group 61"/>
          <p:cNvGrpSpPr>
            <a:grpSpLocks/>
          </p:cNvGrpSpPr>
          <p:nvPr/>
        </p:nvGrpSpPr>
        <p:grpSpPr bwMode="auto">
          <a:xfrm>
            <a:off x="6659563" y="260350"/>
            <a:ext cx="2089150" cy="1993900"/>
            <a:chOff x="294" y="255"/>
            <a:chExt cx="1316" cy="1256"/>
          </a:xfrm>
        </p:grpSpPr>
        <p:sp>
          <p:nvSpPr>
            <p:cNvPr id="66576" name="Oval 62"/>
            <p:cNvSpPr>
              <a:spLocks noChangeArrowheads="1"/>
            </p:cNvSpPr>
            <p:nvPr/>
          </p:nvSpPr>
          <p:spPr bwMode="auto">
            <a:xfrm>
              <a:off x="294" y="359"/>
              <a:ext cx="336" cy="336"/>
            </a:xfrm>
            <a:prstGeom prst="ellipse">
              <a:avLst/>
            </a:prstGeom>
            <a:noFill/>
            <a:ln w="25400" cap="sq">
              <a:solidFill>
                <a:srgbClr val="339966"/>
              </a:solidFill>
              <a:round/>
              <a:headEnd type="none" w="sm" len="sm"/>
              <a:tailEnd type="none" w="sm" len="sm"/>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800000"/>
                  </a:solidFill>
                  <a:latin typeface="Times New Roman" pitchFamily="18" charset="0"/>
                </a:rPr>
                <a:t>A</a:t>
              </a:r>
            </a:p>
          </p:txBody>
        </p:sp>
        <p:sp>
          <p:nvSpPr>
            <p:cNvPr id="66577" name="Oval 63"/>
            <p:cNvSpPr>
              <a:spLocks noChangeArrowheads="1"/>
            </p:cNvSpPr>
            <p:nvPr/>
          </p:nvSpPr>
          <p:spPr bwMode="auto">
            <a:xfrm>
              <a:off x="726" y="1175"/>
              <a:ext cx="336" cy="336"/>
            </a:xfrm>
            <a:prstGeom prst="ellipse">
              <a:avLst/>
            </a:prstGeom>
            <a:noFill/>
            <a:ln w="25400" cap="sq">
              <a:solidFill>
                <a:srgbClr val="339966"/>
              </a:solidFill>
              <a:round/>
              <a:headEnd type="none" w="sm" len="sm"/>
              <a:tailEnd type="none" w="sm" len="sm"/>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800000"/>
                  </a:solidFill>
                  <a:latin typeface="Times New Roman" pitchFamily="18" charset="0"/>
                </a:rPr>
                <a:t>B</a:t>
              </a:r>
            </a:p>
          </p:txBody>
        </p:sp>
        <p:sp>
          <p:nvSpPr>
            <p:cNvPr id="66578" name="Oval 64"/>
            <p:cNvSpPr>
              <a:spLocks noChangeArrowheads="1"/>
            </p:cNvSpPr>
            <p:nvPr/>
          </p:nvSpPr>
          <p:spPr bwMode="auto">
            <a:xfrm>
              <a:off x="1274" y="407"/>
              <a:ext cx="336" cy="336"/>
            </a:xfrm>
            <a:prstGeom prst="ellipse">
              <a:avLst/>
            </a:prstGeom>
            <a:noFill/>
            <a:ln w="25400" cap="sq">
              <a:solidFill>
                <a:srgbClr val="339966"/>
              </a:solidFill>
              <a:round/>
              <a:headEnd type="none" w="sm" len="sm"/>
              <a:tailEnd type="none" w="sm" len="sm"/>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800000"/>
                  </a:solidFill>
                  <a:latin typeface="Times New Roman" pitchFamily="18" charset="0"/>
                </a:rPr>
                <a:t>C</a:t>
              </a:r>
            </a:p>
          </p:txBody>
        </p:sp>
        <p:sp>
          <p:nvSpPr>
            <p:cNvPr id="66579" name="Line 65"/>
            <p:cNvSpPr>
              <a:spLocks noChangeShapeType="1"/>
            </p:cNvSpPr>
            <p:nvPr/>
          </p:nvSpPr>
          <p:spPr bwMode="auto">
            <a:xfrm>
              <a:off x="534" y="647"/>
              <a:ext cx="288" cy="576"/>
            </a:xfrm>
            <a:prstGeom prst="line">
              <a:avLst/>
            </a:prstGeom>
            <a:noFill/>
            <a:ln w="28575" cap="sq">
              <a:solidFill>
                <a:srgbClr val="008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80" name="Line 66"/>
            <p:cNvSpPr>
              <a:spLocks noChangeShapeType="1"/>
            </p:cNvSpPr>
            <p:nvPr/>
          </p:nvSpPr>
          <p:spPr bwMode="auto">
            <a:xfrm>
              <a:off x="654" y="519"/>
              <a:ext cx="624" cy="0"/>
            </a:xfrm>
            <a:prstGeom prst="line">
              <a:avLst/>
            </a:prstGeom>
            <a:noFill/>
            <a:ln w="28575" cap="sq">
              <a:solidFill>
                <a:srgbClr val="008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81" name="Line 67"/>
            <p:cNvSpPr>
              <a:spLocks noChangeShapeType="1"/>
            </p:cNvSpPr>
            <p:nvPr/>
          </p:nvSpPr>
          <p:spPr bwMode="auto">
            <a:xfrm flipH="1">
              <a:off x="1014" y="743"/>
              <a:ext cx="336" cy="528"/>
            </a:xfrm>
            <a:prstGeom prst="line">
              <a:avLst/>
            </a:prstGeom>
            <a:noFill/>
            <a:ln w="28575" cap="sq">
              <a:solidFill>
                <a:srgbClr val="008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82" name="Freeform 68"/>
            <p:cNvSpPr>
              <a:spLocks/>
            </p:cNvSpPr>
            <p:nvPr/>
          </p:nvSpPr>
          <p:spPr bwMode="auto">
            <a:xfrm>
              <a:off x="534" y="255"/>
              <a:ext cx="864" cy="152"/>
            </a:xfrm>
            <a:custGeom>
              <a:avLst/>
              <a:gdLst>
                <a:gd name="T0" fmla="*/ 864 w 864"/>
                <a:gd name="T1" fmla="*/ 152 h 152"/>
                <a:gd name="T2" fmla="*/ 384 w 864"/>
                <a:gd name="T3" fmla="*/ 8 h 152"/>
                <a:gd name="T4" fmla="*/ 0 w 864"/>
                <a:gd name="T5" fmla="*/ 104 h 152"/>
                <a:gd name="T6" fmla="*/ 0 60000 65536"/>
                <a:gd name="T7" fmla="*/ 0 60000 65536"/>
                <a:gd name="T8" fmla="*/ 0 60000 65536"/>
              </a:gdLst>
              <a:ahLst/>
              <a:cxnLst>
                <a:cxn ang="T6">
                  <a:pos x="T0" y="T1"/>
                </a:cxn>
                <a:cxn ang="T7">
                  <a:pos x="T2" y="T3"/>
                </a:cxn>
                <a:cxn ang="T8">
                  <a:pos x="T4" y="T5"/>
                </a:cxn>
              </a:cxnLst>
              <a:rect l="0" t="0" r="r" b="b"/>
              <a:pathLst>
                <a:path w="864" h="152">
                  <a:moveTo>
                    <a:pt x="864" y="152"/>
                  </a:moveTo>
                  <a:cubicBezTo>
                    <a:pt x="696" y="84"/>
                    <a:pt x="528" y="16"/>
                    <a:pt x="384" y="8"/>
                  </a:cubicBezTo>
                  <a:cubicBezTo>
                    <a:pt x="240" y="0"/>
                    <a:pt x="120" y="52"/>
                    <a:pt x="0" y="104"/>
                  </a:cubicBezTo>
                </a:path>
              </a:pathLst>
            </a:custGeom>
            <a:noFill/>
            <a:ln w="28575" cap="sq" cmpd="sng">
              <a:solidFill>
                <a:srgbClr val="008000"/>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59112"/>
                                        </p:tgtEl>
                                        <p:attrNameLst>
                                          <p:attrName>style.visibility</p:attrName>
                                        </p:attrNameLst>
                                      </p:cBhvr>
                                      <p:to>
                                        <p:strVal val="visible"/>
                                      </p:to>
                                    </p:set>
                                    <p:animEffect transition="in" filter="wipe(left)">
                                      <p:cBhvr>
                                        <p:cTn id="7" dur="500"/>
                                        <p:tgtEl>
                                          <p:spTgt spid="2591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59116"/>
                                        </p:tgtEl>
                                        <p:attrNameLst>
                                          <p:attrName>style.visibility</p:attrName>
                                        </p:attrNameLst>
                                      </p:cBhvr>
                                      <p:to>
                                        <p:strVal val="visible"/>
                                      </p:to>
                                    </p:set>
                                    <p:animEffect transition="in" filter="wipe(left)">
                                      <p:cBhvr>
                                        <p:cTn id="12" dur="500"/>
                                        <p:tgtEl>
                                          <p:spTgt spid="2591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59121"/>
                                        </p:tgtEl>
                                        <p:attrNameLst>
                                          <p:attrName>style.visibility</p:attrName>
                                        </p:attrNameLst>
                                      </p:cBhvr>
                                      <p:to>
                                        <p:strVal val="visible"/>
                                      </p:to>
                                    </p:set>
                                    <p:animEffect transition="in" filter="wipe(left)">
                                      <p:cBhvr>
                                        <p:cTn id="17" dur="500"/>
                                        <p:tgtEl>
                                          <p:spTgt spid="259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7586" name="Group 18"/>
          <p:cNvGrpSpPr>
            <a:grpSpLocks/>
          </p:cNvGrpSpPr>
          <p:nvPr/>
        </p:nvGrpSpPr>
        <p:grpSpPr bwMode="auto">
          <a:xfrm>
            <a:off x="4932363" y="44450"/>
            <a:ext cx="3998912" cy="2667000"/>
            <a:chOff x="1655" y="663"/>
            <a:chExt cx="2519" cy="1680"/>
          </a:xfrm>
        </p:grpSpPr>
        <p:sp>
          <p:nvSpPr>
            <p:cNvPr id="67589" name="Oval 5"/>
            <p:cNvSpPr>
              <a:spLocks noChangeArrowheads="1"/>
            </p:cNvSpPr>
            <p:nvPr/>
          </p:nvSpPr>
          <p:spPr bwMode="auto">
            <a:xfrm>
              <a:off x="1655" y="663"/>
              <a:ext cx="432" cy="43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A1</a:t>
              </a:r>
            </a:p>
          </p:txBody>
        </p:sp>
        <p:sp>
          <p:nvSpPr>
            <p:cNvPr id="67590" name="Oval 6"/>
            <p:cNvSpPr>
              <a:spLocks noChangeArrowheads="1"/>
            </p:cNvSpPr>
            <p:nvPr/>
          </p:nvSpPr>
          <p:spPr bwMode="auto">
            <a:xfrm>
              <a:off x="2855" y="1863"/>
              <a:ext cx="432" cy="43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D3</a:t>
              </a:r>
            </a:p>
          </p:txBody>
        </p:sp>
        <p:sp>
          <p:nvSpPr>
            <p:cNvPr id="67591" name="Oval 7"/>
            <p:cNvSpPr>
              <a:spLocks noChangeArrowheads="1"/>
            </p:cNvSpPr>
            <p:nvPr/>
          </p:nvSpPr>
          <p:spPr bwMode="auto">
            <a:xfrm>
              <a:off x="2807" y="663"/>
              <a:ext cx="432" cy="43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B1</a:t>
              </a:r>
            </a:p>
          </p:txBody>
        </p:sp>
        <p:sp>
          <p:nvSpPr>
            <p:cNvPr id="67592" name="Oval 8"/>
            <p:cNvSpPr>
              <a:spLocks noChangeArrowheads="1"/>
            </p:cNvSpPr>
            <p:nvPr/>
          </p:nvSpPr>
          <p:spPr bwMode="auto">
            <a:xfrm>
              <a:off x="1655" y="1911"/>
              <a:ext cx="432" cy="43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E4</a:t>
              </a:r>
            </a:p>
          </p:txBody>
        </p:sp>
        <p:sp>
          <p:nvSpPr>
            <p:cNvPr id="67593" name="Line 9"/>
            <p:cNvSpPr>
              <a:spLocks noChangeShapeType="1"/>
            </p:cNvSpPr>
            <p:nvPr/>
          </p:nvSpPr>
          <p:spPr bwMode="auto">
            <a:xfrm>
              <a:off x="2087" y="903"/>
              <a:ext cx="720" cy="0"/>
            </a:xfrm>
            <a:prstGeom prst="line">
              <a:avLst/>
            </a:prstGeom>
            <a:noFill/>
            <a:ln w="28575">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594" name="Line 10"/>
            <p:cNvSpPr>
              <a:spLocks noChangeShapeType="1"/>
            </p:cNvSpPr>
            <p:nvPr/>
          </p:nvSpPr>
          <p:spPr bwMode="auto">
            <a:xfrm>
              <a:off x="1847" y="1095"/>
              <a:ext cx="0" cy="816"/>
            </a:xfrm>
            <a:prstGeom prst="line">
              <a:avLst/>
            </a:prstGeom>
            <a:noFill/>
            <a:ln w="28575">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595" name="Line 12"/>
            <p:cNvSpPr>
              <a:spLocks noChangeShapeType="1"/>
            </p:cNvSpPr>
            <p:nvPr/>
          </p:nvSpPr>
          <p:spPr bwMode="auto">
            <a:xfrm flipH="1" flipV="1">
              <a:off x="2039" y="999"/>
              <a:ext cx="912" cy="912"/>
            </a:xfrm>
            <a:prstGeom prst="line">
              <a:avLst/>
            </a:prstGeom>
            <a:noFill/>
            <a:ln w="28575">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596" name="Oval 13"/>
            <p:cNvSpPr>
              <a:spLocks noChangeArrowheads="1"/>
            </p:cNvSpPr>
            <p:nvPr/>
          </p:nvSpPr>
          <p:spPr bwMode="auto">
            <a:xfrm>
              <a:off x="3742" y="1253"/>
              <a:ext cx="432" cy="43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C2</a:t>
              </a:r>
            </a:p>
          </p:txBody>
        </p:sp>
        <p:sp>
          <p:nvSpPr>
            <p:cNvPr id="67597" name="Line 14"/>
            <p:cNvSpPr>
              <a:spLocks noChangeShapeType="1"/>
            </p:cNvSpPr>
            <p:nvPr/>
          </p:nvSpPr>
          <p:spPr bwMode="auto">
            <a:xfrm>
              <a:off x="3243" y="981"/>
              <a:ext cx="544" cy="363"/>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598" name="Line 15"/>
            <p:cNvSpPr>
              <a:spLocks noChangeShapeType="1"/>
            </p:cNvSpPr>
            <p:nvPr/>
          </p:nvSpPr>
          <p:spPr bwMode="auto">
            <a:xfrm flipH="1">
              <a:off x="3288" y="1616"/>
              <a:ext cx="499" cy="408"/>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599" name="Line 16"/>
            <p:cNvSpPr>
              <a:spLocks noChangeShapeType="1"/>
            </p:cNvSpPr>
            <p:nvPr/>
          </p:nvSpPr>
          <p:spPr bwMode="auto">
            <a:xfrm flipV="1">
              <a:off x="3061" y="1117"/>
              <a:ext cx="0" cy="725"/>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600" name="Line 17"/>
            <p:cNvSpPr>
              <a:spLocks noChangeShapeType="1"/>
            </p:cNvSpPr>
            <p:nvPr/>
          </p:nvSpPr>
          <p:spPr bwMode="auto">
            <a:xfrm flipV="1">
              <a:off x="2109" y="1480"/>
              <a:ext cx="1633" cy="589"/>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67587" name="Text Box 19"/>
          <p:cNvSpPr txBox="1">
            <a:spLocks noChangeArrowheads="1"/>
          </p:cNvSpPr>
          <p:nvPr/>
        </p:nvSpPr>
        <p:spPr bwMode="auto">
          <a:xfrm>
            <a:off x="179388" y="188913"/>
            <a:ext cx="3887787" cy="579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3200">
                <a:latin typeface="楷体_GB2312" pitchFamily="49" charset="-122"/>
                <a:ea typeface="楷体_GB2312" pitchFamily="49" charset="-122"/>
              </a:rPr>
              <a:t>画出下图的十字链表</a:t>
            </a:r>
          </a:p>
        </p:txBody>
      </p:sp>
      <p:pic>
        <p:nvPicPr>
          <p:cNvPr id="320532" name="Picture 20"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2852738"/>
            <a:ext cx="6913562" cy="396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05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Rectangle 3"/>
          <p:cNvSpPr>
            <a:spLocks noChangeArrowheads="1"/>
          </p:cNvSpPr>
          <p:nvPr/>
        </p:nvSpPr>
        <p:spPr bwMode="auto">
          <a:xfrm>
            <a:off x="395288" y="836613"/>
            <a:ext cx="8353425" cy="325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kumimoji="1" lang="en-US" altLang="zh-CN" sz="3200" b="1">
                <a:latin typeface="楷体_GB2312" pitchFamily="49" charset="-122"/>
                <a:ea typeface="楷体_GB2312" pitchFamily="49" charset="-122"/>
              </a:rPr>
              <a:t>1</a:t>
            </a:r>
            <a:r>
              <a:rPr kumimoji="1" lang="zh-CN" altLang="en-US" sz="3200" b="1">
                <a:latin typeface="楷体_GB2312" pitchFamily="49" charset="-122"/>
                <a:ea typeface="楷体_GB2312" pitchFamily="49" charset="-122"/>
              </a:rPr>
              <a:t>、既容易找到以顶点</a:t>
            </a:r>
            <a:r>
              <a:rPr kumimoji="1" lang="en-US" altLang="zh-CN" sz="3200" b="1">
                <a:latin typeface="楷体_GB2312" pitchFamily="49" charset="-122"/>
                <a:ea typeface="楷体_GB2312" pitchFamily="49" charset="-122"/>
              </a:rPr>
              <a:t>Vi</a:t>
            </a:r>
            <a:r>
              <a:rPr kumimoji="1" lang="zh-CN" altLang="en-US" sz="3200" b="1">
                <a:latin typeface="楷体_GB2312" pitchFamily="49" charset="-122"/>
                <a:ea typeface="楷体_GB2312" pitchFamily="49" charset="-122"/>
              </a:rPr>
              <a:t>为尾的弧，也容易找到以顶点</a:t>
            </a:r>
            <a:r>
              <a:rPr kumimoji="1" lang="en-US" altLang="zh-CN" sz="3200" b="1">
                <a:latin typeface="楷体_GB2312" pitchFamily="49" charset="-122"/>
                <a:ea typeface="楷体_GB2312" pitchFamily="49" charset="-122"/>
              </a:rPr>
              <a:t>Vi</a:t>
            </a:r>
            <a:r>
              <a:rPr kumimoji="1" lang="zh-CN" altLang="en-US" sz="3200" b="1">
                <a:latin typeface="楷体_GB2312" pitchFamily="49" charset="-122"/>
                <a:ea typeface="楷体_GB2312" pitchFamily="49" charset="-122"/>
              </a:rPr>
              <a:t>为头的弧，因而容易求得顶点的入度和出度。</a:t>
            </a:r>
          </a:p>
          <a:p>
            <a:pPr>
              <a:lnSpc>
                <a:spcPct val="130000"/>
              </a:lnSpc>
            </a:pPr>
            <a:r>
              <a:rPr kumimoji="1" lang="en-US" altLang="zh-CN" sz="3200" b="1">
                <a:latin typeface="楷体_GB2312" pitchFamily="49" charset="-122"/>
                <a:ea typeface="楷体_GB2312" pitchFamily="49" charset="-122"/>
              </a:rPr>
              <a:t>2</a:t>
            </a:r>
            <a:r>
              <a:rPr kumimoji="1" lang="zh-CN" altLang="en-US" sz="3200" b="1">
                <a:latin typeface="楷体_GB2312" pitchFamily="49" charset="-122"/>
                <a:ea typeface="楷体_GB2312" pitchFamily="49" charset="-122"/>
              </a:rPr>
              <a:t>、建立十字链表的时间复杂度与邻接表相同；空间复杂度与邻接表相同。</a:t>
            </a:r>
          </a:p>
        </p:txBody>
      </p:sp>
      <p:sp>
        <p:nvSpPr>
          <p:cNvPr id="68611" name="Rectangle 5"/>
          <p:cNvSpPr>
            <a:spLocks noChangeArrowheads="1"/>
          </p:cNvSpPr>
          <p:nvPr/>
        </p:nvSpPr>
        <p:spPr bwMode="auto">
          <a:xfrm>
            <a:off x="179388" y="188913"/>
            <a:ext cx="30400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latin typeface="楷体_GB2312" pitchFamily="49" charset="-122"/>
                <a:ea typeface="楷体_GB2312" pitchFamily="49" charset="-122"/>
              </a:rPr>
              <a:t>十字链表优点：</a:t>
            </a:r>
          </a:p>
        </p:txBody>
      </p:sp>
    </p:spTree>
  </p:cSld>
  <p:clrMapOvr>
    <a:masterClrMapping/>
  </p:clrMapOvr>
  <p:transition>
    <p:blinds dir="vert"/>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Rectangle 34"/>
          <p:cNvSpPr>
            <a:spLocks noChangeArrowheads="1"/>
          </p:cNvSpPr>
          <p:nvPr/>
        </p:nvSpPr>
        <p:spPr bwMode="auto">
          <a:xfrm>
            <a:off x="250825" y="1341438"/>
            <a:ext cx="8532813" cy="4621212"/>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folHlink"/>
              </a:buClr>
              <a:buSzPct val="60000"/>
              <a:buFont typeface="Wingdings" pitchFamily="2" charset="2"/>
              <a:buNone/>
            </a:pPr>
            <a:r>
              <a:rPr kumimoji="1" lang="en-US" altLang="zh-CN" sz="2800">
                <a:solidFill>
                  <a:srgbClr val="000000"/>
                </a:solidFill>
                <a:latin typeface="Tahoma" pitchFamily="34" charset="0"/>
              </a:rPr>
              <a:t>#define MAX_VERTEX_NUM	20</a:t>
            </a:r>
          </a:p>
          <a:p>
            <a:pPr>
              <a:spcBef>
                <a:spcPct val="20000"/>
              </a:spcBef>
              <a:buClr>
                <a:schemeClr val="folHlink"/>
              </a:buClr>
              <a:buSzPct val="60000"/>
              <a:buFont typeface="Wingdings" pitchFamily="2" charset="2"/>
              <a:buNone/>
            </a:pPr>
            <a:r>
              <a:rPr kumimoji="1" lang="en-US" altLang="zh-CN" sz="2800">
                <a:solidFill>
                  <a:srgbClr val="000000"/>
                </a:solidFill>
                <a:latin typeface="Tahoma" pitchFamily="34" charset="0"/>
              </a:rPr>
              <a:t>// </a:t>
            </a:r>
            <a:r>
              <a:rPr kumimoji="1" lang="zh-CN" altLang="en-US" sz="2800">
                <a:solidFill>
                  <a:srgbClr val="000000"/>
                </a:solidFill>
                <a:latin typeface="Tahoma" pitchFamily="34" charset="0"/>
              </a:rPr>
              <a:t>定义弧结点</a:t>
            </a:r>
          </a:p>
          <a:p>
            <a:pPr>
              <a:spcBef>
                <a:spcPct val="20000"/>
              </a:spcBef>
              <a:buClr>
                <a:schemeClr val="folHlink"/>
              </a:buClr>
              <a:buSzPct val="60000"/>
              <a:buFont typeface="Wingdings" pitchFamily="2" charset="2"/>
              <a:buNone/>
            </a:pPr>
            <a:r>
              <a:rPr kumimoji="1" lang="en-US" altLang="zh-CN" sz="2800">
                <a:solidFill>
                  <a:srgbClr val="000000"/>
                </a:solidFill>
                <a:latin typeface="Tahoma" pitchFamily="34" charset="0"/>
              </a:rPr>
              <a:t>typedef struct ArcBox</a:t>
            </a:r>
          </a:p>
          <a:p>
            <a:pPr>
              <a:spcBef>
                <a:spcPct val="20000"/>
              </a:spcBef>
              <a:buClr>
                <a:schemeClr val="folHlink"/>
              </a:buClr>
              <a:buSzPct val="60000"/>
              <a:buFont typeface="Wingdings" pitchFamily="2" charset="2"/>
              <a:buNone/>
            </a:pPr>
            <a:r>
              <a:rPr kumimoji="1" lang="en-US" altLang="zh-CN" sz="2800">
                <a:solidFill>
                  <a:srgbClr val="000000"/>
                </a:solidFill>
                <a:latin typeface="Tahoma" pitchFamily="34" charset="0"/>
              </a:rPr>
              <a:t>{</a:t>
            </a:r>
          </a:p>
          <a:p>
            <a:pPr lvl="1">
              <a:spcBef>
                <a:spcPct val="20000"/>
              </a:spcBef>
              <a:buClr>
                <a:schemeClr val="hlink"/>
              </a:buClr>
              <a:buSzPct val="55000"/>
              <a:buFont typeface="Wingdings" pitchFamily="2" charset="2"/>
              <a:buNone/>
            </a:pPr>
            <a:r>
              <a:rPr kumimoji="1" lang="en-US" altLang="zh-CN" sz="2800">
                <a:solidFill>
                  <a:srgbClr val="000000"/>
                </a:solidFill>
                <a:latin typeface="Tahoma" pitchFamily="34" charset="0"/>
              </a:rPr>
              <a:t>int tailvex, headvex;	  // </a:t>
            </a:r>
            <a:r>
              <a:rPr kumimoji="1" lang="zh-CN" altLang="en-US" sz="2800">
                <a:solidFill>
                  <a:srgbClr val="000000"/>
                </a:solidFill>
                <a:latin typeface="Tahoma" pitchFamily="34" charset="0"/>
              </a:rPr>
              <a:t>弧头和弧尾顶点的位置</a:t>
            </a:r>
          </a:p>
          <a:p>
            <a:pPr lvl="1">
              <a:spcBef>
                <a:spcPct val="20000"/>
              </a:spcBef>
              <a:buClr>
                <a:schemeClr val="hlink"/>
              </a:buClr>
              <a:buSzPct val="55000"/>
              <a:buFont typeface="Wingdings" pitchFamily="2" charset="2"/>
              <a:buNone/>
            </a:pPr>
            <a:r>
              <a:rPr kumimoji="1" lang="en-US" altLang="zh-CN" sz="2800">
                <a:solidFill>
                  <a:srgbClr val="000000"/>
                </a:solidFill>
                <a:latin typeface="Tahoma" pitchFamily="34" charset="0"/>
              </a:rPr>
              <a:t>struct ArcBox *hlink;  // </a:t>
            </a:r>
            <a:r>
              <a:rPr kumimoji="1" lang="zh-CN" altLang="en-US" sz="2800">
                <a:solidFill>
                  <a:srgbClr val="000000"/>
                </a:solidFill>
                <a:latin typeface="Tahoma" pitchFamily="34" charset="0"/>
              </a:rPr>
              <a:t>弧头相同的弧的链域；</a:t>
            </a:r>
          </a:p>
          <a:p>
            <a:pPr lvl="1">
              <a:spcBef>
                <a:spcPct val="20000"/>
              </a:spcBef>
              <a:buClr>
                <a:schemeClr val="hlink"/>
              </a:buClr>
              <a:buSzPct val="55000"/>
              <a:buFont typeface="Wingdings" pitchFamily="2" charset="2"/>
              <a:buNone/>
            </a:pPr>
            <a:r>
              <a:rPr kumimoji="1" lang="en-US" altLang="zh-CN" sz="2800">
                <a:solidFill>
                  <a:srgbClr val="000000"/>
                </a:solidFill>
                <a:latin typeface="Tahoma" pitchFamily="34" charset="0"/>
              </a:rPr>
              <a:t>struct ArcBox *tling;	  // </a:t>
            </a:r>
            <a:r>
              <a:rPr kumimoji="1" lang="zh-CN" altLang="en-US" sz="2800">
                <a:solidFill>
                  <a:srgbClr val="000000"/>
                </a:solidFill>
                <a:latin typeface="Tahoma" pitchFamily="34" charset="0"/>
              </a:rPr>
              <a:t>弧尾相同的弧的链域；</a:t>
            </a:r>
          </a:p>
          <a:p>
            <a:pPr lvl="1">
              <a:spcBef>
                <a:spcPct val="20000"/>
              </a:spcBef>
              <a:buClr>
                <a:schemeClr val="hlink"/>
              </a:buClr>
              <a:buSzPct val="55000"/>
              <a:buFont typeface="Wingdings" pitchFamily="2" charset="2"/>
              <a:buNone/>
            </a:pPr>
            <a:r>
              <a:rPr kumimoji="1" lang="en-US" altLang="zh-CN" sz="2800">
                <a:solidFill>
                  <a:srgbClr val="000000"/>
                </a:solidFill>
                <a:latin typeface="Tahoma" pitchFamily="34" charset="0"/>
              </a:rPr>
              <a:t>InfoType	*info;	   // </a:t>
            </a:r>
            <a:r>
              <a:rPr kumimoji="1" lang="zh-CN" altLang="en-US" sz="2800">
                <a:solidFill>
                  <a:srgbClr val="000000"/>
                </a:solidFill>
                <a:latin typeface="Tahoma" pitchFamily="34" charset="0"/>
              </a:rPr>
              <a:t>弧的相关信息的指针</a:t>
            </a:r>
          </a:p>
          <a:p>
            <a:pPr>
              <a:spcBef>
                <a:spcPct val="20000"/>
              </a:spcBef>
              <a:buClr>
                <a:schemeClr val="folHlink"/>
              </a:buClr>
              <a:buSzPct val="60000"/>
              <a:buFont typeface="Wingdings" pitchFamily="2" charset="2"/>
              <a:buNone/>
            </a:pPr>
            <a:r>
              <a:rPr kumimoji="1" lang="en-US" altLang="zh-CN" sz="2800">
                <a:solidFill>
                  <a:srgbClr val="000000"/>
                </a:solidFill>
                <a:latin typeface="Tahoma" pitchFamily="34" charset="0"/>
              </a:rPr>
              <a:t>}ArcBox;</a:t>
            </a:r>
          </a:p>
        </p:txBody>
      </p:sp>
      <p:sp>
        <p:nvSpPr>
          <p:cNvPr id="69635" name="Text Box 36"/>
          <p:cNvSpPr txBox="1">
            <a:spLocks noChangeArrowheads="1"/>
          </p:cNvSpPr>
          <p:nvPr/>
        </p:nvSpPr>
        <p:spPr bwMode="auto">
          <a:xfrm>
            <a:off x="250825" y="257175"/>
            <a:ext cx="54879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latin typeface="楷体_GB2312" pitchFamily="49" charset="-122"/>
                <a:ea typeface="楷体_GB2312" pitchFamily="49" charset="-122"/>
              </a:rPr>
              <a:t>结点结构与十字链表存储表示</a:t>
            </a:r>
          </a:p>
        </p:txBody>
      </p:sp>
    </p:spTree>
  </p:cSld>
  <p:clrMapOvr>
    <a:masterClrMapping/>
  </p:clrMapOvr>
  <p:transition>
    <p:blinds dir="vert"/>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Rectangle 15"/>
          <p:cNvSpPr>
            <a:spLocks noChangeArrowheads="1"/>
          </p:cNvSpPr>
          <p:nvPr/>
        </p:nvSpPr>
        <p:spPr bwMode="auto">
          <a:xfrm>
            <a:off x="179388" y="188913"/>
            <a:ext cx="8748712" cy="611505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buClr>
                <a:schemeClr val="folHlink"/>
              </a:buClr>
              <a:buSzPct val="60000"/>
              <a:buFont typeface="Wingdings" pitchFamily="2" charset="2"/>
              <a:buNone/>
            </a:pPr>
            <a:r>
              <a:rPr kumimoji="1" lang="en-US" altLang="zh-CN" sz="2800">
                <a:solidFill>
                  <a:srgbClr val="000000"/>
                </a:solidFill>
                <a:latin typeface="Tahoma" pitchFamily="34" charset="0"/>
              </a:rPr>
              <a:t>// </a:t>
            </a:r>
            <a:r>
              <a:rPr kumimoji="1" lang="zh-CN" altLang="en-US" sz="2800">
                <a:solidFill>
                  <a:srgbClr val="000000"/>
                </a:solidFill>
                <a:latin typeface="Tahoma" pitchFamily="34" charset="0"/>
              </a:rPr>
              <a:t>定义头结点</a:t>
            </a:r>
          </a:p>
          <a:p>
            <a:pPr>
              <a:lnSpc>
                <a:spcPct val="90000"/>
              </a:lnSpc>
              <a:spcBef>
                <a:spcPct val="20000"/>
              </a:spcBef>
              <a:buClr>
                <a:schemeClr val="folHlink"/>
              </a:buClr>
              <a:buSzPct val="60000"/>
              <a:buFont typeface="Wingdings" pitchFamily="2" charset="2"/>
              <a:buNone/>
            </a:pPr>
            <a:r>
              <a:rPr kumimoji="1" lang="en-US" altLang="zh-CN" sz="2800">
                <a:solidFill>
                  <a:srgbClr val="000000"/>
                </a:solidFill>
                <a:latin typeface="Tahoma" pitchFamily="34" charset="0"/>
              </a:rPr>
              <a:t>typedef struct VexNode</a:t>
            </a:r>
          </a:p>
          <a:p>
            <a:pPr>
              <a:lnSpc>
                <a:spcPct val="90000"/>
              </a:lnSpc>
              <a:spcBef>
                <a:spcPct val="20000"/>
              </a:spcBef>
              <a:buClr>
                <a:schemeClr val="folHlink"/>
              </a:buClr>
              <a:buSzPct val="60000"/>
              <a:buFont typeface="Wingdings" pitchFamily="2" charset="2"/>
              <a:buNone/>
            </a:pPr>
            <a:r>
              <a:rPr kumimoji="1" lang="en-US" altLang="zh-CN" sz="2800">
                <a:solidFill>
                  <a:srgbClr val="000000"/>
                </a:solidFill>
                <a:latin typeface="Tahoma" pitchFamily="34" charset="0"/>
              </a:rPr>
              <a:t>{</a:t>
            </a:r>
          </a:p>
          <a:p>
            <a:pPr lvl="1">
              <a:lnSpc>
                <a:spcPct val="90000"/>
              </a:lnSpc>
              <a:spcBef>
                <a:spcPct val="20000"/>
              </a:spcBef>
              <a:buClr>
                <a:schemeClr val="hlink"/>
              </a:buClr>
              <a:buSzPct val="55000"/>
              <a:buFont typeface="Wingdings" pitchFamily="2" charset="2"/>
              <a:buNone/>
            </a:pPr>
            <a:r>
              <a:rPr kumimoji="1" lang="en-US" altLang="zh-CN" sz="2800">
                <a:solidFill>
                  <a:srgbClr val="000000"/>
                </a:solidFill>
                <a:latin typeface="Tahoma" pitchFamily="34" charset="0"/>
              </a:rPr>
              <a:t>VertexType	data;		</a:t>
            </a:r>
            <a:r>
              <a:rPr kumimoji="1" lang="en-US" altLang="zh-CN" sz="2400">
                <a:solidFill>
                  <a:srgbClr val="000000"/>
                </a:solidFill>
                <a:latin typeface="Tahoma" pitchFamily="34" charset="0"/>
              </a:rPr>
              <a:t>// </a:t>
            </a:r>
            <a:r>
              <a:rPr kumimoji="1" lang="zh-CN" altLang="en-US" sz="2400">
                <a:solidFill>
                  <a:srgbClr val="000000"/>
                </a:solidFill>
                <a:latin typeface="Tahoma" pitchFamily="34" charset="0"/>
              </a:rPr>
              <a:t>数据元素</a:t>
            </a:r>
          </a:p>
          <a:p>
            <a:pPr lvl="1">
              <a:lnSpc>
                <a:spcPct val="90000"/>
              </a:lnSpc>
              <a:spcBef>
                <a:spcPct val="20000"/>
              </a:spcBef>
              <a:buClr>
                <a:schemeClr val="hlink"/>
              </a:buClr>
              <a:buSzPct val="55000"/>
              <a:buFont typeface="Wingdings" pitchFamily="2" charset="2"/>
              <a:buNone/>
            </a:pPr>
            <a:r>
              <a:rPr kumimoji="1" lang="en-US" altLang="zh-CN" sz="2800">
                <a:solidFill>
                  <a:srgbClr val="000000"/>
                </a:solidFill>
                <a:latin typeface="Tahoma" pitchFamily="34" charset="0"/>
              </a:rPr>
              <a:t>ArcBox *firstin, *firstout;	</a:t>
            </a:r>
            <a:r>
              <a:rPr kumimoji="1" lang="en-US" altLang="zh-CN" sz="2400">
                <a:solidFill>
                  <a:srgbClr val="000000"/>
                </a:solidFill>
                <a:latin typeface="Tahoma" pitchFamily="34" charset="0"/>
              </a:rPr>
              <a:t>// </a:t>
            </a:r>
            <a:r>
              <a:rPr kumimoji="1" lang="zh-CN" altLang="en-US" sz="2400">
                <a:solidFill>
                  <a:srgbClr val="000000"/>
                </a:solidFill>
                <a:latin typeface="Tahoma" pitchFamily="34" charset="0"/>
              </a:rPr>
              <a:t>该顶点的第一条入弧和出弧</a:t>
            </a:r>
          </a:p>
          <a:p>
            <a:pPr>
              <a:lnSpc>
                <a:spcPct val="90000"/>
              </a:lnSpc>
              <a:spcBef>
                <a:spcPct val="20000"/>
              </a:spcBef>
              <a:buClr>
                <a:schemeClr val="folHlink"/>
              </a:buClr>
              <a:buSzPct val="60000"/>
              <a:buFont typeface="Wingdings" pitchFamily="2" charset="2"/>
              <a:buNone/>
            </a:pPr>
            <a:r>
              <a:rPr kumimoji="1" lang="en-US" altLang="zh-CN" sz="2800">
                <a:solidFill>
                  <a:srgbClr val="000000"/>
                </a:solidFill>
                <a:latin typeface="Tahoma" pitchFamily="34" charset="0"/>
              </a:rPr>
              <a:t>}VexNode;</a:t>
            </a:r>
          </a:p>
          <a:p>
            <a:pPr>
              <a:lnSpc>
                <a:spcPct val="90000"/>
              </a:lnSpc>
              <a:spcBef>
                <a:spcPct val="20000"/>
              </a:spcBef>
              <a:buClr>
                <a:schemeClr val="folHlink"/>
              </a:buClr>
              <a:buSzPct val="60000"/>
              <a:buFont typeface="Wingdings" pitchFamily="2" charset="2"/>
              <a:buNone/>
            </a:pPr>
            <a:endParaRPr kumimoji="1" lang="en-US" altLang="zh-CN" sz="2800">
              <a:solidFill>
                <a:srgbClr val="000000"/>
              </a:solidFill>
              <a:latin typeface="Tahoma" pitchFamily="34" charset="0"/>
            </a:endParaRPr>
          </a:p>
          <a:p>
            <a:pPr>
              <a:lnSpc>
                <a:spcPct val="90000"/>
              </a:lnSpc>
              <a:spcBef>
                <a:spcPct val="20000"/>
              </a:spcBef>
              <a:buClr>
                <a:schemeClr val="folHlink"/>
              </a:buClr>
              <a:buSzPct val="60000"/>
              <a:buFont typeface="Wingdings" pitchFamily="2" charset="2"/>
              <a:buNone/>
            </a:pPr>
            <a:r>
              <a:rPr kumimoji="1" lang="en-US" altLang="zh-CN" sz="2800">
                <a:solidFill>
                  <a:srgbClr val="000000"/>
                </a:solidFill>
                <a:latin typeface="Tahoma" pitchFamily="34" charset="0"/>
              </a:rPr>
              <a:t>// </a:t>
            </a:r>
            <a:r>
              <a:rPr kumimoji="1" lang="zh-CN" altLang="en-US" sz="2800">
                <a:solidFill>
                  <a:srgbClr val="000000"/>
                </a:solidFill>
                <a:latin typeface="Tahoma" pitchFamily="34" charset="0"/>
              </a:rPr>
              <a:t>十字链表定义</a:t>
            </a:r>
          </a:p>
          <a:p>
            <a:pPr>
              <a:lnSpc>
                <a:spcPct val="90000"/>
              </a:lnSpc>
              <a:spcBef>
                <a:spcPct val="20000"/>
              </a:spcBef>
              <a:buClr>
                <a:schemeClr val="folHlink"/>
              </a:buClr>
              <a:buSzPct val="60000"/>
              <a:buFont typeface="Wingdings" pitchFamily="2" charset="2"/>
              <a:buNone/>
            </a:pPr>
            <a:r>
              <a:rPr kumimoji="1" lang="en-US" altLang="zh-CN" sz="2800">
                <a:solidFill>
                  <a:srgbClr val="000000"/>
                </a:solidFill>
                <a:latin typeface="Tahoma" pitchFamily="34" charset="0"/>
              </a:rPr>
              <a:t>typedef struct</a:t>
            </a:r>
          </a:p>
          <a:p>
            <a:pPr>
              <a:lnSpc>
                <a:spcPct val="90000"/>
              </a:lnSpc>
              <a:spcBef>
                <a:spcPct val="20000"/>
              </a:spcBef>
              <a:buClr>
                <a:schemeClr val="folHlink"/>
              </a:buClr>
              <a:buSzPct val="60000"/>
              <a:buFont typeface="Wingdings" pitchFamily="2" charset="2"/>
              <a:buNone/>
            </a:pPr>
            <a:r>
              <a:rPr kumimoji="1" lang="en-US" altLang="zh-CN" sz="2800">
                <a:solidFill>
                  <a:srgbClr val="000000"/>
                </a:solidFill>
                <a:latin typeface="Tahoma" pitchFamily="34" charset="0"/>
              </a:rPr>
              <a:t>{</a:t>
            </a:r>
          </a:p>
          <a:p>
            <a:pPr lvl="1">
              <a:lnSpc>
                <a:spcPct val="90000"/>
              </a:lnSpc>
              <a:spcBef>
                <a:spcPct val="20000"/>
              </a:spcBef>
              <a:buClr>
                <a:schemeClr val="hlink"/>
              </a:buClr>
              <a:buSzPct val="55000"/>
              <a:buFont typeface="Wingdings" pitchFamily="2" charset="2"/>
              <a:buNone/>
            </a:pPr>
            <a:r>
              <a:rPr kumimoji="1" lang="en-US" altLang="zh-CN" sz="2800">
                <a:solidFill>
                  <a:srgbClr val="000000"/>
                </a:solidFill>
                <a:latin typeface="Tahoma" pitchFamily="34" charset="0"/>
              </a:rPr>
              <a:t>VexNode  xlist[MAX_VERTEX_NUM]; </a:t>
            </a:r>
            <a:r>
              <a:rPr kumimoji="1" lang="en-US" altLang="zh-CN" sz="2400">
                <a:solidFill>
                  <a:srgbClr val="000000"/>
                </a:solidFill>
                <a:latin typeface="Tahoma" pitchFamily="34" charset="0"/>
              </a:rPr>
              <a:t>//</a:t>
            </a:r>
            <a:r>
              <a:rPr kumimoji="1" lang="zh-CN" altLang="en-US" sz="2400">
                <a:solidFill>
                  <a:srgbClr val="000000"/>
                </a:solidFill>
                <a:latin typeface="Tahoma" pitchFamily="34" charset="0"/>
              </a:rPr>
              <a:t>表头向量</a:t>
            </a:r>
          </a:p>
          <a:p>
            <a:pPr lvl="1">
              <a:lnSpc>
                <a:spcPct val="90000"/>
              </a:lnSpc>
              <a:spcBef>
                <a:spcPct val="20000"/>
              </a:spcBef>
              <a:buClr>
                <a:schemeClr val="hlink"/>
              </a:buClr>
              <a:buSzPct val="55000"/>
              <a:buFont typeface="Wingdings" pitchFamily="2" charset="2"/>
              <a:buNone/>
            </a:pPr>
            <a:r>
              <a:rPr kumimoji="1" lang="en-US" altLang="zh-CN" sz="2800">
                <a:solidFill>
                  <a:srgbClr val="000000"/>
                </a:solidFill>
                <a:latin typeface="Tahoma" pitchFamily="34" charset="0"/>
              </a:rPr>
              <a:t>int    vexnum, arcnum</a:t>
            </a:r>
            <a:r>
              <a:rPr kumimoji="1" lang="en-US" altLang="zh-CN" sz="2400">
                <a:solidFill>
                  <a:srgbClr val="000000"/>
                </a:solidFill>
                <a:latin typeface="Tahoma" pitchFamily="34" charset="0"/>
              </a:rPr>
              <a:t>;   //</a:t>
            </a:r>
            <a:r>
              <a:rPr kumimoji="1" lang="zh-CN" altLang="en-US" sz="2400">
                <a:solidFill>
                  <a:srgbClr val="000000"/>
                </a:solidFill>
                <a:latin typeface="Tahoma" pitchFamily="34" charset="0"/>
              </a:rPr>
              <a:t>有向图的当前顶点数和弧数</a:t>
            </a:r>
          </a:p>
          <a:p>
            <a:pPr>
              <a:lnSpc>
                <a:spcPct val="90000"/>
              </a:lnSpc>
              <a:spcBef>
                <a:spcPct val="20000"/>
              </a:spcBef>
              <a:buClr>
                <a:schemeClr val="folHlink"/>
              </a:buClr>
              <a:buSzPct val="60000"/>
              <a:buFont typeface="Wingdings" pitchFamily="2" charset="2"/>
              <a:buNone/>
            </a:pPr>
            <a:r>
              <a:rPr kumimoji="1" lang="en-US" altLang="zh-CN" sz="2800">
                <a:solidFill>
                  <a:srgbClr val="000000"/>
                </a:solidFill>
                <a:latin typeface="Tahoma" pitchFamily="34" charset="0"/>
              </a:rPr>
              <a:t>}OLGraph;</a:t>
            </a:r>
          </a:p>
        </p:txBody>
      </p:sp>
    </p:spTree>
  </p:cSld>
  <p:clrMapOvr>
    <a:masterClrMapping/>
  </p:clrMapOvr>
  <p:transition>
    <p:blinds dir="vert"/>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2" name="Rectangle 5"/>
          <p:cNvSpPr>
            <a:spLocks noChangeArrowheads="1"/>
          </p:cNvSpPr>
          <p:nvPr/>
        </p:nvSpPr>
        <p:spPr bwMode="auto">
          <a:xfrm>
            <a:off x="323850" y="1595438"/>
            <a:ext cx="8135938" cy="2409825"/>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90000"/>
              </a:lnSpc>
              <a:spcBef>
                <a:spcPct val="20000"/>
              </a:spcBef>
              <a:buClr>
                <a:schemeClr val="hlink"/>
              </a:buClr>
              <a:buSzPct val="55000"/>
              <a:buFont typeface="Wingdings" pitchFamily="2" charset="2"/>
              <a:buNone/>
            </a:pPr>
            <a:r>
              <a:rPr kumimoji="1" lang="en-US" altLang="zh-CN" sz="3200" b="1">
                <a:solidFill>
                  <a:srgbClr val="FF9900"/>
                </a:solidFill>
                <a:latin typeface="楷体_GB2312" pitchFamily="49" charset="-122"/>
                <a:ea typeface="楷体_GB2312" pitchFamily="49" charset="-122"/>
              </a:rPr>
              <a:t>★</a:t>
            </a:r>
            <a:r>
              <a:rPr kumimoji="1" lang="zh-CN" altLang="en-US" sz="3200" b="1">
                <a:solidFill>
                  <a:srgbClr val="000000"/>
                </a:solidFill>
                <a:latin typeface="楷体_GB2312" pitchFamily="49" charset="-122"/>
                <a:ea typeface="楷体_GB2312" pitchFamily="49" charset="-122"/>
              </a:rPr>
              <a:t>优点：</a:t>
            </a:r>
          </a:p>
          <a:p>
            <a:pPr lvl="2">
              <a:lnSpc>
                <a:spcPct val="90000"/>
              </a:lnSpc>
              <a:spcBef>
                <a:spcPct val="20000"/>
              </a:spcBef>
              <a:buClr>
                <a:schemeClr val="folHlink"/>
              </a:buClr>
              <a:buSzPct val="50000"/>
              <a:buFont typeface="Wingdings" pitchFamily="2" charset="2"/>
              <a:buNone/>
            </a:pPr>
            <a:r>
              <a:rPr kumimoji="1" lang="zh-CN" altLang="en-US" b="1">
                <a:latin typeface="楷体_GB2312" pitchFamily="49" charset="-122"/>
                <a:ea typeface="楷体_GB2312" pitchFamily="49" charset="-122"/>
              </a:rPr>
              <a:t>    ★ </a:t>
            </a:r>
            <a:r>
              <a:rPr kumimoji="1" lang="zh-CN" altLang="en-US" sz="2800" b="1">
                <a:solidFill>
                  <a:srgbClr val="000000"/>
                </a:solidFill>
                <a:latin typeface="楷体_GB2312" pitchFamily="49" charset="-122"/>
                <a:ea typeface="楷体_GB2312" pitchFamily="49" charset="-122"/>
              </a:rPr>
              <a:t>找顶点？</a:t>
            </a:r>
          </a:p>
          <a:p>
            <a:pPr lvl="2">
              <a:lnSpc>
                <a:spcPct val="90000"/>
              </a:lnSpc>
              <a:spcBef>
                <a:spcPct val="20000"/>
              </a:spcBef>
              <a:buClr>
                <a:schemeClr val="folHlink"/>
              </a:buClr>
              <a:buSzPct val="50000"/>
              <a:buFont typeface="Wingdings" pitchFamily="2" charset="2"/>
              <a:buNone/>
            </a:pPr>
            <a:r>
              <a:rPr kumimoji="1" lang="zh-CN" altLang="en-US" sz="2800" b="1">
                <a:solidFill>
                  <a:srgbClr val="000000"/>
                </a:solidFill>
                <a:latin typeface="楷体_GB2312" pitchFamily="49" charset="-122"/>
                <a:ea typeface="楷体_GB2312" pitchFamily="49" charset="-122"/>
              </a:rPr>
              <a:t>     容易，在数组中；</a:t>
            </a:r>
          </a:p>
          <a:p>
            <a:pPr lvl="2">
              <a:lnSpc>
                <a:spcPct val="90000"/>
              </a:lnSpc>
              <a:spcBef>
                <a:spcPct val="20000"/>
              </a:spcBef>
              <a:buClr>
                <a:schemeClr val="folHlink"/>
              </a:buClr>
              <a:buSzPct val="50000"/>
              <a:buFont typeface="Wingdings" pitchFamily="2" charset="2"/>
              <a:buNone/>
            </a:pPr>
            <a:r>
              <a:rPr kumimoji="1" lang="zh-CN" altLang="en-US" b="1">
                <a:latin typeface="楷体_GB2312" pitchFamily="49" charset="-122"/>
                <a:ea typeface="楷体_GB2312" pitchFamily="49" charset="-122"/>
              </a:rPr>
              <a:t>    ★ </a:t>
            </a:r>
            <a:r>
              <a:rPr kumimoji="1" lang="zh-CN" altLang="en-US" sz="2800" b="1">
                <a:solidFill>
                  <a:srgbClr val="000000"/>
                </a:solidFill>
                <a:latin typeface="楷体_GB2312" pitchFamily="49" charset="-122"/>
                <a:ea typeface="楷体_GB2312" pitchFamily="49" charset="-122"/>
              </a:rPr>
              <a:t>顶点之间的关系（边）或边的信息？</a:t>
            </a:r>
          </a:p>
          <a:p>
            <a:pPr lvl="2">
              <a:lnSpc>
                <a:spcPct val="90000"/>
              </a:lnSpc>
              <a:spcBef>
                <a:spcPct val="20000"/>
              </a:spcBef>
              <a:buClr>
                <a:schemeClr val="folHlink"/>
              </a:buClr>
              <a:buSzPct val="50000"/>
              <a:buFont typeface="Wingdings" pitchFamily="2" charset="2"/>
              <a:buNone/>
            </a:pPr>
            <a:r>
              <a:rPr kumimoji="1" lang="zh-CN" altLang="en-US" sz="2800" b="1">
                <a:solidFill>
                  <a:srgbClr val="000000"/>
                </a:solidFill>
                <a:latin typeface="楷体_GB2312" pitchFamily="49" charset="-122"/>
                <a:ea typeface="楷体_GB2312" pitchFamily="49" charset="-122"/>
              </a:rPr>
              <a:t>     容易，从顶点开始遍历链表；</a:t>
            </a:r>
          </a:p>
        </p:txBody>
      </p:sp>
      <p:sp>
        <p:nvSpPr>
          <p:cNvPr id="71683" name="Text Box 6"/>
          <p:cNvSpPr txBox="1">
            <a:spLocks noChangeArrowheads="1"/>
          </p:cNvSpPr>
          <p:nvPr/>
        </p:nvSpPr>
        <p:spPr bwMode="auto">
          <a:xfrm>
            <a:off x="87313" y="142875"/>
            <a:ext cx="83454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b="1">
                <a:latin typeface="楷体_GB2312" pitchFamily="49" charset="-122"/>
                <a:ea typeface="楷体_GB2312" pitchFamily="49" charset="-122"/>
              </a:rPr>
              <a:t>7.2.4 </a:t>
            </a:r>
            <a:r>
              <a:rPr kumimoji="1" lang="zh-CN" altLang="en-US" sz="3200" b="1">
                <a:latin typeface="楷体_GB2312" pitchFamily="49" charset="-122"/>
                <a:ea typeface="楷体_GB2312" pitchFamily="49" charset="-122"/>
              </a:rPr>
              <a:t>邻接多重表存储表示</a:t>
            </a:r>
            <a:r>
              <a:rPr kumimoji="1" lang="en-US" altLang="zh-CN" sz="3200" b="1">
                <a:latin typeface="Times New Roman" pitchFamily="18" charset="0"/>
                <a:ea typeface="楷体_GB2312" pitchFamily="49" charset="-122"/>
              </a:rPr>
              <a:t>——</a:t>
            </a:r>
            <a:r>
              <a:rPr kumimoji="1" lang="zh-CN" altLang="en-US" sz="3200" b="1">
                <a:latin typeface="楷体_GB2312" pitchFamily="49" charset="-122"/>
                <a:ea typeface="楷体_GB2312" pitchFamily="49" charset="-122"/>
              </a:rPr>
              <a:t>适用于无向图</a:t>
            </a:r>
          </a:p>
        </p:txBody>
      </p:sp>
      <p:sp>
        <p:nvSpPr>
          <p:cNvPr id="71684" name="Rectangle 8"/>
          <p:cNvSpPr>
            <a:spLocks noChangeArrowheads="1"/>
          </p:cNvSpPr>
          <p:nvPr/>
        </p:nvSpPr>
        <p:spPr bwMode="auto">
          <a:xfrm>
            <a:off x="250825" y="882650"/>
            <a:ext cx="16129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buClr>
                <a:schemeClr val="folHlink"/>
              </a:buClr>
              <a:buSzPct val="60000"/>
              <a:buFont typeface="Wingdings" pitchFamily="2" charset="2"/>
              <a:buNone/>
            </a:pPr>
            <a:r>
              <a:rPr kumimoji="1" lang="zh-CN" altLang="en-US" sz="3200" b="1">
                <a:solidFill>
                  <a:srgbClr val="000000"/>
                </a:solidFill>
                <a:latin typeface="楷体_GB2312" pitchFamily="49" charset="-122"/>
                <a:ea typeface="楷体_GB2312" pitchFamily="49" charset="-122"/>
              </a:rPr>
              <a:t>邻接表</a:t>
            </a:r>
            <a:r>
              <a:rPr kumimoji="1" lang="en-US" altLang="zh-CN" sz="3200" b="1">
                <a:solidFill>
                  <a:srgbClr val="000000"/>
                </a:solidFill>
                <a:latin typeface="楷体_GB2312" pitchFamily="49" charset="-122"/>
                <a:ea typeface="楷体_GB2312" pitchFamily="49" charset="-122"/>
              </a:rPr>
              <a:t>:</a:t>
            </a:r>
          </a:p>
        </p:txBody>
      </p:sp>
      <p:sp>
        <p:nvSpPr>
          <p:cNvPr id="71685" name="Rectangle 10"/>
          <p:cNvSpPr>
            <a:spLocks noChangeArrowheads="1"/>
          </p:cNvSpPr>
          <p:nvPr/>
        </p:nvSpPr>
        <p:spPr bwMode="auto">
          <a:xfrm>
            <a:off x="179388" y="4149725"/>
            <a:ext cx="8497887"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90000"/>
              </a:lnSpc>
              <a:spcBef>
                <a:spcPct val="20000"/>
              </a:spcBef>
              <a:buClr>
                <a:schemeClr val="hlink"/>
              </a:buClr>
              <a:buSzPct val="55000"/>
              <a:buFont typeface="Wingdings" pitchFamily="2" charset="2"/>
              <a:buNone/>
            </a:pPr>
            <a:r>
              <a:rPr kumimoji="1" lang="en-US" altLang="zh-CN" sz="3200" b="1">
                <a:solidFill>
                  <a:srgbClr val="FF9900"/>
                </a:solidFill>
                <a:latin typeface="楷体_GB2312" pitchFamily="49" charset="-122"/>
                <a:ea typeface="楷体_GB2312" pitchFamily="49" charset="-122"/>
              </a:rPr>
              <a:t>★</a:t>
            </a:r>
            <a:r>
              <a:rPr kumimoji="1" lang="zh-CN" altLang="en-US" sz="3200" b="1">
                <a:solidFill>
                  <a:srgbClr val="000000"/>
                </a:solidFill>
                <a:latin typeface="楷体_GB2312" pitchFamily="49" charset="-122"/>
                <a:ea typeface="楷体_GB2312" pitchFamily="49" charset="-122"/>
              </a:rPr>
              <a:t>问题：</a:t>
            </a:r>
          </a:p>
          <a:p>
            <a:pPr lvl="2">
              <a:lnSpc>
                <a:spcPct val="90000"/>
              </a:lnSpc>
              <a:spcBef>
                <a:spcPct val="20000"/>
              </a:spcBef>
              <a:buClr>
                <a:schemeClr val="folHlink"/>
              </a:buClr>
              <a:buSzPct val="50000"/>
              <a:buFont typeface="Wingdings" pitchFamily="2" charset="2"/>
              <a:buNone/>
            </a:pPr>
            <a:r>
              <a:rPr kumimoji="1" lang="zh-CN" altLang="en-US" sz="2800" b="1">
                <a:solidFill>
                  <a:srgbClr val="000000"/>
                </a:solidFill>
                <a:latin typeface="楷体_GB2312" pitchFamily="49" charset="-122"/>
                <a:ea typeface="楷体_GB2312" pitchFamily="49" charset="-122"/>
              </a:rPr>
              <a:t>在无向图中，边是一种</a:t>
            </a:r>
            <a:r>
              <a:rPr kumimoji="1" lang="zh-CN" altLang="en-US" sz="2800" b="1">
                <a:solidFill>
                  <a:srgbClr val="000000"/>
                </a:solidFill>
                <a:latin typeface="Times New Roman" pitchFamily="18" charset="0"/>
                <a:ea typeface="楷体_GB2312" pitchFamily="49" charset="-122"/>
              </a:rPr>
              <a:t>“</a:t>
            </a:r>
            <a:r>
              <a:rPr kumimoji="1" lang="zh-CN" altLang="en-US" sz="2800" b="1">
                <a:solidFill>
                  <a:srgbClr val="000000"/>
                </a:solidFill>
                <a:latin typeface="楷体_GB2312" pitchFamily="49" charset="-122"/>
                <a:ea typeface="楷体_GB2312" pitchFamily="49" charset="-122"/>
              </a:rPr>
              <a:t>对称</a:t>
            </a:r>
            <a:r>
              <a:rPr kumimoji="1" lang="zh-CN" altLang="en-US" sz="2800" b="1">
                <a:solidFill>
                  <a:srgbClr val="000000"/>
                </a:solidFill>
                <a:latin typeface="Times New Roman" pitchFamily="18" charset="0"/>
                <a:ea typeface="楷体_GB2312" pitchFamily="49" charset="-122"/>
              </a:rPr>
              <a:t>”</a:t>
            </a:r>
            <a:r>
              <a:rPr kumimoji="1" lang="zh-CN" altLang="en-US" sz="2800" b="1">
                <a:solidFill>
                  <a:srgbClr val="000000"/>
                </a:solidFill>
                <a:latin typeface="楷体_GB2312" pitchFamily="49" charset="-122"/>
                <a:ea typeface="楷体_GB2312" pitchFamily="49" charset="-122"/>
              </a:rPr>
              <a:t>关系，因此在邻接表中，表示任一条边的结点都有两个，而且分别在两个不同的链表中。也就是说，存储表示中信息有冗余，维护不容易。</a:t>
            </a:r>
          </a:p>
        </p:txBody>
      </p:sp>
    </p:spTree>
  </p:cSld>
  <p:clrMapOvr>
    <a:masterClrMapping/>
  </p:clrMapOvr>
  <p:transition>
    <p:blinds dir="vert"/>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6" name="Rectangle 7"/>
          <p:cNvSpPr>
            <a:spLocks noChangeArrowheads="1"/>
          </p:cNvSpPr>
          <p:nvPr/>
        </p:nvSpPr>
        <p:spPr bwMode="auto">
          <a:xfrm>
            <a:off x="107950" y="115888"/>
            <a:ext cx="26320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FF9900"/>
                </a:solidFill>
                <a:latin typeface="楷体_GB2312" pitchFamily="49" charset="-122"/>
                <a:ea typeface="楷体_GB2312" pitchFamily="49" charset="-122"/>
              </a:rPr>
              <a:t>★</a:t>
            </a:r>
            <a:r>
              <a:rPr kumimoji="1" lang="zh-CN" altLang="en-US" sz="3200" b="1">
                <a:solidFill>
                  <a:srgbClr val="000000"/>
                </a:solidFill>
                <a:latin typeface="楷体_GB2312" pitchFamily="49" charset="-122"/>
                <a:ea typeface="楷体_GB2312" pitchFamily="49" charset="-122"/>
              </a:rPr>
              <a:t>改进方法：</a:t>
            </a:r>
          </a:p>
        </p:txBody>
      </p:sp>
      <p:sp>
        <p:nvSpPr>
          <p:cNvPr id="72707" name="Rectangle 8"/>
          <p:cNvSpPr>
            <a:spLocks noChangeArrowheads="1"/>
          </p:cNvSpPr>
          <p:nvPr/>
        </p:nvSpPr>
        <p:spPr bwMode="auto">
          <a:xfrm>
            <a:off x="466725" y="836613"/>
            <a:ext cx="842486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rgbClr val="000000"/>
                </a:solidFill>
                <a:ea typeface="楷体_GB2312" pitchFamily="49" charset="-122"/>
              </a:rPr>
              <a:t>用一个结点完整地表示一条边，称为边结点，在整个存储结构中，有且仅有一个存储单元来表示该边。</a:t>
            </a:r>
          </a:p>
        </p:txBody>
      </p:sp>
      <p:sp>
        <p:nvSpPr>
          <p:cNvPr id="72708" name="Rectangle 10"/>
          <p:cNvSpPr>
            <a:spLocks noChangeArrowheads="1"/>
          </p:cNvSpPr>
          <p:nvPr/>
        </p:nvSpPr>
        <p:spPr bwMode="auto">
          <a:xfrm>
            <a:off x="539750" y="1844675"/>
            <a:ext cx="4292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00"/>
                </a:solidFill>
                <a:latin typeface="楷体_GB2312" pitchFamily="49" charset="-122"/>
                <a:ea typeface="楷体_GB2312" pitchFamily="49" charset="-122"/>
              </a:rPr>
              <a:t>因此边结点必须有</a:t>
            </a:r>
            <a:r>
              <a:rPr kumimoji="1" lang="en-US" altLang="zh-CN" sz="2800" b="1">
                <a:solidFill>
                  <a:srgbClr val="000000"/>
                </a:solidFill>
                <a:latin typeface="楷体_GB2312" pitchFamily="49" charset="-122"/>
                <a:ea typeface="楷体_GB2312" pitchFamily="49" charset="-122"/>
              </a:rPr>
              <a:t>6</a:t>
            </a:r>
            <a:r>
              <a:rPr kumimoji="1" lang="zh-CN" altLang="en-US" sz="2800" b="1">
                <a:solidFill>
                  <a:srgbClr val="000000"/>
                </a:solidFill>
                <a:latin typeface="楷体_GB2312" pitchFamily="49" charset="-122"/>
                <a:ea typeface="楷体_GB2312" pitchFamily="49" charset="-122"/>
              </a:rPr>
              <a:t>个域：</a:t>
            </a:r>
          </a:p>
        </p:txBody>
      </p:sp>
      <p:sp>
        <p:nvSpPr>
          <p:cNvPr id="72709" name="Rectangle 12"/>
          <p:cNvSpPr>
            <a:spLocks noChangeArrowheads="1"/>
          </p:cNvSpPr>
          <p:nvPr/>
        </p:nvSpPr>
        <p:spPr bwMode="auto">
          <a:xfrm>
            <a:off x="611188" y="2492375"/>
            <a:ext cx="7489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latin typeface="楷体_GB2312" pitchFamily="49" charset="-122"/>
                <a:ea typeface="楷体_GB2312" pitchFamily="49" charset="-122"/>
              </a:rPr>
              <a:t>1</a:t>
            </a:r>
            <a:r>
              <a:rPr lang="zh-CN" altLang="en-US" sz="2800" b="1">
                <a:latin typeface="楷体_GB2312" pitchFamily="49" charset="-122"/>
                <a:ea typeface="楷体_GB2312" pitchFamily="49" charset="-122"/>
              </a:rPr>
              <a:t>、边的两个顶点在图中的位置</a:t>
            </a:r>
            <a:r>
              <a:rPr lang="en-US" altLang="zh-CN" sz="2800" b="1">
                <a:latin typeface="楷体_GB2312" pitchFamily="49" charset="-122"/>
                <a:ea typeface="楷体_GB2312" pitchFamily="49" charset="-122"/>
              </a:rPr>
              <a:t>ivex</a:t>
            </a:r>
            <a:r>
              <a:rPr lang="zh-CN" altLang="en-US" sz="2800" b="1">
                <a:latin typeface="楷体_GB2312" pitchFamily="49" charset="-122"/>
                <a:ea typeface="楷体_GB2312" pitchFamily="49" charset="-122"/>
              </a:rPr>
              <a:t>和</a:t>
            </a:r>
            <a:r>
              <a:rPr lang="en-US" altLang="zh-CN" sz="2800" b="1">
                <a:latin typeface="楷体_GB2312" pitchFamily="49" charset="-122"/>
                <a:ea typeface="楷体_GB2312" pitchFamily="49" charset="-122"/>
              </a:rPr>
              <a:t>jvex</a:t>
            </a:r>
            <a:r>
              <a:rPr lang="zh-CN" altLang="en-US" sz="2800" b="1">
                <a:latin typeface="楷体_GB2312" pitchFamily="49" charset="-122"/>
                <a:ea typeface="楷体_GB2312" pitchFamily="49" charset="-122"/>
              </a:rPr>
              <a:t>；</a:t>
            </a:r>
          </a:p>
        </p:txBody>
      </p:sp>
      <p:sp>
        <p:nvSpPr>
          <p:cNvPr id="72710" name="Rectangle 14"/>
          <p:cNvSpPr>
            <a:spLocks noChangeArrowheads="1"/>
          </p:cNvSpPr>
          <p:nvPr/>
        </p:nvSpPr>
        <p:spPr bwMode="auto">
          <a:xfrm>
            <a:off x="611188" y="2997200"/>
            <a:ext cx="8281987"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latin typeface="楷体_GB2312" pitchFamily="49" charset="-122"/>
                <a:ea typeface="楷体_GB2312" pitchFamily="49" charset="-122"/>
              </a:rPr>
              <a:t>2</a:t>
            </a:r>
            <a:r>
              <a:rPr lang="zh-CN" altLang="en-US" sz="2800" b="1">
                <a:latin typeface="楷体_GB2312" pitchFamily="49" charset="-122"/>
                <a:ea typeface="楷体_GB2312" pitchFamily="49" charset="-122"/>
              </a:rPr>
              <a:t>、为了查找方便：下一个依附于</a:t>
            </a:r>
            <a:r>
              <a:rPr lang="en-US" altLang="zh-CN" sz="2800" b="1">
                <a:latin typeface="楷体_GB2312" pitchFamily="49" charset="-122"/>
                <a:ea typeface="楷体_GB2312" pitchFamily="49" charset="-122"/>
              </a:rPr>
              <a:t>ivex</a:t>
            </a:r>
            <a:r>
              <a:rPr lang="zh-CN" altLang="en-US" sz="2800" b="1">
                <a:latin typeface="楷体_GB2312" pitchFamily="49" charset="-122"/>
                <a:ea typeface="楷体_GB2312" pitchFamily="49" charset="-122"/>
              </a:rPr>
              <a:t>的边结点（以     </a:t>
            </a:r>
            <a:r>
              <a:rPr lang="en-US" altLang="zh-CN" sz="2800" b="1">
                <a:latin typeface="楷体_GB2312" pitchFamily="49" charset="-122"/>
                <a:ea typeface="楷体_GB2312" pitchFamily="49" charset="-122"/>
              </a:rPr>
              <a:t>ivex</a:t>
            </a:r>
            <a:r>
              <a:rPr lang="zh-CN" altLang="en-US" sz="2800" b="1">
                <a:latin typeface="楷体_GB2312" pitchFamily="49" charset="-122"/>
                <a:ea typeface="楷体_GB2312" pitchFamily="49" charset="-122"/>
              </a:rPr>
              <a:t>为顶点的边的位置</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和下一个依附于</a:t>
            </a:r>
            <a:r>
              <a:rPr lang="en-US" altLang="zh-CN" sz="2800" b="1">
                <a:latin typeface="楷体_GB2312" pitchFamily="49" charset="-122"/>
                <a:ea typeface="楷体_GB2312" pitchFamily="49" charset="-122"/>
              </a:rPr>
              <a:t>jvex</a:t>
            </a:r>
            <a:r>
              <a:rPr lang="zh-CN" altLang="en-US" sz="2800" b="1">
                <a:latin typeface="楷体_GB2312" pitchFamily="49" charset="-122"/>
                <a:ea typeface="楷体_GB2312" pitchFamily="49" charset="-122"/>
              </a:rPr>
              <a:t>的边结点</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以</a:t>
            </a:r>
            <a:r>
              <a:rPr lang="en-US" altLang="zh-CN" sz="2800" b="1">
                <a:latin typeface="楷体_GB2312" pitchFamily="49" charset="-122"/>
                <a:ea typeface="楷体_GB2312" pitchFamily="49" charset="-122"/>
              </a:rPr>
              <a:t>jvex</a:t>
            </a:r>
            <a:r>
              <a:rPr lang="zh-CN" altLang="en-US" sz="2800" b="1">
                <a:latin typeface="楷体_GB2312" pitchFamily="49" charset="-122"/>
                <a:ea typeface="楷体_GB2312" pitchFamily="49" charset="-122"/>
              </a:rPr>
              <a:t>为顶点的边</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的位置；</a:t>
            </a:r>
          </a:p>
        </p:txBody>
      </p:sp>
      <p:sp>
        <p:nvSpPr>
          <p:cNvPr id="72711" name="Rectangle 16"/>
          <p:cNvSpPr>
            <a:spLocks noChangeArrowheads="1"/>
          </p:cNvSpPr>
          <p:nvPr/>
        </p:nvSpPr>
        <p:spPr bwMode="auto">
          <a:xfrm>
            <a:off x="611188" y="4494213"/>
            <a:ext cx="71294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latin typeface="楷体_GB2312" pitchFamily="49" charset="-122"/>
                <a:ea typeface="楷体_GB2312" pitchFamily="49" charset="-122"/>
              </a:rPr>
              <a:t>3</a:t>
            </a:r>
            <a:r>
              <a:rPr lang="zh-CN" altLang="en-US" sz="2800" b="1">
                <a:latin typeface="楷体_GB2312" pitchFamily="49" charset="-122"/>
                <a:ea typeface="楷体_GB2312" pitchFamily="49" charset="-122"/>
              </a:rPr>
              <a:t>、该边的相关信息的指针；</a:t>
            </a:r>
          </a:p>
        </p:txBody>
      </p:sp>
      <p:sp>
        <p:nvSpPr>
          <p:cNvPr id="72712" name="Rectangle 18"/>
          <p:cNvSpPr>
            <a:spLocks noChangeArrowheads="1"/>
          </p:cNvSpPr>
          <p:nvPr/>
        </p:nvSpPr>
        <p:spPr bwMode="auto">
          <a:xfrm>
            <a:off x="611188" y="5151438"/>
            <a:ext cx="8137525"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latin typeface="楷体_GB2312" pitchFamily="49" charset="-122"/>
                <a:ea typeface="楷体_GB2312" pitchFamily="49" charset="-122"/>
              </a:rPr>
              <a:t>4</a:t>
            </a:r>
            <a:r>
              <a:rPr lang="zh-CN" altLang="en-US" sz="2800" b="1">
                <a:latin typeface="楷体_GB2312" pitchFamily="49" charset="-122"/>
                <a:ea typeface="楷体_GB2312" pitchFamily="49" charset="-122"/>
              </a:rPr>
              <a:t>、因为从边的任一个顶点都可以搜索到该边，为避免被多次访问，设置一个标志</a:t>
            </a:r>
            <a:r>
              <a:rPr lang="en-US" altLang="zh-CN" sz="2800" b="1">
                <a:latin typeface="楷体_GB2312" pitchFamily="49" charset="-122"/>
                <a:ea typeface="楷体_GB2312" pitchFamily="49" charset="-122"/>
              </a:rPr>
              <a:t>mark</a:t>
            </a:r>
            <a:r>
              <a:rPr lang="zh-CN" altLang="en-US" sz="2800" b="1">
                <a:latin typeface="楷体_GB2312" pitchFamily="49" charset="-122"/>
                <a:ea typeface="楷体_GB2312" pitchFamily="49" charset="-122"/>
              </a:rPr>
              <a:t>，用于标志该边是否被搜索过。</a:t>
            </a:r>
          </a:p>
        </p:txBody>
      </p:sp>
    </p:spTree>
  </p:cSld>
  <p:clrMapOvr>
    <a:masterClrMapping/>
  </p:clrMapOvr>
  <p:transition>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9"/>
          <p:cNvSpPr>
            <a:spLocks noChangeArrowheads="1"/>
          </p:cNvSpPr>
          <p:nvPr/>
        </p:nvSpPr>
        <p:spPr bwMode="auto">
          <a:xfrm>
            <a:off x="395288" y="260350"/>
            <a:ext cx="74183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rgbClr val="D60093"/>
                </a:solidFill>
                <a:latin typeface="楷体_GB2312" pitchFamily="49" charset="-122"/>
                <a:ea typeface="楷体_GB2312" pitchFamily="49" charset="-122"/>
                <a:sym typeface="Symbol" pitchFamily="18" charset="2"/>
              </a:rPr>
              <a:t>无向图</a:t>
            </a:r>
            <a:r>
              <a:rPr lang="zh-CN" altLang="en-US" sz="3200" b="1">
                <a:solidFill>
                  <a:srgbClr val="D60093"/>
                </a:solidFill>
                <a:latin typeface="楷体_GB2312" pitchFamily="49" charset="-122"/>
                <a:ea typeface="楷体_GB2312" pitchFamily="49" charset="-122"/>
              </a:rPr>
              <a:t>：</a:t>
            </a:r>
            <a:r>
              <a:rPr lang="zh-CN" altLang="en-US" sz="3200" b="1">
                <a:latin typeface="楷体_GB2312" pitchFamily="49" charset="-122"/>
                <a:ea typeface="楷体_GB2312" pitchFamily="49" charset="-122"/>
              </a:rPr>
              <a:t>图</a:t>
            </a:r>
            <a:r>
              <a:rPr lang="en-US" altLang="zh-CN" sz="3200" b="1">
                <a:latin typeface="楷体_GB2312" pitchFamily="49" charset="-122"/>
                <a:ea typeface="楷体_GB2312" pitchFamily="49" charset="-122"/>
              </a:rPr>
              <a:t>G</a:t>
            </a:r>
            <a:r>
              <a:rPr lang="zh-CN" altLang="en-US" sz="3200" b="1">
                <a:latin typeface="楷体_GB2312" pitchFamily="49" charset="-122"/>
                <a:ea typeface="楷体_GB2312" pitchFamily="49" charset="-122"/>
              </a:rPr>
              <a:t>中每条边都是无方向的</a:t>
            </a:r>
          </a:p>
        </p:txBody>
      </p:sp>
      <p:sp>
        <p:nvSpPr>
          <p:cNvPr id="9219" name="Rectangle 11"/>
          <p:cNvSpPr>
            <a:spLocks noChangeArrowheads="1"/>
          </p:cNvSpPr>
          <p:nvPr/>
        </p:nvSpPr>
        <p:spPr bwMode="auto">
          <a:xfrm>
            <a:off x="466725" y="1254125"/>
            <a:ext cx="1633538" cy="519113"/>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00"/>
                </a:solidFill>
                <a:latin typeface="Tahoma" pitchFamily="34" charset="0"/>
              </a:rPr>
              <a:t>G=(V,E)</a:t>
            </a:r>
          </a:p>
        </p:txBody>
      </p:sp>
      <p:grpSp>
        <p:nvGrpSpPr>
          <p:cNvPr id="9220" name="Group 12"/>
          <p:cNvGrpSpPr>
            <a:grpSpLocks/>
          </p:cNvGrpSpPr>
          <p:nvPr/>
        </p:nvGrpSpPr>
        <p:grpSpPr bwMode="auto">
          <a:xfrm>
            <a:off x="2411413" y="908050"/>
            <a:ext cx="2590800" cy="2743200"/>
            <a:chOff x="3120" y="1920"/>
            <a:chExt cx="1632" cy="1728"/>
          </a:xfrm>
        </p:grpSpPr>
        <p:sp>
          <p:nvSpPr>
            <p:cNvPr id="9237" name="Oval 13"/>
            <p:cNvSpPr>
              <a:spLocks noChangeArrowheads="1"/>
            </p:cNvSpPr>
            <p:nvPr/>
          </p:nvSpPr>
          <p:spPr bwMode="auto">
            <a:xfrm>
              <a:off x="4320" y="3216"/>
              <a:ext cx="432" cy="432"/>
            </a:xfrm>
            <a:prstGeom prst="ellipse">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000000"/>
                  </a:solidFill>
                  <a:latin typeface="Tahoma" pitchFamily="34" charset="0"/>
                </a:rPr>
                <a:t>V5</a:t>
              </a:r>
            </a:p>
          </p:txBody>
        </p:sp>
        <p:sp>
          <p:nvSpPr>
            <p:cNvPr id="9238" name="Oval 14"/>
            <p:cNvSpPr>
              <a:spLocks noChangeArrowheads="1"/>
            </p:cNvSpPr>
            <p:nvPr/>
          </p:nvSpPr>
          <p:spPr bwMode="auto">
            <a:xfrm>
              <a:off x="3120" y="3216"/>
              <a:ext cx="432" cy="432"/>
            </a:xfrm>
            <a:prstGeom prst="ellipse">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000000"/>
                  </a:solidFill>
                  <a:latin typeface="Tahoma" pitchFamily="34" charset="0"/>
                </a:rPr>
                <a:t>V4</a:t>
              </a:r>
            </a:p>
          </p:txBody>
        </p:sp>
        <p:sp>
          <p:nvSpPr>
            <p:cNvPr id="9239" name="Oval 15"/>
            <p:cNvSpPr>
              <a:spLocks noChangeArrowheads="1"/>
            </p:cNvSpPr>
            <p:nvPr/>
          </p:nvSpPr>
          <p:spPr bwMode="auto">
            <a:xfrm>
              <a:off x="3744" y="2640"/>
              <a:ext cx="432" cy="432"/>
            </a:xfrm>
            <a:prstGeom prst="ellipse">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000000"/>
                  </a:solidFill>
                  <a:latin typeface="Tahoma" pitchFamily="34" charset="0"/>
                </a:rPr>
                <a:t>V3</a:t>
              </a:r>
            </a:p>
          </p:txBody>
        </p:sp>
        <p:sp>
          <p:nvSpPr>
            <p:cNvPr id="9240" name="Oval 16"/>
            <p:cNvSpPr>
              <a:spLocks noChangeArrowheads="1"/>
            </p:cNvSpPr>
            <p:nvPr/>
          </p:nvSpPr>
          <p:spPr bwMode="auto">
            <a:xfrm>
              <a:off x="4272" y="1920"/>
              <a:ext cx="432" cy="432"/>
            </a:xfrm>
            <a:prstGeom prst="ellipse">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000000"/>
                  </a:solidFill>
                  <a:latin typeface="Tahoma" pitchFamily="34" charset="0"/>
                </a:rPr>
                <a:t>V2</a:t>
              </a:r>
            </a:p>
          </p:txBody>
        </p:sp>
        <p:sp>
          <p:nvSpPr>
            <p:cNvPr id="9241" name="Oval 17"/>
            <p:cNvSpPr>
              <a:spLocks noChangeArrowheads="1"/>
            </p:cNvSpPr>
            <p:nvPr/>
          </p:nvSpPr>
          <p:spPr bwMode="auto">
            <a:xfrm>
              <a:off x="3168" y="1920"/>
              <a:ext cx="432" cy="432"/>
            </a:xfrm>
            <a:prstGeom prst="ellipse">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000000"/>
                  </a:solidFill>
                  <a:latin typeface="Tahoma" pitchFamily="34" charset="0"/>
                </a:rPr>
                <a:t>V1</a:t>
              </a:r>
            </a:p>
          </p:txBody>
        </p:sp>
        <p:sp>
          <p:nvSpPr>
            <p:cNvPr id="9242" name="Line 18"/>
            <p:cNvSpPr>
              <a:spLocks noChangeShapeType="1"/>
            </p:cNvSpPr>
            <p:nvPr/>
          </p:nvSpPr>
          <p:spPr bwMode="auto">
            <a:xfrm>
              <a:off x="3600" y="2112"/>
              <a:ext cx="672" cy="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43" name="Line 19"/>
            <p:cNvSpPr>
              <a:spLocks noChangeShapeType="1"/>
            </p:cNvSpPr>
            <p:nvPr/>
          </p:nvSpPr>
          <p:spPr bwMode="auto">
            <a:xfrm>
              <a:off x="3360" y="2352"/>
              <a:ext cx="0" cy="864"/>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44" name="Line 20"/>
            <p:cNvSpPr>
              <a:spLocks noChangeShapeType="1"/>
            </p:cNvSpPr>
            <p:nvPr/>
          </p:nvSpPr>
          <p:spPr bwMode="auto">
            <a:xfrm>
              <a:off x="4512" y="2352"/>
              <a:ext cx="0" cy="912"/>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45" name="Line 21"/>
            <p:cNvSpPr>
              <a:spLocks noChangeShapeType="1"/>
            </p:cNvSpPr>
            <p:nvPr/>
          </p:nvSpPr>
          <p:spPr bwMode="auto">
            <a:xfrm flipH="1">
              <a:off x="4080" y="2352"/>
              <a:ext cx="288" cy="336"/>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46" name="Line 22"/>
            <p:cNvSpPr>
              <a:spLocks noChangeShapeType="1"/>
            </p:cNvSpPr>
            <p:nvPr/>
          </p:nvSpPr>
          <p:spPr bwMode="auto">
            <a:xfrm flipV="1">
              <a:off x="3504" y="3024"/>
              <a:ext cx="288" cy="288"/>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47" name="Line 23"/>
            <p:cNvSpPr>
              <a:spLocks noChangeShapeType="1"/>
            </p:cNvSpPr>
            <p:nvPr/>
          </p:nvSpPr>
          <p:spPr bwMode="auto">
            <a:xfrm>
              <a:off x="4128" y="3024"/>
              <a:ext cx="240" cy="288"/>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04152" name="Group 24"/>
          <p:cNvGrpSpPr>
            <a:grpSpLocks/>
          </p:cNvGrpSpPr>
          <p:nvPr/>
        </p:nvGrpSpPr>
        <p:grpSpPr bwMode="auto">
          <a:xfrm>
            <a:off x="5003800" y="3500438"/>
            <a:ext cx="3887788" cy="2635250"/>
            <a:chOff x="2936" y="2145"/>
            <a:chExt cx="2446" cy="1887"/>
          </a:xfrm>
        </p:grpSpPr>
        <p:sp>
          <p:nvSpPr>
            <p:cNvPr id="9224" name="Oval 25"/>
            <p:cNvSpPr>
              <a:spLocks noChangeArrowheads="1"/>
            </p:cNvSpPr>
            <p:nvPr/>
          </p:nvSpPr>
          <p:spPr bwMode="auto">
            <a:xfrm>
              <a:off x="3560" y="2145"/>
              <a:ext cx="287" cy="351"/>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rgbClr val="99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99"/>
                  </a:solidFill>
                  <a:latin typeface="Times New Roman" pitchFamily="18" charset="0"/>
                  <a:ea typeface="黑体" pitchFamily="49" charset="-122"/>
                </a:rPr>
                <a:t>B</a:t>
              </a:r>
            </a:p>
          </p:txBody>
        </p:sp>
        <p:sp>
          <p:nvSpPr>
            <p:cNvPr id="9225" name="Oval 26"/>
            <p:cNvSpPr>
              <a:spLocks noChangeArrowheads="1"/>
            </p:cNvSpPr>
            <p:nvPr/>
          </p:nvSpPr>
          <p:spPr bwMode="auto">
            <a:xfrm>
              <a:off x="4567" y="2145"/>
              <a:ext cx="287" cy="303"/>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rgbClr val="99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99"/>
                  </a:solidFill>
                  <a:latin typeface="Times New Roman" pitchFamily="18" charset="0"/>
                  <a:ea typeface="黑体" pitchFamily="49" charset="-122"/>
                </a:rPr>
                <a:t>C</a:t>
              </a:r>
            </a:p>
          </p:txBody>
        </p:sp>
        <p:sp>
          <p:nvSpPr>
            <p:cNvPr id="9226" name="Oval 27"/>
            <p:cNvSpPr>
              <a:spLocks noChangeArrowheads="1"/>
            </p:cNvSpPr>
            <p:nvPr/>
          </p:nvSpPr>
          <p:spPr bwMode="auto">
            <a:xfrm>
              <a:off x="2936" y="2928"/>
              <a:ext cx="287" cy="336"/>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rgbClr val="99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99"/>
                  </a:solidFill>
                  <a:latin typeface="Times New Roman" pitchFamily="18" charset="0"/>
                  <a:ea typeface="黑体" pitchFamily="49" charset="-122"/>
                </a:rPr>
                <a:t>A</a:t>
              </a:r>
            </a:p>
          </p:txBody>
        </p:sp>
        <p:sp>
          <p:nvSpPr>
            <p:cNvPr id="9227" name="Oval 28"/>
            <p:cNvSpPr>
              <a:spLocks noChangeArrowheads="1"/>
            </p:cNvSpPr>
            <p:nvPr/>
          </p:nvSpPr>
          <p:spPr bwMode="auto">
            <a:xfrm>
              <a:off x="3560" y="3696"/>
              <a:ext cx="287" cy="336"/>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rgbClr val="99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99"/>
                  </a:solidFill>
                  <a:latin typeface="Times New Roman" pitchFamily="18" charset="0"/>
                  <a:ea typeface="黑体" pitchFamily="49" charset="-122"/>
                </a:rPr>
                <a:t>F</a:t>
              </a:r>
            </a:p>
          </p:txBody>
        </p:sp>
        <p:sp>
          <p:nvSpPr>
            <p:cNvPr id="9228" name="Oval 29"/>
            <p:cNvSpPr>
              <a:spLocks noChangeArrowheads="1"/>
            </p:cNvSpPr>
            <p:nvPr/>
          </p:nvSpPr>
          <p:spPr bwMode="auto">
            <a:xfrm>
              <a:off x="4568" y="3696"/>
              <a:ext cx="287" cy="336"/>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rgbClr val="99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99"/>
                  </a:solidFill>
                  <a:latin typeface="Times New Roman" pitchFamily="18" charset="0"/>
                  <a:ea typeface="黑体" pitchFamily="49" charset="-122"/>
                </a:rPr>
                <a:t>E</a:t>
              </a:r>
            </a:p>
          </p:txBody>
        </p:sp>
        <p:sp>
          <p:nvSpPr>
            <p:cNvPr id="9229" name="Oval 30"/>
            <p:cNvSpPr>
              <a:spLocks noChangeArrowheads="1"/>
            </p:cNvSpPr>
            <p:nvPr/>
          </p:nvSpPr>
          <p:spPr bwMode="auto">
            <a:xfrm>
              <a:off x="5095" y="2928"/>
              <a:ext cx="287" cy="303"/>
            </a:xfrm>
            <a:prstGeom prst="ellips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rgbClr val="99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0099"/>
                  </a:solidFill>
                  <a:latin typeface="Times New Roman" pitchFamily="18" charset="0"/>
                  <a:ea typeface="黑体" pitchFamily="49" charset="-122"/>
                </a:rPr>
                <a:t>D</a:t>
              </a:r>
            </a:p>
          </p:txBody>
        </p:sp>
        <p:sp>
          <p:nvSpPr>
            <p:cNvPr id="9230" name="Line 31"/>
            <p:cNvSpPr>
              <a:spLocks noChangeShapeType="1"/>
            </p:cNvSpPr>
            <p:nvPr/>
          </p:nvSpPr>
          <p:spPr bwMode="auto">
            <a:xfrm flipH="1">
              <a:off x="3079" y="2352"/>
              <a:ext cx="480" cy="576"/>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1" name="Line 32"/>
            <p:cNvSpPr>
              <a:spLocks noChangeShapeType="1"/>
            </p:cNvSpPr>
            <p:nvPr/>
          </p:nvSpPr>
          <p:spPr bwMode="auto">
            <a:xfrm>
              <a:off x="3848" y="2304"/>
              <a:ext cx="863" cy="1392"/>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2" name="Line 33"/>
            <p:cNvSpPr>
              <a:spLocks noChangeShapeType="1"/>
            </p:cNvSpPr>
            <p:nvPr/>
          </p:nvSpPr>
          <p:spPr bwMode="auto">
            <a:xfrm>
              <a:off x="3224" y="3120"/>
              <a:ext cx="1487" cy="576"/>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3" name="Line 34"/>
            <p:cNvSpPr>
              <a:spLocks noChangeShapeType="1"/>
            </p:cNvSpPr>
            <p:nvPr/>
          </p:nvSpPr>
          <p:spPr bwMode="auto">
            <a:xfrm flipH="1">
              <a:off x="3792" y="2352"/>
              <a:ext cx="775" cy="1392"/>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4" name="Line 35"/>
            <p:cNvSpPr>
              <a:spLocks noChangeShapeType="1"/>
            </p:cNvSpPr>
            <p:nvPr/>
          </p:nvSpPr>
          <p:spPr bwMode="auto">
            <a:xfrm>
              <a:off x="4855" y="2304"/>
              <a:ext cx="384" cy="624"/>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5" name="Line 36"/>
            <p:cNvSpPr>
              <a:spLocks noChangeShapeType="1"/>
            </p:cNvSpPr>
            <p:nvPr/>
          </p:nvSpPr>
          <p:spPr bwMode="auto">
            <a:xfrm flipH="1">
              <a:off x="3840" y="3120"/>
              <a:ext cx="1255" cy="624"/>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6" name="Line 37"/>
            <p:cNvSpPr>
              <a:spLocks noChangeShapeType="1"/>
            </p:cNvSpPr>
            <p:nvPr/>
          </p:nvSpPr>
          <p:spPr bwMode="auto">
            <a:xfrm flipH="1">
              <a:off x="3703" y="2481"/>
              <a:ext cx="1" cy="1215"/>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04166" name="Text Box 38"/>
          <p:cNvSpPr txBox="1">
            <a:spLocks noChangeArrowheads="1"/>
          </p:cNvSpPr>
          <p:nvPr/>
        </p:nvSpPr>
        <p:spPr bwMode="auto">
          <a:xfrm>
            <a:off x="323850" y="4462463"/>
            <a:ext cx="4851400" cy="213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90000"/>
              </a:lnSpc>
              <a:spcBef>
                <a:spcPct val="20000"/>
              </a:spcBef>
              <a:buClr>
                <a:schemeClr val="hlink"/>
              </a:buClr>
              <a:buFont typeface="Wingdings" pitchFamily="2" charset="2"/>
              <a:buNone/>
            </a:pPr>
            <a:r>
              <a:rPr lang="en-US" altLang="zh-CN" sz="3200">
                <a:solidFill>
                  <a:srgbClr val="000000"/>
                </a:solidFill>
                <a:sym typeface="Symbol" pitchFamily="18" charset="2"/>
              </a:rPr>
              <a:t>V2={A, B, C, D, E, F}</a:t>
            </a:r>
          </a:p>
          <a:p>
            <a:pPr eaLnBrk="1" hangingPunct="1">
              <a:lnSpc>
                <a:spcPct val="90000"/>
              </a:lnSpc>
              <a:spcBef>
                <a:spcPct val="20000"/>
              </a:spcBef>
              <a:buClr>
                <a:schemeClr val="hlink"/>
              </a:buClr>
              <a:buFont typeface="Wingdings" pitchFamily="2" charset="2"/>
              <a:buNone/>
            </a:pPr>
            <a:r>
              <a:rPr lang="en-US" altLang="zh-CN" sz="3200">
                <a:solidFill>
                  <a:srgbClr val="000000"/>
                </a:solidFill>
                <a:sym typeface="Symbol" pitchFamily="18" charset="2"/>
              </a:rPr>
              <a:t>E={(A, B), (A, E),</a:t>
            </a:r>
          </a:p>
          <a:p>
            <a:pPr eaLnBrk="1" hangingPunct="1">
              <a:lnSpc>
                <a:spcPct val="90000"/>
              </a:lnSpc>
              <a:spcBef>
                <a:spcPct val="20000"/>
              </a:spcBef>
              <a:buClr>
                <a:schemeClr val="hlink"/>
              </a:buClr>
              <a:buFont typeface="Wingdings" pitchFamily="2" charset="2"/>
              <a:buNone/>
            </a:pPr>
            <a:r>
              <a:rPr lang="en-US" altLang="zh-CN" sz="3200">
                <a:solidFill>
                  <a:srgbClr val="000000"/>
                </a:solidFill>
              </a:rPr>
              <a:t>        (B, E), (C, D), (D, F),</a:t>
            </a:r>
          </a:p>
          <a:p>
            <a:pPr eaLnBrk="1" hangingPunct="1">
              <a:lnSpc>
                <a:spcPct val="90000"/>
              </a:lnSpc>
              <a:spcBef>
                <a:spcPct val="20000"/>
              </a:spcBef>
              <a:buClr>
                <a:schemeClr val="hlink"/>
              </a:buClr>
              <a:buFont typeface="Wingdings" pitchFamily="2" charset="2"/>
              <a:buNone/>
            </a:pPr>
            <a:r>
              <a:rPr lang="en-US" altLang="zh-CN" sz="3200">
                <a:solidFill>
                  <a:srgbClr val="000000"/>
                </a:solidFill>
              </a:rPr>
              <a:t>                   (B, F), (C, F) }</a:t>
            </a:r>
          </a:p>
        </p:txBody>
      </p:sp>
      <p:sp>
        <p:nvSpPr>
          <p:cNvPr id="304167" name="Rectangle 39"/>
          <p:cNvSpPr>
            <a:spLocks noChangeArrowheads="1"/>
          </p:cNvSpPr>
          <p:nvPr/>
        </p:nvSpPr>
        <p:spPr bwMode="auto">
          <a:xfrm>
            <a:off x="323850" y="3716338"/>
            <a:ext cx="31527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a:solidFill>
                  <a:srgbClr val="000000"/>
                </a:solidFill>
                <a:sym typeface="Symbol" pitchFamily="18" charset="2"/>
              </a:rPr>
              <a:t>例如</a:t>
            </a:r>
            <a:r>
              <a:rPr lang="en-US" altLang="zh-CN" sz="3200">
                <a:solidFill>
                  <a:srgbClr val="000000"/>
                </a:solidFill>
                <a:sym typeface="Symbol" pitchFamily="18" charset="2"/>
              </a:rPr>
              <a:t>: G2=(V2,E)</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4167"/>
                                        </p:tgtEl>
                                        <p:attrNameLst>
                                          <p:attrName>style.visibility</p:attrName>
                                        </p:attrNameLst>
                                      </p:cBhvr>
                                      <p:to>
                                        <p:strVal val="visible"/>
                                      </p:to>
                                    </p:set>
                                    <p:animEffect transition="in" filter="blinds(horizontal)">
                                      <p:cBhvr>
                                        <p:cTn id="7" dur="500"/>
                                        <p:tgtEl>
                                          <p:spTgt spid="304167"/>
                                        </p:tgtEl>
                                      </p:cBhvr>
                                    </p:animEffect>
                                  </p:childTnLst>
                                </p:cTn>
                              </p:par>
                              <p:par>
                                <p:cTn id="8" presetID="22" presetClass="entr" presetSubtype="1" fill="hold" nodeType="withEffect">
                                  <p:stCondLst>
                                    <p:cond delay="0"/>
                                  </p:stCondLst>
                                  <p:childTnLst>
                                    <p:set>
                                      <p:cBhvr>
                                        <p:cTn id="9" dur="1" fill="hold">
                                          <p:stCondLst>
                                            <p:cond delay="0"/>
                                          </p:stCondLst>
                                        </p:cTn>
                                        <p:tgtEl>
                                          <p:spTgt spid="304152"/>
                                        </p:tgtEl>
                                        <p:attrNameLst>
                                          <p:attrName>style.visibility</p:attrName>
                                        </p:attrNameLst>
                                      </p:cBhvr>
                                      <p:to>
                                        <p:strVal val="visible"/>
                                      </p:to>
                                    </p:set>
                                    <p:animEffect transition="in" filter="wipe(up)">
                                      <p:cBhvr>
                                        <p:cTn id="10" dur="500"/>
                                        <p:tgtEl>
                                          <p:spTgt spid="30415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04166"/>
                                        </p:tgtEl>
                                        <p:attrNameLst>
                                          <p:attrName>style.visibility</p:attrName>
                                        </p:attrNameLst>
                                      </p:cBhvr>
                                      <p:to>
                                        <p:strVal val="visible"/>
                                      </p:to>
                                    </p:set>
                                    <p:animEffect transition="in" filter="wipe(left)">
                                      <p:cBhvr>
                                        <p:cTn id="15" dur="500"/>
                                        <p:tgtEl>
                                          <p:spTgt spid="304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66" grpId="0" autoUpdateAnimBg="0"/>
      <p:bldP spid="304167" grpId="0"/>
    </p:bld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3730" name="Group 28"/>
          <p:cNvGrpSpPr>
            <a:grpSpLocks/>
          </p:cNvGrpSpPr>
          <p:nvPr/>
        </p:nvGrpSpPr>
        <p:grpSpPr bwMode="auto">
          <a:xfrm>
            <a:off x="309563" y="3716338"/>
            <a:ext cx="5486400" cy="381000"/>
            <a:chOff x="768" y="623"/>
            <a:chExt cx="3456" cy="240"/>
          </a:xfrm>
        </p:grpSpPr>
        <p:sp>
          <p:nvSpPr>
            <p:cNvPr id="73746" name="Rectangle 16"/>
            <p:cNvSpPr>
              <a:spLocks noChangeArrowheads="1"/>
            </p:cNvSpPr>
            <p:nvPr/>
          </p:nvSpPr>
          <p:spPr bwMode="auto">
            <a:xfrm>
              <a:off x="768" y="623"/>
              <a:ext cx="576"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mark</a:t>
              </a:r>
            </a:p>
          </p:txBody>
        </p:sp>
        <p:sp>
          <p:nvSpPr>
            <p:cNvPr id="73747" name="Rectangle 17"/>
            <p:cNvSpPr>
              <a:spLocks noChangeArrowheads="1"/>
            </p:cNvSpPr>
            <p:nvPr/>
          </p:nvSpPr>
          <p:spPr bwMode="auto">
            <a:xfrm>
              <a:off x="1344" y="623"/>
              <a:ext cx="576"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ivex</a:t>
              </a:r>
            </a:p>
          </p:txBody>
        </p:sp>
        <p:sp>
          <p:nvSpPr>
            <p:cNvPr id="73748" name="Rectangle 18"/>
            <p:cNvSpPr>
              <a:spLocks noChangeArrowheads="1"/>
            </p:cNvSpPr>
            <p:nvPr/>
          </p:nvSpPr>
          <p:spPr bwMode="auto">
            <a:xfrm>
              <a:off x="1920" y="623"/>
              <a:ext cx="576"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ilink</a:t>
              </a:r>
            </a:p>
          </p:txBody>
        </p:sp>
        <p:sp>
          <p:nvSpPr>
            <p:cNvPr id="73749" name="Rectangle 19"/>
            <p:cNvSpPr>
              <a:spLocks noChangeArrowheads="1"/>
            </p:cNvSpPr>
            <p:nvPr/>
          </p:nvSpPr>
          <p:spPr bwMode="auto">
            <a:xfrm>
              <a:off x="2496" y="623"/>
              <a:ext cx="576"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jvex</a:t>
              </a:r>
            </a:p>
          </p:txBody>
        </p:sp>
        <p:sp>
          <p:nvSpPr>
            <p:cNvPr id="73750" name="Rectangle 20"/>
            <p:cNvSpPr>
              <a:spLocks noChangeArrowheads="1"/>
            </p:cNvSpPr>
            <p:nvPr/>
          </p:nvSpPr>
          <p:spPr bwMode="auto">
            <a:xfrm>
              <a:off x="3648" y="623"/>
              <a:ext cx="576"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info</a:t>
              </a:r>
            </a:p>
          </p:txBody>
        </p:sp>
        <p:sp>
          <p:nvSpPr>
            <p:cNvPr id="73751" name="Rectangle 21"/>
            <p:cNvSpPr>
              <a:spLocks noChangeArrowheads="1"/>
            </p:cNvSpPr>
            <p:nvPr/>
          </p:nvSpPr>
          <p:spPr bwMode="auto">
            <a:xfrm>
              <a:off x="3072" y="623"/>
              <a:ext cx="576"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jlink</a:t>
              </a:r>
            </a:p>
          </p:txBody>
        </p:sp>
      </p:grpSp>
      <p:sp>
        <p:nvSpPr>
          <p:cNvPr id="73731" name="Text Box 22"/>
          <p:cNvSpPr txBox="1">
            <a:spLocks noChangeArrowheads="1"/>
          </p:cNvSpPr>
          <p:nvPr/>
        </p:nvSpPr>
        <p:spPr bwMode="auto">
          <a:xfrm>
            <a:off x="296863" y="3054350"/>
            <a:ext cx="12557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b="1">
                <a:latin typeface="Tahoma" pitchFamily="34" charset="0"/>
                <a:ea typeface="楷体_GB2312" pitchFamily="49" charset="-122"/>
              </a:rPr>
              <a:t>边结点</a:t>
            </a:r>
          </a:p>
        </p:txBody>
      </p:sp>
      <p:grpSp>
        <p:nvGrpSpPr>
          <p:cNvPr id="73732" name="Group 29"/>
          <p:cNvGrpSpPr>
            <a:grpSpLocks/>
          </p:cNvGrpSpPr>
          <p:nvPr/>
        </p:nvGrpSpPr>
        <p:grpSpPr bwMode="auto">
          <a:xfrm>
            <a:off x="6300788" y="3697288"/>
            <a:ext cx="2362200" cy="381000"/>
            <a:chOff x="1519" y="2704"/>
            <a:chExt cx="1488" cy="240"/>
          </a:xfrm>
        </p:grpSpPr>
        <p:sp>
          <p:nvSpPr>
            <p:cNvPr id="73744" name="Rectangle 23"/>
            <p:cNvSpPr>
              <a:spLocks noChangeArrowheads="1"/>
            </p:cNvSpPr>
            <p:nvPr/>
          </p:nvSpPr>
          <p:spPr bwMode="auto">
            <a:xfrm>
              <a:off x="1519" y="2704"/>
              <a:ext cx="672"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data</a:t>
              </a:r>
            </a:p>
          </p:txBody>
        </p:sp>
        <p:sp>
          <p:nvSpPr>
            <p:cNvPr id="73745" name="Rectangle 24"/>
            <p:cNvSpPr>
              <a:spLocks noChangeArrowheads="1"/>
            </p:cNvSpPr>
            <p:nvPr/>
          </p:nvSpPr>
          <p:spPr bwMode="auto">
            <a:xfrm>
              <a:off x="2191" y="2704"/>
              <a:ext cx="816"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firstedge</a:t>
              </a:r>
            </a:p>
          </p:txBody>
        </p:sp>
      </p:grpSp>
      <p:sp>
        <p:nvSpPr>
          <p:cNvPr id="73733" name="Rectangle 26"/>
          <p:cNvSpPr>
            <a:spLocks noChangeArrowheads="1"/>
          </p:cNvSpPr>
          <p:nvPr/>
        </p:nvSpPr>
        <p:spPr bwMode="auto">
          <a:xfrm>
            <a:off x="6588125" y="3097213"/>
            <a:ext cx="16129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buClr>
                <a:schemeClr val="hlink"/>
              </a:buClr>
              <a:buFont typeface="Wingdings" pitchFamily="2" charset="2"/>
              <a:buNone/>
            </a:pPr>
            <a:r>
              <a:rPr lang="zh-CN" altLang="en-US" sz="2800" b="1">
                <a:ea typeface="楷体_GB2312" pitchFamily="49" charset="-122"/>
              </a:rPr>
              <a:t>顶点结点</a:t>
            </a:r>
          </a:p>
        </p:txBody>
      </p:sp>
      <p:sp>
        <p:nvSpPr>
          <p:cNvPr id="73734" name="Rectangle 30"/>
          <p:cNvSpPr>
            <a:spLocks noChangeArrowheads="1"/>
          </p:cNvSpPr>
          <p:nvPr/>
        </p:nvSpPr>
        <p:spPr bwMode="auto">
          <a:xfrm>
            <a:off x="250825" y="188913"/>
            <a:ext cx="842486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chemeClr val="tx2"/>
                </a:solidFill>
                <a:ea typeface="楷体_GB2312" pitchFamily="49" charset="-122"/>
              </a:rPr>
              <a:t>邻接多重表（</a:t>
            </a:r>
            <a:r>
              <a:rPr kumimoji="1" lang="en-US" altLang="zh-CN" sz="2800" b="1">
                <a:solidFill>
                  <a:schemeClr val="tx2"/>
                </a:solidFill>
                <a:ea typeface="楷体_GB2312" pitchFamily="49" charset="-122"/>
              </a:rPr>
              <a:t>Adjacency Multilist</a:t>
            </a:r>
            <a:r>
              <a:rPr kumimoji="1" lang="zh-CN" altLang="en-US" sz="2800" b="1">
                <a:solidFill>
                  <a:schemeClr val="tx2"/>
                </a:solidFill>
                <a:ea typeface="楷体_GB2312" pitchFamily="49" charset="-122"/>
              </a:rPr>
              <a:t>）</a:t>
            </a:r>
            <a:r>
              <a:rPr kumimoji="1" lang="zh-CN" altLang="en-US" sz="2800" b="1">
                <a:solidFill>
                  <a:srgbClr val="000000"/>
                </a:solidFill>
                <a:ea typeface="楷体_GB2312" pitchFamily="49" charset="-122"/>
              </a:rPr>
              <a:t>是无向图的另一种链式存储结构。</a:t>
            </a:r>
          </a:p>
        </p:txBody>
      </p:sp>
      <p:sp>
        <p:nvSpPr>
          <p:cNvPr id="73735" name="Rectangle 31"/>
          <p:cNvSpPr>
            <a:spLocks noChangeArrowheads="1"/>
          </p:cNvSpPr>
          <p:nvPr/>
        </p:nvSpPr>
        <p:spPr bwMode="auto">
          <a:xfrm>
            <a:off x="250825" y="1187450"/>
            <a:ext cx="842486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ea typeface="楷体_GB2312" pitchFamily="49" charset="-122"/>
              </a:rPr>
              <a:t>邻接多重表的结构与十字链表类似，每条边用一个结点表示，每个顶点用一个顶点结点来表示。</a:t>
            </a:r>
          </a:p>
        </p:txBody>
      </p:sp>
      <p:sp>
        <p:nvSpPr>
          <p:cNvPr id="73736" name="AutoShape 32"/>
          <p:cNvSpPr>
            <a:spLocks noChangeArrowheads="1"/>
          </p:cNvSpPr>
          <p:nvPr/>
        </p:nvSpPr>
        <p:spPr bwMode="auto">
          <a:xfrm>
            <a:off x="107950" y="4651375"/>
            <a:ext cx="1584325" cy="1298575"/>
          </a:xfrm>
          <a:prstGeom prst="wedgeRoundRectCallout">
            <a:avLst>
              <a:gd name="adj1" fmla="val -13227"/>
              <a:gd name="adj2" fmla="val -93764"/>
              <a:gd name="adj3" fmla="val 16667"/>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b="1"/>
              <a:t>访问标志，用来标记该条边是否被搜索过；</a:t>
            </a:r>
          </a:p>
        </p:txBody>
      </p:sp>
      <p:sp>
        <p:nvSpPr>
          <p:cNvPr id="73737" name="AutoShape 33"/>
          <p:cNvSpPr>
            <a:spLocks noChangeArrowheads="1"/>
          </p:cNvSpPr>
          <p:nvPr/>
        </p:nvSpPr>
        <p:spPr bwMode="auto">
          <a:xfrm>
            <a:off x="1547813" y="5229225"/>
            <a:ext cx="1871662" cy="720725"/>
          </a:xfrm>
          <a:prstGeom prst="wedgeRoundRectCallout">
            <a:avLst>
              <a:gd name="adj1" fmla="val -46523"/>
              <a:gd name="adj2" fmla="val -208810"/>
              <a:gd name="adj3" fmla="val 16667"/>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t>边依符的两个顶点的位置</a:t>
            </a:r>
          </a:p>
        </p:txBody>
      </p:sp>
      <p:sp>
        <p:nvSpPr>
          <p:cNvPr id="73738" name="AutoShape 34"/>
          <p:cNvSpPr>
            <a:spLocks noChangeArrowheads="1"/>
          </p:cNvSpPr>
          <p:nvPr/>
        </p:nvSpPr>
        <p:spPr bwMode="auto">
          <a:xfrm>
            <a:off x="1560513" y="5229225"/>
            <a:ext cx="1871662" cy="720725"/>
          </a:xfrm>
          <a:prstGeom prst="wedgeRoundRectCallout">
            <a:avLst>
              <a:gd name="adj1" fmla="val 47880"/>
              <a:gd name="adj2" fmla="val -212773"/>
              <a:gd name="adj3" fmla="val 16667"/>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t>边顶点 </a:t>
            </a:r>
            <a:r>
              <a:rPr lang="en-US" altLang="zh-CN" b="1"/>
              <a:t>i </a:t>
            </a:r>
            <a:r>
              <a:rPr lang="zh-CN" altLang="en-US" b="1"/>
              <a:t>和 </a:t>
            </a:r>
            <a:r>
              <a:rPr lang="en-US" altLang="zh-CN" b="1"/>
              <a:t>j</a:t>
            </a:r>
          </a:p>
          <a:p>
            <a:pPr algn="ctr"/>
            <a:r>
              <a:rPr lang="zh-CN" altLang="en-US" b="1"/>
              <a:t>的位置</a:t>
            </a:r>
          </a:p>
        </p:txBody>
      </p:sp>
      <p:sp>
        <p:nvSpPr>
          <p:cNvPr id="73739" name="AutoShape 35"/>
          <p:cNvSpPr>
            <a:spLocks noChangeArrowheads="1"/>
          </p:cNvSpPr>
          <p:nvPr/>
        </p:nvSpPr>
        <p:spPr bwMode="auto">
          <a:xfrm>
            <a:off x="7235825" y="4725988"/>
            <a:ext cx="1728788" cy="1008062"/>
          </a:xfrm>
          <a:prstGeom prst="wedgeRoundRectCallout">
            <a:avLst>
              <a:gd name="adj1" fmla="val -9778"/>
              <a:gd name="adj2" fmla="val -117403"/>
              <a:gd name="adj3" fmla="val 16667"/>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Font typeface="Wingdings" pitchFamily="2" charset="2"/>
              <a:buNone/>
            </a:pPr>
            <a:r>
              <a:rPr lang="zh-CN" altLang="en-US" b="1"/>
              <a:t>指示第一个依附于该顶点的边结点。</a:t>
            </a:r>
          </a:p>
        </p:txBody>
      </p:sp>
      <p:sp>
        <p:nvSpPr>
          <p:cNvPr id="73740" name="AutoShape 36"/>
          <p:cNvSpPr>
            <a:spLocks noChangeArrowheads="1"/>
          </p:cNvSpPr>
          <p:nvPr/>
        </p:nvSpPr>
        <p:spPr bwMode="auto">
          <a:xfrm>
            <a:off x="1835150" y="2205038"/>
            <a:ext cx="1728788" cy="936625"/>
          </a:xfrm>
          <a:prstGeom prst="wedgeRoundRectCallout">
            <a:avLst>
              <a:gd name="adj1" fmla="val 6292"/>
              <a:gd name="adj2" fmla="val 116102"/>
              <a:gd name="adj3" fmla="val 16667"/>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t>指向下一个依附于顶点</a:t>
            </a:r>
            <a:r>
              <a:rPr lang="en-US" altLang="zh-CN" b="1"/>
              <a:t>ivex</a:t>
            </a:r>
            <a:r>
              <a:rPr lang="zh-CN" altLang="en-US" b="1"/>
              <a:t>的边结点</a:t>
            </a:r>
          </a:p>
        </p:txBody>
      </p:sp>
      <p:sp>
        <p:nvSpPr>
          <p:cNvPr id="73741" name="AutoShape 37"/>
          <p:cNvSpPr>
            <a:spLocks noChangeArrowheads="1"/>
          </p:cNvSpPr>
          <p:nvPr/>
        </p:nvSpPr>
        <p:spPr bwMode="auto">
          <a:xfrm>
            <a:off x="4284663" y="2205038"/>
            <a:ext cx="1727200" cy="936625"/>
          </a:xfrm>
          <a:prstGeom prst="wedgeRoundRectCallout">
            <a:avLst>
              <a:gd name="adj1" fmla="val -46597"/>
              <a:gd name="adj2" fmla="val 115931"/>
              <a:gd name="adj3" fmla="val 16667"/>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t>指向下一个依附于顶点</a:t>
            </a:r>
            <a:r>
              <a:rPr lang="en-US" altLang="zh-CN" b="1"/>
              <a:t>jvex</a:t>
            </a:r>
            <a:r>
              <a:rPr lang="zh-CN" altLang="en-US" b="1"/>
              <a:t>的边结点</a:t>
            </a:r>
          </a:p>
        </p:txBody>
      </p:sp>
      <p:sp>
        <p:nvSpPr>
          <p:cNvPr id="73742" name="AutoShape 38"/>
          <p:cNvSpPr>
            <a:spLocks noChangeArrowheads="1"/>
          </p:cNvSpPr>
          <p:nvPr/>
        </p:nvSpPr>
        <p:spPr bwMode="auto">
          <a:xfrm>
            <a:off x="4932363" y="4510088"/>
            <a:ext cx="1871662" cy="503237"/>
          </a:xfrm>
          <a:prstGeom prst="wedgeRoundRectCallout">
            <a:avLst>
              <a:gd name="adj1" fmla="val -32444"/>
              <a:gd name="adj2" fmla="val -136120"/>
              <a:gd name="adj3" fmla="val 16667"/>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t>边的信息</a:t>
            </a:r>
          </a:p>
        </p:txBody>
      </p:sp>
      <p:sp>
        <p:nvSpPr>
          <p:cNvPr id="73743" name="Text Box 40"/>
          <p:cNvSpPr txBox="1">
            <a:spLocks noChangeArrowheads="1"/>
          </p:cNvSpPr>
          <p:nvPr/>
        </p:nvSpPr>
        <p:spPr bwMode="auto">
          <a:xfrm>
            <a:off x="395288" y="6237288"/>
            <a:ext cx="3529012" cy="457200"/>
          </a:xfrm>
          <a:prstGeom prst="rect">
            <a:avLst/>
          </a:prstGeom>
          <a:solidFill>
            <a:srgbClr val="000066"/>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400" b="1">
                <a:solidFill>
                  <a:schemeClr val="bg1"/>
                </a:solidFill>
              </a:rPr>
              <a:t>n</a:t>
            </a:r>
            <a:r>
              <a:rPr lang="zh-CN" altLang="en-US" sz="2400" b="1">
                <a:solidFill>
                  <a:schemeClr val="bg1"/>
                </a:solidFill>
              </a:rPr>
              <a:t>个顶点用顺序存储结构</a:t>
            </a:r>
          </a:p>
        </p:txBody>
      </p:sp>
    </p:spTree>
  </p:cSld>
  <p:clrMapOvr>
    <a:masterClrMapping/>
  </p:clrMapOvr>
  <p:transition>
    <p:blinds dir="vert"/>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4754" name="Group 2"/>
          <p:cNvGrpSpPr>
            <a:grpSpLocks/>
          </p:cNvGrpSpPr>
          <p:nvPr/>
        </p:nvGrpSpPr>
        <p:grpSpPr bwMode="auto">
          <a:xfrm rot="334841">
            <a:off x="6156325" y="404813"/>
            <a:ext cx="2590800" cy="2057400"/>
            <a:chOff x="144" y="144"/>
            <a:chExt cx="1152" cy="1296"/>
          </a:xfrm>
        </p:grpSpPr>
        <p:sp>
          <p:nvSpPr>
            <p:cNvPr id="74843" name="Oval 3"/>
            <p:cNvSpPr>
              <a:spLocks noChangeArrowheads="1"/>
            </p:cNvSpPr>
            <p:nvPr/>
          </p:nvSpPr>
          <p:spPr bwMode="auto">
            <a:xfrm>
              <a:off x="432" y="144"/>
              <a:ext cx="336" cy="336"/>
            </a:xfrm>
            <a:prstGeom prst="ellipse">
              <a:avLst/>
            </a:prstGeom>
            <a:solidFill>
              <a:srgbClr val="CCFFCC"/>
            </a:solidFill>
            <a:ln w="25400" cap="sq">
              <a:solidFill>
                <a:srgbClr val="3399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chemeClr val="tx2"/>
                  </a:solidFill>
                  <a:latin typeface="Times New Roman" pitchFamily="18" charset="0"/>
                  <a:ea typeface="黑体" pitchFamily="49" charset="-122"/>
                </a:rPr>
                <a:t>A</a:t>
              </a:r>
            </a:p>
          </p:txBody>
        </p:sp>
        <p:sp>
          <p:nvSpPr>
            <p:cNvPr id="74844" name="Oval 4"/>
            <p:cNvSpPr>
              <a:spLocks noChangeArrowheads="1"/>
            </p:cNvSpPr>
            <p:nvPr/>
          </p:nvSpPr>
          <p:spPr bwMode="auto">
            <a:xfrm>
              <a:off x="144" y="816"/>
              <a:ext cx="336" cy="336"/>
            </a:xfrm>
            <a:prstGeom prst="ellipse">
              <a:avLst/>
            </a:prstGeom>
            <a:solidFill>
              <a:srgbClr val="CCFFCC"/>
            </a:solidFill>
            <a:ln w="25400" cap="sq">
              <a:solidFill>
                <a:srgbClr val="3399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chemeClr val="tx2"/>
                  </a:solidFill>
                  <a:latin typeface="Times New Roman" pitchFamily="18" charset="0"/>
                  <a:ea typeface="黑体" pitchFamily="49" charset="-122"/>
                </a:rPr>
                <a:t>B</a:t>
              </a:r>
            </a:p>
          </p:txBody>
        </p:sp>
        <p:sp>
          <p:nvSpPr>
            <p:cNvPr id="74845" name="Oval 5"/>
            <p:cNvSpPr>
              <a:spLocks noChangeArrowheads="1"/>
            </p:cNvSpPr>
            <p:nvPr/>
          </p:nvSpPr>
          <p:spPr bwMode="auto">
            <a:xfrm>
              <a:off x="960" y="528"/>
              <a:ext cx="336" cy="336"/>
            </a:xfrm>
            <a:prstGeom prst="ellipse">
              <a:avLst/>
            </a:prstGeom>
            <a:solidFill>
              <a:srgbClr val="CCFFCC"/>
            </a:solidFill>
            <a:ln w="25400" cap="sq">
              <a:solidFill>
                <a:srgbClr val="3399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chemeClr val="tx2"/>
                  </a:solidFill>
                  <a:latin typeface="Times New Roman" pitchFamily="18" charset="0"/>
                  <a:ea typeface="黑体" pitchFamily="49" charset="-122"/>
                </a:rPr>
                <a:t>C</a:t>
              </a:r>
            </a:p>
          </p:txBody>
        </p:sp>
        <p:sp>
          <p:nvSpPr>
            <p:cNvPr id="74846" name="Line 6"/>
            <p:cNvSpPr>
              <a:spLocks noChangeShapeType="1"/>
            </p:cNvSpPr>
            <p:nvPr/>
          </p:nvSpPr>
          <p:spPr bwMode="auto">
            <a:xfrm>
              <a:off x="432" y="1104"/>
              <a:ext cx="288" cy="144"/>
            </a:xfrm>
            <a:prstGeom prst="line">
              <a:avLst/>
            </a:prstGeom>
            <a:noFill/>
            <a:ln w="28575" cap="sq">
              <a:solidFill>
                <a:srgbClr val="008000"/>
              </a:solidFill>
              <a:round/>
              <a:headEnd type="none" w="sm" len="sm"/>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847" name="Line 7"/>
            <p:cNvSpPr>
              <a:spLocks noChangeShapeType="1"/>
            </p:cNvSpPr>
            <p:nvPr/>
          </p:nvSpPr>
          <p:spPr bwMode="auto">
            <a:xfrm flipV="1">
              <a:off x="288" y="336"/>
              <a:ext cx="144" cy="480"/>
            </a:xfrm>
            <a:prstGeom prst="line">
              <a:avLst/>
            </a:prstGeom>
            <a:noFill/>
            <a:ln w="28575" cap="sq">
              <a:solidFill>
                <a:srgbClr val="008000"/>
              </a:solidFill>
              <a:round/>
              <a:headEnd type="none" w="sm" len="sm"/>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848" name="Line 8"/>
            <p:cNvSpPr>
              <a:spLocks noChangeShapeType="1"/>
            </p:cNvSpPr>
            <p:nvPr/>
          </p:nvSpPr>
          <p:spPr bwMode="auto">
            <a:xfrm flipH="1">
              <a:off x="480" y="720"/>
              <a:ext cx="480" cy="240"/>
            </a:xfrm>
            <a:prstGeom prst="line">
              <a:avLst/>
            </a:prstGeom>
            <a:noFill/>
            <a:ln w="28575" cap="sq">
              <a:solidFill>
                <a:srgbClr val="008000"/>
              </a:solidFill>
              <a:round/>
              <a:headEnd type="none" w="sm" len="sm"/>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849" name="Oval 9"/>
            <p:cNvSpPr>
              <a:spLocks noChangeArrowheads="1"/>
            </p:cNvSpPr>
            <p:nvPr/>
          </p:nvSpPr>
          <p:spPr bwMode="auto">
            <a:xfrm>
              <a:off x="720" y="1104"/>
              <a:ext cx="336" cy="336"/>
            </a:xfrm>
            <a:prstGeom prst="ellipse">
              <a:avLst/>
            </a:prstGeom>
            <a:solidFill>
              <a:srgbClr val="CCFFCC"/>
            </a:solidFill>
            <a:ln w="25400" cap="sq">
              <a:solidFill>
                <a:srgbClr val="3399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chemeClr val="tx2"/>
                  </a:solidFill>
                  <a:latin typeface="Times New Roman" pitchFamily="18" charset="0"/>
                  <a:ea typeface="黑体" pitchFamily="49" charset="-122"/>
                </a:rPr>
                <a:t>D</a:t>
              </a:r>
            </a:p>
          </p:txBody>
        </p:sp>
        <p:sp>
          <p:nvSpPr>
            <p:cNvPr id="74850" name="Line 10"/>
            <p:cNvSpPr>
              <a:spLocks noChangeShapeType="1"/>
            </p:cNvSpPr>
            <p:nvPr/>
          </p:nvSpPr>
          <p:spPr bwMode="auto">
            <a:xfrm>
              <a:off x="576" y="480"/>
              <a:ext cx="288" cy="624"/>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851" name="Line 11"/>
            <p:cNvSpPr>
              <a:spLocks noChangeShapeType="1"/>
            </p:cNvSpPr>
            <p:nvPr/>
          </p:nvSpPr>
          <p:spPr bwMode="auto">
            <a:xfrm>
              <a:off x="768" y="288"/>
              <a:ext cx="336" cy="24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135180" name="Group 12"/>
          <p:cNvGraphicFramePr>
            <a:graphicFrameLocks noGrp="1"/>
          </p:cNvGraphicFramePr>
          <p:nvPr/>
        </p:nvGraphicFramePr>
        <p:xfrm>
          <a:off x="838200" y="2057400"/>
          <a:ext cx="1371600" cy="4023304"/>
        </p:xfrm>
        <a:graphic>
          <a:graphicData uri="http://schemas.openxmlformats.org/drawingml/2006/table">
            <a:tbl>
              <a:tblPr/>
              <a:tblGrid>
                <a:gridCol w="838200"/>
                <a:gridCol w="533400"/>
              </a:tblGrid>
              <a:tr h="1005681">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6000" b="1" i="0" u="none" strike="noStrike" cap="none" normalizeH="0" baseline="0" smtClean="0">
                          <a:ln>
                            <a:noFill/>
                          </a:ln>
                          <a:solidFill>
                            <a:srgbClr val="000066"/>
                          </a:solidFill>
                          <a:effectLst/>
                          <a:latin typeface="Times New Roman" pitchFamily="18" charset="0"/>
                          <a:ea typeface="黑体" pitchFamily="49" charset="-122"/>
                        </a:rPr>
                        <a:t>A</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0" i="0" u="none" strike="noStrike" cap="none" normalizeH="0" baseline="0" smtClean="0">
                        <a:ln>
                          <a:noFill/>
                        </a:ln>
                        <a:solidFill>
                          <a:schemeClr val="tx1"/>
                        </a:solidFill>
                        <a:effectLst/>
                        <a:latin typeface="Times New Roman" pitchFamily="18" charset="0"/>
                        <a:ea typeface="黑体" pitchFamily="49" charset="-122"/>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5681">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6000" b="1" i="0" u="none" strike="noStrike" cap="none" normalizeH="0" baseline="0" smtClean="0">
                          <a:ln>
                            <a:noFill/>
                          </a:ln>
                          <a:solidFill>
                            <a:srgbClr val="000066"/>
                          </a:solidFill>
                          <a:effectLst/>
                          <a:latin typeface="Times New Roman" pitchFamily="18" charset="0"/>
                          <a:ea typeface="黑体" pitchFamily="49" charset="-122"/>
                        </a:rPr>
                        <a:t>B</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0" i="0" u="none" strike="noStrike" cap="none" normalizeH="0" baseline="0" smtClean="0">
                        <a:ln>
                          <a:noFill/>
                        </a:ln>
                        <a:solidFill>
                          <a:schemeClr val="tx1"/>
                        </a:solidFill>
                        <a:effectLst/>
                        <a:latin typeface="Times New Roman" pitchFamily="18" charset="0"/>
                        <a:ea typeface="黑体" pitchFamily="49" charset="-122"/>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5681">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6000" b="1" i="0" u="none" strike="noStrike" cap="none" normalizeH="0" baseline="0" smtClean="0">
                          <a:ln>
                            <a:noFill/>
                          </a:ln>
                          <a:solidFill>
                            <a:srgbClr val="000066"/>
                          </a:solidFill>
                          <a:effectLst/>
                          <a:latin typeface="Times New Roman" pitchFamily="18" charset="0"/>
                          <a:ea typeface="黑体" pitchFamily="49" charset="-122"/>
                        </a:rPr>
                        <a:t>C</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0" i="0" u="none" strike="noStrike" cap="none" normalizeH="0" baseline="0" smtClean="0">
                        <a:ln>
                          <a:noFill/>
                        </a:ln>
                        <a:solidFill>
                          <a:schemeClr val="tx1"/>
                        </a:solidFill>
                        <a:effectLst/>
                        <a:latin typeface="Times New Roman" pitchFamily="18" charset="0"/>
                        <a:ea typeface="黑体" pitchFamily="49" charset="-122"/>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5681">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6000" b="1" i="0" u="none" strike="noStrike" cap="none" normalizeH="0" baseline="0" smtClean="0">
                          <a:ln>
                            <a:noFill/>
                          </a:ln>
                          <a:solidFill>
                            <a:srgbClr val="000066"/>
                          </a:solidFill>
                          <a:effectLst/>
                          <a:latin typeface="Times New Roman" pitchFamily="18" charset="0"/>
                          <a:ea typeface="黑体" pitchFamily="49" charset="-122"/>
                        </a:rPr>
                        <a:t>D</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0" i="0" u="none" strike="noStrike" cap="none" normalizeH="0" baseline="0" smtClean="0">
                        <a:ln>
                          <a:noFill/>
                        </a:ln>
                        <a:solidFill>
                          <a:schemeClr val="tx1"/>
                        </a:solidFill>
                        <a:effectLst/>
                        <a:latin typeface="Times New Roman" pitchFamily="18" charset="0"/>
                        <a:ea typeface="黑体" pitchFamily="49" charset="-122"/>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74772" name="Group 29"/>
          <p:cNvGrpSpPr>
            <a:grpSpLocks/>
          </p:cNvGrpSpPr>
          <p:nvPr/>
        </p:nvGrpSpPr>
        <p:grpSpPr bwMode="auto">
          <a:xfrm>
            <a:off x="2895600" y="3200400"/>
            <a:ext cx="1905000" cy="609600"/>
            <a:chOff x="2208" y="1680"/>
            <a:chExt cx="1200" cy="384"/>
          </a:xfrm>
        </p:grpSpPr>
        <p:sp>
          <p:nvSpPr>
            <p:cNvPr id="74837" name="Rectangle 30"/>
            <p:cNvSpPr>
              <a:spLocks noChangeArrowheads="1"/>
            </p:cNvSpPr>
            <p:nvPr/>
          </p:nvSpPr>
          <p:spPr bwMode="auto">
            <a:xfrm>
              <a:off x="2208" y="1680"/>
              <a:ext cx="1200"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38" name="Line 31"/>
            <p:cNvSpPr>
              <a:spLocks noChangeShapeType="1"/>
            </p:cNvSpPr>
            <p:nvPr/>
          </p:nvSpPr>
          <p:spPr bwMode="auto">
            <a:xfrm>
              <a:off x="2688" y="1680"/>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839" name="Line 32"/>
            <p:cNvSpPr>
              <a:spLocks noChangeShapeType="1"/>
            </p:cNvSpPr>
            <p:nvPr/>
          </p:nvSpPr>
          <p:spPr bwMode="auto">
            <a:xfrm>
              <a:off x="2928" y="1680"/>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840" name="Line 33"/>
            <p:cNvSpPr>
              <a:spLocks noChangeShapeType="1"/>
            </p:cNvSpPr>
            <p:nvPr/>
          </p:nvSpPr>
          <p:spPr bwMode="auto">
            <a:xfrm>
              <a:off x="3168" y="1680"/>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841" name="Line 34"/>
            <p:cNvSpPr>
              <a:spLocks noChangeShapeType="1"/>
            </p:cNvSpPr>
            <p:nvPr/>
          </p:nvSpPr>
          <p:spPr bwMode="auto">
            <a:xfrm>
              <a:off x="2448" y="1680"/>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842" name="Text Box 35"/>
            <p:cNvSpPr txBox="1">
              <a:spLocks noChangeArrowheads="1"/>
            </p:cNvSpPr>
            <p:nvPr/>
          </p:nvSpPr>
          <p:spPr bwMode="auto">
            <a:xfrm>
              <a:off x="2438" y="1699"/>
              <a:ext cx="75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a:latin typeface="Times New Roman" pitchFamily="18" charset="0"/>
                  <a:ea typeface="黑体" pitchFamily="49" charset="-122"/>
                </a:rPr>
                <a:t>0      1</a:t>
              </a:r>
            </a:p>
          </p:txBody>
        </p:sp>
      </p:grpSp>
      <p:grpSp>
        <p:nvGrpSpPr>
          <p:cNvPr id="74773" name="Group 36"/>
          <p:cNvGrpSpPr>
            <a:grpSpLocks/>
          </p:cNvGrpSpPr>
          <p:nvPr/>
        </p:nvGrpSpPr>
        <p:grpSpPr bwMode="auto">
          <a:xfrm>
            <a:off x="5486400" y="3200400"/>
            <a:ext cx="1905000" cy="609600"/>
            <a:chOff x="2208" y="1680"/>
            <a:chExt cx="1200" cy="384"/>
          </a:xfrm>
        </p:grpSpPr>
        <p:sp>
          <p:nvSpPr>
            <p:cNvPr id="74831" name="Rectangle 37"/>
            <p:cNvSpPr>
              <a:spLocks noChangeArrowheads="1"/>
            </p:cNvSpPr>
            <p:nvPr/>
          </p:nvSpPr>
          <p:spPr bwMode="auto">
            <a:xfrm>
              <a:off x="2208" y="1680"/>
              <a:ext cx="1200"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32" name="Line 38"/>
            <p:cNvSpPr>
              <a:spLocks noChangeShapeType="1"/>
            </p:cNvSpPr>
            <p:nvPr/>
          </p:nvSpPr>
          <p:spPr bwMode="auto">
            <a:xfrm>
              <a:off x="2688" y="1680"/>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833" name="Line 39"/>
            <p:cNvSpPr>
              <a:spLocks noChangeShapeType="1"/>
            </p:cNvSpPr>
            <p:nvPr/>
          </p:nvSpPr>
          <p:spPr bwMode="auto">
            <a:xfrm>
              <a:off x="2928" y="1680"/>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834" name="Line 40"/>
            <p:cNvSpPr>
              <a:spLocks noChangeShapeType="1"/>
            </p:cNvSpPr>
            <p:nvPr/>
          </p:nvSpPr>
          <p:spPr bwMode="auto">
            <a:xfrm>
              <a:off x="3168" y="1680"/>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835" name="Line 41"/>
            <p:cNvSpPr>
              <a:spLocks noChangeShapeType="1"/>
            </p:cNvSpPr>
            <p:nvPr/>
          </p:nvSpPr>
          <p:spPr bwMode="auto">
            <a:xfrm>
              <a:off x="2448" y="1680"/>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836" name="Text Box 42"/>
            <p:cNvSpPr txBox="1">
              <a:spLocks noChangeArrowheads="1"/>
            </p:cNvSpPr>
            <p:nvPr/>
          </p:nvSpPr>
          <p:spPr bwMode="auto">
            <a:xfrm>
              <a:off x="2438" y="1699"/>
              <a:ext cx="75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a:latin typeface="Times New Roman" pitchFamily="18" charset="0"/>
                  <a:ea typeface="黑体" pitchFamily="49" charset="-122"/>
                </a:rPr>
                <a:t>2      1</a:t>
              </a:r>
            </a:p>
          </p:txBody>
        </p:sp>
      </p:grpSp>
      <p:grpSp>
        <p:nvGrpSpPr>
          <p:cNvPr id="74774" name="Group 43"/>
          <p:cNvGrpSpPr>
            <a:grpSpLocks/>
          </p:cNvGrpSpPr>
          <p:nvPr/>
        </p:nvGrpSpPr>
        <p:grpSpPr bwMode="auto">
          <a:xfrm>
            <a:off x="2895600" y="4267200"/>
            <a:ext cx="1905000" cy="609600"/>
            <a:chOff x="2208" y="1680"/>
            <a:chExt cx="1200" cy="384"/>
          </a:xfrm>
        </p:grpSpPr>
        <p:sp>
          <p:nvSpPr>
            <p:cNvPr id="74825" name="Rectangle 44"/>
            <p:cNvSpPr>
              <a:spLocks noChangeArrowheads="1"/>
            </p:cNvSpPr>
            <p:nvPr/>
          </p:nvSpPr>
          <p:spPr bwMode="auto">
            <a:xfrm>
              <a:off x="2208" y="1680"/>
              <a:ext cx="1200"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26" name="Line 45"/>
            <p:cNvSpPr>
              <a:spLocks noChangeShapeType="1"/>
            </p:cNvSpPr>
            <p:nvPr/>
          </p:nvSpPr>
          <p:spPr bwMode="auto">
            <a:xfrm>
              <a:off x="2688" y="1680"/>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827" name="Line 46"/>
            <p:cNvSpPr>
              <a:spLocks noChangeShapeType="1"/>
            </p:cNvSpPr>
            <p:nvPr/>
          </p:nvSpPr>
          <p:spPr bwMode="auto">
            <a:xfrm>
              <a:off x="2928" y="1680"/>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828" name="Line 47"/>
            <p:cNvSpPr>
              <a:spLocks noChangeShapeType="1"/>
            </p:cNvSpPr>
            <p:nvPr/>
          </p:nvSpPr>
          <p:spPr bwMode="auto">
            <a:xfrm>
              <a:off x="3168" y="1680"/>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829" name="Line 48"/>
            <p:cNvSpPr>
              <a:spLocks noChangeShapeType="1"/>
            </p:cNvSpPr>
            <p:nvPr/>
          </p:nvSpPr>
          <p:spPr bwMode="auto">
            <a:xfrm>
              <a:off x="2448" y="1680"/>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830" name="Text Box 49"/>
            <p:cNvSpPr txBox="1">
              <a:spLocks noChangeArrowheads="1"/>
            </p:cNvSpPr>
            <p:nvPr/>
          </p:nvSpPr>
          <p:spPr bwMode="auto">
            <a:xfrm>
              <a:off x="2438" y="1699"/>
              <a:ext cx="75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a:latin typeface="Times New Roman" pitchFamily="18" charset="0"/>
                  <a:ea typeface="黑体" pitchFamily="49" charset="-122"/>
                </a:rPr>
                <a:t>0      2</a:t>
              </a:r>
            </a:p>
          </p:txBody>
        </p:sp>
      </p:grpSp>
      <p:grpSp>
        <p:nvGrpSpPr>
          <p:cNvPr id="74775" name="Group 50"/>
          <p:cNvGrpSpPr>
            <a:grpSpLocks/>
          </p:cNvGrpSpPr>
          <p:nvPr/>
        </p:nvGrpSpPr>
        <p:grpSpPr bwMode="auto">
          <a:xfrm>
            <a:off x="2895600" y="5334000"/>
            <a:ext cx="1905000" cy="609600"/>
            <a:chOff x="2208" y="1680"/>
            <a:chExt cx="1200" cy="384"/>
          </a:xfrm>
        </p:grpSpPr>
        <p:sp>
          <p:nvSpPr>
            <p:cNvPr id="74819" name="Rectangle 51"/>
            <p:cNvSpPr>
              <a:spLocks noChangeArrowheads="1"/>
            </p:cNvSpPr>
            <p:nvPr/>
          </p:nvSpPr>
          <p:spPr bwMode="auto">
            <a:xfrm>
              <a:off x="2208" y="1680"/>
              <a:ext cx="1200"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20" name="Line 52"/>
            <p:cNvSpPr>
              <a:spLocks noChangeShapeType="1"/>
            </p:cNvSpPr>
            <p:nvPr/>
          </p:nvSpPr>
          <p:spPr bwMode="auto">
            <a:xfrm>
              <a:off x="2688" y="1680"/>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821" name="Line 53"/>
            <p:cNvSpPr>
              <a:spLocks noChangeShapeType="1"/>
            </p:cNvSpPr>
            <p:nvPr/>
          </p:nvSpPr>
          <p:spPr bwMode="auto">
            <a:xfrm>
              <a:off x="2928" y="1680"/>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822" name="Line 54"/>
            <p:cNvSpPr>
              <a:spLocks noChangeShapeType="1"/>
            </p:cNvSpPr>
            <p:nvPr/>
          </p:nvSpPr>
          <p:spPr bwMode="auto">
            <a:xfrm>
              <a:off x="3168" y="1680"/>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823" name="Line 55"/>
            <p:cNvSpPr>
              <a:spLocks noChangeShapeType="1"/>
            </p:cNvSpPr>
            <p:nvPr/>
          </p:nvSpPr>
          <p:spPr bwMode="auto">
            <a:xfrm>
              <a:off x="2448" y="1680"/>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824" name="Text Box 56"/>
            <p:cNvSpPr txBox="1">
              <a:spLocks noChangeArrowheads="1"/>
            </p:cNvSpPr>
            <p:nvPr/>
          </p:nvSpPr>
          <p:spPr bwMode="auto">
            <a:xfrm>
              <a:off x="2438" y="1699"/>
              <a:ext cx="75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a:latin typeface="Times New Roman" pitchFamily="18" charset="0"/>
                  <a:ea typeface="黑体" pitchFamily="49" charset="-122"/>
                </a:rPr>
                <a:t>0      3</a:t>
              </a:r>
            </a:p>
          </p:txBody>
        </p:sp>
      </p:grpSp>
      <p:grpSp>
        <p:nvGrpSpPr>
          <p:cNvPr id="74776" name="Group 57"/>
          <p:cNvGrpSpPr>
            <a:grpSpLocks/>
          </p:cNvGrpSpPr>
          <p:nvPr/>
        </p:nvGrpSpPr>
        <p:grpSpPr bwMode="auto">
          <a:xfrm>
            <a:off x="5486400" y="5334000"/>
            <a:ext cx="1905000" cy="609600"/>
            <a:chOff x="2208" y="1680"/>
            <a:chExt cx="1200" cy="384"/>
          </a:xfrm>
        </p:grpSpPr>
        <p:sp>
          <p:nvSpPr>
            <p:cNvPr id="74813" name="Rectangle 58"/>
            <p:cNvSpPr>
              <a:spLocks noChangeArrowheads="1"/>
            </p:cNvSpPr>
            <p:nvPr/>
          </p:nvSpPr>
          <p:spPr bwMode="auto">
            <a:xfrm>
              <a:off x="2208" y="1680"/>
              <a:ext cx="1200"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14" name="Line 59"/>
            <p:cNvSpPr>
              <a:spLocks noChangeShapeType="1"/>
            </p:cNvSpPr>
            <p:nvPr/>
          </p:nvSpPr>
          <p:spPr bwMode="auto">
            <a:xfrm>
              <a:off x="2688" y="1680"/>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815" name="Line 60"/>
            <p:cNvSpPr>
              <a:spLocks noChangeShapeType="1"/>
            </p:cNvSpPr>
            <p:nvPr/>
          </p:nvSpPr>
          <p:spPr bwMode="auto">
            <a:xfrm>
              <a:off x="2928" y="1680"/>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816" name="Line 61"/>
            <p:cNvSpPr>
              <a:spLocks noChangeShapeType="1"/>
            </p:cNvSpPr>
            <p:nvPr/>
          </p:nvSpPr>
          <p:spPr bwMode="auto">
            <a:xfrm>
              <a:off x="3168" y="1680"/>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817" name="Line 62"/>
            <p:cNvSpPr>
              <a:spLocks noChangeShapeType="1"/>
            </p:cNvSpPr>
            <p:nvPr/>
          </p:nvSpPr>
          <p:spPr bwMode="auto">
            <a:xfrm>
              <a:off x="2448" y="1680"/>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818" name="Text Box 63"/>
            <p:cNvSpPr txBox="1">
              <a:spLocks noChangeArrowheads="1"/>
            </p:cNvSpPr>
            <p:nvPr/>
          </p:nvSpPr>
          <p:spPr bwMode="auto">
            <a:xfrm>
              <a:off x="2438" y="1699"/>
              <a:ext cx="75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a:latin typeface="Times New Roman" pitchFamily="18" charset="0"/>
                  <a:ea typeface="黑体" pitchFamily="49" charset="-122"/>
                </a:rPr>
                <a:t>3      1</a:t>
              </a:r>
            </a:p>
          </p:txBody>
        </p:sp>
      </p:grpSp>
      <p:sp>
        <p:nvSpPr>
          <p:cNvPr id="135232" name="Line 64"/>
          <p:cNvSpPr>
            <a:spLocks noChangeShapeType="1"/>
          </p:cNvSpPr>
          <p:nvPr/>
        </p:nvSpPr>
        <p:spPr bwMode="auto">
          <a:xfrm>
            <a:off x="1905000" y="2514600"/>
            <a:ext cx="1981200" cy="0"/>
          </a:xfrm>
          <a:prstGeom prst="line">
            <a:avLst/>
          </a:prstGeom>
          <a:noFill/>
          <a:ln w="38100">
            <a:solidFill>
              <a:srgbClr val="996633"/>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233" name="Line 65"/>
          <p:cNvSpPr>
            <a:spLocks noChangeShapeType="1"/>
          </p:cNvSpPr>
          <p:nvPr/>
        </p:nvSpPr>
        <p:spPr bwMode="auto">
          <a:xfrm>
            <a:off x="3886200" y="2514600"/>
            <a:ext cx="0" cy="685800"/>
          </a:xfrm>
          <a:prstGeom prst="line">
            <a:avLst/>
          </a:prstGeom>
          <a:noFill/>
          <a:ln w="38100">
            <a:solidFill>
              <a:srgbClr val="996633"/>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234" name="Line 66"/>
          <p:cNvSpPr>
            <a:spLocks noChangeShapeType="1"/>
          </p:cNvSpPr>
          <p:nvPr/>
        </p:nvSpPr>
        <p:spPr bwMode="auto">
          <a:xfrm>
            <a:off x="3886200" y="3581400"/>
            <a:ext cx="0" cy="685800"/>
          </a:xfrm>
          <a:prstGeom prst="line">
            <a:avLst/>
          </a:prstGeom>
          <a:noFill/>
          <a:ln w="38100">
            <a:solidFill>
              <a:srgbClr val="996633"/>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235" name="Line 67"/>
          <p:cNvSpPr>
            <a:spLocks noChangeShapeType="1"/>
          </p:cNvSpPr>
          <p:nvPr/>
        </p:nvSpPr>
        <p:spPr bwMode="auto">
          <a:xfrm>
            <a:off x="3886200" y="4648200"/>
            <a:ext cx="0" cy="685800"/>
          </a:xfrm>
          <a:prstGeom prst="line">
            <a:avLst/>
          </a:prstGeom>
          <a:noFill/>
          <a:ln w="38100">
            <a:solidFill>
              <a:srgbClr val="996633"/>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236" name="Line 68"/>
          <p:cNvSpPr>
            <a:spLocks noChangeShapeType="1"/>
          </p:cNvSpPr>
          <p:nvPr/>
        </p:nvSpPr>
        <p:spPr bwMode="auto">
          <a:xfrm>
            <a:off x="1905000" y="3505200"/>
            <a:ext cx="990600" cy="0"/>
          </a:xfrm>
          <a:prstGeom prst="line">
            <a:avLst/>
          </a:prstGeom>
          <a:noFill/>
          <a:ln w="38100">
            <a:solidFill>
              <a:srgbClr val="FF00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237" name="Line 69"/>
          <p:cNvSpPr>
            <a:spLocks noChangeShapeType="1"/>
          </p:cNvSpPr>
          <p:nvPr/>
        </p:nvSpPr>
        <p:spPr bwMode="auto">
          <a:xfrm>
            <a:off x="4572000" y="3505200"/>
            <a:ext cx="914400" cy="0"/>
          </a:xfrm>
          <a:prstGeom prst="line">
            <a:avLst/>
          </a:prstGeom>
          <a:noFill/>
          <a:ln w="38100">
            <a:solidFill>
              <a:srgbClr val="FF00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238" name="Line 70"/>
          <p:cNvSpPr>
            <a:spLocks noChangeShapeType="1"/>
          </p:cNvSpPr>
          <p:nvPr/>
        </p:nvSpPr>
        <p:spPr bwMode="auto">
          <a:xfrm>
            <a:off x="7239000" y="3505200"/>
            <a:ext cx="0" cy="1828800"/>
          </a:xfrm>
          <a:prstGeom prst="line">
            <a:avLst/>
          </a:prstGeom>
          <a:noFill/>
          <a:ln w="38100">
            <a:solidFill>
              <a:srgbClr val="FF00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239" name="Line 71"/>
          <p:cNvSpPr>
            <a:spLocks noChangeShapeType="1"/>
          </p:cNvSpPr>
          <p:nvPr/>
        </p:nvSpPr>
        <p:spPr bwMode="auto">
          <a:xfrm>
            <a:off x="1905000" y="4572000"/>
            <a:ext cx="990600" cy="0"/>
          </a:xfrm>
          <a:prstGeom prst="line">
            <a:avLst/>
          </a:prstGeom>
          <a:noFill/>
          <a:ln w="38100">
            <a:solidFill>
              <a:srgbClr val="660066"/>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240" name="Line 72"/>
          <p:cNvSpPr>
            <a:spLocks noChangeShapeType="1"/>
          </p:cNvSpPr>
          <p:nvPr/>
        </p:nvSpPr>
        <p:spPr bwMode="auto">
          <a:xfrm>
            <a:off x="1905000" y="5638800"/>
            <a:ext cx="990600" cy="0"/>
          </a:xfrm>
          <a:prstGeom prst="line">
            <a:avLst/>
          </a:prstGeom>
          <a:noFill/>
          <a:ln w="38100">
            <a:solidFill>
              <a:srgbClr val="00808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241" name="Line 73"/>
          <p:cNvSpPr>
            <a:spLocks noChangeShapeType="1"/>
          </p:cNvSpPr>
          <p:nvPr/>
        </p:nvSpPr>
        <p:spPr bwMode="auto">
          <a:xfrm>
            <a:off x="4648200" y="5638800"/>
            <a:ext cx="838200" cy="0"/>
          </a:xfrm>
          <a:prstGeom prst="line">
            <a:avLst/>
          </a:prstGeom>
          <a:noFill/>
          <a:ln w="38100">
            <a:solidFill>
              <a:srgbClr val="00808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242" name="Line 74"/>
          <p:cNvSpPr>
            <a:spLocks noChangeShapeType="1"/>
          </p:cNvSpPr>
          <p:nvPr/>
        </p:nvSpPr>
        <p:spPr bwMode="auto">
          <a:xfrm>
            <a:off x="4648200" y="4584700"/>
            <a:ext cx="1828800" cy="0"/>
          </a:xfrm>
          <a:prstGeom prst="line">
            <a:avLst/>
          </a:prstGeom>
          <a:noFill/>
          <a:ln w="38100">
            <a:solidFill>
              <a:srgbClr val="660066"/>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243" name="Line 75"/>
          <p:cNvSpPr>
            <a:spLocks noChangeShapeType="1"/>
          </p:cNvSpPr>
          <p:nvPr/>
        </p:nvSpPr>
        <p:spPr bwMode="auto">
          <a:xfrm flipV="1">
            <a:off x="6477000" y="3784600"/>
            <a:ext cx="0" cy="838200"/>
          </a:xfrm>
          <a:prstGeom prst="line">
            <a:avLst/>
          </a:prstGeom>
          <a:noFill/>
          <a:ln w="38100">
            <a:solidFill>
              <a:srgbClr val="660066"/>
            </a:solidFill>
            <a:round/>
            <a:headEnd type="none" w="sm"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244" name="Text Box 76"/>
          <p:cNvSpPr txBox="1">
            <a:spLocks noChangeArrowheads="1"/>
          </p:cNvSpPr>
          <p:nvPr/>
        </p:nvSpPr>
        <p:spPr bwMode="auto">
          <a:xfrm>
            <a:off x="6248400" y="3154363"/>
            <a:ext cx="381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3200" b="1">
                <a:solidFill>
                  <a:srgbClr val="660066"/>
                </a:solidFill>
                <a:latin typeface="Times New Roman" pitchFamily="18" charset="0"/>
                <a:ea typeface="黑体" pitchFamily="49" charset="-122"/>
                <a:sym typeface="Symbol" pitchFamily="18" charset="2"/>
              </a:rPr>
              <a:t></a:t>
            </a:r>
            <a:endParaRPr kumimoji="1" lang="en-US" altLang="zh-CN" sz="3200" b="1">
              <a:solidFill>
                <a:srgbClr val="660066"/>
              </a:solidFill>
              <a:latin typeface="Times New Roman" pitchFamily="18" charset="0"/>
              <a:ea typeface="黑体" pitchFamily="49" charset="-122"/>
            </a:endParaRPr>
          </a:p>
        </p:txBody>
      </p:sp>
      <p:sp>
        <p:nvSpPr>
          <p:cNvPr id="135245" name="Text Box 77"/>
          <p:cNvSpPr txBox="1">
            <a:spLocks noChangeArrowheads="1"/>
          </p:cNvSpPr>
          <p:nvPr/>
        </p:nvSpPr>
        <p:spPr bwMode="auto">
          <a:xfrm>
            <a:off x="6248400" y="5334000"/>
            <a:ext cx="38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3200" b="1">
                <a:solidFill>
                  <a:srgbClr val="008080"/>
                </a:solidFill>
                <a:latin typeface="Times New Roman" pitchFamily="18" charset="0"/>
                <a:ea typeface="黑体" pitchFamily="49" charset="-122"/>
                <a:sym typeface="Symbol" pitchFamily="18" charset="2"/>
              </a:rPr>
              <a:t></a:t>
            </a:r>
            <a:endParaRPr kumimoji="1" lang="en-US" altLang="zh-CN" sz="3200" b="1">
              <a:solidFill>
                <a:srgbClr val="008080"/>
              </a:solidFill>
              <a:latin typeface="Times New Roman" pitchFamily="18" charset="0"/>
              <a:ea typeface="黑体" pitchFamily="49" charset="-122"/>
            </a:endParaRPr>
          </a:p>
        </p:txBody>
      </p:sp>
      <p:sp>
        <p:nvSpPr>
          <p:cNvPr id="135246" name="Text Box 78"/>
          <p:cNvSpPr txBox="1">
            <a:spLocks noChangeArrowheads="1"/>
          </p:cNvSpPr>
          <p:nvPr/>
        </p:nvSpPr>
        <p:spPr bwMode="auto">
          <a:xfrm>
            <a:off x="7010400" y="5334000"/>
            <a:ext cx="38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3200" b="1">
                <a:solidFill>
                  <a:srgbClr val="FF0000"/>
                </a:solidFill>
                <a:latin typeface="Times New Roman" pitchFamily="18" charset="0"/>
                <a:ea typeface="黑体" pitchFamily="49" charset="-122"/>
                <a:sym typeface="Symbol" pitchFamily="18" charset="2"/>
              </a:rPr>
              <a:t></a:t>
            </a:r>
            <a:endParaRPr kumimoji="1" lang="en-US" altLang="zh-CN" sz="3200" b="1">
              <a:solidFill>
                <a:srgbClr val="FF0000"/>
              </a:solidFill>
              <a:latin typeface="Times New Roman" pitchFamily="18" charset="0"/>
              <a:ea typeface="黑体" pitchFamily="49" charset="-122"/>
            </a:endParaRPr>
          </a:p>
        </p:txBody>
      </p:sp>
      <p:sp>
        <p:nvSpPr>
          <p:cNvPr id="135247" name="Text Box 79"/>
          <p:cNvSpPr txBox="1">
            <a:spLocks noChangeArrowheads="1"/>
          </p:cNvSpPr>
          <p:nvPr/>
        </p:nvSpPr>
        <p:spPr bwMode="auto">
          <a:xfrm>
            <a:off x="3657600" y="5334000"/>
            <a:ext cx="38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3200" b="1">
                <a:solidFill>
                  <a:srgbClr val="996633"/>
                </a:solidFill>
                <a:latin typeface="Times New Roman" pitchFamily="18" charset="0"/>
                <a:ea typeface="黑体" pitchFamily="49" charset="-122"/>
                <a:sym typeface="Symbol" pitchFamily="18" charset="2"/>
              </a:rPr>
              <a:t></a:t>
            </a:r>
            <a:endParaRPr kumimoji="1" lang="en-US" altLang="zh-CN" sz="3200" b="1">
              <a:solidFill>
                <a:srgbClr val="996633"/>
              </a:solidFill>
              <a:latin typeface="Times New Roman" pitchFamily="18" charset="0"/>
              <a:ea typeface="黑体" pitchFamily="49" charset="-122"/>
            </a:endParaRPr>
          </a:p>
        </p:txBody>
      </p:sp>
      <p:grpSp>
        <p:nvGrpSpPr>
          <p:cNvPr id="74793" name="Group 87"/>
          <p:cNvGrpSpPr>
            <a:grpSpLocks/>
          </p:cNvGrpSpPr>
          <p:nvPr/>
        </p:nvGrpSpPr>
        <p:grpSpPr bwMode="auto">
          <a:xfrm>
            <a:off x="438150" y="404813"/>
            <a:ext cx="4572000" cy="381000"/>
            <a:chOff x="276" y="255"/>
            <a:chExt cx="2880" cy="240"/>
          </a:xfrm>
        </p:grpSpPr>
        <p:sp>
          <p:nvSpPr>
            <p:cNvPr id="74808" name="Rectangle 81"/>
            <p:cNvSpPr>
              <a:spLocks noChangeArrowheads="1"/>
            </p:cNvSpPr>
            <p:nvPr/>
          </p:nvSpPr>
          <p:spPr bwMode="auto">
            <a:xfrm>
              <a:off x="276" y="255"/>
              <a:ext cx="576"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mark</a:t>
              </a:r>
            </a:p>
          </p:txBody>
        </p:sp>
        <p:sp>
          <p:nvSpPr>
            <p:cNvPr id="74809" name="Rectangle 82"/>
            <p:cNvSpPr>
              <a:spLocks noChangeArrowheads="1"/>
            </p:cNvSpPr>
            <p:nvPr/>
          </p:nvSpPr>
          <p:spPr bwMode="auto">
            <a:xfrm>
              <a:off x="852" y="255"/>
              <a:ext cx="576"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ivex</a:t>
              </a:r>
            </a:p>
          </p:txBody>
        </p:sp>
        <p:sp>
          <p:nvSpPr>
            <p:cNvPr id="74810" name="Rectangle 83"/>
            <p:cNvSpPr>
              <a:spLocks noChangeArrowheads="1"/>
            </p:cNvSpPr>
            <p:nvPr/>
          </p:nvSpPr>
          <p:spPr bwMode="auto">
            <a:xfrm>
              <a:off x="1428" y="255"/>
              <a:ext cx="576"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ilink</a:t>
              </a:r>
            </a:p>
          </p:txBody>
        </p:sp>
        <p:sp>
          <p:nvSpPr>
            <p:cNvPr id="74811" name="Rectangle 84"/>
            <p:cNvSpPr>
              <a:spLocks noChangeArrowheads="1"/>
            </p:cNvSpPr>
            <p:nvPr/>
          </p:nvSpPr>
          <p:spPr bwMode="auto">
            <a:xfrm>
              <a:off x="2004" y="255"/>
              <a:ext cx="576"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jvex</a:t>
              </a:r>
            </a:p>
          </p:txBody>
        </p:sp>
        <p:sp>
          <p:nvSpPr>
            <p:cNvPr id="74812" name="Rectangle 86"/>
            <p:cNvSpPr>
              <a:spLocks noChangeArrowheads="1"/>
            </p:cNvSpPr>
            <p:nvPr/>
          </p:nvSpPr>
          <p:spPr bwMode="auto">
            <a:xfrm>
              <a:off x="2580" y="255"/>
              <a:ext cx="576"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jlink</a:t>
              </a:r>
            </a:p>
          </p:txBody>
        </p:sp>
      </p:grpSp>
      <p:grpSp>
        <p:nvGrpSpPr>
          <p:cNvPr id="74794" name="Group 90"/>
          <p:cNvGrpSpPr>
            <a:grpSpLocks/>
          </p:cNvGrpSpPr>
          <p:nvPr/>
        </p:nvGrpSpPr>
        <p:grpSpPr bwMode="auto">
          <a:xfrm>
            <a:off x="1403350" y="1123950"/>
            <a:ext cx="2362200" cy="381000"/>
            <a:chOff x="884" y="708"/>
            <a:chExt cx="1488" cy="240"/>
          </a:xfrm>
        </p:grpSpPr>
        <p:sp>
          <p:nvSpPr>
            <p:cNvPr id="74806" name="Rectangle 88"/>
            <p:cNvSpPr>
              <a:spLocks noChangeArrowheads="1"/>
            </p:cNvSpPr>
            <p:nvPr/>
          </p:nvSpPr>
          <p:spPr bwMode="auto">
            <a:xfrm>
              <a:off x="884" y="708"/>
              <a:ext cx="672"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data</a:t>
              </a:r>
            </a:p>
          </p:txBody>
        </p:sp>
        <p:sp>
          <p:nvSpPr>
            <p:cNvPr id="74807" name="Rectangle 89"/>
            <p:cNvSpPr>
              <a:spLocks noChangeArrowheads="1"/>
            </p:cNvSpPr>
            <p:nvPr/>
          </p:nvSpPr>
          <p:spPr bwMode="auto">
            <a:xfrm>
              <a:off x="1556" y="708"/>
              <a:ext cx="816"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firstedge</a:t>
              </a:r>
            </a:p>
          </p:txBody>
        </p:sp>
      </p:grpSp>
      <p:sp>
        <p:nvSpPr>
          <p:cNvPr id="74795" name="Rectangle 91"/>
          <p:cNvSpPr>
            <a:spLocks noChangeArrowheads="1"/>
          </p:cNvSpPr>
          <p:nvPr/>
        </p:nvSpPr>
        <p:spPr bwMode="auto">
          <a:xfrm>
            <a:off x="395288" y="23495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t>0</a:t>
            </a:r>
          </a:p>
        </p:txBody>
      </p:sp>
      <p:sp>
        <p:nvSpPr>
          <p:cNvPr id="74796" name="Rectangle 92"/>
          <p:cNvSpPr>
            <a:spLocks noChangeArrowheads="1"/>
          </p:cNvSpPr>
          <p:nvPr/>
        </p:nvSpPr>
        <p:spPr bwMode="auto">
          <a:xfrm>
            <a:off x="395288" y="33575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t>1</a:t>
            </a:r>
          </a:p>
        </p:txBody>
      </p:sp>
      <p:sp>
        <p:nvSpPr>
          <p:cNvPr id="74797" name="Rectangle 93"/>
          <p:cNvSpPr>
            <a:spLocks noChangeArrowheads="1"/>
          </p:cNvSpPr>
          <p:nvPr/>
        </p:nvSpPr>
        <p:spPr bwMode="auto">
          <a:xfrm>
            <a:off x="395288" y="44370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t>2</a:t>
            </a:r>
          </a:p>
        </p:txBody>
      </p:sp>
      <p:sp>
        <p:nvSpPr>
          <p:cNvPr id="74798" name="Rectangle 94"/>
          <p:cNvSpPr>
            <a:spLocks noChangeArrowheads="1"/>
          </p:cNvSpPr>
          <p:nvPr/>
        </p:nvSpPr>
        <p:spPr bwMode="auto">
          <a:xfrm>
            <a:off x="323850" y="54451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t>3</a:t>
            </a:r>
          </a:p>
        </p:txBody>
      </p:sp>
      <p:sp>
        <p:nvSpPr>
          <p:cNvPr id="74799" name="Text Box 95"/>
          <p:cNvSpPr txBox="1">
            <a:spLocks noChangeArrowheads="1"/>
          </p:cNvSpPr>
          <p:nvPr/>
        </p:nvSpPr>
        <p:spPr bwMode="auto">
          <a:xfrm>
            <a:off x="2987675" y="2852738"/>
            <a:ext cx="863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A</a:t>
            </a:r>
            <a:r>
              <a:rPr lang="zh-CN" altLang="en-US"/>
              <a:t>－</a:t>
            </a:r>
            <a:r>
              <a:rPr lang="en-US" altLang="zh-CN"/>
              <a:t>B</a:t>
            </a:r>
          </a:p>
        </p:txBody>
      </p:sp>
      <p:sp>
        <p:nvSpPr>
          <p:cNvPr id="74800" name="Text Box 96"/>
          <p:cNvSpPr txBox="1">
            <a:spLocks noChangeArrowheads="1"/>
          </p:cNvSpPr>
          <p:nvPr/>
        </p:nvSpPr>
        <p:spPr bwMode="auto">
          <a:xfrm>
            <a:off x="6011863" y="2846388"/>
            <a:ext cx="863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C</a:t>
            </a:r>
            <a:r>
              <a:rPr lang="zh-CN" altLang="en-US"/>
              <a:t>－</a:t>
            </a:r>
            <a:r>
              <a:rPr lang="en-US" altLang="zh-CN"/>
              <a:t>B</a:t>
            </a:r>
          </a:p>
        </p:txBody>
      </p:sp>
      <p:sp>
        <p:nvSpPr>
          <p:cNvPr id="74801" name="Text Box 97"/>
          <p:cNvSpPr txBox="1">
            <a:spLocks noChangeArrowheads="1"/>
          </p:cNvSpPr>
          <p:nvPr/>
        </p:nvSpPr>
        <p:spPr bwMode="auto">
          <a:xfrm>
            <a:off x="2987675" y="3933825"/>
            <a:ext cx="863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A</a:t>
            </a:r>
            <a:r>
              <a:rPr lang="zh-CN" altLang="en-US"/>
              <a:t>－</a:t>
            </a:r>
            <a:r>
              <a:rPr lang="en-US" altLang="zh-CN"/>
              <a:t>C</a:t>
            </a:r>
          </a:p>
        </p:txBody>
      </p:sp>
      <p:sp>
        <p:nvSpPr>
          <p:cNvPr id="74802" name="Text Box 98"/>
          <p:cNvSpPr txBox="1">
            <a:spLocks noChangeArrowheads="1"/>
          </p:cNvSpPr>
          <p:nvPr/>
        </p:nvSpPr>
        <p:spPr bwMode="auto">
          <a:xfrm>
            <a:off x="3059113" y="5013325"/>
            <a:ext cx="863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A</a:t>
            </a:r>
            <a:r>
              <a:rPr lang="zh-CN" altLang="en-US"/>
              <a:t>－</a:t>
            </a:r>
            <a:r>
              <a:rPr lang="en-US" altLang="zh-CN"/>
              <a:t>D</a:t>
            </a:r>
          </a:p>
        </p:txBody>
      </p:sp>
      <p:sp>
        <p:nvSpPr>
          <p:cNvPr id="74803" name="Text Box 99"/>
          <p:cNvSpPr txBox="1">
            <a:spLocks noChangeArrowheads="1"/>
          </p:cNvSpPr>
          <p:nvPr/>
        </p:nvSpPr>
        <p:spPr bwMode="auto">
          <a:xfrm>
            <a:off x="6084888" y="4941888"/>
            <a:ext cx="863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D</a:t>
            </a:r>
            <a:r>
              <a:rPr lang="zh-CN" altLang="en-US"/>
              <a:t>－</a:t>
            </a:r>
            <a:r>
              <a:rPr lang="en-US" altLang="zh-CN"/>
              <a:t>B</a:t>
            </a:r>
          </a:p>
        </p:txBody>
      </p:sp>
      <p:sp>
        <p:nvSpPr>
          <p:cNvPr id="74804" name="Text Box 100"/>
          <p:cNvSpPr txBox="1">
            <a:spLocks noChangeArrowheads="1"/>
          </p:cNvSpPr>
          <p:nvPr/>
        </p:nvSpPr>
        <p:spPr bwMode="auto">
          <a:xfrm>
            <a:off x="5148263" y="438150"/>
            <a:ext cx="9509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000" b="1">
                <a:latin typeface="Tahoma" pitchFamily="34" charset="0"/>
                <a:ea typeface="楷体_GB2312" pitchFamily="49" charset="-122"/>
              </a:rPr>
              <a:t>边结点</a:t>
            </a:r>
          </a:p>
        </p:txBody>
      </p:sp>
      <p:sp>
        <p:nvSpPr>
          <p:cNvPr id="74805" name="Rectangle 101"/>
          <p:cNvSpPr>
            <a:spLocks noChangeArrowheads="1"/>
          </p:cNvSpPr>
          <p:nvPr/>
        </p:nvSpPr>
        <p:spPr bwMode="auto">
          <a:xfrm>
            <a:off x="3851275" y="1123950"/>
            <a:ext cx="1206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buClr>
                <a:schemeClr val="hlink"/>
              </a:buClr>
              <a:buFont typeface="Wingdings" pitchFamily="2" charset="2"/>
              <a:buNone/>
            </a:pPr>
            <a:r>
              <a:rPr lang="zh-CN" altLang="en-US" sz="2000" b="1">
                <a:ea typeface="楷体_GB2312" pitchFamily="49" charset="-122"/>
              </a:rPr>
              <a:t>顶点结点</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5232"/>
                                        </p:tgtEl>
                                        <p:attrNameLst>
                                          <p:attrName>style.visibility</p:attrName>
                                        </p:attrNameLst>
                                      </p:cBhvr>
                                      <p:to>
                                        <p:strVal val="visible"/>
                                      </p:to>
                                    </p:set>
                                    <p:animEffect transition="in" filter="wipe(left)">
                                      <p:cBhvr>
                                        <p:cTn id="7" dur="500"/>
                                        <p:tgtEl>
                                          <p:spTgt spid="135232"/>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35233"/>
                                        </p:tgtEl>
                                        <p:attrNameLst>
                                          <p:attrName>style.visibility</p:attrName>
                                        </p:attrNameLst>
                                      </p:cBhvr>
                                      <p:to>
                                        <p:strVal val="visible"/>
                                      </p:to>
                                    </p:set>
                                    <p:animEffect transition="in" filter="wipe(up)">
                                      <p:cBhvr>
                                        <p:cTn id="11" dur="500"/>
                                        <p:tgtEl>
                                          <p:spTgt spid="13523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35234"/>
                                        </p:tgtEl>
                                        <p:attrNameLst>
                                          <p:attrName>style.visibility</p:attrName>
                                        </p:attrNameLst>
                                      </p:cBhvr>
                                      <p:to>
                                        <p:strVal val="visible"/>
                                      </p:to>
                                    </p:set>
                                    <p:animEffect transition="in" filter="wipe(up)">
                                      <p:cBhvr>
                                        <p:cTn id="16" dur="500"/>
                                        <p:tgtEl>
                                          <p:spTgt spid="13523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35235"/>
                                        </p:tgtEl>
                                        <p:attrNameLst>
                                          <p:attrName>style.visibility</p:attrName>
                                        </p:attrNameLst>
                                      </p:cBhvr>
                                      <p:to>
                                        <p:strVal val="visible"/>
                                      </p:to>
                                    </p:set>
                                    <p:animEffect transition="in" filter="wipe(up)">
                                      <p:cBhvr>
                                        <p:cTn id="21" dur="500"/>
                                        <p:tgtEl>
                                          <p:spTgt spid="135235"/>
                                        </p:tgtEl>
                                      </p:cBhvr>
                                    </p:animEffect>
                                  </p:childTnLst>
                                </p:cTn>
                              </p:par>
                            </p:childTnLst>
                          </p:cTn>
                        </p:par>
                        <p:par>
                          <p:cTn id="22" fill="hold" nodeType="afterGroup">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135247"/>
                                        </p:tgtEl>
                                        <p:attrNameLst>
                                          <p:attrName>style.visibility</p:attrName>
                                        </p:attrNameLst>
                                      </p:cBhvr>
                                      <p:to>
                                        <p:strVal val="visible"/>
                                      </p:to>
                                    </p:set>
                                    <p:animEffect transition="in" filter="wipe(up)">
                                      <p:cBhvr>
                                        <p:cTn id="25" dur="500"/>
                                        <p:tgtEl>
                                          <p:spTgt spid="13524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35236"/>
                                        </p:tgtEl>
                                        <p:attrNameLst>
                                          <p:attrName>style.visibility</p:attrName>
                                        </p:attrNameLst>
                                      </p:cBhvr>
                                      <p:to>
                                        <p:strVal val="visible"/>
                                      </p:to>
                                    </p:set>
                                    <p:animEffect transition="in" filter="wipe(left)">
                                      <p:cBhvr>
                                        <p:cTn id="30" dur="500"/>
                                        <p:tgtEl>
                                          <p:spTgt spid="13523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35237"/>
                                        </p:tgtEl>
                                        <p:attrNameLst>
                                          <p:attrName>style.visibility</p:attrName>
                                        </p:attrNameLst>
                                      </p:cBhvr>
                                      <p:to>
                                        <p:strVal val="visible"/>
                                      </p:to>
                                    </p:set>
                                    <p:animEffect transition="in" filter="wipe(left)">
                                      <p:cBhvr>
                                        <p:cTn id="35" dur="500"/>
                                        <p:tgtEl>
                                          <p:spTgt spid="13523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35238"/>
                                        </p:tgtEl>
                                        <p:attrNameLst>
                                          <p:attrName>style.visibility</p:attrName>
                                        </p:attrNameLst>
                                      </p:cBhvr>
                                      <p:to>
                                        <p:strVal val="visible"/>
                                      </p:to>
                                    </p:set>
                                    <p:animEffect transition="in" filter="wipe(up)">
                                      <p:cBhvr>
                                        <p:cTn id="40" dur="500"/>
                                        <p:tgtEl>
                                          <p:spTgt spid="135238"/>
                                        </p:tgtEl>
                                      </p:cBhvr>
                                    </p:animEffect>
                                  </p:childTnLst>
                                </p:cTn>
                              </p:par>
                            </p:childTnLst>
                          </p:cTn>
                        </p:par>
                        <p:par>
                          <p:cTn id="41" fill="hold" nodeType="afterGroup">
                            <p:stCondLst>
                              <p:cond delay="500"/>
                            </p:stCondLst>
                            <p:childTnLst>
                              <p:par>
                                <p:cTn id="42" presetID="22" presetClass="entr" presetSubtype="1" fill="hold" grpId="0" nodeType="afterEffect">
                                  <p:stCondLst>
                                    <p:cond delay="0"/>
                                  </p:stCondLst>
                                  <p:childTnLst>
                                    <p:set>
                                      <p:cBhvr>
                                        <p:cTn id="43" dur="1" fill="hold">
                                          <p:stCondLst>
                                            <p:cond delay="0"/>
                                          </p:stCondLst>
                                        </p:cTn>
                                        <p:tgtEl>
                                          <p:spTgt spid="135246"/>
                                        </p:tgtEl>
                                        <p:attrNameLst>
                                          <p:attrName>style.visibility</p:attrName>
                                        </p:attrNameLst>
                                      </p:cBhvr>
                                      <p:to>
                                        <p:strVal val="visible"/>
                                      </p:to>
                                    </p:set>
                                    <p:animEffect transition="in" filter="wipe(up)">
                                      <p:cBhvr>
                                        <p:cTn id="44" dur="500"/>
                                        <p:tgtEl>
                                          <p:spTgt spid="13524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35239"/>
                                        </p:tgtEl>
                                        <p:attrNameLst>
                                          <p:attrName>style.visibility</p:attrName>
                                        </p:attrNameLst>
                                      </p:cBhvr>
                                      <p:to>
                                        <p:strVal val="visible"/>
                                      </p:to>
                                    </p:set>
                                    <p:animEffect transition="in" filter="wipe(left)">
                                      <p:cBhvr>
                                        <p:cTn id="49" dur="500"/>
                                        <p:tgtEl>
                                          <p:spTgt spid="135239"/>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35242"/>
                                        </p:tgtEl>
                                        <p:attrNameLst>
                                          <p:attrName>style.visibility</p:attrName>
                                        </p:attrNameLst>
                                      </p:cBhvr>
                                      <p:to>
                                        <p:strVal val="visible"/>
                                      </p:to>
                                    </p:set>
                                    <p:animEffect transition="in" filter="wipe(left)">
                                      <p:cBhvr>
                                        <p:cTn id="54" dur="500"/>
                                        <p:tgtEl>
                                          <p:spTgt spid="135242"/>
                                        </p:tgtEl>
                                      </p:cBhvr>
                                    </p:animEffect>
                                  </p:childTnLst>
                                </p:cTn>
                              </p:par>
                            </p:childTnLst>
                          </p:cTn>
                        </p:par>
                        <p:par>
                          <p:cTn id="55" fill="hold" nodeType="afterGroup">
                            <p:stCondLst>
                              <p:cond delay="500"/>
                            </p:stCondLst>
                            <p:childTnLst>
                              <p:par>
                                <p:cTn id="56" presetID="22" presetClass="entr" presetSubtype="4" fill="hold" grpId="0" nodeType="afterEffect">
                                  <p:stCondLst>
                                    <p:cond delay="0"/>
                                  </p:stCondLst>
                                  <p:childTnLst>
                                    <p:set>
                                      <p:cBhvr>
                                        <p:cTn id="57" dur="1" fill="hold">
                                          <p:stCondLst>
                                            <p:cond delay="0"/>
                                          </p:stCondLst>
                                        </p:cTn>
                                        <p:tgtEl>
                                          <p:spTgt spid="135243"/>
                                        </p:tgtEl>
                                        <p:attrNameLst>
                                          <p:attrName>style.visibility</p:attrName>
                                        </p:attrNameLst>
                                      </p:cBhvr>
                                      <p:to>
                                        <p:strVal val="visible"/>
                                      </p:to>
                                    </p:set>
                                    <p:animEffect transition="in" filter="wipe(down)">
                                      <p:cBhvr>
                                        <p:cTn id="58" dur="500"/>
                                        <p:tgtEl>
                                          <p:spTgt spid="135243"/>
                                        </p:tgtEl>
                                      </p:cBhvr>
                                    </p:animEffect>
                                  </p:childTnLst>
                                </p:cTn>
                              </p:par>
                            </p:childTnLst>
                          </p:cTn>
                        </p:par>
                        <p:par>
                          <p:cTn id="59" fill="hold" nodeType="afterGroup">
                            <p:stCondLst>
                              <p:cond delay="1000"/>
                            </p:stCondLst>
                            <p:childTnLst>
                              <p:par>
                                <p:cTn id="60" presetID="22" presetClass="entr" presetSubtype="4" fill="hold" grpId="0" nodeType="afterEffect">
                                  <p:stCondLst>
                                    <p:cond delay="0"/>
                                  </p:stCondLst>
                                  <p:childTnLst>
                                    <p:set>
                                      <p:cBhvr>
                                        <p:cTn id="61" dur="1" fill="hold">
                                          <p:stCondLst>
                                            <p:cond delay="0"/>
                                          </p:stCondLst>
                                        </p:cTn>
                                        <p:tgtEl>
                                          <p:spTgt spid="135244"/>
                                        </p:tgtEl>
                                        <p:attrNameLst>
                                          <p:attrName>style.visibility</p:attrName>
                                        </p:attrNameLst>
                                      </p:cBhvr>
                                      <p:to>
                                        <p:strVal val="visible"/>
                                      </p:to>
                                    </p:set>
                                    <p:animEffect transition="in" filter="wipe(down)">
                                      <p:cBhvr>
                                        <p:cTn id="62" dur="500"/>
                                        <p:tgtEl>
                                          <p:spTgt spid="13524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35240"/>
                                        </p:tgtEl>
                                        <p:attrNameLst>
                                          <p:attrName>style.visibility</p:attrName>
                                        </p:attrNameLst>
                                      </p:cBhvr>
                                      <p:to>
                                        <p:strVal val="visible"/>
                                      </p:to>
                                    </p:set>
                                    <p:animEffect transition="in" filter="wipe(left)">
                                      <p:cBhvr>
                                        <p:cTn id="67" dur="500"/>
                                        <p:tgtEl>
                                          <p:spTgt spid="13524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35241"/>
                                        </p:tgtEl>
                                        <p:attrNameLst>
                                          <p:attrName>style.visibility</p:attrName>
                                        </p:attrNameLst>
                                      </p:cBhvr>
                                      <p:to>
                                        <p:strVal val="visible"/>
                                      </p:to>
                                    </p:set>
                                    <p:animEffect transition="in" filter="wipe(left)">
                                      <p:cBhvr>
                                        <p:cTn id="72" dur="500"/>
                                        <p:tgtEl>
                                          <p:spTgt spid="135241"/>
                                        </p:tgtEl>
                                      </p:cBhvr>
                                    </p:animEffect>
                                  </p:childTnLst>
                                </p:cTn>
                              </p:par>
                            </p:childTnLst>
                          </p:cTn>
                        </p:par>
                        <p:par>
                          <p:cTn id="73" fill="hold" nodeType="afterGroup">
                            <p:stCondLst>
                              <p:cond delay="500"/>
                            </p:stCondLst>
                            <p:childTnLst>
                              <p:par>
                                <p:cTn id="74" presetID="22" presetClass="entr" presetSubtype="8" fill="hold" grpId="0" nodeType="afterEffect">
                                  <p:stCondLst>
                                    <p:cond delay="0"/>
                                  </p:stCondLst>
                                  <p:childTnLst>
                                    <p:set>
                                      <p:cBhvr>
                                        <p:cTn id="75" dur="1" fill="hold">
                                          <p:stCondLst>
                                            <p:cond delay="0"/>
                                          </p:stCondLst>
                                        </p:cTn>
                                        <p:tgtEl>
                                          <p:spTgt spid="135245"/>
                                        </p:tgtEl>
                                        <p:attrNameLst>
                                          <p:attrName>style.visibility</p:attrName>
                                        </p:attrNameLst>
                                      </p:cBhvr>
                                      <p:to>
                                        <p:strVal val="visible"/>
                                      </p:to>
                                    </p:set>
                                    <p:animEffect transition="in" filter="wipe(left)">
                                      <p:cBhvr>
                                        <p:cTn id="76" dur="500"/>
                                        <p:tgtEl>
                                          <p:spTgt spid="135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232" grpId="0" animBg="1"/>
      <p:bldP spid="135233" grpId="0" animBg="1"/>
      <p:bldP spid="135234" grpId="0" animBg="1"/>
      <p:bldP spid="135235" grpId="0" animBg="1"/>
      <p:bldP spid="135236" grpId="0" animBg="1"/>
      <p:bldP spid="135237" grpId="0" animBg="1"/>
      <p:bldP spid="135238" grpId="0" animBg="1"/>
      <p:bldP spid="135239" grpId="0" animBg="1"/>
      <p:bldP spid="135240" grpId="0" animBg="1"/>
      <p:bldP spid="135241" grpId="0" animBg="1"/>
      <p:bldP spid="135242" grpId="0" animBg="1"/>
      <p:bldP spid="135243" grpId="0" animBg="1"/>
      <p:bldP spid="135244" grpId="0" autoUpdateAnimBg="0"/>
      <p:bldP spid="135245" grpId="0" autoUpdateAnimBg="0"/>
      <p:bldP spid="135246" grpId="0" autoUpdateAnimBg="0"/>
      <p:bldP spid="135247"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8" name="Text Box 17"/>
          <p:cNvSpPr txBox="1">
            <a:spLocks noChangeArrowheads="1"/>
          </p:cNvSpPr>
          <p:nvPr/>
        </p:nvSpPr>
        <p:spPr bwMode="auto">
          <a:xfrm>
            <a:off x="323850" y="333375"/>
            <a:ext cx="4824413" cy="579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3200">
                <a:latin typeface="楷体_GB2312" pitchFamily="49" charset="-122"/>
                <a:ea typeface="楷体_GB2312" pitchFamily="49" charset="-122"/>
              </a:rPr>
              <a:t>画出下图的邻接多重表</a:t>
            </a:r>
          </a:p>
        </p:txBody>
      </p:sp>
      <p:grpSp>
        <p:nvGrpSpPr>
          <p:cNvPr id="75779" name="Group 23"/>
          <p:cNvGrpSpPr>
            <a:grpSpLocks/>
          </p:cNvGrpSpPr>
          <p:nvPr/>
        </p:nvGrpSpPr>
        <p:grpSpPr bwMode="auto">
          <a:xfrm>
            <a:off x="5435600" y="188913"/>
            <a:ext cx="2520950" cy="2519362"/>
            <a:chOff x="2426" y="1525"/>
            <a:chExt cx="1790" cy="1905"/>
          </a:xfrm>
        </p:grpSpPr>
        <p:sp>
          <p:nvSpPr>
            <p:cNvPr id="75781" name="Line 20"/>
            <p:cNvSpPr>
              <a:spLocks noChangeShapeType="1"/>
            </p:cNvSpPr>
            <p:nvPr/>
          </p:nvSpPr>
          <p:spPr bwMode="auto">
            <a:xfrm flipV="1">
              <a:off x="2789" y="1933"/>
              <a:ext cx="1044" cy="1134"/>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782" name="Oval 5"/>
            <p:cNvSpPr>
              <a:spLocks noChangeArrowheads="1"/>
            </p:cNvSpPr>
            <p:nvPr/>
          </p:nvSpPr>
          <p:spPr bwMode="auto">
            <a:xfrm>
              <a:off x="2426" y="1525"/>
              <a:ext cx="432" cy="43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a</a:t>
              </a:r>
            </a:p>
          </p:txBody>
        </p:sp>
        <p:sp>
          <p:nvSpPr>
            <p:cNvPr id="75783" name="Oval 6"/>
            <p:cNvSpPr>
              <a:spLocks noChangeArrowheads="1"/>
            </p:cNvSpPr>
            <p:nvPr/>
          </p:nvSpPr>
          <p:spPr bwMode="auto">
            <a:xfrm>
              <a:off x="3784" y="2950"/>
              <a:ext cx="432" cy="43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e</a:t>
              </a:r>
            </a:p>
          </p:txBody>
        </p:sp>
        <p:sp>
          <p:nvSpPr>
            <p:cNvPr id="75784" name="Oval 7"/>
            <p:cNvSpPr>
              <a:spLocks noChangeArrowheads="1"/>
            </p:cNvSpPr>
            <p:nvPr/>
          </p:nvSpPr>
          <p:spPr bwMode="auto">
            <a:xfrm>
              <a:off x="3736" y="1525"/>
              <a:ext cx="432" cy="43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b</a:t>
              </a:r>
            </a:p>
          </p:txBody>
        </p:sp>
        <p:sp>
          <p:nvSpPr>
            <p:cNvPr id="75785" name="Oval 8"/>
            <p:cNvSpPr>
              <a:spLocks noChangeArrowheads="1"/>
            </p:cNvSpPr>
            <p:nvPr/>
          </p:nvSpPr>
          <p:spPr bwMode="auto">
            <a:xfrm>
              <a:off x="2426" y="2998"/>
              <a:ext cx="432" cy="43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d</a:t>
              </a:r>
            </a:p>
          </p:txBody>
        </p:sp>
        <p:sp>
          <p:nvSpPr>
            <p:cNvPr id="75786" name="Oval 12"/>
            <p:cNvSpPr>
              <a:spLocks noChangeArrowheads="1"/>
            </p:cNvSpPr>
            <p:nvPr/>
          </p:nvSpPr>
          <p:spPr bwMode="auto">
            <a:xfrm>
              <a:off x="3107" y="2296"/>
              <a:ext cx="432" cy="43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c</a:t>
              </a:r>
            </a:p>
          </p:txBody>
        </p:sp>
        <p:sp>
          <p:nvSpPr>
            <p:cNvPr id="75787" name="Line 18"/>
            <p:cNvSpPr>
              <a:spLocks noChangeShapeType="1"/>
            </p:cNvSpPr>
            <p:nvPr/>
          </p:nvSpPr>
          <p:spPr bwMode="auto">
            <a:xfrm>
              <a:off x="2881" y="1706"/>
              <a:ext cx="861"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788" name="Line 19"/>
            <p:cNvSpPr>
              <a:spLocks noChangeShapeType="1"/>
            </p:cNvSpPr>
            <p:nvPr/>
          </p:nvSpPr>
          <p:spPr bwMode="auto">
            <a:xfrm>
              <a:off x="2653" y="1933"/>
              <a:ext cx="0" cy="1089"/>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789" name="Line 21"/>
            <p:cNvSpPr>
              <a:spLocks noChangeShapeType="1"/>
            </p:cNvSpPr>
            <p:nvPr/>
          </p:nvSpPr>
          <p:spPr bwMode="auto">
            <a:xfrm>
              <a:off x="3470" y="2659"/>
              <a:ext cx="363" cy="363"/>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790" name="Line 22"/>
            <p:cNvSpPr>
              <a:spLocks noChangeShapeType="1"/>
            </p:cNvSpPr>
            <p:nvPr/>
          </p:nvSpPr>
          <p:spPr bwMode="auto">
            <a:xfrm>
              <a:off x="4014" y="1933"/>
              <a:ext cx="0" cy="1043"/>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321562" name="Picture 26"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2852738"/>
            <a:ext cx="7632700" cy="368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15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2" name="Rectangle 4"/>
          <p:cNvSpPr>
            <a:spLocks noChangeArrowheads="1"/>
          </p:cNvSpPr>
          <p:nvPr/>
        </p:nvSpPr>
        <p:spPr bwMode="auto">
          <a:xfrm>
            <a:off x="250825" y="260350"/>
            <a:ext cx="84248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ea typeface="楷体_GB2312" pitchFamily="49" charset="-122"/>
              </a:rPr>
              <a:t>邻接多重表与邻接表的区别：</a:t>
            </a:r>
          </a:p>
        </p:txBody>
      </p:sp>
      <p:sp>
        <p:nvSpPr>
          <p:cNvPr id="76803" name="Rectangle 6"/>
          <p:cNvSpPr>
            <a:spLocks noChangeArrowheads="1"/>
          </p:cNvSpPr>
          <p:nvPr/>
        </p:nvSpPr>
        <p:spPr bwMode="auto">
          <a:xfrm>
            <a:off x="395288" y="908050"/>
            <a:ext cx="61928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ea typeface="楷体_GB2312" pitchFamily="49" charset="-122"/>
              </a:rPr>
              <a:t>邻接表：同一条边用两个表结点表示</a:t>
            </a:r>
          </a:p>
        </p:txBody>
      </p:sp>
      <p:sp>
        <p:nvSpPr>
          <p:cNvPr id="76804" name="Rectangle 7"/>
          <p:cNvSpPr>
            <a:spLocks noChangeArrowheads="1"/>
          </p:cNvSpPr>
          <p:nvPr/>
        </p:nvSpPr>
        <p:spPr bwMode="auto">
          <a:xfrm>
            <a:off x="395288" y="1614488"/>
            <a:ext cx="76327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ea typeface="楷体_GB2312" pitchFamily="49" charset="-122"/>
              </a:rPr>
              <a:t>邻接多重表：同一条边用一个表结点表示</a:t>
            </a:r>
          </a:p>
        </p:txBody>
      </p:sp>
      <p:sp>
        <p:nvSpPr>
          <p:cNvPr id="76805" name="Rectangle 8"/>
          <p:cNvSpPr>
            <a:spLocks noChangeArrowheads="1"/>
          </p:cNvSpPr>
          <p:nvPr/>
        </p:nvSpPr>
        <p:spPr bwMode="auto">
          <a:xfrm>
            <a:off x="250825" y="2205038"/>
            <a:ext cx="83534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ea typeface="楷体_GB2312" pitchFamily="49" charset="-122"/>
              </a:rPr>
              <a:t>除了标志域以外，邻接多重表与邻接表表达的信息是相同的，因此，操作的实现也基本相似。</a:t>
            </a:r>
          </a:p>
        </p:txBody>
      </p:sp>
      <p:sp>
        <p:nvSpPr>
          <p:cNvPr id="76806" name="Rectangle 10"/>
          <p:cNvSpPr>
            <a:spLocks noChangeArrowheads="1"/>
          </p:cNvSpPr>
          <p:nvPr/>
        </p:nvSpPr>
        <p:spPr bwMode="auto">
          <a:xfrm>
            <a:off x="395288" y="3644900"/>
            <a:ext cx="5640387"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ea typeface="楷体_GB2312" pitchFamily="49" charset="-122"/>
              </a:rPr>
              <a:t>邻接多重表特点：</a:t>
            </a:r>
          </a:p>
          <a:p>
            <a:r>
              <a:rPr kumimoji="1" lang="zh-CN" altLang="en-US" sz="2800" b="1">
                <a:ea typeface="楷体_GB2312" pitchFamily="49" charset="-122"/>
              </a:rPr>
              <a:t>  操作容易，比如求顶点的度等；</a:t>
            </a:r>
          </a:p>
          <a:p>
            <a:r>
              <a:rPr kumimoji="1" lang="zh-CN" altLang="en-US" sz="2800" b="1">
                <a:ea typeface="楷体_GB2312" pitchFamily="49" charset="-122"/>
              </a:rPr>
              <a:t>  空间复杂度与邻接表相同；</a:t>
            </a:r>
          </a:p>
          <a:p>
            <a:r>
              <a:rPr kumimoji="1" lang="zh-CN" altLang="en-US" sz="2800" b="1">
                <a:ea typeface="楷体_GB2312" pitchFamily="49" charset="-122"/>
              </a:rPr>
              <a:t> 建立的时间复杂度与邻接表相同。</a:t>
            </a:r>
          </a:p>
        </p:txBody>
      </p:sp>
    </p:spTree>
  </p:cSld>
  <p:clrMapOvr>
    <a:masterClrMapping/>
  </p:clrMapOvr>
  <p:transition>
    <p:blinds dir="vert"/>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6" name="Rectangle 6"/>
          <p:cNvSpPr>
            <a:spLocks noChangeArrowheads="1"/>
          </p:cNvSpPr>
          <p:nvPr/>
        </p:nvSpPr>
        <p:spPr bwMode="auto">
          <a:xfrm>
            <a:off x="250825" y="115888"/>
            <a:ext cx="7637463" cy="3311525"/>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Font typeface="Wingdings" pitchFamily="2" charset="2"/>
              <a:buNone/>
            </a:pPr>
            <a:r>
              <a:rPr lang="en-US" altLang="zh-CN" sz="2400">
                <a:solidFill>
                  <a:srgbClr val="000000"/>
                </a:solidFill>
              </a:rPr>
              <a:t>#define MAX_VERTEX_NUM	20</a:t>
            </a:r>
          </a:p>
          <a:p>
            <a:pPr marL="342900" indent="-342900">
              <a:spcBef>
                <a:spcPct val="20000"/>
              </a:spcBef>
              <a:buClr>
                <a:schemeClr val="hlink"/>
              </a:buClr>
              <a:buFont typeface="Wingdings" pitchFamily="2" charset="2"/>
              <a:buNone/>
            </a:pPr>
            <a:r>
              <a:rPr lang="en-US" altLang="zh-CN" sz="2400">
                <a:solidFill>
                  <a:srgbClr val="000000"/>
                </a:solidFill>
              </a:rPr>
              <a:t>// </a:t>
            </a:r>
            <a:r>
              <a:rPr lang="zh-CN" altLang="en-US" sz="2400">
                <a:solidFill>
                  <a:srgbClr val="000000"/>
                </a:solidFill>
              </a:rPr>
              <a:t>访问标志</a:t>
            </a:r>
          </a:p>
          <a:p>
            <a:pPr marL="342900" indent="-342900">
              <a:spcBef>
                <a:spcPct val="20000"/>
              </a:spcBef>
              <a:buClr>
                <a:schemeClr val="hlink"/>
              </a:buClr>
              <a:buFont typeface="Wingdings" pitchFamily="2" charset="2"/>
              <a:buNone/>
            </a:pPr>
            <a:r>
              <a:rPr lang="en-US" altLang="zh-CN" sz="2400">
                <a:solidFill>
                  <a:srgbClr val="000000"/>
                </a:solidFill>
              </a:rPr>
              <a:t>typedef enum</a:t>
            </a:r>
          </a:p>
          <a:p>
            <a:pPr marL="342900" indent="-342900">
              <a:spcBef>
                <a:spcPct val="20000"/>
              </a:spcBef>
              <a:buClr>
                <a:schemeClr val="hlink"/>
              </a:buClr>
              <a:buFont typeface="Wingdings" pitchFamily="2" charset="2"/>
              <a:buNone/>
            </a:pPr>
            <a:r>
              <a:rPr lang="en-US" altLang="zh-CN" sz="2400">
                <a:solidFill>
                  <a:srgbClr val="000000"/>
                </a:solidFill>
              </a:rPr>
              <a:t>{   unvisited,</a:t>
            </a:r>
          </a:p>
          <a:p>
            <a:pPr marL="742950" lvl="1" indent="-285750">
              <a:spcBef>
                <a:spcPct val="20000"/>
              </a:spcBef>
              <a:buClr>
                <a:schemeClr val="tx2"/>
              </a:buClr>
              <a:buSzPct val="85000"/>
              <a:buFont typeface="Wingdings" pitchFamily="2" charset="2"/>
              <a:buNone/>
            </a:pPr>
            <a:r>
              <a:rPr lang="en-US" altLang="zh-CN" sz="2400">
                <a:solidFill>
                  <a:srgbClr val="000000"/>
                </a:solidFill>
              </a:rPr>
              <a:t>visited</a:t>
            </a:r>
          </a:p>
          <a:p>
            <a:pPr marL="342900" indent="-342900">
              <a:spcBef>
                <a:spcPct val="20000"/>
              </a:spcBef>
              <a:buClr>
                <a:schemeClr val="hlink"/>
              </a:buClr>
              <a:buFont typeface="Wingdings" pitchFamily="2" charset="2"/>
              <a:buNone/>
            </a:pPr>
            <a:r>
              <a:rPr lang="en-US" altLang="zh-CN" sz="2400">
                <a:solidFill>
                  <a:srgbClr val="000000"/>
                </a:solidFill>
              </a:rPr>
              <a:t>}VisitIf;</a:t>
            </a:r>
          </a:p>
        </p:txBody>
      </p:sp>
      <p:sp>
        <p:nvSpPr>
          <p:cNvPr id="77827" name="Rectangle 8"/>
          <p:cNvSpPr>
            <a:spLocks noChangeArrowheads="1"/>
          </p:cNvSpPr>
          <p:nvPr/>
        </p:nvSpPr>
        <p:spPr bwMode="auto">
          <a:xfrm>
            <a:off x="215900" y="2924175"/>
            <a:ext cx="8820150" cy="352425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folHlink"/>
              </a:buClr>
              <a:buSzPct val="60000"/>
              <a:buFont typeface="Wingdings" pitchFamily="2" charset="2"/>
              <a:buNone/>
            </a:pPr>
            <a:r>
              <a:rPr kumimoji="1" lang="en-US" altLang="zh-CN" sz="2400">
                <a:solidFill>
                  <a:srgbClr val="000000"/>
                </a:solidFill>
                <a:latin typeface="Tahoma" pitchFamily="34" charset="0"/>
              </a:rPr>
              <a:t>// </a:t>
            </a:r>
            <a:r>
              <a:rPr kumimoji="1" lang="zh-CN" altLang="en-US" sz="2400">
                <a:solidFill>
                  <a:srgbClr val="000000"/>
                </a:solidFill>
                <a:latin typeface="Tahoma" pitchFamily="34" charset="0"/>
              </a:rPr>
              <a:t>边结点</a:t>
            </a:r>
          </a:p>
          <a:p>
            <a:pPr>
              <a:spcBef>
                <a:spcPct val="20000"/>
              </a:spcBef>
              <a:buClr>
                <a:schemeClr val="folHlink"/>
              </a:buClr>
              <a:buSzPct val="60000"/>
              <a:buFont typeface="Wingdings" pitchFamily="2" charset="2"/>
              <a:buNone/>
            </a:pPr>
            <a:r>
              <a:rPr kumimoji="1" lang="en-US" altLang="zh-CN" sz="2400">
                <a:solidFill>
                  <a:srgbClr val="000000"/>
                </a:solidFill>
                <a:latin typeface="Tahoma" pitchFamily="34" charset="0"/>
              </a:rPr>
              <a:t>typedef struct EBox</a:t>
            </a:r>
          </a:p>
          <a:p>
            <a:pPr>
              <a:spcBef>
                <a:spcPct val="20000"/>
              </a:spcBef>
              <a:buClr>
                <a:schemeClr val="folHlink"/>
              </a:buClr>
              <a:buSzPct val="60000"/>
              <a:buFont typeface="Wingdings" pitchFamily="2" charset="2"/>
              <a:buNone/>
            </a:pPr>
            <a:r>
              <a:rPr kumimoji="1" lang="en-US" altLang="zh-CN" sz="2400">
                <a:solidFill>
                  <a:srgbClr val="000000"/>
                </a:solidFill>
                <a:latin typeface="Tahoma" pitchFamily="34" charset="0"/>
              </a:rPr>
              <a:t>{</a:t>
            </a:r>
          </a:p>
          <a:p>
            <a:pPr lvl="1">
              <a:spcBef>
                <a:spcPct val="20000"/>
              </a:spcBef>
              <a:buClr>
                <a:schemeClr val="hlink"/>
              </a:buClr>
              <a:buSzPct val="55000"/>
              <a:buFont typeface="Wingdings" pitchFamily="2" charset="2"/>
              <a:buNone/>
            </a:pPr>
            <a:r>
              <a:rPr kumimoji="1" lang="en-US" altLang="zh-CN" sz="2400">
                <a:solidFill>
                  <a:srgbClr val="000000"/>
                </a:solidFill>
                <a:latin typeface="Tahoma" pitchFamily="34" charset="0"/>
              </a:rPr>
              <a:t>VisitIf	mark;		</a:t>
            </a:r>
            <a:r>
              <a:rPr kumimoji="1" lang="en-US" altLang="zh-CN" sz="2000">
                <a:solidFill>
                  <a:srgbClr val="000000"/>
                </a:solidFill>
                <a:latin typeface="Tahoma" pitchFamily="34" charset="0"/>
              </a:rPr>
              <a:t>// </a:t>
            </a:r>
            <a:r>
              <a:rPr kumimoji="1" lang="zh-CN" altLang="en-US" sz="2000">
                <a:solidFill>
                  <a:srgbClr val="000000"/>
                </a:solidFill>
                <a:latin typeface="Tahoma" pitchFamily="34" charset="0"/>
              </a:rPr>
              <a:t>访问标志</a:t>
            </a:r>
          </a:p>
          <a:p>
            <a:pPr lvl="1">
              <a:spcBef>
                <a:spcPct val="20000"/>
              </a:spcBef>
              <a:buClr>
                <a:schemeClr val="hlink"/>
              </a:buClr>
              <a:buSzPct val="55000"/>
              <a:buFont typeface="Wingdings" pitchFamily="2" charset="2"/>
              <a:buNone/>
            </a:pPr>
            <a:r>
              <a:rPr kumimoji="1" lang="en-US" altLang="zh-CN" sz="2400">
                <a:solidFill>
                  <a:srgbClr val="000000"/>
                </a:solidFill>
                <a:latin typeface="Tahoma" pitchFamily="34" charset="0"/>
              </a:rPr>
              <a:t>int		ivex, jvex;	</a:t>
            </a:r>
            <a:r>
              <a:rPr kumimoji="1" lang="en-US" altLang="zh-CN" sz="2000">
                <a:solidFill>
                  <a:srgbClr val="000000"/>
                </a:solidFill>
                <a:latin typeface="Tahoma" pitchFamily="34" charset="0"/>
              </a:rPr>
              <a:t>// </a:t>
            </a:r>
            <a:r>
              <a:rPr kumimoji="1" lang="zh-CN" altLang="en-US" sz="2000">
                <a:solidFill>
                  <a:srgbClr val="000000"/>
                </a:solidFill>
                <a:latin typeface="Tahoma" pitchFamily="34" charset="0"/>
              </a:rPr>
              <a:t>该边依附的两个顶点的位置</a:t>
            </a:r>
          </a:p>
          <a:p>
            <a:pPr lvl="1">
              <a:spcBef>
                <a:spcPct val="20000"/>
              </a:spcBef>
              <a:buClr>
                <a:schemeClr val="hlink"/>
              </a:buClr>
              <a:buSzPct val="55000"/>
              <a:buFont typeface="Wingdings" pitchFamily="2" charset="2"/>
              <a:buNone/>
            </a:pPr>
            <a:r>
              <a:rPr kumimoji="1" lang="en-US" altLang="zh-CN" sz="2400">
                <a:solidFill>
                  <a:srgbClr val="000000"/>
                </a:solidFill>
                <a:latin typeface="Tahoma" pitchFamily="34" charset="0"/>
              </a:rPr>
              <a:t>struct Ebox  *ilink, *jlink;  </a:t>
            </a:r>
            <a:r>
              <a:rPr kumimoji="1" lang="en-US" altLang="zh-CN" sz="2000">
                <a:solidFill>
                  <a:srgbClr val="000000"/>
                </a:solidFill>
                <a:latin typeface="Tahoma" pitchFamily="34" charset="0"/>
              </a:rPr>
              <a:t>// </a:t>
            </a:r>
            <a:r>
              <a:rPr kumimoji="1" lang="zh-CN" altLang="en-US" sz="2000">
                <a:solidFill>
                  <a:srgbClr val="000000"/>
                </a:solidFill>
                <a:latin typeface="Tahoma" pitchFamily="34" charset="0"/>
              </a:rPr>
              <a:t>分别指向依附这两个顶点的下一条边</a:t>
            </a:r>
          </a:p>
          <a:p>
            <a:pPr lvl="1">
              <a:spcBef>
                <a:spcPct val="20000"/>
              </a:spcBef>
              <a:buClr>
                <a:schemeClr val="hlink"/>
              </a:buClr>
              <a:buSzPct val="55000"/>
              <a:buFont typeface="Wingdings" pitchFamily="2" charset="2"/>
              <a:buNone/>
            </a:pPr>
            <a:r>
              <a:rPr kumimoji="1" lang="zh-CN" altLang="en-US" sz="2400">
                <a:solidFill>
                  <a:srgbClr val="000000"/>
                </a:solidFill>
                <a:latin typeface="Tahoma" pitchFamily="34" charset="0"/>
              </a:rPr>
              <a:t> </a:t>
            </a:r>
            <a:r>
              <a:rPr kumimoji="1" lang="en-US" altLang="zh-CN" sz="2400">
                <a:solidFill>
                  <a:srgbClr val="000000"/>
                </a:solidFill>
                <a:latin typeface="Tahoma" pitchFamily="34" charset="0"/>
              </a:rPr>
              <a:t>InfoType	*info;	</a:t>
            </a:r>
            <a:r>
              <a:rPr kumimoji="1" lang="en-US" altLang="zh-CN" sz="2000">
                <a:solidFill>
                  <a:srgbClr val="000000"/>
                </a:solidFill>
                <a:latin typeface="Tahoma" pitchFamily="34" charset="0"/>
              </a:rPr>
              <a:t>// </a:t>
            </a:r>
            <a:r>
              <a:rPr kumimoji="1" lang="zh-CN" altLang="en-US" sz="2000">
                <a:solidFill>
                  <a:srgbClr val="000000"/>
                </a:solidFill>
                <a:latin typeface="Tahoma" pitchFamily="34" charset="0"/>
              </a:rPr>
              <a:t>该边信息指针</a:t>
            </a:r>
          </a:p>
          <a:p>
            <a:pPr>
              <a:spcBef>
                <a:spcPct val="20000"/>
              </a:spcBef>
              <a:buClr>
                <a:schemeClr val="folHlink"/>
              </a:buClr>
              <a:buSzPct val="60000"/>
              <a:buFont typeface="Wingdings" pitchFamily="2" charset="2"/>
              <a:buNone/>
            </a:pPr>
            <a:r>
              <a:rPr kumimoji="1" lang="en-US" altLang="zh-CN" sz="2400">
                <a:solidFill>
                  <a:srgbClr val="000000"/>
                </a:solidFill>
                <a:latin typeface="Tahoma" pitchFamily="34" charset="0"/>
              </a:rPr>
              <a:t>}EBox;</a:t>
            </a:r>
          </a:p>
        </p:txBody>
      </p:sp>
    </p:spTree>
  </p:cSld>
  <p:clrMapOvr>
    <a:masterClrMapping/>
  </p:clrMapOvr>
  <p:transition>
    <p:blinds dir="vert"/>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Rectangle 9"/>
          <p:cNvSpPr>
            <a:spLocks noChangeArrowheads="1"/>
          </p:cNvSpPr>
          <p:nvPr/>
        </p:nvSpPr>
        <p:spPr bwMode="auto">
          <a:xfrm>
            <a:off x="179388" y="115888"/>
            <a:ext cx="8713787" cy="616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20000"/>
              </a:spcBef>
              <a:buClr>
                <a:schemeClr val="hlink"/>
              </a:buClr>
              <a:buFont typeface="Wingdings" pitchFamily="2" charset="2"/>
              <a:buNone/>
            </a:pPr>
            <a:r>
              <a:rPr lang="en-US" altLang="zh-CN" sz="2800"/>
              <a:t>// </a:t>
            </a:r>
            <a:r>
              <a:rPr lang="zh-CN" altLang="en-US" sz="2800"/>
              <a:t>顶点结点</a:t>
            </a:r>
          </a:p>
          <a:p>
            <a:pPr marL="342900" indent="-342900">
              <a:lnSpc>
                <a:spcPct val="90000"/>
              </a:lnSpc>
              <a:spcBef>
                <a:spcPct val="20000"/>
              </a:spcBef>
              <a:buClr>
                <a:schemeClr val="hlink"/>
              </a:buClr>
              <a:buFont typeface="Wingdings" pitchFamily="2" charset="2"/>
              <a:buNone/>
            </a:pPr>
            <a:r>
              <a:rPr lang="en-US" altLang="zh-CN" sz="2800"/>
              <a:t>typedef struct VexBox</a:t>
            </a:r>
          </a:p>
          <a:p>
            <a:pPr marL="342900" indent="-342900">
              <a:lnSpc>
                <a:spcPct val="90000"/>
              </a:lnSpc>
              <a:spcBef>
                <a:spcPct val="20000"/>
              </a:spcBef>
              <a:buClr>
                <a:schemeClr val="hlink"/>
              </a:buClr>
              <a:buFont typeface="Wingdings" pitchFamily="2" charset="2"/>
              <a:buNone/>
            </a:pPr>
            <a:r>
              <a:rPr lang="en-US" altLang="zh-CN" sz="2800"/>
              <a:t>{</a:t>
            </a:r>
          </a:p>
          <a:p>
            <a:pPr marL="742950" lvl="1" indent="-285750">
              <a:lnSpc>
                <a:spcPct val="90000"/>
              </a:lnSpc>
              <a:spcBef>
                <a:spcPct val="20000"/>
              </a:spcBef>
              <a:buClr>
                <a:schemeClr val="tx2"/>
              </a:buClr>
              <a:buSzPct val="85000"/>
              <a:buFont typeface="Wingdings" pitchFamily="2" charset="2"/>
              <a:buNone/>
            </a:pPr>
            <a:r>
              <a:rPr lang="en-US" altLang="zh-CN" sz="2800"/>
              <a:t>VertexType	data;	</a:t>
            </a:r>
            <a:r>
              <a:rPr lang="en-US" altLang="zh-CN" sz="2400"/>
              <a:t>// </a:t>
            </a:r>
            <a:r>
              <a:rPr lang="zh-CN" altLang="en-US" sz="2400"/>
              <a:t>数据元素</a:t>
            </a:r>
          </a:p>
          <a:p>
            <a:pPr marL="742950" lvl="1" indent="-285750">
              <a:lnSpc>
                <a:spcPct val="90000"/>
              </a:lnSpc>
              <a:spcBef>
                <a:spcPct val="20000"/>
              </a:spcBef>
              <a:buClr>
                <a:schemeClr val="tx2"/>
              </a:buClr>
              <a:buSzPct val="85000"/>
              <a:buFont typeface="Wingdings" pitchFamily="2" charset="2"/>
              <a:buNone/>
            </a:pPr>
            <a:r>
              <a:rPr lang="en-US" altLang="zh-CN" sz="2800"/>
              <a:t>Ebox	*firstedg;	</a:t>
            </a:r>
            <a:r>
              <a:rPr lang="en-US" altLang="zh-CN" sz="2400"/>
              <a:t>// </a:t>
            </a:r>
            <a:r>
              <a:rPr lang="zh-CN" altLang="en-US" sz="2400"/>
              <a:t>指向第一条依附该顶点的边</a:t>
            </a:r>
          </a:p>
          <a:p>
            <a:pPr marL="342900" indent="-342900">
              <a:lnSpc>
                <a:spcPct val="90000"/>
              </a:lnSpc>
              <a:spcBef>
                <a:spcPct val="20000"/>
              </a:spcBef>
              <a:buClr>
                <a:schemeClr val="hlink"/>
              </a:buClr>
              <a:buFont typeface="Wingdings" pitchFamily="2" charset="2"/>
              <a:buNone/>
            </a:pPr>
            <a:r>
              <a:rPr lang="en-US" altLang="zh-CN" sz="2800"/>
              <a:t>}VexBox;</a:t>
            </a:r>
          </a:p>
          <a:p>
            <a:pPr marL="342900" indent="-342900">
              <a:lnSpc>
                <a:spcPct val="90000"/>
              </a:lnSpc>
              <a:spcBef>
                <a:spcPct val="20000"/>
              </a:spcBef>
              <a:buClr>
                <a:schemeClr val="hlink"/>
              </a:buClr>
              <a:buFont typeface="Wingdings" pitchFamily="2" charset="2"/>
              <a:buNone/>
            </a:pPr>
            <a:endParaRPr lang="en-US" altLang="zh-CN" sz="2800"/>
          </a:p>
          <a:p>
            <a:pPr marL="342900" indent="-342900">
              <a:lnSpc>
                <a:spcPct val="90000"/>
              </a:lnSpc>
              <a:spcBef>
                <a:spcPct val="20000"/>
              </a:spcBef>
              <a:buClr>
                <a:schemeClr val="hlink"/>
              </a:buClr>
              <a:buFont typeface="Wingdings" pitchFamily="2" charset="2"/>
              <a:buNone/>
            </a:pPr>
            <a:r>
              <a:rPr lang="en-US" altLang="zh-CN" sz="2800"/>
              <a:t>// </a:t>
            </a:r>
            <a:r>
              <a:rPr lang="zh-CN" altLang="en-US" sz="2800"/>
              <a:t>邻接多重表</a:t>
            </a:r>
          </a:p>
          <a:p>
            <a:pPr marL="342900" indent="-342900">
              <a:lnSpc>
                <a:spcPct val="90000"/>
              </a:lnSpc>
              <a:spcBef>
                <a:spcPct val="20000"/>
              </a:spcBef>
              <a:buClr>
                <a:schemeClr val="hlink"/>
              </a:buClr>
              <a:buFont typeface="Wingdings" pitchFamily="2" charset="2"/>
              <a:buNone/>
            </a:pPr>
            <a:r>
              <a:rPr lang="en-US" altLang="zh-CN" sz="2800"/>
              <a:t>typedef struct</a:t>
            </a:r>
          </a:p>
          <a:p>
            <a:pPr marL="342900" indent="-342900">
              <a:lnSpc>
                <a:spcPct val="90000"/>
              </a:lnSpc>
              <a:spcBef>
                <a:spcPct val="20000"/>
              </a:spcBef>
              <a:buClr>
                <a:schemeClr val="hlink"/>
              </a:buClr>
              <a:buFont typeface="Wingdings" pitchFamily="2" charset="2"/>
              <a:buNone/>
            </a:pPr>
            <a:r>
              <a:rPr lang="en-US" altLang="zh-CN" sz="2800"/>
              <a:t>{</a:t>
            </a:r>
          </a:p>
          <a:p>
            <a:pPr marL="742950" lvl="1" indent="-285750">
              <a:lnSpc>
                <a:spcPct val="90000"/>
              </a:lnSpc>
              <a:spcBef>
                <a:spcPct val="20000"/>
              </a:spcBef>
              <a:buClr>
                <a:schemeClr val="tx2"/>
              </a:buClr>
              <a:buSzPct val="85000"/>
              <a:buFont typeface="Wingdings" pitchFamily="2" charset="2"/>
              <a:buNone/>
            </a:pPr>
            <a:r>
              <a:rPr lang="en-US" altLang="zh-CN" sz="2800"/>
              <a:t>VexBox 	adjmulist[MAX_VERTEX_NUM];</a:t>
            </a:r>
          </a:p>
          <a:p>
            <a:pPr marL="742950" lvl="1" indent="-285750">
              <a:lnSpc>
                <a:spcPct val="90000"/>
              </a:lnSpc>
              <a:spcBef>
                <a:spcPct val="20000"/>
              </a:spcBef>
              <a:buClr>
                <a:schemeClr val="tx2"/>
              </a:buClr>
              <a:buSzPct val="85000"/>
              <a:buFont typeface="Wingdings" pitchFamily="2" charset="2"/>
              <a:buNone/>
            </a:pPr>
            <a:r>
              <a:rPr lang="en-US" altLang="zh-CN" sz="2800"/>
              <a:t>int	  vexnum, edgenum</a:t>
            </a:r>
            <a:r>
              <a:rPr lang="en-US" altLang="zh-CN" sz="2400"/>
              <a:t>;   //</a:t>
            </a:r>
            <a:r>
              <a:rPr lang="zh-CN" altLang="en-US" sz="2400"/>
              <a:t>无向图的当前顶点数和边数</a:t>
            </a:r>
          </a:p>
          <a:p>
            <a:pPr marL="342900" indent="-342900">
              <a:lnSpc>
                <a:spcPct val="90000"/>
              </a:lnSpc>
              <a:spcBef>
                <a:spcPct val="20000"/>
              </a:spcBef>
              <a:buClr>
                <a:schemeClr val="hlink"/>
              </a:buClr>
              <a:buFont typeface="Wingdings" pitchFamily="2" charset="2"/>
              <a:buNone/>
            </a:pPr>
            <a:r>
              <a:rPr lang="en-US" altLang="zh-CN" sz="2800"/>
              <a:t>}AMLGraph;</a:t>
            </a:r>
          </a:p>
        </p:txBody>
      </p:sp>
    </p:spTree>
  </p:cSld>
  <p:clrMapOvr>
    <a:masterClrMapping/>
  </p:clrMapOvr>
  <p:transition>
    <p:blinds dir="vert"/>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4" name="Rectangle 4"/>
          <p:cNvSpPr>
            <a:spLocks noGrp="1" noChangeArrowheads="1"/>
          </p:cNvSpPr>
          <p:nvPr>
            <p:ph type="title"/>
          </p:nvPr>
        </p:nvSpPr>
        <p:spPr>
          <a:xfrm>
            <a:off x="611188" y="574675"/>
            <a:ext cx="7793037" cy="693738"/>
          </a:xfrm>
          <a:noFill/>
        </p:spPr>
        <p:txBody>
          <a:bodyPr anchor="b"/>
          <a:lstStyle/>
          <a:p>
            <a:pPr eaLnBrk="1" hangingPunct="1"/>
            <a:r>
              <a:rPr lang="en-US" altLang="zh-CN" sz="4000" b="1" smtClean="0"/>
              <a:t> </a:t>
            </a:r>
            <a:r>
              <a:rPr lang="zh-CN" altLang="en-US" sz="4000" b="1" smtClean="0"/>
              <a:t>各种存储结构的适用类型</a:t>
            </a:r>
          </a:p>
        </p:txBody>
      </p:sp>
      <p:sp>
        <p:nvSpPr>
          <p:cNvPr id="79875" name="Rectangle 5"/>
          <p:cNvSpPr>
            <a:spLocks noGrp="1" noChangeArrowheads="1"/>
          </p:cNvSpPr>
          <p:nvPr>
            <p:ph type="body" idx="1"/>
          </p:nvPr>
        </p:nvSpPr>
        <p:spPr>
          <a:xfrm>
            <a:off x="642938" y="1787525"/>
            <a:ext cx="7566025" cy="2433638"/>
          </a:xfrm>
          <a:noFill/>
        </p:spPr>
        <p:txBody>
          <a:bodyPr/>
          <a:lstStyle/>
          <a:p>
            <a:pPr eaLnBrk="1" hangingPunct="1">
              <a:buFont typeface="Wingdings" pitchFamily="2" charset="2"/>
              <a:buNone/>
            </a:pPr>
            <a:r>
              <a:rPr lang="zh-CN" altLang="en-US" b="1" smtClean="0">
                <a:ea typeface="楷体_GB2312" pitchFamily="49" charset="-122"/>
              </a:rPr>
              <a:t>数组：有向图和无向图</a:t>
            </a:r>
          </a:p>
          <a:p>
            <a:pPr eaLnBrk="1" hangingPunct="1">
              <a:buFont typeface="Wingdings" pitchFamily="2" charset="2"/>
              <a:buNone/>
            </a:pPr>
            <a:r>
              <a:rPr lang="zh-CN" altLang="en-US" b="1" smtClean="0">
                <a:ea typeface="楷体_GB2312" pitchFamily="49" charset="-122"/>
              </a:rPr>
              <a:t>邻接表（逆邻接表）：有向图和无向图</a:t>
            </a:r>
          </a:p>
          <a:p>
            <a:pPr eaLnBrk="1" hangingPunct="1">
              <a:buFont typeface="Wingdings" pitchFamily="2" charset="2"/>
              <a:buNone/>
            </a:pPr>
            <a:r>
              <a:rPr lang="zh-CN" altLang="en-US" b="1" smtClean="0">
                <a:ea typeface="楷体_GB2312" pitchFamily="49" charset="-122"/>
              </a:rPr>
              <a:t>十字链表：有向图</a:t>
            </a:r>
          </a:p>
          <a:p>
            <a:pPr eaLnBrk="1" hangingPunct="1">
              <a:buFont typeface="Wingdings" pitchFamily="2" charset="2"/>
              <a:buNone/>
            </a:pPr>
            <a:r>
              <a:rPr lang="zh-CN" altLang="en-US" b="1" smtClean="0">
                <a:ea typeface="楷体_GB2312" pitchFamily="49" charset="-122"/>
              </a:rPr>
              <a:t>邻接多重表：无向图</a:t>
            </a:r>
          </a:p>
        </p:txBody>
      </p:sp>
    </p:spTree>
  </p:cSld>
  <p:clrMapOvr>
    <a:masterClrMapping/>
  </p:clrMapOvr>
  <p:transition>
    <p:blinds dir="vert"/>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2573338" y="136525"/>
            <a:ext cx="30781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600" b="1">
                <a:latin typeface="隶书" pitchFamily="49" charset="-122"/>
                <a:ea typeface="隶书" pitchFamily="49" charset="-122"/>
              </a:rPr>
              <a:t>7.3 </a:t>
            </a:r>
            <a:r>
              <a:rPr kumimoji="1" lang="zh-CN" altLang="en-US" sz="3600" b="1">
                <a:latin typeface="隶书" pitchFamily="49" charset="-122"/>
                <a:ea typeface="隶书" pitchFamily="49" charset="-122"/>
              </a:rPr>
              <a:t>图的遍历</a:t>
            </a:r>
          </a:p>
        </p:txBody>
      </p:sp>
      <p:sp>
        <p:nvSpPr>
          <p:cNvPr id="80899" name="Text Box 3"/>
          <p:cNvSpPr txBox="1">
            <a:spLocks noChangeArrowheads="1"/>
          </p:cNvSpPr>
          <p:nvPr/>
        </p:nvSpPr>
        <p:spPr bwMode="auto">
          <a:xfrm>
            <a:off x="250825" y="836613"/>
            <a:ext cx="8532813"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pPr>
            <a:r>
              <a:rPr kumimoji="1" lang="zh-CN" altLang="en-US" sz="3200" b="1">
                <a:solidFill>
                  <a:srgbClr val="580094"/>
                </a:solidFill>
                <a:latin typeface="楷体_GB2312" pitchFamily="49" charset="-122"/>
                <a:ea typeface="楷体_GB2312" pitchFamily="49" charset="-122"/>
              </a:rPr>
              <a:t>图的遍历（</a:t>
            </a:r>
            <a:r>
              <a:rPr kumimoji="1" lang="en-US" altLang="zh-CN" sz="3200" b="1">
                <a:solidFill>
                  <a:srgbClr val="580094"/>
                </a:solidFill>
                <a:latin typeface="楷体_GB2312" pitchFamily="49" charset="-122"/>
                <a:ea typeface="楷体_GB2312" pitchFamily="49" charset="-122"/>
              </a:rPr>
              <a:t>Traversing Graph</a:t>
            </a:r>
            <a:r>
              <a:rPr kumimoji="1" lang="zh-CN" altLang="en-US" sz="3200" b="1">
                <a:solidFill>
                  <a:srgbClr val="580094"/>
                </a:solidFill>
                <a:latin typeface="楷体_GB2312" pitchFamily="49" charset="-122"/>
                <a:ea typeface="楷体_GB2312" pitchFamily="49" charset="-122"/>
              </a:rPr>
              <a:t>）</a:t>
            </a:r>
            <a:r>
              <a:rPr kumimoji="1" lang="en-US" altLang="zh-CN" sz="3200" b="1">
                <a:latin typeface="楷体_GB2312" pitchFamily="49" charset="-122"/>
                <a:ea typeface="楷体_GB2312" pitchFamily="49" charset="-122"/>
              </a:rPr>
              <a:t>:</a:t>
            </a:r>
            <a:r>
              <a:rPr kumimoji="1" lang="zh-CN" altLang="en-US" sz="3200" b="1">
                <a:latin typeface="楷体_GB2312" pitchFamily="49" charset="-122"/>
                <a:ea typeface="楷体_GB2312" pitchFamily="49" charset="-122"/>
              </a:rPr>
              <a:t>从图中某一个顶点出发，访问图中的其余顶点，使每个顶点都被访问且仅被访问一次。图的遍历是图的基本运算。</a:t>
            </a:r>
          </a:p>
        </p:txBody>
      </p:sp>
      <p:sp>
        <p:nvSpPr>
          <p:cNvPr id="80900" name="Text Box 16"/>
          <p:cNvSpPr txBox="1">
            <a:spLocks noChangeArrowheads="1"/>
          </p:cNvSpPr>
          <p:nvPr/>
        </p:nvSpPr>
        <p:spPr bwMode="auto">
          <a:xfrm>
            <a:off x="250825" y="3284538"/>
            <a:ext cx="7993063"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pPr>
            <a:r>
              <a:rPr kumimoji="1" lang="zh-CN" altLang="en-US" sz="3200" b="1">
                <a:solidFill>
                  <a:srgbClr val="580094"/>
                </a:solidFill>
                <a:latin typeface="楷体_GB2312" pitchFamily="49" charset="-122"/>
                <a:ea typeface="楷体_GB2312" pitchFamily="49" charset="-122"/>
              </a:rPr>
              <a:t>遍历实质：</a:t>
            </a:r>
            <a:r>
              <a:rPr kumimoji="1" lang="zh-CN" altLang="en-US" sz="3200" b="1">
                <a:latin typeface="楷体_GB2312" pitchFamily="49" charset="-122"/>
                <a:ea typeface="楷体_GB2312" pitchFamily="49" charset="-122"/>
              </a:rPr>
              <a:t>找每个顶点的邻接点的过程。</a:t>
            </a:r>
          </a:p>
        </p:txBody>
      </p:sp>
      <p:sp>
        <p:nvSpPr>
          <p:cNvPr id="80901" name="Text Box 17"/>
          <p:cNvSpPr txBox="1">
            <a:spLocks noChangeArrowheads="1"/>
          </p:cNvSpPr>
          <p:nvPr/>
        </p:nvSpPr>
        <p:spPr bwMode="auto">
          <a:xfrm>
            <a:off x="179388" y="4076700"/>
            <a:ext cx="8785225"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pPr>
            <a:r>
              <a:rPr kumimoji="1" lang="zh-CN" altLang="en-US" sz="3200" b="1">
                <a:solidFill>
                  <a:srgbClr val="580094"/>
                </a:solidFill>
                <a:latin typeface="楷体_GB2312" pitchFamily="49" charset="-122"/>
                <a:ea typeface="楷体_GB2312" pitchFamily="49" charset="-122"/>
              </a:rPr>
              <a:t>图的特点</a:t>
            </a:r>
            <a:r>
              <a:rPr kumimoji="1" lang="zh-CN" altLang="en-US" sz="3200" b="1">
                <a:latin typeface="楷体_GB2312" pitchFamily="49" charset="-122"/>
                <a:ea typeface="楷体_GB2312" pitchFamily="49" charset="-122"/>
              </a:rPr>
              <a:t>：图中可能存在</a:t>
            </a:r>
            <a:r>
              <a:rPr kumimoji="1" lang="zh-CN" altLang="en-US" sz="3200" b="1">
                <a:solidFill>
                  <a:srgbClr val="580094"/>
                </a:solidFill>
                <a:latin typeface="楷体_GB2312" pitchFamily="49" charset="-122"/>
                <a:ea typeface="楷体_GB2312" pitchFamily="49" charset="-122"/>
              </a:rPr>
              <a:t>回路</a:t>
            </a:r>
            <a:r>
              <a:rPr kumimoji="1" lang="zh-CN" altLang="en-US" sz="3200" b="1">
                <a:latin typeface="楷体_GB2312" pitchFamily="49" charset="-122"/>
                <a:ea typeface="楷体_GB2312" pitchFamily="49" charset="-122"/>
              </a:rPr>
              <a:t>，图的任一顶点都可能与其他顶点相邻接，在访问了某个顶点后，沿某条路径搜索后又回到曾经访问过的顶点。怎么避免重复访问？</a:t>
            </a:r>
          </a:p>
        </p:txBody>
      </p:sp>
    </p:spTree>
  </p:cSld>
  <p:clrMapOvr>
    <a:masterClrMapping/>
  </p:clrMapOvr>
  <p:transition>
    <p:blinds dir="vert"/>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22" name="Text Box 4"/>
          <p:cNvSpPr txBox="1">
            <a:spLocks noChangeArrowheads="1"/>
          </p:cNvSpPr>
          <p:nvPr/>
        </p:nvSpPr>
        <p:spPr bwMode="auto">
          <a:xfrm>
            <a:off x="179388" y="260350"/>
            <a:ext cx="8640762"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pPr>
            <a:r>
              <a:rPr kumimoji="1" lang="zh-CN" altLang="en-US" sz="3200" b="1">
                <a:latin typeface="楷体_GB2312" pitchFamily="49" charset="-122"/>
                <a:ea typeface="楷体_GB2312" pitchFamily="49" charset="-122"/>
              </a:rPr>
              <a:t>解决方法：可设置一个辅助向量</a:t>
            </a:r>
            <a:r>
              <a:rPr kumimoji="1" lang="en-US" altLang="zh-CN" sz="3200" b="1">
                <a:latin typeface="楷体_GB2312" pitchFamily="49" charset="-122"/>
                <a:ea typeface="楷体_GB2312" pitchFamily="49" charset="-122"/>
              </a:rPr>
              <a:t>visited[n](n</a:t>
            </a:r>
            <a:r>
              <a:rPr kumimoji="1" lang="zh-CN" altLang="en-US" sz="3200" b="1">
                <a:latin typeface="楷体_GB2312" pitchFamily="49" charset="-122"/>
                <a:ea typeface="楷体_GB2312" pitchFamily="49" charset="-122"/>
              </a:rPr>
              <a:t>为顶点数</a:t>
            </a:r>
            <a:r>
              <a:rPr kumimoji="1" lang="en-US" altLang="zh-CN" sz="3200" b="1">
                <a:latin typeface="楷体_GB2312" pitchFamily="49" charset="-122"/>
                <a:ea typeface="楷体_GB2312" pitchFamily="49" charset="-122"/>
              </a:rPr>
              <a:t>)</a:t>
            </a:r>
            <a:r>
              <a:rPr kumimoji="1" lang="zh-CN" altLang="en-US" sz="3200" b="1">
                <a:latin typeface="楷体_GB2312" pitchFamily="49" charset="-122"/>
                <a:ea typeface="楷体_GB2312" pitchFamily="49" charset="-122"/>
              </a:rPr>
              <a:t>，用来记下已被访问过的顶点。其初值为</a:t>
            </a:r>
            <a:r>
              <a:rPr kumimoji="1" lang="en-US" altLang="zh-CN" sz="3200" b="1">
                <a:latin typeface="楷体_GB2312" pitchFamily="49" charset="-122"/>
                <a:ea typeface="楷体_GB2312" pitchFamily="49" charset="-122"/>
              </a:rPr>
              <a:t>0</a:t>
            </a:r>
            <a:r>
              <a:rPr kumimoji="1" lang="zh-CN" altLang="en-US" sz="3200" b="1">
                <a:latin typeface="楷体_GB2312" pitchFamily="49" charset="-122"/>
                <a:ea typeface="楷体_GB2312" pitchFamily="49" charset="-122"/>
              </a:rPr>
              <a:t>，一旦访问了顶点</a:t>
            </a:r>
            <a:r>
              <a:rPr kumimoji="1" lang="en-US" altLang="zh-CN" sz="3200" b="1">
                <a:latin typeface="楷体_GB2312" pitchFamily="49" charset="-122"/>
                <a:ea typeface="楷体_GB2312" pitchFamily="49" charset="-122"/>
              </a:rPr>
              <a:t>v</a:t>
            </a:r>
            <a:r>
              <a:rPr kumimoji="1" lang="en-US" altLang="zh-CN" sz="3200" b="1" baseline="-25000">
                <a:latin typeface="楷体_GB2312" pitchFamily="49" charset="-122"/>
                <a:ea typeface="楷体_GB2312" pitchFamily="49" charset="-122"/>
              </a:rPr>
              <a:t>i</a:t>
            </a:r>
            <a:r>
              <a:rPr kumimoji="1" lang="zh-CN" altLang="en-US" sz="3200" b="1">
                <a:latin typeface="楷体_GB2312" pitchFamily="49" charset="-122"/>
                <a:ea typeface="楷体_GB2312" pitchFamily="49" charset="-122"/>
              </a:rPr>
              <a:t>后，修改</a:t>
            </a:r>
            <a:r>
              <a:rPr kumimoji="1" lang="en-US" altLang="zh-CN" sz="3200" b="1">
                <a:latin typeface="楷体_GB2312" pitchFamily="49" charset="-122"/>
                <a:ea typeface="楷体_GB2312" pitchFamily="49" charset="-122"/>
              </a:rPr>
              <a:t>visited[i]</a:t>
            </a:r>
            <a:r>
              <a:rPr kumimoji="1" lang="zh-CN" altLang="en-US" sz="3200" b="1">
                <a:latin typeface="楷体_GB2312" pitchFamily="49" charset="-122"/>
                <a:ea typeface="楷体_GB2312" pitchFamily="49" charset="-122"/>
              </a:rPr>
              <a:t>为</a:t>
            </a:r>
            <a:r>
              <a:rPr kumimoji="1" lang="en-US" altLang="zh-CN" sz="3200" b="1">
                <a:latin typeface="楷体_GB2312" pitchFamily="49" charset="-122"/>
                <a:ea typeface="楷体_GB2312" pitchFamily="49" charset="-122"/>
              </a:rPr>
              <a:t>1</a:t>
            </a:r>
            <a:r>
              <a:rPr kumimoji="1" lang="zh-CN" altLang="en-US" sz="3200" b="1">
                <a:latin typeface="楷体_GB2312" pitchFamily="49" charset="-122"/>
                <a:ea typeface="楷体_GB2312" pitchFamily="49" charset="-122"/>
              </a:rPr>
              <a:t>或为访问次序号。</a:t>
            </a:r>
          </a:p>
        </p:txBody>
      </p:sp>
      <p:sp>
        <p:nvSpPr>
          <p:cNvPr id="262150" name="Text Box 6"/>
          <p:cNvSpPr txBox="1">
            <a:spLocks noChangeArrowheads="1"/>
          </p:cNvSpPr>
          <p:nvPr/>
        </p:nvSpPr>
        <p:spPr bwMode="auto">
          <a:xfrm>
            <a:off x="323850" y="2997200"/>
            <a:ext cx="338455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pPr>
            <a:r>
              <a:rPr kumimoji="1" lang="zh-CN" altLang="en-US" sz="3200" b="1">
                <a:latin typeface="楷体_GB2312" pitchFamily="49" charset="-122"/>
                <a:ea typeface="楷体_GB2312" pitchFamily="49" charset="-122"/>
              </a:rPr>
              <a:t>图的遍历算法有</a:t>
            </a:r>
          </a:p>
        </p:txBody>
      </p:sp>
      <p:sp>
        <p:nvSpPr>
          <p:cNvPr id="262151" name="Text Box 7">
            <a:hlinkClick r:id="" action="ppaction://hlinkshowjump?jump=nextslide"/>
          </p:cNvPr>
          <p:cNvSpPr txBox="1">
            <a:spLocks noChangeArrowheads="1"/>
          </p:cNvSpPr>
          <p:nvPr/>
        </p:nvSpPr>
        <p:spPr bwMode="auto">
          <a:xfrm>
            <a:off x="1531938" y="4292600"/>
            <a:ext cx="28241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solidFill>
                  <a:srgbClr val="0000FF"/>
                </a:solidFill>
                <a:latin typeface="Times New Roman" pitchFamily="18" charset="0"/>
                <a:ea typeface="黑体" pitchFamily="49" charset="-122"/>
              </a:rPr>
              <a:t>深度优先搜索</a:t>
            </a:r>
          </a:p>
        </p:txBody>
      </p:sp>
      <p:sp>
        <p:nvSpPr>
          <p:cNvPr id="262152" name="Text Box 8">
            <a:hlinkClick r:id="rId2" action="ppaction://hlinksldjump"/>
          </p:cNvPr>
          <p:cNvSpPr txBox="1">
            <a:spLocks noChangeArrowheads="1"/>
          </p:cNvSpPr>
          <p:nvPr/>
        </p:nvSpPr>
        <p:spPr bwMode="auto">
          <a:xfrm>
            <a:off x="1466850" y="5283200"/>
            <a:ext cx="28178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solidFill>
                  <a:srgbClr val="0000FF"/>
                </a:solidFill>
                <a:latin typeface="Times New Roman" pitchFamily="18" charset="0"/>
                <a:ea typeface="黑体" pitchFamily="49" charset="-122"/>
              </a:rPr>
              <a:t>广度优先搜索</a:t>
            </a:r>
          </a:p>
        </p:txBody>
      </p:sp>
      <p:sp>
        <p:nvSpPr>
          <p:cNvPr id="262155" name="Text Box 11"/>
          <p:cNvSpPr txBox="1">
            <a:spLocks noChangeArrowheads="1"/>
          </p:cNvSpPr>
          <p:nvPr/>
        </p:nvSpPr>
        <p:spPr bwMode="auto">
          <a:xfrm>
            <a:off x="4716463" y="4494213"/>
            <a:ext cx="4032250"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pPr>
            <a:r>
              <a:rPr kumimoji="1" lang="zh-CN" altLang="en-US" sz="3200" b="1">
                <a:latin typeface="楷体_GB2312" pitchFamily="49" charset="-122"/>
                <a:ea typeface="楷体_GB2312" pitchFamily="49" charset="-122"/>
              </a:rPr>
              <a:t>采用的数据结构是（正）邻接链表</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262150"/>
                                        </p:tgtEl>
                                        <p:attrNameLst>
                                          <p:attrName>style.visibility</p:attrName>
                                        </p:attrNameLst>
                                      </p:cBhvr>
                                      <p:to>
                                        <p:strVal val="visible"/>
                                      </p:to>
                                    </p:set>
                                    <p:animEffect transition="in" filter="wipe(left)">
                                      <p:cBhvr>
                                        <p:cTn id="7" dur="75"/>
                                        <p:tgtEl>
                                          <p:spTgt spid="262150"/>
                                        </p:tgtEl>
                                      </p:cBhvr>
                                    </p:animEffect>
                                  </p:childTnLst>
                                </p:cTn>
                              </p:par>
                            </p:childTnLst>
                          </p:cTn>
                        </p:par>
                        <p:par>
                          <p:cTn id="8" fill="hold" nodeType="afterGroup">
                            <p:stCondLst>
                              <p:cond delay="525"/>
                            </p:stCondLst>
                            <p:childTnLst>
                              <p:par>
                                <p:cTn id="9" presetID="22" presetClass="entr" presetSubtype="8" fill="hold" grpId="0" nodeType="afterEffect">
                                  <p:stCondLst>
                                    <p:cond delay="0"/>
                                  </p:stCondLst>
                                  <p:childTnLst>
                                    <p:set>
                                      <p:cBhvr>
                                        <p:cTn id="10" dur="1" fill="hold">
                                          <p:stCondLst>
                                            <p:cond delay="0"/>
                                          </p:stCondLst>
                                        </p:cTn>
                                        <p:tgtEl>
                                          <p:spTgt spid="262151"/>
                                        </p:tgtEl>
                                        <p:attrNameLst>
                                          <p:attrName>style.visibility</p:attrName>
                                        </p:attrNameLst>
                                      </p:cBhvr>
                                      <p:to>
                                        <p:strVal val="visible"/>
                                      </p:to>
                                    </p:set>
                                    <p:animEffect transition="in" filter="wipe(left)">
                                      <p:cBhvr>
                                        <p:cTn id="11" dur="500"/>
                                        <p:tgtEl>
                                          <p:spTgt spid="262151"/>
                                        </p:tgtEl>
                                      </p:cBhvr>
                                    </p:animEffect>
                                  </p:childTnLst>
                                </p:cTn>
                              </p:par>
                            </p:childTnLst>
                          </p:cTn>
                        </p:par>
                        <p:par>
                          <p:cTn id="12" fill="hold" nodeType="afterGroup">
                            <p:stCondLst>
                              <p:cond delay="1025"/>
                            </p:stCondLst>
                            <p:childTnLst>
                              <p:par>
                                <p:cTn id="13" presetID="22" presetClass="entr" presetSubtype="8" fill="hold" grpId="0" nodeType="afterEffect">
                                  <p:stCondLst>
                                    <p:cond delay="0"/>
                                  </p:stCondLst>
                                  <p:childTnLst>
                                    <p:set>
                                      <p:cBhvr>
                                        <p:cTn id="14" dur="1" fill="hold">
                                          <p:stCondLst>
                                            <p:cond delay="0"/>
                                          </p:stCondLst>
                                        </p:cTn>
                                        <p:tgtEl>
                                          <p:spTgt spid="262152"/>
                                        </p:tgtEl>
                                        <p:attrNameLst>
                                          <p:attrName>style.visibility</p:attrName>
                                        </p:attrNameLst>
                                      </p:cBhvr>
                                      <p:to>
                                        <p:strVal val="visible"/>
                                      </p:to>
                                    </p:set>
                                    <p:animEffect transition="in" filter="wipe(left)">
                                      <p:cBhvr>
                                        <p:cTn id="15" dur="500"/>
                                        <p:tgtEl>
                                          <p:spTgt spid="26215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iterate type="lt">
                                    <p:tmPct val="100000"/>
                                  </p:iterate>
                                  <p:childTnLst>
                                    <p:set>
                                      <p:cBhvr>
                                        <p:cTn id="19" dur="1" fill="hold">
                                          <p:stCondLst>
                                            <p:cond delay="0"/>
                                          </p:stCondLst>
                                        </p:cTn>
                                        <p:tgtEl>
                                          <p:spTgt spid="262155"/>
                                        </p:tgtEl>
                                        <p:attrNameLst>
                                          <p:attrName>style.visibility</p:attrName>
                                        </p:attrNameLst>
                                      </p:cBhvr>
                                      <p:to>
                                        <p:strVal val="visible"/>
                                      </p:to>
                                    </p:set>
                                    <p:animEffect transition="in" filter="wipe(left)">
                                      <p:cBhvr>
                                        <p:cTn id="20" dur="75"/>
                                        <p:tgtEl>
                                          <p:spTgt spid="262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50" grpId="0" autoUpdateAnimBg="0"/>
      <p:bldP spid="262151" grpId="0" autoUpdateAnimBg="0"/>
      <p:bldP spid="262152" grpId="0" autoUpdateAnimBg="0"/>
      <p:bldP spid="262155"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6" name="Rectangle 3"/>
          <p:cNvSpPr>
            <a:spLocks noChangeArrowheads="1"/>
          </p:cNvSpPr>
          <p:nvPr/>
        </p:nvSpPr>
        <p:spPr bwMode="auto">
          <a:xfrm>
            <a:off x="179388" y="115888"/>
            <a:ext cx="83629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楷体_GB2312" pitchFamily="49" charset="-122"/>
                <a:ea typeface="楷体_GB2312" pitchFamily="49" charset="-122"/>
              </a:rPr>
              <a:t>7.3.1 </a:t>
            </a:r>
            <a:r>
              <a:rPr kumimoji="1" lang="zh-CN" altLang="en-US" sz="3200" b="1">
                <a:latin typeface="楷体_GB2312" pitchFamily="49" charset="-122"/>
                <a:ea typeface="楷体_GB2312" pitchFamily="49" charset="-122"/>
              </a:rPr>
              <a:t>深度优先搜索（</a:t>
            </a:r>
            <a:r>
              <a:rPr kumimoji="1" lang="en-US" altLang="zh-CN" sz="3200" b="1">
                <a:solidFill>
                  <a:srgbClr val="580094"/>
                </a:solidFill>
                <a:latin typeface="楷体_GB2312" pitchFamily="49" charset="-122"/>
                <a:ea typeface="楷体_GB2312" pitchFamily="49" charset="-122"/>
              </a:rPr>
              <a:t>D</a:t>
            </a:r>
            <a:r>
              <a:rPr kumimoji="1" lang="en-US" altLang="zh-CN" sz="3200" b="1">
                <a:latin typeface="楷体_GB2312" pitchFamily="49" charset="-122"/>
                <a:ea typeface="楷体_GB2312" pitchFamily="49" charset="-122"/>
              </a:rPr>
              <a:t>epth_</a:t>
            </a:r>
            <a:r>
              <a:rPr kumimoji="1" lang="en-US" altLang="zh-CN" sz="3200" b="1">
                <a:solidFill>
                  <a:srgbClr val="580094"/>
                </a:solidFill>
                <a:latin typeface="楷体_GB2312" pitchFamily="49" charset="-122"/>
                <a:ea typeface="楷体_GB2312" pitchFamily="49" charset="-122"/>
              </a:rPr>
              <a:t>F</a:t>
            </a:r>
            <a:r>
              <a:rPr kumimoji="1" lang="en-US" altLang="zh-CN" sz="3200" b="1">
                <a:latin typeface="楷体_GB2312" pitchFamily="49" charset="-122"/>
                <a:ea typeface="楷体_GB2312" pitchFamily="49" charset="-122"/>
              </a:rPr>
              <a:t>irst </a:t>
            </a:r>
            <a:r>
              <a:rPr kumimoji="1" lang="en-US" altLang="zh-CN" sz="3200" b="1">
                <a:solidFill>
                  <a:srgbClr val="580094"/>
                </a:solidFill>
                <a:latin typeface="楷体_GB2312" pitchFamily="49" charset="-122"/>
                <a:ea typeface="楷体_GB2312" pitchFamily="49" charset="-122"/>
              </a:rPr>
              <a:t>S</a:t>
            </a:r>
            <a:r>
              <a:rPr kumimoji="1" lang="en-US" altLang="zh-CN" sz="3200" b="1">
                <a:latin typeface="楷体_GB2312" pitchFamily="49" charset="-122"/>
                <a:ea typeface="楷体_GB2312" pitchFamily="49" charset="-122"/>
              </a:rPr>
              <a:t>earch</a:t>
            </a:r>
            <a:r>
              <a:rPr kumimoji="1" lang="zh-CN" altLang="en-US" sz="3200" b="1">
                <a:latin typeface="楷体_GB2312" pitchFamily="49" charset="-122"/>
                <a:ea typeface="楷体_GB2312" pitchFamily="49" charset="-122"/>
              </a:rPr>
              <a:t>）</a:t>
            </a:r>
          </a:p>
        </p:txBody>
      </p:sp>
      <p:sp>
        <p:nvSpPr>
          <p:cNvPr id="82947" name="Text Box 6"/>
          <p:cNvSpPr txBox="1">
            <a:spLocks noChangeArrowheads="1"/>
          </p:cNvSpPr>
          <p:nvPr/>
        </p:nvSpPr>
        <p:spPr bwMode="auto">
          <a:xfrm>
            <a:off x="250825" y="908050"/>
            <a:ext cx="85693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latin typeface="楷体_GB2312" pitchFamily="49" charset="-122"/>
                <a:ea typeface="楷体_GB2312" pitchFamily="49" charset="-122"/>
              </a:rPr>
              <a:t>深度优先搜索遍历类似于树的先序遍历，是树的先序遍历的推广。</a:t>
            </a:r>
          </a:p>
        </p:txBody>
      </p:sp>
      <p:pic>
        <p:nvPicPr>
          <p:cNvPr id="82948" name="Picture 12"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2060575"/>
            <a:ext cx="3937000"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9" name="Text Box 13"/>
          <p:cNvSpPr txBox="1">
            <a:spLocks noChangeArrowheads="1"/>
          </p:cNvSpPr>
          <p:nvPr/>
        </p:nvSpPr>
        <p:spPr bwMode="auto">
          <a:xfrm>
            <a:off x="3924300" y="2133600"/>
            <a:ext cx="4932363"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b="1">
                <a:latin typeface="楷体_GB2312" pitchFamily="49" charset="-122"/>
                <a:ea typeface="楷体_GB2312" pitchFamily="49" charset="-122"/>
              </a:rPr>
              <a:t>DFS</a:t>
            </a:r>
            <a:r>
              <a:rPr kumimoji="1" lang="zh-CN" altLang="en-US" sz="3200" b="1">
                <a:latin typeface="楷体_GB2312" pitchFamily="49" charset="-122"/>
                <a:ea typeface="楷体_GB2312" pitchFamily="49" charset="-122"/>
              </a:rPr>
              <a:t>结果</a:t>
            </a:r>
          </a:p>
          <a:p>
            <a:pPr eaLnBrk="1" hangingPunct="1"/>
            <a:r>
              <a:rPr kumimoji="1" lang="en-US" altLang="zh-CN" sz="3200" b="1">
                <a:latin typeface="楷体_GB2312" pitchFamily="49" charset="-122"/>
                <a:ea typeface="楷体_GB2312" pitchFamily="49" charset="-122"/>
              </a:rPr>
              <a:t>v1→v2→v4→v8→v5→v3→v6→v7</a:t>
            </a:r>
          </a:p>
        </p:txBody>
      </p:sp>
      <p:sp>
        <p:nvSpPr>
          <p:cNvPr id="82950" name="Text Box 14"/>
          <p:cNvSpPr txBox="1">
            <a:spLocks noChangeArrowheads="1"/>
          </p:cNvSpPr>
          <p:nvPr/>
        </p:nvSpPr>
        <p:spPr bwMode="auto">
          <a:xfrm>
            <a:off x="4248150" y="4754563"/>
            <a:ext cx="471646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b="1">
                <a:latin typeface="楷体_GB2312" pitchFamily="49" charset="-122"/>
                <a:ea typeface="楷体_GB2312" pitchFamily="49" charset="-122"/>
              </a:rPr>
              <a:t>DFS</a:t>
            </a:r>
            <a:r>
              <a:rPr kumimoji="1" lang="zh-CN" altLang="en-US" sz="3200" b="1">
                <a:latin typeface="楷体_GB2312" pitchFamily="49" charset="-122"/>
                <a:ea typeface="楷体_GB2312" pitchFamily="49" charset="-122"/>
              </a:rPr>
              <a:t>结果</a:t>
            </a:r>
          </a:p>
          <a:p>
            <a:pPr eaLnBrk="1" hangingPunct="1"/>
            <a:r>
              <a:rPr kumimoji="1" lang="en-US" altLang="zh-CN" sz="3200" b="1">
                <a:latin typeface="楷体_GB2312" pitchFamily="49" charset="-122"/>
                <a:ea typeface="楷体_GB2312" pitchFamily="49" charset="-122"/>
              </a:rPr>
              <a:t>v2→v1→v3→v5→v4→v6</a:t>
            </a:r>
          </a:p>
        </p:txBody>
      </p:sp>
    </p:spTree>
  </p:cSld>
  <p:clrMapOvr>
    <a:masterClrMapping/>
  </p:clrMapOvr>
  <p:transition>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Text Box 7"/>
          <p:cNvSpPr txBox="1">
            <a:spLocks noChangeArrowheads="1"/>
          </p:cNvSpPr>
          <p:nvPr/>
        </p:nvSpPr>
        <p:spPr bwMode="auto">
          <a:xfrm>
            <a:off x="471488" y="1476375"/>
            <a:ext cx="22225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solidFill>
                  <a:srgbClr val="000066"/>
                </a:solidFill>
                <a:latin typeface="Times New Roman" pitchFamily="18" charset="0"/>
                <a:ea typeface="楷体_GB2312" pitchFamily="49" charset="-122"/>
              </a:rPr>
              <a:t>网、子图</a:t>
            </a:r>
            <a:r>
              <a:rPr kumimoji="1" lang="zh-CN" altLang="en-US" sz="3200" b="1">
                <a:latin typeface="Times New Roman" pitchFamily="18" charset="0"/>
                <a:ea typeface="楷体_GB2312" pitchFamily="49" charset="-122"/>
              </a:rPr>
              <a:t>    </a:t>
            </a:r>
          </a:p>
        </p:txBody>
      </p:sp>
      <p:sp>
        <p:nvSpPr>
          <p:cNvPr id="10243" name="Text Box 12"/>
          <p:cNvSpPr txBox="1">
            <a:spLocks noChangeArrowheads="1"/>
          </p:cNvSpPr>
          <p:nvPr/>
        </p:nvSpPr>
        <p:spPr bwMode="auto">
          <a:xfrm>
            <a:off x="471488" y="620713"/>
            <a:ext cx="46720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solidFill>
                  <a:srgbClr val="000066"/>
                </a:solidFill>
                <a:latin typeface="Times New Roman" pitchFamily="18" charset="0"/>
                <a:ea typeface="楷体_GB2312" pitchFamily="49" charset="-122"/>
              </a:rPr>
              <a:t>完全图、稀疏图、稠密图</a:t>
            </a:r>
            <a:endParaRPr kumimoji="1" lang="zh-CN" altLang="en-US" sz="3200" b="1">
              <a:latin typeface="Times New Roman" pitchFamily="18" charset="0"/>
              <a:ea typeface="楷体_GB2312" pitchFamily="49" charset="-122"/>
            </a:endParaRPr>
          </a:p>
        </p:txBody>
      </p:sp>
      <p:sp>
        <p:nvSpPr>
          <p:cNvPr id="10244" name="Text Box 13"/>
          <p:cNvSpPr txBox="1">
            <a:spLocks noChangeArrowheads="1"/>
          </p:cNvSpPr>
          <p:nvPr/>
        </p:nvSpPr>
        <p:spPr bwMode="auto">
          <a:xfrm>
            <a:off x="471488" y="2274888"/>
            <a:ext cx="46720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solidFill>
                  <a:srgbClr val="000066"/>
                </a:solidFill>
                <a:latin typeface="Times New Roman" pitchFamily="18" charset="0"/>
                <a:ea typeface="楷体_GB2312" pitchFamily="49" charset="-122"/>
              </a:rPr>
              <a:t>邻接点、度、入度、出度</a:t>
            </a:r>
            <a:endParaRPr kumimoji="1" lang="zh-CN" altLang="en-US" sz="3200" b="1">
              <a:latin typeface="Times New Roman" pitchFamily="18" charset="0"/>
              <a:ea typeface="楷体_GB2312" pitchFamily="49" charset="-122"/>
            </a:endParaRPr>
          </a:p>
        </p:txBody>
      </p:sp>
      <p:sp>
        <p:nvSpPr>
          <p:cNvPr id="10245" name="Text Box 14"/>
          <p:cNvSpPr txBox="1">
            <a:spLocks noChangeArrowheads="1"/>
          </p:cNvSpPr>
          <p:nvPr/>
        </p:nvSpPr>
        <p:spPr bwMode="auto">
          <a:xfrm>
            <a:off x="471488" y="3068638"/>
            <a:ext cx="71199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solidFill>
                  <a:srgbClr val="000066"/>
                </a:solidFill>
                <a:latin typeface="Times New Roman" pitchFamily="18" charset="0"/>
                <a:ea typeface="楷体_GB2312" pitchFamily="49" charset="-122"/>
              </a:rPr>
              <a:t>路径、路径长度、简单路径、简单回路</a:t>
            </a:r>
            <a:endParaRPr kumimoji="1" lang="zh-CN" altLang="en-US" sz="3200" b="1">
              <a:latin typeface="Times New Roman" pitchFamily="18" charset="0"/>
              <a:ea typeface="楷体_GB2312" pitchFamily="49" charset="-122"/>
            </a:endParaRPr>
          </a:p>
        </p:txBody>
      </p:sp>
      <p:sp>
        <p:nvSpPr>
          <p:cNvPr id="10246" name="Text Box 15"/>
          <p:cNvSpPr txBox="1">
            <a:spLocks noChangeArrowheads="1"/>
          </p:cNvSpPr>
          <p:nvPr/>
        </p:nvSpPr>
        <p:spPr bwMode="auto">
          <a:xfrm>
            <a:off x="395288" y="3900488"/>
            <a:ext cx="42640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solidFill>
                  <a:srgbClr val="000066"/>
                </a:solidFill>
                <a:latin typeface="Times New Roman" pitchFamily="18" charset="0"/>
                <a:ea typeface="楷体_GB2312" pitchFamily="49" charset="-122"/>
              </a:rPr>
              <a:t>连通图、连通分量、</a:t>
            </a:r>
          </a:p>
          <a:p>
            <a:pPr eaLnBrk="1" hangingPunct="1"/>
            <a:r>
              <a:rPr kumimoji="1" lang="zh-CN" altLang="en-US" sz="3200" b="1">
                <a:solidFill>
                  <a:srgbClr val="000066"/>
                </a:solidFill>
                <a:latin typeface="Times New Roman" pitchFamily="18" charset="0"/>
                <a:ea typeface="楷体_GB2312" pitchFamily="49" charset="-122"/>
              </a:rPr>
              <a:t>强连通图、强连通分量</a:t>
            </a:r>
            <a:endParaRPr kumimoji="1" lang="zh-CN" altLang="en-US" sz="3200" b="1">
              <a:latin typeface="Times New Roman" pitchFamily="18" charset="0"/>
              <a:ea typeface="楷体_GB2312" pitchFamily="49" charset="-122"/>
            </a:endParaRPr>
          </a:p>
        </p:txBody>
      </p:sp>
      <p:sp>
        <p:nvSpPr>
          <p:cNvPr id="10247" name="Text Box 16"/>
          <p:cNvSpPr txBox="1">
            <a:spLocks noChangeArrowheads="1"/>
          </p:cNvSpPr>
          <p:nvPr/>
        </p:nvSpPr>
        <p:spPr bwMode="auto">
          <a:xfrm>
            <a:off x="395288" y="5272088"/>
            <a:ext cx="34480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solidFill>
                  <a:srgbClr val="000066"/>
                </a:solidFill>
                <a:latin typeface="Times New Roman" pitchFamily="18" charset="0"/>
                <a:ea typeface="楷体_GB2312" pitchFamily="49" charset="-122"/>
              </a:rPr>
              <a:t>生成树、生成森林</a:t>
            </a:r>
            <a:endParaRPr kumimoji="1" lang="zh-CN" altLang="en-US" sz="3200" b="1">
              <a:latin typeface="Times New Roman" pitchFamily="18" charset="0"/>
              <a:ea typeface="楷体_GB2312" pitchFamily="49" charset="-122"/>
            </a:endParaRPr>
          </a:p>
        </p:txBody>
      </p:sp>
    </p:spTree>
  </p:cSld>
  <p:clrMapOvr>
    <a:masterClrMapping/>
  </p:clrMapOvr>
  <p:transition>
    <p:blinds dir="vert"/>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70" name="Rectangle 5"/>
          <p:cNvSpPr>
            <a:spLocks noChangeArrowheads="1"/>
          </p:cNvSpPr>
          <p:nvPr/>
        </p:nvSpPr>
        <p:spPr bwMode="auto">
          <a:xfrm>
            <a:off x="288925" y="4710113"/>
            <a:ext cx="8820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latin typeface="楷体_GB2312" pitchFamily="49" charset="-122"/>
                <a:ea typeface="楷体_GB2312" pitchFamily="49" charset="-122"/>
              </a:rPr>
              <a:t>如果有，则访问该邻接点，之后再从此顶点出发转</a:t>
            </a:r>
            <a:r>
              <a:rPr kumimoji="1" lang="en-US" altLang="zh-CN" sz="2800" b="1">
                <a:latin typeface="楷体_GB2312" pitchFamily="49" charset="-122"/>
                <a:ea typeface="楷体_GB2312" pitchFamily="49" charset="-122"/>
              </a:rPr>
              <a:t>1</a:t>
            </a:r>
            <a:r>
              <a:rPr kumimoji="1" lang="zh-CN" altLang="en-US" sz="2800" b="1">
                <a:latin typeface="楷体_GB2312" pitchFamily="49" charset="-122"/>
                <a:ea typeface="楷体_GB2312" pitchFamily="49" charset="-122"/>
              </a:rPr>
              <a:t>，</a:t>
            </a:r>
          </a:p>
        </p:txBody>
      </p:sp>
      <p:sp>
        <p:nvSpPr>
          <p:cNvPr id="83971" name="Text Box 6"/>
          <p:cNvSpPr txBox="1">
            <a:spLocks noChangeArrowheads="1"/>
          </p:cNvSpPr>
          <p:nvPr/>
        </p:nvSpPr>
        <p:spPr bwMode="auto">
          <a:xfrm>
            <a:off x="250825" y="2200275"/>
            <a:ext cx="8569325"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b="1">
                <a:latin typeface="楷体_GB2312" pitchFamily="49" charset="-122"/>
                <a:ea typeface="楷体_GB2312" pitchFamily="49" charset="-122"/>
              </a:rPr>
              <a:t>2</a:t>
            </a:r>
            <a:r>
              <a:rPr kumimoji="1" lang="zh-CN" altLang="en-US" sz="2800" b="1">
                <a:latin typeface="楷体_GB2312" pitchFamily="49" charset="-122"/>
                <a:ea typeface="楷体_GB2312" pitchFamily="49" charset="-122"/>
              </a:rPr>
              <a:t>、从</a:t>
            </a:r>
            <a:r>
              <a:rPr kumimoji="1" lang="en-US" altLang="zh-CN" sz="2800" b="1">
                <a:latin typeface="楷体_GB2312" pitchFamily="49" charset="-122"/>
                <a:ea typeface="楷体_GB2312" pitchFamily="49" charset="-122"/>
              </a:rPr>
              <a:t>v1</a:t>
            </a:r>
            <a:r>
              <a:rPr kumimoji="1" lang="zh-CN" altLang="en-US" sz="2800" b="1">
                <a:latin typeface="楷体_GB2312" pitchFamily="49" charset="-122"/>
                <a:ea typeface="楷体_GB2312" pitchFamily="49" charset="-122"/>
              </a:rPr>
              <a:t>出发，访问与</a:t>
            </a:r>
            <a:r>
              <a:rPr kumimoji="1" lang="en-US" altLang="zh-CN" sz="2800" b="1">
                <a:latin typeface="楷体_GB2312" pitchFamily="49" charset="-122"/>
                <a:ea typeface="楷体_GB2312" pitchFamily="49" charset="-122"/>
              </a:rPr>
              <a:t>v1</a:t>
            </a:r>
            <a:r>
              <a:rPr kumimoji="1" lang="zh-CN" altLang="en-US" sz="2800" b="1">
                <a:latin typeface="楷体_GB2312" pitchFamily="49" charset="-122"/>
                <a:ea typeface="楷体_GB2312" pitchFamily="49" charset="-122"/>
              </a:rPr>
              <a:t>相邻接且未被访问的顶点</a:t>
            </a:r>
            <a:r>
              <a:rPr kumimoji="1" lang="en-US" altLang="zh-CN" sz="2800" b="1">
                <a:latin typeface="楷体_GB2312" pitchFamily="49" charset="-122"/>
                <a:ea typeface="楷体_GB2312" pitchFamily="49" charset="-122"/>
              </a:rPr>
              <a:t>v2,</a:t>
            </a:r>
            <a:r>
              <a:rPr kumimoji="1" lang="en-US" altLang="zh-CN" sz="2800" b="1">
                <a:latin typeface="Times New Roman" pitchFamily="18" charset="0"/>
                <a:ea typeface="楷体_GB2312" pitchFamily="49" charset="-122"/>
              </a:rPr>
              <a:t>…</a:t>
            </a:r>
            <a:r>
              <a:rPr kumimoji="1" lang="zh-CN" altLang="en-US" sz="2800" b="1">
                <a:latin typeface="楷体_GB2312" pitchFamily="49" charset="-122"/>
                <a:ea typeface="楷体_GB2312" pitchFamily="49" charset="-122"/>
              </a:rPr>
              <a:t>直至到达顶点</a:t>
            </a:r>
            <a:r>
              <a:rPr kumimoji="1" lang="en-US" altLang="zh-CN" sz="2800" b="1">
                <a:latin typeface="楷体_GB2312" pitchFamily="49" charset="-122"/>
                <a:ea typeface="楷体_GB2312" pitchFamily="49" charset="-122"/>
              </a:rPr>
              <a:t>u</a:t>
            </a:r>
            <a:r>
              <a:rPr kumimoji="1" lang="zh-CN" altLang="en-US" sz="2800" b="1">
                <a:latin typeface="楷体_GB2312" pitchFamily="49" charset="-122"/>
                <a:ea typeface="楷体_GB2312" pitchFamily="49" charset="-122"/>
              </a:rPr>
              <a:t>（</a:t>
            </a:r>
            <a:r>
              <a:rPr kumimoji="1" lang="en-US" altLang="zh-CN" sz="2800" b="1">
                <a:latin typeface="楷体_GB2312" pitchFamily="49" charset="-122"/>
                <a:ea typeface="楷体_GB2312" pitchFamily="49" charset="-122"/>
              </a:rPr>
              <a:t>u</a:t>
            </a:r>
            <a:r>
              <a:rPr kumimoji="1" lang="zh-CN" altLang="en-US" sz="2800" b="1">
                <a:latin typeface="楷体_GB2312" pitchFamily="49" charset="-122"/>
                <a:ea typeface="楷体_GB2312" pitchFamily="49" charset="-122"/>
              </a:rPr>
              <a:t>的所有邻接点都被访问过）。</a:t>
            </a:r>
          </a:p>
        </p:txBody>
      </p:sp>
      <p:sp>
        <p:nvSpPr>
          <p:cNvPr id="83972" name="Text Box 7"/>
          <p:cNvSpPr txBox="1">
            <a:spLocks noChangeArrowheads="1"/>
          </p:cNvSpPr>
          <p:nvPr/>
        </p:nvSpPr>
        <p:spPr bwMode="auto">
          <a:xfrm>
            <a:off x="179388" y="549275"/>
            <a:ext cx="88566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b="1">
                <a:latin typeface="楷体_GB2312" pitchFamily="49" charset="-122"/>
                <a:ea typeface="楷体_GB2312" pitchFamily="49" charset="-122"/>
              </a:rPr>
              <a:t>假设初始状态下图中所有结点均未被访问，则：</a:t>
            </a:r>
          </a:p>
        </p:txBody>
      </p:sp>
      <p:sp>
        <p:nvSpPr>
          <p:cNvPr id="83973" name="Rectangle 8"/>
          <p:cNvSpPr>
            <a:spLocks noChangeArrowheads="1"/>
          </p:cNvSpPr>
          <p:nvPr/>
        </p:nvSpPr>
        <p:spPr bwMode="auto">
          <a:xfrm>
            <a:off x="322263" y="1187450"/>
            <a:ext cx="85693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latin typeface="楷体_GB2312" pitchFamily="49" charset="-122"/>
                <a:ea typeface="楷体_GB2312" pitchFamily="49" charset="-122"/>
              </a:rPr>
              <a:t>1</a:t>
            </a:r>
            <a:r>
              <a:rPr kumimoji="1" lang="zh-CN" altLang="en-US" sz="2800" b="1">
                <a:latin typeface="楷体_GB2312" pitchFamily="49" charset="-122"/>
                <a:ea typeface="楷体_GB2312" pitchFamily="49" charset="-122"/>
              </a:rPr>
              <a:t>、访问某一顶点</a:t>
            </a:r>
            <a:r>
              <a:rPr kumimoji="1" lang="en-US" altLang="zh-CN" sz="2800" b="1">
                <a:latin typeface="楷体_GB2312" pitchFamily="49" charset="-122"/>
                <a:ea typeface="楷体_GB2312" pitchFamily="49" charset="-122"/>
              </a:rPr>
              <a:t>v</a:t>
            </a:r>
            <a:r>
              <a:rPr kumimoji="1" lang="zh-CN" altLang="en-US" sz="2800" b="1">
                <a:latin typeface="楷体_GB2312" pitchFamily="49" charset="-122"/>
                <a:ea typeface="楷体_GB2312" pitchFamily="49" charset="-122"/>
              </a:rPr>
              <a:t>后，由</a:t>
            </a:r>
            <a:r>
              <a:rPr kumimoji="1" lang="en-US" altLang="zh-CN" sz="2800" b="1">
                <a:latin typeface="楷体_GB2312" pitchFamily="49" charset="-122"/>
                <a:ea typeface="楷体_GB2312" pitchFamily="49" charset="-122"/>
              </a:rPr>
              <a:t>v</a:t>
            </a:r>
            <a:r>
              <a:rPr kumimoji="1" lang="zh-CN" altLang="en-US" sz="2800" b="1">
                <a:latin typeface="楷体_GB2312" pitchFamily="49" charset="-122"/>
                <a:ea typeface="楷体_GB2312" pitchFamily="49" charset="-122"/>
              </a:rPr>
              <a:t>出发，访问</a:t>
            </a:r>
            <a:r>
              <a:rPr kumimoji="1" lang="en-US" altLang="zh-CN" sz="2800" b="1">
                <a:latin typeface="楷体_GB2312" pitchFamily="49" charset="-122"/>
                <a:ea typeface="楷体_GB2312" pitchFamily="49" charset="-122"/>
              </a:rPr>
              <a:t>v</a:t>
            </a:r>
            <a:r>
              <a:rPr kumimoji="1" lang="zh-CN" altLang="en-US" sz="2800" b="1">
                <a:latin typeface="楷体_GB2312" pitchFamily="49" charset="-122"/>
                <a:ea typeface="楷体_GB2312" pitchFamily="49" charset="-122"/>
              </a:rPr>
              <a:t>的任一未被访问的邻接点</a:t>
            </a:r>
            <a:r>
              <a:rPr kumimoji="1" lang="en-US" altLang="zh-CN" sz="2800" b="1">
                <a:latin typeface="楷体_GB2312" pitchFamily="49" charset="-122"/>
                <a:ea typeface="楷体_GB2312" pitchFamily="49" charset="-122"/>
              </a:rPr>
              <a:t>v1 </a:t>
            </a:r>
            <a:r>
              <a:rPr kumimoji="1" lang="zh-CN" altLang="en-US" sz="2800" b="1">
                <a:latin typeface="楷体_GB2312" pitchFamily="49" charset="-122"/>
                <a:ea typeface="楷体_GB2312" pitchFamily="49" charset="-122"/>
              </a:rPr>
              <a:t>；</a:t>
            </a:r>
          </a:p>
        </p:txBody>
      </p:sp>
      <p:sp>
        <p:nvSpPr>
          <p:cNvPr id="83974" name="Text Box 10"/>
          <p:cNvSpPr txBox="1">
            <a:spLocks noChangeArrowheads="1"/>
          </p:cNvSpPr>
          <p:nvPr/>
        </p:nvSpPr>
        <p:spPr bwMode="auto">
          <a:xfrm>
            <a:off x="323850" y="44450"/>
            <a:ext cx="27352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b="1">
                <a:latin typeface="楷体_GB2312" pitchFamily="49" charset="-122"/>
                <a:ea typeface="楷体_GB2312" pitchFamily="49" charset="-122"/>
              </a:rPr>
              <a:t>算法步骤：</a:t>
            </a:r>
          </a:p>
        </p:txBody>
      </p:sp>
      <p:sp>
        <p:nvSpPr>
          <p:cNvPr id="83975" name="Rectangle 11"/>
          <p:cNvSpPr>
            <a:spLocks noChangeArrowheads="1"/>
          </p:cNvSpPr>
          <p:nvPr/>
        </p:nvSpPr>
        <p:spPr bwMode="auto">
          <a:xfrm>
            <a:off x="250825" y="3562350"/>
            <a:ext cx="85693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latin typeface="楷体_GB2312" pitchFamily="49" charset="-122"/>
                <a:ea typeface="楷体_GB2312" pitchFamily="49" charset="-122"/>
              </a:rPr>
              <a:t>3</a:t>
            </a:r>
            <a:r>
              <a:rPr kumimoji="1" lang="zh-CN" altLang="en-US" sz="2800" b="1">
                <a:latin typeface="楷体_GB2312" pitchFamily="49" charset="-122"/>
                <a:ea typeface="楷体_GB2312" pitchFamily="49" charset="-122"/>
              </a:rPr>
              <a:t>、接着，回退一步，退到前一次刚访问过的顶点，看它是否还有未被访问的邻接点。</a:t>
            </a:r>
          </a:p>
        </p:txBody>
      </p:sp>
      <p:sp>
        <p:nvSpPr>
          <p:cNvPr id="83976" name="Rectangle 12"/>
          <p:cNvSpPr>
            <a:spLocks noChangeArrowheads="1"/>
          </p:cNvSpPr>
          <p:nvPr/>
        </p:nvSpPr>
        <p:spPr bwMode="auto">
          <a:xfrm>
            <a:off x="250825" y="5435600"/>
            <a:ext cx="842486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latin typeface="楷体_GB2312" pitchFamily="49" charset="-122"/>
                <a:ea typeface="楷体_GB2312" pitchFamily="49" charset="-122"/>
              </a:rPr>
              <a:t>如果没有，就再回退一步，重复上述过程，直至图中所有顶点都被访问为止。</a:t>
            </a:r>
          </a:p>
        </p:txBody>
      </p:sp>
    </p:spTree>
  </p:cSld>
  <p:clrMapOvr>
    <a:masterClrMapping/>
  </p:clrMapOvr>
  <p:transition>
    <p:blinds dir="vert"/>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4994" name="Group 23"/>
          <p:cNvGrpSpPr>
            <a:grpSpLocks/>
          </p:cNvGrpSpPr>
          <p:nvPr/>
        </p:nvGrpSpPr>
        <p:grpSpPr bwMode="auto">
          <a:xfrm>
            <a:off x="1403350" y="1557338"/>
            <a:ext cx="2133600" cy="1752600"/>
            <a:chOff x="960" y="1056"/>
            <a:chExt cx="1344" cy="1104"/>
          </a:xfrm>
        </p:grpSpPr>
        <p:sp>
          <p:nvSpPr>
            <p:cNvPr id="85013" name="Oval 5"/>
            <p:cNvSpPr>
              <a:spLocks noChangeArrowheads="1"/>
            </p:cNvSpPr>
            <p:nvPr/>
          </p:nvSpPr>
          <p:spPr bwMode="auto">
            <a:xfrm>
              <a:off x="960" y="1056"/>
              <a:ext cx="1344" cy="1104"/>
            </a:xfrm>
            <a:prstGeom prst="ellipse">
              <a:avLst/>
            </a:prstGeom>
            <a:solidFill>
              <a:srgbClr val="FFCC99">
                <a:alpha val="50195"/>
              </a:srgbClr>
            </a:solidFill>
            <a:ln w="38100"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14" name="Text Box 14"/>
            <p:cNvSpPr txBox="1">
              <a:spLocks noChangeArrowheads="1"/>
            </p:cNvSpPr>
            <p:nvPr/>
          </p:nvSpPr>
          <p:spPr bwMode="auto">
            <a:xfrm>
              <a:off x="1632" y="1776"/>
              <a:ext cx="4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solidFill>
                    <a:srgbClr val="000099"/>
                  </a:solidFill>
                  <a:latin typeface="Times New Roman" pitchFamily="18" charset="0"/>
                  <a:ea typeface="黑体" pitchFamily="49" charset="-122"/>
                </a:rPr>
                <a:t>SG</a:t>
              </a:r>
              <a:r>
                <a:rPr kumimoji="1" lang="en-US" altLang="zh-CN" sz="2400" b="1" baseline="-25000">
                  <a:solidFill>
                    <a:srgbClr val="000099"/>
                  </a:solidFill>
                  <a:latin typeface="Times New Roman" pitchFamily="18" charset="0"/>
                  <a:ea typeface="黑体" pitchFamily="49" charset="-122"/>
                </a:rPr>
                <a:t>2</a:t>
              </a:r>
              <a:endParaRPr kumimoji="1" lang="en-US" altLang="zh-CN" sz="2400">
                <a:latin typeface="Times New Roman" pitchFamily="18" charset="0"/>
                <a:ea typeface="黑体" pitchFamily="49" charset="-122"/>
              </a:endParaRPr>
            </a:p>
          </p:txBody>
        </p:sp>
      </p:grpSp>
      <p:grpSp>
        <p:nvGrpSpPr>
          <p:cNvPr id="84995" name="Group 24"/>
          <p:cNvGrpSpPr>
            <a:grpSpLocks/>
          </p:cNvGrpSpPr>
          <p:nvPr/>
        </p:nvGrpSpPr>
        <p:grpSpPr bwMode="auto">
          <a:xfrm>
            <a:off x="3419475" y="1700213"/>
            <a:ext cx="914400" cy="1752600"/>
            <a:chOff x="2160" y="1056"/>
            <a:chExt cx="576" cy="1104"/>
          </a:xfrm>
        </p:grpSpPr>
        <p:sp>
          <p:nvSpPr>
            <p:cNvPr id="85011" name="Oval 6"/>
            <p:cNvSpPr>
              <a:spLocks noChangeArrowheads="1"/>
            </p:cNvSpPr>
            <p:nvPr/>
          </p:nvSpPr>
          <p:spPr bwMode="auto">
            <a:xfrm>
              <a:off x="2160" y="1056"/>
              <a:ext cx="576" cy="1104"/>
            </a:xfrm>
            <a:prstGeom prst="ellipse">
              <a:avLst/>
            </a:prstGeom>
            <a:solidFill>
              <a:srgbClr val="FFCC99">
                <a:alpha val="50195"/>
              </a:srgbClr>
            </a:solidFill>
            <a:ln w="38100"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12" name="Text Box 15"/>
            <p:cNvSpPr txBox="1">
              <a:spLocks noChangeArrowheads="1"/>
            </p:cNvSpPr>
            <p:nvPr/>
          </p:nvSpPr>
          <p:spPr bwMode="auto">
            <a:xfrm>
              <a:off x="2270" y="1728"/>
              <a:ext cx="4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solidFill>
                    <a:srgbClr val="000099"/>
                  </a:solidFill>
                  <a:latin typeface="Times New Roman" pitchFamily="18" charset="0"/>
                  <a:ea typeface="黑体" pitchFamily="49" charset="-122"/>
                </a:rPr>
                <a:t>SG</a:t>
              </a:r>
              <a:r>
                <a:rPr kumimoji="1" lang="en-US" altLang="zh-CN" sz="2400" b="1" baseline="-25000">
                  <a:solidFill>
                    <a:srgbClr val="000099"/>
                  </a:solidFill>
                  <a:latin typeface="Times New Roman" pitchFamily="18" charset="0"/>
                  <a:ea typeface="黑体" pitchFamily="49" charset="-122"/>
                </a:rPr>
                <a:t>3</a:t>
              </a:r>
              <a:endParaRPr kumimoji="1" lang="en-US" altLang="zh-CN" sz="2400">
                <a:latin typeface="Times New Roman" pitchFamily="18" charset="0"/>
                <a:ea typeface="黑体" pitchFamily="49" charset="-122"/>
              </a:endParaRPr>
            </a:p>
          </p:txBody>
        </p:sp>
      </p:grpSp>
      <p:sp>
        <p:nvSpPr>
          <p:cNvPr id="84996" name="Text Box 16"/>
          <p:cNvSpPr txBox="1">
            <a:spLocks noChangeArrowheads="1"/>
          </p:cNvSpPr>
          <p:nvPr/>
        </p:nvSpPr>
        <p:spPr bwMode="auto">
          <a:xfrm>
            <a:off x="4643438" y="466725"/>
            <a:ext cx="4359275"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pPr>
            <a:r>
              <a:rPr kumimoji="1" lang="en-US" altLang="zh-CN" sz="3200">
                <a:solidFill>
                  <a:srgbClr val="000099"/>
                </a:solidFill>
                <a:latin typeface="Times New Roman" pitchFamily="18" charset="0"/>
                <a:ea typeface="楷体_GB2312" pitchFamily="49" charset="-122"/>
              </a:rPr>
              <a:t>W</a:t>
            </a:r>
            <a:r>
              <a:rPr kumimoji="1" lang="en-US" altLang="zh-CN" sz="3200" baseline="-25000">
                <a:solidFill>
                  <a:srgbClr val="000099"/>
                </a:solidFill>
                <a:latin typeface="Times New Roman" pitchFamily="18" charset="0"/>
                <a:ea typeface="楷体_GB2312" pitchFamily="49" charset="-122"/>
              </a:rPr>
              <a:t>1</a:t>
            </a:r>
            <a:r>
              <a:rPr kumimoji="1" lang="zh-CN" altLang="en-US" sz="3200">
                <a:solidFill>
                  <a:srgbClr val="000099"/>
                </a:solidFill>
                <a:latin typeface="Times New Roman" pitchFamily="18" charset="0"/>
                <a:ea typeface="楷体_GB2312" pitchFamily="49" charset="-122"/>
              </a:rPr>
              <a:t>、</a:t>
            </a:r>
            <a:r>
              <a:rPr kumimoji="1" lang="en-US" altLang="zh-CN" sz="3200">
                <a:solidFill>
                  <a:srgbClr val="000099"/>
                </a:solidFill>
                <a:latin typeface="Times New Roman" pitchFamily="18" charset="0"/>
                <a:ea typeface="楷体_GB2312" pitchFamily="49" charset="-122"/>
              </a:rPr>
              <a:t>W</a:t>
            </a:r>
            <a:r>
              <a:rPr kumimoji="1" lang="en-US" altLang="zh-CN" sz="3200" baseline="-25000">
                <a:solidFill>
                  <a:srgbClr val="000099"/>
                </a:solidFill>
                <a:latin typeface="Times New Roman" pitchFamily="18" charset="0"/>
                <a:ea typeface="楷体_GB2312" pitchFamily="49" charset="-122"/>
              </a:rPr>
              <a:t>2</a:t>
            </a:r>
            <a:r>
              <a:rPr kumimoji="1" lang="zh-CN" altLang="en-US" sz="3200">
                <a:solidFill>
                  <a:srgbClr val="000099"/>
                </a:solidFill>
                <a:latin typeface="Times New Roman" pitchFamily="18" charset="0"/>
                <a:ea typeface="楷体_GB2312" pitchFamily="49" charset="-122"/>
              </a:rPr>
              <a:t>和</a:t>
            </a:r>
            <a:r>
              <a:rPr kumimoji="1" lang="en-US" altLang="zh-CN" sz="3200">
                <a:solidFill>
                  <a:srgbClr val="000099"/>
                </a:solidFill>
                <a:latin typeface="Times New Roman" pitchFamily="18" charset="0"/>
                <a:ea typeface="楷体_GB2312" pitchFamily="49" charset="-122"/>
              </a:rPr>
              <a:t>W</a:t>
            </a:r>
            <a:r>
              <a:rPr kumimoji="1" lang="en-US" altLang="zh-CN" sz="3200" baseline="-25000">
                <a:solidFill>
                  <a:srgbClr val="000099"/>
                </a:solidFill>
                <a:latin typeface="Times New Roman" pitchFamily="18" charset="0"/>
                <a:ea typeface="楷体_GB2312" pitchFamily="49" charset="-122"/>
              </a:rPr>
              <a:t>3</a:t>
            </a:r>
            <a:r>
              <a:rPr kumimoji="1" lang="en-US" altLang="zh-CN" sz="3200">
                <a:solidFill>
                  <a:srgbClr val="000099"/>
                </a:solidFill>
                <a:latin typeface="Times New Roman" pitchFamily="18" charset="0"/>
                <a:ea typeface="楷体_GB2312" pitchFamily="49" charset="-122"/>
              </a:rPr>
              <a:t> </a:t>
            </a:r>
            <a:r>
              <a:rPr kumimoji="1" lang="zh-CN" altLang="en-US" sz="3200">
                <a:solidFill>
                  <a:srgbClr val="000099"/>
                </a:solidFill>
                <a:latin typeface="Times New Roman" pitchFamily="18" charset="0"/>
                <a:ea typeface="楷体_GB2312" pitchFamily="49" charset="-122"/>
              </a:rPr>
              <a:t>均为 </a:t>
            </a:r>
            <a:r>
              <a:rPr kumimoji="1" lang="en-US" altLang="zh-CN" sz="3200">
                <a:solidFill>
                  <a:srgbClr val="000099"/>
                </a:solidFill>
                <a:latin typeface="Times New Roman" pitchFamily="18" charset="0"/>
                <a:ea typeface="楷体_GB2312" pitchFamily="49" charset="-122"/>
              </a:rPr>
              <a:t>V </a:t>
            </a:r>
            <a:r>
              <a:rPr kumimoji="1" lang="zh-CN" altLang="en-US" sz="3200">
                <a:solidFill>
                  <a:srgbClr val="000099"/>
                </a:solidFill>
                <a:latin typeface="Times New Roman" pitchFamily="18" charset="0"/>
                <a:ea typeface="楷体_GB2312" pitchFamily="49" charset="-122"/>
              </a:rPr>
              <a:t>的邻接点，</a:t>
            </a:r>
            <a:r>
              <a:rPr kumimoji="1" lang="en-US" altLang="zh-CN" sz="3200">
                <a:solidFill>
                  <a:srgbClr val="000099"/>
                </a:solidFill>
                <a:latin typeface="Times New Roman" pitchFamily="18" charset="0"/>
                <a:ea typeface="楷体_GB2312" pitchFamily="49" charset="-122"/>
              </a:rPr>
              <a:t>SG</a:t>
            </a:r>
            <a:r>
              <a:rPr kumimoji="1" lang="en-US" altLang="zh-CN" sz="3200" baseline="-25000">
                <a:solidFill>
                  <a:srgbClr val="000099"/>
                </a:solidFill>
                <a:latin typeface="Times New Roman" pitchFamily="18" charset="0"/>
                <a:ea typeface="楷体_GB2312" pitchFamily="49" charset="-122"/>
              </a:rPr>
              <a:t>1</a:t>
            </a:r>
            <a:r>
              <a:rPr kumimoji="1" lang="zh-CN" altLang="en-US" sz="3200">
                <a:solidFill>
                  <a:srgbClr val="000099"/>
                </a:solidFill>
                <a:latin typeface="Times New Roman" pitchFamily="18" charset="0"/>
                <a:ea typeface="楷体_GB2312" pitchFamily="49" charset="-122"/>
              </a:rPr>
              <a:t>、</a:t>
            </a:r>
            <a:r>
              <a:rPr kumimoji="1" lang="en-US" altLang="zh-CN" sz="3200">
                <a:solidFill>
                  <a:srgbClr val="000099"/>
                </a:solidFill>
                <a:latin typeface="Times New Roman" pitchFamily="18" charset="0"/>
                <a:ea typeface="楷体_GB2312" pitchFamily="49" charset="-122"/>
              </a:rPr>
              <a:t>SG</a:t>
            </a:r>
            <a:r>
              <a:rPr kumimoji="1" lang="en-US" altLang="zh-CN" sz="3200" baseline="-25000">
                <a:solidFill>
                  <a:srgbClr val="000099"/>
                </a:solidFill>
                <a:latin typeface="Times New Roman" pitchFamily="18" charset="0"/>
                <a:ea typeface="楷体_GB2312" pitchFamily="49" charset="-122"/>
              </a:rPr>
              <a:t>2 </a:t>
            </a:r>
            <a:r>
              <a:rPr kumimoji="1" lang="zh-CN" altLang="en-US" sz="3200">
                <a:solidFill>
                  <a:srgbClr val="000099"/>
                </a:solidFill>
                <a:latin typeface="Times New Roman" pitchFamily="18" charset="0"/>
                <a:ea typeface="楷体_GB2312" pitchFamily="49" charset="-122"/>
              </a:rPr>
              <a:t>和 </a:t>
            </a:r>
            <a:r>
              <a:rPr kumimoji="1" lang="en-US" altLang="zh-CN" sz="3200">
                <a:solidFill>
                  <a:srgbClr val="000099"/>
                </a:solidFill>
                <a:latin typeface="Times New Roman" pitchFamily="18" charset="0"/>
                <a:ea typeface="楷体_GB2312" pitchFamily="49" charset="-122"/>
              </a:rPr>
              <a:t>SG</a:t>
            </a:r>
            <a:r>
              <a:rPr kumimoji="1" lang="en-US" altLang="zh-CN" sz="3200" baseline="-25000">
                <a:solidFill>
                  <a:srgbClr val="000099"/>
                </a:solidFill>
                <a:latin typeface="Times New Roman" pitchFamily="18" charset="0"/>
                <a:ea typeface="楷体_GB2312" pitchFamily="49" charset="-122"/>
              </a:rPr>
              <a:t>3 </a:t>
            </a:r>
            <a:r>
              <a:rPr kumimoji="1" lang="zh-CN" altLang="en-US" sz="3200">
                <a:solidFill>
                  <a:srgbClr val="000099"/>
                </a:solidFill>
                <a:latin typeface="Times New Roman" pitchFamily="18" charset="0"/>
                <a:ea typeface="楷体_GB2312" pitchFamily="49" charset="-122"/>
              </a:rPr>
              <a:t>分别为含顶点</a:t>
            </a:r>
            <a:r>
              <a:rPr kumimoji="1" lang="en-US" altLang="zh-CN" sz="3200">
                <a:solidFill>
                  <a:srgbClr val="000099"/>
                </a:solidFill>
                <a:latin typeface="Times New Roman" pitchFamily="18" charset="0"/>
                <a:ea typeface="楷体_GB2312" pitchFamily="49" charset="-122"/>
              </a:rPr>
              <a:t>W</a:t>
            </a:r>
            <a:r>
              <a:rPr kumimoji="1" lang="en-US" altLang="zh-CN" sz="3200" baseline="-25000">
                <a:solidFill>
                  <a:srgbClr val="000099"/>
                </a:solidFill>
                <a:latin typeface="Times New Roman" pitchFamily="18" charset="0"/>
                <a:ea typeface="楷体_GB2312" pitchFamily="49" charset="-122"/>
              </a:rPr>
              <a:t>1</a:t>
            </a:r>
            <a:r>
              <a:rPr kumimoji="1" lang="zh-CN" altLang="en-US" sz="3200">
                <a:solidFill>
                  <a:srgbClr val="000099"/>
                </a:solidFill>
                <a:latin typeface="Times New Roman" pitchFamily="18" charset="0"/>
                <a:ea typeface="楷体_GB2312" pitchFamily="49" charset="-122"/>
              </a:rPr>
              <a:t>、</a:t>
            </a:r>
            <a:r>
              <a:rPr kumimoji="1" lang="en-US" altLang="zh-CN" sz="3200">
                <a:solidFill>
                  <a:srgbClr val="000099"/>
                </a:solidFill>
                <a:latin typeface="Times New Roman" pitchFamily="18" charset="0"/>
                <a:ea typeface="楷体_GB2312" pitchFamily="49" charset="-122"/>
              </a:rPr>
              <a:t>W</a:t>
            </a:r>
            <a:r>
              <a:rPr kumimoji="1" lang="en-US" altLang="zh-CN" sz="3200" baseline="-25000">
                <a:solidFill>
                  <a:srgbClr val="000099"/>
                </a:solidFill>
                <a:latin typeface="Times New Roman" pitchFamily="18" charset="0"/>
                <a:ea typeface="楷体_GB2312" pitchFamily="49" charset="-122"/>
              </a:rPr>
              <a:t>2</a:t>
            </a:r>
            <a:r>
              <a:rPr kumimoji="1" lang="zh-CN" altLang="en-US" sz="3200">
                <a:solidFill>
                  <a:srgbClr val="000099"/>
                </a:solidFill>
                <a:latin typeface="Times New Roman" pitchFamily="18" charset="0"/>
                <a:ea typeface="楷体_GB2312" pitchFamily="49" charset="-122"/>
              </a:rPr>
              <a:t>和</a:t>
            </a:r>
            <a:r>
              <a:rPr kumimoji="1" lang="en-US" altLang="zh-CN" sz="3200">
                <a:solidFill>
                  <a:srgbClr val="000099"/>
                </a:solidFill>
                <a:latin typeface="Times New Roman" pitchFamily="18" charset="0"/>
                <a:ea typeface="楷体_GB2312" pitchFamily="49" charset="-122"/>
              </a:rPr>
              <a:t>W</a:t>
            </a:r>
            <a:r>
              <a:rPr kumimoji="1" lang="en-US" altLang="zh-CN" sz="3200" baseline="-25000">
                <a:solidFill>
                  <a:srgbClr val="000099"/>
                </a:solidFill>
                <a:latin typeface="Times New Roman" pitchFamily="18" charset="0"/>
                <a:ea typeface="楷体_GB2312" pitchFamily="49" charset="-122"/>
              </a:rPr>
              <a:t>3</a:t>
            </a:r>
            <a:r>
              <a:rPr kumimoji="1" lang="en-US" altLang="zh-CN" sz="3200">
                <a:solidFill>
                  <a:srgbClr val="000099"/>
                </a:solidFill>
                <a:latin typeface="Times New Roman" pitchFamily="18" charset="0"/>
                <a:ea typeface="楷体_GB2312" pitchFamily="49" charset="-122"/>
              </a:rPr>
              <a:t> </a:t>
            </a:r>
            <a:r>
              <a:rPr kumimoji="1" lang="zh-CN" altLang="en-US" sz="3200">
                <a:solidFill>
                  <a:srgbClr val="000099"/>
                </a:solidFill>
                <a:latin typeface="Times New Roman" pitchFamily="18" charset="0"/>
                <a:ea typeface="楷体_GB2312" pitchFamily="49" charset="-122"/>
              </a:rPr>
              <a:t>的子图。</a:t>
            </a:r>
          </a:p>
        </p:txBody>
      </p:sp>
      <p:sp>
        <p:nvSpPr>
          <p:cNvPr id="100369" name="Text Box 17"/>
          <p:cNvSpPr txBox="1">
            <a:spLocks noChangeArrowheads="1"/>
          </p:cNvSpPr>
          <p:nvPr/>
        </p:nvSpPr>
        <p:spPr bwMode="auto">
          <a:xfrm>
            <a:off x="1050925" y="3819525"/>
            <a:ext cx="7553325" cy="2428875"/>
          </a:xfrm>
          <a:prstGeom prst="rect">
            <a:avLst/>
          </a:prstGeom>
          <a:solidFill>
            <a:srgbClr val="E1E2FF"/>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pPr>
            <a:r>
              <a:rPr kumimoji="1" lang="zh-CN" altLang="en-US" sz="3200">
                <a:solidFill>
                  <a:srgbClr val="000099"/>
                </a:solidFill>
                <a:latin typeface="Times New Roman" pitchFamily="18" charset="0"/>
                <a:ea typeface="楷体_GB2312" pitchFamily="49" charset="-122"/>
              </a:rPr>
              <a:t>访问顶点 </a:t>
            </a:r>
            <a:r>
              <a:rPr kumimoji="1" lang="en-US" altLang="zh-CN" sz="3200">
                <a:solidFill>
                  <a:srgbClr val="000099"/>
                </a:solidFill>
                <a:latin typeface="Times New Roman" pitchFamily="18" charset="0"/>
                <a:ea typeface="楷体_GB2312" pitchFamily="49" charset="-122"/>
              </a:rPr>
              <a:t>V </a:t>
            </a:r>
            <a:r>
              <a:rPr kumimoji="1" lang="en-US" altLang="zh-CN" sz="3200" baseline="-25000">
                <a:solidFill>
                  <a:srgbClr val="000099"/>
                </a:solidFill>
                <a:latin typeface="Times New Roman" pitchFamily="18" charset="0"/>
                <a:ea typeface="楷体_GB2312" pitchFamily="49" charset="-122"/>
              </a:rPr>
              <a:t> </a:t>
            </a:r>
            <a:r>
              <a:rPr kumimoji="1" lang="en-US" altLang="zh-CN" sz="3200">
                <a:solidFill>
                  <a:srgbClr val="000099"/>
                </a:solidFill>
                <a:latin typeface="Times New Roman" pitchFamily="18" charset="0"/>
                <a:ea typeface="楷体_GB2312" pitchFamily="49" charset="-122"/>
              </a:rPr>
              <a:t>;</a:t>
            </a:r>
          </a:p>
          <a:p>
            <a:pPr eaLnBrk="1" hangingPunct="1">
              <a:lnSpc>
                <a:spcPct val="120000"/>
              </a:lnSpc>
            </a:pPr>
            <a:r>
              <a:rPr kumimoji="1" lang="en-US" altLang="zh-CN" sz="3200">
                <a:solidFill>
                  <a:srgbClr val="000099"/>
                </a:solidFill>
                <a:latin typeface="Times New Roman" pitchFamily="18" charset="0"/>
                <a:ea typeface="楷体_GB2312" pitchFamily="49" charset="-122"/>
              </a:rPr>
              <a:t>for (W</a:t>
            </a:r>
            <a:r>
              <a:rPr kumimoji="1" lang="en-US" altLang="zh-CN" sz="3200" baseline="-25000">
                <a:solidFill>
                  <a:srgbClr val="000099"/>
                </a:solidFill>
                <a:latin typeface="Times New Roman" pitchFamily="18" charset="0"/>
                <a:ea typeface="楷体_GB2312" pitchFamily="49" charset="-122"/>
              </a:rPr>
              <a:t>1</a:t>
            </a:r>
            <a:r>
              <a:rPr kumimoji="1" lang="zh-CN" altLang="en-US" sz="3200">
                <a:solidFill>
                  <a:srgbClr val="000099"/>
                </a:solidFill>
                <a:latin typeface="Times New Roman" pitchFamily="18" charset="0"/>
                <a:ea typeface="楷体_GB2312" pitchFamily="49" charset="-122"/>
              </a:rPr>
              <a:t>、</a:t>
            </a:r>
            <a:r>
              <a:rPr kumimoji="1" lang="en-US" altLang="zh-CN" sz="3200">
                <a:solidFill>
                  <a:srgbClr val="000099"/>
                </a:solidFill>
                <a:latin typeface="Times New Roman" pitchFamily="18" charset="0"/>
                <a:ea typeface="楷体_GB2312" pitchFamily="49" charset="-122"/>
              </a:rPr>
              <a:t>W</a:t>
            </a:r>
            <a:r>
              <a:rPr kumimoji="1" lang="en-US" altLang="zh-CN" sz="3200" baseline="-25000">
                <a:solidFill>
                  <a:srgbClr val="000099"/>
                </a:solidFill>
                <a:latin typeface="Times New Roman" pitchFamily="18" charset="0"/>
                <a:ea typeface="楷体_GB2312" pitchFamily="49" charset="-122"/>
              </a:rPr>
              <a:t>2</a:t>
            </a:r>
            <a:r>
              <a:rPr kumimoji="1" lang="zh-CN" altLang="en-US" sz="3200" baseline="-25000">
                <a:solidFill>
                  <a:srgbClr val="000099"/>
                </a:solidFill>
                <a:latin typeface="Times New Roman" pitchFamily="18" charset="0"/>
                <a:ea typeface="楷体_GB2312" pitchFamily="49" charset="-122"/>
              </a:rPr>
              <a:t>、</a:t>
            </a:r>
            <a:r>
              <a:rPr kumimoji="1" lang="en-US" altLang="zh-CN" sz="3200">
                <a:solidFill>
                  <a:srgbClr val="000099"/>
                </a:solidFill>
                <a:latin typeface="Times New Roman" pitchFamily="18" charset="0"/>
                <a:ea typeface="楷体_GB2312" pitchFamily="49" charset="-122"/>
              </a:rPr>
              <a:t>W</a:t>
            </a:r>
            <a:r>
              <a:rPr kumimoji="1" lang="en-US" altLang="zh-CN" sz="3200" baseline="-25000">
                <a:solidFill>
                  <a:srgbClr val="000099"/>
                </a:solidFill>
                <a:latin typeface="Times New Roman" pitchFamily="18" charset="0"/>
                <a:ea typeface="楷体_GB2312" pitchFamily="49" charset="-122"/>
              </a:rPr>
              <a:t>3 </a:t>
            </a:r>
            <a:r>
              <a:rPr kumimoji="1" lang="en-US" altLang="zh-CN" sz="3200">
                <a:solidFill>
                  <a:srgbClr val="000099"/>
                </a:solidFill>
                <a:latin typeface="Times New Roman" pitchFamily="18" charset="0"/>
                <a:ea typeface="楷体_GB2312" pitchFamily="49" charset="-122"/>
              </a:rPr>
              <a:t>)</a:t>
            </a:r>
          </a:p>
          <a:p>
            <a:pPr eaLnBrk="1" hangingPunct="1">
              <a:lnSpc>
                <a:spcPct val="120000"/>
              </a:lnSpc>
            </a:pPr>
            <a:r>
              <a:rPr kumimoji="1" lang="en-US" altLang="zh-CN" sz="3200">
                <a:solidFill>
                  <a:srgbClr val="000099"/>
                </a:solidFill>
                <a:latin typeface="Times New Roman" pitchFamily="18" charset="0"/>
                <a:ea typeface="楷体_GB2312" pitchFamily="49" charset="-122"/>
              </a:rPr>
              <a:t>    </a:t>
            </a:r>
            <a:r>
              <a:rPr kumimoji="1" lang="zh-CN" altLang="en-US" sz="3200">
                <a:solidFill>
                  <a:srgbClr val="CC0000"/>
                </a:solidFill>
                <a:latin typeface="Times New Roman" pitchFamily="18" charset="0"/>
                <a:ea typeface="楷体_GB2312" pitchFamily="49" charset="-122"/>
              </a:rPr>
              <a:t>若</a:t>
            </a:r>
            <a:r>
              <a:rPr kumimoji="1" lang="zh-CN" altLang="en-US" sz="3200">
                <a:solidFill>
                  <a:srgbClr val="000099"/>
                </a:solidFill>
                <a:latin typeface="Times New Roman" pitchFamily="18" charset="0"/>
                <a:ea typeface="楷体_GB2312" pitchFamily="49" charset="-122"/>
              </a:rPr>
              <a:t>该邻接点</a:t>
            </a:r>
            <a:r>
              <a:rPr kumimoji="1" lang="en-US" altLang="zh-CN" sz="3200">
                <a:solidFill>
                  <a:srgbClr val="CC0000"/>
                </a:solidFill>
                <a:latin typeface="Times New Roman" pitchFamily="18" charset="0"/>
                <a:ea typeface="楷体_GB2312" pitchFamily="49" charset="-122"/>
              </a:rPr>
              <a:t>W</a:t>
            </a:r>
            <a:r>
              <a:rPr kumimoji="1" lang="en-US" altLang="zh-CN" sz="3200" baseline="-25000">
                <a:solidFill>
                  <a:srgbClr val="CC0000"/>
                </a:solidFill>
                <a:latin typeface="Times New Roman" pitchFamily="18" charset="0"/>
                <a:ea typeface="楷体_GB2312" pitchFamily="49" charset="-122"/>
              </a:rPr>
              <a:t>i</a:t>
            </a:r>
            <a:r>
              <a:rPr kumimoji="1" lang="zh-CN" altLang="en-US" sz="3200">
                <a:solidFill>
                  <a:srgbClr val="CC0000"/>
                </a:solidFill>
                <a:latin typeface="Times New Roman" pitchFamily="18" charset="0"/>
                <a:ea typeface="楷体_GB2312" pitchFamily="49" charset="-122"/>
              </a:rPr>
              <a:t>未被访问</a:t>
            </a:r>
            <a:r>
              <a:rPr kumimoji="1" lang="zh-CN" altLang="en-US" sz="3200">
                <a:solidFill>
                  <a:srgbClr val="000099"/>
                </a:solidFill>
                <a:latin typeface="Times New Roman" pitchFamily="18" charset="0"/>
                <a:ea typeface="楷体_GB2312" pitchFamily="49" charset="-122"/>
              </a:rPr>
              <a:t>，</a:t>
            </a:r>
          </a:p>
          <a:p>
            <a:pPr eaLnBrk="1" hangingPunct="1">
              <a:lnSpc>
                <a:spcPct val="120000"/>
              </a:lnSpc>
            </a:pPr>
            <a:r>
              <a:rPr kumimoji="1" lang="zh-CN" altLang="en-US" sz="3200">
                <a:solidFill>
                  <a:srgbClr val="000099"/>
                </a:solidFill>
                <a:latin typeface="Times New Roman" pitchFamily="18" charset="0"/>
                <a:ea typeface="楷体_GB2312" pitchFamily="49" charset="-122"/>
              </a:rPr>
              <a:t>    </a:t>
            </a:r>
            <a:r>
              <a:rPr kumimoji="1" lang="zh-CN" altLang="en-US" sz="3200">
                <a:solidFill>
                  <a:srgbClr val="CC0000"/>
                </a:solidFill>
                <a:latin typeface="Times New Roman" pitchFamily="18" charset="0"/>
                <a:ea typeface="楷体_GB2312" pitchFamily="49" charset="-122"/>
              </a:rPr>
              <a:t>则</a:t>
            </a:r>
            <a:r>
              <a:rPr kumimoji="1" lang="zh-CN" altLang="en-US" sz="3200">
                <a:solidFill>
                  <a:srgbClr val="000099"/>
                </a:solidFill>
                <a:latin typeface="Times New Roman" pitchFamily="18" charset="0"/>
                <a:ea typeface="楷体_GB2312" pitchFamily="49" charset="-122"/>
              </a:rPr>
              <a:t>从它出发进行深度优先搜索遍历</a:t>
            </a:r>
            <a:r>
              <a:rPr kumimoji="1" lang="zh-CN" altLang="en-US" sz="3200">
                <a:solidFill>
                  <a:srgbClr val="000099"/>
                </a:solidFill>
                <a:latin typeface="Times New Roman" pitchFamily="18" charset="0"/>
                <a:ea typeface="黑体" pitchFamily="49" charset="-122"/>
              </a:rPr>
              <a:t>。</a:t>
            </a:r>
          </a:p>
        </p:txBody>
      </p:sp>
      <p:grpSp>
        <p:nvGrpSpPr>
          <p:cNvPr id="84998" name="Group 25"/>
          <p:cNvGrpSpPr>
            <a:grpSpLocks/>
          </p:cNvGrpSpPr>
          <p:nvPr/>
        </p:nvGrpSpPr>
        <p:grpSpPr bwMode="auto">
          <a:xfrm>
            <a:off x="838200" y="533400"/>
            <a:ext cx="3276600" cy="1828800"/>
            <a:chOff x="528" y="336"/>
            <a:chExt cx="2064" cy="1152"/>
          </a:xfrm>
        </p:grpSpPr>
        <p:sp>
          <p:nvSpPr>
            <p:cNvPr id="85004" name="Oval 2"/>
            <p:cNvSpPr>
              <a:spLocks noChangeArrowheads="1"/>
            </p:cNvSpPr>
            <p:nvPr/>
          </p:nvSpPr>
          <p:spPr bwMode="auto">
            <a:xfrm>
              <a:off x="1344" y="336"/>
              <a:ext cx="384" cy="384"/>
            </a:xfrm>
            <a:prstGeom prst="ellipse">
              <a:avLst/>
            </a:prstGeom>
            <a:solidFill>
              <a:srgbClr val="FFFF99">
                <a:alpha val="50195"/>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rgbClr val="800000"/>
                  </a:solidFill>
                  <a:latin typeface="Times New Roman" pitchFamily="18" charset="0"/>
                  <a:ea typeface="黑体" pitchFamily="49" charset="-122"/>
                </a:rPr>
                <a:t>V</a:t>
              </a:r>
              <a:endParaRPr kumimoji="1" lang="en-US" altLang="zh-CN" sz="2400">
                <a:latin typeface="Times New Roman" pitchFamily="18" charset="0"/>
                <a:ea typeface="黑体" pitchFamily="49" charset="-122"/>
              </a:endParaRPr>
            </a:p>
          </p:txBody>
        </p:sp>
        <p:sp>
          <p:nvSpPr>
            <p:cNvPr id="85005" name="Oval 7"/>
            <p:cNvSpPr>
              <a:spLocks noChangeArrowheads="1"/>
            </p:cNvSpPr>
            <p:nvPr/>
          </p:nvSpPr>
          <p:spPr bwMode="auto">
            <a:xfrm>
              <a:off x="528" y="1056"/>
              <a:ext cx="336" cy="384"/>
            </a:xfrm>
            <a:prstGeom prst="ellipse">
              <a:avLst/>
            </a:prstGeom>
            <a:solidFill>
              <a:srgbClr val="FFFF99">
                <a:alpha val="50195"/>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rgbClr val="800000"/>
                  </a:solidFill>
                  <a:latin typeface="Times New Roman" pitchFamily="18" charset="0"/>
                  <a:ea typeface="黑体" pitchFamily="49" charset="-122"/>
                </a:rPr>
                <a:t>w</a:t>
              </a:r>
              <a:r>
                <a:rPr kumimoji="1" lang="en-US" altLang="zh-CN" sz="3200" b="1" baseline="-25000">
                  <a:solidFill>
                    <a:srgbClr val="800000"/>
                  </a:solidFill>
                  <a:latin typeface="Times New Roman" pitchFamily="18" charset="0"/>
                  <a:ea typeface="黑体" pitchFamily="49" charset="-122"/>
                </a:rPr>
                <a:t>1</a:t>
              </a:r>
              <a:endParaRPr kumimoji="1" lang="en-US" altLang="zh-CN" sz="2400">
                <a:latin typeface="Times New Roman" pitchFamily="18" charset="0"/>
                <a:ea typeface="黑体" pitchFamily="49" charset="-122"/>
              </a:endParaRPr>
            </a:p>
          </p:txBody>
        </p:sp>
        <p:sp>
          <p:nvSpPr>
            <p:cNvPr id="85006" name="Line 10"/>
            <p:cNvSpPr>
              <a:spLocks noChangeShapeType="1"/>
            </p:cNvSpPr>
            <p:nvPr/>
          </p:nvSpPr>
          <p:spPr bwMode="auto">
            <a:xfrm flipH="1">
              <a:off x="672" y="528"/>
              <a:ext cx="672" cy="528"/>
            </a:xfrm>
            <a:prstGeom prst="line">
              <a:avLst/>
            </a:prstGeom>
            <a:noFill/>
            <a:ln w="28575"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07" name="Line 11"/>
            <p:cNvSpPr>
              <a:spLocks noChangeShapeType="1"/>
            </p:cNvSpPr>
            <p:nvPr/>
          </p:nvSpPr>
          <p:spPr bwMode="auto">
            <a:xfrm flipH="1">
              <a:off x="1392" y="720"/>
              <a:ext cx="144" cy="384"/>
            </a:xfrm>
            <a:prstGeom prst="line">
              <a:avLst/>
            </a:prstGeom>
            <a:noFill/>
            <a:ln w="28575"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08" name="Line 12"/>
            <p:cNvSpPr>
              <a:spLocks noChangeShapeType="1"/>
            </p:cNvSpPr>
            <p:nvPr/>
          </p:nvSpPr>
          <p:spPr bwMode="auto">
            <a:xfrm>
              <a:off x="1728" y="528"/>
              <a:ext cx="720" cy="576"/>
            </a:xfrm>
            <a:prstGeom prst="line">
              <a:avLst/>
            </a:prstGeom>
            <a:noFill/>
            <a:ln w="28575"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09" name="Oval 19"/>
            <p:cNvSpPr>
              <a:spLocks noChangeArrowheads="1"/>
            </p:cNvSpPr>
            <p:nvPr/>
          </p:nvSpPr>
          <p:spPr bwMode="auto">
            <a:xfrm>
              <a:off x="2256" y="1056"/>
              <a:ext cx="336" cy="384"/>
            </a:xfrm>
            <a:prstGeom prst="ellipse">
              <a:avLst/>
            </a:prstGeom>
            <a:solidFill>
              <a:srgbClr val="FFFF99">
                <a:alpha val="50195"/>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rgbClr val="800000"/>
                  </a:solidFill>
                  <a:latin typeface="Times New Roman" pitchFamily="18" charset="0"/>
                  <a:ea typeface="黑体" pitchFamily="49" charset="-122"/>
                </a:rPr>
                <a:t>w</a:t>
              </a:r>
              <a:r>
                <a:rPr kumimoji="1" lang="en-US" altLang="zh-CN" sz="3200" b="1" baseline="-25000">
                  <a:solidFill>
                    <a:srgbClr val="800000"/>
                  </a:solidFill>
                  <a:latin typeface="Times New Roman" pitchFamily="18" charset="0"/>
                  <a:ea typeface="黑体" pitchFamily="49" charset="-122"/>
                </a:rPr>
                <a:t>3</a:t>
              </a:r>
              <a:endParaRPr kumimoji="1" lang="en-US" altLang="zh-CN" sz="2400">
                <a:latin typeface="Times New Roman" pitchFamily="18" charset="0"/>
                <a:ea typeface="黑体" pitchFamily="49" charset="-122"/>
              </a:endParaRPr>
            </a:p>
          </p:txBody>
        </p:sp>
        <p:sp>
          <p:nvSpPr>
            <p:cNvPr id="85010" name="Oval 20"/>
            <p:cNvSpPr>
              <a:spLocks noChangeArrowheads="1"/>
            </p:cNvSpPr>
            <p:nvPr/>
          </p:nvSpPr>
          <p:spPr bwMode="auto">
            <a:xfrm>
              <a:off x="1200" y="1104"/>
              <a:ext cx="336" cy="384"/>
            </a:xfrm>
            <a:prstGeom prst="ellipse">
              <a:avLst/>
            </a:prstGeom>
            <a:solidFill>
              <a:srgbClr val="FFFF99">
                <a:alpha val="50195"/>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rgbClr val="800000"/>
                  </a:solidFill>
                  <a:latin typeface="Times New Roman" pitchFamily="18" charset="0"/>
                  <a:ea typeface="黑体" pitchFamily="49" charset="-122"/>
                </a:rPr>
                <a:t>w</a:t>
              </a:r>
              <a:r>
                <a:rPr kumimoji="1" lang="en-US" altLang="zh-CN" sz="3200" b="1" baseline="-25000">
                  <a:solidFill>
                    <a:srgbClr val="800000"/>
                  </a:solidFill>
                  <a:latin typeface="Times New Roman" pitchFamily="18" charset="0"/>
                  <a:ea typeface="黑体" pitchFamily="49" charset="-122"/>
                </a:rPr>
                <a:t>2</a:t>
              </a:r>
              <a:endParaRPr kumimoji="1" lang="en-US" altLang="zh-CN" sz="2400">
                <a:latin typeface="Times New Roman" pitchFamily="18" charset="0"/>
                <a:ea typeface="黑体" pitchFamily="49" charset="-122"/>
              </a:endParaRPr>
            </a:p>
          </p:txBody>
        </p:sp>
      </p:grpSp>
      <p:grpSp>
        <p:nvGrpSpPr>
          <p:cNvPr id="84999" name="Group 28"/>
          <p:cNvGrpSpPr>
            <a:grpSpLocks/>
          </p:cNvGrpSpPr>
          <p:nvPr/>
        </p:nvGrpSpPr>
        <p:grpSpPr bwMode="auto">
          <a:xfrm>
            <a:off x="323850" y="1557338"/>
            <a:ext cx="1511300" cy="1905000"/>
            <a:chOff x="204" y="981"/>
            <a:chExt cx="952" cy="1200"/>
          </a:xfrm>
        </p:grpSpPr>
        <p:sp>
          <p:nvSpPr>
            <p:cNvPr id="85001" name="Oval 4"/>
            <p:cNvSpPr>
              <a:spLocks noChangeArrowheads="1"/>
            </p:cNvSpPr>
            <p:nvPr/>
          </p:nvSpPr>
          <p:spPr bwMode="auto">
            <a:xfrm>
              <a:off x="204" y="981"/>
              <a:ext cx="952" cy="1200"/>
            </a:xfrm>
            <a:prstGeom prst="ellipse">
              <a:avLst/>
            </a:prstGeom>
            <a:solidFill>
              <a:srgbClr val="FFCC99">
                <a:alpha val="50195"/>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02" name="Text Box 13"/>
            <p:cNvSpPr txBox="1">
              <a:spLocks noChangeArrowheads="1"/>
            </p:cNvSpPr>
            <p:nvPr/>
          </p:nvSpPr>
          <p:spPr bwMode="auto">
            <a:xfrm>
              <a:off x="391" y="1781"/>
              <a:ext cx="49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solidFill>
                    <a:srgbClr val="000099"/>
                  </a:solidFill>
                  <a:latin typeface="Times New Roman" pitchFamily="18" charset="0"/>
                  <a:ea typeface="黑体" pitchFamily="49" charset="-122"/>
                </a:rPr>
                <a:t>SG</a:t>
              </a:r>
              <a:r>
                <a:rPr kumimoji="1" lang="en-US" altLang="zh-CN" sz="2400" b="1" baseline="-25000">
                  <a:solidFill>
                    <a:srgbClr val="000099"/>
                  </a:solidFill>
                  <a:latin typeface="Times New Roman" pitchFamily="18" charset="0"/>
                  <a:ea typeface="黑体" pitchFamily="49" charset="-122"/>
                </a:rPr>
                <a:t>1</a:t>
              </a:r>
              <a:endParaRPr kumimoji="1" lang="en-US" altLang="zh-CN" sz="2400">
                <a:latin typeface="Times New Roman" pitchFamily="18" charset="0"/>
                <a:ea typeface="黑体" pitchFamily="49" charset="-122"/>
              </a:endParaRPr>
            </a:p>
          </p:txBody>
        </p:sp>
        <p:sp>
          <p:nvSpPr>
            <p:cNvPr id="85003" name="Line 26"/>
            <p:cNvSpPr>
              <a:spLocks noChangeShapeType="1"/>
            </p:cNvSpPr>
            <p:nvPr/>
          </p:nvSpPr>
          <p:spPr bwMode="auto">
            <a:xfrm flipH="1">
              <a:off x="384" y="1296"/>
              <a:ext cx="144" cy="528"/>
            </a:xfrm>
            <a:prstGeom prst="line">
              <a:avLst/>
            </a:prstGeom>
            <a:noFill/>
            <a:ln w="38100">
              <a:solidFill>
                <a:srgbClr val="CC3300"/>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00379" name="Line 27"/>
          <p:cNvSpPr>
            <a:spLocks noChangeShapeType="1"/>
          </p:cNvSpPr>
          <p:nvPr/>
        </p:nvSpPr>
        <p:spPr bwMode="auto">
          <a:xfrm flipV="1">
            <a:off x="609600" y="2286000"/>
            <a:ext cx="1371600" cy="609600"/>
          </a:xfrm>
          <a:prstGeom prst="line">
            <a:avLst/>
          </a:prstGeom>
          <a:noFill/>
          <a:ln w="38100">
            <a:solidFill>
              <a:srgbClr val="CC3300"/>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00379"/>
                                        </p:tgtEl>
                                        <p:attrNameLst>
                                          <p:attrName>style.visibility</p:attrName>
                                        </p:attrNameLst>
                                      </p:cBhvr>
                                      <p:to>
                                        <p:strVal val="visible"/>
                                      </p:to>
                                    </p:set>
                                    <p:animEffect transition="in" filter="wipe(down)">
                                      <p:cBhvr>
                                        <p:cTn id="7" dur="500"/>
                                        <p:tgtEl>
                                          <p:spTgt spid="1003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100369"/>
                                        </p:tgtEl>
                                        <p:attrNameLst>
                                          <p:attrName>style.visibility</p:attrName>
                                        </p:attrNameLst>
                                      </p:cBhvr>
                                      <p:to>
                                        <p:strVal val="visible"/>
                                      </p:to>
                                    </p:set>
                                    <p:animEffect transition="in" filter="wipe(left)">
                                      <p:cBhvr>
                                        <p:cTn id="12" dur="300"/>
                                        <p:tgtEl>
                                          <p:spTgt spid="1003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69" grpId="0" animBg="1" autoUpdateAnimBg="0"/>
      <p:bldP spid="100379"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6018" name="Picture 4"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692150"/>
            <a:ext cx="8208963"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blinds dir="vert"/>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32148" name="Group 52"/>
          <p:cNvGrpSpPr>
            <a:grpSpLocks/>
          </p:cNvGrpSpPr>
          <p:nvPr/>
        </p:nvGrpSpPr>
        <p:grpSpPr bwMode="auto">
          <a:xfrm>
            <a:off x="1295400" y="914400"/>
            <a:ext cx="5715000" cy="4724400"/>
            <a:chOff x="864" y="336"/>
            <a:chExt cx="3600" cy="2976"/>
          </a:xfrm>
        </p:grpSpPr>
        <p:sp>
          <p:nvSpPr>
            <p:cNvPr id="87061" name="Oval 3"/>
            <p:cNvSpPr>
              <a:spLocks noChangeArrowheads="1"/>
            </p:cNvSpPr>
            <p:nvPr/>
          </p:nvSpPr>
          <p:spPr bwMode="auto">
            <a:xfrm>
              <a:off x="2400" y="336"/>
              <a:ext cx="384" cy="384"/>
            </a:xfrm>
            <a:prstGeom prst="ellipse">
              <a:avLst/>
            </a:prstGeom>
            <a:solidFill>
              <a:srgbClr val="FFFF99">
                <a:alpha val="50195"/>
              </a:srgbClr>
            </a:solidFill>
            <a:ln w="254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rgbClr val="800000"/>
                  </a:solidFill>
                  <a:latin typeface="Times New Roman" pitchFamily="18" charset="0"/>
                </a:rPr>
                <a:t>V</a:t>
              </a:r>
              <a:r>
                <a:rPr kumimoji="1" lang="en-US" altLang="zh-CN" sz="3200" b="1" baseline="-25000">
                  <a:solidFill>
                    <a:srgbClr val="800000"/>
                  </a:solidFill>
                  <a:latin typeface="Times New Roman" pitchFamily="18" charset="0"/>
                </a:rPr>
                <a:t>0</a:t>
              </a:r>
              <a:endParaRPr kumimoji="1" lang="en-US" altLang="zh-CN" sz="2400" baseline="-25000">
                <a:latin typeface="Times New Roman" pitchFamily="18" charset="0"/>
              </a:endParaRPr>
            </a:p>
          </p:txBody>
        </p:sp>
        <p:sp>
          <p:nvSpPr>
            <p:cNvPr id="87062" name="Oval 4"/>
            <p:cNvSpPr>
              <a:spLocks noChangeArrowheads="1"/>
            </p:cNvSpPr>
            <p:nvPr/>
          </p:nvSpPr>
          <p:spPr bwMode="auto">
            <a:xfrm>
              <a:off x="1584" y="1056"/>
              <a:ext cx="336" cy="384"/>
            </a:xfrm>
            <a:prstGeom prst="ellipse">
              <a:avLst/>
            </a:prstGeom>
            <a:solidFill>
              <a:srgbClr val="FFFF99">
                <a:alpha val="50195"/>
              </a:srgbClr>
            </a:solidFill>
            <a:ln w="254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rgbClr val="800000"/>
                  </a:solidFill>
                  <a:latin typeface="Times New Roman" pitchFamily="18" charset="0"/>
                </a:rPr>
                <a:t>w</a:t>
              </a:r>
              <a:r>
                <a:rPr kumimoji="1" lang="en-US" altLang="zh-CN" sz="3200" b="1" baseline="-25000">
                  <a:solidFill>
                    <a:srgbClr val="800000"/>
                  </a:solidFill>
                  <a:latin typeface="Times New Roman" pitchFamily="18" charset="0"/>
                </a:rPr>
                <a:t>1</a:t>
              </a:r>
              <a:endParaRPr kumimoji="1" lang="en-US" altLang="zh-CN" sz="2400">
                <a:latin typeface="Times New Roman" pitchFamily="18" charset="0"/>
              </a:endParaRPr>
            </a:p>
          </p:txBody>
        </p:sp>
        <p:sp>
          <p:nvSpPr>
            <p:cNvPr id="87063" name="Line 5"/>
            <p:cNvSpPr>
              <a:spLocks noChangeShapeType="1"/>
            </p:cNvSpPr>
            <p:nvPr/>
          </p:nvSpPr>
          <p:spPr bwMode="auto">
            <a:xfrm flipH="1">
              <a:off x="1728" y="528"/>
              <a:ext cx="672" cy="528"/>
            </a:xfrm>
            <a:prstGeom prst="line">
              <a:avLst/>
            </a:prstGeom>
            <a:noFill/>
            <a:ln w="254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64" name="Line 6"/>
            <p:cNvSpPr>
              <a:spLocks noChangeShapeType="1"/>
            </p:cNvSpPr>
            <p:nvPr/>
          </p:nvSpPr>
          <p:spPr bwMode="auto">
            <a:xfrm flipH="1">
              <a:off x="2448" y="720"/>
              <a:ext cx="144" cy="384"/>
            </a:xfrm>
            <a:prstGeom prst="line">
              <a:avLst/>
            </a:prstGeom>
            <a:noFill/>
            <a:ln w="254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65" name="Line 7"/>
            <p:cNvSpPr>
              <a:spLocks noChangeShapeType="1"/>
            </p:cNvSpPr>
            <p:nvPr/>
          </p:nvSpPr>
          <p:spPr bwMode="auto">
            <a:xfrm>
              <a:off x="2784" y="528"/>
              <a:ext cx="720" cy="576"/>
            </a:xfrm>
            <a:prstGeom prst="line">
              <a:avLst/>
            </a:prstGeom>
            <a:noFill/>
            <a:ln w="254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66" name="Oval 8"/>
            <p:cNvSpPr>
              <a:spLocks noChangeArrowheads="1"/>
            </p:cNvSpPr>
            <p:nvPr/>
          </p:nvSpPr>
          <p:spPr bwMode="auto">
            <a:xfrm>
              <a:off x="3312" y="1056"/>
              <a:ext cx="336" cy="384"/>
            </a:xfrm>
            <a:prstGeom prst="ellipse">
              <a:avLst/>
            </a:prstGeom>
            <a:solidFill>
              <a:srgbClr val="FFFF99">
                <a:alpha val="50195"/>
              </a:srgbClr>
            </a:solidFill>
            <a:ln w="254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rgbClr val="800000"/>
                  </a:solidFill>
                  <a:latin typeface="Times New Roman" pitchFamily="18" charset="0"/>
                </a:rPr>
                <a:t>w</a:t>
              </a:r>
              <a:r>
                <a:rPr kumimoji="1" lang="en-US" altLang="zh-CN" sz="3200" b="1" baseline="-25000">
                  <a:solidFill>
                    <a:srgbClr val="800000"/>
                  </a:solidFill>
                  <a:latin typeface="Times New Roman" pitchFamily="18" charset="0"/>
                </a:rPr>
                <a:t>3</a:t>
              </a:r>
              <a:endParaRPr kumimoji="1" lang="en-US" altLang="zh-CN" sz="2400">
                <a:latin typeface="Times New Roman" pitchFamily="18" charset="0"/>
              </a:endParaRPr>
            </a:p>
          </p:txBody>
        </p:sp>
        <p:sp>
          <p:nvSpPr>
            <p:cNvPr id="87067" name="Oval 9"/>
            <p:cNvSpPr>
              <a:spLocks noChangeArrowheads="1"/>
            </p:cNvSpPr>
            <p:nvPr/>
          </p:nvSpPr>
          <p:spPr bwMode="auto">
            <a:xfrm>
              <a:off x="2256" y="1104"/>
              <a:ext cx="336" cy="384"/>
            </a:xfrm>
            <a:prstGeom prst="ellipse">
              <a:avLst/>
            </a:prstGeom>
            <a:solidFill>
              <a:srgbClr val="FFFF99">
                <a:alpha val="50195"/>
              </a:srgbClr>
            </a:solidFill>
            <a:ln w="254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rgbClr val="800000"/>
                  </a:solidFill>
                  <a:latin typeface="Times New Roman" pitchFamily="18" charset="0"/>
                </a:rPr>
                <a:t>w</a:t>
              </a:r>
              <a:r>
                <a:rPr kumimoji="1" lang="en-US" altLang="zh-CN" sz="3200" b="1" baseline="-25000">
                  <a:solidFill>
                    <a:srgbClr val="800000"/>
                  </a:solidFill>
                  <a:latin typeface="Times New Roman" pitchFamily="18" charset="0"/>
                </a:rPr>
                <a:t>2</a:t>
              </a:r>
              <a:endParaRPr kumimoji="1" lang="en-US" altLang="zh-CN" sz="2400">
                <a:latin typeface="Times New Roman" pitchFamily="18" charset="0"/>
              </a:endParaRPr>
            </a:p>
          </p:txBody>
        </p:sp>
        <p:sp>
          <p:nvSpPr>
            <p:cNvPr id="87068" name="Oval 10"/>
            <p:cNvSpPr>
              <a:spLocks noChangeArrowheads="1"/>
            </p:cNvSpPr>
            <p:nvPr/>
          </p:nvSpPr>
          <p:spPr bwMode="auto">
            <a:xfrm>
              <a:off x="864" y="1824"/>
              <a:ext cx="336" cy="384"/>
            </a:xfrm>
            <a:prstGeom prst="ellipse">
              <a:avLst/>
            </a:prstGeom>
            <a:solidFill>
              <a:srgbClr val="FFFF99">
                <a:alpha val="50195"/>
              </a:srgbClr>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rgbClr val="800000"/>
                  </a:solidFill>
                  <a:latin typeface="Times New Roman" pitchFamily="18" charset="0"/>
                </a:rPr>
                <a:t>w</a:t>
              </a:r>
              <a:r>
                <a:rPr kumimoji="1" lang="en-US" altLang="zh-CN" sz="3200" b="1" baseline="-25000">
                  <a:solidFill>
                    <a:srgbClr val="800000"/>
                  </a:solidFill>
                  <a:latin typeface="Times New Roman" pitchFamily="18" charset="0"/>
                </a:rPr>
                <a:t>4</a:t>
              </a:r>
            </a:p>
          </p:txBody>
        </p:sp>
        <p:sp>
          <p:nvSpPr>
            <p:cNvPr id="87069" name="Oval 12"/>
            <p:cNvSpPr>
              <a:spLocks noChangeArrowheads="1"/>
            </p:cNvSpPr>
            <p:nvPr/>
          </p:nvSpPr>
          <p:spPr bwMode="auto">
            <a:xfrm>
              <a:off x="1104" y="2592"/>
              <a:ext cx="336" cy="384"/>
            </a:xfrm>
            <a:prstGeom prst="ellipse">
              <a:avLst/>
            </a:prstGeom>
            <a:solidFill>
              <a:srgbClr val="FFFF99">
                <a:alpha val="50195"/>
              </a:srgbClr>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rgbClr val="800000"/>
                  </a:solidFill>
                  <a:latin typeface="Times New Roman" pitchFamily="18" charset="0"/>
                </a:rPr>
                <a:t>w</a:t>
              </a:r>
              <a:r>
                <a:rPr kumimoji="1" lang="en-US" altLang="zh-CN" sz="3200" b="1" baseline="-25000">
                  <a:solidFill>
                    <a:srgbClr val="800000"/>
                  </a:solidFill>
                  <a:latin typeface="Times New Roman" pitchFamily="18" charset="0"/>
                </a:rPr>
                <a:t>5</a:t>
              </a:r>
            </a:p>
          </p:txBody>
        </p:sp>
        <p:sp>
          <p:nvSpPr>
            <p:cNvPr id="87070" name="Oval 13"/>
            <p:cNvSpPr>
              <a:spLocks noChangeArrowheads="1"/>
            </p:cNvSpPr>
            <p:nvPr/>
          </p:nvSpPr>
          <p:spPr bwMode="auto">
            <a:xfrm>
              <a:off x="1776" y="2064"/>
              <a:ext cx="336" cy="384"/>
            </a:xfrm>
            <a:prstGeom prst="ellipse">
              <a:avLst/>
            </a:prstGeom>
            <a:solidFill>
              <a:srgbClr val="FFFF99">
                <a:alpha val="50195"/>
              </a:srgbClr>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rgbClr val="800000"/>
                  </a:solidFill>
                  <a:latin typeface="Times New Roman" pitchFamily="18" charset="0"/>
                </a:rPr>
                <a:t>w</a:t>
              </a:r>
              <a:r>
                <a:rPr kumimoji="1" lang="en-US" altLang="zh-CN" sz="3200" b="1" baseline="-25000">
                  <a:solidFill>
                    <a:srgbClr val="800000"/>
                  </a:solidFill>
                  <a:latin typeface="Times New Roman" pitchFamily="18" charset="0"/>
                </a:rPr>
                <a:t>6</a:t>
              </a:r>
            </a:p>
          </p:txBody>
        </p:sp>
        <p:sp>
          <p:nvSpPr>
            <p:cNvPr id="87071" name="Oval 14"/>
            <p:cNvSpPr>
              <a:spLocks noChangeArrowheads="1"/>
            </p:cNvSpPr>
            <p:nvPr/>
          </p:nvSpPr>
          <p:spPr bwMode="auto">
            <a:xfrm>
              <a:off x="2544" y="2928"/>
              <a:ext cx="336" cy="384"/>
            </a:xfrm>
            <a:prstGeom prst="ellipse">
              <a:avLst/>
            </a:prstGeom>
            <a:solidFill>
              <a:srgbClr val="FFFF99">
                <a:alpha val="50195"/>
              </a:srgbClr>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rgbClr val="800000"/>
                  </a:solidFill>
                  <a:latin typeface="Times New Roman" pitchFamily="18" charset="0"/>
                </a:rPr>
                <a:t>w</a:t>
              </a:r>
              <a:r>
                <a:rPr kumimoji="1" lang="en-US" altLang="zh-CN" sz="3200" b="1" baseline="-25000">
                  <a:solidFill>
                    <a:srgbClr val="800000"/>
                  </a:solidFill>
                  <a:latin typeface="Times New Roman" pitchFamily="18" charset="0"/>
                </a:rPr>
                <a:t>8</a:t>
              </a:r>
            </a:p>
          </p:txBody>
        </p:sp>
        <p:sp>
          <p:nvSpPr>
            <p:cNvPr id="87072" name="Oval 15"/>
            <p:cNvSpPr>
              <a:spLocks noChangeArrowheads="1"/>
            </p:cNvSpPr>
            <p:nvPr/>
          </p:nvSpPr>
          <p:spPr bwMode="auto">
            <a:xfrm>
              <a:off x="2736" y="2064"/>
              <a:ext cx="336" cy="384"/>
            </a:xfrm>
            <a:prstGeom prst="ellipse">
              <a:avLst/>
            </a:prstGeom>
            <a:solidFill>
              <a:srgbClr val="FFFF99">
                <a:alpha val="50195"/>
              </a:srgbClr>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rgbClr val="800000"/>
                  </a:solidFill>
                  <a:latin typeface="Times New Roman" pitchFamily="18" charset="0"/>
                </a:rPr>
                <a:t>w</a:t>
              </a:r>
              <a:r>
                <a:rPr kumimoji="1" lang="en-US" altLang="zh-CN" sz="3200" b="1" baseline="-25000">
                  <a:solidFill>
                    <a:srgbClr val="800000"/>
                  </a:solidFill>
                  <a:latin typeface="Times New Roman" pitchFamily="18" charset="0"/>
                </a:rPr>
                <a:t>7</a:t>
              </a:r>
            </a:p>
          </p:txBody>
        </p:sp>
        <p:sp>
          <p:nvSpPr>
            <p:cNvPr id="87073" name="Oval 16"/>
            <p:cNvSpPr>
              <a:spLocks noChangeArrowheads="1"/>
            </p:cNvSpPr>
            <p:nvPr/>
          </p:nvSpPr>
          <p:spPr bwMode="auto">
            <a:xfrm>
              <a:off x="4128" y="1824"/>
              <a:ext cx="336" cy="384"/>
            </a:xfrm>
            <a:prstGeom prst="ellipse">
              <a:avLst/>
            </a:prstGeom>
            <a:solidFill>
              <a:srgbClr val="FFFF99">
                <a:alpha val="50195"/>
              </a:srgbClr>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rgbClr val="800000"/>
                  </a:solidFill>
                  <a:latin typeface="Times New Roman" pitchFamily="18" charset="0"/>
                </a:rPr>
                <a:t>w</a:t>
              </a:r>
              <a:r>
                <a:rPr kumimoji="1" lang="en-US" altLang="zh-CN" sz="3200" b="1" baseline="-25000">
                  <a:solidFill>
                    <a:srgbClr val="800000"/>
                  </a:solidFill>
                  <a:latin typeface="Times New Roman" pitchFamily="18" charset="0"/>
                </a:rPr>
                <a:t>10</a:t>
              </a:r>
            </a:p>
          </p:txBody>
        </p:sp>
        <p:sp>
          <p:nvSpPr>
            <p:cNvPr id="87074" name="Oval 17"/>
            <p:cNvSpPr>
              <a:spLocks noChangeArrowheads="1"/>
            </p:cNvSpPr>
            <p:nvPr/>
          </p:nvSpPr>
          <p:spPr bwMode="auto">
            <a:xfrm>
              <a:off x="3696" y="2688"/>
              <a:ext cx="336" cy="384"/>
            </a:xfrm>
            <a:prstGeom prst="ellipse">
              <a:avLst/>
            </a:prstGeom>
            <a:solidFill>
              <a:srgbClr val="FFFF99">
                <a:alpha val="50195"/>
              </a:srgbClr>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rgbClr val="800000"/>
                  </a:solidFill>
                  <a:latin typeface="Times New Roman" pitchFamily="18" charset="0"/>
                </a:rPr>
                <a:t>w</a:t>
              </a:r>
              <a:r>
                <a:rPr kumimoji="1" lang="en-US" altLang="zh-CN" sz="3200" b="1" baseline="-25000">
                  <a:solidFill>
                    <a:srgbClr val="800000"/>
                  </a:solidFill>
                  <a:latin typeface="Times New Roman" pitchFamily="18" charset="0"/>
                </a:rPr>
                <a:t>9</a:t>
              </a:r>
            </a:p>
          </p:txBody>
        </p:sp>
        <p:sp>
          <p:nvSpPr>
            <p:cNvPr id="87075" name="Line 18"/>
            <p:cNvSpPr>
              <a:spLocks noChangeShapeType="1"/>
            </p:cNvSpPr>
            <p:nvPr/>
          </p:nvSpPr>
          <p:spPr bwMode="auto">
            <a:xfrm flipH="1">
              <a:off x="1056" y="1296"/>
              <a:ext cx="528" cy="52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76" name="Line 19"/>
            <p:cNvSpPr>
              <a:spLocks noChangeShapeType="1"/>
            </p:cNvSpPr>
            <p:nvPr/>
          </p:nvSpPr>
          <p:spPr bwMode="auto">
            <a:xfrm>
              <a:off x="1056" y="2208"/>
              <a:ext cx="192" cy="384"/>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77" name="Line 20"/>
            <p:cNvSpPr>
              <a:spLocks noChangeShapeType="1"/>
            </p:cNvSpPr>
            <p:nvPr/>
          </p:nvSpPr>
          <p:spPr bwMode="auto">
            <a:xfrm>
              <a:off x="1200" y="2016"/>
              <a:ext cx="576" cy="144"/>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78" name="Line 21"/>
            <p:cNvSpPr>
              <a:spLocks noChangeShapeType="1"/>
            </p:cNvSpPr>
            <p:nvPr/>
          </p:nvSpPr>
          <p:spPr bwMode="auto">
            <a:xfrm>
              <a:off x="1776" y="1440"/>
              <a:ext cx="144" cy="624"/>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79" name="Line 22"/>
            <p:cNvSpPr>
              <a:spLocks noChangeShapeType="1"/>
            </p:cNvSpPr>
            <p:nvPr/>
          </p:nvSpPr>
          <p:spPr bwMode="auto">
            <a:xfrm flipH="1">
              <a:off x="1440" y="2448"/>
              <a:ext cx="48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80" name="Line 23"/>
            <p:cNvSpPr>
              <a:spLocks noChangeShapeType="1"/>
            </p:cNvSpPr>
            <p:nvPr/>
          </p:nvSpPr>
          <p:spPr bwMode="auto">
            <a:xfrm flipH="1">
              <a:off x="2064" y="1488"/>
              <a:ext cx="288" cy="624"/>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81" name="Line 24"/>
            <p:cNvSpPr>
              <a:spLocks noChangeShapeType="1"/>
            </p:cNvSpPr>
            <p:nvPr/>
          </p:nvSpPr>
          <p:spPr bwMode="auto">
            <a:xfrm>
              <a:off x="2592" y="1296"/>
              <a:ext cx="336" cy="76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82" name="Line 25"/>
            <p:cNvSpPr>
              <a:spLocks noChangeShapeType="1"/>
            </p:cNvSpPr>
            <p:nvPr/>
          </p:nvSpPr>
          <p:spPr bwMode="auto">
            <a:xfrm flipH="1">
              <a:off x="2736" y="2448"/>
              <a:ext cx="144" cy="48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83" name="Line 26"/>
            <p:cNvSpPr>
              <a:spLocks noChangeShapeType="1"/>
            </p:cNvSpPr>
            <p:nvPr/>
          </p:nvSpPr>
          <p:spPr bwMode="auto">
            <a:xfrm>
              <a:off x="3072" y="2256"/>
              <a:ext cx="768" cy="432"/>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84" name="Line 27"/>
            <p:cNvSpPr>
              <a:spLocks noChangeShapeType="1"/>
            </p:cNvSpPr>
            <p:nvPr/>
          </p:nvSpPr>
          <p:spPr bwMode="auto">
            <a:xfrm>
              <a:off x="3648" y="1344"/>
              <a:ext cx="528" cy="576"/>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85" name="Oval 28"/>
            <p:cNvSpPr>
              <a:spLocks noChangeArrowheads="1"/>
            </p:cNvSpPr>
            <p:nvPr/>
          </p:nvSpPr>
          <p:spPr bwMode="auto">
            <a:xfrm>
              <a:off x="4128" y="864"/>
              <a:ext cx="336" cy="384"/>
            </a:xfrm>
            <a:prstGeom prst="ellipse">
              <a:avLst/>
            </a:prstGeom>
            <a:solidFill>
              <a:srgbClr val="FFFF99">
                <a:alpha val="50195"/>
              </a:srgbClr>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rgbClr val="800000"/>
                  </a:solidFill>
                  <a:latin typeface="Times New Roman" pitchFamily="18" charset="0"/>
                </a:rPr>
                <a:t>w</a:t>
              </a:r>
              <a:r>
                <a:rPr kumimoji="1" lang="en-US" altLang="zh-CN" sz="3200" b="1" baseline="-25000">
                  <a:solidFill>
                    <a:srgbClr val="800000"/>
                  </a:solidFill>
                  <a:latin typeface="Times New Roman" pitchFamily="18" charset="0"/>
                </a:rPr>
                <a:t>11</a:t>
              </a:r>
            </a:p>
          </p:txBody>
        </p:sp>
        <p:sp>
          <p:nvSpPr>
            <p:cNvPr id="87086" name="Line 29"/>
            <p:cNvSpPr>
              <a:spLocks noChangeShapeType="1"/>
            </p:cNvSpPr>
            <p:nvPr/>
          </p:nvSpPr>
          <p:spPr bwMode="auto">
            <a:xfrm flipV="1">
              <a:off x="2880" y="2928"/>
              <a:ext cx="816" cy="144"/>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87" name="Line 30"/>
            <p:cNvSpPr>
              <a:spLocks noChangeShapeType="1"/>
            </p:cNvSpPr>
            <p:nvPr/>
          </p:nvSpPr>
          <p:spPr bwMode="auto">
            <a:xfrm flipV="1">
              <a:off x="3648" y="1056"/>
              <a:ext cx="480" cy="96"/>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88" name="Line 31"/>
            <p:cNvSpPr>
              <a:spLocks noChangeShapeType="1"/>
            </p:cNvSpPr>
            <p:nvPr/>
          </p:nvSpPr>
          <p:spPr bwMode="auto">
            <a:xfrm>
              <a:off x="4320" y="1248"/>
              <a:ext cx="0" cy="576"/>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32149" name="Group 53"/>
          <p:cNvGrpSpPr>
            <a:grpSpLocks/>
          </p:cNvGrpSpPr>
          <p:nvPr/>
        </p:nvGrpSpPr>
        <p:grpSpPr bwMode="auto">
          <a:xfrm>
            <a:off x="838200" y="1600200"/>
            <a:ext cx="2819400" cy="4572000"/>
            <a:chOff x="528" y="1008"/>
            <a:chExt cx="1776" cy="2880"/>
          </a:xfrm>
        </p:grpSpPr>
        <p:sp>
          <p:nvSpPr>
            <p:cNvPr id="87059" name="Freeform 39"/>
            <p:cNvSpPr>
              <a:spLocks/>
            </p:cNvSpPr>
            <p:nvPr/>
          </p:nvSpPr>
          <p:spPr bwMode="auto">
            <a:xfrm>
              <a:off x="528" y="1008"/>
              <a:ext cx="1776" cy="2880"/>
            </a:xfrm>
            <a:custGeom>
              <a:avLst/>
              <a:gdLst>
                <a:gd name="T0" fmla="*/ 1499 w 1536"/>
                <a:gd name="T1" fmla="*/ 0 h 2352"/>
                <a:gd name="T2" fmla="*/ 1776 w 1536"/>
                <a:gd name="T3" fmla="*/ 1881 h 2352"/>
                <a:gd name="T4" fmla="*/ 666 w 1536"/>
                <a:gd name="T5" fmla="*/ 2880 h 2352"/>
                <a:gd name="T6" fmla="*/ 0 w 1536"/>
                <a:gd name="T7" fmla="*/ 1293 h 2352"/>
                <a:gd name="T8" fmla="*/ 888 w 1536"/>
                <a:gd name="T9" fmla="*/ 294 h 2352"/>
                <a:gd name="T10" fmla="*/ 1499 w 1536"/>
                <a:gd name="T11" fmla="*/ 0 h 23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36" h="2352">
                  <a:moveTo>
                    <a:pt x="1296" y="0"/>
                  </a:moveTo>
                  <a:lnTo>
                    <a:pt x="1536" y="1536"/>
                  </a:lnTo>
                  <a:lnTo>
                    <a:pt x="576" y="2352"/>
                  </a:lnTo>
                  <a:lnTo>
                    <a:pt x="0" y="1056"/>
                  </a:lnTo>
                  <a:lnTo>
                    <a:pt x="768" y="240"/>
                  </a:lnTo>
                  <a:lnTo>
                    <a:pt x="1296" y="0"/>
                  </a:lnTo>
                  <a:close/>
                </a:path>
              </a:pathLst>
            </a:custGeom>
            <a:noFill/>
            <a:ln w="38100" cap="sq" cmpd="sng">
              <a:solidFill>
                <a:srgbClr val="9900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60" name="Text Box 41"/>
            <p:cNvSpPr txBox="1">
              <a:spLocks noChangeArrowheads="1"/>
            </p:cNvSpPr>
            <p:nvPr/>
          </p:nvSpPr>
          <p:spPr bwMode="auto">
            <a:xfrm>
              <a:off x="1056" y="3244"/>
              <a:ext cx="5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b="1">
                  <a:solidFill>
                    <a:srgbClr val="9900FF"/>
                  </a:solidFill>
                  <a:latin typeface="Times New Roman" pitchFamily="18" charset="0"/>
                </a:rPr>
                <a:t>SG1</a:t>
              </a:r>
            </a:p>
          </p:txBody>
        </p:sp>
      </p:grpSp>
      <p:grpSp>
        <p:nvGrpSpPr>
          <p:cNvPr id="132150" name="Group 54"/>
          <p:cNvGrpSpPr>
            <a:grpSpLocks/>
          </p:cNvGrpSpPr>
          <p:nvPr/>
        </p:nvGrpSpPr>
        <p:grpSpPr bwMode="auto">
          <a:xfrm>
            <a:off x="3505200" y="1905000"/>
            <a:ext cx="3657600" cy="4419600"/>
            <a:chOff x="2208" y="1200"/>
            <a:chExt cx="2304" cy="2784"/>
          </a:xfrm>
        </p:grpSpPr>
        <p:sp>
          <p:nvSpPr>
            <p:cNvPr id="87057" name="Freeform 37"/>
            <p:cNvSpPr>
              <a:spLocks/>
            </p:cNvSpPr>
            <p:nvPr/>
          </p:nvSpPr>
          <p:spPr bwMode="auto">
            <a:xfrm>
              <a:off x="2208" y="1200"/>
              <a:ext cx="2304" cy="2784"/>
            </a:xfrm>
            <a:custGeom>
              <a:avLst/>
              <a:gdLst>
                <a:gd name="T0" fmla="*/ 321 w 2064"/>
                <a:gd name="T1" fmla="*/ 0 h 2496"/>
                <a:gd name="T2" fmla="*/ 0 w 2064"/>
                <a:gd name="T3" fmla="*/ 107 h 2496"/>
                <a:gd name="T4" fmla="*/ 0 w 2064"/>
                <a:gd name="T5" fmla="*/ 535 h 2496"/>
                <a:gd name="T6" fmla="*/ 321 w 2064"/>
                <a:gd name="T7" fmla="*/ 2784 h 2496"/>
                <a:gd name="T8" fmla="*/ 2304 w 2064"/>
                <a:gd name="T9" fmla="*/ 2302 h 2496"/>
                <a:gd name="T10" fmla="*/ 2090 w 2064"/>
                <a:gd name="T11" fmla="*/ 1767 h 2496"/>
                <a:gd name="T12" fmla="*/ 1125 w 2064"/>
                <a:gd name="T13" fmla="*/ 1231 h 2496"/>
                <a:gd name="T14" fmla="*/ 321 w 2064"/>
                <a:gd name="T15" fmla="*/ 0 h 24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64" h="2496">
                  <a:moveTo>
                    <a:pt x="288" y="0"/>
                  </a:moveTo>
                  <a:lnTo>
                    <a:pt x="0" y="96"/>
                  </a:lnTo>
                  <a:lnTo>
                    <a:pt x="0" y="480"/>
                  </a:lnTo>
                  <a:lnTo>
                    <a:pt x="288" y="2496"/>
                  </a:lnTo>
                  <a:lnTo>
                    <a:pt x="2064" y="2064"/>
                  </a:lnTo>
                  <a:lnTo>
                    <a:pt x="1872" y="1584"/>
                  </a:lnTo>
                  <a:lnTo>
                    <a:pt x="1008" y="1104"/>
                  </a:lnTo>
                  <a:lnTo>
                    <a:pt x="288" y="0"/>
                  </a:lnTo>
                  <a:close/>
                </a:path>
              </a:pathLst>
            </a:custGeom>
            <a:noFill/>
            <a:ln w="38100" cap="sq" cmpd="sng">
              <a:solidFill>
                <a:srgbClr val="0000CC"/>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58" name="Text Box 42"/>
            <p:cNvSpPr txBox="1">
              <a:spLocks noChangeArrowheads="1"/>
            </p:cNvSpPr>
            <p:nvPr/>
          </p:nvSpPr>
          <p:spPr bwMode="auto">
            <a:xfrm>
              <a:off x="3024" y="3340"/>
              <a:ext cx="5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b="1">
                  <a:solidFill>
                    <a:srgbClr val="0000CC"/>
                  </a:solidFill>
                  <a:latin typeface="Times New Roman" pitchFamily="18" charset="0"/>
                </a:rPr>
                <a:t>SG2</a:t>
              </a:r>
            </a:p>
          </p:txBody>
        </p:sp>
      </p:grpSp>
      <p:grpSp>
        <p:nvGrpSpPr>
          <p:cNvPr id="132151" name="Group 55"/>
          <p:cNvGrpSpPr>
            <a:grpSpLocks/>
          </p:cNvGrpSpPr>
          <p:nvPr/>
        </p:nvGrpSpPr>
        <p:grpSpPr bwMode="auto">
          <a:xfrm>
            <a:off x="4876800" y="1524000"/>
            <a:ext cx="3200400" cy="3200400"/>
            <a:chOff x="3072" y="960"/>
            <a:chExt cx="2016" cy="2016"/>
          </a:xfrm>
        </p:grpSpPr>
        <p:sp>
          <p:nvSpPr>
            <p:cNvPr id="87055" name="Freeform 38"/>
            <p:cNvSpPr>
              <a:spLocks/>
            </p:cNvSpPr>
            <p:nvPr/>
          </p:nvSpPr>
          <p:spPr bwMode="auto">
            <a:xfrm>
              <a:off x="3072" y="960"/>
              <a:ext cx="2016" cy="2016"/>
            </a:xfrm>
            <a:custGeom>
              <a:avLst/>
              <a:gdLst>
                <a:gd name="T0" fmla="*/ 173 w 1680"/>
                <a:gd name="T1" fmla="*/ 207 h 1872"/>
                <a:gd name="T2" fmla="*/ 0 w 1680"/>
                <a:gd name="T3" fmla="*/ 724 h 1872"/>
                <a:gd name="T4" fmla="*/ 1613 w 1680"/>
                <a:gd name="T5" fmla="*/ 2016 h 1872"/>
                <a:gd name="T6" fmla="*/ 2016 w 1680"/>
                <a:gd name="T7" fmla="*/ 1551 h 1872"/>
                <a:gd name="T8" fmla="*/ 1901 w 1680"/>
                <a:gd name="T9" fmla="*/ 0 h 1872"/>
                <a:gd name="T10" fmla="*/ 173 w 1680"/>
                <a:gd name="T11" fmla="*/ 207 h 18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80" h="1872">
                  <a:moveTo>
                    <a:pt x="144" y="192"/>
                  </a:moveTo>
                  <a:lnTo>
                    <a:pt x="0" y="672"/>
                  </a:lnTo>
                  <a:lnTo>
                    <a:pt x="1344" y="1872"/>
                  </a:lnTo>
                  <a:lnTo>
                    <a:pt x="1680" y="1440"/>
                  </a:lnTo>
                  <a:lnTo>
                    <a:pt x="1584" y="0"/>
                  </a:lnTo>
                  <a:lnTo>
                    <a:pt x="144" y="192"/>
                  </a:lnTo>
                  <a:close/>
                </a:path>
              </a:pathLst>
            </a:custGeom>
            <a:noFill/>
            <a:ln w="38100" cap="sq" cmpd="sng">
              <a:solidFill>
                <a:srgbClr val="0066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56" name="Text Box 43"/>
            <p:cNvSpPr txBox="1">
              <a:spLocks noChangeArrowheads="1"/>
            </p:cNvSpPr>
            <p:nvPr/>
          </p:nvSpPr>
          <p:spPr bwMode="auto">
            <a:xfrm>
              <a:off x="4416" y="2400"/>
              <a:ext cx="5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66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b="1">
                  <a:solidFill>
                    <a:srgbClr val="006600"/>
                  </a:solidFill>
                  <a:latin typeface="Times New Roman" pitchFamily="18" charset="0"/>
                </a:rPr>
                <a:t>SG3</a:t>
              </a:r>
            </a:p>
          </p:txBody>
        </p:sp>
      </p:grpSp>
      <p:grpSp>
        <p:nvGrpSpPr>
          <p:cNvPr id="132140" name="Group 44"/>
          <p:cNvGrpSpPr>
            <a:grpSpLocks/>
          </p:cNvGrpSpPr>
          <p:nvPr/>
        </p:nvGrpSpPr>
        <p:grpSpPr bwMode="auto">
          <a:xfrm>
            <a:off x="2438400" y="914400"/>
            <a:ext cx="3276600" cy="1828800"/>
            <a:chOff x="528" y="336"/>
            <a:chExt cx="2064" cy="1152"/>
          </a:xfrm>
        </p:grpSpPr>
        <p:sp>
          <p:nvSpPr>
            <p:cNvPr id="87048" name="Oval 45"/>
            <p:cNvSpPr>
              <a:spLocks noChangeArrowheads="1"/>
            </p:cNvSpPr>
            <p:nvPr/>
          </p:nvSpPr>
          <p:spPr bwMode="auto">
            <a:xfrm>
              <a:off x="1344" y="336"/>
              <a:ext cx="384" cy="384"/>
            </a:xfrm>
            <a:prstGeom prst="ellipse">
              <a:avLst/>
            </a:prstGeom>
            <a:solidFill>
              <a:schemeClr val="accent1">
                <a:alpha val="50195"/>
              </a:schemeClr>
            </a:solidFill>
            <a:ln w="57150"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rgbClr val="800000"/>
                  </a:solidFill>
                  <a:latin typeface="Times New Roman" pitchFamily="18" charset="0"/>
                </a:rPr>
                <a:t>V</a:t>
              </a:r>
              <a:r>
                <a:rPr kumimoji="1" lang="en-US" altLang="zh-CN" sz="3200" b="1" baseline="-25000">
                  <a:solidFill>
                    <a:srgbClr val="800000"/>
                  </a:solidFill>
                  <a:latin typeface="Times New Roman" pitchFamily="18" charset="0"/>
                </a:rPr>
                <a:t>0</a:t>
              </a:r>
              <a:endParaRPr kumimoji="1" lang="en-US" altLang="zh-CN" sz="2400" baseline="-25000">
                <a:latin typeface="Times New Roman" pitchFamily="18" charset="0"/>
              </a:endParaRPr>
            </a:p>
          </p:txBody>
        </p:sp>
        <p:sp>
          <p:nvSpPr>
            <p:cNvPr id="87049" name="Oval 46"/>
            <p:cNvSpPr>
              <a:spLocks noChangeArrowheads="1"/>
            </p:cNvSpPr>
            <p:nvPr/>
          </p:nvSpPr>
          <p:spPr bwMode="auto">
            <a:xfrm>
              <a:off x="528" y="1056"/>
              <a:ext cx="336" cy="384"/>
            </a:xfrm>
            <a:prstGeom prst="ellipse">
              <a:avLst/>
            </a:prstGeom>
            <a:solidFill>
              <a:srgbClr val="FFFF99">
                <a:alpha val="50195"/>
              </a:srgbClr>
            </a:solidFill>
            <a:ln w="57150"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rgbClr val="800000"/>
                  </a:solidFill>
                  <a:latin typeface="Times New Roman" pitchFamily="18" charset="0"/>
                </a:rPr>
                <a:t>w</a:t>
              </a:r>
              <a:r>
                <a:rPr kumimoji="1" lang="en-US" altLang="zh-CN" sz="3200" b="1" baseline="-25000">
                  <a:solidFill>
                    <a:srgbClr val="800000"/>
                  </a:solidFill>
                  <a:latin typeface="Times New Roman" pitchFamily="18" charset="0"/>
                </a:rPr>
                <a:t>1</a:t>
              </a:r>
              <a:endParaRPr kumimoji="1" lang="en-US" altLang="zh-CN" sz="2400">
                <a:latin typeface="Times New Roman" pitchFamily="18" charset="0"/>
              </a:endParaRPr>
            </a:p>
          </p:txBody>
        </p:sp>
        <p:sp>
          <p:nvSpPr>
            <p:cNvPr id="87050" name="Line 47"/>
            <p:cNvSpPr>
              <a:spLocks noChangeShapeType="1"/>
            </p:cNvSpPr>
            <p:nvPr/>
          </p:nvSpPr>
          <p:spPr bwMode="auto">
            <a:xfrm flipH="1">
              <a:off x="672" y="528"/>
              <a:ext cx="672" cy="528"/>
            </a:xfrm>
            <a:prstGeom prst="line">
              <a:avLst/>
            </a:prstGeom>
            <a:noFill/>
            <a:ln w="5715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51" name="Line 48"/>
            <p:cNvSpPr>
              <a:spLocks noChangeShapeType="1"/>
            </p:cNvSpPr>
            <p:nvPr/>
          </p:nvSpPr>
          <p:spPr bwMode="auto">
            <a:xfrm flipH="1">
              <a:off x="1392" y="720"/>
              <a:ext cx="144" cy="384"/>
            </a:xfrm>
            <a:prstGeom prst="line">
              <a:avLst/>
            </a:prstGeom>
            <a:noFill/>
            <a:ln w="5715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52" name="Line 49"/>
            <p:cNvSpPr>
              <a:spLocks noChangeShapeType="1"/>
            </p:cNvSpPr>
            <p:nvPr/>
          </p:nvSpPr>
          <p:spPr bwMode="auto">
            <a:xfrm>
              <a:off x="1728" y="528"/>
              <a:ext cx="720" cy="576"/>
            </a:xfrm>
            <a:prstGeom prst="line">
              <a:avLst/>
            </a:prstGeom>
            <a:noFill/>
            <a:ln w="5715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53" name="Oval 50"/>
            <p:cNvSpPr>
              <a:spLocks noChangeArrowheads="1"/>
            </p:cNvSpPr>
            <p:nvPr/>
          </p:nvSpPr>
          <p:spPr bwMode="auto">
            <a:xfrm>
              <a:off x="2256" y="1056"/>
              <a:ext cx="336" cy="384"/>
            </a:xfrm>
            <a:prstGeom prst="ellipse">
              <a:avLst/>
            </a:prstGeom>
            <a:solidFill>
              <a:srgbClr val="FFFF99">
                <a:alpha val="50195"/>
              </a:srgbClr>
            </a:solidFill>
            <a:ln w="57150"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rgbClr val="800000"/>
                  </a:solidFill>
                  <a:latin typeface="Times New Roman" pitchFamily="18" charset="0"/>
                </a:rPr>
                <a:t>w</a:t>
              </a:r>
              <a:r>
                <a:rPr kumimoji="1" lang="en-US" altLang="zh-CN" sz="3200" b="1" baseline="-25000">
                  <a:solidFill>
                    <a:srgbClr val="800000"/>
                  </a:solidFill>
                  <a:latin typeface="Times New Roman" pitchFamily="18" charset="0"/>
                </a:rPr>
                <a:t>3</a:t>
              </a:r>
              <a:endParaRPr kumimoji="1" lang="en-US" altLang="zh-CN" sz="2400">
                <a:latin typeface="Times New Roman" pitchFamily="18" charset="0"/>
              </a:endParaRPr>
            </a:p>
          </p:txBody>
        </p:sp>
        <p:sp>
          <p:nvSpPr>
            <p:cNvPr id="87054" name="Oval 51"/>
            <p:cNvSpPr>
              <a:spLocks noChangeArrowheads="1"/>
            </p:cNvSpPr>
            <p:nvPr/>
          </p:nvSpPr>
          <p:spPr bwMode="auto">
            <a:xfrm>
              <a:off x="1200" y="1104"/>
              <a:ext cx="336" cy="384"/>
            </a:xfrm>
            <a:prstGeom prst="ellipse">
              <a:avLst/>
            </a:prstGeom>
            <a:solidFill>
              <a:srgbClr val="FFFF99">
                <a:alpha val="50195"/>
              </a:srgbClr>
            </a:solidFill>
            <a:ln w="57150"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rgbClr val="800000"/>
                  </a:solidFill>
                  <a:latin typeface="Times New Roman" pitchFamily="18" charset="0"/>
                </a:rPr>
                <a:t>w</a:t>
              </a:r>
              <a:r>
                <a:rPr kumimoji="1" lang="en-US" altLang="zh-CN" sz="3200" b="1" baseline="-25000">
                  <a:solidFill>
                    <a:srgbClr val="800000"/>
                  </a:solidFill>
                  <a:latin typeface="Times New Roman" pitchFamily="18" charset="0"/>
                </a:rPr>
                <a:t>2</a:t>
              </a:r>
              <a:endParaRPr kumimoji="1" lang="en-US" altLang="zh-CN" sz="2400">
                <a:latin typeface="Times New Roman" pitchFamily="18" charset="0"/>
              </a:endParaRPr>
            </a:p>
          </p:txBody>
        </p:sp>
      </p:grpSp>
      <p:sp>
        <p:nvSpPr>
          <p:cNvPr id="87047" name="Text Box 57"/>
          <p:cNvSpPr txBox="1">
            <a:spLocks noChangeArrowheads="1"/>
          </p:cNvSpPr>
          <p:nvPr/>
        </p:nvSpPr>
        <p:spPr bwMode="auto">
          <a:xfrm>
            <a:off x="395288" y="260350"/>
            <a:ext cx="4752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800" b="1">
                <a:ea typeface="楷体_GB2312" pitchFamily="49" charset="-122"/>
              </a:rPr>
              <a:t>连通图的深度优先搜索遍历</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32148"/>
                                        </p:tgtEl>
                                        <p:attrNameLst>
                                          <p:attrName>style.visibility</p:attrName>
                                        </p:attrNameLst>
                                      </p:cBhvr>
                                      <p:to>
                                        <p:strVal val="visible"/>
                                      </p:to>
                                    </p:set>
                                    <p:animEffect transition="in" filter="wipe(up)">
                                      <p:cBhvr>
                                        <p:cTn id="7" dur="500"/>
                                        <p:tgtEl>
                                          <p:spTgt spid="1321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32140"/>
                                        </p:tgtEl>
                                        <p:attrNameLst>
                                          <p:attrName>style.visibility</p:attrName>
                                        </p:attrNameLst>
                                      </p:cBhvr>
                                      <p:to>
                                        <p:strVal val="visible"/>
                                      </p:to>
                                    </p:set>
                                    <p:animEffect transition="in" filter="wipe(up)">
                                      <p:cBhvr>
                                        <p:cTn id="12" dur="500"/>
                                        <p:tgtEl>
                                          <p:spTgt spid="1321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32149"/>
                                        </p:tgtEl>
                                        <p:attrNameLst>
                                          <p:attrName>style.visibility</p:attrName>
                                        </p:attrNameLst>
                                      </p:cBhvr>
                                      <p:to>
                                        <p:strVal val="visible"/>
                                      </p:to>
                                    </p:set>
                                    <p:animEffect transition="in" filter="wipe(up)">
                                      <p:cBhvr>
                                        <p:cTn id="17" dur="500"/>
                                        <p:tgtEl>
                                          <p:spTgt spid="1321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32150"/>
                                        </p:tgtEl>
                                        <p:attrNameLst>
                                          <p:attrName>style.visibility</p:attrName>
                                        </p:attrNameLst>
                                      </p:cBhvr>
                                      <p:to>
                                        <p:strVal val="visible"/>
                                      </p:to>
                                    </p:set>
                                    <p:animEffect transition="in" filter="wipe(up)">
                                      <p:cBhvr>
                                        <p:cTn id="22" dur="500"/>
                                        <p:tgtEl>
                                          <p:spTgt spid="13215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132151"/>
                                        </p:tgtEl>
                                        <p:attrNameLst>
                                          <p:attrName>style.visibility</p:attrName>
                                        </p:attrNameLst>
                                      </p:cBhvr>
                                      <p:to>
                                        <p:strVal val="visible"/>
                                      </p:to>
                                    </p:set>
                                    <p:animEffect transition="in" filter="wipe(up)">
                                      <p:cBhvr>
                                        <p:cTn id="27" dur="500"/>
                                        <p:tgtEl>
                                          <p:spTgt spid="132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24610" name="Group 2"/>
          <p:cNvGrpSpPr>
            <a:grpSpLocks/>
          </p:cNvGrpSpPr>
          <p:nvPr/>
        </p:nvGrpSpPr>
        <p:grpSpPr bwMode="auto">
          <a:xfrm>
            <a:off x="609600" y="685800"/>
            <a:ext cx="5181600" cy="3048000"/>
            <a:chOff x="1152" y="432"/>
            <a:chExt cx="3264" cy="1920"/>
          </a:xfrm>
        </p:grpSpPr>
        <p:grpSp>
          <p:nvGrpSpPr>
            <p:cNvPr id="88119" name="Group 3"/>
            <p:cNvGrpSpPr>
              <a:grpSpLocks/>
            </p:cNvGrpSpPr>
            <p:nvPr/>
          </p:nvGrpSpPr>
          <p:grpSpPr bwMode="auto">
            <a:xfrm>
              <a:off x="1248" y="672"/>
              <a:ext cx="3168" cy="1680"/>
              <a:chOff x="1248" y="672"/>
              <a:chExt cx="3168" cy="1680"/>
            </a:xfrm>
          </p:grpSpPr>
          <p:sp>
            <p:nvSpPr>
              <p:cNvPr id="88129" name="Oval 4"/>
              <p:cNvSpPr>
                <a:spLocks noChangeArrowheads="1"/>
              </p:cNvSpPr>
              <p:nvPr/>
            </p:nvSpPr>
            <p:spPr bwMode="auto">
              <a:xfrm>
                <a:off x="2400" y="672"/>
                <a:ext cx="336" cy="288"/>
              </a:xfrm>
              <a:prstGeom prst="ellipse">
                <a:avLst/>
              </a:prstGeom>
              <a:solidFill>
                <a:srgbClr val="FFFF99">
                  <a:alpha val="50195"/>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800000"/>
                    </a:solidFill>
                    <a:latin typeface="Times New Roman" pitchFamily="18" charset="0"/>
                    <a:ea typeface="黑体" pitchFamily="49" charset="-122"/>
                  </a:rPr>
                  <a:t>a</a:t>
                </a:r>
                <a:endParaRPr kumimoji="1" lang="en-US" altLang="zh-CN" sz="2400">
                  <a:latin typeface="Times New Roman" pitchFamily="18" charset="0"/>
                  <a:ea typeface="黑体" pitchFamily="49" charset="-122"/>
                </a:endParaRPr>
              </a:p>
            </p:txBody>
          </p:sp>
          <p:sp>
            <p:nvSpPr>
              <p:cNvPr id="88130" name="Oval 5"/>
              <p:cNvSpPr>
                <a:spLocks noChangeArrowheads="1"/>
              </p:cNvSpPr>
              <p:nvPr/>
            </p:nvSpPr>
            <p:spPr bwMode="auto">
              <a:xfrm>
                <a:off x="3264" y="672"/>
                <a:ext cx="336" cy="288"/>
              </a:xfrm>
              <a:prstGeom prst="ellipse">
                <a:avLst/>
              </a:prstGeom>
              <a:solidFill>
                <a:srgbClr val="FFFF99">
                  <a:alpha val="50195"/>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800000"/>
                    </a:solidFill>
                    <a:latin typeface="Times New Roman" pitchFamily="18" charset="0"/>
                    <a:ea typeface="黑体" pitchFamily="49" charset="-122"/>
                  </a:rPr>
                  <a:t>b</a:t>
                </a:r>
                <a:endParaRPr kumimoji="1" lang="en-US" altLang="zh-CN" sz="2400">
                  <a:latin typeface="Times New Roman" pitchFamily="18" charset="0"/>
                  <a:ea typeface="黑体" pitchFamily="49" charset="-122"/>
                </a:endParaRPr>
              </a:p>
            </p:txBody>
          </p:sp>
          <p:sp>
            <p:nvSpPr>
              <p:cNvPr id="88131" name="Oval 6"/>
              <p:cNvSpPr>
                <a:spLocks noChangeArrowheads="1"/>
              </p:cNvSpPr>
              <p:nvPr/>
            </p:nvSpPr>
            <p:spPr bwMode="auto">
              <a:xfrm>
                <a:off x="1248" y="1392"/>
                <a:ext cx="336" cy="288"/>
              </a:xfrm>
              <a:prstGeom prst="ellipse">
                <a:avLst/>
              </a:prstGeom>
              <a:solidFill>
                <a:srgbClr val="FFFF99">
                  <a:alpha val="50195"/>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800000"/>
                    </a:solidFill>
                    <a:latin typeface="Times New Roman" pitchFamily="18" charset="0"/>
                    <a:ea typeface="黑体" pitchFamily="49" charset="-122"/>
                  </a:rPr>
                  <a:t>c</a:t>
                </a:r>
                <a:endParaRPr kumimoji="1" lang="en-US" altLang="zh-CN" sz="2400">
                  <a:latin typeface="Times New Roman" pitchFamily="18" charset="0"/>
                  <a:ea typeface="黑体" pitchFamily="49" charset="-122"/>
                </a:endParaRPr>
              </a:p>
            </p:txBody>
          </p:sp>
          <p:sp>
            <p:nvSpPr>
              <p:cNvPr id="88132" name="Oval 7"/>
              <p:cNvSpPr>
                <a:spLocks noChangeArrowheads="1"/>
              </p:cNvSpPr>
              <p:nvPr/>
            </p:nvSpPr>
            <p:spPr bwMode="auto">
              <a:xfrm>
                <a:off x="1728" y="2064"/>
                <a:ext cx="336" cy="288"/>
              </a:xfrm>
              <a:prstGeom prst="ellipse">
                <a:avLst/>
              </a:prstGeom>
              <a:solidFill>
                <a:srgbClr val="FFFF99">
                  <a:alpha val="50195"/>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800000"/>
                    </a:solidFill>
                    <a:latin typeface="Times New Roman" pitchFamily="18" charset="0"/>
                    <a:ea typeface="黑体" pitchFamily="49" charset="-122"/>
                  </a:rPr>
                  <a:t>h</a:t>
                </a:r>
                <a:endParaRPr kumimoji="1" lang="en-US" altLang="zh-CN" sz="2400">
                  <a:latin typeface="Times New Roman" pitchFamily="18" charset="0"/>
                  <a:ea typeface="黑体" pitchFamily="49" charset="-122"/>
                </a:endParaRPr>
              </a:p>
            </p:txBody>
          </p:sp>
          <p:sp>
            <p:nvSpPr>
              <p:cNvPr id="88133" name="Oval 8"/>
              <p:cNvSpPr>
                <a:spLocks noChangeArrowheads="1"/>
              </p:cNvSpPr>
              <p:nvPr/>
            </p:nvSpPr>
            <p:spPr bwMode="auto">
              <a:xfrm>
                <a:off x="2016" y="1392"/>
                <a:ext cx="336" cy="288"/>
              </a:xfrm>
              <a:prstGeom prst="ellipse">
                <a:avLst/>
              </a:prstGeom>
              <a:solidFill>
                <a:srgbClr val="FFFF99">
                  <a:alpha val="50195"/>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800000"/>
                    </a:solidFill>
                    <a:latin typeface="Times New Roman" pitchFamily="18" charset="0"/>
                    <a:ea typeface="黑体" pitchFamily="49" charset="-122"/>
                  </a:rPr>
                  <a:t>d</a:t>
                </a:r>
                <a:endParaRPr kumimoji="1" lang="en-US" altLang="zh-CN" sz="2400">
                  <a:latin typeface="Times New Roman" pitchFamily="18" charset="0"/>
                  <a:ea typeface="黑体" pitchFamily="49" charset="-122"/>
                </a:endParaRPr>
              </a:p>
            </p:txBody>
          </p:sp>
          <p:sp>
            <p:nvSpPr>
              <p:cNvPr id="88134" name="Oval 9"/>
              <p:cNvSpPr>
                <a:spLocks noChangeArrowheads="1"/>
              </p:cNvSpPr>
              <p:nvPr/>
            </p:nvSpPr>
            <p:spPr bwMode="auto">
              <a:xfrm>
                <a:off x="2736" y="1392"/>
                <a:ext cx="336" cy="288"/>
              </a:xfrm>
              <a:prstGeom prst="ellipse">
                <a:avLst/>
              </a:prstGeom>
              <a:solidFill>
                <a:srgbClr val="FFFF99">
                  <a:alpha val="50195"/>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800000"/>
                    </a:solidFill>
                    <a:latin typeface="Times New Roman" pitchFamily="18" charset="0"/>
                    <a:ea typeface="黑体" pitchFamily="49" charset="-122"/>
                  </a:rPr>
                  <a:t>e</a:t>
                </a:r>
                <a:endParaRPr kumimoji="1" lang="en-US" altLang="zh-CN" sz="2400">
                  <a:latin typeface="Times New Roman" pitchFamily="18" charset="0"/>
                  <a:ea typeface="黑体" pitchFamily="49" charset="-122"/>
                </a:endParaRPr>
              </a:p>
            </p:txBody>
          </p:sp>
          <p:sp>
            <p:nvSpPr>
              <p:cNvPr id="88135" name="Oval 10"/>
              <p:cNvSpPr>
                <a:spLocks noChangeArrowheads="1"/>
              </p:cNvSpPr>
              <p:nvPr/>
            </p:nvSpPr>
            <p:spPr bwMode="auto">
              <a:xfrm>
                <a:off x="2976" y="2064"/>
                <a:ext cx="336" cy="288"/>
              </a:xfrm>
              <a:prstGeom prst="ellipse">
                <a:avLst/>
              </a:prstGeom>
              <a:solidFill>
                <a:srgbClr val="FFFF99">
                  <a:alpha val="50195"/>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800000"/>
                    </a:solidFill>
                    <a:latin typeface="Times New Roman" pitchFamily="18" charset="0"/>
                    <a:ea typeface="黑体" pitchFamily="49" charset="-122"/>
                  </a:rPr>
                  <a:t>k</a:t>
                </a:r>
                <a:endParaRPr kumimoji="1" lang="en-US" altLang="zh-CN" sz="2400">
                  <a:latin typeface="Times New Roman" pitchFamily="18" charset="0"/>
                  <a:ea typeface="黑体" pitchFamily="49" charset="-122"/>
                </a:endParaRPr>
              </a:p>
            </p:txBody>
          </p:sp>
          <p:sp>
            <p:nvSpPr>
              <p:cNvPr id="88136" name="Oval 11"/>
              <p:cNvSpPr>
                <a:spLocks noChangeArrowheads="1"/>
              </p:cNvSpPr>
              <p:nvPr/>
            </p:nvSpPr>
            <p:spPr bwMode="auto">
              <a:xfrm>
                <a:off x="3504" y="1392"/>
                <a:ext cx="336" cy="288"/>
              </a:xfrm>
              <a:prstGeom prst="ellipse">
                <a:avLst/>
              </a:prstGeom>
              <a:solidFill>
                <a:srgbClr val="FFFF99">
                  <a:alpha val="50195"/>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800000"/>
                    </a:solidFill>
                    <a:latin typeface="Times New Roman" pitchFamily="18" charset="0"/>
                    <a:ea typeface="黑体" pitchFamily="49" charset="-122"/>
                  </a:rPr>
                  <a:t>f</a:t>
                </a:r>
                <a:endParaRPr kumimoji="1" lang="en-US" altLang="zh-CN" sz="2400">
                  <a:latin typeface="Times New Roman" pitchFamily="18" charset="0"/>
                  <a:ea typeface="黑体" pitchFamily="49" charset="-122"/>
                </a:endParaRPr>
              </a:p>
            </p:txBody>
          </p:sp>
          <p:sp>
            <p:nvSpPr>
              <p:cNvPr id="88137" name="Oval 12"/>
              <p:cNvSpPr>
                <a:spLocks noChangeArrowheads="1"/>
              </p:cNvSpPr>
              <p:nvPr/>
            </p:nvSpPr>
            <p:spPr bwMode="auto">
              <a:xfrm>
                <a:off x="4080" y="864"/>
                <a:ext cx="336" cy="288"/>
              </a:xfrm>
              <a:prstGeom prst="ellipse">
                <a:avLst/>
              </a:prstGeom>
              <a:solidFill>
                <a:srgbClr val="FFFF99">
                  <a:alpha val="50195"/>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800000"/>
                    </a:solidFill>
                    <a:latin typeface="Times New Roman" pitchFamily="18" charset="0"/>
                    <a:ea typeface="黑体" pitchFamily="49" charset="-122"/>
                  </a:rPr>
                  <a:t>g</a:t>
                </a:r>
                <a:endParaRPr kumimoji="1" lang="en-US" altLang="zh-CN" sz="2400">
                  <a:latin typeface="Times New Roman" pitchFamily="18" charset="0"/>
                  <a:ea typeface="黑体" pitchFamily="49" charset="-122"/>
                </a:endParaRPr>
              </a:p>
            </p:txBody>
          </p:sp>
          <p:sp>
            <p:nvSpPr>
              <p:cNvPr id="88138" name="Line 13"/>
              <p:cNvSpPr>
                <a:spLocks noChangeShapeType="1"/>
              </p:cNvSpPr>
              <p:nvPr/>
            </p:nvSpPr>
            <p:spPr bwMode="auto">
              <a:xfrm flipH="1">
                <a:off x="1392" y="816"/>
                <a:ext cx="1008" cy="576"/>
              </a:xfrm>
              <a:prstGeom prst="line">
                <a:avLst/>
              </a:prstGeom>
              <a:noFill/>
              <a:ln w="28575"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39" name="Line 14"/>
              <p:cNvSpPr>
                <a:spLocks noChangeShapeType="1"/>
              </p:cNvSpPr>
              <p:nvPr/>
            </p:nvSpPr>
            <p:spPr bwMode="auto">
              <a:xfrm>
                <a:off x="1392" y="1680"/>
                <a:ext cx="384" cy="432"/>
              </a:xfrm>
              <a:prstGeom prst="line">
                <a:avLst/>
              </a:prstGeom>
              <a:noFill/>
              <a:ln w="28575"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40" name="Line 15"/>
              <p:cNvSpPr>
                <a:spLocks noChangeShapeType="1"/>
              </p:cNvSpPr>
              <p:nvPr/>
            </p:nvSpPr>
            <p:spPr bwMode="auto">
              <a:xfrm>
                <a:off x="2064" y="2208"/>
                <a:ext cx="912" cy="0"/>
              </a:xfrm>
              <a:prstGeom prst="line">
                <a:avLst/>
              </a:prstGeom>
              <a:noFill/>
              <a:ln w="28575"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41" name="Line 16"/>
              <p:cNvSpPr>
                <a:spLocks noChangeShapeType="1"/>
              </p:cNvSpPr>
              <p:nvPr/>
            </p:nvSpPr>
            <p:spPr bwMode="auto">
              <a:xfrm flipH="1">
                <a:off x="2208" y="912"/>
                <a:ext cx="240" cy="480"/>
              </a:xfrm>
              <a:prstGeom prst="line">
                <a:avLst/>
              </a:prstGeom>
              <a:noFill/>
              <a:ln w="1905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42" name="Line 17"/>
              <p:cNvSpPr>
                <a:spLocks noChangeShapeType="1"/>
              </p:cNvSpPr>
              <p:nvPr/>
            </p:nvSpPr>
            <p:spPr bwMode="auto">
              <a:xfrm flipH="1">
                <a:off x="1872" y="1632"/>
                <a:ext cx="240" cy="432"/>
              </a:xfrm>
              <a:prstGeom prst="line">
                <a:avLst/>
              </a:prstGeom>
              <a:noFill/>
              <a:ln w="28575"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43" name="Line 18"/>
              <p:cNvSpPr>
                <a:spLocks noChangeShapeType="1"/>
              </p:cNvSpPr>
              <p:nvPr/>
            </p:nvSpPr>
            <p:spPr bwMode="auto">
              <a:xfrm>
                <a:off x="3024" y="1680"/>
                <a:ext cx="96" cy="384"/>
              </a:xfrm>
              <a:prstGeom prst="line">
                <a:avLst/>
              </a:prstGeom>
              <a:noFill/>
              <a:ln w="28575"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44" name="Line 19"/>
              <p:cNvSpPr>
                <a:spLocks noChangeShapeType="1"/>
              </p:cNvSpPr>
              <p:nvPr/>
            </p:nvSpPr>
            <p:spPr bwMode="auto">
              <a:xfrm>
                <a:off x="2688" y="912"/>
                <a:ext cx="192" cy="480"/>
              </a:xfrm>
              <a:prstGeom prst="line">
                <a:avLst/>
              </a:prstGeom>
              <a:noFill/>
              <a:ln w="1905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45" name="Line 20"/>
              <p:cNvSpPr>
                <a:spLocks noChangeShapeType="1"/>
              </p:cNvSpPr>
              <p:nvPr/>
            </p:nvSpPr>
            <p:spPr bwMode="auto">
              <a:xfrm>
                <a:off x="2736" y="816"/>
                <a:ext cx="912" cy="576"/>
              </a:xfrm>
              <a:prstGeom prst="line">
                <a:avLst/>
              </a:prstGeom>
              <a:noFill/>
              <a:ln w="1905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46" name="Line 21"/>
              <p:cNvSpPr>
                <a:spLocks noChangeShapeType="1"/>
              </p:cNvSpPr>
              <p:nvPr/>
            </p:nvSpPr>
            <p:spPr bwMode="auto">
              <a:xfrm flipH="1">
                <a:off x="3312" y="1680"/>
                <a:ext cx="384" cy="480"/>
              </a:xfrm>
              <a:prstGeom prst="line">
                <a:avLst/>
              </a:prstGeom>
              <a:noFill/>
              <a:ln w="28575"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47" name="Line 22"/>
              <p:cNvSpPr>
                <a:spLocks noChangeShapeType="1"/>
              </p:cNvSpPr>
              <p:nvPr/>
            </p:nvSpPr>
            <p:spPr bwMode="auto">
              <a:xfrm>
                <a:off x="3600" y="816"/>
                <a:ext cx="480" cy="144"/>
              </a:xfrm>
              <a:prstGeom prst="line">
                <a:avLst/>
              </a:prstGeom>
              <a:noFill/>
              <a:ln w="28575"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48" name="Line 23"/>
              <p:cNvSpPr>
                <a:spLocks noChangeShapeType="1"/>
              </p:cNvSpPr>
              <p:nvPr/>
            </p:nvSpPr>
            <p:spPr bwMode="auto">
              <a:xfrm flipV="1">
                <a:off x="2016" y="1632"/>
                <a:ext cx="1536" cy="480"/>
              </a:xfrm>
              <a:prstGeom prst="line">
                <a:avLst/>
              </a:prstGeom>
              <a:noFill/>
              <a:ln w="1905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8120" name="Text Box 24"/>
            <p:cNvSpPr txBox="1">
              <a:spLocks noChangeArrowheads="1"/>
            </p:cNvSpPr>
            <p:nvPr/>
          </p:nvSpPr>
          <p:spPr bwMode="auto">
            <a:xfrm>
              <a:off x="3120" y="182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solidFill>
                    <a:srgbClr val="580094"/>
                  </a:solidFill>
                  <a:latin typeface="Times New Roman" pitchFamily="18" charset="0"/>
                  <a:ea typeface="黑体" pitchFamily="49" charset="-122"/>
                </a:rPr>
                <a:t>8</a:t>
              </a:r>
              <a:endParaRPr kumimoji="1" lang="en-US" altLang="zh-CN" sz="3200">
                <a:latin typeface="Times New Roman" pitchFamily="18" charset="0"/>
                <a:ea typeface="黑体" pitchFamily="49" charset="-122"/>
              </a:endParaRPr>
            </a:p>
          </p:txBody>
        </p:sp>
        <p:sp>
          <p:nvSpPr>
            <p:cNvPr id="88121" name="Text Box 25"/>
            <p:cNvSpPr txBox="1">
              <a:spLocks noChangeArrowheads="1"/>
            </p:cNvSpPr>
            <p:nvPr/>
          </p:nvSpPr>
          <p:spPr bwMode="auto">
            <a:xfrm>
              <a:off x="3264" y="43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solidFill>
                    <a:srgbClr val="580094"/>
                  </a:solidFill>
                  <a:latin typeface="Times New Roman" pitchFamily="18" charset="0"/>
                  <a:ea typeface="黑体" pitchFamily="49" charset="-122"/>
                </a:rPr>
                <a:t>1</a:t>
              </a:r>
              <a:endParaRPr kumimoji="1" lang="en-US" altLang="zh-CN" sz="3200">
                <a:latin typeface="Times New Roman" pitchFamily="18" charset="0"/>
                <a:ea typeface="黑体" pitchFamily="49" charset="-122"/>
              </a:endParaRPr>
            </a:p>
          </p:txBody>
        </p:sp>
        <p:sp>
          <p:nvSpPr>
            <p:cNvPr id="88122" name="Text Box 26"/>
            <p:cNvSpPr txBox="1">
              <a:spLocks noChangeArrowheads="1"/>
            </p:cNvSpPr>
            <p:nvPr/>
          </p:nvSpPr>
          <p:spPr bwMode="auto">
            <a:xfrm>
              <a:off x="1152" y="120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solidFill>
                    <a:srgbClr val="580094"/>
                  </a:solidFill>
                  <a:latin typeface="Times New Roman" pitchFamily="18" charset="0"/>
                  <a:ea typeface="黑体" pitchFamily="49" charset="-122"/>
                </a:rPr>
                <a:t>2</a:t>
              </a:r>
              <a:endParaRPr kumimoji="1" lang="en-US" altLang="zh-CN" sz="3200">
                <a:latin typeface="Times New Roman" pitchFamily="18" charset="0"/>
                <a:ea typeface="黑体" pitchFamily="49" charset="-122"/>
              </a:endParaRPr>
            </a:p>
          </p:txBody>
        </p:sp>
        <p:sp>
          <p:nvSpPr>
            <p:cNvPr id="88123" name="Text Box 27"/>
            <p:cNvSpPr txBox="1">
              <a:spLocks noChangeArrowheads="1"/>
            </p:cNvSpPr>
            <p:nvPr/>
          </p:nvSpPr>
          <p:spPr bwMode="auto">
            <a:xfrm>
              <a:off x="2016" y="115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solidFill>
                    <a:srgbClr val="580094"/>
                  </a:solidFill>
                  <a:latin typeface="Times New Roman" pitchFamily="18" charset="0"/>
                  <a:ea typeface="黑体" pitchFamily="49" charset="-122"/>
                </a:rPr>
                <a:t>3</a:t>
              </a:r>
              <a:endParaRPr kumimoji="1" lang="en-US" altLang="zh-CN" sz="3200">
                <a:latin typeface="Times New Roman" pitchFamily="18" charset="0"/>
                <a:ea typeface="黑体" pitchFamily="49" charset="-122"/>
              </a:endParaRPr>
            </a:p>
          </p:txBody>
        </p:sp>
        <p:sp>
          <p:nvSpPr>
            <p:cNvPr id="88124" name="Text Box 28"/>
            <p:cNvSpPr txBox="1">
              <a:spLocks noChangeArrowheads="1"/>
            </p:cNvSpPr>
            <p:nvPr/>
          </p:nvSpPr>
          <p:spPr bwMode="auto">
            <a:xfrm>
              <a:off x="2832" y="115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solidFill>
                    <a:srgbClr val="580094"/>
                  </a:solidFill>
                  <a:latin typeface="Times New Roman" pitchFamily="18" charset="0"/>
                  <a:ea typeface="黑体" pitchFamily="49" charset="-122"/>
                </a:rPr>
                <a:t>4</a:t>
              </a:r>
              <a:endParaRPr kumimoji="1" lang="en-US" altLang="zh-CN" sz="3200">
                <a:latin typeface="Times New Roman" pitchFamily="18" charset="0"/>
                <a:ea typeface="黑体" pitchFamily="49" charset="-122"/>
              </a:endParaRPr>
            </a:p>
          </p:txBody>
        </p:sp>
        <p:sp>
          <p:nvSpPr>
            <p:cNvPr id="88125" name="Text Box 29"/>
            <p:cNvSpPr txBox="1">
              <a:spLocks noChangeArrowheads="1"/>
            </p:cNvSpPr>
            <p:nvPr/>
          </p:nvSpPr>
          <p:spPr bwMode="auto">
            <a:xfrm>
              <a:off x="3600" y="115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solidFill>
                    <a:srgbClr val="580094"/>
                  </a:solidFill>
                  <a:latin typeface="Times New Roman" pitchFamily="18" charset="0"/>
                  <a:ea typeface="黑体" pitchFamily="49" charset="-122"/>
                </a:rPr>
                <a:t>5</a:t>
              </a:r>
              <a:endParaRPr kumimoji="1" lang="en-US" altLang="zh-CN" sz="3200">
                <a:latin typeface="Times New Roman" pitchFamily="18" charset="0"/>
                <a:ea typeface="黑体" pitchFamily="49" charset="-122"/>
              </a:endParaRPr>
            </a:p>
          </p:txBody>
        </p:sp>
        <p:sp>
          <p:nvSpPr>
            <p:cNvPr id="88126" name="Text Box 30"/>
            <p:cNvSpPr txBox="1">
              <a:spLocks noChangeArrowheads="1"/>
            </p:cNvSpPr>
            <p:nvPr/>
          </p:nvSpPr>
          <p:spPr bwMode="auto">
            <a:xfrm>
              <a:off x="4176" y="62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solidFill>
                    <a:srgbClr val="580094"/>
                  </a:solidFill>
                  <a:latin typeface="Times New Roman" pitchFamily="18" charset="0"/>
                  <a:ea typeface="黑体" pitchFamily="49" charset="-122"/>
                </a:rPr>
                <a:t>6</a:t>
              </a:r>
              <a:endParaRPr kumimoji="1" lang="en-US" altLang="zh-CN" sz="3200">
                <a:latin typeface="Times New Roman" pitchFamily="18" charset="0"/>
                <a:ea typeface="黑体" pitchFamily="49" charset="-122"/>
              </a:endParaRPr>
            </a:p>
          </p:txBody>
        </p:sp>
        <p:sp>
          <p:nvSpPr>
            <p:cNvPr id="88127" name="Text Box 31"/>
            <p:cNvSpPr txBox="1">
              <a:spLocks noChangeArrowheads="1"/>
            </p:cNvSpPr>
            <p:nvPr/>
          </p:nvSpPr>
          <p:spPr bwMode="auto">
            <a:xfrm>
              <a:off x="1680" y="182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solidFill>
                    <a:srgbClr val="580094"/>
                  </a:solidFill>
                  <a:latin typeface="Times New Roman" pitchFamily="18" charset="0"/>
                  <a:ea typeface="黑体" pitchFamily="49" charset="-122"/>
                </a:rPr>
                <a:t>7</a:t>
              </a:r>
              <a:endParaRPr kumimoji="1" lang="en-US" altLang="zh-CN" sz="3200">
                <a:latin typeface="Times New Roman" pitchFamily="18" charset="0"/>
                <a:ea typeface="黑体" pitchFamily="49" charset="-122"/>
              </a:endParaRPr>
            </a:p>
          </p:txBody>
        </p:sp>
        <p:sp>
          <p:nvSpPr>
            <p:cNvPr id="88128" name="Text Box 32"/>
            <p:cNvSpPr txBox="1">
              <a:spLocks noChangeArrowheads="1"/>
            </p:cNvSpPr>
            <p:nvPr/>
          </p:nvSpPr>
          <p:spPr bwMode="auto">
            <a:xfrm>
              <a:off x="2352" y="43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solidFill>
                    <a:srgbClr val="580094"/>
                  </a:solidFill>
                  <a:latin typeface="Times New Roman" pitchFamily="18" charset="0"/>
                  <a:ea typeface="黑体" pitchFamily="49" charset="-122"/>
                </a:rPr>
                <a:t>0</a:t>
              </a:r>
              <a:endParaRPr kumimoji="1" lang="en-US" altLang="zh-CN" sz="3200">
                <a:latin typeface="Times New Roman" pitchFamily="18" charset="0"/>
                <a:ea typeface="黑体" pitchFamily="49" charset="-122"/>
              </a:endParaRPr>
            </a:p>
          </p:txBody>
        </p:sp>
      </p:grpSp>
      <p:grpSp>
        <p:nvGrpSpPr>
          <p:cNvPr id="324641" name="Group 33"/>
          <p:cNvGrpSpPr>
            <a:grpSpLocks/>
          </p:cNvGrpSpPr>
          <p:nvPr/>
        </p:nvGrpSpPr>
        <p:grpSpPr bwMode="auto">
          <a:xfrm>
            <a:off x="2667000" y="4114800"/>
            <a:ext cx="5540375" cy="1143000"/>
            <a:chOff x="1680" y="2592"/>
            <a:chExt cx="3490" cy="720"/>
          </a:xfrm>
        </p:grpSpPr>
        <p:sp>
          <p:nvSpPr>
            <p:cNvPr id="88109" name="Text Box 34"/>
            <p:cNvSpPr txBox="1">
              <a:spLocks noChangeArrowheads="1"/>
            </p:cNvSpPr>
            <p:nvPr/>
          </p:nvSpPr>
          <p:spPr bwMode="auto">
            <a:xfrm>
              <a:off x="1680" y="2875"/>
              <a:ext cx="3490" cy="412"/>
            </a:xfrm>
            <a:prstGeom prst="rect">
              <a:avLst/>
            </a:prstGeom>
            <a:solidFill>
              <a:srgbClr val="EBEBFF"/>
            </a:solidFill>
            <a:ln w="12700" cap="sq">
              <a:solidFill>
                <a:srgbClr val="0000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3600" b="1">
                  <a:solidFill>
                    <a:srgbClr val="000099"/>
                  </a:solidFill>
                  <a:latin typeface="Times New Roman" pitchFamily="18" charset="0"/>
                  <a:ea typeface="黑体" pitchFamily="49" charset="-122"/>
                </a:rPr>
                <a:t>F   F   F   F   F   F   F   F   F</a:t>
              </a:r>
              <a:endParaRPr kumimoji="1" lang="en-US" altLang="zh-CN" sz="2400">
                <a:latin typeface="Times New Roman" pitchFamily="18" charset="0"/>
                <a:ea typeface="黑体" pitchFamily="49" charset="-122"/>
              </a:endParaRPr>
            </a:p>
          </p:txBody>
        </p:sp>
        <p:sp>
          <p:nvSpPr>
            <p:cNvPr id="88110" name="Line 35"/>
            <p:cNvSpPr>
              <a:spLocks noChangeShapeType="1"/>
            </p:cNvSpPr>
            <p:nvPr/>
          </p:nvSpPr>
          <p:spPr bwMode="auto">
            <a:xfrm>
              <a:off x="2050" y="2880"/>
              <a:ext cx="0" cy="432"/>
            </a:xfrm>
            <a:prstGeom prst="line">
              <a:avLst/>
            </a:prstGeom>
            <a:noFill/>
            <a:ln w="12700" cap="sq">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11" name="Line 36"/>
            <p:cNvSpPr>
              <a:spLocks noChangeShapeType="1"/>
            </p:cNvSpPr>
            <p:nvPr/>
          </p:nvSpPr>
          <p:spPr bwMode="auto">
            <a:xfrm>
              <a:off x="2434" y="2880"/>
              <a:ext cx="0" cy="432"/>
            </a:xfrm>
            <a:prstGeom prst="line">
              <a:avLst/>
            </a:prstGeom>
            <a:noFill/>
            <a:ln w="12700" cap="sq">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12" name="Line 37"/>
            <p:cNvSpPr>
              <a:spLocks noChangeShapeType="1"/>
            </p:cNvSpPr>
            <p:nvPr/>
          </p:nvSpPr>
          <p:spPr bwMode="auto">
            <a:xfrm>
              <a:off x="2818" y="2880"/>
              <a:ext cx="0" cy="432"/>
            </a:xfrm>
            <a:prstGeom prst="line">
              <a:avLst/>
            </a:prstGeom>
            <a:noFill/>
            <a:ln w="12700" cap="sq">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13" name="Line 38"/>
            <p:cNvSpPr>
              <a:spLocks noChangeShapeType="1"/>
            </p:cNvSpPr>
            <p:nvPr/>
          </p:nvSpPr>
          <p:spPr bwMode="auto">
            <a:xfrm>
              <a:off x="3202" y="2880"/>
              <a:ext cx="0" cy="432"/>
            </a:xfrm>
            <a:prstGeom prst="line">
              <a:avLst/>
            </a:prstGeom>
            <a:noFill/>
            <a:ln w="12700" cap="sq">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14" name="Line 39"/>
            <p:cNvSpPr>
              <a:spLocks noChangeShapeType="1"/>
            </p:cNvSpPr>
            <p:nvPr/>
          </p:nvSpPr>
          <p:spPr bwMode="auto">
            <a:xfrm>
              <a:off x="3586" y="2880"/>
              <a:ext cx="0" cy="432"/>
            </a:xfrm>
            <a:prstGeom prst="line">
              <a:avLst/>
            </a:prstGeom>
            <a:noFill/>
            <a:ln w="12700" cap="sq">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15" name="Line 40"/>
            <p:cNvSpPr>
              <a:spLocks noChangeShapeType="1"/>
            </p:cNvSpPr>
            <p:nvPr/>
          </p:nvSpPr>
          <p:spPr bwMode="auto">
            <a:xfrm>
              <a:off x="3970" y="2880"/>
              <a:ext cx="0" cy="432"/>
            </a:xfrm>
            <a:prstGeom prst="line">
              <a:avLst/>
            </a:prstGeom>
            <a:noFill/>
            <a:ln w="12700" cap="sq">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16" name="Line 41"/>
            <p:cNvSpPr>
              <a:spLocks noChangeShapeType="1"/>
            </p:cNvSpPr>
            <p:nvPr/>
          </p:nvSpPr>
          <p:spPr bwMode="auto">
            <a:xfrm>
              <a:off x="4354" y="2880"/>
              <a:ext cx="0" cy="432"/>
            </a:xfrm>
            <a:prstGeom prst="line">
              <a:avLst/>
            </a:prstGeom>
            <a:noFill/>
            <a:ln w="12700" cap="sq">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17" name="Line 42"/>
            <p:cNvSpPr>
              <a:spLocks noChangeShapeType="1"/>
            </p:cNvSpPr>
            <p:nvPr/>
          </p:nvSpPr>
          <p:spPr bwMode="auto">
            <a:xfrm>
              <a:off x="4738" y="2880"/>
              <a:ext cx="0" cy="432"/>
            </a:xfrm>
            <a:prstGeom prst="line">
              <a:avLst/>
            </a:prstGeom>
            <a:noFill/>
            <a:ln w="12700" cap="sq">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18" name="Text Box 43"/>
            <p:cNvSpPr txBox="1">
              <a:spLocks noChangeArrowheads="1"/>
            </p:cNvSpPr>
            <p:nvPr/>
          </p:nvSpPr>
          <p:spPr bwMode="auto">
            <a:xfrm>
              <a:off x="1742" y="2592"/>
              <a:ext cx="33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a:solidFill>
                    <a:srgbClr val="3333FF"/>
                  </a:solidFill>
                  <a:latin typeface="Times New Roman" pitchFamily="18" charset="0"/>
                  <a:ea typeface="黑体" pitchFamily="49" charset="-122"/>
                </a:rPr>
                <a:t>0      1      2      3      4      5      6      7      8</a:t>
              </a:r>
              <a:endParaRPr kumimoji="1" lang="en-US" altLang="zh-CN" sz="2400">
                <a:latin typeface="Times New Roman" pitchFamily="18" charset="0"/>
                <a:ea typeface="黑体" pitchFamily="49" charset="-122"/>
              </a:endParaRPr>
            </a:p>
          </p:txBody>
        </p:sp>
      </p:grpSp>
      <p:sp>
        <p:nvSpPr>
          <p:cNvPr id="324652" name="Rectangle 44"/>
          <p:cNvSpPr>
            <a:spLocks noChangeArrowheads="1"/>
          </p:cNvSpPr>
          <p:nvPr/>
        </p:nvSpPr>
        <p:spPr bwMode="auto">
          <a:xfrm>
            <a:off x="2743200" y="4572000"/>
            <a:ext cx="488950" cy="641350"/>
          </a:xfrm>
          <a:prstGeom prst="rect">
            <a:avLst/>
          </a:prstGeom>
          <a:solidFill>
            <a:srgbClr val="FFCC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rgbClr val="800000"/>
                </a:solidFill>
                <a:latin typeface="Times New Roman" pitchFamily="18" charset="0"/>
                <a:ea typeface="黑体" pitchFamily="49" charset="-122"/>
              </a:rPr>
              <a:t>T</a:t>
            </a:r>
            <a:endParaRPr kumimoji="1" lang="en-US" altLang="zh-CN" sz="3600" b="1">
              <a:solidFill>
                <a:srgbClr val="000099"/>
              </a:solidFill>
              <a:latin typeface="Times New Roman" pitchFamily="18" charset="0"/>
              <a:ea typeface="黑体" pitchFamily="49" charset="-122"/>
            </a:endParaRPr>
          </a:p>
        </p:txBody>
      </p:sp>
      <p:sp>
        <p:nvSpPr>
          <p:cNvPr id="324653" name="Rectangle 45"/>
          <p:cNvSpPr>
            <a:spLocks noChangeArrowheads="1"/>
          </p:cNvSpPr>
          <p:nvPr/>
        </p:nvSpPr>
        <p:spPr bwMode="auto">
          <a:xfrm>
            <a:off x="3352800" y="4572000"/>
            <a:ext cx="488950" cy="641350"/>
          </a:xfrm>
          <a:prstGeom prst="rect">
            <a:avLst/>
          </a:prstGeom>
          <a:solidFill>
            <a:srgbClr val="FFCC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rgbClr val="800000"/>
                </a:solidFill>
                <a:latin typeface="Times New Roman" pitchFamily="18" charset="0"/>
                <a:ea typeface="黑体" pitchFamily="49" charset="-122"/>
              </a:rPr>
              <a:t>T</a:t>
            </a:r>
            <a:endParaRPr kumimoji="1" lang="en-US" altLang="zh-CN" sz="3600" b="1">
              <a:solidFill>
                <a:srgbClr val="000099"/>
              </a:solidFill>
              <a:latin typeface="Times New Roman" pitchFamily="18" charset="0"/>
              <a:ea typeface="黑体" pitchFamily="49" charset="-122"/>
            </a:endParaRPr>
          </a:p>
        </p:txBody>
      </p:sp>
      <p:sp>
        <p:nvSpPr>
          <p:cNvPr id="324654" name="Rectangle 46"/>
          <p:cNvSpPr>
            <a:spLocks noChangeArrowheads="1"/>
          </p:cNvSpPr>
          <p:nvPr/>
        </p:nvSpPr>
        <p:spPr bwMode="auto">
          <a:xfrm>
            <a:off x="3962400" y="4572000"/>
            <a:ext cx="488950" cy="641350"/>
          </a:xfrm>
          <a:prstGeom prst="rect">
            <a:avLst/>
          </a:prstGeom>
          <a:solidFill>
            <a:srgbClr val="FFCC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rgbClr val="800000"/>
                </a:solidFill>
                <a:latin typeface="Times New Roman" pitchFamily="18" charset="0"/>
                <a:ea typeface="黑体" pitchFamily="49" charset="-122"/>
              </a:rPr>
              <a:t>T</a:t>
            </a:r>
            <a:endParaRPr kumimoji="1" lang="en-US" altLang="zh-CN" sz="3600" b="1">
              <a:solidFill>
                <a:srgbClr val="000099"/>
              </a:solidFill>
              <a:latin typeface="Times New Roman" pitchFamily="18" charset="0"/>
              <a:ea typeface="黑体" pitchFamily="49" charset="-122"/>
            </a:endParaRPr>
          </a:p>
        </p:txBody>
      </p:sp>
      <p:sp>
        <p:nvSpPr>
          <p:cNvPr id="324655" name="Rectangle 47"/>
          <p:cNvSpPr>
            <a:spLocks noChangeArrowheads="1"/>
          </p:cNvSpPr>
          <p:nvPr/>
        </p:nvSpPr>
        <p:spPr bwMode="auto">
          <a:xfrm>
            <a:off x="4572000" y="4572000"/>
            <a:ext cx="488950" cy="641350"/>
          </a:xfrm>
          <a:prstGeom prst="rect">
            <a:avLst/>
          </a:prstGeom>
          <a:solidFill>
            <a:srgbClr val="FFCC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rgbClr val="800000"/>
                </a:solidFill>
                <a:latin typeface="Times New Roman" pitchFamily="18" charset="0"/>
                <a:ea typeface="黑体" pitchFamily="49" charset="-122"/>
              </a:rPr>
              <a:t>T</a:t>
            </a:r>
            <a:endParaRPr kumimoji="1" lang="en-US" altLang="zh-CN" sz="3600" b="1">
              <a:solidFill>
                <a:srgbClr val="000099"/>
              </a:solidFill>
              <a:latin typeface="Times New Roman" pitchFamily="18" charset="0"/>
              <a:ea typeface="黑体" pitchFamily="49" charset="-122"/>
            </a:endParaRPr>
          </a:p>
        </p:txBody>
      </p:sp>
      <p:sp>
        <p:nvSpPr>
          <p:cNvPr id="324656" name="Rectangle 48"/>
          <p:cNvSpPr>
            <a:spLocks noChangeArrowheads="1"/>
          </p:cNvSpPr>
          <p:nvPr/>
        </p:nvSpPr>
        <p:spPr bwMode="auto">
          <a:xfrm>
            <a:off x="5181600" y="4572000"/>
            <a:ext cx="488950" cy="641350"/>
          </a:xfrm>
          <a:prstGeom prst="rect">
            <a:avLst/>
          </a:prstGeom>
          <a:solidFill>
            <a:srgbClr val="FFCC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rgbClr val="800000"/>
                </a:solidFill>
                <a:latin typeface="Times New Roman" pitchFamily="18" charset="0"/>
                <a:ea typeface="黑体" pitchFamily="49" charset="-122"/>
              </a:rPr>
              <a:t>T</a:t>
            </a:r>
            <a:endParaRPr kumimoji="1" lang="en-US" altLang="zh-CN" sz="3600" b="1">
              <a:solidFill>
                <a:srgbClr val="000099"/>
              </a:solidFill>
              <a:latin typeface="Times New Roman" pitchFamily="18" charset="0"/>
              <a:ea typeface="黑体" pitchFamily="49" charset="-122"/>
            </a:endParaRPr>
          </a:p>
        </p:txBody>
      </p:sp>
      <p:sp>
        <p:nvSpPr>
          <p:cNvPr id="324657" name="Rectangle 49"/>
          <p:cNvSpPr>
            <a:spLocks noChangeArrowheads="1"/>
          </p:cNvSpPr>
          <p:nvPr/>
        </p:nvSpPr>
        <p:spPr bwMode="auto">
          <a:xfrm>
            <a:off x="5791200" y="4572000"/>
            <a:ext cx="488950" cy="641350"/>
          </a:xfrm>
          <a:prstGeom prst="rect">
            <a:avLst/>
          </a:prstGeom>
          <a:solidFill>
            <a:srgbClr val="FFCC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rgbClr val="800000"/>
                </a:solidFill>
                <a:latin typeface="Times New Roman" pitchFamily="18" charset="0"/>
                <a:ea typeface="黑体" pitchFamily="49" charset="-122"/>
              </a:rPr>
              <a:t>T</a:t>
            </a:r>
            <a:endParaRPr kumimoji="1" lang="en-US" altLang="zh-CN" sz="3600" b="1">
              <a:solidFill>
                <a:srgbClr val="000099"/>
              </a:solidFill>
              <a:latin typeface="Times New Roman" pitchFamily="18" charset="0"/>
              <a:ea typeface="黑体" pitchFamily="49" charset="-122"/>
            </a:endParaRPr>
          </a:p>
        </p:txBody>
      </p:sp>
      <p:sp>
        <p:nvSpPr>
          <p:cNvPr id="324658" name="Rectangle 50"/>
          <p:cNvSpPr>
            <a:spLocks noChangeArrowheads="1"/>
          </p:cNvSpPr>
          <p:nvPr/>
        </p:nvSpPr>
        <p:spPr bwMode="auto">
          <a:xfrm>
            <a:off x="6445250" y="4572000"/>
            <a:ext cx="488950" cy="641350"/>
          </a:xfrm>
          <a:prstGeom prst="rect">
            <a:avLst/>
          </a:prstGeom>
          <a:solidFill>
            <a:srgbClr val="FFCC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rgbClr val="800000"/>
                </a:solidFill>
                <a:latin typeface="Times New Roman" pitchFamily="18" charset="0"/>
                <a:ea typeface="黑体" pitchFamily="49" charset="-122"/>
              </a:rPr>
              <a:t>T</a:t>
            </a:r>
            <a:endParaRPr kumimoji="1" lang="en-US" altLang="zh-CN" sz="3600" b="1">
              <a:solidFill>
                <a:srgbClr val="000099"/>
              </a:solidFill>
              <a:latin typeface="Times New Roman" pitchFamily="18" charset="0"/>
              <a:ea typeface="黑体" pitchFamily="49" charset="-122"/>
            </a:endParaRPr>
          </a:p>
        </p:txBody>
      </p:sp>
      <p:sp>
        <p:nvSpPr>
          <p:cNvPr id="324659" name="Rectangle 51"/>
          <p:cNvSpPr>
            <a:spLocks noChangeArrowheads="1"/>
          </p:cNvSpPr>
          <p:nvPr/>
        </p:nvSpPr>
        <p:spPr bwMode="auto">
          <a:xfrm>
            <a:off x="7010400" y="4572000"/>
            <a:ext cx="488950" cy="641350"/>
          </a:xfrm>
          <a:prstGeom prst="rect">
            <a:avLst/>
          </a:prstGeom>
          <a:solidFill>
            <a:srgbClr val="FFCC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rgbClr val="800000"/>
                </a:solidFill>
                <a:latin typeface="Times New Roman" pitchFamily="18" charset="0"/>
                <a:ea typeface="黑体" pitchFamily="49" charset="-122"/>
              </a:rPr>
              <a:t>T</a:t>
            </a:r>
            <a:endParaRPr kumimoji="1" lang="en-US" altLang="zh-CN" sz="3600" b="1">
              <a:solidFill>
                <a:srgbClr val="000099"/>
              </a:solidFill>
              <a:latin typeface="Times New Roman" pitchFamily="18" charset="0"/>
              <a:ea typeface="黑体" pitchFamily="49" charset="-122"/>
            </a:endParaRPr>
          </a:p>
        </p:txBody>
      </p:sp>
      <p:sp>
        <p:nvSpPr>
          <p:cNvPr id="324660" name="Rectangle 52"/>
          <p:cNvSpPr>
            <a:spLocks noChangeArrowheads="1"/>
          </p:cNvSpPr>
          <p:nvPr/>
        </p:nvSpPr>
        <p:spPr bwMode="auto">
          <a:xfrm>
            <a:off x="7620000" y="4572000"/>
            <a:ext cx="488950" cy="641350"/>
          </a:xfrm>
          <a:prstGeom prst="rect">
            <a:avLst/>
          </a:prstGeom>
          <a:solidFill>
            <a:srgbClr val="FFCC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600" b="1">
                <a:solidFill>
                  <a:srgbClr val="800000"/>
                </a:solidFill>
                <a:latin typeface="Times New Roman" pitchFamily="18" charset="0"/>
                <a:ea typeface="黑体" pitchFamily="49" charset="-122"/>
              </a:rPr>
              <a:t>T</a:t>
            </a:r>
            <a:endParaRPr kumimoji="1" lang="en-US" altLang="zh-CN" sz="3600" b="1">
              <a:solidFill>
                <a:srgbClr val="000099"/>
              </a:solidFill>
              <a:latin typeface="Times New Roman" pitchFamily="18" charset="0"/>
              <a:ea typeface="黑体" pitchFamily="49" charset="-122"/>
            </a:endParaRPr>
          </a:p>
        </p:txBody>
      </p:sp>
      <p:sp>
        <p:nvSpPr>
          <p:cNvPr id="324661" name="Rectangle 53"/>
          <p:cNvSpPr>
            <a:spLocks noChangeArrowheads="1"/>
          </p:cNvSpPr>
          <p:nvPr/>
        </p:nvSpPr>
        <p:spPr bwMode="auto">
          <a:xfrm>
            <a:off x="2667000" y="5607050"/>
            <a:ext cx="609600" cy="641350"/>
          </a:xfrm>
          <a:prstGeom prst="rect">
            <a:avLst/>
          </a:prstGeom>
          <a:solidFill>
            <a:srgbClr val="959AFD">
              <a:alpha val="50195"/>
            </a:srgbClr>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600" b="1">
                <a:solidFill>
                  <a:srgbClr val="800000"/>
                </a:solidFill>
                <a:latin typeface="Times New Roman" pitchFamily="18" charset="0"/>
                <a:ea typeface="黑体" pitchFamily="49" charset="-122"/>
              </a:rPr>
              <a:t>a</a:t>
            </a:r>
            <a:endParaRPr kumimoji="1" lang="en-US" altLang="zh-CN" sz="3600" b="1">
              <a:solidFill>
                <a:srgbClr val="000099"/>
              </a:solidFill>
              <a:latin typeface="Times New Roman" pitchFamily="18" charset="0"/>
              <a:ea typeface="黑体" pitchFamily="49" charset="-122"/>
            </a:endParaRPr>
          </a:p>
        </p:txBody>
      </p:sp>
      <p:sp>
        <p:nvSpPr>
          <p:cNvPr id="324662" name="Rectangle 54"/>
          <p:cNvSpPr>
            <a:spLocks noChangeArrowheads="1"/>
          </p:cNvSpPr>
          <p:nvPr/>
        </p:nvSpPr>
        <p:spPr bwMode="auto">
          <a:xfrm>
            <a:off x="3276600" y="5607050"/>
            <a:ext cx="609600" cy="641350"/>
          </a:xfrm>
          <a:prstGeom prst="rect">
            <a:avLst/>
          </a:prstGeom>
          <a:solidFill>
            <a:srgbClr val="959AFD">
              <a:alpha val="50195"/>
            </a:srgbClr>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600" b="1">
                <a:solidFill>
                  <a:srgbClr val="800000"/>
                </a:solidFill>
                <a:latin typeface="Times New Roman" pitchFamily="18" charset="0"/>
                <a:ea typeface="黑体" pitchFamily="49" charset="-122"/>
              </a:rPr>
              <a:t>c</a:t>
            </a:r>
            <a:endParaRPr kumimoji="1" lang="en-US" altLang="zh-CN" sz="3600" b="1">
              <a:solidFill>
                <a:srgbClr val="000099"/>
              </a:solidFill>
              <a:latin typeface="Times New Roman" pitchFamily="18" charset="0"/>
              <a:ea typeface="黑体" pitchFamily="49" charset="-122"/>
            </a:endParaRPr>
          </a:p>
        </p:txBody>
      </p:sp>
      <p:sp>
        <p:nvSpPr>
          <p:cNvPr id="324663" name="Rectangle 55"/>
          <p:cNvSpPr>
            <a:spLocks noChangeArrowheads="1"/>
          </p:cNvSpPr>
          <p:nvPr/>
        </p:nvSpPr>
        <p:spPr bwMode="auto">
          <a:xfrm>
            <a:off x="3886200" y="5607050"/>
            <a:ext cx="609600" cy="641350"/>
          </a:xfrm>
          <a:prstGeom prst="rect">
            <a:avLst/>
          </a:prstGeom>
          <a:solidFill>
            <a:srgbClr val="959AFD">
              <a:alpha val="50195"/>
            </a:srgbClr>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600" b="1">
                <a:solidFill>
                  <a:srgbClr val="800000"/>
                </a:solidFill>
                <a:latin typeface="Times New Roman" pitchFamily="18" charset="0"/>
                <a:ea typeface="黑体" pitchFamily="49" charset="-122"/>
              </a:rPr>
              <a:t>h</a:t>
            </a:r>
            <a:endParaRPr kumimoji="1" lang="en-US" altLang="zh-CN" sz="3600" b="1">
              <a:solidFill>
                <a:srgbClr val="000099"/>
              </a:solidFill>
              <a:latin typeface="Times New Roman" pitchFamily="18" charset="0"/>
              <a:ea typeface="黑体" pitchFamily="49" charset="-122"/>
            </a:endParaRPr>
          </a:p>
        </p:txBody>
      </p:sp>
      <p:sp>
        <p:nvSpPr>
          <p:cNvPr id="324664" name="Rectangle 56"/>
          <p:cNvSpPr>
            <a:spLocks noChangeArrowheads="1"/>
          </p:cNvSpPr>
          <p:nvPr/>
        </p:nvSpPr>
        <p:spPr bwMode="auto">
          <a:xfrm>
            <a:off x="4495800" y="5607050"/>
            <a:ext cx="609600" cy="641350"/>
          </a:xfrm>
          <a:prstGeom prst="rect">
            <a:avLst/>
          </a:prstGeom>
          <a:solidFill>
            <a:srgbClr val="959AFD">
              <a:alpha val="50195"/>
            </a:srgbClr>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600" b="1">
                <a:solidFill>
                  <a:srgbClr val="800000"/>
                </a:solidFill>
                <a:latin typeface="Times New Roman" pitchFamily="18" charset="0"/>
                <a:ea typeface="黑体" pitchFamily="49" charset="-122"/>
              </a:rPr>
              <a:t>d</a:t>
            </a:r>
            <a:endParaRPr kumimoji="1" lang="en-US" altLang="zh-CN" sz="3600" b="1">
              <a:solidFill>
                <a:srgbClr val="000099"/>
              </a:solidFill>
              <a:latin typeface="Times New Roman" pitchFamily="18" charset="0"/>
              <a:ea typeface="黑体" pitchFamily="49" charset="-122"/>
            </a:endParaRPr>
          </a:p>
        </p:txBody>
      </p:sp>
      <p:sp>
        <p:nvSpPr>
          <p:cNvPr id="324665" name="Rectangle 57"/>
          <p:cNvSpPr>
            <a:spLocks noChangeArrowheads="1"/>
          </p:cNvSpPr>
          <p:nvPr/>
        </p:nvSpPr>
        <p:spPr bwMode="auto">
          <a:xfrm>
            <a:off x="5105400" y="5607050"/>
            <a:ext cx="552450" cy="641350"/>
          </a:xfrm>
          <a:prstGeom prst="rect">
            <a:avLst/>
          </a:prstGeom>
          <a:solidFill>
            <a:srgbClr val="959AFD">
              <a:alpha val="50195"/>
            </a:srgbClr>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600" b="1">
                <a:solidFill>
                  <a:srgbClr val="800000"/>
                </a:solidFill>
                <a:latin typeface="Times New Roman" pitchFamily="18" charset="0"/>
                <a:ea typeface="黑体" pitchFamily="49" charset="-122"/>
              </a:rPr>
              <a:t>k</a:t>
            </a:r>
            <a:endParaRPr kumimoji="1" lang="en-US" altLang="zh-CN" sz="3600" b="1">
              <a:solidFill>
                <a:srgbClr val="000099"/>
              </a:solidFill>
              <a:latin typeface="Times New Roman" pitchFamily="18" charset="0"/>
              <a:ea typeface="黑体" pitchFamily="49" charset="-122"/>
            </a:endParaRPr>
          </a:p>
        </p:txBody>
      </p:sp>
      <p:sp>
        <p:nvSpPr>
          <p:cNvPr id="324666" name="Rectangle 58"/>
          <p:cNvSpPr>
            <a:spLocks noChangeArrowheads="1"/>
          </p:cNvSpPr>
          <p:nvPr/>
        </p:nvSpPr>
        <p:spPr bwMode="auto">
          <a:xfrm>
            <a:off x="5676900" y="5607050"/>
            <a:ext cx="609600" cy="641350"/>
          </a:xfrm>
          <a:prstGeom prst="rect">
            <a:avLst/>
          </a:prstGeom>
          <a:solidFill>
            <a:srgbClr val="959AFD">
              <a:alpha val="50195"/>
            </a:srgbClr>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600" b="1">
                <a:solidFill>
                  <a:srgbClr val="800000"/>
                </a:solidFill>
                <a:latin typeface="Times New Roman" pitchFamily="18" charset="0"/>
                <a:ea typeface="黑体" pitchFamily="49" charset="-122"/>
              </a:rPr>
              <a:t>f</a:t>
            </a:r>
            <a:endParaRPr kumimoji="1" lang="en-US" altLang="zh-CN" sz="3600" b="1">
              <a:solidFill>
                <a:srgbClr val="000099"/>
              </a:solidFill>
              <a:latin typeface="Times New Roman" pitchFamily="18" charset="0"/>
              <a:ea typeface="黑体" pitchFamily="49" charset="-122"/>
            </a:endParaRPr>
          </a:p>
        </p:txBody>
      </p:sp>
      <p:sp>
        <p:nvSpPr>
          <p:cNvPr id="324667" name="Rectangle 59"/>
          <p:cNvSpPr>
            <a:spLocks noChangeArrowheads="1"/>
          </p:cNvSpPr>
          <p:nvPr/>
        </p:nvSpPr>
        <p:spPr bwMode="auto">
          <a:xfrm>
            <a:off x="6324600" y="5607050"/>
            <a:ext cx="609600" cy="641350"/>
          </a:xfrm>
          <a:prstGeom prst="rect">
            <a:avLst/>
          </a:prstGeom>
          <a:solidFill>
            <a:srgbClr val="959AFD">
              <a:alpha val="50195"/>
            </a:srgbClr>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600" b="1">
                <a:solidFill>
                  <a:srgbClr val="800000"/>
                </a:solidFill>
                <a:latin typeface="Times New Roman" pitchFamily="18" charset="0"/>
                <a:ea typeface="黑体" pitchFamily="49" charset="-122"/>
              </a:rPr>
              <a:t>e </a:t>
            </a:r>
            <a:endParaRPr kumimoji="1" lang="en-US" altLang="zh-CN" sz="3600" b="1">
              <a:solidFill>
                <a:srgbClr val="000099"/>
              </a:solidFill>
              <a:latin typeface="Times New Roman" pitchFamily="18" charset="0"/>
              <a:ea typeface="黑体" pitchFamily="49" charset="-122"/>
            </a:endParaRPr>
          </a:p>
        </p:txBody>
      </p:sp>
      <p:sp>
        <p:nvSpPr>
          <p:cNvPr id="324668" name="Rectangle 60"/>
          <p:cNvSpPr>
            <a:spLocks noChangeArrowheads="1"/>
          </p:cNvSpPr>
          <p:nvPr/>
        </p:nvSpPr>
        <p:spPr bwMode="auto">
          <a:xfrm>
            <a:off x="6978650" y="5607050"/>
            <a:ext cx="552450" cy="641350"/>
          </a:xfrm>
          <a:prstGeom prst="rect">
            <a:avLst/>
          </a:prstGeom>
          <a:solidFill>
            <a:srgbClr val="959AFD">
              <a:alpha val="50195"/>
            </a:srgbClr>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600" b="1">
                <a:solidFill>
                  <a:srgbClr val="800000"/>
                </a:solidFill>
                <a:latin typeface="Times New Roman" pitchFamily="18" charset="0"/>
                <a:ea typeface="黑体" pitchFamily="49" charset="-122"/>
              </a:rPr>
              <a:t>b</a:t>
            </a:r>
            <a:endParaRPr kumimoji="1" lang="en-US" altLang="zh-CN" sz="3600" b="1">
              <a:solidFill>
                <a:srgbClr val="000099"/>
              </a:solidFill>
              <a:latin typeface="Times New Roman" pitchFamily="18" charset="0"/>
              <a:ea typeface="黑体" pitchFamily="49" charset="-122"/>
            </a:endParaRPr>
          </a:p>
        </p:txBody>
      </p:sp>
      <p:sp>
        <p:nvSpPr>
          <p:cNvPr id="324669" name="Rectangle 61"/>
          <p:cNvSpPr>
            <a:spLocks noChangeArrowheads="1"/>
          </p:cNvSpPr>
          <p:nvPr/>
        </p:nvSpPr>
        <p:spPr bwMode="auto">
          <a:xfrm>
            <a:off x="7543800" y="5607050"/>
            <a:ext cx="685800" cy="641350"/>
          </a:xfrm>
          <a:prstGeom prst="rect">
            <a:avLst/>
          </a:prstGeom>
          <a:solidFill>
            <a:srgbClr val="959AFD">
              <a:alpha val="50195"/>
            </a:srgbClr>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600" b="1">
                <a:solidFill>
                  <a:srgbClr val="800000"/>
                </a:solidFill>
                <a:latin typeface="Times New Roman" pitchFamily="18" charset="0"/>
                <a:ea typeface="黑体" pitchFamily="49" charset="-122"/>
              </a:rPr>
              <a:t>g</a:t>
            </a:r>
            <a:endParaRPr kumimoji="1" lang="en-US" altLang="zh-CN" sz="3600" b="1">
              <a:solidFill>
                <a:srgbClr val="000099"/>
              </a:solidFill>
              <a:latin typeface="Times New Roman" pitchFamily="18" charset="0"/>
              <a:ea typeface="黑体" pitchFamily="49" charset="-122"/>
            </a:endParaRPr>
          </a:p>
        </p:txBody>
      </p:sp>
      <p:sp>
        <p:nvSpPr>
          <p:cNvPr id="324670" name="Oval 62"/>
          <p:cNvSpPr>
            <a:spLocks noChangeArrowheads="1"/>
          </p:cNvSpPr>
          <p:nvPr/>
        </p:nvSpPr>
        <p:spPr bwMode="auto">
          <a:xfrm>
            <a:off x="2590800" y="1066800"/>
            <a:ext cx="533400" cy="457200"/>
          </a:xfrm>
          <a:prstGeom prst="ellipse">
            <a:avLst/>
          </a:prstGeom>
          <a:solidFill>
            <a:srgbClr val="FF00FF"/>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en-US" altLang="zh-CN" sz="3600" b="1" dirty="0">
                <a:solidFill>
                  <a:schemeClr val="accent4"/>
                </a:solidFill>
                <a:latin typeface="Times New Roman" pitchFamily="18" charset="0"/>
                <a:ea typeface="黑体" pitchFamily="49" charset="-122"/>
              </a:rPr>
              <a:t>a</a:t>
            </a:r>
            <a:endParaRPr kumimoji="1" lang="en-US" altLang="zh-CN" sz="2400" dirty="0">
              <a:solidFill>
                <a:schemeClr val="accent4"/>
              </a:solidFill>
              <a:latin typeface="Times New Roman" pitchFamily="18" charset="0"/>
              <a:ea typeface="黑体" pitchFamily="49" charset="-122"/>
            </a:endParaRPr>
          </a:p>
        </p:txBody>
      </p:sp>
      <p:sp>
        <p:nvSpPr>
          <p:cNvPr id="324671" name="Line 63"/>
          <p:cNvSpPr>
            <a:spLocks noChangeShapeType="1"/>
          </p:cNvSpPr>
          <p:nvPr/>
        </p:nvSpPr>
        <p:spPr bwMode="auto">
          <a:xfrm flipH="1">
            <a:off x="990600" y="1295400"/>
            <a:ext cx="1600200" cy="914400"/>
          </a:xfrm>
          <a:prstGeom prst="line">
            <a:avLst/>
          </a:prstGeom>
          <a:noFill/>
          <a:ln w="5715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4672" name="Oval 64"/>
          <p:cNvSpPr>
            <a:spLocks noChangeArrowheads="1"/>
          </p:cNvSpPr>
          <p:nvPr/>
        </p:nvSpPr>
        <p:spPr bwMode="auto">
          <a:xfrm>
            <a:off x="762000" y="2209800"/>
            <a:ext cx="533400" cy="457200"/>
          </a:xfrm>
          <a:prstGeom prst="ellipse">
            <a:avLst/>
          </a:prstGeom>
          <a:solidFill>
            <a:srgbClr val="FF00FF"/>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en-US" altLang="zh-CN" sz="3600" b="1" dirty="0">
                <a:solidFill>
                  <a:schemeClr val="accent4"/>
                </a:solidFill>
                <a:latin typeface="Times New Roman" pitchFamily="18" charset="0"/>
                <a:ea typeface="黑体" pitchFamily="49" charset="-122"/>
              </a:rPr>
              <a:t>c</a:t>
            </a:r>
            <a:endParaRPr kumimoji="1" lang="en-US" altLang="zh-CN" sz="2400" dirty="0">
              <a:solidFill>
                <a:schemeClr val="accent4"/>
              </a:solidFill>
              <a:latin typeface="Times New Roman" pitchFamily="18" charset="0"/>
              <a:ea typeface="黑体" pitchFamily="49" charset="-122"/>
            </a:endParaRPr>
          </a:p>
        </p:txBody>
      </p:sp>
      <p:sp>
        <p:nvSpPr>
          <p:cNvPr id="324673" name="Line 65"/>
          <p:cNvSpPr>
            <a:spLocks noChangeShapeType="1"/>
          </p:cNvSpPr>
          <p:nvPr/>
        </p:nvSpPr>
        <p:spPr bwMode="auto">
          <a:xfrm>
            <a:off x="990600" y="2667000"/>
            <a:ext cx="609600" cy="685800"/>
          </a:xfrm>
          <a:prstGeom prst="line">
            <a:avLst/>
          </a:prstGeom>
          <a:noFill/>
          <a:ln w="5715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4674" name="Oval 66"/>
          <p:cNvSpPr>
            <a:spLocks noChangeArrowheads="1"/>
          </p:cNvSpPr>
          <p:nvPr/>
        </p:nvSpPr>
        <p:spPr bwMode="auto">
          <a:xfrm>
            <a:off x="1524000" y="3276600"/>
            <a:ext cx="533400" cy="457200"/>
          </a:xfrm>
          <a:prstGeom prst="ellipse">
            <a:avLst/>
          </a:prstGeom>
          <a:solidFill>
            <a:srgbClr val="FF00FF"/>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en-US" altLang="zh-CN" sz="3600" b="1" dirty="0">
                <a:solidFill>
                  <a:schemeClr val="accent4"/>
                </a:solidFill>
                <a:latin typeface="Times New Roman" pitchFamily="18" charset="0"/>
                <a:ea typeface="黑体" pitchFamily="49" charset="-122"/>
              </a:rPr>
              <a:t>h</a:t>
            </a:r>
            <a:endParaRPr kumimoji="1" lang="en-US" altLang="zh-CN" sz="2400" dirty="0">
              <a:solidFill>
                <a:schemeClr val="accent4"/>
              </a:solidFill>
              <a:latin typeface="Times New Roman" pitchFamily="18" charset="0"/>
              <a:ea typeface="黑体" pitchFamily="49" charset="-122"/>
            </a:endParaRPr>
          </a:p>
        </p:txBody>
      </p:sp>
      <p:sp>
        <p:nvSpPr>
          <p:cNvPr id="324675" name="Line 67"/>
          <p:cNvSpPr>
            <a:spLocks noChangeShapeType="1"/>
          </p:cNvSpPr>
          <p:nvPr/>
        </p:nvSpPr>
        <p:spPr bwMode="auto">
          <a:xfrm flipH="1">
            <a:off x="1752600" y="2590800"/>
            <a:ext cx="381000" cy="685800"/>
          </a:xfrm>
          <a:prstGeom prst="line">
            <a:avLst/>
          </a:prstGeom>
          <a:noFill/>
          <a:ln w="5715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4676" name="Line 68"/>
          <p:cNvSpPr>
            <a:spLocks noChangeShapeType="1"/>
          </p:cNvSpPr>
          <p:nvPr/>
        </p:nvSpPr>
        <p:spPr bwMode="auto">
          <a:xfrm>
            <a:off x="2057400" y="3505200"/>
            <a:ext cx="1447800" cy="0"/>
          </a:xfrm>
          <a:prstGeom prst="line">
            <a:avLst/>
          </a:prstGeom>
          <a:noFill/>
          <a:ln w="5715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4677" name="Oval 69"/>
          <p:cNvSpPr>
            <a:spLocks noChangeArrowheads="1"/>
          </p:cNvSpPr>
          <p:nvPr/>
        </p:nvSpPr>
        <p:spPr bwMode="auto">
          <a:xfrm>
            <a:off x="3505200" y="3276600"/>
            <a:ext cx="533400" cy="457200"/>
          </a:xfrm>
          <a:prstGeom prst="ellipse">
            <a:avLst/>
          </a:prstGeom>
          <a:solidFill>
            <a:srgbClr val="FF00FF"/>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en-US" altLang="zh-CN" sz="3600" b="1" dirty="0">
                <a:solidFill>
                  <a:schemeClr val="accent4"/>
                </a:solidFill>
                <a:latin typeface="Times New Roman" pitchFamily="18" charset="0"/>
                <a:ea typeface="黑体" pitchFamily="49" charset="-122"/>
              </a:rPr>
              <a:t>k</a:t>
            </a:r>
            <a:endParaRPr kumimoji="1" lang="en-US" altLang="zh-CN" sz="2400" dirty="0">
              <a:solidFill>
                <a:schemeClr val="accent4"/>
              </a:solidFill>
              <a:latin typeface="Times New Roman" pitchFamily="18" charset="0"/>
              <a:ea typeface="黑体" pitchFamily="49" charset="-122"/>
            </a:endParaRPr>
          </a:p>
        </p:txBody>
      </p:sp>
      <p:sp>
        <p:nvSpPr>
          <p:cNvPr id="324678" name="Line 70"/>
          <p:cNvSpPr>
            <a:spLocks noChangeShapeType="1"/>
          </p:cNvSpPr>
          <p:nvPr/>
        </p:nvSpPr>
        <p:spPr bwMode="auto">
          <a:xfrm flipH="1">
            <a:off x="4038600" y="2667000"/>
            <a:ext cx="609600" cy="762000"/>
          </a:xfrm>
          <a:prstGeom prst="line">
            <a:avLst/>
          </a:prstGeom>
          <a:noFill/>
          <a:ln w="5715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4679" name="Oval 71"/>
          <p:cNvSpPr>
            <a:spLocks noChangeArrowheads="1"/>
          </p:cNvSpPr>
          <p:nvPr/>
        </p:nvSpPr>
        <p:spPr bwMode="auto">
          <a:xfrm>
            <a:off x="4343400" y="2209800"/>
            <a:ext cx="533400" cy="457200"/>
          </a:xfrm>
          <a:prstGeom prst="ellipse">
            <a:avLst/>
          </a:prstGeom>
          <a:solidFill>
            <a:srgbClr val="FF00FF"/>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en-US" altLang="zh-CN" sz="3600" b="1" dirty="0">
                <a:solidFill>
                  <a:schemeClr val="accent4"/>
                </a:solidFill>
                <a:latin typeface="Times New Roman" pitchFamily="18" charset="0"/>
                <a:ea typeface="黑体" pitchFamily="49" charset="-122"/>
              </a:rPr>
              <a:t>f</a:t>
            </a:r>
            <a:endParaRPr kumimoji="1" lang="en-US" altLang="zh-CN" sz="2400" dirty="0">
              <a:solidFill>
                <a:schemeClr val="accent4"/>
              </a:solidFill>
              <a:latin typeface="Times New Roman" pitchFamily="18" charset="0"/>
              <a:ea typeface="黑体" pitchFamily="49" charset="-122"/>
            </a:endParaRPr>
          </a:p>
        </p:txBody>
      </p:sp>
      <p:sp>
        <p:nvSpPr>
          <p:cNvPr id="324680" name="Line 72"/>
          <p:cNvSpPr>
            <a:spLocks noChangeShapeType="1"/>
          </p:cNvSpPr>
          <p:nvPr/>
        </p:nvSpPr>
        <p:spPr bwMode="auto">
          <a:xfrm>
            <a:off x="3581400" y="2667000"/>
            <a:ext cx="152400" cy="609600"/>
          </a:xfrm>
          <a:prstGeom prst="line">
            <a:avLst/>
          </a:prstGeom>
          <a:noFill/>
          <a:ln w="5715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4681" name="Oval 73"/>
          <p:cNvSpPr>
            <a:spLocks noChangeArrowheads="1"/>
          </p:cNvSpPr>
          <p:nvPr/>
        </p:nvSpPr>
        <p:spPr bwMode="auto">
          <a:xfrm>
            <a:off x="3124200" y="2209800"/>
            <a:ext cx="533400" cy="457200"/>
          </a:xfrm>
          <a:prstGeom prst="ellipse">
            <a:avLst/>
          </a:prstGeom>
          <a:solidFill>
            <a:srgbClr val="FF00FF"/>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en-US" altLang="zh-CN" sz="3600" b="1" dirty="0">
                <a:solidFill>
                  <a:schemeClr val="accent4"/>
                </a:solidFill>
                <a:latin typeface="Times New Roman" pitchFamily="18" charset="0"/>
                <a:ea typeface="黑体" pitchFamily="49" charset="-122"/>
              </a:rPr>
              <a:t>e</a:t>
            </a:r>
            <a:endParaRPr kumimoji="1" lang="en-US" altLang="zh-CN" sz="2400" dirty="0">
              <a:solidFill>
                <a:schemeClr val="accent4"/>
              </a:solidFill>
              <a:latin typeface="Times New Roman" pitchFamily="18" charset="0"/>
              <a:ea typeface="黑体" pitchFamily="49" charset="-122"/>
            </a:endParaRPr>
          </a:p>
        </p:txBody>
      </p:sp>
      <p:sp>
        <p:nvSpPr>
          <p:cNvPr id="324682" name="Oval 74"/>
          <p:cNvSpPr>
            <a:spLocks noChangeArrowheads="1"/>
          </p:cNvSpPr>
          <p:nvPr/>
        </p:nvSpPr>
        <p:spPr bwMode="auto">
          <a:xfrm>
            <a:off x="1981200" y="2209800"/>
            <a:ext cx="533400" cy="457200"/>
          </a:xfrm>
          <a:prstGeom prst="ellipse">
            <a:avLst/>
          </a:prstGeom>
          <a:solidFill>
            <a:srgbClr val="FF00FF"/>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en-US" altLang="zh-CN" sz="3600" b="1" dirty="0">
                <a:solidFill>
                  <a:schemeClr val="accent4"/>
                </a:solidFill>
                <a:latin typeface="Times New Roman" pitchFamily="18" charset="0"/>
                <a:ea typeface="黑体" pitchFamily="49" charset="-122"/>
              </a:rPr>
              <a:t>d</a:t>
            </a:r>
            <a:endParaRPr kumimoji="1" lang="en-US" altLang="zh-CN" sz="2400" dirty="0">
              <a:solidFill>
                <a:schemeClr val="accent4"/>
              </a:solidFill>
              <a:latin typeface="Times New Roman" pitchFamily="18" charset="0"/>
              <a:ea typeface="黑体" pitchFamily="49" charset="-122"/>
            </a:endParaRPr>
          </a:p>
        </p:txBody>
      </p:sp>
      <p:sp>
        <p:nvSpPr>
          <p:cNvPr id="324683" name="Oval 75"/>
          <p:cNvSpPr>
            <a:spLocks noChangeArrowheads="1"/>
          </p:cNvSpPr>
          <p:nvPr/>
        </p:nvSpPr>
        <p:spPr bwMode="auto">
          <a:xfrm>
            <a:off x="3962400" y="1066800"/>
            <a:ext cx="533400" cy="457200"/>
          </a:xfrm>
          <a:prstGeom prst="ellipse">
            <a:avLst/>
          </a:prstGeom>
          <a:solidFill>
            <a:srgbClr val="FF00FF"/>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en-US" altLang="zh-CN" sz="3600" b="1" dirty="0">
                <a:solidFill>
                  <a:schemeClr val="accent4"/>
                </a:solidFill>
                <a:latin typeface="Times New Roman" pitchFamily="18" charset="0"/>
                <a:ea typeface="黑体" pitchFamily="49" charset="-122"/>
              </a:rPr>
              <a:t>b</a:t>
            </a:r>
            <a:endParaRPr kumimoji="1" lang="en-US" altLang="zh-CN" sz="2400" dirty="0">
              <a:solidFill>
                <a:schemeClr val="accent4"/>
              </a:solidFill>
              <a:latin typeface="Times New Roman" pitchFamily="18" charset="0"/>
              <a:ea typeface="黑体" pitchFamily="49" charset="-122"/>
            </a:endParaRPr>
          </a:p>
        </p:txBody>
      </p:sp>
      <p:sp>
        <p:nvSpPr>
          <p:cNvPr id="324684" name="Line 76"/>
          <p:cNvSpPr>
            <a:spLocks noChangeShapeType="1"/>
          </p:cNvSpPr>
          <p:nvPr/>
        </p:nvSpPr>
        <p:spPr bwMode="auto">
          <a:xfrm>
            <a:off x="4495800" y="1295400"/>
            <a:ext cx="762000" cy="228600"/>
          </a:xfrm>
          <a:prstGeom prst="line">
            <a:avLst/>
          </a:prstGeom>
          <a:noFill/>
          <a:ln w="5715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4685" name="Oval 77"/>
          <p:cNvSpPr>
            <a:spLocks noChangeArrowheads="1"/>
          </p:cNvSpPr>
          <p:nvPr/>
        </p:nvSpPr>
        <p:spPr bwMode="auto">
          <a:xfrm>
            <a:off x="5257800" y="1371600"/>
            <a:ext cx="533400" cy="457200"/>
          </a:xfrm>
          <a:prstGeom prst="ellipse">
            <a:avLst/>
          </a:prstGeom>
          <a:solidFill>
            <a:srgbClr val="FF00FF"/>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en-US" altLang="zh-CN" sz="3600" b="1" dirty="0">
                <a:solidFill>
                  <a:schemeClr val="accent4"/>
                </a:solidFill>
                <a:latin typeface="Times New Roman" pitchFamily="18" charset="0"/>
                <a:ea typeface="黑体" pitchFamily="49" charset="-122"/>
              </a:rPr>
              <a:t>g</a:t>
            </a:r>
            <a:endParaRPr kumimoji="1" lang="en-US" altLang="zh-CN" sz="2400" dirty="0">
              <a:solidFill>
                <a:schemeClr val="accent4"/>
              </a:solidFill>
              <a:latin typeface="Times New Roman" pitchFamily="18" charset="0"/>
              <a:ea typeface="黑体" pitchFamily="49" charset="-122"/>
            </a:endParaRPr>
          </a:p>
        </p:txBody>
      </p:sp>
      <p:sp>
        <p:nvSpPr>
          <p:cNvPr id="324686" name="Text Box 78"/>
          <p:cNvSpPr txBox="1">
            <a:spLocks noChangeArrowheads="1"/>
          </p:cNvSpPr>
          <p:nvPr/>
        </p:nvSpPr>
        <p:spPr bwMode="auto">
          <a:xfrm>
            <a:off x="288925" y="4524375"/>
            <a:ext cx="21717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600" b="1">
                <a:solidFill>
                  <a:srgbClr val="000099"/>
                </a:solidFill>
                <a:latin typeface="Times New Roman" pitchFamily="18" charset="0"/>
                <a:ea typeface="黑体" pitchFamily="49" charset="-122"/>
              </a:rPr>
              <a:t>访问标志</a:t>
            </a:r>
            <a:r>
              <a:rPr kumimoji="1" lang="en-US" altLang="zh-CN" sz="3600" b="1">
                <a:solidFill>
                  <a:srgbClr val="000099"/>
                </a:solidFill>
                <a:latin typeface="Times New Roman" pitchFamily="18" charset="0"/>
                <a:ea typeface="黑体" pitchFamily="49" charset="-122"/>
              </a:rPr>
              <a:t>:</a:t>
            </a:r>
            <a:endParaRPr kumimoji="1" lang="en-US" altLang="zh-CN" sz="2400">
              <a:latin typeface="Times New Roman" pitchFamily="18" charset="0"/>
              <a:ea typeface="黑体" pitchFamily="49" charset="-122"/>
            </a:endParaRPr>
          </a:p>
        </p:txBody>
      </p:sp>
      <p:sp>
        <p:nvSpPr>
          <p:cNvPr id="324687" name="Text Box 79"/>
          <p:cNvSpPr txBox="1">
            <a:spLocks noChangeArrowheads="1"/>
          </p:cNvSpPr>
          <p:nvPr/>
        </p:nvSpPr>
        <p:spPr bwMode="auto">
          <a:xfrm>
            <a:off x="228600" y="5667375"/>
            <a:ext cx="21717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600" b="1">
                <a:solidFill>
                  <a:srgbClr val="800000"/>
                </a:solidFill>
                <a:latin typeface="Times New Roman" pitchFamily="18" charset="0"/>
                <a:ea typeface="黑体" pitchFamily="49" charset="-122"/>
              </a:rPr>
              <a:t>访问次序</a:t>
            </a:r>
            <a:r>
              <a:rPr kumimoji="1" lang="en-US" altLang="zh-CN" sz="3600" b="1">
                <a:solidFill>
                  <a:srgbClr val="800000"/>
                </a:solidFill>
                <a:latin typeface="Times New Roman" pitchFamily="18" charset="0"/>
                <a:ea typeface="黑体" pitchFamily="49" charset="-122"/>
              </a:rPr>
              <a:t>:</a:t>
            </a:r>
            <a:endParaRPr kumimoji="1" lang="en-US" altLang="zh-CN" sz="2400">
              <a:latin typeface="Times New Roman" pitchFamily="18" charset="0"/>
              <a:ea typeface="黑体" pitchFamily="49" charset="-122"/>
            </a:endParaRPr>
          </a:p>
        </p:txBody>
      </p:sp>
      <p:sp>
        <p:nvSpPr>
          <p:cNvPr id="324689" name="Line 81"/>
          <p:cNvSpPr>
            <a:spLocks noChangeShapeType="1"/>
          </p:cNvSpPr>
          <p:nvPr/>
        </p:nvSpPr>
        <p:spPr bwMode="auto">
          <a:xfrm flipH="1">
            <a:off x="2286000" y="1447800"/>
            <a:ext cx="381000" cy="762000"/>
          </a:xfrm>
          <a:prstGeom prst="line">
            <a:avLst/>
          </a:prstGeom>
          <a:noFill/>
          <a:ln w="1905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4690" name="Line 82"/>
          <p:cNvSpPr>
            <a:spLocks noChangeShapeType="1"/>
          </p:cNvSpPr>
          <p:nvPr/>
        </p:nvSpPr>
        <p:spPr bwMode="auto">
          <a:xfrm>
            <a:off x="3048000" y="1447800"/>
            <a:ext cx="304800" cy="762000"/>
          </a:xfrm>
          <a:prstGeom prst="line">
            <a:avLst/>
          </a:prstGeom>
          <a:noFill/>
          <a:ln w="1905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4691" name="Line 83"/>
          <p:cNvSpPr>
            <a:spLocks noChangeShapeType="1"/>
          </p:cNvSpPr>
          <p:nvPr/>
        </p:nvSpPr>
        <p:spPr bwMode="auto">
          <a:xfrm>
            <a:off x="3124200" y="1295400"/>
            <a:ext cx="1447800" cy="914400"/>
          </a:xfrm>
          <a:prstGeom prst="line">
            <a:avLst/>
          </a:prstGeom>
          <a:noFill/>
          <a:ln w="1905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4692" name="Line 84"/>
          <p:cNvSpPr>
            <a:spLocks noChangeShapeType="1"/>
          </p:cNvSpPr>
          <p:nvPr/>
        </p:nvSpPr>
        <p:spPr bwMode="auto">
          <a:xfrm flipV="1">
            <a:off x="1981200" y="2590800"/>
            <a:ext cx="2438400" cy="762000"/>
          </a:xfrm>
          <a:prstGeom prst="line">
            <a:avLst/>
          </a:prstGeom>
          <a:noFill/>
          <a:ln w="1905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08" name="Text Box 98"/>
          <p:cNvSpPr txBox="1">
            <a:spLocks noChangeArrowheads="1"/>
          </p:cNvSpPr>
          <p:nvPr/>
        </p:nvSpPr>
        <p:spPr bwMode="auto">
          <a:xfrm>
            <a:off x="539750" y="188913"/>
            <a:ext cx="55451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800" b="1">
                <a:ea typeface="楷体_GB2312" pitchFamily="49" charset="-122"/>
              </a:rPr>
              <a:t>非连通图的深度优先搜索遍历</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24610"/>
                                        </p:tgtEl>
                                        <p:attrNameLst>
                                          <p:attrName>style.visibility</p:attrName>
                                        </p:attrNameLst>
                                      </p:cBhvr>
                                      <p:to>
                                        <p:strVal val="visible"/>
                                      </p:to>
                                    </p:set>
                                    <p:animEffect transition="in" filter="wipe(up)">
                                      <p:cBhvr>
                                        <p:cTn id="7" dur="500"/>
                                        <p:tgtEl>
                                          <p:spTgt spid="3246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4686"/>
                                        </p:tgtEl>
                                        <p:attrNameLst>
                                          <p:attrName>style.visibility</p:attrName>
                                        </p:attrNameLst>
                                      </p:cBhvr>
                                      <p:to>
                                        <p:strVal val="visible"/>
                                      </p:to>
                                    </p:set>
                                    <p:animEffect transition="in" filter="wipe(left)">
                                      <p:cBhvr>
                                        <p:cTn id="12" dur="500"/>
                                        <p:tgtEl>
                                          <p:spTgt spid="324686"/>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324641"/>
                                        </p:tgtEl>
                                        <p:attrNameLst>
                                          <p:attrName>style.visibility</p:attrName>
                                        </p:attrNameLst>
                                      </p:cBhvr>
                                      <p:to>
                                        <p:strVal val="visible"/>
                                      </p:to>
                                    </p:set>
                                    <p:animEffect transition="in" filter="wipe(left)">
                                      <p:cBhvr>
                                        <p:cTn id="16" dur="500"/>
                                        <p:tgtEl>
                                          <p:spTgt spid="32464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24687"/>
                                        </p:tgtEl>
                                        <p:attrNameLst>
                                          <p:attrName>style.visibility</p:attrName>
                                        </p:attrNameLst>
                                      </p:cBhvr>
                                      <p:to>
                                        <p:strVal val="visible"/>
                                      </p:to>
                                    </p:set>
                                    <p:animEffect transition="in" filter="wipe(left)">
                                      <p:cBhvr>
                                        <p:cTn id="21" dur="500"/>
                                        <p:tgtEl>
                                          <p:spTgt spid="32468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324670"/>
                                        </p:tgtEl>
                                        <p:attrNameLst>
                                          <p:attrName>style.visibility</p:attrName>
                                        </p:attrNameLst>
                                      </p:cBhvr>
                                      <p:to>
                                        <p:strVal val="visible"/>
                                      </p:to>
                                    </p:set>
                                    <p:animEffect transition="in" filter="wipe(up)">
                                      <p:cBhvr>
                                        <p:cTn id="26" dur="500"/>
                                        <p:tgtEl>
                                          <p:spTgt spid="32467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24652"/>
                                        </p:tgtEl>
                                        <p:attrNameLst>
                                          <p:attrName>style.visibility</p:attrName>
                                        </p:attrNameLst>
                                      </p:cBhvr>
                                      <p:to>
                                        <p:strVal val="visible"/>
                                      </p:to>
                                    </p:set>
                                    <p:animEffect transition="in" filter="wipe(left)">
                                      <p:cBhvr>
                                        <p:cTn id="31" dur="500"/>
                                        <p:tgtEl>
                                          <p:spTgt spid="32465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24661"/>
                                        </p:tgtEl>
                                        <p:attrNameLst>
                                          <p:attrName>style.visibility</p:attrName>
                                        </p:attrNameLst>
                                      </p:cBhvr>
                                      <p:to>
                                        <p:strVal val="visible"/>
                                      </p:to>
                                    </p:set>
                                    <p:animEffect transition="in" filter="wipe(left)">
                                      <p:cBhvr>
                                        <p:cTn id="36" dur="500"/>
                                        <p:tgtEl>
                                          <p:spTgt spid="32466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324671"/>
                                        </p:tgtEl>
                                        <p:attrNameLst>
                                          <p:attrName>style.visibility</p:attrName>
                                        </p:attrNameLst>
                                      </p:cBhvr>
                                      <p:to>
                                        <p:strVal val="visible"/>
                                      </p:to>
                                    </p:set>
                                    <p:animEffect transition="in" filter="wipe(up)">
                                      <p:cBhvr>
                                        <p:cTn id="41" dur="500"/>
                                        <p:tgtEl>
                                          <p:spTgt spid="32467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324672"/>
                                        </p:tgtEl>
                                        <p:attrNameLst>
                                          <p:attrName>style.visibility</p:attrName>
                                        </p:attrNameLst>
                                      </p:cBhvr>
                                      <p:to>
                                        <p:strVal val="visible"/>
                                      </p:to>
                                    </p:set>
                                    <p:animEffect transition="in" filter="wipe(up)">
                                      <p:cBhvr>
                                        <p:cTn id="46" dur="500"/>
                                        <p:tgtEl>
                                          <p:spTgt spid="32467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324654"/>
                                        </p:tgtEl>
                                        <p:attrNameLst>
                                          <p:attrName>style.visibility</p:attrName>
                                        </p:attrNameLst>
                                      </p:cBhvr>
                                      <p:to>
                                        <p:strVal val="visible"/>
                                      </p:to>
                                    </p:set>
                                    <p:animEffect transition="in" filter="wipe(left)">
                                      <p:cBhvr>
                                        <p:cTn id="51" dur="500"/>
                                        <p:tgtEl>
                                          <p:spTgt spid="32465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324662"/>
                                        </p:tgtEl>
                                        <p:attrNameLst>
                                          <p:attrName>style.visibility</p:attrName>
                                        </p:attrNameLst>
                                      </p:cBhvr>
                                      <p:to>
                                        <p:strVal val="visible"/>
                                      </p:to>
                                    </p:set>
                                    <p:animEffect transition="in" filter="wipe(left)">
                                      <p:cBhvr>
                                        <p:cTn id="56" dur="500"/>
                                        <p:tgtEl>
                                          <p:spTgt spid="324662"/>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324673"/>
                                        </p:tgtEl>
                                        <p:attrNameLst>
                                          <p:attrName>style.visibility</p:attrName>
                                        </p:attrNameLst>
                                      </p:cBhvr>
                                      <p:to>
                                        <p:strVal val="visible"/>
                                      </p:to>
                                    </p:set>
                                    <p:animEffect transition="in" filter="wipe(up)">
                                      <p:cBhvr>
                                        <p:cTn id="61" dur="500"/>
                                        <p:tgtEl>
                                          <p:spTgt spid="324673"/>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324674"/>
                                        </p:tgtEl>
                                        <p:attrNameLst>
                                          <p:attrName>style.visibility</p:attrName>
                                        </p:attrNameLst>
                                      </p:cBhvr>
                                      <p:to>
                                        <p:strVal val="visible"/>
                                      </p:to>
                                    </p:set>
                                    <p:animEffect transition="in" filter="wipe(left)">
                                      <p:cBhvr>
                                        <p:cTn id="66" dur="500"/>
                                        <p:tgtEl>
                                          <p:spTgt spid="324674"/>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324659"/>
                                        </p:tgtEl>
                                        <p:attrNameLst>
                                          <p:attrName>style.visibility</p:attrName>
                                        </p:attrNameLst>
                                      </p:cBhvr>
                                      <p:to>
                                        <p:strVal val="visible"/>
                                      </p:to>
                                    </p:set>
                                    <p:animEffect transition="in" filter="wipe(left)">
                                      <p:cBhvr>
                                        <p:cTn id="71" dur="500"/>
                                        <p:tgtEl>
                                          <p:spTgt spid="324659"/>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324663"/>
                                        </p:tgtEl>
                                        <p:attrNameLst>
                                          <p:attrName>style.visibility</p:attrName>
                                        </p:attrNameLst>
                                      </p:cBhvr>
                                      <p:to>
                                        <p:strVal val="visible"/>
                                      </p:to>
                                    </p:set>
                                    <p:animEffect transition="in" filter="wipe(left)">
                                      <p:cBhvr>
                                        <p:cTn id="76" dur="500"/>
                                        <p:tgtEl>
                                          <p:spTgt spid="324663"/>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324675"/>
                                        </p:tgtEl>
                                        <p:attrNameLst>
                                          <p:attrName>style.visibility</p:attrName>
                                        </p:attrNameLst>
                                      </p:cBhvr>
                                      <p:to>
                                        <p:strVal val="visible"/>
                                      </p:to>
                                    </p:set>
                                    <p:animEffect transition="in" filter="wipe(down)">
                                      <p:cBhvr>
                                        <p:cTn id="81" dur="500"/>
                                        <p:tgtEl>
                                          <p:spTgt spid="324675"/>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324682"/>
                                        </p:tgtEl>
                                        <p:attrNameLst>
                                          <p:attrName>style.visibility</p:attrName>
                                        </p:attrNameLst>
                                      </p:cBhvr>
                                      <p:to>
                                        <p:strVal val="visible"/>
                                      </p:to>
                                    </p:set>
                                    <p:animEffect transition="in" filter="wipe(down)">
                                      <p:cBhvr>
                                        <p:cTn id="86" dur="500"/>
                                        <p:tgtEl>
                                          <p:spTgt spid="324682"/>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324655"/>
                                        </p:tgtEl>
                                        <p:attrNameLst>
                                          <p:attrName>style.visibility</p:attrName>
                                        </p:attrNameLst>
                                      </p:cBhvr>
                                      <p:to>
                                        <p:strVal val="visible"/>
                                      </p:to>
                                    </p:set>
                                    <p:animEffect transition="in" filter="wipe(left)">
                                      <p:cBhvr>
                                        <p:cTn id="91" dur="500"/>
                                        <p:tgtEl>
                                          <p:spTgt spid="324655"/>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324664"/>
                                        </p:tgtEl>
                                        <p:attrNameLst>
                                          <p:attrName>style.visibility</p:attrName>
                                        </p:attrNameLst>
                                      </p:cBhvr>
                                      <p:to>
                                        <p:strVal val="visible"/>
                                      </p:to>
                                    </p:set>
                                    <p:animEffect transition="in" filter="wipe(left)">
                                      <p:cBhvr>
                                        <p:cTn id="96" dur="500"/>
                                        <p:tgtEl>
                                          <p:spTgt spid="324664"/>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4" fill="hold" grpId="0" nodeType="clickEffect">
                                  <p:stCondLst>
                                    <p:cond delay="0"/>
                                  </p:stCondLst>
                                  <p:childTnLst>
                                    <p:set>
                                      <p:cBhvr>
                                        <p:cTn id="100" dur="1" fill="hold">
                                          <p:stCondLst>
                                            <p:cond delay="0"/>
                                          </p:stCondLst>
                                        </p:cTn>
                                        <p:tgtEl>
                                          <p:spTgt spid="324689"/>
                                        </p:tgtEl>
                                        <p:attrNameLst>
                                          <p:attrName>style.visibility</p:attrName>
                                        </p:attrNameLst>
                                      </p:cBhvr>
                                      <p:to>
                                        <p:strVal val="visible"/>
                                      </p:to>
                                    </p:set>
                                    <p:animEffect transition="in" filter="wipe(down)">
                                      <p:cBhvr>
                                        <p:cTn id="101" dur="500"/>
                                        <p:tgtEl>
                                          <p:spTgt spid="324689"/>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324676"/>
                                        </p:tgtEl>
                                        <p:attrNameLst>
                                          <p:attrName>style.visibility</p:attrName>
                                        </p:attrNameLst>
                                      </p:cBhvr>
                                      <p:to>
                                        <p:strVal val="visible"/>
                                      </p:to>
                                    </p:set>
                                    <p:animEffect transition="in" filter="wipe(left)">
                                      <p:cBhvr>
                                        <p:cTn id="106" dur="500"/>
                                        <p:tgtEl>
                                          <p:spTgt spid="324676"/>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324677"/>
                                        </p:tgtEl>
                                        <p:attrNameLst>
                                          <p:attrName>style.visibility</p:attrName>
                                        </p:attrNameLst>
                                      </p:cBhvr>
                                      <p:to>
                                        <p:strVal val="visible"/>
                                      </p:to>
                                    </p:set>
                                    <p:animEffect transition="in" filter="wipe(left)">
                                      <p:cBhvr>
                                        <p:cTn id="111" dur="500"/>
                                        <p:tgtEl>
                                          <p:spTgt spid="324677"/>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324660"/>
                                        </p:tgtEl>
                                        <p:attrNameLst>
                                          <p:attrName>style.visibility</p:attrName>
                                        </p:attrNameLst>
                                      </p:cBhvr>
                                      <p:to>
                                        <p:strVal val="visible"/>
                                      </p:to>
                                    </p:set>
                                    <p:animEffect transition="in" filter="wipe(left)">
                                      <p:cBhvr>
                                        <p:cTn id="116" dur="500"/>
                                        <p:tgtEl>
                                          <p:spTgt spid="324660"/>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324665"/>
                                        </p:tgtEl>
                                        <p:attrNameLst>
                                          <p:attrName>style.visibility</p:attrName>
                                        </p:attrNameLst>
                                      </p:cBhvr>
                                      <p:to>
                                        <p:strVal val="visible"/>
                                      </p:to>
                                    </p:set>
                                    <p:animEffect transition="in" filter="wipe(left)">
                                      <p:cBhvr>
                                        <p:cTn id="121" dur="500"/>
                                        <p:tgtEl>
                                          <p:spTgt spid="324665"/>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2" presetClass="entr" presetSubtype="4" fill="hold" grpId="0" nodeType="clickEffect">
                                  <p:stCondLst>
                                    <p:cond delay="0"/>
                                  </p:stCondLst>
                                  <p:childTnLst>
                                    <p:set>
                                      <p:cBhvr>
                                        <p:cTn id="125" dur="1" fill="hold">
                                          <p:stCondLst>
                                            <p:cond delay="0"/>
                                          </p:stCondLst>
                                        </p:cTn>
                                        <p:tgtEl>
                                          <p:spTgt spid="324678"/>
                                        </p:tgtEl>
                                        <p:attrNameLst>
                                          <p:attrName>style.visibility</p:attrName>
                                        </p:attrNameLst>
                                      </p:cBhvr>
                                      <p:to>
                                        <p:strVal val="visible"/>
                                      </p:to>
                                    </p:set>
                                    <p:animEffect transition="in" filter="wipe(down)">
                                      <p:cBhvr>
                                        <p:cTn id="126" dur="500"/>
                                        <p:tgtEl>
                                          <p:spTgt spid="324678"/>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22" presetClass="entr" presetSubtype="4" fill="hold" grpId="0" nodeType="clickEffect">
                                  <p:stCondLst>
                                    <p:cond delay="0"/>
                                  </p:stCondLst>
                                  <p:childTnLst>
                                    <p:set>
                                      <p:cBhvr>
                                        <p:cTn id="130" dur="1" fill="hold">
                                          <p:stCondLst>
                                            <p:cond delay="0"/>
                                          </p:stCondLst>
                                        </p:cTn>
                                        <p:tgtEl>
                                          <p:spTgt spid="324679"/>
                                        </p:tgtEl>
                                        <p:attrNameLst>
                                          <p:attrName>style.visibility</p:attrName>
                                        </p:attrNameLst>
                                      </p:cBhvr>
                                      <p:to>
                                        <p:strVal val="visible"/>
                                      </p:to>
                                    </p:set>
                                    <p:animEffect transition="in" filter="wipe(down)">
                                      <p:cBhvr>
                                        <p:cTn id="131" dur="500"/>
                                        <p:tgtEl>
                                          <p:spTgt spid="324679"/>
                                        </p:tgtEl>
                                      </p:cBhvr>
                                    </p:animEffec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22" presetClass="entr" presetSubtype="8" fill="hold" grpId="0" nodeType="clickEffect">
                                  <p:stCondLst>
                                    <p:cond delay="0"/>
                                  </p:stCondLst>
                                  <p:childTnLst>
                                    <p:set>
                                      <p:cBhvr>
                                        <p:cTn id="135" dur="1" fill="hold">
                                          <p:stCondLst>
                                            <p:cond delay="0"/>
                                          </p:stCondLst>
                                        </p:cTn>
                                        <p:tgtEl>
                                          <p:spTgt spid="324657"/>
                                        </p:tgtEl>
                                        <p:attrNameLst>
                                          <p:attrName>style.visibility</p:attrName>
                                        </p:attrNameLst>
                                      </p:cBhvr>
                                      <p:to>
                                        <p:strVal val="visible"/>
                                      </p:to>
                                    </p:set>
                                    <p:animEffect transition="in" filter="wipe(left)">
                                      <p:cBhvr>
                                        <p:cTn id="136" dur="500"/>
                                        <p:tgtEl>
                                          <p:spTgt spid="324657"/>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2" presetClass="entr" presetSubtype="8" fill="hold" grpId="0" nodeType="clickEffect">
                                  <p:stCondLst>
                                    <p:cond delay="0"/>
                                  </p:stCondLst>
                                  <p:childTnLst>
                                    <p:set>
                                      <p:cBhvr>
                                        <p:cTn id="140" dur="1" fill="hold">
                                          <p:stCondLst>
                                            <p:cond delay="0"/>
                                          </p:stCondLst>
                                        </p:cTn>
                                        <p:tgtEl>
                                          <p:spTgt spid="324666"/>
                                        </p:tgtEl>
                                        <p:attrNameLst>
                                          <p:attrName>style.visibility</p:attrName>
                                        </p:attrNameLst>
                                      </p:cBhvr>
                                      <p:to>
                                        <p:strVal val="visible"/>
                                      </p:to>
                                    </p:set>
                                    <p:animEffect transition="in" filter="wipe(left)">
                                      <p:cBhvr>
                                        <p:cTn id="141" dur="500"/>
                                        <p:tgtEl>
                                          <p:spTgt spid="324666"/>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22" presetClass="entr" presetSubtype="4" fill="hold" grpId="0" nodeType="clickEffect">
                                  <p:stCondLst>
                                    <p:cond delay="0"/>
                                  </p:stCondLst>
                                  <p:childTnLst>
                                    <p:set>
                                      <p:cBhvr>
                                        <p:cTn id="145" dur="1" fill="hold">
                                          <p:stCondLst>
                                            <p:cond delay="0"/>
                                          </p:stCondLst>
                                        </p:cTn>
                                        <p:tgtEl>
                                          <p:spTgt spid="324691"/>
                                        </p:tgtEl>
                                        <p:attrNameLst>
                                          <p:attrName>style.visibility</p:attrName>
                                        </p:attrNameLst>
                                      </p:cBhvr>
                                      <p:to>
                                        <p:strVal val="visible"/>
                                      </p:to>
                                    </p:set>
                                    <p:animEffect transition="in" filter="wipe(down)">
                                      <p:cBhvr>
                                        <p:cTn id="146" dur="500"/>
                                        <p:tgtEl>
                                          <p:spTgt spid="324691"/>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2" presetClass="entr" presetSubtype="2" fill="hold" grpId="0" nodeType="clickEffect">
                                  <p:stCondLst>
                                    <p:cond delay="0"/>
                                  </p:stCondLst>
                                  <p:childTnLst>
                                    <p:set>
                                      <p:cBhvr>
                                        <p:cTn id="150" dur="1" fill="hold">
                                          <p:stCondLst>
                                            <p:cond delay="0"/>
                                          </p:stCondLst>
                                        </p:cTn>
                                        <p:tgtEl>
                                          <p:spTgt spid="324692"/>
                                        </p:tgtEl>
                                        <p:attrNameLst>
                                          <p:attrName>style.visibility</p:attrName>
                                        </p:attrNameLst>
                                      </p:cBhvr>
                                      <p:to>
                                        <p:strVal val="visible"/>
                                      </p:to>
                                    </p:set>
                                    <p:animEffect transition="in" filter="wipe(right)">
                                      <p:cBhvr>
                                        <p:cTn id="151" dur="500"/>
                                        <p:tgtEl>
                                          <p:spTgt spid="324692"/>
                                        </p:tgtEl>
                                      </p:cBhvr>
                                    </p:animEffec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22" presetClass="entr" presetSubtype="4" fill="hold" grpId="0" nodeType="clickEffect">
                                  <p:stCondLst>
                                    <p:cond delay="0"/>
                                  </p:stCondLst>
                                  <p:childTnLst>
                                    <p:set>
                                      <p:cBhvr>
                                        <p:cTn id="155" dur="1" fill="hold">
                                          <p:stCondLst>
                                            <p:cond delay="0"/>
                                          </p:stCondLst>
                                        </p:cTn>
                                        <p:tgtEl>
                                          <p:spTgt spid="324680"/>
                                        </p:tgtEl>
                                        <p:attrNameLst>
                                          <p:attrName>style.visibility</p:attrName>
                                        </p:attrNameLst>
                                      </p:cBhvr>
                                      <p:to>
                                        <p:strVal val="visible"/>
                                      </p:to>
                                    </p:set>
                                    <p:animEffect transition="in" filter="wipe(down)">
                                      <p:cBhvr>
                                        <p:cTn id="156" dur="500"/>
                                        <p:tgtEl>
                                          <p:spTgt spid="324680"/>
                                        </p:tgtEl>
                                      </p:cBhvr>
                                    </p:animEffec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22" presetClass="entr" presetSubtype="4" fill="hold" grpId="0" nodeType="clickEffect">
                                  <p:stCondLst>
                                    <p:cond delay="0"/>
                                  </p:stCondLst>
                                  <p:childTnLst>
                                    <p:set>
                                      <p:cBhvr>
                                        <p:cTn id="160" dur="1" fill="hold">
                                          <p:stCondLst>
                                            <p:cond delay="0"/>
                                          </p:stCondLst>
                                        </p:cTn>
                                        <p:tgtEl>
                                          <p:spTgt spid="324681"/>
                                        </p:tgtEl>
                                        <p:attrNameLst>
                                          <p:attrName>style.visibility</p:attrName>
                                        </p:attrNameLst>
                                      </p:cBhvr>
                                      <p:to>
                                        <p:strVal val="visible"/>
                                      </p:to>
                                    </p:set>
                                    <p:animEffect transition="in" filter="wipe(down)">
                                      <p:cBhvr>
                                        <p:cTn id="161" dur="500"/>
                                        <p:tgtEl>
                                          <p:spTgt spid="324681"/>
                                        </p:tgtEl>
                                      </p:cBhvr>
                                    </p:animEffect>
                                  </p:childTnLst>
                                </p:cTn>
                              </p:par>
                            </p:childTnLst>
                          </p:cTn>
                        </p:par>
                      </p:childTnLst>
                    </p:cTn>
                  </p:par>
                  <p:par>
                    <p:cTn id="162" fill="hold" nodeType="clickPar">
                      <p:stCondLst>
                        <p:cond delay="indefinite"/>
                      </p:stCondLst>
                      <p:childTnLst>
                        <p:par>
                          <p:cTn id="163" fill="hold" nodeType="withGroup">
                            <p:stCondLst>
                              <p:cond delay="0"/>
                            </p:stCondLst>
                            <p:childTnLst>
                              <p:par>
                                <p:cTn id="164" presetID="22" presetClass="entr" presetSubtype="8" fill="hold" grpId="0" nodeType="clickEffect">
                                  <p:stCondLst>
                                    <p:cond delay="0"/>
                                  </p:stCondLst>
                                  <p:childTnLst>
                                    <p:set>
                                      <p:cBhvr>
                                        <p:cTn id="165" dur="1" fill="hold">
                                          <p:stCondLst>
                                            <p:cond delay="0"/>
                                          </p:stCondLst>
                                        </p:cTn>
                                        <p:tgtEl>
                                          <p:spTgt spid="324656"/>
                                        </p:tgtEl>
                                        <p:attrNameLst>
                                          <p:attrName>style.visibility</p:attrName>
                                        </p:attrNameLst>
                                      </p:cBhvr>
                                      <p:to>
                                        <p:strVal val="visible"/>
                                      </p:to>
                                    </p:set>
                                    <p:animEffect transition="in" filter="wipe(left)">
                                      <p:cBhvr>
                                        <p:cTn id="166" dur="500"/>
                                        <p:tgtEl>
                                          <p:spTgt spid="324656"/>
                                        </p:tgtEl>
                                      </p:cBhvr>
                                    </p:animEffec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22" presetClass="entr" presetSubtype="8" fill="hold" grpId="0" nodeType="clickEffect">
                                  <p:stCondLst>
                                    <p:cond delay="0"/>
                                  </p:stCondLst>
                                  <p:childTnLst>
                                    <p:set>
                                      <p:cBhvr>
                                        <p:cTn id="170" dur="1" fill="hold">
                                          <p:stCondLst>
                                            <p:cond delay="0"/>
                                          </p:stCondLst>
                                        </p:cTn>
                                        <p:tgtEl>
                                          <p:spTgt spid="324667"/>
                                        </p:tgtEl>
                                        <p:attrNameLst>
                                          <p:attrName>style.visibility</p:attrName>
                                        </p:attrNameLst>
                                      </p:cBhvr>
                                      <p:to>
                                        <p:strVal val="visible"/>
                                      </p:to>
                                    </p:set>
                                    <p:animEffect transition="in" filter="wipe(left)">
                                      <p:cBhvr>
                                        <p:cTn id="171" dur="500"/>
                                        <p:tgtEl>
                                          <p:spTgt spid="324667"/>
                                        </p:tgtEl>
                                      </p:cBhvr>
                                    </p:animEffect>
                                  </p:childTnLst>
                                </p:cTn>
                              </p:par>
                            </p:childTnLst>
                          </p:cTn>
                        </p:par>
                      </p:childTnLst>
                    </p:cTn>
                  </p:par>
                  <p:par>
                    <p:cTn id="172" fill="hold" nodeType="clickPar">
                      <p:stCondLst>
                        <p:cond delay="indefinite"/>
                      </p:stCondLst>
                      <p:childTnLst>
                        <p:par>
                          <p:cTn id="173" fill="hold" nodeType="withGroup">
                            <p:stCondLst>
                              <p:cond delay="0"/>
                            </p:stCondLst>
                            <p:childTnLst>
                              <p:par>
                                <p:cTn id="174" presetID="22" presetClass="entr" presetSubtype="4" fill="hold" grpId="0" nodeType="clickEffect">
                                  <p:stCondLst>
                                    <p:cond delay="0"/>
                                  </p:stCondLst>
                                  <p:childTnLst>
                                    <p:set>
                                      <p:cBhvr>
                                        <p:cTn id="175" dur="1" fill="hold">
                                          <p:stCondLst>
                                            <p:cond delay="0"/>
                                          </p:stCondLst>
                                        </p:cTn>
                                        <p:tgtEl>
                                          <p:spTgt spid="324690"/>
                                        </p:tgtEl>
                                        <p:attrNameLst>
                                          <p:attrName>style.visibility</p:attrName>
                                        </p:attrNameLst>
                                      </p:cBhvr>
                                      <p:to>
                                        <p:strVal val="visible"/>
                                      </p:to>
                                    </p:set>
                                    <p:animEffect transition="in" filter="wipe(down)">
                                      <p:cBhvr>
                                        <p:cTn id="176" dur="500"/>
                                        <p:tgtEl>
                                          <p:spTgt spid="324690"/>
                                        </p:tgtEl>
                                      </p:cBhvr>
                                    </p:animEffect>
                                  </p:childTnLst>
                                </p:cTn>
                              </p:par>
                            </p:childTnLst>
                          </p:cTn>
                        </p:par>
                      </p:childTnLst>
                    </p:cTn>
                  </p:par>
                  <p:par>
                    <p:cTn id="177" fill="hold" nodeType="clickPar">
                      <p:stCondLst>
                        <p:cond delay="indefinite"/>
                      </p:stCondLst>
                      <p:childTnLst>
                        <p:par>
                          <p:cTn id="178" fill="hold" nodeType="withGroup">
                            <p:stCondLst>
                              <p:cond delay="0"/>
                            </p:stCondLst>
                            <p:childTnLst>
                              <p:par>
                                <p:cTn id="179" presetID="22" presetClass="entr" presetSubtype="1" fill="hold" grpId="0" nodeType="clickEffect">
                                  <p:stCondLst>
                                    <p:cond delay="0"/>
                                  </p:stCondLst>
                                  <p:childTnLst>
                                    <p:set>
                                      <p:cBhvr>
                                        <p:cTn id="180" dur="1" fill="hold">
                                          <p:stCondLst>
                                            <p:cond delay="0"/>
                                          </p:stCondLst>
                                        </p:cTn>
                                        <p:tgtEl>
                                          <p:spTgt spid="324683"/>
                                        </p:tgtEl>
                                        <p:attrNameLst>
                                          <p:attrName>style.visibility</p:attrName>
                                        </p:attrNameLst>
                                      </p:cBhvr>
                                      <p:to>
                                        <p:strVal val="visible"/>
                                      </p:to>
                                    </p:set>
                                    <p:animEffect transition="in" filter="wipe(up)">
                                      <p:cBhvr>
                                        <p:cTn id="181" dur="500"/>
                                        <p:tgtEl>
                                          <p:spTgt spid="324683"/>
                                        </p:tgtEl>
                                      </p:cBhvr>
                                    </p:animEffect>
                                  </p:childTnLst>
                                </p:cTn>
                              </p:par>
                            </p:childTnLst>
                          </p:cTn>
                        </p:par>
                      </p:childTnLst>
                    </p:cTn>
                  </p:par>
                  <p:par>
                    <p:cTn id="182" fill="hold" nodeType="clickPar">
                      <p:stCondLst>
                        <p:cond delay="indefinite"/>
                      </p:stCondLst>
                      <p:childTnLst>
                        <p:par>
                          <p:cTn id="183" fill="hold" nodeType="withGroup">
                            <p:stCondLst>
                              <p:cond delay="0"/>
                            </p:stCondLst>
                            <p:childTnLst>
                              <p:par>
                                <p:cTn id="184" presetID="22" presetClass="entr" presetSubtype="8" fill="hold" grpId="0" nodeType="clickEffect">
                                  <p:stCondLst>
                                    <p:cond delay="0"/>
                                  </p:stCondLst>
                                  <p:childTnLst>
                                    <p:set>
                                      <p:cBhvr>
                                        <p:cTn id="185" dur="1" fill="hold">
                                          <p:stCondLst>
                                            <p:cond delay="0"/>
                                          </p:stCondLst>
                                        </p:cTn>
                                        <p:tgtEl>
                                          <p:spTgt spid="324653"/>
                                        </p:tgtEl>
                                        <p:attrNameLst>
                                          <p:attrName>style.visibility</p:attrName>
                                        </p:attrNameLst>
                                      </p:cBhvr>
                                      <p:to>
                                        <p:strVal val="visible"/>
                                      </p:to>
                                    </p:set>
                                    <p:animEffect transition="in" filter="wipe(left)">
                                      <p:cBhvr>
                                        <p:cTn id="186" dur="500"/>
                                        <p:tgtEl>
                                          <p:spTgt spid="324653"/>
                                        </p:tgtEl>
                                      </p:cBhvr>
                                    </p:animEffect>
                                  </p:childTnLst>
                                </p:cTn>
                              </p:par>
                            </p:childTnLst>
                          </p:cTn>
                        </p:par>
                      </p:childTnLst>
                    </p:cTn>
                  </p:par>
                  <p:par>
                    <p:cTn id="187" fill="hold" nodeType="clickPar">
                      <p:stCondLst>
                        <p:cond delay="indefinite"/>
                      </p:stCondLst>
                      <p:childTnLst>
                        <p:par>
                          <p:cTn id="188" fill="hold" nodeType="withGroup">
                            <p:stCondLst>
                              <p:cond delay="0"/>
                            </p:stCondLst>
                            <p:childTnLst>
                              <p:par>
                                <p:cTn id="189" presetID="22" presetClass="entr" presetSubtype="8" fill="hold" grpId="0" nodeType="clickEffect">
                                  <p:stCondLst>
                                    <p:cond delay="0"/>
                                  </p:stCondLst>
                                  <p:childTnLst>
                                    <p:set>
                                      <p:cBhvr>
                                        <p:cTn id="190" dur="1" fill="hold">
                                          <p:stCondLst>
                                            <p:cond delay="0"/>
                                          </p:stCondLst>
                                        </p:cTn>
                                        <p:tgtEl>
                                          <p:spTgt spid="324668"/>
                                        </p:tgtEl>
                                        <p:attrNameLst>
                                          <p:attrName>style.visibility</p:attrName>
                                        </p:attrNameLst>
                                      </p:cBhvr>
                                      <p:to>
                                        <p:strVal val="visible"/>
                                      </p:to>
                                    </p:set>
                                    <p:animEffect transition="in" filter="wipe(left)">
                                      <p:cBhvr>
                                        <p:cTn id="191" dur="500"/>
                                        <p:tgtEl>
                                          <p:spTgt spid="324668"/>
                                        </p:tgtEl>
                                      </p:cBhvr>
                                    </p:animEffect>
                                  </p:childTnLst>
                                </p:cTn>
                              </p:par>
                            </p:childTnLst>
                          </p:cTn>
                        </p:par>
                      </p:childTnLst>
                    </p:cTn>
                  </p:par>
                  <p:par>
                    <p:cTn id="192" fill="hold" nodeType="clickPar">
                      <p:stCondLst>
                        <p:cond delay="indefinite"/>
                      </p:stCondLst>
                      <p:childTnLst>
                        <p:par>
                          <p:cTn id="193" fill="hold" nodeType="withGroup">
                            <p:stCondLst>
                              <p:cond delay="0"/>
                            </p:stCondLst>
                            <p:childTnLst>
                              <p:par>
                                <p:cTn id="194" presetID="22" presetClass="entr" presetSubtype="1" fill="hold" grpId="0" nodeType="clickEffect">
                                  <p:stCondLst>
                                    <p:cond delay="0"/>
                                  </p:stCondLst>
                                  <p:childTnLst>
                                    <p:set>
                                      <p:cBhvr>
                                        <p:cTn id="195" dur="1" fill="hold">
                                          <p:stCondLst>
                                            <p:cond delay="0"/>
                                          </p:stCondLst>
                                        </p:cTn>
                                        <p:tgtEl>
                                          <p:spTgt spid="324684"/>
                                        </p:tgtEl>
                                        <p:attrNameLst>
                                          <p:attrName>style.visibility</p:attrName>
                                        </p:attrNameLst>
                                      </p:cBhvr>
                                      <p:to>
                                        <p:strVal val="visible"/>
                                      </p:to>
                                    </p:set>
                                    <p:animEffect transition="in" filter="wipe(up)">
                                      <p:cBhvr>
                                        <p:cTn id="196" dur="500"/>
                                        <p:tgtEl>
                                          <p:spTgt spid="324684"/>
                                        </p:tgtEl>
                                      </p:cBhvr>
                                    </p:animEffect>
                                  </p:childTnLst>
                                </p:cTn>
                              </p:par>
                            </p:childTnLst>
                          </p:cTn>
                        </p:par>
                      </p:childTnLst>
                    </p:cTn>
                  </p:par>
                  <p:par>
                    <p:cTn id="197" fill="hold" nodeType="clickPar">
                      <p:stCondLst>
                        <p:cond delay="indefinite"/>
                      </p:stCondLst>
                      <p:childTnLst>
                        <p:par>
                          <p:cTn id="198" fill="hold" nodeType="withGroup">
                            <p:stCondLst>
                              <p:cond delay="0"/>
                            </p:stCondLst>
                            <p:childTnLst>
                              <p:par>
                                <p:cTn id="199" presetID="22" presetClass="entr" presetSubtype="8" fill="hold" grpId="0" nodeType="clickEffect">
                                  <p:stCondLst>
                                    <p:cond delay="0"/>
                                  </p:stCondLst>
                                  <p:childTnLst>
                                    <p:set>
                                      <p:cBhvr>
                                        <p:cTn id="200" dur="1" fill="hold">
                                          <p:stCondLst>
                                            <p:cond delay="0"/>
                                          </p:stCondLst>
                                        </p:cTn>
                                        <p:tgtEl>
                                          <p:spTgt spid="324685"/>
                                        </p:tgtEl>
                                        <p:attrNameLst>
                                          <p:attrName>style.visibility</p:attrName>
                                        </p:attrNameLst>
                                      </p:cBhvr>
                                      <p:to>
                                        <p:strVal val="visible"/>
                                      </p:to>
                                    </p:set>
                                    <p:animEffect transition="in" filter="wipe(left)">
                                      <p:cBhvr>
                                        <p:cTn id="201" dur="500"/>
                                        <p:tgtEl>
                                          <p:spTgt spid="324685"/>
                                        </p:tgtEl>
                                      </p:cBhvr>
                                    </p:animEffect>
                                  </p:childTnLst>
                                </p:cTn>
                              </p:par>
                            </p:childTnLst>
                          </p:cTn>
                        </p:par>
                      </p:childTnLst>
                    </p:cTn>
                  </p:par>
                  <p:par>
                    <p:cTn id="202" fill="hold" nodeType="clickPar">
                      <p:stCondLst>
                        <p:cond delay="indefinite"/>
                      </p:stCondLst>
                      <p:childTnLst>
                        <p:par>
                          <p:cTn id="203" fill="hold" nodeType="withGroup">
                            <p:stCondLst>
                              <p:cond delay="0"/>
                            </p:stCondLst>
                            <p:childTnLst>
                              <p:par>
                                <p:cTn id="204" presetID="22" presetClass="entr" presetSubtype="8" fill="hold" grpId="0" nodeType="clickEffect">
                                  <p:stCondLst>
                                    <p:cond delay="0"/>
                                  </p:stCondLst>
                                  <p:childTnLst>
                                    <p:set>
                                      <p:cBhvr>
                                        <p:cTn id="205" dur="1" fill="hold">
                                          <p:stCondLst>
                                            <p:cond delay="0"/>
                                          </p:stCondLst>
                                        </p:cTn>
                                        <p:tgtEl>
                                          <p:spTgt spid="324658"/>
                                        </p:tgtEl>
                                        <p:attrNameLst>
                                          <p:attrName>style.visibility</p:attrName>
                                        </p:attrNameLst>
                                      </p:cBhvr>
                                      <p:to>
                                        <p:strVal val="visible"/>
                                      </p:to>
                                    </p:set>
                                    <p:animEffect transition="in" filter="wipe(left)">
                                      <p:cBhvr>
                                        <p:cTn id="206" dur="500"/>
                                        <p:tgtEl>
                                          <p:spTgt spid="324658"/>
                                        </p:tgtEl>
                                      </p:cBhvr>
                                    </p:animEffect>
                                  </p:childTnLst>
                                </p:cTn>
                              </p:par>
                            </p:childTnLst>
                          </p:cTn>
                        </p:par>
                      </p:childTnLst>
                    </p:cTn>
                  </p:par>
                  <p:par>
                    <p:cTn id="207" fill="hold" nodeType="clickPar">
                      <p:stCondLst>
                        <p:cond delay="indefinite"/>
                      </p:stCondLst>
                      <p:childTnLst>
                        <p:par>
                          <p:cTn id="208" fill="hold" nodeType="withGroup">
                            <p:stCondLst>
                              <p:cond delay="0"/>
                            </p:stCondLst>
                            <p:childTnLst>
                              <p:par>
                                <p:cTn id="209" presetID="22" presetClass="entr" presetSubtype="8" fill="hold" grpId="0" nodeType="clickEffect">
                                  <p:stCondLst>
                                    <p:cond delay="0"/>
                                  </p:stCondLst>
                                  <p:childTnLst>
                                    <p:set>
                                      <p:cBhvr>
                                        <p:cTn id="210" dur="1" fill="hold">
                                          <p:stCondLst>
                                            <p:cond delay="0"/>
                                          </p:stCondLst>
                                        </p:cTn>
                                        <p:tgtEl>
                                          <p:spTgt spid="324669"/>
                                        </p:tgtEl>
                                        <p:attrNameLst>
                                          <p:attrName>style.visibility</p:attrName>
                                        </p:attrNameLst>
                                      </p:cBhvr>
                                      <p:to>
                                        <p:strVal val="visible"/>
                                      </p:to>
                                    </p:set>
                                    <p:animEffect transition="in" filter="wipe(left)">
                                      <p:cBhvr>
                                        <p:cTn id="211" dur="500"/>
                                        <p:tgtEl>
                                          <p:spTgt spid="3246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52" grpId="0" animBg="1" autoUpdateAnimBg="0"/>
      <p:bldP spid="324653" grpId="0" animBg="1" autoUpdateAnimBg="0"/>
      <p:bldP spid="324654" grpId="0" animBg="1" autoUpdateAnimBg="0"/>
      <p:bldP spid="324655" grpId="0" animBg="1" autoUpdateAnimBg="0"/>
      <p:bldP spid="324656" grpId="0" animBg="1" autoUpdateAnimBg="0"/>
      <p:bldP spid="324657" grpId="0" animBg="1" autoUpdateAnimBg="0"/>
      <p:bldP spid="324658" grpId="0" animBg="1" autoUpdateAnimBg="0"/>
      <p:bldP spid="324659" grpId="0" animBg="1" autoUpdateAnimBg="0"/>
      <p:bldP spid="324660" grpId="0" animBg="1" autoUpdateAnimBg="0"/>
      <p:bldP spid="324661" grpId="0" animBg="1" autoUpdateAnimBg="0"/>
      <p:bldP spid="324662" grpId="0" animBg="1" autoUpdateAnimBg="0"/>
      <p:bldP spid="324663" grpId="0" animBg="1" autoUpdateAnimBg="0"/>
      <p:bldP spid="324664" grpId="0" animBg="1" autoUpdateAnimBg="0"/>
      <p:bldP spid="324665" grpId="0" animBg="1" autoUpdateAnimBg="0"/>
      <p:bldP spid="324666" grpId="0" animBg="1" autoUpdateAnimBg="0"/>
      <p:bldP spid="324667" grpId="0" animBg="1" autoUpdateAnimBg="0"/>
      <p:bldP spid="324668" grpId="0" animBg="1" autoUpdateAnimBg="0"/>
      <p:bldP spid="324669" grpId="0" animBg="1" autoUpdateAnimBg="0"/>
      <p:bldP spid="324670" grpId="0" animBg="1" autoUpdateAnimBg="0"/>
      <p:bldP spid="324671" grpId="0" animBg="1"/>
      <p:bldP spid="324672" grpId="0" animBg="1" autoUpdateAnimBg="0"/>
      <p:bldP spid="324673" grpId="0" animBg="1"/>
      <p:bldP spid="324674" grpId="0" animBg="1" autoUpdateAnimBg="0"/>
      <p:bldP spid="324675" grpId="0" animBg="1"/>
      <p:bldP spid="324676" grpId="0" animBg="1"/>
      <p:bldP spid="324677" grpId="0" animBg="1" autoUpdateAnimBg="0"/>
      <p:bldP spid="324678" grpId="0" animBg="1"/>
      <p:bldP spid="324679" grpId="0" animBg="1" autoUpdateAnimBg="0"/>
      <p:bldP spid="324680" grpId="0" animBg="1"/>
      <p:bldP spid="324681" grpId="0" animBg="1" autoUpdateAnimBg="0"/>
      <p:bldP spid="324682" grpId="0" animBg="1" autoUpdateAnimBg="0"/>
      <p:bldP spid="324683" grpId="0" animBg="1" autoUpdateAnimBg="0"/>
      <p:bldP spid="324684" grpId="0" animBg="1"/>
      <p:bldP spid="324685" grpId="0" animBg="1" autoUpdateAnimBg="0"/>
      <p:bldP spid="324686" grpId="0" autoUpdateAnimBg="0"/>
      <p:bldP spid="324687" grpId="0" autoUpdateAnimBg="0"/>
      <p:bldP spid="324689" grpId="0" animBg="1"/>
      <p:bldP spid="324690" grpId="0" animBg="1"/>
      <p:bldP spid="324691" grpId="0" animBg="1"/>
      <p:bldP spid="324692" grpId="0" animBg="1"/>
    </p:bld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90" name="Text Box 4"/>
          <p:cNvSpPr txBox="1">
            <a:spLocks noChangeArrowheads="1"/>
          </p:cNvSpPr>
          <p:nvPr/>
        </p:nvSpPr>
        <p:spPr bwMode="auto">
          <a:xfrm>
            <a:off x="466725" y="188913"/>
            <a:ext cx="38417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a:latin typeface="楷体_GB2312" pitchFamily="49" charset="-122"/>
                <a:ea typeface="楷体_GB2312" pitchFamily="49" charset="-122"/>
              </a:rPr>
              <a:t>计算机如何实现</a:t>
            </a:r>
            <a:r>
              <a:rPr kumimoji="1" lang="en-US" altLang="zh-CN" sz="3200">
                <a:latin typeface="楷体_GB2312" pitchFamily="49" charset="-122"/>
                <a:ea typeface="楷体_GB2312" pitchFamily="49" charset="-122"/>
              </a:rPr>
              <a:t>DFS?</a:t>
            </a:r>
          </a:p>
        </p:txBody>
      </p:sp>
      <p:pic>
        <p:nvPicPr>
          <p:cNvPr id="89091" name="Picture 5" descr="1"/>
          <p:cNvPicPr>
            <a:picLocks noChangeAspect="1" noChangeArrowheads="1"/>
          </p:cNvPicPr>
          <p:nvPr/>
        </p:nvPicPr>
        <p:blipFill>
          <a:blip r:embed="rId2">
            <a:extLst>
              <a:ext uri="{28A0092B-C50C-407E-A947-70E740481C1C}">
                <a14:useLocalDpi xmlns:a14="http://schemas.microsoft.com/office/drawing/2010/main" val="0"/>
              </a:ext>
            </a:extLst>
          </a:blip>
          <a:srcRect t="55025"/>
          <a:stretch>
            <a:fillRect/>
          </a:stretch>
        </p:blipFill>
        <p:spPr bwMode="auto">
          <a:xfrm>
            <a:off x="466725" y="1052513"/>
            <a:ext cx="3937000" cy="206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092" name="Picture 7"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213100"/>
            <a:ext cx="8964613" cy="339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2568" name="Line 8"/>
          <p:cNvSpPr>
            <a:spLocks noChangeShapeType="1"/>
          </p:cNvSpPr>
          <p:nvPr/>
        </p:nvSpPr>
        <p:spPr bwMode="auto">
          <a:xfrm flipV="1">
            <a:off x="5651500" y="3933825"/>
            <a:ext cx="360363" cy="358775"/>
          </a:xfrm>
          <a:prstGeom prst="line">
            <a:avLst/>
          </a:prstGeom>
          <a:noFill/>
          <a:ln w="38100" cap="sq">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2569" name="Line 9"/>
          <p:cNvSpPr>
            <a:spLocks noChangeShapeType="1"/>
          </p:cNvSpPr>
          <p:nvPr/>
        </p:nvSpPr>
        <p:spPr bwMode="auto">
          <a:xfrm>
            <a:off x="6156325" y="3860800"/>
            <a:ext cx="503238" cy="863600"/>
          </a:xfrm>
          <a:prstGeom prst="line">
            <a:avLst/>
          </a:prstGeom>
          <a:noFill/>
          <a:ln w="38100" cap="sq">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2570" name="Line 10"/>
          <p:cNvSpPr>
            <a:spLocks noChangeShapeType="1"/>
          </p:cNvSpPr>
          <p:nvPr/>
        </p:nvSpPr>
        <p:spPr bwMode="auto">
          <a:xfrm>
            <a:off x="6804025" y="4941888"/>
            <a:ext cx="504825" cy="863600"/>
          </a:xfrm>
          <a:prstGeom prst="line">
            <a:avLst/>
          </a:prstGeom>
          <a:noFill/>
          <a:ln w="38100" cap="sq">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2571" name="Line 11"/>
          <p:cNvSpPr>
            <a:spLocks noChangeShapeType="1"/>
          </p:cNvSpPr>
          <p:nvPr/>
        </p:nvSpPr>
        <p:spPr bwMode="auto">
          <a:xfrm flipV="1">
            <a:off x="7451725" y="5373688"/>
            <a:ext cx="433388" cy="431800"/>
          </a:xfrm>
          <a:prstGeom prst="line">
            <a:avLst/>
          </a:prstGeom>
          <a:noFill/>
          <a:ln w="38100" cap="sq">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2572" name="Line 12"/>
          <p:cNvSpPr>
            <a:spLocks noChangeShapeType="1"/>
          </p:cNvSpPr>
          <p:nvPr/>
        </p:nvSpPr>
        <p:spPr bwMode="auto">
          <a:xfrm>
            <a:off x="8101013" y="5373688"/>
            <a:ext cx="503237" cy="863600"/>
          </a:xfrm>
          <a:prstGeom prst="line">
            <a:avLst/>
          </a:prstGeom>
          <a:noFill/>
          <a:ln w="38100" cap="sq">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2568"/>
                                        </p:tgtEl>
                                        <p:attrNameLst>
                                          <p:attrName>style.visibility</p:attrName>
                                        </p:attrNameLst>
                                      </p:cBhvr>
                                      <p:to>
                                        <p:strVal val="visible"/>
                                      </p:to>
                                    </p:set>
                                    <p:animEffect transition="in" filter="wipe(left)">
                                      <p:cBhvr>
                                        <p:cTn id="7" dur="500"/>
                                        <p:tgtEl>
                                          <p:spTgt spid="322568"/>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22569"/>
                                        </p:tgtEl>
                                        <p:attrNameLst>
                                          <p:attrName>style.visibility</p:attrName>
                                        </p:attrNameLst>
                                      </p:cBhvr>
                                      <p:to>
                                        <p:strVal val="visible"/>
                                      </p:to>
                                    </p:set>
                                    <p:animEffect transition="in" filter="wipe(up)">
                                      <p:cBhvr>
                                        <p:cTn id="11" dur="500"/>
                                        <p:tgtEl>
                                          <p:spTgt spid="322569"/>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22570"/>
                                        </p:tgtEl>
                                        <p:attrNameLst>
                                          <p:attrName>style.visibility</p:attrName>
                                        </p:attrNameLst>
                                      </p:cBhvr>
                                      <p:to>
                                        <p:strVal val="visible"/>
                                      </p:to>
                                    </p:set>
                                    <p:animEffect transition="in" filter="wipe(up)">
                                      <p:cBhvr>
                                        <p:cTn id="15" dur="500"/>
                                        <p:tgtEl>
                                          <p:spTgt spid="322570"/>
                                        </p:tgtEl>
                                      </p:cBhvr>
                                    </p:animEffect>
                                  </p:childTnLst>
                                </p:cTn>
                              </p:par>
                            </p:childTnLst>
                          </p:cTn>
                        </p:par>
                        <p:par>
                          <p:cTn id="16" fill="hold" nodeType="afterGroup">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22571"/>
                                        </p:tgtEl>
                                        <p:attrNameLst>
                                          <p:attrName>style.visibility</p:attrName>
                                        </p:attrNameLst>
                                      </p:cBhvr>
                                      <p:to>
                                        <p:strVal val="visible"/>
                                      </p:to>
                                    </p:set>
                                    <p:animEffect transition="in" filter="wipe(down)">
                                      <p:cBhvr>
                                        <p:cTn id="19" dur="500"/>
                                        <p:tgtEl>
                                          <p:spTgt spid="322571"/>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22572"/>
                                        </p:tgtEl>
                                        <p:attrNameLst>
                                          <p:attrName>style.visibility</p:attrName>
                                        </p:attrNameLst>
                                      </p:cBhvr>
                                      <p:to>
                                        <p:strVal val="visible"/>
                                      </p:to>
                                    </p:set>
                                    <p:animEffect transition="in" filter="wipe(up)">
                                      <p:cBhvr>
                                        <p:cTn id="23" dur="500"/>
                                        <p:tgtEl>
                                          <p:spTgt spid="322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8" grpId="0" animBg="1"/>
      <p:bldP spid="322569" grpId="0" animBg="1"/>
      <p:bldP spid="322570" grpId="0" animBg="1"/>
      <p:bldP spid="322571" grpId="0" animBg="1"/>
      <p:bldP spid="322572"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4" name="Text Box 29"/>
          <p:cNvSpPr txBox="1">
            <a:spLocks noChangeArrowheads="1"/>
          </p:cNvSpPr>
          <p:nvPr/>
        </p:nvSpPr>
        <p:spPr bwMode="auto">
          <a:xfrm>
            <a:off x="250825" y="260350"/>
            <a:ext cx="86455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a:latin typeface="楷体_GB2312" pitchFamily="49" charset="-122"/>
                <a:ea typeface="楷体_GB2312" pitchFamily="49" charset="-122"/>
              </a:rPr>
              <a:t>在图的邻接表中如何进行</a:t>
            </a:r>
            <a:r>
              <a:rPr kumimoji="1" lang="en-US" altLang="zh-CN" sz="3200">
                <a:latin typeface="楷体_GB2312" pitchFamily="49" charset="-122"/>
                <a:ea typeface="楷体_GB2312" pitchFamily="49" charset="-122"/>
              </a:rPr>
              <a:t>DFS?</a:t>
            </a:r>
          </a:p>
          <a:p>
            <a:pPr eaLnBrk="1" hangingPunct="1"/>
            <a:r>
              <a:rPr kumimoji="1" lang="en-US" altLang="zh-CN" sz="3200">
                <a:latin typeface="楷体_GB2312" pitchFamily="49" charset="-122"/>
                <a:ea typeface="楷体_GB2312" pitchFamily="49" charset="-122"/>
              </a:rPr>
              <a:t>                    </a:t>
            </a:r>
            <a:r>
              <a:rPr kumimoji="1" lang="en-US" altLang="zh-CN" sz="3200">
                <a:latin typeface="Tahoma" pitchFamily="34" charset="0"/>
                <a:ea typeface="楷体_GB2312" pitchFamily="49" charset="-122"/>
              </a:rPr>
              <a:t>——</a:t>
            </a:r>
            <a:r>
              <a:rPr kumimoji="1" lang="zh-CN" altLang="en-US" sz="3200">
                <a:latin typeface="楷体_GB2312" pitchFamily="49" charset="-122"/>
                <a:ea typeface="楷体_GB2312" pitchFamily="49" charset="-122"/>
              </a:rPr>
              <a:t>同样使用</a:t>
            </a:r>
            <a:r>
              <a:rPr kumimoji="1" lang="en-US" altLang="zh-CN" sz="3200">
                <a:latin typeface="楷体_GB2312" pitchFamily="49" charset="-122"/>
                <a:ea typeface="楷体_GB2312" pitchFamily="49" charset="-122"/>
              </a:rPr>
              <a:t>visited[n]</a:t>
            </a:r>
          </a:p>
        </p:txBody>
      </p:sp>
      <p:grpSp>
        <p:nvGrpSpPr>
          <p:cNvPr id="90115" name="Group 48"/>
          <p:cNvGrpSpPr>
            <a:grpSpLocks/>
          </p:cNvGrpSpPr>
          <p:nvPr/>
        </p:nvGrpSpPr>
        <p:grpSpPr bwMode="auto">
          <a:xfrm>
            <a:off x="611188" y="1400175"/>
            <a:ext cx="7348537" cy="2028825"/>
            <a:chOff x="385" y="882"/>
            <a:chExt cx="4629" cy="1278"/>
          </a:xfrm>
        </p:grpSpPr>
        <p:sp>
          <p:nvSpPr>
            <p:cNvPr id="90122" name="Rectangle 5"/>
            <p:cNvSpPr>
              <a:spLocks noChangeArrowheads="1"/>
            </p:cNvSpPr>
            <p:nvPr/>
          </p:nvSpPr>
          <p:spPr bwMode="auto">
            <a:xfrm>
              <a:off x="585" y="935"/>
              <a:ext cx="43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V0</a:t>
              </a:r>
            </a:p>
          </p:txBody>
        </p:sp>
        <p:sp>
          <p:nvSpPr>
            <p:cNvPr id="90123" name="Rectangle 6"/>
            <p:cNvSpPr>
              <a:spLocks noChangeArrowheads="1"/>
            </p:cNvSpPr>
            <p:nvPr/>
          </p:nvSpPr>
          <p:spPr bwMode="auto">
            <a:xfrm>
              <a:off x="585" y="1223"/>
              <a:ext cx="43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V1</a:t>
              </a:r>
            </a:p>
          </p:txBody>
        </p:sp>
        <p:sp>
          <p:nvSpPr>
            <p:cNvPr id="90124" name="Rectangle 7"/>
            <p:cNvSpPr>
              <a:spLocks noChangeArrowheads="1"/>
            </p:cNvSpPr>
            <p:nvPr/>
          </p:nvSpPr>
          <p:spPr bwMode="auto">
            <a:xfrm>
              <a:off x="585" y="1511"/>
              <a:ext cx="43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V2</a:t>
              </a:r>
            </a:p>
          </p:txBody>
        </p:sp>
        <p:sp>
          <p:nvSpPr>
            <p:cNvPr id="90125" name="Rectangle 8"/>
            <p:cNvSpPr>
              <a:spLocks noChangeArrowheads="1"/>
            </p:cNvSpPr>
            <p:nvPr/>
          </p:nvSpPr>
          <p:spPr bwMode="auto">
            <a:xfrm>
              <a:off x="4150" y="882"/>
              <a:ext cx="43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3</a:t>
              </a:r>
            </a:p>
          </p:txBody>
        </p:sp>
        <p:sp>
          <p:nvSpPr>
            <p:cNvPr id="90126" name="Rectangle 9"/>
            <p:cNvSpPr>
              <a:spLocks noChangeArrowheads="1"/>
            </p:cNvSpPr>
            <p:nvPr/>
          </p:nvSpPr>
          <p:spPr bwMode="auto">
            <a:xfrm>
              <a:off x="585" y="1799"/>
              <a:ext cx="43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V3</a:t>
              </a:r>
            </a:p>
          </p:txBody>
        </p:sp>
        <p:sp>
          <p:nvSpPr>
            <p:cNvPr id="90127" name="Rectangle 10"/>
            <p:cNvSpPr>
              <a:spLocks noChangeArrowheads="1"/>
            </p:cNvSpPr>
            <p:nvPr/>
          </p:nvSpPr>
          <p:spPr bwMode="auto">
            <a:xfrm>
              <a:off x="4582" y="882"/>
              <a:ext cx="43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宋体" pitchFamily="2" charset="-122"/>
                </a:rPr>
                <a:t>∧</a:t>
              </a:r>
              <a:r>
                <a:rPr kumimoji="1" lang="en-US" altLang="zh-CN" sz="2400">
                  <a:latin typeface="Tahoma" pitchFamily="34" charset="0"/>
                </a:rPr>
                <a:t> </a:t>
              </a:r>
            </a:p>
          </p:txBody>
        </p:sp>
        <p:sp>
          <p:nvSpPr>
            <p:cNvPr id="90128" name="Rectangle 11"/>
            <p:cNvSpPr>
              <a:spLocks noChangeArrowheads="1"/>
            </p:cNvSpPr>
            <p:nvPr/>
          </p:nvSpPr>
          <p:spPr bwMode="auto">
            <a:xfrm>
              <a:off x="1833" y="1872"/>
              <a:ext cx="43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0</a:t>
              </a:r>
            </a:p>
          </p:txBody>
        </p:sp>
        <p:sp>
          <p:nvSpPr>
            <p:cNvPr id="90129" name="Rectangle 12"/>
            <p:cNvSpPr>
              <a:spLocks noChangeArrowheads="1"/>
            </p:cNvSpPr>
            <p:nvPr/>
          </p:nvSpPr>
          <p:spPr bwMode="auto">
            <a:xfrm>
              <a:off x="2265" y="1223"/>
              <a:ext cx="43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 </a:t>
              </a:r>
            </a:p>
          </p:txBody>
        </p:sp>
        <p:sp>
          <p:nvSpPr>
            <p:cNvPr id="90130" name="Rectangle 13"/>
            <p:cNvSpPr>
              <a:spLocks noChangeArrowheads="1"/>
            </p:cNvSpPr>
            <p:nvPr/>
          </p:nvSpPr>
          <p:spPr bwMode="auto">
            <a:xfrm>
              <a:off x="3369" y="1872"/>
              <a:ext cx="43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宋体" pitchFamily="2" charset="-122"/>
                </a:rPr>
                <a:t>∧</a:t>
              </a:r>
              <a:r>
                <a:rPr kumimoji="1" lang="en-US" altLang="zh-CN" sz="2400">
                  <a:latin typeface="Tahoma" pitchFamily="34" charset="0"/>
                </a:rPr>
                <a:t> </a:t>
              </a:r>
            </a:p>
          </p:txBody>
        </p:sp>
        <p:sp>
          <p:nvSpPr>
            <p:cNvPr id="90131" name="Rectangle 14"/>
            <p:cNvSpPr>
              <a:spLocks noChangeArrowheads="1"/>
            </p:cNvSpPr>
            <p:nvPr/>
          </p:nvSpPr>
          <p:spPr bwMode="auto">
            <a:xfrm>
              <a:off x="1833" y="1223"/>
              <a:ext cx="43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0</a:t>
              </a:r>
            </a:p>
          </p:txBody>
        </p:sp>
        <p:sp>
          <p:nvSpPr>
            <p:cNvPr id="90132" name="Rectangle 15"/>
            <p:cNvSpPr>
              <a:spLocks noChangeArrowheads="1"/>
            </p:cNvSpPr>
            <p:nvPr/>
          </p:nvSpPr>
          <p:spPr bwMode="auto">
            <a:xfrm>
              <a:off x="2937" y="1872"/>
              <a:ext cx="43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2</a:t>
              </a:r>
            </a:p>
          </p:txBody>
        </p:sp>
        <p:sp>
          <p:nvSpPr>
            <p:cNvPr id="90133" name="Rectangle 16"/>
            <p:cNvSpPr>
              <a:spLocks noChangeArrowheads="1"/>
            </p:cNvSpPr>
            <p:nvPr/>
          </p:nvSpPr>
          <p:spPr bwMode="auto">
            <a:xfrm>
              <a:off x="2265" y="1872"/>
              <a:ext cx="43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latin typeface="Tahoma" pitchFamily="34" charset="0"/>
              </a:endParaRPr>
            </a:p>
          </p:txBody>
        </p:sp>
        <p:sp>
          <p:nvSpPr>
            <p:cNvPr id="90134" name="Rectangle 17"/>
            <p:cNvSpPr>
              <a:spLocks noChangeArrowheads="1"/>
            </p:cNvSpPr>
            <p:nvPr/>
          </p:nvSpPr>
          <p:spPr bwMode="auto">
            <a:xfrm>
              <a:off x="1017" y="935"/>
              <a:ext cx="43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latin typeface="Tahoma" pitchFamily="34" charset="0"/>
              </a:endParaRPr>
            </a:p>
          </p:txBody>
        </p:sp>
        <p:sp>
          <p:nvSpPr>
            <p:cNvPr id="90135" name="Rectangle 18"/>
            <p:cNvSpPr>
              <a:spLocks noChangeArrowheads="1"/>
            </p:cNvSpPr>
            <p:nvPr/>
          </p:nvSpPr>
          <p:spPr bwMode="auto">
            <a:xfrm>
              <a:off x="1017" y="1511"/>
              <a:ext cx="43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 </a:t>
              </a:r>
            </a:p>
          </p:txBody>
        </p:sp>
        <p:sp>
          <p:nvSpPr>
            <p:cNvPr id="90136" name="Rectangle 19"/>
            <p:cNvSpPr>
              <a:spLocks noChangeArrowheads="1"/>
            </p:cNvSpPr>
            <p:nvPr/>
          </p:nvSpPr>
          <p:spPr bwMode="auto">
            <a:xfrm>
              <a:off x="1017" y="1223"/>
              <a:ext cx="43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latin typeface="Tahoma" pitchFamily="34" charset="0"/>
              </a:endParaRPr>
            </a:p>
          </p:txBody>
        </p:sp>
        <p:sp>
          <p:nvSpPr>
            <p:cNvPr id="90137" name="Rectangle 20"/>
            <p:cNvSpPr>
              <a:spLocks noChangeArrowheads="1"/>
            </p:cNvSpPr>
            <p:nvPr/>
          </p:nvSpPr>
          <p:spPr bwMode="auto">
            <a:xfrm>
              <a:off x="1017" y="1799"/>
              <a:ext cx="43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latin typeface="Tahoma" pitchFamily="34" charset="0"/>
              </a:endParaRPr>
            </a:p>
          </p:txBody>
        </p:sp>
        <p:sp>
          <p:nvSpPr>
            <p:cNvPr id="90138" name="Line 21"/>
            <p:cNvSpPr>
              <a:spLocks noChangeShapeType="1"/>
            </p:cNvSpPr>
            <p:nvPr/>
          </p:nvSpPr>
          <p:spPr bwMode="auto">
            <a:xfrm>
              <a:off x="1209" y="1031"/>
              <a:ext cx="624" cy="1"/>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39" name="Line 22"/>
            <p:cNvSpPr>
              <a:spLocks noChangeShapeType="1"/>
            </p:cNvSpPr>
            <p:nvPr/>
          </p:nvSpPr>
          <p:spPr bwMode="auto">
            <a:xfrm>
              <a:off x="1209" y="1367"/>
              <a:ext cx="624" cy="1"/>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40" name="Line 23"/>
            <p:cNvSpPr>
              <a:spLocks noChangeShapeType="1"/>
            </p:cNvSpPr>
            <p:nvPr/>
          </p:nvSpPr>
          <p:spPr bwMode="auto">
            <a:xfrm>
              <a:off x="1209" y="2016"/>
              <a:ext cx="624" cy="1"/>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41" name="Line 24"/>
            <p:cNvSpPr>
              <a:spLocks noChangeShapeType="1"/>
            </p:cNvSpPr>
            <p:nvPr/>
          </p:nvSpPr>
          <p:spPr bwMode="auto">
            <a:xfrm>
              <a:off x="2505" y="2016"/>
              <a:ext cx="432" cy="1"/>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42" name="Rectangle 25"/>
            <p:cNvSpPr>
              <a:spLocks noChangeArrowheads="1"/>
            </p:cNvSpPr>
            <p:nvPr/>
          </p:nvSpPr>
          <p:spPr bwMode="auto">
            <a:xfrm>
              <a:off x="399" y="970"/>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t>0</a:t>
              </a:r>
            </a:p>
          </p:txBody>
        </p:sp>
        <p:sp>
          <p:nvSpPr>
            <p:cNvPr id="90143" name="Rectangle 26"/>
            <p:cNvSpPr>
              <a:spLocks noChangeArrowheads="1"/>
            </p:cNvSpPr>
            <p:nvPr/>
          </p:nvSpPr>
          <p:spPr bwMode="auto">
            <a:xfrm>
              <a:off x="385" y="1242"/>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t>1</a:t>
              </a:r>
            </a:p>
          </p:txBody>
        </p:sp>
        <p:sp>
          <p:nvSpPr>
            <p:cNvPr id="90144" name="Rectangle 27"/>
            <p:cNvSpPr>
              <a:spLocks noChangeArrowheads="1"/>
            </p:cNvSpPr>
            <p:nvPr/>
          </p:nvSpPr>
          <p:spPr bwMode="auto">
            <a:xfrm>
              <a:off x="399" y="1514"/>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t>2</a:t>
              </a:r>
            </a:p>
          </p:txBody>
        </p:sp>
        <p:sp>
          <p:nvSpPr>
            <p:cNvPr id="90145" name="Rectangle 28"/>
            <p:cNvSpPr>
              <a:spLocks noChangeArrowheads="1"/>
            </p:cNvSpPr>
            <p:nvPr/>
          </p:nvSpPr>
          <p:spPr bwMode="auto">
            <a:xfrm>
              <a:off x="385" y="183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t>3</a:t>
              </a:r>
            </a:p>
          </p:txBody>
        </p:sp>
        <p:sp>
          <p:nvSpPr>
            <p:cNvPr id="90146" name="Rectangle 30"/>
            <p:cNvSpPr>
              <a:spLocks noChangeArrowheads="1"/>
            </p:cNvSpPr>
            <p:nvPr/>
          </p:nvSpPr>
          <p:spPr bwMode="auto">
            <a:xfrm>
              <a:off x="1837" y="890"/>
              <a:ext cx="43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1</a:t>
              </a:r>
            </a:p>
          </p:txBody>
        </p:sp>
        <p:sp>
          <p:nvSpPr>
            <p:cNvPr id="90147" name="Rectangle 31"/>
            <p:cNvSpPr>
              <a:spLocks noChangeArrowheads="1"/>
            </p:cNvSpPr>
            <p:nvPr/>
          </p:nvSpPr>
          <p:spPr bwMode="auto">
            <a:xfrm>
              <a:off x="3373" y="890"/>
              <a:ext cx="43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 </a:t>
              </a:r>
            </a:p>
          </p:txBody>
        </p:sp>
        <p:sp>
          <p:nvSpPr>
            <p:cNvPr id="90148" name="Rectangle 32"/>
            <p:cNvSpPr>
              <a:spLocks noChangeArrowheads="1"/>
            </p:cNvSpPr>
            <p:nvPr/>
          </p:nvSpPr>
          <p:spPr bwMode="auto">
            <a:xfrm>
              <a:off x="2941" y="890"/>
              <a:ext cx="43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2</a:t>
              </a:r>
            </a:p>
          </p:txBody>
        </p:sp>
        <p:sp>
          <p:nvSpPr>
            <p:cNvPr id="90149" name="Rectangle 33"/>
            <p:cNvSpPr>
              <a:spLocks noChangeArrowheads="1"/>
            </p:cNvSpPr>
            <p:nvPr/>
          </p:nvSpPr>
          <p:spPr bwMode="auto">
            <a:xfrm>
              <a:off x="2269" y="890"/>
              <a:ext cx="43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latin typeface="Tahoma" pitchFamily="34" charset="0"/>
              </a:endParaRPr>
            </a:p>
          </p:txBody>
        </p:sp>
        <p:sp>
          <p:nvSpPr>
            <p:cNvPr id="90150" name="Line 34"/>
            <p:cNvSpPr>
              <a:spLocks noChangeShapeType="1"/>
            </p:cNvSpPr>
            <p:nvPr/>
          </p:nvSpPr>
          <p:spPr bwMode="auto">
            <a:xfrm>
              <a:off x="2509" y="1034"/>
              <a:ext cx="432" cy="1"/>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51" name="Line 35"/>
            <p:cNvSpPr>
              <a:spLocks noChangeShapeType="1"/>
            </p:cNvSpPr>
            <p:nvPr/>
          </p:nvSpPr>
          <p:spPr bwMode="auto">
            <a:xfrm>
              <a:off x="3696" y="1026"/>
              <a:ext cx="432" cy="1"/>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52" name="Rectangle 36"/>
            <p:cNvSpPr>
              <a:spLocks noChangeArrowheads="1"/>
            </p:cNvSpPr>
            <p:nvPr/>
          </p:nvSpPr>
          <p:spPr bwMode="auto">
            <a:xfrm>
              <a:off x="3373" y="1229"/>
              <a:ext cx="43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宋体" pitchFamily="2" charset="-122"/>
                </a:rPr>
                <a:t>∧</a:t>
              </a:r>
              <a:r>
                <a:rPr kumimoji="1" lang="en-US" altLang="zh-CN" sz="2400">
                  <a:latin typeface="Tahoma" pitchFamily="34" charset="0"/>
                </a:rPr>
                <a:t> </a:t>
              </a:r>
            </a:p>
          </p:txBody>
        </p:sp>
        <p:sp>
          <p:nvSpPr>
            <p:cNvPr id="90153" name="Rectangle 37"/>
            <p:cNvSpPr>
              <a:spLocks noChangeArrowheads="1"/>
            </p:cNvSpPr>
            <p:nvPr/>
          </p:nvSpPr>
          <p:spPr bwMode="auto">
            <a:xfrm>
              <a:off x="2941" y="1229"/>
              <a:ext cx="43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2</a:t>
              </a:r>
            </a:p>
          </p:txBody>
        </p:sp>
        <p:sp>
          <p:nvSpPr>
            <p:cNvPr id="90154" name="Line 38"/>
            <p:cNvSpPr>
              <a:spLocks noChangeShapeType="1"/>
            </p:cNvSpPr>
            <p:nvPr/>
          </p:nvSpPr>
          <p:spPr bwMode="auto">
            <a:xfrm>
              <a:off x="2517" y="1381"/>
              <a:ext cx="432" cy="1"/>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55" name="Rectangle 39"/>
            <p:cNvSpPr>
              <a:spLocks noChangeArrowheads="1"/>
            </p:cNvSpPr>
            <p:nvPr/>
          </p:nvSpPr>
          <p:spPr bwMode="auto">
            <a:xfrm>
              <a:off x="4143" y="1537"/>
              <a:ext cx="43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3</a:t>
              </a:r>
            </a:p>
          </p:txBody>
        </p:sp>
        <p:sp>
          <p:nvSpPr>
            <p:cNvPr id="90156" name="Rectangle 40"/>
            <p:cNvSpPr>
              <a:spLocks noChangeArrowheads="1"/>
            </p:cNvSpPr>
            <p:nvPr/>
          </p:nvSpPr>
          <p:spPr bwMode="auto">
            <a:xfrm>
              <a:off x="4575" y="1537"/>
              <a:ext cx="43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宋体" pitchFamily="2" charset="-122"/>
                </a:rPr>
                <a:t>∧</a:t>
              </a:r>
              <a:r>
                <a:rPr kumimoji="1" lang="en-US" altLang="zh-CN" sz="2400">
                  <a:latin typeface="Tahoma" pitchFamily="34" charset="0"/>
                </a:rPr>
                <a:t> </a:t>
              </a:r>
            </a:p>
          </p:txBody>
        </p:sp>
        <p:sp>
          <p:nvSpPr>
            <p:cNvPr id="90157" name="Line 41"/>
            <p:cNvSpPr>
              <a:spLocks noChangeShapeType="1"/>
            </p:cNvSpPr>
            <p:nvPr/>
          </p:nvSpPr>
          <p:spPr bwMode="auto">
            <a:xfrm>
              <a:off x="1202" y="1686"/>
              <a:ext cx="624" cy="1"/>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58" name="Rectangle 42"/>
            <p:cNvSpPr>
              <a:spLocks noChangeArrowheads="1"/>
            </p:cNvSpPr>
            <p:nvPr/>
          </p:nvSpPr>
          <p:spPr bwMode="auto">
            <a:xfrm>
              <a:off x="1830" y="1545"/>
              <a:ext cx="43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0</a:t>
              </a:r>
            </a:p>
          </p:txBody>
        </p:sp>
        <p:sp>
          <p:nvSpPr>
            <p:cNvPr id="90159" name="Rectangle 43"/>
            <p:cNvSpPr>
              <a:spLocks noChangeArrowheads="1"/>
            </p:cNvSpPr>
            <p:nvPr/>
          </p:nvSpPr>
          <p:spPr bwMode="auto">
            <a:xfrm>
              <a:off x="3366" y="1545"/>
              <a:ext cx="43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 </a:t>
              </a:r>
            </a:p>
          </p:txBody>
        </p:sp>
        <p:sp>
          <p:nvSpPr>
            <p:cNvPr id="90160" name="Rectangle 44"/>
            <p:cNvSpPr>
              <a:spLocks noChangeArrowheads="1"/>
            </p:cNvSpPr>
            <p:nvPr/>
          </p:nvSpPr>
          <p:spPr bwMode="auto">
            <a:xfrm>
              <a:off x="2934" y="1545"/>
              <a:ext cx="43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rPr>
                <a:t>1</a:t>
              </a:r>
            </a:p>
          </p:txBody>
        </p:sp>
        <p:sp>
          <p:nvSpPr>
            <p:cNvPr id="90161" name="Rectangle 45"/>
            <p:cNvSpPr>
              <a:spLocks noChangeArrowheads="1"/>
            </p:cNvSpPr>
            <p:nvPr/>
          </p:nvSpPr>
          <p:spPr bwMode="auto">
            <a:xfrm>
              <a:off x="2262" y="1545"/>
              <a:ext cx="43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latin typeface="Tahoma" pitchFamily="34" charset="0"/>
              </a:endParaRPr>
            </a:p>
          </p:txBody>
        </p:sp>
        <p:sp>
          <p:nvSpPr>
            <p:cNvPr id="90162" name="Line 46"/>
            <p:cNvSpPr>
              <a:spLocks noChangeShapeType="1"/>
            </p:cNvSpPr>
            <p:nvPr/>
          </p:nvSpPr>
          <p:spPr bwMode="auto">
            <a:xfrm>
              <a:off x="2502" y="1689"/>
              <a:ext cx="432" cy="1"/>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63" name="Line 47"/>
            <p:cNvSpPr>
              <a:spLocks noChangeShapeType="1"/>
            </p:cNvSpPr>
            <p:nvPr/>
          </p:nvSpPr>
          <p:spPr bwMode="auto">
            <a:xfrm>
              <a:off x="3689" y="1681"/>
              <a:ext cx="432" cy="1"/>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pic>
        <p:nvPicPr>
          <p:cNvPr id="323633" name="Picture 49"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3789363"/>
            <a:ext cx="3529012" cy="268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7" name="AutoShape 50"/>
          <p:cNvSpPr>
            <a:spLocks noChangeArrowheads="1"/>
          </p:cNvSpPr>
          <p:nvPr/>
        </p:nvSpPr>
        <p:spPr bwMode="auto">
          <a:xfrm>
            <a:off x="179388" y="1052513"/>
            <a:ext cx="936625" cy="360362"/>
          </a:xfrm>
          <a:prstGeom prst="wedgeEllipseCallout">
            <a:avLst>
              <a:gd name="adj1" fmla="val 60000"/>
              <a:gd name="adj2" fmla="val 125773"/>
            </a:avLst>
          </a:prstGeom>
          <a:solidFill>
            <a:srgbClr val="00FF99"/>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a:t>起点</a:t>
            </a:r>
          </a:p>
        </p:txBody>
      </p:sp>
      <p:grpSp>
        <p:nvGrpSpPr>
          <p:cNvPr id="323637" name="Group 53"/>
          <p:cNvGrpSpPr>
            <a:grpSpLocks/>
          </p:cNvGrpSpPr>
          <p:nvPr/>
        </p:nvGrpSpPr>
        <p:grpSpPr bwMode="auto">
          <a:xfrm>
            <a:off x="4716463" y="3644900"/>
            <a:ext cx="3816350" cy="1227138"/>
            <a:chOff x="2971" y="2387"/>
            <a:chExt cx="2404" cy="773"/>
          </a:xfrm>
        </p:grpSpPr>
        <p:sp>
          <p:nvSpPr>
            <p:cNvPr id="90120" name="Text Box 51"/>
            <p:cNvSpPr txBox="1">
              <a:spLocks noChangeArrowheads="1"/>
            </p:cNvSpPr>
            <p:nvPr/>
          </p:nvSpPr>
          <p:spPr bwMode="auto">
            <a:xfrm>
              <a:off x="2971" y="2387"/>
              <a:ext cx="23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3200" b="1">
                  <a:latin typeface="楷体_GB2312" pitchFamily="49" charset="-122"/>
                  <a:ea typeface="楷体_GB2312" pitchFamily="49" charset="-122"/>
                </a:rPr>
                <a:t>DFS</a:t>
              </a:r>
              <a:r>
                <a:rPr lang="zh-CN" altLang="en-US" sz="3200" b="1">
                  <a:latin typeface="楷体_GB2312" pitchFamily="49" charset="-122"/>
                  <a:ea typeface="楷体_GB2312" pitchFamily="49" charset="-122"/>
                </a:rPr>
                <a:t>结果</a:t>
              </a:r>
            </a:p>
          </p:txBody>
        </p:sp>
        <p:sp>
          <p:nvSpPr>
            <p:cNvPr id="90121" name="Text Box 52"/>
            <p:cNvSpPr txBox="1">
              <a:spLocks noChangeArrowheads="1"/>
            </p:cNvSpPr>
            <p:nvPr/>
          </p:nvSpPr>
          <p:spPr bwMode="auto">
            <a:xfrm>
              <a:off x="3017" y="2795"/>
              <a:ext cx="23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3200" b="1">
                  <a:latin typeface="楷体_GB2312" pitchFamily="49" charset="-122"/>
                  <a:ea typeface="楷体_GB2312" pitchFamily="49" charset="-122"/>
                </a:rPr>
                <a:t>v0</a:t>
              </a:r>
              <a:r>
                <a:rPr kumimoji="1" lang="en-US" altLang="zh-CN" sz="3200">
                  <a:latin typeface="Tahoma" pitchFamily="34" charset="0"/>
                </a:rPr>
                <a:t>→</a:t>
              </a:r>
              <a:r>
                <a:rPr lang="en-US" altLang="zh-CN" sz="3200" b="1">
                  <a:latin typeface="楷体_GB2312" pitchFamily="49" charset="-122"/>
                  <a:ea typeface="楷体_GB2312" pitchFamily="49" charset="-122"/>
                </a:rPr>
                <a:t>v1</a:t>
              </a:r>
              <a:r>
                <a:rPr kumimoji="1" lang="en-US" altLang="zh-CN" sz="3200">
                  <a:latin typeface="Tahoma" pitchFamily="34" charset="0"/>
                </a:rPr>
                <a:t>→</a:t>
              </a:r>
              <a:r>
                <a:rPr lang="en-US" altLang="zh-CN" sz="3200" b="1">
                  <a:latin typeface="楷体_GB2312" pitchFamily="49" charset="-122"/>
                  <a:ea typeface="楷体_GB2312" pitchFamily="49" charset="-122"/>
                </a:rPr>
                <a:t>v2</a:t>
              </a:r>
              <a:r>
                <a:rPr kumimoji="1" lang="en-US" altLang="zh-CN" sz="3200">
                  <a:latin typeface="Tahoma" pitchFamily="34" charset="0"/>
                </a:rPr>
                <a:t>→</a:t>
              </a:r>
              <a:r>
                <a:rPr lang="en-US" altLang="zh-CN" sz="3200" b="1">
                  <a:latin typeface="楷体_GB2312" pitchFamily="49" charset="-122"/>
                  <a:ea typeface="楷体_GB2312" pitchFamily="49" charset="-122"/>
                </a:rPr>
                <a:t>v3</a:t>
              </a:r>
            </a:p>
          </p:txBody>
        </p:sp>
      </p:grpSp>
      <p:sp>
        <p:nvSpPr>
          <p:cNvPr id="323638" name="Text Box 54"/>
          <p:cNvSpPr txBox="1">
            <a:spLocks noChangeArrowheads="1"/>
          </p:cNvSpPr>
          <p:nvPr/>
        </p:nvSpPr>
        <p:spPr bwMode="auto">
          <a:xfrm>
            <a:off x="4211638" y="5043488"/>
            <a:ext cx="4752975"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3200" b="1">
                <a:latin typeface="楷体_GB2312" pitchFamily="49" charset="-122"/>
                <a:ea typeface="楷体_GB2312" pitchFamily="49" charset="-122"/>
              </a:rPr>
              <a:t>注意：在邻接表中，并非每个表结点都被扫描到，因此，遍历速度很快。</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23633"/>
                                        </p:tgtEl>
                                        <p:attrNameLst>
                                          <p:attrName>style.visibility</p:attrName>
                                        </p:attrNameLst>
                                      </p:cBhvr>
                                      <p:to>
                                        <p:strVal val="visible"/>
                                      </p:to>
                                    </p:set>
                                    <p:animEffect transition="in" filter="wipe(down)">
                                      <p:cBhvr>
                                        <p:cTn id="7" dur="500"/>
                                        <p:tgtEl>
                                          <p:spTgt spid="3236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23637"/>
                                        </p:tgtEl>
                                        <p:attrNameLst>
                                          <p:attrName>style.visibility</p:attrName>
                                        </p:attrNameLst>
                                      </p:cBhvr>
                                      <p:to>
                                        <p:strVal val="visible"/>
                                      </p:to>
                                    </p:set>
                                    <p:animEffect transition="in" filter="wipe(down)">
                                      <p:cBhvr>
                                        <p:cTn id="12" dur="500"/>
                                        <p:tgtEl>
                                          <p:spTgt spid="3236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23638"/>
                                        </p:tgtEl>
                                        <p:attrNameLst>
                                          <p:attrName>style.visibility</p:attrName>
                                        </p:attrNameLst>
                                      </p:cBhvr>
                                      <p:to>
                                        <p:strVal val="visible"/>
                                      </p:to>
                                    </p:set>
                                    <p:animEffect transition="in" filter="wipe(down)">
                                      <p:cBhvr>
                                        <p:cTn id="17" dur="500"/>
                                        <p:tgtEl>
                                          <p:spTgt spid="3236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638" grpId="0"/>
    </p:bld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138" name="Rectangle 5"/>
          <p:cNvSpPr>
            <a:spLocks noGrp="1" noChangeArrowheads="1"/>
          </p:cNvSpPr>
          <p:nvPr>
            <p:ph type="body" idx="1"/>
          </p:nvPr>
        </p:nvSpPr>
        <p:spPr>
          <a:xfrm>
            <a:off x="215900" y="1700213"/>
            <a:ext cx="8748713" cy="5111750"/>
          </a:xfrm>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Wingdings" pitchFamily="2" charset="2"/>
              <a:buNone/>
            </a:pPr>
            <a:r>
              <a:rPr lang="en-US" altLang="zh-CN" sz="2400" smtClean="0">
                <a:solidFill>
                  <a:srgbClr val="000000"/>
                </a:solidFill>
              </a:rPr>
              <a:t>//</a:t>
            </a:r>
            <a:r>
              <a:rPr lang="zh-CN" altLang="en-US" sz="2400" smtClean="0">
                <a:solidFill>
                  <a:srgbClr val="000000"/>
                </a:solidFill>
              </a:rPr>
              <a:t>算法</a:t>
            </a:r>
            <a:r>
              <a:rPr lang="en-US" altLang="zh-CN" sz="2400" smtClean="0">
                <a:solidFill>
                  <a:srgbClr val="000000"/>
                </a:solidFill>
              </a:rPr>
              <a:t>7.4   </a:t>
            </a:r>
            <a:r>
              <a:rPr lang="zh-CN" altLang="en-US" sz="2400" smtClean="0">
                <a:solidFill>
                  <a:srgbClr val="000000"/>
                </a:solidFill>
              </a:rPr>
              <a:t>对图</a:t>
            </a:r>
            <a:r>
              <a:rPr lang="en-US" altLang="zh-CN" sz="2400" smtClean="0">
                <a:solidFill>
                  <a:srgbClr val="000000"/>
                </a:solidFill>
              </a:rPr>
              <a:t>G</a:t>
            </a:r>
            <a:r>
              <a:rPr lang="zh-CN" altLang="en-US" sz="2400" smtClean="0">
                <a:solidFill>
                  <a:srgbClr val="000000"/>
                </a:solidFill>
              </a:rPr>
              <a:t>作深度优先遍历</a:t>
            </a:r>
          </a:p>
          <a:p>
            <a:pPr eaLnBrk="1" hangingPunct="1">
              <a:buFont typeface="Wingdings" pitchFamily="2" charset="2"/>
              <a:buNone/>
            </a:pPr>
            <a:r>
              <a:rPr lang="en-US" altLang="zh-CN" sz="2800" smtClean="0">
                <a:solidFill>
                  <a:srgbClr val="000000"/>
                </a:solidFill>
              </a:rPr>
              <a:t>void DFSTraverse(Graph G, Status (*Visit)(int v)) {  </a:t>
            </a:r>
            <a:endParaRPr lang="en-US" altLang="zh-CN" sz="1800" smtClean="0">
              <a:solidFill>
                <a:srgbClr val="000000"/>
              </a:solidFill>
            </a:endParaRPr>
          </a:p>
          <a:p>
            <a:pPr eaLnBrk="1" hangingPunct="1">
              <a:buFont typeface="Wingdings" pitchFamily="2" charset="2"/>
              <a:buNone/>
            </a:pPr>
            <a:r>
              <a:rPr lang="en-US" altLang="zh-CN" sz="2800" smtClean="0">
                <a:solidFill>
                  <a:srgbClr val="000000"/>
                </a:solidFill>
              </a:rPr>
              <a:t>  int v;</a:t>
            </a:r>
          </a:p>
          <a:p>
            <a:pPr eaLnBrk="1" hangingPunct="1">
              <a:buFont typeface="Wingdings" pitchFamily="2" charset="2"/>
              <a:buNone/>
            </a:pPr>
            <a:r>
              <a:rPr lang="en-US" altLang="zh-CN" sz="2800" smtClean="0">
                <a:solidFill>
                  <a:srgbClr val="000000"/>
                </a:solidFill>
              </a:rPr>
              <a:t>  VisitFunc = Visit;  </a:t>
            </a:r>
            <a:r>
              <a:rPr lang="en-US" altLang="zh-CN" sz="1800" smtClean="0">
                <a:solidFill>
                  <a:srgbClr val="000000"/>
                </a:solidFill>
              </a:rPr>
              <a:t>// </a:t>
            </a:r>
            <a:r>
              <a:rPr lang="zh-CN" altLang="en-US" sz="1800" smtClean="0">
                <a:solidFill>
                  <a:srgbClr val="000000"/>
                </a:solidFill>
              </a:rPr>
              <a:t>使用全局变量</a:t>
            </a:r>
            <a:r>
              <a:rPr lang="en-US" altLang="zh-CN" sz="1800" smtClean="0">
                <a:solidFill>
                  <a:srgbClr val="000000"/>
                </a:solidFill>
              </a:rPr>
              <a:t>VisitFunc</a:t>
            </a:r>
            <a:r>
              <a:rPr lang="zh-CN" altLang="en-US" sz="1800" smtClean="0">
                <a:solidFill>
                  <a:srgbClr val="000000"/>
                </a:solidFill>
              </a:rPr>
              <a:t>，使</a:t>
            </a:r>
            <a:r>
              <a:rPr lang="en-US" altLang="zh-CN" sz="1800" smtClean="0">
                <a:solidFill>
                  <a:srgbClr val="000000"/>
                </a:solidFill>
              </a:rPr>
              <a:t>DFS</a:t>
            </a:r>
            <a:r>
              <a:rPr lang="zh-CN" altLang="en-US" sz="1800" smtClean="0">
                <a:solidFill>
                  <a:srgbClr val="000000"/>
                </a:solidFill>
              </a:rPr>
              <a:t>不必设函数指针参数</a:t>
            </a:r>
          </a:p>
          <a:p>
            <a:pPr eaLnBrk="1" hangingPunct="1">
              <a:buFont typeface="Wingdings" pitchFamily="2" charset="2"/>
              <a:buNone/>
            </a:pPr>
            <a:r>
              <a:rPr lang="zh-CN" altLang="en-US" sz="2800" smtClean="0">
                <a:solidFill>
                  <a:srgbClr val="000000"/>
                </a:solidFill>
              </a:rPr>
              <a:t> </a:t>
            </a:r>
            <a:r>
              <a:rPr lang="en-US" altLang="zh-CN" sz="2800" smtClean="0">
                <a:solidFill>
                  <a:srgbClr val="000000"/>
                </a:solidFill>
              </a:rPr>
              <a:t>for (v=0; v&lt;G.vexnum; ++v) </a:t>
            </a:r>
          </a:p>
          <a:p>
            <a:pPr eaLnBrk="1" hangingPunct="1">
              <a:buFont typeface="Wingdings" pitchFamily="2" charset="2"/>
              <a:buNone/>
            </a:pPr>
            <a:r>
              <a:rPr lang="en-US" altLang="zh-CN" sz="2800" smtClean="0">
                <a:solidFill>
                  <a:srgbClr val="000000"/>
                </a:solidFill>
              </a:rPr>
              <a:t>       visited[v] = false;   </a:t>
            </a:r>
            <a:r>
              <a:rPr lang="en-US" altLang="zh-CN" sz="2000" smtClean="0">
                <a:solidFill>
                  <a:srgbClr val="000000"/>
                </a:solidFill>
              </a:rPr>
              <a:t>// </a:t>
            </a:r>
            <a:r>
              <a:rPr lang="zh-CN" altLang="en-US" sz="2000" smtClean="0">
                <a:solidFill>
                  <a:srgbClr val="000000"/>
                </a:solidFill>
              </a:rPr>
              <a:t>访问标志数组初始化</a:t>
            </a:r>
          </a:p>
          <a:p>
            <a:pPr eaLnBrk="1" hangingPunct="1">
              <a:buFont typeface="Wingdings" pitchFamily="2" charset="2"/>
              <a:buNone/>
            </a:pPr>
            <a:endParaRPr lang="zh-CN" altLang="en-US" sz="2800" smtClean="0">
              <a:solidFill>
                <a:srgbClr val="000000"/>
              </a:solidFill>
            </a:endParaRPr>
          </a:p>
          <a:p>
            <a:pPr eaLnBrk="1" hangingPunct="1">
              <a:buFont typeface="Wingdings" pitchFamily="2" charset="2"/>
              <a:buNone/>
            </a:pPr>
            <a:r>
              <a:rPr lang="zh-CN" altLang="en-US" sz="2800" smtClean="0">
                <a:solidFill>
                  <a:srgbClr val="000000"/>
                </a:solidFill>
              </a:rPr>
              <a:t> </a:t>
            </a:r>
            <a:r>
              <a:rPr lang="en-US" altLang="zh-CN" sz="2800" smtClean="0">
                <a:solidFill>
                  <a:srgbClr val="000000"/>
                </a:solidFill>
              </a:rPr>
              <a:t>for (v=0; v&lt;G.vexnum; ++v) </a:t>
            </a:r>
          </a:p>
          <a:p>
            <a:pPr eaLnBrk="1" hangingPunct="1">
              <a:buFont typeface="Wingdings" pitchFamily="2" charset="2"/>
              <a:buNone/>
            </a:pPr>
            <a:r>
              <a:rPr lang="en-US" altLang="zh-CN" sz="2800" smtClean="0">
                <a:solidFill>
                  <a:srgbClr val="000000"/>
                </a:solidFill>
              </a:rPr>
              <a:t>   if (!visited[v])   DFS(G, v);    </a:t>
            </a:r>
            <a:r>
              <a:rPr lang="en-US" altLang="zh-CN" sz="2000" smtClean="0">
                <a:solidFill>
                  <a:srgbClr val="000000"/>
                </a:solidFill>
              </a:rPr>
              <a:t>// </a:t>
            </a:r>
            <a:r>
              <a:rPr lang="zh-CN" altLang="en-US" sz="2000" smtClean="0">
                <a:solidFill>
                  <a:srgbClr val="000000"/>
                </a:solidFill>
              </a:rPr>
              <a:t>对尚未访问的顶点调用</a:t>
            </a:r>
            <a:r>
              <a:rPr lang="en-US" altLang="zh-CN" sz="2000" smtClean="0">
                <a:solidFill>
                  <a:srgbClr val="000000"/>
                </a:solidFill>
              </a:rPr>
              <a:t>DFS</a:t>
            </a:r>
          </a:p>
          <a:p>
            <a:pPr eaLnBrk="1" hangingPunct="1">
              <a:buFont typeface="Wingdings" pitchFamily="2" charset="2"/>
              <a:buNone/>
            </a:pPr>
            <a:r>
              <a:rPr lang="en-US" altLang="zh-CN" sz="2800" smtClean="0">
                <a:solidFill>
                  <a:srgbClr val="000000"/>
                </a:solidFill>
              </a:rPr>
              <a:t>}</a:t>
            </a:r>
          </a:p>
        </p:txBody>
      </p:sp>
      <p:sp>
        <p:nvSpPr>
          <p:cNvPr id="91139" name="Rectangle 7"/>
          <p:cNvSpPr>
            <a:spLocks noChangeArrowheads="1"/>
          </p:cNvSpPr>
          <p:nvPr/>
        </p:nvSpPr>
        <p:spPr bwMode="auto">
          <a:xfrm>
            <a:off x="395288" y="908050"/>
            <a:ext cx="7899400"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20000"/>
              </a:spcBef>
              <a:buClr>
                <a:schemeClr val="hlink"/>
              </a:buClr>
              <a:buFont typeface="Wingdings" pitchFamily="2" charset="2"/>
              <a:buNone/>
            </a:pPr>
            <a:r>
              <a:rPr lang="en-US" altLang="zh-CN" sz="2400">
                <a:solidFill>
                  <a:srgbClr val="000000"/>
                </a:solidFill>
              </a:rPr>
              <a:t>Boolean  visited[MAX];   //</a:t>
            </a:r>
            <a:r>
              <a:rPr lang="zh-CN" altLang="en-US" sz="2400">
                <a:solidFill>
                  <a:srgbClr val="000000"/>
                </a:solidFill>
              </a:rPr>
              <a:t>访问标志数组</a:t>
            </a:r>
          </a:p>
          <a:p>
            <a:pPr>
              <a:lnSpc>
                <a:spcPct val="80000"/>
              </a:lnSpc>
              <a:spcBef>
                <a:spcPct val="20000"/>
              </a:spcBef>
              <a:buClr>
                <a:schemeClr val="hlink"/>
              </a:buClr>
              <a:buFont typeface="Wingdings" pitchFamily="2" charset="2"/>
              <a:buNone/>
            </a:pPr>
            <a:r>
              <a:rPr lang="en-US" altLang="zh-CN" sz="2400">
                <a:solidFill>
                  <a:srgbClr val="000000"/>
                </a:solidFill>
              </a:rPr>
              <a:t>status (*visitFunc)(int v );   //</a:t>
            </a:r>
            <a:r>
              <a:rPr lang="zh-CN" altLang="en-US" sz="2400">
                <a:solidFill>
                  <a:srgbClr val="000000"/>
                </a:solidFill>
              </a:rPr>
              <a:t>全局函数变量</a:t>
            </a:r>
          </a:p>
        </p:txBody>
      </p:sp>
      <p:sp>
        <p:nvSpPr>
          <p:cNvPr id="203784" name="Rectangle 8"/>
          <p:cNvSpPr>
            <a:spLocks noChangeArrowheads="1"/>
          </p:cNvSpPr>
          <p:nvPr/>
        </p:nvSpPr>
        <p:spPr bwMode="auto">
          <a:xfrm>
            <a:off x="395288" y="3213100"/>
            <a:ext cx="8497887" cy="57626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20000"/>
              </a:spcBef>
              <a:buClr>
                <a:schemeClr val="hlink"/>
              </a:buClr>
              <a:buFont typeface="Wingdings" pitchFamily="2" charset="2"/>
              <a:buNone/>
            </a:pPr>
            <a:r>
              <a:rPr lang="en-US" altLang="zh-CN" sz="3200">
                <a:solidFill>
                  <a:schemeClr val="bg1"/>
                </a:solidFill>
              </a:rPr>
              <a:t>hu</a:t>
            </a:r>
          </a:p>
        </p:txBody>
      </p:sp>
      <p:sp>
        <p:nvSpPr>
          <p:cNvPr id="203785" name="Rectangle 9"/>
          <p:cNvSpPr>
            <a:spLocks noChangeArrowheads="1"/>
          </p:cNvSpPr>
          <p:nvPr/>
        </p:nvSpPr>
        <p:spPr bwMode="auto">
          <a:xfrm>
            <a:off x="395288" y="4768850"/>
            <a:ext cx="6121400" cy="57626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20000"/>
              </a:spcBef>
              <a:buClr>
                <a:schemeClr val="hlink"/>
              </a:buClr>
              <a:buFont typeface="Wingdings" pitchFamily="2" charset="2"/>
              <a:buNone/>
            </a:pPr>
            <a:r>
              <a:rPr lang="en-US" altLang="zh-CN" sz="2800">
                <a:solidFill>
                  <a:srgbClr val="000000"/>
                </a:solidFill>
              </a:rPr>
              <a:t>P=G.AdjList[v].firstarc;</a:t>
            </a:r>
          </a:p>
        </p:txBody>
      </p:sp>
      <p:sp>
        <p:nvSpPr>
          <p:cNvPr id="203786" name="Rectangle 10"/>
          <p:cNvSpPr>
            <a:spLocks noChangeArrowheads="1"/>
          </p:cNvSpPr>
          <p:nvPr/>
        </p:nvSpPr>
        <p:spPr bwMode="auto">
          <a:xfrm>
            <a:off x="250825" y="1208088"/>
            <a:ext cx="7561263" cy="57626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20000"/>
              </a:spcBef>
              <a:buClr>
                <a:schemeClr val="hlink"/>
              </a:buClr>
              <a:buFont typeface="Wingdings" pitchFamily="2" charset="2"/>
              <a:buNone/>
            </a:pPr>
            <a:r>
              <a:rPr lang="en-US" altLang="zh-CN" sz="3200">
                <a:solidFill>
                  <a:schemeClr val="bg1"/>
                </a:solidFill>
              </a:rPr>
              <a:t>hu</a:t>
            </a:r>
          </a:p>
        </p:txBody>
      </p:sp>
      <p:sp>
        <p:nvSpPr>
          <p:cNvPr id="203787" name="Text Box 11"/>
          <p:cNvSpPr txBox="1">
            <a:spLocks noChangeArrowheads="1"/>
          </p:cNvSpPr>
          <p:nvPr/>
        </p:nvSpPr>
        <p:spPr bwMode="auto">
          <a:xfrm>
            <a:off x="6948488" y="1052513"/>
            <a:ext cx="2089150" cy="701675"/>
          </a:xfrm>
          <a:prstGeom prst="rect">
            <a:avLst/>
          </a:prstGeom>
          <a:solidFill>
            <a:srgbClr val="000066"/>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000" b="1">
                <a:solidFill>
                  <a:schemeClr val="bg1"/>
                </a:solidFill>
                <a:ea typeface="楷体_GB2312" pitchFamily="49" charset="-122"/>
              </a:rPr>
              <a:t>如果不用全局变量呢？</a:t>
            </a:r>
          </a:p>
        </p:txBody>
      </p:sp>
      <p:sp>
        <p:nvSpPr>
          <p:cNvPr id="91144" name="Text Box 12"/>
          <p:cNvSpPr txBox="1">
            <a:spLocks noChangeArrowheads="1"/>
          </p:cNvSpPr>
          <p:nvPr/>
        </p:nvSpPr>
        <p:spPr bwMode="auto">
          <a:xfrm>
            <a:off x="466725" y="188913"/>
            <a:ext cx="2622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a:latin typeface="楷体_GB2312" pitchFamily="49" charset="-122"/>
                <a:ea typeface="楷体_GB2312" pitchFamily="49" charset="-122"/>
              </a:rPr>
              <a:t>DFS</a:t>
            </a:r>
            <a:r>
              <a:rPr kumimoji="1" lang="zh-CN" altLang="en-US" sz="3200">
                <a:latin typeface="楷体_GB2312" pitchFamily="49" charset="-122"/>
                <a:ea typeface="楷体_GB2312" pitchFamily="49" charset="-122"/>
              </a:rPr>
              <a:t>如何编程</a:t>
            </a:r>
            <a:r>
              <a:rPr kumimoji="1" lang="en-US" altLang="zh-CN" sz="3200">
                <a:latin typeface="楷体_GB2312" pitchFamily="49" charset="-122"/>
                <a:ea typeface="楷体_GB2312" pitchFamily="49" charset="-122"/>
              </a:rPr>
              <a: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378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203786"/>
                                        </p:tgtEl>
                                        <p:attrNameLst>
                                          <p:attrName>style.visibility</p:attrName>
                                        </p:attrNameLst>
                                      </p:cBhvr>
                                      <p:to>
                                        <p:strVal val="visible"/>
                                      </p:to>
                                    </p:set>
                                    <p:animEffect transition="in" filter="wipe(down)">
                                      <p:cBhvr>
                                        <p:cTn id="11" dur="500"/>
                                        <p:tgtEl>
                                          <p:spTgt spid="20378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203784"/>
                                        </p:tgtEl>
                                        <p:attrNameLst>
                                          <p:attrName>style.visibility</p:attrName>
                                        </p:attrNameLst>
                                      </p:cBhvr>
                                      <p:to>
                                        <p:strVal val="visible"/>
                                      </p:to>
                                    </p:set>
                                    <p:animEffect transition="in" filter="wipe(down)">
                                      <p:cBhvr>
                                        <p:cTn id="16" dur="500"/>
                                        <p:tgtEl>
                                          <p:spTgt spid="20378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203785"/>
                                        </p:tgtEl>
                                        <p:attrNameLst>
                                          <p:attrName>style.visibility</p:attrName>
                                        </p:attrNameLst>
                                      </p:cBhvr>
                                      <p:to>
                                        <p:strVal val="visible"/>
                                      </p:to>
                                    </p:set>
                                    <p:animEffect transition="in" filter="wipe(down)">
                                      <p:cBhvr>
                                        <p:cTn id="21" dur="500"/>
                                        <p:tgtEl>
                                          <p:spTgt spid="2037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84" grpId="0" animBg="1"/>
      <p:bldP spid="203785" grpId="0" animBg="1"/>
      <p:bldP spid="203786" grpId="0" animBg="1"/>
      <p:bldP spid="203787" grpId="0" animBg="1"/>
    </p:bld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2" name="Rectangle 4"/>
          <p:cNvSpPr>
            <a:spLocks noChangeArrowheads="1"/>
          </p:cNvSpPr>
          <p:nvPr/>
        </p:nvSpPr>
        <p:spPr bwMode="auto">
          <a:xfrm>
            <a:off x="179388" y="481013"/>
            <a:ext cx="8785225" cy="489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5000"/>
              </a:lnSpc>
            </a:pPr>
            <a:r>
              <a:rPr kumimoji="1" lang="en-US" altLang="zh-CN" sz="2800"/>
              <a:t>void DFS(Graph G, int v) {  // </a:t>
            </a:r>
            <a:r>
              <a:rPr kumimoji="1" lang="zh-CN" altLang="en-US" sz="2800"/>
              <a:t>算法</a:t>
            </a:r>
            <a:r>
              <a:rPr kumimoji="1" lang="en-US" altLang="zh-CN" sz="2800"/>
              <a:t>7.5</a:t>
            </a:r>
          </a:p>
          <a:p>
            <a:pPr>
              <a:lnSpc>
                <a:spcPct val="125000"/>
              </a:lnSpc>
            </a:pPr>
            <a:r>
              <a:rPr kumimoji="1" lang="en-US" altLang="zh-CN" sz="2800"/>
              <a:t>   // </a:t>
            </a:r>
            <a:r>
              <a:rPr kumimoji="1" lang="zh-CN" altLang="en-US" sz="2800"/>
              <a:t>从第</a:t>
            </a:r>
            <a:r>
              <a:rPr kumimoji="1" lang="en-US" altLang="zh-CN" sz="2800"/>
              <a:t>v</a:t>
            </a:r>
            <a:r>
              <a:rPr kumimoji="1" lang="zh-CN" altLang="en-US" sz="2800"/>
              <a:t>个顶点出发递归地深度优先遍历图</a:t>
            </a:r>
            <a:r>
              <a:rPr kumimoji="1" lang="en-US" altLang="zh-CN" sz="2800"/>
              <a:t>G</a:t>
            </a:r>
          </a:p>
          <a:p>
            <a:pPr>
              <a:lnSpc>
                <a:spcPct val="125000"/>
              </a:lnSpc>
            </a:pPr>
            <a:r>
              <a:rPr kumimoji="1" lang="en-US" altLang="zh-CN" sz="2800"/>
              <a:t> int w;</a:t>
            </a:r>
          </a:p>
          <a:p>
            <a:pPr>
              <a:lnSpc>
                <a:spcPct val="125000"/>
              </a:lnSpc>
            </a:pPr>
            <a:r>
              <a:rPr kumimoji="1" lang="en-US" altLang="zh-CN" sz="2800"/>
              <a:t> visited[v] = true;   VisitFunc(v);  // </a:t>
            </a:r>
            <a:r>
              <a:rPr kumimoji="1" lang="zh-CN" altLang="en-US" sz="2800"/>
              <a:t>访问第</a:t>
            </a:r>
            <a:r>
              <a:rPr kumimoji="1" lang="en-US" altLang="zh-CN" sz="2800"/>
              <a:t>v</a:t>
            </a:r>
            <a:r>
              <a:rPr kumimoji="1" lang="zh-CN" altLang="en-US" sz="2800"/>
              <a:t>个顶点</a:t>
            </a:r>
          </a:p>
          <a:p>
            <a:pPr>
              <a:lnSpc>
                <a:spcPct val="125000"/>
              </a:lnSpc>
            </a:pPr>
            <a:r>
              <a:rPr kumimoji="1" lang="en-US" altLang="zh-CN" sz="2800"/>
              <a:t>for (w=FirstAdjVex(G, v);w!=-1;w=NextAdjVex(G, v, w))</a:t>
            </a:r>
          </a:p>
          <a:p>
            <a:pPr>
              <a:lnSpc>
                <a:spcPct val="125000"/>
              </a:lnSpc>
            </a:pPr>
            <a:r>
              <a:rPr kumimoji="1" lang="en-US" altLang="zh-CN" sz="2800"/>
              <a:t> if (!visited[w])   // </a:t>
            </a:r>
            <a:r>
              <a:rPr kumimoji="1" lang="zh-CN" altLang="en-US" sz="2800"/>
              <a:t>对</a:t>
            </a:r>
            <a:r>
              <a:rPr kumimoji="1" lang="en-US" altLang="zh-CN" sz="2800"/>
              <a:t>v</a:t>
            </a:r>
            <a:r>
              <a:rPr kumimoji="1" lang="zh-CN" altLang="en-US" sz="2800"/>
              <a:t>的尚未访问的邻接顶点</a:t>
            </a:r>
            <a:r>
              <a:rPr kumimoji="1" lang="en-US" altLang="zh-CN" sz="2800"/>
              <a:t>w</a:t>
            </a:r>
            <a:r>
              <a:rPr kumimoji="1" lang="zh-CN" altLang="en-US" sz="2800"/>
              <a:t>递</a:t>
            </a:r>
          </a:p>
          <a:p>
            <a:pPr>
              <a:lnSpc>
                <a:spcPct val="125000"/>
              </a:lnSpc>
            </a:pPr>
            <a:r>
              <a:rPr kumimoji="1" lang="zh-CN" altLang="en-US" sz="2800"/>
              <a:t>                        </a:t>
            </a:r>
            <a:r>
              <a:rPr kumimoji="1" lang="en-US" altLang="zh-CN" sz="2800"/>
              <a:t>//</a:t>
            </a:r>
            <a:r>
              <a:rPr kumimoji="1" lang="zh-CN" altLang="en-US" sz="2800"/>
              <a:t>归调用</a:t>
            </a:r>
            <a:r>
              <a:rPr kumimoji="1" lang="en-US" altLang="zh-CN" sz="2800"/>
              <a:t>DFS</a:t>
            </a:r>
          </a:p>
          <a:p>
            <a:pPr>
              <a:lnSpc>
                <a:spcPct val="125000"/>
              </a:lnSpc>
            </a:pPr>
            <a:r>
              <a:rPr kumimoji="1" lang="en-US" altLang="zh-CN" sz="2800"/>
              <a:t>         DFS(G, w);</a:t>
            </a:r>
          </a:p>
          <a:p>
            <a:pPr>
              <a:lnSpc>
                <a:spcPct val="125000"/>
              </a:lnSpc>
            </a:pPr>
            <a:r>
              <a:rPr kumimoji="1" lang="en-US" altLang="zh-CN" sz="2800"/>
              <a:t>}</a:t>
            </a:r>
          </a:p>
        </p:txBody>
      </p:sp>
    </p:spTree>
  </p:cSld>
  <p:clrMapOvr>
    <a:masterClrMapping/>
  </p:clrMapOvr>
  <p:transition>
    <p:blinds dir="vert"/>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186" name="Rectangle 5"/>
          <p:cNvSpPr>
            <a:spLocks noChangeArrowheads="1"/>
          </p:cNvSpPr>
          <p:nvPr/>
        </p:nvSpPr>
        <p:spPr bwMode="auto">
          <a:xfrm>
            <a:off x="250825" y="1412875"/>
            <a:ext cx="8569325"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latin typeface="楷体_GB2312" pitchFamily="49" charset="-122"/>
                <a:ea typeface="楷体_GB2312" pitchFamily="49" charset="-122"/>
              </a:rPr>
              <a:t>当用邻接矩阵作图的存储结构时，遍历图中每个顶点都要从头扫描该顶点所在行，因此，遍历全部顶点所需时间为</a:t>
            </a:r>
            <a:r>
              <a:rPr kumimoji="1" lang="en-US" altLang="zh-CN" sz="3200" b="1">
                <a:latin typeface="楷体_GB2312" pitchFamily="49" charset="-122"/>
                <a:ea typeface="楷体_GB2312" pitchFamily="49" charset="-122"/>
              </a:rPr>
              <a:t>O(n</a:t>
            </a:r>
            <a:r>
              <a:rPr kumimoji="1" lang="en-US" altLang="zh-CN" sz="3200" b="1" baseline="30000">
                <a:latin typeface="楷体_GB2312" pitchFamily="49" charset="-122"/>
                <a:ea typeface="楷体_GB2312" pitchFamily="49" charset="-122"/>
              </a:rPr>
              <a:t>2</a:t>
            </a:r>
            <a:r>
              <a:rPr kumimoji="1" lang="en-US" altLang="zh-CN" sz="3200" b="1">
                <a:latin typeface="楷体_GB2312" pitchFamily="49" charset="-122"/>
                <a:ea typeface="楷体_GB2312" pitchFamily="49" charset="-122"/>
              </a:rPr>
              <a:t>)</a:t>
            </a:r>
            <a:r>
              <a:rPr kumimoji="1" lang="zh-CN" altLang="en-US" sz="3200" b="1">
                <a:latin typeface="楷体_GB2312" pitchFamily="49" charset="-122"/>
                <a:ea typeface="楷体_GB2312" pitchFamily="49" charset="-122"/>
              </a:rPr>
              <a:t>。</a:t>
            </a:r>
          </a:p>
        </p:txBody>
      </p:sp>
      <p:sp>
        <p:nvSpPr>
          <p:cNvPr id="93187" name="Rectangle 6"/>
          <p:cNvSpPr>
            <a:spLocks noChangeArrowheads="1"/>
          </p:cNvSpPr>
          <p:nvPr/>
        </p:nvSpPr>
        <p:spPr bwMode="auto">
          <a:xfrm>
            <a:off x="250825" y="3141663"/>
            <a:ext cx="8569325"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latin typeface="楷体_GB2312" pitchFamily="49" charset="-122"/>
                <a:ea typeface="楷体_GB2312" pitchFamily="49" charset="-122"/>
              </a:rPr>
              <a:t>当以邻接表作图的存储结构时，只需扫描</a:t>
            </a:r>
            <a:r>
              <a:rPr kumimoji="1" lang="en-US" altLang="zh-CN" sz="3200" b="1">
                <a:latin typeface="楷体_GB2312" pitchFamily="49" charset="-122"/>
                <a:ea typeface="楷体_GB2312" pitchFamily="49" charset="-122"/>
              </a:rPr>
              <a:t>e</a:t>
            </a:r>
            <a:r>
              <a:rPr kumimoji="1" lang="zh-CN" altLang="en-US" sz="3200" b="1">
                <a:latin typeface="楷体_GB2312" pitchFamily="49" charset="-122"/>
                <a:ea typeface="楷体_GB2312" pitchFamily="49" charset="-122"/>
              </a:rPr>
              <a:t>个结点就可完成遍历，加上访问</a:t>
            </a:r>
            <a:r>
              <a:rPr kumimoji="1" lang="en-US" altLang="zh-CN" sz="3200" b="1">
                <a:latin typeface="楷体_GB2312" pitchFamily="49" charset="-122"/>
                <a:ea typeface="楷体_GB2312" pitchFamily="49" charset="-122"/>
              </a:rPr>
              <a:t>n</a:t>
            </a:r>
            <a:r>
              <a:rPr kumimoji="1" lang="zh-CN" altLang="en-US" sz="3200" b="1">
                <a:latin typeface="楷体_GB2312" pitchFamily="49" charset="-122"/>
                <a:ea typeface="楷体_GB2312" pitchFamily="49" charset="-122"/>
              </a:rPr>
              <a:t>个头结点的时间，遍历图所需时间为</a:t>
            </a:r>
            <a:r>
              <a:rPr kumimoji="1" lang="en-US" altLang="zh-CN" sz="3200" b="1">
                <a:latin typeface="楷体_GB2312" pitchFamily="49" charset="-122"/>
                <a:ea typeface="楷体_GB2312" pitchFamily="49" charset="-122"/>
              </a:rPr>
              <a:t>O(n+e)</a:t>
            </a:r>
            <a:endParaRPr lang="en-US" altLang="zh-CN" sz="3200" b="1">
              <a:latin typeface="楷体_GB2312" pitchFamily="49" charset="-122"/>
              <a:ea typeface="楷体_GB2312" pitchFamily="49" charset="-122"/>
            </a:endParaRPr>
          </a:p>
        </p:txBody>
      </p:sp>
      <p:sp>
        <p:nvSpPr>
          <p:cNvPr id="93188" name="Rectangle 8"/>
          <p:cNvSpPr>
            <a:spLocks noChangeArrowheads="1"/>
          </p:cNvSpPr>
          <p:nvPr/>
        </p:nvSpPr>
        <p:spPr bwMode="auto">
          <a:xfrm>
            <a:off x="250825" y="44450"/>
            <a:ext cx="37449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latin typeface="楷体_GB2312" pitchFamily="49" charset="-122"/>
                <a:ea typeface="楷体_GB2312" pitchFamily="49" charset="-122"/>
              </a:rPr>
              <a:t>DFS</a:t>
            </a:r>
            <a:r>
              <a:rPr kumimoji="1" lang="zh-CN" altLang="en-US" sz="3200" b="1">
                <a:latin typeface="楷体_GB2312" pitchFamily="49" charset="-122"/>
                <a:ea typeface="楷体_GB2312" pitchFamily="49" charset="-122"/>
              </a:rPr>
              <a:t>算法效率分析：</a:t>
            </a:r>
          </a:p>
        </p:txBody>
      </p:sp>
      <p:sp>
        <p:nvSpPr>
          <p:cNvPr id="93189" name="Rectangle 9"/>
          <p:cNvSpPr>
            <a:spLocks noChangeArrowheads="1"/>
          </p:cNvSpPr>
          <p:nvPr/>
        </p:nvSpPr>
        <p:spPr bwMode="auto">
          <a:xfrm>
            <a:off x="323850" y="692150"/>
            <a:ext cx="52562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latin typeface="楷体_GB2312" pitchFamily="49" charset="-122"/>
                <a:ea typeface="楷体_GB2312" pitchFamily="49" charset="-122"/>
              </a:rPr>
              <a:t>假设图中有</a:t>
            </a:r>
            <a:r>
              <a:rPr kumimoji="1" lang="en-US" altLang="zh-CN" sz="3200" b="1">
                <a:latin typeface="楷体_GB2312" pitchFamily="49" charset="-122"/>
                <a:ea typeface="楷体_GB2312" pitchFamily="49" charset="-122"/>
              </a:rPr>
              <a:t>n</a:t>
            </a:r>
            <a:r>
              <a:rPr kumimoji="1" lang="zh-CN" altLang="en-US" sz="3200" b="1">
                <a:latin typeface="楷体_GB2312" pitchFamily="49" charset="-122"/>
                <a:ea typeface="楷体_GB2312" pitchFamily="49" charset="-122"/>
              </a:rPr>
              <a:t>个顶点，</a:t>
            </a:r>
            <a:r>
              <a:rPr kumimoji="1" lang="en-US" altLang="zh-CN" sz="3200" b="1">
                <a:latin typeface="楷体_GB2312" pitchFamily="49" charset="-122"/>
                <a:ea typeface="楷体_GB2312" pitchFamily="49" charset="-122"/>
              </a:rPr>
              <a:t>e</a:t>
            </a:r>
            <a:r>
              <a:rPr kumimoji="1" lang="zh-CN" altLang="en-US" sz="3200" b="1">
                <a:latin typeface="楷体_GB2312" pitchFamily="49" charset="-122"/>
                <a:ea typeface="楷体_GB2312" pitchFamily="49" charset="-122"/>
              </a:rPr>
              <a:t>条边</a:t>
            </a:r>
          </a:p>
        </p:txBody>
      </p:sp>
      <p:sp>
        <p:nvSpPr>
          <p:cNvPr id="93190" name="Rectangle 10"/>
          <p:cNvSpPr>
            <a:spLocks noChangeArrowheads="1"/>
          </p:cNvSpPr>
          <p:nvPr/>
        </p:nvSpPr>
        <p:spPr bwMode="auto">
          <a:xfrm>
            <a:off x="179388" y="4868863"/>
            <a:ext cx="17287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latin typeface="楷体_GB2312" pitchFamily="49" charset="-122"/>
                <a:ea typeface="楷体_GB2312" pitchFamily="49" charset="-122"/>
              </a:rPr>
              <a:t>结论：</a:t>
            </a:r>
          </a:p>
        </p:txBody>
      </p:sp>
      <p:sp>
        <p:nvSpPr>
          <p:cNvPr id="93191" name="Rectangle 11"/>
          <p:cNvSpPr>
            <a:spLocks noChangeArrowheads="1"/>
          </p:cNvSpPr>
          <p:nvPr/>
        </p:nvSpPr>
        <p:spPr bwMode="auto">
          <a:xfrm>
            <a:off x="395288" y="5514975"/>
            <a:ext cx="82819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latin typeface="楷体_GB2312" pitchFamily="49" charset="-122"/>
                <a:ea typeface="楷体_GB2312" pitchFamily="49" charset="-122"/>
              </a:rPr>
              <a:t>稠密图适于在邻接矩阵上进行深度遍历</a:t>
            </a:r>
          </a:p>
        </p:txBody>
      </p:sp>
      <p:sp>
        <p:nvSpPr>
          <p:cNvPr id="93192" name="Rectangle 13"/>
          <p:cNvSpPr>
            <a:spLocks noChangeArrowheads="1"/>
          </p:cNvSpPr>
          <p:nvPr/>
        </p:nvSpPr>
        <p:spPr bwMode="auto">
          <a:xfrm>
            <a:off x="395288" y="6089650"/>
            <a:ext cx="82819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latin typeface="楷体_GB2312" pitchFamily="49" charset="-122"/>
                <a:ea typeface="楷体_GB2312" pitchFamily="49" charset="-122"/>
              </a:rPr>
              <a:t>稀疏图适于在邻接表上进行深度遍历</a:t>
            </a:r>
          </a:p>
        </p:txBody>
      </p:sp>
    </p:spTree>
  </p:cSld>
  <p:clrMapOvr>
    <a:masterClrMapping/>
  </p:clrMapOvr>
  <p:transition>
    <p:blinds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Text Box 4"/>
          <p:cNvSpPr txBox="1">
            <a:spLocks noChangeArrowheads="1"/>
          </p:cNvSpPr>
          <p:nvPr/>
        </p:nvSpPr>
        <p:spPr bwMode="auto">
          <a:xfrm>
            <a:off x="250825" y="44450"/>
            <a:ext cx="721995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pPr>
            <a:r>
              <a:rPr kumimoji="1" lang="zh-CN" altLang="en-US" sz="3200" b="1">
                <a:latin typeface="楷体_GB2312" pitchFamily="49" charset="-122"/>
                <a:ea typeface="楷体_GB2312" pitchFamily="49" charset="-122"/>
              </a:rPr>
              <a:t>假设图中有</a:t>
            </a:r>
            <a:r>
              <a:rPr kumimoji="1" lang="zh-CN" altLang="en-US" sz="3200" b="1">
                <a:solidFill>
                  <a:srgbClr val="CC0000"/>
                </a:solidFill>
                <a:latin typeface="楷体_GB2312" pitchFamily="49" charset="-122"/>
                <a:ea typeface="楷体_GB2312" pitchFamily="49" charset="-122"/>
              </a:rPr>
              <a:t> </a:t>
            </a:r>
            <a:r>
              <a:rPr kumimoji="1" lang="en-US" altLang="zh-CN" sz="3200" b="1">
                <a:solidFill>
                  <a:srgbClr val="CC0000"/>
                </a:solidFill>
                <a:latin typeface="楷体_GB2312" pitchFamily="49" charset="-122"/>
                <a:ea typeface="楷体_GB2312" pitchFamily="49" charset="-122"/>
              </a:rPr>
              <a:t>n</a:t>
            </a:r>
            <a:r>
              <a:rPr kumimoji="1" lang="en-US" altLang="zh-CN" sz="3200" b="1">
                <a:solidFill>
                  <a:srgbClr val="000066"/>
                </a:solidFill>
                <a:latin typeface="楷体_GB2312" pitchFamily="49" charset="-122"/>
                <a:ea typeface="楷体_GB2312" pitchFamily="49" charset="-122"/>
              </a:rPr>
              <a:t> </a:t>
            </a:r>
            <a:r>
              <a:rPr kumimoji="1" lang="zh-CN" altLang="en-US" sz="3200" b="1">
                <a:latin typeface="楷体_GB2312" pitchFamily="49" charset="-122"/>
                <a:ea typeface="楷体_GB2312" pitchFamily="49" charset="-122"/>
              </a:rPr>
              <a:t>个顶点</a:t>
            </a:r>
            <a:r>
              <a:rPr kumimoji="1" lang="zh-CN" altLang="en-US" sz="3200" b="1">
                <a:solidFill>
                  <a:srgbClr val="000066"/>
                </a:solidFill>
                <a:latin typeface="楷体_GB2312" pitchFamily="49" charset="-122"/>
                <a:ea typeface="楷体_GB2312" pitchFamily="49" charset="-122"/>
              </a:rPr>
              <a:t>，</a:t>
            </a:r>
            <a:r>
              <a:rPr kumimoji="1" lang="en-US" altLang="zh-CN" sz="3200" b="1">
                <a:solidFill>
                  <a:srgbClr val="CC0000"/>
                </a:solidFill>
                <a:latin typeface="楷体_GB2312" pitchFamily="49" charset="-122"/>
                <a:ea typeface="楷体_GB2312" pitchFamily="49" charset="-122"/>
              </a:rPr>
              <a:t>e</a:t>
            </a:r>
            <a:r>
              <a:rPr kumimoji="1" lang="en-US" altLang="zh-CN" sz="3200" b="1">
                <a:solidFill>
                  <a:srgbClr val="000066"/>
                </a:solidFill>
                <a:latin typeface="楷体_GB2312" pitchFamily="49" charset="-122"/>
                <a:ea typeface="楷体_GB2312" pitchFamily="49" charset="-122"/>
              </a:rPr>
              <a:t> </a:t>
            </a:r>
            <a:r>
              <a:rPr kumimoji="1" lang="zh-CN" altLang="en-US" sz="3200" b="1">
                <a:latin typeface="楷体_GB2312" pitchFamily="49" charset="-122"/>
                <a:ea typeface="楷体_GB2312" pitchFamily="49" charset="-122"/>
              </a:rPr>
              <a:t>条边或弧</a:t>
            </a:r>
          </a:p>
        </p:txBody>
      </p:sp>
      <p:grpSp>
        <p:nvGrpSpPr>
          <p:cNvPr id="11267" name="Group 35"/>
          <p:cNvGrpSpPr>
            <a:grpSpLocks/>
          </p:cNvGrpSpPr>
          <p:nvPr/>
        </p:nvGrpSpPr>
        <p:grpSpPr bwMode="auto">
          <a:xfrm>
            <a:off x="250825" y="647700"/>
            <a:ext cx="8497888" cy="1844675"/>
            <a:chOff x="158" y="482"/>
            <a:chExt cx="5353" cy="1162"/>
          </a:xfrm>
        </p:grpSpPr>
        <p:grpSp>
          <p:nvGrpSpPr>
            <p:cNvPr id="11274" name="Group 27"/>
            <p:cNvGrpSpPr>
              <a:grpSpLocks/>
            </p:cNvGrpSpPr>
            <p:nvPr/>
          </p:nvGrpSpPr>
          <p:grpSpPr bwMode="auto">
            <a:xfrm>
              <a:off x="158" y="482"/>
              <a:ext cx="5353" cy="1162"/>
              <a:chOff x="158" y="590"/>
              <a:chExt cx="5353" cy="1162"/>
            </a:xfrm>
          </p:grpSpPr>
          <p:sp>
            <p:nvSpPr>
              <p:cNvPr id="11276" name="Rectangle 5"/>
              <p:cNvSpPr>
                <a:spLocks noChangeArrowheads="1"/>
              </p:cNvSpPr>
              <p:nvPr/>
            </p:nvSpPr>
            <p:spPr bwMode="auto">
              <a:xfrm>
                <a:off x="158" y="590"/>
                <a:ext cx="5353" cy="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zh-CN" altLang="en-US" sz="3200" b="1">
                    <a:latin typeface="楷体_GB2312" pitchFamily="49" charset="-122"/>
                    <a:ea typeface="楷体_GB2312" pitchFamily="49" charset="-122"/>
                  </a:rPr>
                  <a:t>对于有</a:t>
                </a:r>
                <a:r>
                  <a:rPr kumimoji="1" lang="en-US" altLang="zh-CN" sz="3200" b="1">
                    <a:latin typeface="楷体_GB2312" pitchFamily="49" charset="-122"/>
                    <a:ea typeface="楷体_GB2312" pitchFamily="49" charset="-122"/>
                  </a:rPr>
                  <a:t>n</a:t>
                </a:r>
                <a:r>
                  <a:rPr kumimoji="1" lang="zh-CN" altLang="en-US" sz="3200" b="1">
                    <a:latin typeface="楷体_GB2312" pitchFamily="49" charset="-122"/>
                    <a:ea typeface="楷体_GB2312" pitchFamily="49" charset="-122"/>
                  </a:rPr>
                  <a:t>个顶点的无向图，边</a:t>
                </a:r>
                <a:r>
                  <a:rPr kumimoji="1" lang="en-US" altLang="zh-CN" sz="3200" b="1">
                    <a:latin typeface="楷体_GB2312" pitchFamily="49" charset="-122"/>
                    <a:ea typeface="楷体_GB2312" pitchFamily="49" charset="-122"/>
                  </a:rPr>
                  <a:t>e</a:t>
                </a:r>
                <a:r>
                  <a:rPr kumimoji="1" lang="zh-CN" altLang="en-US" sz="3200" b="1">
                    <a:latin typeface="楷体_GB2312" pitchFamily="49" charset="-122"/>
                    <a:ea typeface="楷体_GB2312" pitchFamily="49" charset="-122"/>
                  </a:rPr>
                  <a:t>的取值范围是</a:t>
                </a:r>
                <a:r>
                  <a:rPr kumimoji="1" lang="en-US" altLang="zh-CN" sz="3200" b="1">
                    <a:latin typeface="楷体_GB2312" pitchFamily="49" charset="-122"/>
                    <a:ea typeface="楷体_GB2312" pitchFamily="49" charset="-122"/>
                  </a:rPr>
                  <a:t>0</a:t>
                </a:r>
                <a:r>
                  <a:rPr kumimoji="1" lang="zh-CN" altLang="en-US" sz="3200" b="1">
                    <a:latin typeface="楷体_GB2312" pitchFamily="49" charset="-122"/>
                    <a:ea typeface="楷体_GB2312" pitchFamily="49" charset="-122"/>
                  </a:rPr>
                  <a:t>到         。有          条边的无向图称为</a:t>
                </a:r>
                <a:r>
                  <a:rPr kumimoji="1" lang="zh-CN" altLang="en-US" sz="3200" b="1">
                    <a:solidFill>
                      <a:srgbClr val="D60093"/>
                    </a:solidFill>
                    <a:latin typeface="楷体_GB2312" pitchFamily="49" charset="-122"/>
                    <a:ea typeface="楷体_GB2312" pitchFamily="49" charset="-122"/>
                  </a:rPr>
                  <a:t>完全图（</a:t>
                </a:r>
                <a:r>
                  <a:rPr kumimoji="1" lang="en-US" altLang="zh-CN" sz="3200" b="1">
                    <a:solidFill>
                      <a:srgbClr val="D60093"/>
                    </a:solidFill>
                    <a:latin typeface="楷体_GB2312" pitchFamily="49" charset="-122"/>
                    <a:ea typeface="楷体_GB2312" pitchFamily="49" charset="-122"/>
                  </a:rPr>
                  <a:t>Completed graph</a:t>
                </a:r>
                <a:r>
                  <a:rPr kumimoji="1" lang="zh-CN" altLang="en-US" sz="3200" b="1">
                    <a:solidFill>
                      <a:srgbClr val="D60093"/>
                    </a:solidFill>
                    <a:latin typeface="楷体_GB2312" pitchFamily="49" charset="-122"/>
                    <a:ea typeface="楷体_GB2312" pitchFamily="49" charset="-122"/>
                  </a:rPr>
                  <a:t>）</a:t>
                </a:r>
              </a:p>
            </p:txBody>
          </p:sp>
          <p:graphicFrame>
            <p:nvGraphicFramePr>
              <p:cNvPr id="11277" name="Object 6"/>
              <p:cNvGraphicFramePr>
                <a:graphicFrameLocks noChangeAspect="1"/>
              </p:cNvGraphicFramePr>
              <p:nvPr/>
            </p:nvGraphicFramePr>
            <p:xfrm>
              <a:off x="476" y="998"/>
              <a:ext cx="1179" cy="462"/>
            </p:xfrm>
            <a:graphic>
              <a:graphicData uri="http://schemas.openxmlformats.org/presentationml/2006/ole">
                <mc:AlternateContent xmlns:mc="http://schemas.openxmlformats.org/markup-compatibility/2006">
                  <mc:Choice xmlns:v="urn:schemas-microsoft-com:vml" Requires="v">
                    <p:oleObj spid="_x0000_s11302" name="公式" r:id="rId3" imgW="583947" imgH="228501" progId="Equation.3">
                      <p:embed/>
                    </p:oleObj>
                  </mc:Choice>
                  <mc:Fallback>
                    <p:oleObj name="公式" r:id="rId3" imgW="583947" imgH="228501"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 y="998"/>
                            <a:ext cx="1179" cy="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1275" name="Object 25"/>
            <p:cNvGraphicFramePr>
              <a:graphicFrameLocks noChangeAspect="1"/>
            </p:cNvGraphicFramePr>
            <p:nvPr/>
          </p:nvGraphicFramePr>
          <p:xfrm>
            <a:off x="2155" y="890"/>
            <a:ext cx="1179" cy="462"/>
          </p:xfrm>
          <a:graphic>
            <a:graphicData uri="http://schemas.openxmlformats.org/presentationml/2006/ole">
              <mc:AlternateContent xmlns:mc="http://schemas.openxmlformats.org/markup-compatibility/2006">
                <mc:Choice xmlns:v="urn:schemas-microsoft-com:vml" Requires="v">
                  <p:oleObj spid="_x0000_s11303" name="公式" r:id="rId5" imgW="583947" imgH="228501" progId="Equation.3">
                    <p:embed/>
                  </p:oleObj>
                </mc:Choice>
                <mc:Fallback>
                  <p:oleObj name="公式" r:id="rId5" imgW="583947" imgH="228501" progId="Equation.3">
                    <p:embed/>
                    <p:pic>
                      <p:nvPicPr>
                        <p:cNvPr id="0"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5" y="890"/>
                          <a:ext cx="1179" cy="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268" name="Text Box 34"/>
          <p:cNvSpPr txBox="1">
            <a:spLocks noChangeArrowheads="1"/>
          </p:cNvSpPr>
          <p:nvPr/>
        </p:nvSpPr>
        <p:spPr bwMode="auto">
          <a:xfrm>
            <a:off x="323850" y="2492375"/>
            <a:ext cx="8424863"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pPr>
            <a:r>
              <a:rPr kumimoji="1" lang="en-US" altLang="zh-CN" sz="3200" b="1">
                <a:latin typeface="楷体_GB2312" pitchFamily="49" charset="-122"/>
                <a:ea typeface="楷体_GB2312" pitchFamily="49" charset="-122"/>
              </a:rPr>
              <a:t>    </a:t>
            </a:r>
            <a:r>
              <a:rPr kumimoji="1" lang="zh-CN" altLang="en-US" sz="3200" b="1">
                <a:latin typeface="楷体_GB2312" pitchFamily="49" charset="-122"/>
                <a:ea typeface="楷体_GB2312" pitchFamily="49" charset="-122"/>
              </a:rPr>
              <a:t>对于一个完全图来说，它的每个不同顶点对之间，都存在一条边。</a:t>
            </a:r>
          </a:p>
        </p:txBody>
      </p:sp>
      <p:grpSp>
        <p:nvGrpSpPr>
          <p:cNvPr id="11269" name="Group 36"/>
          <p:cNvGrpSpPr>
            <a:grpSpLocks/>
          </p:cNvGrpSpPr>
          <p:nvPr/>
        </p:nvGrpSpPr>
        <p:grpSpPr bwMode="auto">
          <a:xfrm>
            <a:off x="323850" y="3716338"/>
            <a:ext cx="8280400" cy="1844675"/>
            <a:chOff x="249" y="2478"/>
            <a:chExt cx="5216" cy="1162"/>
          </a:xfrm>
        </p:grpSpPr>
        <p:sp>
          <p:nvSpPr>
            <p:cNvPr id="11271" name="Rectangle 37"/>
            <p:cNvSpPr>
              <a:spLocks noChangeArrowheads="1"/>
            </p:cNvSpPr>
            <p:nvPr/>
          </p:nvSpPr>
          <p:spPr bwMode="auto">
            <a:xfrm>
              <a:off x="249" y="2478"/>
              <a:ext cx="5216" cy="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zh-CN" altLang="en-US" sz="3200" b="1">
                  <a:latin typeface="楷体_GB2312" pitchFamily="49" charset="-122"/>
                  <a:ea typeface="楷体_GB2312" pitchFamily="49" charset="-122"/>
                </a:rPr>
                <a:t>对于有</a:t>
              </a:r>
              <a:r>
                <a:rPr kumimoji="1" lang="en-US" altLang="zh-CN" sz="3200" b="1">
                  <a:latin typeface="楷体_GB2312" pitchFamily="49" charset="-122"/>
                  <a:ea typeface="楷体_GB2312" pitchFamily="49" charset="-122"/>
                </a:rPr>
                <a:t>n</a:t>
              </a:r>
              <a:r>
                <a:rPr kumimoji="1" lang="zh-CN" altLang="en-US" sz="3200" b="1">
                  <a:latin typeface="楷体_GB2312" pitchFamily="49" charset="-122"/>
                  <a:ea typeface="楷体_GB2312" pitchFamily="49" charset="-122"/>
                </a:rPr>
                <a:t>个顶点有向图，</a:t>
              </a:r>
              <a:r>
                <a:rPr kumimoji="1" lang="en-US" altLang="zh-CN" sz="3200" b="1">
                  <a:latin typeface="楷体_GB2312" pitchFamily="49" charset="-122"/>
                  <a:ea typeface="楷体_GB2312" pitchFamily="49" charset="-122"/>
                </a:rPr>
                <a:t>e </a:t>
              </a:r>
              <a:r>
                <a:rPr kumimoji="1" lang="zh-CN" altLang="en-US" sz="3200" b="1">
                  <a:latin typeface="楷体_GB2312" pitchFamily="49" charset="-122"/>
                  <a:ea typeface="楷体_GB2312" pitchFamily="49" charset="-122"/>
                </a:rPr>
                <a:t>的取值范围是</a:t>
              </a:r>
              <a:r>
                <a:rPr kumimoji="1" lang="en-US" altLang="zh-CN" sz="3200" b="1">
                  <a:latin typeface="楷体_GB2312" pitchFamily="49" charset="-122"/>
                  <a:ea typeface="楷体_GB2312" pitchFamily="49" charset="-122"/>
                </a:rPr>
                <a:t>0 </a:t>
              </a:r>
              <a:r>
                <a:rPr kumimoji="1" lang="zh-CN" altLang="en-US" sz="3200" b="1">
                  <a:latin typeface="楷体_GB2312" pitchFamily="49" charset="-122"/>
                  <a:ea typeface="楷体_GB2312" pitchFamily="49" charset="-122"/>
                </a:rPr>
                <a:t>到   </a:t>
              </a:r>
            </a:p>
            <a:p>
              <a:pPr>
                <a:lnSpc>
                  <a:spcPct val="120000"/>
                </a:lnSpc>
              </a:pPr>
              <a:r>
                <a:rPr kumimoji="1" lang="zh-CN" altLang="en-US" sz="3200" b="1">
                  <a:latin typeface="楷体_GB2312" pitchFamily="49" charset="-122"/>
                  <a:ea typeface="楷体_GB2312" pitchFamily="49" charset="-122"/>
                </a:rPr>
                <a:t>        。有       条弧的有向图称为</a:t>
              </a:r>
              <a:r>
                <a:rPr kumimoji="1" lang="zh-CN" altLang="en-US" sz="3200" b="1">
                  <a:solidFill>
                    <a:srgbClr val="D60093"/>
                  </a:solidFill>
                  <a:latin typeface="楷体_GB2312" pitchFamily="49" charset="-122"/>
                  <a:ea typeface="楷体_GB2312" pitchFamily="49" charset="-122"/>
                </a:rPr>
                <a:t>有向完全图</a:t>
              </a:r>
            </a:p>
          </p:txBody>
        </p:sp>
        <p:graphicFrame>
          <p:nvGraphicFramePr>
            <p:cNvPr id="11272" name="Object 38"/>
            <p:cNvGraphicFramePr>
              <a:graphicFrameLocks noChangeAspect="1"/>
            </p:cNvGraphicFramePr>
            <p:nvPr/>
          </p:nvGraphicFramePr>
          <p:xfrm>
            <a:off x="339" y="2886"/>
            <a:ext cx="999" cy="410"/>
          </p:xfrm>
          <a:graphic>
            <a:graphicData uri="http://schemas.openxmlformats.org/presentationml/2006/ole">
              <mc:AlternateContent xmlns:mc="http://schemas.openxmlformats.org/markup-compatibility/2006">
                <mc:Choice xmlns:v="urn:schemas-microsoft-com:vml" Requires="v">
                  <p:oleObj spid="_x0000_s11304" name="公式" r:id="rId6" imgW="494870" imgH="203024" progId="Equation.3">
                    <p:embed/>
                  </p:oleObj>
                </mc:Choice>
                <mc:Fallback>
                  <p:oleObj name="公式" r:id="rId6" imgW="494870" imgH="203024" progId="Equation.3">
                    <p:embed/>
                    <p:pic>
                      <p:nvPicPr>
                        <p:cNvPr id="0" name="Object 3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9" y="2886"/>
                          <a:ext cx="999" cy="4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3" name="Object 39"/>
            <p:cNvGraphicFramePr>
              <a:graphicFrameLocks noChangeAspect="1"/>
            </p:cNvGraphicFramePr>
            <p:nvPr/>
          </p:nvGraphicFramePr>
          <p:xfrm>
            <a:off x="1837" y="2929"/>
            <a:ext cx="999" cy="410"/>
          </p:xfrm>
          <a:graphic>
            <a:graphicData uri="http://schemas.openxmlformats.org/presentationml/2006/ole">
              <mc:AlternateContent xmlns:mc="http://schemas.openxmlformats.org/markup-compatibility/2006">
                <mc:Choice xmlns:v="urn:schemas-microsoft-com:vml" Requires="v">
                  <p:oleObj spid="_x0000_s11305" name="公式" r:id="rId8" imgW="494870" imgH="203024" progId="Equation.3">
                    <p:embed/>
                  </p:oleObj>
                </mc:Choice>
                <mc:Fallback>
                  <p:oleObj name="公式" r:id="rId8" imgW="494870" imgH="203024" progId="Equation.3">
                    <p:embed/>
                    <p:pic>
                      <p:nvPicPr>
                        <p:cNvPr id="0" name="Object 3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37" y="2929"/>
                          <a:ext cx="999" cy="4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270" name="Text Box 40"/>
          <p:cNvSpPr txBox="1">
            <a:spLocks noChangeArrowheads="1"/>
          </p:cNvSpPr>
          <p:nvPr/>
        </p:nvSpPr>
        <p:spPr bwMode="auto">
          <a:xfrm>
            <a:off x="395288" y="5445125"/>
            <a:ext cx="8424862"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pPr>
            <a:r>
              <a:rPr kumimoji="1" lang="en-US" altLang="zh-CN" sz="3200" b="1">
                <a:latin typeface="楷体_GB2312" pitchFamily="49" charset="-122"/>
                <a:ea typeface="楷体_GB2312" pitchFamily="49" charset="-122"/>
              </a:rPr>
              <a:t>    </a:t>
            </a:r>
            <a:r>
              <a:rPr kumimoji="1" lang="zh-CN" altLang="en-US" sz="3200" b="1">
                <a:latin typeface="楷体_GB2312" pitchFamily="49" charset="-122"/>
                <a:ea typeface="楷体_GB2312" pitchFamily="49" charset="-122"/>
              </a:rPr>
              <a:t>对于一个有向完全图来说，它的每个不同顶点对之间，都存在两条弧。</a:t>
            </a:r>
          </a:p>
        </p:txBody>
      </p:sp>
    </p:spTree>
  </p:cSld>
  <p:clrMapOvr>
    <a:masterClrMapping/>
  </p:clrMapOvr>
  <p:transition>
    <p:blinds dir="vert"/>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4210" name="Rectangle 4"/>
          <p:cNvSpPr>
            <a:spLocks noChangeArrowheads="1"/>
          </p:cNvSpPr>
          <p:nvPr/>
        </p:nvSpPr>
        <p:spPr bwMode="auto">
          <a:xfrm>
            <a:off x="142875" y="115888"/>
            <a:ext cx="87725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楷体_GB2312" pitchFamily="49" charset="-122"/>
                <a:ea typeface="楷体_GB2312" pitchFamily="49" charset="-122"/>
              </a:rPr>
              <a:t>7.3.2 </a:t>
            </a:r>
            <a:r>
              <a:rPr kumimoji="1" lang="zh-CN" altLang="en-US" sz="3200" b="1">
                <a:latin typeface="楷体_GB2312" pitchFamily="49" charset="-122"/>
                <a:ea typeface="楷体_GB2312" pitchFamily="49" charset="-122"/>
              </a:rPr>
              <a:t>广度优先搜索（</a:t>
            </a:r>
            <a:r>
              <a:rPr kumimoji="1" lang="en-US" altLang="zh-CN" sz="3200" b="1">
                <a:solidFill>
                  <a:srgbClr val="580094"/>
                </a:solidFill>
                <a:latin typeface="楷体_GB2312" pitchFamily="49" charset="-122"/>
                <a:ea typeface="楷体_GB2312" pitchFamily="49" charset="-122"/>
              </a:rPr>
              <a:t>B</a:t>
            </a:r>
            <a:r>
              <a:rPr kumimoji="1" lang="en-US" altLang="zh-CN" sz="3200" b="1">
                <a:latin typeface="楷体_GB2312" pitchFamily="49" charset="-122"/>
                <a:ea typeface="楷体_GB2312" pitchFamily="49" charset="-122"/>
              </a:rPr>
              <a:t>readth_</a:t>
            </a:r>
            <a:r>
              <a:rPr kumimoji="1" lang="en-US" altLang="zh-CN" sz="3200" b="1">
                <a:solidFill>
                  <a:srgbClr val="580094"/>
                </a:solidFill>
                <a:latin typeface="楷体_GB2312" pitchFamily="49" charset="-122"/>
                <a:ea typeface="楷体_GB2312" pitchFamily="49" charset="-122"/>
              </a:rPr>
              <a:t>F</a:t>
            </a:r>
            <a:r>
              <a:rPr kumimoji="1" lang="en-US" altLang="zh-CN" sz="3200" b="1">
                <a:latin typeface="楷体_GB2312" pitchFamily="49" charset="-122"/>
                <a:ea typeface="楷体_GB2312" pitchFamily="49" charset="-122"/>
              </a:rPr>
              <a:t>irst </a:t>
            </a:r>
            <a:r>
              <a:rPr kumimoji="1" lang="en-US" altLang="zh-CN" sz="3200" b="1">
                <a:solidFill>
                  <a:srgbClr val="580094"/>
                </a:solidFill>
                <a:latin typeface="楷体_GB2312" pitchFamily="49" charset="-122"/>
                <a:ea typeface="楷体_GB2312" pitchFamily="49" charset="-122"/>
              </a:rPr>
              <a:t>S</a:t>
            </a:r>
            <a:r>
              <a:rPr kumimoji="1" lang="en-US" altLang="zh-CN" sz="3200" b="1">
                <a:latin typeface="楷体_GB2312" pitchFamily="49" charset="-122"/>
                <a:ea typeface="楷体_GB2312" pitchFamily="49" charset="-122"/>
              </a:rPr>
              <a:t>earch</a:t>
            </a:r>
            <a:r>
              <a:rPr kumimoji="1" lang="zh-CN" altLang="en-US" sz="3200" b="1">
                <a:latin typeface="楷体_GB2312" pitchFamily="49" charset="-122"/>
                <a:ea typeface="楷体_GB2312" pitchFamily="49" charset="-122"/>
              </a:rPr>
              <a:t>）</a:t>
            </a:r>
          </a:p>
        </p:txBody>
      </p:sp>
      <p:sp>
        <p:nvSpPr>
          <p:cNvPr id="94211" name="Rectangle 5"/>
          <p:cNvSpPr>
            <a:spLocks noChangeArrowheads="1"/>
          </p:cNvSpPr>
          <p:nvPr/>
        </p:nvSpPr>
        <p:spPr bwMode="auto">
          <a:xfrm>
            <a:off x="287338" y="908050"/>
            <a:ext cx="87518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latin typeface="楷体_GB2312" pitchFamily="49" charset="-122"/>
                <a:ea typeface="楷体_GB2312" pitchFamily="49" charset="-122"/>
              </a:rPr>
              <a:t>广度优先搜索遍历类似于树的按层次遍历过程。</a:t>
            </a:r>
          </a:p>
        </p:txBody>
      </p:sp>
      <p:pic>
        <p:nvPicPr>
          <p:cNvPr id="94212" name="Picture 6"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628775"/>
            <a:ext cx="3951287"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3" name="Text Box 7"/>
          <p:cNvSpPr txBox="1">
            <a:spLocks noChangeArrowheads="1"/>
          </p:cNvSpPr>
          <p:nvPr/>
        </p:nvSpPr>
        <p:spPr bwMode="auto">
          <a:xfrm>
            <a:off x="4500563" y="2133600"/>
            <a:ext cx="4427537"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b="1">
                <a:latin typeface="楷体_GB2312" pitchFamily="49" charset="-122"/>
                <a:ea typeface="楷体_GB2312" pitchFamily="49" charset="-122"/>
              </a:rPr>
              <a:t>BFS</a:t>
            </a:r>
            <a:r>
              <a:rPr kumimoji="1" lang="zh-CN" altLang="en-US" sz="3200" b="1">
                <a:latin typeface="楷体_GB2312" pitchFamily="49" charset="-122"/>
                <a:ea typeface="楷体_GB2312" pitchFamily="49" charset="-122"/>
              </a:rPr>
              <a:t>结果</a:t>
            </a:r>
          </a:p>
          <a:p>
            <a:pPr eaLnBrk="1" hangingPunct="1"/>
            <a:r>
              <a:rPr kumimoji="1" lang="en-US" altLang="zh-CN" sz="3200" b="1">
                <a:latin typeface="楷体_GB2312" pitchFamily="49" charset="-122"/>
                <a:ea typeface="楷体_GB2312" pitchFamily="49" charset="-122"/>
              </a:rPr>
              <a:t>v1→v2→v3→v4→v5→v6→v7→v8</a:t>
            </a:r>
          </a:p>
        </p:txBody>
      </p:sp>
      <p:sp>
        <p:nvSpPr>
          <p:cNvPr id="94214" name="Text Box 8"/>
          <p:cNvSpPr txBox="1">
            <a:spLocks noChangeArrowheads="1"/>
          </p:cNvSpPr>
          <p:nvPr/>
        </p:nvSpPr>
        <p:spPr bwMode="auto">
          <a:xfrm>
            <a:off x="4319588" y="4754563"/>
            <a:ext cx="4716462"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b="1">
                <a:latin typeface="楷体_GB2312" pitchFamily="49" charset="-122"/>
                <a:ea typeface="楷体_GB2312" pitchFamily="49" charset="-122"/>
              </a:rPr>
              <a:t>DFS</a:t>
            </a:r>
            <a:r>
              <a:rPr kumimoji="1" lang="zh-CN" altLang="en-US" sz="3200" b="1">
                <a:latin typeface="楷体_GB2312" pitchFamily="49" charset="-122"/>
                <a:ea typeface="楷体_GB2312" pitchFamily="49" charset="-122"/>
              </a:rPr>
              <a:t>结果</a:t>
            </a:r>
          </a:p>
          <a:p>
            <a:pPr eaLnBrk="1" hangingPunct="1"/>
            <a:r>
              <a:rPr kumimoji="1" lang="en-US" altLang="zh-CN" sz="3200" b="1">
                <a:latin typeface="楷体_GB2312" pitchFamily="49" charset="-122"/>
                <a:ea typeface="楷体_GB2312" pitchFamily="49" charset="-122"/>
              </a:rPr>
              <a:t>v3→v2→v1→v6→v4→v5 →v9→v8→v7</a:t>
            </a:r>
          </a:p>
        </p:txBody>
      </p:sp>
    </p:spTree>
  </p:cSld>
  <p:clrMapOvr>
    <a:masterClrMapping/>
  </p:clrMapOvr>
  <p:transition>
    <p:blinds dir="vert"/>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5234" name="Text Box 9"/>
          <p:cNvSpPr txBox="1">
            <a:spLocks noChangeArrowheads="1"/>
          </p:cNvSpPr>
          <p:nvPr/>
        </p:nvSpPr>
        <p:spPr bwMode="auto">
          <a:xfrm>
            <a:off x="179388" y="2222500"/>
            <a:ext cx="85693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b="1">
                <a:latin typeface="楷体_GB2312" pitchFamily="49" charset="-122"/>
                <a:ea typeface="楷体_GB2312" pitchFamily="49" charset="-122"/>
              </a:rPr>
              <a:t>2</a:t>
            </a:r>
            <a:r>
              <a:rPr kumimoji="1" lang="zh-CN" altLang="en-US" sz="3200" b="1">
                <a:latin typeface="楷体_GB2312" pitchFamily="49" charset="-122"/>
                <a:ea typeface="楷体_GB2312" pitchFamily="49" charset="-122"/>
              </a:rPr>
              <a:t>、访问与</a:t>
            </a:r>
            <a:r>
              <a:rPr kumimoji="1" lang="en-US" altLang="zh-CN" sz="3200" b="1">
                <a:latin typeface="楷体_GB2312" pitchFamily="49" charset="-122"/>
                <a:ea typeface="楷体_GB2312" pitchFamily="49" charset="-122"/>
              </a:rPr>
              <a:t>v</a:t>
            </a:r>
            <a:r>
              <a:rPr kumimoji="1" lang="zh-CN" altLang="en-US" sz="3200" b="1">
                <a:latin typeface="楷体_GB2312" pitchFamily="49" charset="-122"/>
                <a:ea typeface="楷体_GB2312" pitchFamily="49" charset="-122"/>
              </a:rPr>
              <a:t>相邻接且未被访问的所有结点</a:t>
            </a:r>
            <a:r>
              <a:rPr kumimoji="1" lang="en-US" altLang="zh-CN" sz="3200" b="1">
                <a:latin typeface="楷体_GB2312" pitchFamily="49" charset="-122"/>
                <a:ea typeface="楷体_GB2312" pitchFamily="49" charset="-122"/>
              </a:rPr>
              <a:t>v1</a:t>
            </a:r>
            <a:r>
              <a:rPr kumimoji="1" lang="zh-CN" altLang="en-US" sz="3200" b="1">
                <a:latin typeface="楷体_GB2312" pitchFamily="49" charset="-122"/>
                <a:ea typeface="楷体_GB2312" pitchFamily="49" charset="-122"/>
              </a:rPr>
              <a:t>、</a:t>
            </a:r>
            <a:r>
              <a:rPr kumimoji="1" lang="en-US" altLang="zh-CN" sz="3200" b="1">
                <a:latin typeface="楷体_GB2312" pitchFamily="49" charset="-122"/>
                <a:ea typeface="楷体_GB2312" pitchFamily="49" charset="-122"/>
              </a:rPr>
              <a:t>v2</a:t>
            </a:r>
            <a:r>
              <a:rPr kumimoji="1" lang="en-US" altLang="zh-CN" sz="3200" b="1">
                <a:latin typeface="Times New Roman" pitchFamily="18" charset="0"/>
                <a:ea typeface="楷体_GB2312" pitchFamily="49" charset="-122"/>
              </a:rPr>
              <a:t>…</a:t>
            </a:r>
            <a:r>
              <a:rPr kumimoji="1" lang="en-US" altLang="zh-CN" sz="3200" b="1">
                <a:latin typeface="楷体_GB2312" pitchFamily="49" charset="-122"/>
                <a:ea typeface="楷体_GB2312" pitchFamily="49" charset="-122"/>
              </a:rPr>
              <a:t>vm</a:t>
            </a:r>
            <a:r>
              <a:rPr kumimoji="1" lang="zh-CN" altLang="en-US" sz="3200" b="1">
                <a:latin typeface="楷体_GB2312" pitchFamily="49" charset="-122"/>
                <a:ea typeface="楷体_GB2312" pitchFamily="49" charset="-122"/>
              </a:rPr>
              <a:t>；</a:t>
            </a:r>
          </a:p>
        </p:txBody>
      </p:sp>
      <p:sp>
        <p:nvSpPr>
          <p:cNvPr id="95235" name="Text Box 10"/>
          <p:cNvSpPr txBox="1">
            <a:spLocks noChangeArrowheads="1"/>
          </p:cNvSpPr>
          <p:nvPr/>
        </p:nvSpPr>
        <p:spPr bwMode="auto">
          <a:xfrm>
            <a:off x="179388" y="115888"/>
            <a:ext cx="27352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latin typeface="楷体_GB2312" pitchFamily="49" charset="-122"/>
                <a:ea typeface="楷体_GB2312" pitchFamily="49" charset="-122"/>
              </a:rPr>
              <a:t>算法步骤：</a:t>
            </a:r>
          </a:p>
        </p:txBody>
      </p:sp>
      <p:sp>
        <p:nvSpPr>
          <p:cNvPr id="95236" name="Text Box 11"/>
          <p:cNvSpPr txBox="1">
            <a:spLocks noChangeArrowheads="1"/>
          </p:cNvSpPr>
          <p:nvPr/>
        </p:nvSpPr>
        <p:spPr bwMode="auto">
          <a:xfrm>
            <a:off x="107950" y="836613"/>
            <a:ext cx="88566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latin typeface="楷体_GB2312" pitchFamily="49" charset="-122"/>
                <a:ea typeface="楷体_GB2312" pitchFamily="49" charset="-122"/>
              </a:rPr>
              <a:t>假设初始状态下图中所有结点均未被访问，则：</a:t>
            </a:r>
          </a:p>
        </p:txBody>
      </p:sp>
      <p:sp>
        <p:nvSpPr>
          <p:cNvPr id="95237" name="Rectangle 12"/>
          <p:cNvSpPr>
            <a:spLocks noChangeArrowheads="1"/>
          </p:cNvSpPr>
          <p:nvPr/>
        </p:nvSpPr>
        <p:spPr bwMode="auto">
          <a:xfrm>
            <a:off x="250825" y="1503363"/>
            <a:ext cx="85693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latin typeface="楷体_GB2312" pitchFamily="49" charset="-122"/>
                <a:ea typeface="楷体_GB2312" pitchFamily="49" charset="-122"/>
              </a:rPr>
              <a:t>1</a:t>
            </a:r>
            <a:r>
              <a:rPr kumimoji="1" lang="zh-CN" altLang="en-US" sz="3200" b="1">
                <a:latin typeface="楷体_GB2312" pitchFamily="49" charset="-122"/>
                <a:ea typeface="楷体_GB2312" pitchFamily="49" charset="-122"/>
              </a:rPr>
              <a:t>、从图中某个顶点</a:t>
            </a:r>
            <a:r>
              <a:rPr kumimoji="1" lang="en-US" altLang="zh-CN" sz="3200" b="1">
                <a:latin typeface="楷体_GB2312" pitchFamily="49" charset="-122"/>
                <a:ea typeface="楷体_GB2312" pitchFamily="49" charset="-122"/>
              </a:rPr>
              <a:t>v</a:t>
            </a:r>
            <a:r>
              <a:rPr kumimoji="1" lang="zh-CN" altLang="en-US" sz="3200" b="1">
                <a:latin typeface="楷体_GB2312" pitchFamily="49" charset="-122"/>
                <a:ea typeface="楷体_GB2312" pitchFamily="49" charset="-122"/>
              </a:rPr>
              <a:t>出发，访问</a:t>
            </a:r>
            <a:r>
              <a:rPr kumimoji="1" lang="en-US" altLang="zh-CN" sz="3200" b="1">
                <a:latin typeface="楷体_GB2312" pitchFamily="49" charset="-122"/>
                <a:ea typeface="楷体_GB2312" pitchFamily="49" charset="-122"/>
              </a:rPr>
              <a:t>v</a:t>
            </a:r>
            <a:r>
              <a:rPr kumimoji="1" lang="zh-CN" altLang="en-US" sz="3200" b="1">
                <a:latin typeface="楷体_GB2312" pitchFamily="49" charset="-122"/>
                <a:ea typeface="楷体_GB2312" pitchFamily="49" charset="-122"/>
              </a:rPr>
              <a:t>；</a:t>
            </a:r>
          </a:p>
        </p:txBody>
      </p:sp>
      <p:sp>
        <p:nvSpPr>
          <p:cNvPr id="95238" name="Text Box 13"/>
          <p:cNvSpPr txBox="1">
            <a:spLocks noChangeArrowheads="1"/>
          </p:cNvSpPr>
          <p:nvPr/>
        </p:nvSpPr>
        <p:spPr bwMode="auto">
          <a:xfrm>
            <a:off x="179388" y="3375025"/>
            <a:ext cx="8713787"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b="1">
                <a:latin typeface="楷体_GB2312" pitchFamily="49" charset="-122"/>
                <a:ea typeface="楷体_GB2312" pitchFamily="49" charset="-122"/>
              </a:rPr>
              <a:t>3</a:t>
            </a:r>
            <a:r>
              <a:rPr kumimoji="1" lang="zh-CN" altLang="en-US" sz="3200" b="1">
                <a:latin typeface="楷体_GB2312" pitchFamily="49" charset="-122"/>
                <a:ea typeface="楷体_GB2312" pitchFamily="49" charset="-122"/>
              </a:rPr>
              <a:t>、按</a:t>
            </a:r>
            <a:r>
              <a:rPr kumimoji="1" lang="en-US" altLang="zh-CN" sz="3200" b="1">
                <a:latin typeface="楷体_GB2312" pitchFamily="49" charset="-122"/>
                <a:ea typeface="楷体_GB2312" pitchFamily="49" charset="-122"/>
              </a:rPr>
              <a:t>v1</a:t>
            </a:r>
            <a:r>
              <a:rPr kumimoji="1" lang="zh-CN" altLang="en-US" sz="3200" b="1">
                <a:latin typeface="楷体_GB2312" pitchFamily="49" charset="-122"/>
                <a:ea typeface="楷体_GB2312" pitchFamily="49" charset="-122"/>
              </a:rPr>
              <a:t>、</a:t>
            </a:r>
            <a:r>
              <a:rPr kumimoji="1" lang="en-US" altLang="zh-CN" sz="3200" b="1">
                <a:latin typeface="楷体_GB2312" pitchFamily="49" charset="-122"/>
                <a:ea typeface="楷体_GB2312" pitchFamily="49" charset="-122"/>
              </a:rPr>
              <a:t>v2</a:t>
            </a:r>
            <a:r>
              <a:rPr kumimoji="1" lang="en-US" altLang="zh-CN" sz="3200" b="1">
                <a:latin typeface="Times New Roman" pitchFamily="18" charset="0"/>
                <a:ea typeface="楷体_GB2312" pitchFamily="49" charset="-122"/>
              </a:rPr>
              <a:t>…</a:t>
            </a:r>
            <a:r>
              <a:rPr kumimoji="1" lang="en-US" altLang="zh-CN" sz="3200" b="1">
                <a:latin typeface="楷体_GB2312" pitchFamily="49" charset="-122"/>
                <a:ea typeface="楷体_GB2312" pitchFamily="49" charset="-122"/>
              </a:rPr>
              <a:t>vm</a:t>
            </a:r>
            <a:r>
              <a:rPr kumimoji="1" lang="zh-CN" altLang="en-US" sz="3200" b="1">
                <a:latin typeface="楷体_GB2312" pitchFamily="49" charset="-122"/>
                <a:ea typeface="楷体_GB2312" pitchFamily="49" charset="-122"/>
              </a:rPr>
              <a:t>的次序，依次以</a:t>
            </a:r>
            <a:r>
              <a:rPr kumimoji="1" lang="en-US" altLang="zh-CN" sz="3200" b="1">
                <a:latin typeface="楷体_GB2312" pitchFamily="49" charset="-122"/>
                <a:ea typeface="楷体_GB2312" pitchFamily="49" charset="-122"/>
              </a:rPr>
              <a:t>Vj(1</a:t>
            </a:r>
            <a:r>
              <a:rPr kumimoji="1" lang="en-US" altLang="en-US" sz="3200" b="1">
                <a:latin typeface="楷体_GB2312" pitchFamily="49" charset="-122"/>
                <a:ea typeface="楷体_GB2312" pitchFamily="49" charset="-122"/>
              </a:rPr>
              <a:t>≤</a:t>
            </a:r>
            <a:r>
              <a:rPr kumimoji="1" lang="en-US" altLang="zh-CN" sz="3200" b="1">
                <a:latin typeface="楷体_GB2312" pitchFamily="49" charset="-122"/>
                <a:ea typeface="楷体_GB2312" pitchFamily="49" charset="-122"/>
              </a:rPr>
              <a:t>j</a:t>
            </a:r>
            <a:r>
              <a:rPr kumimoji="1" lang="en-US" altLang="en-US" sz="3200" b="1">
                <a:latin typeface="楷体_GB2312" pitchFamily="49" charset="-122"/>
                <a:ea typeface="楷体_GB2312" pitchFamily="49" charset="-122"/>
              </a:rPr>
              <a:t>≤</a:t>
            </a:r>
            <a:r>
              <a:rPr kumimoji="1" lang="en-US" altLang="zh-CN" sz="3200" b="1">
                <a:latin typeface="楷体_GB2312" pitchFamily="49" charset="-122"/>
                <a:ea typeface="楷体_GB2312" pitchFamily="49" charset="-122"/>
              </a:rPr>
              <a:t>m)</a:t>
            </a:r>
            <a:r>
              <a:rPr kumimoji="1" lang="zh-CN" altLang="en-US" sz="3200" b="1">
                <a:latin typeface="楷体_GB2312" pitchFamily="49" charset="-122"/>
                <a:ea typeface="楷体_GB2312" pitchFamily="49" charset="-122"/>
              </a:rPr>
              <a:t>作为起点，转</a:t>
            </a:r>
            <a:r>
              <a:rPr kumimoji="1" lang="en-US" altLang="zh-CN" sz="3200" b="1">
                <a:latin typeface="楷体_GB2312" pitchFamily="49" charset="-122"/>
                <a:ea typeface="楷体_GB2312" pitchFamily="49" charset="-122"/>
              </a:rPr>
              <a:t>1</a:t>
            </a:r>
            <a:r>
              <a:rPr kumimoji="1" lang="zh-CN" altLang="en-US" sz="3200" b="1">
                <a:latin typeface="楷体_GB2312" pitchFamily="49" charset="-122"/>
                <a:ea typeface="楷体_GB2312" pitchFamily="49" charset="-122"/>
              </a:rPr>
              <a:t>；</a:t>
            </a:r>
          </a:p>
        </p:txBody>
      </p:sp>
      <p:sp>
        <p:nvSpPr>
          <p:cNvPr id="95239" name="Text Box 14"/>
          <p:cNvSpPr txBox="1">
            <a:spLocks noChangeArrowheads="1"/>
          </p:cNvSpPr>
          <p:nvPr/>
        </p:nvSpPr>
        <p:spPr bwMode="auto">
          <a:xfrm>
            <a:off x="179388" y="4594225"/>
            <a:ext cx="8713787"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b="1">
                <a:latin typeface="楷体_GB2312" pitchFamily="49" charset="-122"/>
                <a:ea typeface="楷体_GB2312" pitchFamily="49" charset="-122"/>
              </a:rPr>
              <a:t>4</a:t>
            </a:r>
            <a:r>
              <a:rPr kumimoji="1" lang="zh-CN" altLang="en-US" sz="3200" b="1">
                <a:latin typeface="楷体_GB2312" pitchFamily="49" charset="-122"/>
                <a:ea typeface="楷体_GB2312" pitchFamily="49" charset="-122"/>
              </a:rPr>
              <a:t>、继续选取图中未被访问顶点</a:t>
            </a:r>
            <a:r>
              <a:rPr kumimoji="1" lang="en-US" altLang="zh-CN" sz="3200" b="1">
                <a:latin typeface="楷体_GB2312" pitchFamily="49" charset="-122"/>
                <a:ea typeface="楷体_GB2312" pitchFamily="49" charset="-122"/>
              </a:rPr>
              <a:t>vk</a:t>
            </a:r>
            <a:r>
              <a:rPr kumimoji="1" lang="zh-CN" altLang="en-US" sz="3200" b="1">
                <a:latin typeface="楷体_GB2312" pitchFamily="49" charset="-122"/>
                <a:ea typeface="楷体_GB2312" pitchFamily="49" charset="-122"/>
              </a:rPr>
              <a:t>作为起始顶点，转</a:t>
            </a:r>
            <a:r>
              <a:rPr kumimoji="1" lang="en-US" altLang="zh-CN" sz="3200" b="1">
                <a:latin typeface="楷体_GB2312" pitchFamily="49" charset="-122"/>
                <a:ea typeface="楷体_GB2312" pitchFamily="49" charset="-122"/>
              </a:rPr>
              <a:t>1</a:t>
            </a:r>
            <a:r>
              <a:rPr kumimoji="1" lang="zh-CN" altLang="en-US" sz="3200" b="1">
                <a:latin typeface="楷体_GB2312" pitchFamily="49" charset="-122"/>
                <a:ea typeface="楷体_GB2312" pitchFamily="49" charset="-122"/>
              </a:rPr>
              <a:t>，直到图中所有顶点都被访问为止。</a:t>
            </a:r>
          </a:p>
        </p:txBody>
      </p:sp>
    </p:spTree>
  </p:cSld>
  <p:clrMapOvr>
    <a:masterClrMapping/>
  </p:clrMapOvr>
  <p:transition>
    <p:blinds dir="vert"/>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258" name="Text Box 24"/>
          <p:cNvSpPr txBox="1">
            <a:spLocks noChangeArrowheads="1"/>
          </p:cNvSpPr>
          <p:nvPr/>
        </p:nvSpPr>
        <p:spPr bwMode="auto">
          <a:xfrm>
            <a:off x="179388" y="333375"/>
            <a:ext cx="8856662"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latin typeface="楷体_GB2312" pitchFamily="49" charset="-122"/>
                <a:ea typeface="楷体_GB2312" pitchFamily="49" charset="-122"/>
              </a:rPr>
              <a:t>广度优先搜索是一种分层的搜索过程，每向前走一步可能访问一批顶点，不像深度优先搜索那样有回退的情况。因此，广度优先搜索不是一个递归的过程，其算法也不是递归的。</a:t>
            </a:r>
          </a:p>
        </p:txBody>
      </p:sp>
      <p:pic>
        <p:nvPicPr>
          <p:cNvPr id="96259" name="Picture 25"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565400"/>
            <a:ext cx="8353425" cy="399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blinds dir="vert"/>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22" name="Oval 2"/>
          <p:cNvSpPr>
            <a:spLocks noChangeArrowheads="1"/>
          </p:cNvSpPr>
          <p:nvPr/>
        </p:nvSpPr>
        <p:spPr bwMode="auto">
          <a:xfrm>
            <a:off x="5921375" y="1368425"/>
            <a:ext cx="711200" cy="696913"/>
          </a:xfrm>
          <a:prstGeom prst="ellipse">
            <a:avLst/>
          </a:prstGeom>
          <a:solidFill>
            <a:srgbClr val="FFFF99">
              <a:alpha val="50195"/>
            </a:srgbClr>
          </a:solidFill>
          <a:ln w="28575"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rgbClr val="800000"/>
                </a:solidFill>
                <a:latin typeface="Times New Roman" pitchFamily="18" charset="0"/>
              </a:rPr>
              <a:t>V</a:t>
            </a:r>
            <a:endParaRPr kumimoji="1" lang="en-US" altLang="zh-CN" sz="2400" baseline="-25000">
              <a:latin typeface="Times New Roman" pitchFamily="18" charset="0"/>
            </a:endParaRPr>
          </a:p>
        </p:txBody>
      </p:sp>
      <p:sp>
        <p:nvSpPr>
          <p:cNvPr id="133123" name="Oval 3"/>
          <p:cNvSpPr>
            <a:spLocks noChangeArrowheads="1"/>
          </p:cNvSpPr>
          <p:nvPr/>
        </p:nvSpPr>
        <p:spPr bwMode="auto">
          <a:xfrm>
            <a:off x="4397375" y="2740025"/>
            <a:ext cx="533400" cy="609600"/>
          </a:xfrm>
          <a:prstGeom prst="ellipse">
            <a:avLst/>
          </a:prstGeom>
          <a:solidFill>
            <a:srgbClr val="FFCC99">
              <a:alpha val="50195"/>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rgbClr val="800000"/>
                </a:solidFill>
                <a:latin typeface="Times New Roman" pitchFamily="18" charset="0"/>
              </a:rPr>
              <a:t>w</a:t>
            </a:r>
            <a:r>
              <a:rPr kumimoji="1" lang="en-US" altLang="zh-CN" sz="3200" b="1" baseline="-25000">
                <a:solidFill>
                  <a:srgbClr val="800000"/>
                </a:solidFill>
                <a:latin typeface="Times New Roman" pitchFamily="18" charset="0"/>
              </a:rPr>
              <a:t>1</a:t>
            </a:r>
            <a:endParaRPr kumimoji="1" lang="en-US" altLang="zh-CN" sz="2400">
              <a:latin typeface="Times New Roman" pitchFamily="18" charset="0"/>
            </a:endParaRPr>
          </a:p>
        </p:txBody>
      </p:sp>
      <p:sp>
        <p:nvSpPr>
          <p:cNvPr id="133124" name="Oval 4"/>
          <p:cNvSpPr>
            <a:spLocks noChangeArrowheads="1"/>
          </p:cNvSpPr>
          <p:nvPr/>
        </p:nvSpPr>
        <p:spPr bwMode="auto">
          <a:xfrm>
            <a:off x="6073775" y="2740025"/>
            <a:ext cx="533400" cy="609600"/>
          </a:xfrm>
          <a:prstGeom prst="ellipse">
            <a:avLst/>
          </a:prstGeom>
          <a:solidFill>
            <a:srgbClr val="FFCC99">
              <a:alpha val="50195"/>
            </a:srgbClr>
          </a:solidFill>
          <a:ln w="28575"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rgbClr val="800000"/>
                </a:solidFill>
                <a:latin typeface="Times New Roman" pitchFamily="18" charset="0"/>
              </a:rPr>
              <a:t>w</a:t>
            </a:r>
            <a:r>
              <a:rPr kumimoji="1" lang="en-US" altLang="zh-CN" sz="3200" b="1" baseline="-25000">
                <a:solidFill>
                  <a:srgbClr val="800000"/>
                </a:solidFill>
                <a:latin typeface="Times New Roman" pitchFamily="18" charset="0"/>
              </a:rPr>
              <a:t>2</a:t>
            </a:r>
            <a:endParaRPr kumimoji="1" lang="en-US" altLang="zh-CN" sz="2400">
              <a:latin typeface="Times New Roman" pitchFamily="18" charset="0"/>
            </a:endParaRPr>
          </a:p>
        </p:txBody>
      </p:sp>
      <p:sp>
        <p:nvSpPr>
          <p:cNvPr id="133125" name="Oval 5"/>
          <p:cNvSpPr>
            <a:spLocks noChangeArrowheads="1"/>
          </p:cNvSpPr>
          <p:nvPr/>
        </p:nvSpPr>
        <p:spPr bwMode="auto">
          <a:xfrm>
            <a:off x="7750175" y="2740025"/>
            <a:ext cx="533400" cy="609600"/>
          </a:xfrm>
          <a:prstGeom prst="ellipse">
            <a:avLst/>
          </a:prstGeom>
          <a:solidFill>
            <a:srgbClr val="FFCC99">
              <a:alpha val="50195"/>
            </a:srgbClr>
          </a:solidFill>
          <a:ln w="28575"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rgbClr val="800000"/>
                </a:solidFill>
                <a:latin typeface="Times New Roman" pitchFamily="18" charset="0"/>
              </a:rPr>
              <a:t>w</a:t>
            </a:r>
            <a:r>
              <a:rPr kumimoji="1" lang="en-US" altLang="zh-CN" sz="3200" b="1" baseline="-25000">
                <a:solidFill>
                  <a:srgbClr val="800000"/>
                </a:solidFill>
                <a:latin typeface="Times New Roman" pitchFamily="18" charset="0"/>
              </a:rPr>
              <a:t>8</a:t>
            </a:r>
            <a:endParaRPr kumimoji="1" lang="en-US" altLang="zh-CN" sz="2400">
              <a:latin typeface="Times New Roman" pitchFamily="18" charset="0"/>
            </a:endParaRPr>
          </a:p>
        </p:txBody>
      </p:sp>
      <p:sp>
        <p:nvSpPr>
          <p:cNvPr id="133126" name="Oval 6"/>
          <p:cNvSpPr>
            <a:spLocks noChangeArrowheads="1"/>
          </p:cNvSpPr>
          <p:nvPr/>
        </p:nvSpPr>
        <p:spPr bwMode="auto">
          <a:xfrm>
            <a:off x="3635375" y="4187825"/>
            <a:ext cx="533400" cy="609600"/>
          </a:xfrm>
          <a:prstGeom prst="ellipse">
            <a:avLst/>
          </a:prstGeom>
          <a:solidFill>
            <a:srgbClr val="CCFFCC">
              <a:alpha val="50195"/>
            </a:srgbClr>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chemeClr val="tx2"/>
                </a:solidFill>
                <a:latin typeface="Times New Roman" pitchFamily="18" charset="0"/>
              </a:rPr>
              <a:t>w</a:t>
            </a:r>
            <a:r>
              <a:rPr kumimoji="1" lang="en-US" altLang="zh-CN" sz="3200" b="1" baseline="-25000">
                <a:solidFill>
                  <a:schemeClr val="tx2"/>
                </a:solidFill>
                <a:latin typeface="Times New Roman" pitchFamily="18" charset="0"/>
              </a:rPr>
              <a:t>7</a:t>
            </a:r>
            <a:endParaRPr kumimoji="1" lang="en-US" altLang="zh-CN" sz="2400">
              <a:latin typeface="Times New Roman" pitchFamily="18" charset="0"/>
            </a:endParaRPr>
          </a:p>
        </p:txBody>
      </p:sp>
      <p:sp>
        <p:nvSpPr>
          <p:cNvPr id="133127" name="Oval 7"/>
          <p:cNvSpPr>
            <a:spLocks noChangeArrowheads="1"/>
          </p:cNvSpPr>
          <p:nvPr/>
        </p:nvSpPr>
        <p:spPr bwMode="auto">
          <a:xfrm>
            <a:off x="6073775" y="4187825"/>
            <a:ext cx="533400" cy="609600"/>
          </a:xfrm>
          <a:prstGeom prst="ellipse">
            <a:avLst/>
          </a:prstGeom>
          <a:solidFill>
            <a:srgbClr val="CCFFCC">
              <a:alpha val="50195"/>
            </a:srgbClr>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chemeClr val="tx2"/>
                </a:solidFill>
                <a:latin typeface="Times New Roman" pitchFamily="18" charset="0"/>
              </a:rPr>
              <a:t>w</a:t>
            </a:r>
            <a:r>
              <a:rPr kumimoji="1" lang="en-US" altLang="zh-CN" sz="3200" b="1" baseline="-25000">
                <a:solidFill>
                  <a:schemeClr val="tx2"/>
                </a:solidFill>
                <a:latin typeface="Times New Roman" pitchFamily="18" charset="0"/>
              </a:rPr>
              <a:t>3</a:t>
            </a:r>
            <a:endParaRPr kumimoji="1" lang="en-US" altLang="zh-CN" sz="2400">
              <a:latin typeface="Times New Roman" pitchFamily="18" charset="0"/>
            </a:endParaRPr>
          </a:p>
        </p:txBody>
      </p:sp>
      <p:sp>
        <p:nvSpPr>
          <p:cNvPr id="133128" name="Oval 8"/>
          <p:cNvSpPr>
            <a:spLocks noChangeArrowheads="1"/>
          </p:cNvSpPr>
          <p:nvPr/>
        </p:nvSpPr>
        <p:spPr bwMode="auto">
          <a:xfrm>
            <a:off x="8435975" y="4111625"/>
            <a:ext cx="533400" cy="609600"/>
          </a:xfrm>
          <a:prstGeom prst="ellipse">
            <a:avLst/>
          </a:prstGeom>
          <a:solidFill>
            <a:srgbClr val="CCFFCC">
              <a:alpha val="50195"/>
            </a:srgbClr>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chemeClr val="tx2"/>
                </a:solidFill>
                <a:latin typeface="Times New Roman" pitchFamily="18" charset="0"/>
              </a:rPr>
              <a:t>w</a:t>
            </a:r>
            <a:r>
              <a:rPr kumimoji="1" lang="en-US" altLang="zh-CN" sz="3200" b="1" baseline="-25000">
                <a:solidFill>
                  <a:schemeClr val="tx2"/>
                </a:solidFill>
                <a:latin typeface="Times New Roman" pitchFamily="18" charset="0"/>
              </a:rPr>
              <a:t>5</a:t>
            </a:r>
            <a:endParaRPr kumimoji="1" lang="en-US" altLang="zh-CN" sz="2400">
              <a:latin typeface="Times New Roman" pitchFamily="18" charset="0"/>
            </a:endParaRPr>
          </a:p>
        </p:txBody>
      </p:sp>
      <p:sp>
        <p:nvSpPr>
          <p:cNvPr id="133129" name="Oval 9"/>
          <p:cNvSpPr>
            <a:spLocks noChangeArrowheads="1"/>
          </p:cNvSpPr>
          <p:nvPr/>
        </p:nvSpPr>
        <p:spPr bwMode="auto">
          <a:xfrm>
            <a:off x="5159375" y="5483225"/>
            <a:ext cx="533400" cy="609600"/>
          </a:xfrm>
          <a:prstGeom prst="ellipse">
            <a:avLst/>
          </a:prstGeom>
          <a:solidFill>
            <a:schemeClr val="hlink">
              <a:alpha val="50195"/>
            </a:schemeClr>
          </a:solidFill>
          <a:ln w="28575" cap="sq">
            <a:solidFill>
              <a:srgbClr val="0000CC"/>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rgbClr val="000082"/>
                </a:solidFill>
                <a:latin typeface="Times New Roman" pitchFamily="18" charset="0"/>
              </a:rPr>
              <a:t>w</a:t>
            </a:r>
            <a:r>
              <a:rPr kumimoji="1" lang="en-US" altLang="zh-CN" sz="3200" b="1" baseline="-25000">
                <a:solidFill>
                  <a:srgbClr val="000082"/>
                </a:solidFill>
                <a:latin typeface="Times New Roman" pitchFamily="18" charset="0"/>
              </a:rPr>
              <a:t>6</a:t>
            </a:r>
            <a:endParaRPr kumimoji="1" lang="en-US" altLang="zh-CN" sz="2400">
              <a:latin typeface="Times New Roman" pitchFamily="18" charset="0"/>
            </a:endParaRPr>
          </a:p>
        </p:txBody>
      </p:sp>
      <p:sp>
        <p:nvSpPr>
          <p:cNvPr id="133130" name="Oval 10"/>
          <p:cNvSpPr>
            <a:spLocks noChangeArrowheads="1"/>
          </p:cNvSpPr>
          <p:nvPr/>
        </p:nvSpPr>
        <p:spPr bwMode="auto">
          <a:xfrm>
            <a:off x="7140575" y="5483225"/>
            <a:ext cx="533400" cy="609600"/>
          </a:xfrm>
          <a:prstGeom prst="ellipse">
            <a:avLst/>
          </a:prstGeom>
          <a:solidFill>
            <a:schemeClr val="hlink">
              <a:alpha val="50195"/>
            </a:schemeClr>
          </a:solidFill>
          <a:ln w="28575" cap="sq">
            <a:solidFill>
              <a:srgbClr val="0000CC"/>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rgbClr val="000082"/>
                </a:solidFill>
                <a:latin typeface="Times New Roman" pitchFamily="18" charset="0"/>
              </a:rPr>
              <a:t>w</a:t>
            </a:r>
            <a:r>
              <a:rPr kumimoji="1" lang="en-US" altLang="zh-CN" sz="3200" b="1" baseline="-25000">
                <a:solidFill>
                  <a:srgbClr val="000082"/>
                </a:solidFill>
                <a:latin typeface="Times New Roman" pitchFamily="18" charset="0"/>
              </a:rPr>
              <a:t>4</a:t>
            </a:r>
            <a:endParaRPr kumimoji="1" lang="en-US" altLang="zh-CN" sz="2400">
              <a:latin typeface="Times New Roman" pitchFamily="18" charset="0"/>
            </a:endParaRPr>
          </a:p>
        </p:txBody>
      </p:sp>
      <p:sp>
        <p:nvSpPr>
          <p:cNvPr id="133131" name="Line 11"/>
          <p:cNvSpPr>
            <a:spLocks noChangeShapeType="1"/>
          </p:cNvSpPr>
          <p:nvPr/>
        </p:nvSpPr>
        <p:spPr bwMode="auto">
          <a:xfrm flipH="1">
            <a:off x="4702175" y="1749425"/>
            <a:ext cx="1219200" cy="990600"/>
          </a:xfrm>
          <a:prstGeom prst="line">
            <a:avLst/>
          </a:prstGeom>
          <a:noFill/>
          <a:ln w="28575" cap="sq">
            <a:solidFill>
              <a:srgbClr val="CC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32" name="Line 12"/>
          <p:cNvSpPr>
            <a:spLocks noChangeShapeType="1"/>
          </p:cNvSpPr>
          <p:nvPr/>
        </p:nvSpPr>
        <p:spPr bwMode="auto">
          <a:xfrm>
            <a:off x="6302375" y="2054225"/>
            <a:ext cx="0" cy="685800"/>
          </a:xfrm>
          <a:prstGeom prst="line">
            <a:avLst/>
          </a:prstGeom>
          <a:noFill/>
          <a:ln w="28575" cap="sq">
            <a:solidFill>
              <a:srgbClr val="CC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33" name="Line 13"/>
          <p:cNvSpPr>
            <a:spLocks noChangeShapeType="1"/>
          </p:cNvSpPr>
          <p:nvPr/>
        </p:nvSpPr>
        <p:spPr bwMode="auto">
          <a:xfrm>
            <a:off x="6607175" y="1749425"/>
            <a:ext cx="1371600" cy="990600"/>
          </a:xfrm>
          <a:prstGeom prst="line">
            <a:avLst/>
          </a:prstGeom>
          <a:noFill/>
          <a:ln w="28575" cap="sq">
            <a:solidFill>
              <a:srgbClr val="CC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34" name="Line 14"/>
          <p:cNvSpPr>
            <a:spLocks noChangeShapeType="1"/>
          </p:cNvSpPr>
          <p:nvPr/>
        </p:nvSpPr>
        <p:spPr bwMode="auto">
          <a:xfrm flipH="1">
            <a:off x="3940175" y="3349625"/>
            <a:ext cx="685800" cy="83820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35" name="Line 15"/>
          <p:cNvSpPr>
            <a:spLocks noChangeShapeType="1"/>
          </p:cNvSpPr>
          <p:nvPr/>
        </p:nvSpPr>
        <p:spPr bwMode="auto">
          <a:xfrm>
            <a:off x="6302375" y="3349625"/>
            <a:ext cx="0" cy="83820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36" name="Line 16"/>
          <p:cNvSpPr>
            <a:spLocks noChangeShapeType="1"/>
          </p:cNvSpPr>
          <p:nvPr/>
        </p:nvSpPr>
        <p:spPr bwMode="auto">
          <a:xfrm>
            <a:off x="8054975" y="3349625"/>
            <a:ext cx="609600" cy="76200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37" name="Line 17"/>
          <p:cNvSpPr>
            <a:spLocks noChangeShapeType="1"/>
          </p:cNvSpPr>
          <p:nvPr/>
        </p:nvSpPr>
        <p:spPr bwMode="auto">
          <a:xfrm>
            <a:off x="3940175" y="4797425"/>
            <a:ext cx="1219200" cy="838200"/>
          </a:xfrm>
          <a:prstGeom prst="line">
            <a:avLst/>
          </a:prstGeom>
          <a:noFill/>
          <a:ln w="28575"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38" name="Line 18"/>
          <p:cNvSpPr>
            <a:spLocks noChangeShapeType="1"/>
          </p:cNvSpPr>
          <p:nvPr/>
        </p:nvSpPr>
        <p:spPr bwMode="auto">
          <a:xfrm>
            <a:off x="6378575" y="4797425"/>
            <a:ext cx="762000" cy="838200"/>
          </a:xfrm>
          <a:prstGeom prst="line">
            <a:avLst/>
          </a:prstGeom>
          <a:noFill/>
          <a:ln w="28575"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33145" name="Group 25"/>
          <p:cNvGrpSpPr>
            <a:grpSpLocks/>
          </p:cNvGrpSpPr>
          <p:nvPr/>
        </p:nvGrpSpPr>
        <p:grpSpPr bwMode="auto">
          <a:xfrm>
            <a:off x="4168775" y="3044825"/>
            <a:ext cx="4419600" cy="2667000"/>
            <a:chOff x="1536" y="1440"/>
            <a:chExt cx="2784" cy="1680"/>
          </a:xfrm>
        </p:grpSpPr>
        <p:sp>
          <p:nvSpPr>
            <p:cNvPr id="97342" name="Line 19"/>
            <p:cNvSpPr>
              <a:spLocks noChangeShapeType="1"/>
            </p:cNvSpPr>
            <p:nvPr/>
          </p:nvSpPr>
          <p:spPr bwMode="auto">
            <a:xfrm flipV="1">
              <a:off x="1536" y="1488"/>
              <a:ext cx="2256" cy="816"/>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343" name="Line 20"/>
            <p:cNvSpPr>
              <a:spLocks noChangeShapeType="1"/>
            </p:cNvSpPr>
            <p:nvPr/>
          </p:nvSpPr>
          <p:spPr bwMode="auto">
            <a:xfrm flipH="1">
              <a:off x="3072" y="1632"/>
              <a:ext cx="816" cy="62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344" name="Line 21"/>
            <p:cNvSpPr>
              <a:spLocks noChangeShapeType="1"/>
            </p:cNvSpPr>
            <p:nvPr/>
          </p:nvSpPr>
          <p:spPr bwMode="auto">
            <a:xfrm>
              <a:off x="2016" y="1440"/>
              <a:ext cx="72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345" name="Line 23"/>
            <p:cNvSpPr>
              <a:spLocks noChangeShapeType="1"/>
            </p:cNvSpPr>
            <p:nvPr/>
          </p:nvSpPr>
          <p:spPr bwMode="auto">
            <a:xfrm flipH="1">
              <a:off x="3744" y="2448"/>
              <a:ext cx="576" cy="67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346" name="Line 24"/>
            <p:cNvSpPr>
              <a:spLocks noChangeShapeType="1"/>
            </p:cNvSpPr>
            <p:nvPr/>
          </p:nvSpPr>
          <p:spPr bwMode="auto">
            <a:xfrm flipH="1">
              <a:off x="2496" y="2304"/>
              <a:ext cx="1728" cy="816"/>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7300" name="Group 106"/>
          <p:cNvGrpSpPr>
            <a:grpSpLocks/>
          </p:cNvGrpSpPr>
          <p:nvPr/>
        </p:nvGrpSpPr>
        <p:grpSpPr bwMode="auto">
          <a:xfrm>
            <a:off x="269875" y="619125"/>
            <a:ext cx="3581400" cy="3962400"/>
            <a:chOff x="113" y="210"/>
            <a:chExt cx="2256" cy="2496"/>
          </a:xfrm>
        </p:grpSpPr>
        <p:grpSp>
          <p:nvGrpSpPr>
            <p:cNvPr id="97302" name="Group 66"/>
            <p:cNvGrpSpPr>
              <a:grpSpLocks/>
            </p:cNvGrpSpPr>
            <p:nvPr/>
          </p:nvGrpSpPr>
          <p:grpSpPr bwMode="auto">
            <a:xfrm>
              <a:off x="113" y="210"/>
              <a:ext cx="2256" cy="2496"/>
              <a:chOff x="240" y="1392"/>
              <a:chExt cx="2256" cy="2496"/>
            </a:xfrm>
          </p:grpSpPr>
          <p:sp>
            <p:nvSpPr>
              <p:cNvPr id="97320" name="Oval 67"/>
              <p:cNvSpPr>
                <a:spLocks noChangeArrowheads="1"/>
              </p:cNvSpPr>
              <p:nvPr/>
            </p:nvSpPr>
            <p:spPr bwMode="auto">
              <a:xfrm>
                <a:off x="240" y="2544"/>
                <a:ext cx="336" cy="384"/>
              </a:xfrm>
              <a:prstGeom prst="ellipse">
                <a:avLst/>
              </a:prstGeom>
              <a:solidFill>
                <a:srgbClr val="FFFFCC">
                  <a:alpha val="50195"/>
                </a:srgbClr>
              </a:solidFill>
              <a:ln w="28575"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chemeClr val="tx2"/>
                    </a:solidFill>
                    <a:latin typeface="Times New Roman" pitchFamily="18" charset="0"/>
                    <a:ea typeface="黑体" pitchFamily="49" charset="-122"/>
                  </a:rPr>
                  <a:t>w</a:t>
                </a:r>
                <a:r>
                  <a:rPr kumimoji="1" lang="en-US" altLang="zh-CN" sz="3200" b="1" baseline="-25000">
                    <a:solidFill>
                      <a:schemeClr val="tx2"/>
                    </a:solidFill>
                    <a:latin typeface="Times New Roman" pitchFamily="18" charset="0"/>
                    <a:ea typeface="黑体" pitchFamily="49" charset="-122"/>
                  </a:rPr>
                  <a:t>7</a:t>
                </a:r>
                <a:endParaRPr kumimoji="1" lang="en-US" altLang="zh-CN" sz="2400">
                  <a:latin typeface="Times New Roman" pitchFamily="18" charset="0"/>
                  <a:ea typeface="黑体" pitchFamily="49" charset="-122"/>
                </a:endParaRPr>
              </a:p>
            </p:txBody>
          </p:sp>
          <p:sp>
            <p:nvSpPr>
              <p:cNvPr id="97321" name="Oval 68"/>
              <p:cNvSpPr>
                <a:spLocks noChangeArrowheads="1"/>
              </p:cNvSpPr>
              <p:nvPr/>
            </p:nvSpPr>
            <p:spPr bwMode="auto">
              <a:xfrm>
                <a:off x="672" y="3216"/>
                <a:ext cx="336" cy="384"/>
              </a:xfrm>
              <a:prstGeom prst="ellipse">
                <a:avLst/>
              </a:prstGeom>
              <a:solidFill>
                <a:srgbClr val="FFFFCC">
                  <a:alpha val="50195"/>
                </a:srgbClr>
              </a:solidFill>
              <a:ln w="28575"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rgbClr val="000082"/>
                    </a:solidFill>
                    <a:latin typeface="Times New Roman" pitchFamily="18" charset="0"/>
                    <a:ea typeface="黑体" pitchFamily="49" charset="-122"/>
                  </a:rPr>
                  <a:t>w</a:t>
                </a:r>
                <a:r>
                  <a:rPr kumimoji="1" lang="en-US" altLang="zh-CN" sz="3200" b="1" baseline="-25000">
                    <a:solidFill>
                      <a:srgbClr val="000082"/>
                    </a:solidFill>
                    <a:latin typeface="Times New Roman" pitchFamily="18" charset="0"/>
                    <a:ea typeface="黑体" pitchFamily="49" charset="-122"/>
                  </a:rPr>
                  <a:t>6</a:t>
                </a:r>
                <a:endParaRPr kumimoji="1" lang="en-US" altLang="zh-CN" sz="2400">
                  <a:latin typeface="Times New Roman" pitchFamily="18" charset="0"/>
                  <a:ea typeface="黑体" pitchFamily="49" charset="-122"/>
                </a:endParaRPr>
              </a:p>
            </p:txBody>
          </p:sp>
          <p:sp>
            <p:nvSpPr>
              <p:cNvPr id="97322" name="Oval 69"/>
              <p:cNvSpPr>
                <a:spLocks noChangeArrowheads="1"/>
              </p:cNvSpPr>
              <p:nvPr/>
            </p:nvSpPr>
            <p:spPr bwMode="auto">
              <a:xfrm>
                <a:off x="1776" y="2160"/>
                <a:ext cx="336" cy="384"/>
              </a:xfrm>
              <a:prstGeom prst="ellipse">
                <a:avLst/>
              </a:prstGeom>
              <a:solidFill>
                <a:srgbClr val="FFFFCC">
                  <a:alpha val="50195"/>
                </a:srgbClr>
              </a:solidFill>
              <a:ln w="28575"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chemeClr val="tx2"/>
                    </a:solidFill>
                    <a:latin typeface="Times New Roman" pitchFamily="18" charset="0"/>
                    <a:ea typeface="黑体" pitchFamily="49" charset="-122"/>
                  </a:rPr>
                  <a:t>w</a:t>
                </a:r>
                <a:r>
                  <a:rPr kumimoji="1" lang="en-US" altLang="zh-CN" sz="3200" b="1" baseline="-25000">
                    <a:solidFill>
                      <a:schemeClr val="tx2"/>
                    </a:solidFill>
                    <a:latin typeface="Times New Roman" pitchFamily="18" charset="0"/>
                    <a:ea typeface="黑体" pitchFamily="49" charset="-122"/>
                  </a:rPr>
                  <a:t>3</a:t>
                </a:r>
                <a:endParaRPr kumimoji="1" lang="en-US" altLang="zh-CN" sz="2400">
                  <a:latin typeface="Times New Roman" pitchFamily="18" charset="0"/>
                  <a:ea typeface="黑体" pitchFamily="49" charset="-122"/>
                </a:endParaRPr>
              </a:p>
            </p:txBody>
          </p:sp>
          <p:sp>
            <p:nvSpPr>
              <p:cNvPr id="97323" name="Oval 70"/>
              <p:cNvSpPr>
                <a:spLocks noChangeArrowheads="1"/>
              </p:cNvSpPr>
              <p:nvPr/>
            </p:nvSpPr>
            <p:spPr bwMode="auto">
              <a:xfrm>
                <a:off x="1584" y="3504"/>
                <a:ext cx="336" cy="384"/>
              </a:xfrm>
              <a:prstGeom prst="ellipse">
                <a:avLst/>
              </a:prstGeom>
              <a:solidFill>
                <a:srgbClr val="FFFFCC">
                  <a:alpha val="50195"/>
                </a:srgbClr>
              </a:solidFill>
              <a:ln w="28575"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chemeClr val="tx2"/>
                    </a:solidFill>
                    <a:latin typeface="Times New Roman" pitchFamily="18" charset="0"/>
                    <a:ea typeface="黑体" pitchFamily="49" charset="-122"/>
                  </a:rPr>
                  <a:t>w</a:t>
                </a:r>
                <a:r>
                  <a:rPr kumimoji="1" lang="en-US" altLang="zh-CN" sz="3200" b="1" baseline="-25000">
                    <a:solidFill>
                      <a:schemeClr val="tx2"/>
                    </a:solidFill>
                    <a:latin typeface="Times New Roman" pitchFamily="18" charset="0"/>
                    <a:ea typeface="黑体" pitchFamily="49" charset="-122"/>
                  </a:rPr>
                  <a:t>5</a:t>
                </a:r>
                <a:endParaRPr kumimoji="1" lang="en-US" altLang="zh-CN" sz="2400">
                  <a:latin typeface="Times New Roman" pitchFamily="18" charset="0"/>
                  <a:ea typeface="黑体" pitchFamily="49" charset="-122"/>
                </a:endParaRPr>
              </a:p>
            </p:txBody>
          </p:sp>
          <p:sp>
            <p:nvSpPr>
              <p:cNvPr id="97324" name="Oval 71"/>
              <p:cNvSpPr>
                <a:spLocks noChangeArrowheads="1"/>
              </p:cNvSpPr>
              <p:nvPr/>
            </p:nvSpPr>
            <p:spPr bwMode="auto">
              <a:xfrm>
                <a:off x="2160" y="2928"/>
                <a:ext cx="336" cy="384"/>
              </a:xfrm>
              <a:prstGeom prst="ellipse">
                <a:avLst/>
              </a:prstGeom>
              <a:solidFill>
                <a:srgbClr val="FFFFCC">
                  <a:alpha val="50195"/>
                </a:srgbClr>
              </a:solidFill>
              <a:ln w="28575"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rgbClr val="000082"/>
                    </a:solidFill>
                    <a:latin typeface="Times New Roman" pitchFamily="18" charset="0"/>
                    <a:ea typeface="黑体" pitchFamily="49" charset="-122"/>
                  </a:rPr>
                  <a:t>w</a:t>
                </a:r>
                <a:r>
                  <a:rPr kumimoji="1" lang="en-US" altLang="zh-CN" sz="3200" b="1" baseline="-25000">
                    <a:solidFill>
                      <a:srgbClr val="000082"/>
                    </a:solidFill>
                    <a:latin typeface="Times New Roman" pitchFamily="18" charset="0"/>
                    <a:ea typeface="黑体" pitchFamily="49" charset="-122"/>
                  </a:rPr>
                  <a:t>4</a:t>
                </a:r>
                <a:endParaRPr kumimoji="1" lang="en-US" altLang="zh-CN" sz="2400">
                  <a:latin typeface="Times New Roman" pitchFamily="18" charset="0"/>
                  <a:ea typeface="黑体" pitchFamily="49" charset="-122"/>
                </a:endParaRPr>
              </a:p>
            </p:txBody>
          </p:sp>
          <p:sp>
            <p:nvSpPr>
              <p:cNvPr id="97325" name="Oval 72"/>
              <p:cNvSpPr>
                <a:spLocks noChangeArrowheads="1"/>
              </p:cNvSpPr>
              <p:nvPr/>
            </p:nvSpPr>
            <p:spPr bwMode="auto">
              <a:xfrm>
                <a:off x="912" y="2064"/>
                <a:ext cx="448" cy="439"/>
              </a:xfrm>
              <a:prstGeom prst="ellipse">
                <a:avLst/>
              </a:prstGeom>
              <a:solidFill>
                <a:srgbClr val="FFFFCC">
                  <a:alpha val="50195"/>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rgbClr val="800000"/>
                    </a:solidFill>
                    <a:latin typeface="Times New Roman" pitchFamily="18" charset="0"/>
                    <a:ea typeface="黑体" pitchFamily="49" charset="-122"/>
                  </a:rPr>
                  <a:t>V</a:t>
                </a:r>
                <a:endParaRPr kumimoji="1" lang="en-US" altLang="zh-CN" sz="2400">
                  <a:latin typeface="Times New Roman" pitchFamily="18" charset="0"/>
                  <a:ea typeface="黑体" pitchFamily="49" charset="-122"/>
                </a:endParaRPr>
              </a:p>
            </p:txBody>
          </p:sp>
          <p:sp>
            <p:nvSpPr>
              <p:cNvPr id="97326" name="Oval 73"/>
              <p:cNvSpPr>
                <a:spLocks noChangeArrowheads="1"/>
              </p:cNvSpPr>
              <p:nvPr/>
            </p:nvSpPr>
            <p:spPr bwMode="auto">
              <a:xfrm>
                <a:off x="240" y="1728"/>
                <a:ext cx="336" cy="384"/>
              </a:xfrm>
              <a:prstGeom prst="ellipse">
                <a:avLst/>
              </a:prstGeom>
              <a:solidFill>
                <a:srgbClr val="FFFFCC">
                  <a:alpha val="50195"/>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rgbClr val="800000"/>
                    </a:solidFill>
                    <a:latin typeface="Times New Roman" pitchFamily="18" charset="0"/>
                    <a:ea typeface="黑体" pitchFamily="49" charset="-122"/>
                  </a:rPr>
                  <a:t>w</a:t>
                </a:r>
                <a:r>
                  <a:rPr kumimoji="1" lang="en-US" altLang="zh-CN" sz="3200" b="1" baseline="-25000">
                    <a:solidFill>
                      <a:srgbClr val="800000"/>
                    </a:solidFill>
                    <a:latin typeface="Times New Roman" pitchFamily="18" charset="0"/>
                    <a:ea typeface="黑体" pitchFamily="49" charset="-122"/>
                  </a:rPr>
                  <a:t>1</a:t>
                </a:r>
                <a:endParaRPr kumimoji="1" lang="en-US" altLang="zh-CN" sz="2400">
                  <a:latin typeface="Times New Roman" pitchFamily="18" charset="0"/>
                  <a:ea typeface="黑体" pitchFamily="49" charset="-122"/>
                </a:endParaRPr>
              </a:p>
            </p:txBody>
          </p:sp>
          <p:sp>
            <p:nvSpPr>
              <p:cNvPr id="97327" name="Oval 74"/>
              <p:cNvSpPr>
                <a:spLocks noChangeArrowheads="1"/>
              </p:cNvSpPr>
              <p:nvPr/>
            </p:nvSpPr>
            <p:spPr bwMode="auto">
              <a:xfrm>
                <a:off x="1248" y="2736"/>
                <a:ext cx="336" cy="384"/>
              </a:xfrm>
              <a:prstGeom prst="ellipse">
                <a:avLst/>
              </a:prstGeom>
              <a:solidFill>
                <a:srgbClr val="FFFFCC">
                  <a:alpha val="50195"/>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rgbClr val="800000"/>
                    </a:solidFill>
                    <a:latin typeface="Times New Roman" pitchFamily="18" charset="0"/>
                    <a:ea typeface="黑体" pitchFamily="49" charset="-122"/>
                  </a:rPr>
                  <a:t>w</a:t>
                </a:r>
                <a:r>
                  <a:rPr kumimoji="1" lang="en-US" altLang="zh-CN" sz="3200" b="1" baseline="-25000">
                    <a:solidFill>
                      <a:srgbClr val="800000"/>
                    </a:solidFill>
                    <a:latin typeface="Times New Roman" pitchFamily="18" charset="0"/>
                    <a:ea typeface="黑体" pitchFamily="49" charset="-122"/>
                  </a:rPr>
                  <a:t>8</a:t>
                </a:r>
                <a:endParaRPr kumimoji="1" lang="en-US" altLang="zh-CN" sz="2400">
                  <a:latin typeface="Times New Roman" pitchFamily="18" charset="0"/>
                  <a:ea typeface="黑体" pitchFamily="49" charset="-122"/>
                </a:endParaRPr>
              </a:p>
            </p:txBody>
          </p:sp>
          <p:sp>
            <p:nvSpPr>
              <p:cNvPr id="97328" name="Oval 75"/>
              <p:cNvSpPr>
                <a:spLocks noChangeArrowheads="1"/>
              </p:cNvSpPr>
              <p:nvPr/>
            </p:nvSpPr>
            <p:spPr bwMode="auto">
              <a:xfrm>
                <a:off x="1296" y="1392"/>
                <a:ext cx="336" cy="384"/>
              </a:xfrm>
              <a:prstGeom prst="ellipse">
                <a:avLst/>
              </a:prstGeom>
              <a:solidFill>
                <a:srgbClr val="FFFFCC">
                  <a:alpha val="50195"/>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rgbClr val="800000"/>
                    </a:solidFill>
                    <a:latin typeface="Times New Roman" pitchFamily="18" charset="0"/>
                    <a:ea typeface="黑体" pitchFamily="49" charset="-122"/>
                  </a:rPr>
                  <a:t>w</a:t>
                </a:r>
                <a:r>
                  <a:rPr kumimoji="1" lang="en-US" altLang="zh-CN" sz="3200" b="1" baseline="-25000">
                    <a:solidFill>
                      <a:srgbClr val="800000"/>
                    </a:solidFill>
                    <a:latin typeface="Times New Roman" pitchFamily="18" charset="0"/>
                    <a:ea typeface="黑体" pitchFamily="49" charset="-122"/>
                  </a:rPr>
                  <a:t>2</a:t>
                </a:r>
                <a:endParaRPr kumimoji="1" lang="en-US" altLang="zh-CN" sz="2400">
                  <a:latin typeface="Times New Roman" pitchFamily="18" charset="0"/>
                  <a:ea typeface="黑体" pitchFamily="49" charset="-122"/>
                </a:endParaRPr>
              </a:p>
            </p:txBody>
          </p:sp>
          <p:sp>
            <p:nvSpPr>
              <p:cNvPr id="97329" name="Line 76"/>
              <p:cNvSpPr>
                <a:spLocks noChangeShapeType="1"/>
              </p:cNvSpPr>
              <p:nvPr/>
            </p:nvSpPr>
            <p:spPr bwMode="auto">
              <a:xfrm>
                <a:off x="576" y="1920"/>
                <a:ext cx="384" cy="240"/>
              </a:xfrm>
              <a:prstGeom prst="line">
                <a:avLst/>
              </a:prstGeom>
              <a:noFill/>
              <a:ln w="1905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30" name="Line 77"/>
              <p:cNvSpPr>
                <a:spLocks noChangeShapeType="1"/>
              </p:cNvSpPr>
              <p:nvPr/>
            </p:nvSpPr>
            <p:spPr bwMode="auto">
              <a:xfrm>
                <a:off x="1152" y="2496"/>
                <a:ext cx="144" cy="288"/>
              </a:xfrm>
              <a:prstGeom prst="line">
                <a:avLst/>
              </a:prstGeom>
              <a:noFill/>
              <a:ln w="1905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31" name="Line 78"/>
              <p:cNvSpPr>
                <a:spLocks noChangeShapeType="1"/>
              </p:cNvSpPr>
              <p:nvPr/>
            </p:nvSpPr>
            <p:spPr bwMode="auto">
              <a:xfrm flipH="1">
                <a:off x="1296" y="1776"/>
                <a:ext cx="144" cy="336"/>
              </a:xfrm>
              <a:prstGeom prst="line">
                <a:avLst/>
              </a:prstGeom>
              <a:noFill/>
              <a:ln w="1905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32" name="Line 79"/>
              <p:cNvSpPr>
                <a:spLocks noChangeShapeType="1"/>
              </p:cNvSpPr>
              <p:nvPr/>
            </p:nvSpPr>
            <p:spPr bwMode="auto">
              <a:xfrm>
                <a:off x="384" y="2112"/>
                <a:ext cx="0" cy="432"/>
              </a:xfrm>
              <a:prstGeom prst="line">
                <a:avLst/>
              </a:prstGeom>
              <a:noFill/>
              <a:ln w="1905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33" name="Line 80"/>
              <p:cNvSpPr>
                <a:spLocks noChangeShapeType="1"/>
              </p:cNvSpPr>
              <p:nvPr/>
            </p:nvSpPr>
            <p:spPr bwMode="auto">
              <a:xfrm>
                <a:off x="480" y="2928"/>
                <a:ext cx="240" cy="336"/>
              </a:xfrm>
              <a:prstGeom prst="line">
                <a:avLst/>
              </a:prstGeom>
              <a:noFill/>
              <a:ln w="1905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34" name="Line 81"/>
              <p:cNvSpPr>
                <a:spLocks noChangeShapeType="1"/>
              </p:cNvSpPr>
              <p:nvPr/>
            </p:nvSpPr>
            <p:spPr bwMode="auto">
              <a:xfrm>
                <a:off x="1008" y="3408"/>
                <a:ext cx="576" cy="240"/>
              </a:xfrm>
              <a:prstGeom prst="line">
                <a:avLst/>
              </a:prstGeom>
              <a:noFill/>
              <a:ln w="1905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35" name="Line 82"/>
              <p:cNvSpPr>
                <a:spLocks noChangeShapeType="1"/>
              </p:cNvSpPr>
              <p:nvPr/>
            </p:nvSpPr>
            <p:spPr bwMode="auto">
              <a:xfrm>
                <a:off x="1440" y="3120"/>
                <a:ext cx="240" cy="384"/>
              </a:xfrm>
              <a:prstGeom prst="line">
                <a:avLst/>
              </a:prstGeom>
              <a:noFill/>
              <a:ln w="1905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36" name="Line 83"/>
              <p:cNvSpPr>
                <a:spLocks noChangeShapeType="1"/>
              </p:cNvSpPr>
              <p:nvPr/>
            </p:nvSpPr>
            <p:spPr bwMode="auto">
              <a:xfrm flipH="1">
                <a:off x="1536" y="2496"/>
                <a:ext cx="288" cy="336"/>
              </a:xfrm>
              <a:prstGeom prst="line">
                <a:avLst/>
              </a:prstGeom>
              <a:noFill/>
              <a:ln w="1905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37" name="Line 84"/>
              <p:cNvSpPr>
                <a:spLocks noChangeShapeType="1"/>
              </p:cNvSpPr>
              <p:nvPr/>
            </p:nvSpPr>
            <p:spPr bwMode="auto">
              <a:xfrm>
                <a:off x="1632" y="1632"/>
                <a:ext cx="288" cy="528"/>
              </a:xfrm>
              <a:prstGeom prst="line">
                <a:avLst/>
              </a:prstGeom>
              <a:noFill/>
              <a:ln w="1905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38" name="Line 85"/>
              <p:cNvSpPr>
                <a:spLocks noChangeShapeType="1"/>
              </p:cNvSpPr>
              <p:nvPr/>
            </p:nvSpPr>
            <p:spPr bwMode="auto">
              <a:xfrm flipV="1">
                <a:off x="432" y="1584"/>
                <a:ext cx="864" cy="144"/>
              </a:xfrm>
              <a:prstGeom prst="line">
                <a:avLst/>
              </a:prstGeom>
              <a:noFill/>
              <a:ln w="1905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39" name="Line 86"/>
              <p:cNvSpPr>
                <a:spLocks noChangeShapeType="1"/>
              </p:cNvSpPr>
              <p:nvPr/>
            </p:nvSpPr>
            <p:spPr bwMode="auto">
              <a:xfrm>
                <a:off x="2064" y="2496"/>
                <a:ext cx="240" cy="432"/>
              </a:xfrm>
              <a:prstGeom prst="line">
                <a:avLst/>
              </a:prstGeom>
              <a:noFill/>
              <a:ln w="1905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40" name="Line 87"/>
              <p:cNvSpPr>
                <a:spLocks noChangeShapeType="1"/>
              </p:cNvSpPr>
              <p:nvPr/>
            </p:nvSpPr>
            <p:spPr bwMode="auto">
              <a:xfrm flipH="1">
                <a:off x="1920" y="3264"/>
                <a:ext cx="288" cy="432"/>
              </a:xfrm>
              <a:prstGeom prst="line">
                <a:avLst/>
              </a:prstGeom>
              <a:noFill/>
              <a:ln w="1905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41" name="Line 88"/>
              <p:cNvSpPr>
                <a:spLocks noChangeShapeType="1"/>
              </p:cNvSpPr>
              <p:nvPr/>
            </p:nvSpPr>
            <p:spPr bwMode="auto">
              <a:xfrm>
                <a:off x="576" y="2736"/>
                <a:ext cx="672" cy="192"/>
              </a:xfrm>
              <a:prstGeom prst="line">
                <a:avLst/>
              </a:prstGeom>
              <a:noFill/>
              <a:ln w="1905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7303" name="Line 89"/>
            <p:cNvSpPr>
              <a:spLocks noChangeShapeType="1"/>
            </p:cNvSpPr>
            <p:nvPr/>
          </p:nvSpPr>
          <p:spPr bwMode="auto">
            <a:xfrm>
              <a:off x="449" y="738"/>
              <a:ext cx="384" cy="240"/>
            </a:xfrm>
            <a:prstGeom prst="line">
              <a:avLst/>
            </a:prstGeom>
            <a:noFill/>
            <a:ln w="38100" cap="sq">
              <a:solidFill>
                <a:srgbClr val="CC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04" name="Line 90"/>
            <p:cNvSpPr>
              <a:spLocks noChangeShapeType="1"/>
            </p:cNvSpPr>
            <p:nvPr/>
          </p:nvSpPr>
          <p:spPr bwMode="auto">
            <a:xfrm flipH="1">
              <a:off x="1169" y="594"/>
              <a:ext cx="144" cy="336"/>
            </a:xfrm>
            <a:prstGeom prst="line">
              <a:avLst/>
            </a:prstGeom>
            <a:noFill/>
            <a:ln w="38100" cap="sq">
              <a:solidFill>
                <a:srgbClr val="CC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05" name="Line 91"/>
            <p:cNvSpPr>
              <a:spLocks noChangeShapeType="1"/>
            </p:cNvSpPr>
            <p:nvPr/>
          </p:nvSpPr>
          <p:spPr bwMode="auto">
            <a:xfrm>
              <a:off x="1025" y="1314"/>
              <a:ext cx="144" cy="288"/>
            </a:xfrm>
            <a:prstGeom prst="line">
              <a:avLst/>
            </a:prstGeom>
            <a:noFill/>
            <a:ln w="38100" cap="sq">
              <a:solidFill>
                <a:srgbClr val="CC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06" name="Line 92"/>
            <p:cNvSpPr>
              <a:spLocks noChangeShapeType="1"/>
            </p:cNvSpPr>
            <p:nvPr/>
          </p:nvSpPr>
          <p:spPr bwMode="auto">
            <a:xfrm>
              <a:off x="257" y="930"/>
              <a:ext cx="0" cy="432"/>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07" name="Line 93"/>
            <p:cNvSpPr>
              <a:spLocks noChangeShapeType="1"/>
            </p:cNvSpPr>
            <p:nvPr/>
          </p:nvSpPr>
          <p:spPr bwMode="auto">
            <a:xfrm>
              <a:off x="1505" y="450"/>
              <a:ext cx="288" cy="528"/>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08" name="Line 94"/>
            <p:cNvSpPr>
              <a:spLocks noChangeShapeType="1"/>
            </p:cNvSpPr>
            <p:nvPr/>
          </p:nvSpPr>
          <p:spPr bwMode="auto">
            <a:xfrm>
              <a:off x="1313" y="1938"/>
              <a:ext cx="240" cy="384"/>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09" name="Line 95"/>
            <p:cNvSpPr>
              <a:spLocks noChangeShapeType="1"/>
            </p:cNvSpPr>
            <p:nvPr/>
          </p:nvSpPr>
          <p:spPr bwMode="auto">
            <a:xfrm>
              <a:off x="353" y="1746"/>
              <a:ext cx="240" cy="336"/>
            </a:xfrm>
            <a:prstGeom prst="line">
              <a:avLst/>
            </a:prstGeom>
            <a:noFill/>
            <a:ln w="38100"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10" name="Line 96"/>
            <p:cNvSpPr>
              <a:spLocks noChangeShapeType="1"/>
            </p:cNvSpPr>
            <p:nvPr/>
          </p:nvSpPr>
          <p:spPr bwMode="auto">
            <a:xfrm>
              <a:off x="1937" y="1314"/>
              <a:ext cx="240" cy="432"/>
            </a:xfrm>
            <a:prstGeom prst="line">
              <a:avLst/>
            </a:prstGeom>
            <a:noFill/>
            <a:ln w="38100"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11" name="Oval 97"/>
            <p:cNvSpPr>
              <a:spLocks noChangeArrowheads="1"/>
            </p:cNvSpPr>
            <p:nvPr/>
          </p:nvSpPr>
          <p:spPr bwMode="auto">
            <a:xfrm>
              <a:off x="785" y="882"/>
              <a:ext cx="448" cy="439"/>
            </a:xfrm>
            <a:prstGeom prst="ellipse">
              <a:avLst/>
            </a:prstGeom>
            <a:solidFill>
              <a:srgbClr val="FFFF00">
                <a:alpha val="50195"/>
              </a:srgbClr>
            </a:solidFill>
            <a:ln w="28575"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rgbClr val="800000"/>
                  </a:solidFill>
                  <a:latin typeface="Times New Roman" pitchFamily="18" charset="0"/>
                  <a:ea typeface="黑体" pitchFamily="49" charset="-122"/>
                </a:rPr>
                <a:t>V</a:t>
              </a:r>
              <a:endParaRPr kumimoji="1" lang="en-US" altLang="zh-CN" sz="2400">
                <a:latin typeface="Times New Roman" pitchFamily="18" charset="0"/>
                <a:ea typeface="黑体" pitchFamily="49" charset="-122"/>
              </a:endParaRPr>
            </a:p>
          </p:txBody>
        </p:sp>
        <p:sp>
          <p:nvSpPr>
            <p:cNvPr id="97312" name="Oval 98"/>
            <p:cNvSpPr>
              <a:spLocks noChangeArrowheads="1"/>
            </p:cNvSpPr>
            <p:nvPr/>
          </p:nvSpPr>
          <p:spPr bwMode="auto">
            <a:xfrm>
              <a:off x="1121" y="1554"/>
              <a:ext cx="336" cy="384"/>
            </a:xfrm>
            <a:prstGeom prst="ellipse">
              <a:avLst/>
            </a:prstGeom>
            <a:solidFill>
              <a:srgbClr val="FFCC99">
                <a:alpha val="50195"/>
              </a:srgbClr>
            </a:solidFill>
            <a:ln w="28575"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rgbClr val="800000"/>
                  </a:solidFill>
                  <a:latin typeface="Times New Roman" pitchFamily="18" charset="0"/>
                  <a:ea typeface="黑体" pitchFamily="49" charset="-122"/>
                </a:rPr>
                <a:t>w</a:t>
              </a:r>
              <a:r>
                <a:rPr kumimoji="1" lang="en-US" altLang="zh-CN" sz="3200" b="1" baseline="-25000">
                  <a:solidFill>
                    <a:srgbClr val="800000"/>
                  </a:solidFill>
                  <a:latin typeface="Times New Roman" pitchFamily="18" charset="0"/>
                  <a:ea typeface="黑体" pitchFamily="49" charset="-122"/>
                </a:rPr>
                <a:t>8</a:t>
              </a:r>
              <a:endParaRPr kumimoji="1" lang="en-US" altLang="zh-CN" sz="2400">
                <a:latin typeface="Times New Roman" pitchFamily="18" charset="0"/>
                <a:ea typeface="黑体" pitchFamily="49" charset="-122"/>
              </a:endParaRPr>
            </a:p>
          </p:txBody>
        </p:sp>
        <p:sp>
          <p:nvSpPr>
            <p:cNvPr id="97313" name="Oval 99"/>
            <p:cNvSpPr>
              <a:spLocks noChangeArrowheads="1"/>
            </p:cNvSpPr>
            <p:nvPr/>
          </p:nvSpPr>
          <p:spPr bwMode="auto">
            <a:xfrm>
              <a:off x="113" y="1362"/>
              <a:ext cx="336" cy="384"/>
            </a:xfrm>
            <a:prstGeom prst="ellipse">
              <a:avLst/>
            </a:prstGeom>
            <a:solidFill>
              <a:srgbClr val="CCFFCC">
                <a:alpha val="50195"/>
              </a:srgbClr>
            </a:solidFill>
            <a:ln w="28575" cap="sq">
              <a:solidFill>
                <a:srgbClr val="00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chemeClr val="tx2"/>
                  </a:solidFill>
                  <a:latin typeface="Times New Roman" pitchFamily="18" charset="0"/>
                  <a:ea typeface="黑体" pitchFamily="49" charset="-122"/>
                </a:rPr>
                <a:t>w</a:t>
              </a:r>
              <a:r>
                <a:rPr kumimoji="1" lang="en-US" altLang="zh-CN" sz="3200" b="1" baseline="-25000">
                  <a:solidFill>
                    <a:schemeClr val="tx2"/>
                  </a:solidFill>
                  <a:latin typeface="Times New Roman" pitchFamily="18" charset="0"/>
                  <a:ea typeface="黑体" pitchFamily="49" charset="-122"/>
                </a:rPr>
                <a:t>7</a:t>
              </a:r>
              <a:endParaRPr kumimoji="1" lang="en-US" altLang="zh-CN" sz="2400">
                <a:latin typeface="Times New Roman" pitchFamily="18" charset="0"/>
                <a:ea typeface="黑体" pitchFamily="49" charset="-122"/>
              </a:endParaRPr>
            </a:p>
          </p:txBody>
        </p:sp>
        <p:sp>
          <p:nvSpPr>
            <p:cNvPr id="97314" name="Oval 100"/>
            <p:cNvSpPr>
              <a:spLocks noChangeArrowheads="1"/>
            </p:cNvSpPr>
            <p:nvPr/>
          </p:nvSpPr>
          <p:spPr bwMode="auto">
            <a:xfrm>
              <a:off x="545" y="2034"/>
              <a:ext cx="336" cy="384"/>
            </a:xfrm>
            <a:prstGeom prst="ellipse">
              <a:avLst/>
            </a:prstGeom>
            <a:solidFill>
              <a:srgbClr val="99CCFF">
                <a:alpha val="50195"/>
              </a:srgbClr>
            </a:solidFill>
            <a:ln w="28575"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rgbClr val="000082"/>
                  </a:solidFill>
                  <a:latin typeface="Times New Roman" pitchFamily="18" charset="0"/>
                  <a:ea typeface="黑体" pitchFamily="49" charset="-122"/>
                </a:rPr>
                <a:t>w</a:t>
              </a:r>
              <a:r>
                <a:rPr kumimoji="1" lang="en-US" altLang="zh-CN" sz="3200" b="1" baseline="-25000">
                  <a:solidFill>
                    <a:srgbClr val="000082"/>
                  </a:solidFill>
                  <a:latin typeface="Times New Roman" pitchFamily="18" charset="0"/>
                  <a:ea typeface="黑体" pitchFamily="49" charset="-122"/>
                </a:rPr>
                <a:t>6</a:t>
              </a:r>
              <a:endParaRPr kumimoji="1" lang="en-US" altLang="zh-CN" sz="2400">
                <a:latin typeface="Times New Roman" pitchFamily="18" charset="0"/>
                <a:ea typeface="黑体" pitchFamily="49" charset="-122"/>
              </a:endParaRPr>
            </a:p>
          </p:txBody>
        </p:sp>
        <p:sp>
          <p:nvSpPr>
            <p:cNvPr id="97315" name="Oval 101"/>
            <p:cNvSpPr>
              <a:spLocks noChangeArrowheads="1"/>
            </p:cNvSpPr>
            <p:nvPr/>
          </p:nvSpPr>
          <p:spPr bwMode="auto">
            <a:xfrm>
              <a:off x="113" y="546"/>
              <a:ext cx="336" cy="384"/>
            </a:xfrm>
            <a:prstGeom prst="ellipse">
              <a:avLst/>
            </a:prstGeom>
            <a:solidFill>
              <a:srgbClr val="FFCC99">
                <a:alpha val="50195"/>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rgbClr val="800000"/>
                  </a:solidFill>
                  <a:latin typeface="Times New Roman" pitchFamily="18" charset="0"/>
                  <a:ea typeface="黑体" pitchFamily="49" charset="-122"/>
                </a:rPr>
                <a:t>w</a:t>
              </a:r>
              <a:r>
                <a:rPr kumimoji="1" lang="en-US" altLang="zh-CN" sz="3200" b="1" baseline="-25000">
                  <a:solidFill>
                    <a:srgbClr val="800000"/>
                  </a:solidFill>
                  <a:latin typeface="Times New Roman" pitchFamily="18" charset="0"/>
                  <a:ea typeface="黑体" pitchFamily="49" charset="-122"/>
                </a:rPr>
                <a:t>1</a:t>
              </a:r>
              <a:endParaRPr kumimoji="1" lang="en-US" altLang="zh-CN" sz="2400">
                <a:latin typeface="Times New Roman" pitchFamily="18" charset="0"/>
                <a:ea typeface="黑体" pitchFamily="49" charset="-122"/>
              </a:endParaRPr>
            </a:p>
          </p:txBody>
        </p:sp>
        <p:sp>
          <p:nvSpPr>
            <p:cNvPr id="97316" name="Oval 102"/>
            <p:cNvSpPr>
              <a:spLocks noChangeArrowheads="1"/>
            </p:cNvSpPr>
            <p:nvPr/>
          </p:nvSpPr>
          <p:spPr bwMode="auto">
            <a:xfrm>
              <a:off x="1169" y="210"/>
              <a:ext cx="336" cy="384"/>
            </a:xfrm>
            <a:prstGeom prst="ellipse">
              <a:avLst/>
            </a:prstGeom>
            <a:solidFill>
              <a:srgbClr val="FFCC99">
                <a:alpha val="50195"/>
              </a:srgbClr>
            </a:solidFill>
            <a:ln w="28575"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rgbClr val="800000"/>
                  </a:solidFill>
                  <a:latin typeface="Times New Roman" pitchFamily="18" charset="0"/>
                  <a:ea typeface="黑体" pitchFamily="49" charset="-122"/>
                </a:rPr>
                <a:t>w</a:t>
              </a:r>
              <a:r>
                <a:rPr kumimoji="1" lang="en-US" altLang="zh-CN" sz="3200" b="1" baseline="-25000">
                  <a:solidFill>
                    <a:srgbClr val="800000"/>
                  </a:solidFill>
                  <a:latin typeface="Times New Roman" pitchFamily="18" charset="0"/>
                  <a:ea typeface="黑体" pitchFamily="49" charset="-122"/>
                </a:rPr>
                <a:t>2</a:t>
              </a:r>
              <a:endParaRPr kumimoji="1" lang="en-US" altLang="zh-CN" sz="2400">
                <a:latin typeface="Times New Roman" pitchFamily="18" charset="0"/>
                <a:ea typeface="黑体" pitchFamily="49" charset="-122"/>
              </a:endParaRPr>
            </a:p>
          </p:txBody>
        </p:sp>
        <p:sp>
          <p:nvSpPr>
            <p:cNvPr id="97317" name="Oval 103"/>
            <p:cNvSpPr>
              <a:spLocks noChangeArrowheads="1"/>
            </p:cNvSpPr>
            <p:nvPr/>
          </p:nvSpPr>
          <p:spPr bwMode="auto">
            <a:xfrm>
              <a:off x="1649" y="978"/>
              <a:ext cx="336" cy="384"/>
            </a:xfrm>
            <a:prstGeom prst="ellipse">
              <a:avLst/>
            </a:prstGeom>
            <a:solidFill>
              <a:srgbClr val="CCFFCC">
                <a:alpha val="50195"/>
              </a:srgbClr>
            </a:solidFill>
            <a:ln w="28575" cap="sq">
              <a:solidFill>
                <a:srgbClr val="00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chemeClr val="tx2"/>
                  </a:solidFill>
                  <a:latin typeface="Times New Roman" pitchFamily="18" charset="0"/>
                  <a:ea typeface="黑体" pitchFamily="49" charset="-122"/>
                </a:rPr>
                <a:t>w</a:t>
              </a:r>
              <a:r>
                <a:rPr kumimoji="1" lang="en-US" altLang="zh-CN" sz="3200" b="1" baseline="-25000">
                  <a:solidFill>
                    <a:schemeClr val="tx2"/>
                  </a:solidFill>
                  <a:latin typeface="Times New Roman" pitchFamily="18" charset="0"/>
                  <a:ea typeface="黑体" pitchFamily="49" charset="-122"/>
                </a:rPr>
                <a:t>3</a:t>
              </a:r>
              <a:endParaRPr kumimoji="1" lang="en-US" altLang="zh-CN" sz="2400">
                <a:latin typeface="Times New Roman" pitchFamily="18" charset="0"/>
                <a:ea typeface="黑体" pitchFamily="49" charset="-122"/>
              </a:endParaRPr>
            </a:p>
          </p:txBody>
        </p:sp>
        <p:sp>
          <p:nvSpPr>
            <p:cNvPr id="97318" name="Oval 104"/>
            <p:cNvSpPr>
              <a:spLocks noChangeArrowheads="1"/>
            </p:cNvSpPr>
            <p:nvPr/>
          </p:nvSpPr>
          <p:spPr bwMode="auto">
            <a:xfrm>
              <a:off x="2033" y="1746"/>
              <a:ext cx="336" cy="384"/>
            </a:xfrm>
            <a:prstGeom prst="ellipse">
              <a:avLst/>
            </a:prstGeom>
            <a:solidFill>
              <a:srgbClr val="99CCFF">
                <a:alpha val="50195"/>
              </a:srgbClr>
            </a:solidFill>
            <a:ln w="28575"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rgbClr val="000082"/>
                  </a:solidFill>
                  <a:latin typeface="Times New Roman" pitchFamily="18" charset="0"/>
                  <a:ea typeface="黑体" pitchFamily="49" charset="-122"/>
                </a:rPr>
                <a:t>w</a:t>
              </a:r>
              <a:r>
                <a:rPr kumimoji="1" lang="en-US" altLang="zh-CN" sz="3200" b="1" baseline="-25000">
                  <a:solidFill>
                    <a:srgbClr val="000082"/>
                  </a:solidFill>
                  <a:latin typeface="Times New Roman" pitchFamily="18" charset="0"/>
                  <a:ea typeface="黑体" pitchFamily="49" charset="-122"/>
                </a:rPr>
                <a:t>4</a:t>
              </a:r>
              <a:endParaRPr kumimoji="1" lang="en-US" altLang="zh-CN" sz="2400">
                <a:latin typeface="Times New Roman" pitchFamily="18" charset="0"/>
                <a:ea typeface="黑体" pitchFamily="49" charset="-122"/>
              </a:endParaRPr>
            </a:p>
          </p:txBody>
        </p:sp>
        <p:sp>
          <p:nvSpPr>
            <p:cNvPr id="97319" name="Oval 105"/>
            <p:cNvSpPr>
              <a:spLocks noChangeArrowheads="1"/>
            </p:cNvSpPr>
            <p:nvPr/>
          </p:nvSpPr>
          <p:spPr bwMode="auto">
            <a:xfrm>
              <a:off x="1457" y="2322"/>
              <a:ext cx="336" cy="384"/>
            </a:xfrm>
            <a:prstGeom prst="ellipse">
              <a:avLst/>
            </a:prstGeom>
            <a:solidFill>
              <a:srgbClr val="CCFFCC">
                <a:alpha val="50195"/>
              </a:srgbClr>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chemeClr val="tx2"/>
                  </a:solidFill>
                  <a:latin typeface="Times New Roman" pitchFamily="18" charset="0"/>
                  <a:ea typeface="黑体" pitchFamily="49" charset="-122"/>
                </a:rPr>
                <a:t>w</a:t>
              </a:r>
              <a:r>
                <a:rPr kumimoji="1" lang="en-US" altLang="zh-CN" sz="3200" b="1" baseline="-25000">
                  <a:solidFill>
                    <a:schemeClr val="tx2"/>
                  </a:solidFill>
                  <a:latin typeface="Times New Roman" pitchFamily="18" charset="0"/>
                  <a:ea typeface="黑体" pitchFamily="49" charset="-122"/>
                </a:rPr>
                <a:t>5</a:t>
              </a:r>
              <a:endParaRPr kumimoji="1" lang="en-US" altLang="zh-CN" sz="2400">
                <a:latin typeface="Times New Roman" pitchFamily="18" charset="0"/>
                <a:ea typeface="黑体" pitchFamily="49" charset="-122"/>
              </a:endParaRPr>
            </a:p>
          </p:txBody>
        </p:sp>
      </p:grpSp>
      <p:sp>
        <p:nvSpPr>
          <p:cNvPr id="97301" name="Text Box 107"/>
          <p:cNvSpPr txBox="1">
            <a:spLocks noChangeArrowheads="1"/>
          </p:cNvSpPr>
          <p:nvPr/>
        </p:nvSpPr>
        <p:spPr bwMode="auto">
          <a:xfrm>
            <a:off x="395288" y="115888"/>
            <a:ext cx="47529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800" b="1">
                <a:ea typeface="楷体_GB2312" pitchFamily="49" charset="-122"/>
              </a:rPr>
              <a:t>连通图的广度优先搜索遍历</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133122"/>
                                        </p:tgtEl>
                                        <p:attrNameLst>
                                          <p:attrName>style.visibility</p:attrName>
                                        </p:attrNameLst>
                                      </p:cBhvr>
                                      <p:to>
                                        <p:strVal val="visible"/>
                                      </p:to>
                                    </p:set>
                                    <p:animEffect transition="in" filter="box(out)">
                                      <p:cBhvr>
                                        <p:cTn id="7" dur="500"/>
                                        <p:tgtEl>
                                          <p:spTgt spid="1331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3131"/>
                                        </p:tgtEl>
                                        <p:attrNameLst>
                                          <p:attrName>style.visibility</p:attrName>
                                        </p:attrNameLst>
                                      </p:cBhvr>
                                      <p:to>
                                        <p:strVal val="visible"/>
                                      </p:to>
                                    </p:set>
                                    <p:animEffect transition="in" filter="wipe(up)">
                                      <p:cBhvr>
                                        <p:cTn id="12" dur="500"/>
                                        <p:tgtEl>
                                          <p:spTgt spid="133131"/>
                                        </p:tgtEl>
                                      </p:cBhvr>
                                    </p:animEffect>
                                  </p:childTnLst>
                                </p:cTn>
                              </p:par>
                            </p:childTnLst>
                          </p:cTn>
                        </p:par>
                        <p:par>
                          <p:cTn id="13" fill="hold" nodeType="afterGroup">
                            <p:stCondLst>
                              <p:cond delay="500"/>
                            </p:stCondLst>
                            <p:childTnLst>
                              <p:par>
                                <p:cTn id="14" presetID="4" presetClass="entr" presetSubtype="32" fill="hold" grpId="0" nodeType="afterEffect">
                                  <p:stCondLst>
                                    <p:cond delay="0"/>
                                  </p:stCondLst>
                                  <p:childTnLst>
                                    <p:set>
                                      <p:cBhvr>
                                        <p:cTn id="15" dur="1" fill="hold">
                                          <p:stCondLst>
                                            <p:cond delay="0"/>
                                          </p:stCondLst>
                                        </p:cTn>
                                        <p:tgtEl>
                                          <p:spTgt spid="133123"/>
                                        </p:tgtEl>
                                        <p:attrNameLst>
                                          <p:attrName>style.visibility</p:attrName>
                                        </p:attrNameLst>
                                      </p:cBhvr>
                                      <p:to>
                                        <p:strVal val="visible"/>
                                      </p:to>
                                    </p:set>
                                    <p:animEffect transition="in" filter="box(out)">
                                      <p:cBhvr>
                                        <p:cTn id="16" dur="500"/>
                                        <p:tgtEl>
                                          <p:spTgt spid="13312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33132"/>
                                        </p:tgtEl>
                                        <p:attrNameLst>
                                          <p:attrName>style.visibility</p:attrName>
                                        </p:attrNameLst>
                                      </p:cBhvr>
                                      <p:to>
                                        <p:strVal val="visible"/>
                                      </p:to>
                                    </p:set>
                                    <p:animEffect transition="in" filter="wipe(up)">
                                      <p:cBhvr>
                                        <p:cTn id="21" dur="500"/>
                                        <p:tgtEl>
                                          <p:spTgt spid="133132"/>
                                        </p:tgtEl>
                                      </p:cBhvr>
                                    </p:animEffect>
                                  </p:childTnLst>
                                </p:cTn>
                              </p:par>
                            </p:childTnLst>
                          </p:cTn>
                        </p:par>
                        <p:par>
                          <p:cTn id="22" fill="hold" nodeType="afterGroup">
                            <p:stCondLst>
                              <p:cond delay="500"/>
                            </p:stCondLst>
                            <p:childTnLst>
                              <p:par>
                                <p:cTn id="23" presetID="4" presetClass="entr" presetSubtype="32" fill="hold" grpId="0" nodeType="afterEffect">
                                  <p:stCondLst>
                                    <p:cond delay="0"/>
                                  </p:stCondLst>
                                  <p:childTnLst>
                                    <p:set>
                                      <p:cBhvr>
                                        <p:cTn id="24" dur="1" fill="hold">
                                          <p:stCondLst>
                                            <p:cond delay="0"/>
                                          </p:stCondLst>
                                        </p:cTn>
                                        <p:tgtEl>
                                          <p:spTgt spid="133124"/>
                                        </p:tgtEl>
                                        <p:attrNameLst>
                                          <p:attrName>style.visibility</p:attrName>
                                        </p:attrNameLst>
                                      </p:cBhvr>
                                      <p:to>
                                        <p:strVal val="visible"/>
                                      </p:to>
                                    </p:set>
                                    <p:animEffect transition="in" filter="box(out)">
                                      <p:cBhvr>
                                        <p:cTn id="25" dur="500"/>
                                        <p:tgtEl>
                                          <p:spTgt spid="13312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33133"/>
                                        </p:tgtEl>
                                        <p:attrNameLst>
                                          <p:attrName>style.visibility</p:attrName>
                                        </p:attrNameLst>
                                      </p:cBhvr>
                                      <p:to>
                                        <p:strVal val="visible"/>
                                      </p:to>
                                    </p:set>
                                    <p:animEffect transition="in" filter="wipe(up)">
                                      <p:cBhvr>
                                        <p:cTn id="30" dur="500"/>
                                        <p:tgtEl>
                                          <p:spTgt spid="133133"/>
                                        </p:tgtEl>
                                      </p:cBhvr>
                                    </p:animEffect>
                                  </p:childTnLst>
                                </p:cTn>
                              </p:par>
                            </p:childTnLst>
                          </p:cTn>
                        </p:par>
                        <p:par>
                          <p:cTn id="31" fill="hold" nodeType="afterGroup">
                            <p:stCondLst>
                              <p:cond delay="500"/>
                            </p:stCondLst>
                            <p:childTnLst>
                              <p:par>
                                <p:cTn id="32" presetID="4" presetClass="entr" presetSubtype="32" fill="hold" grpId="0" nodeType="afterEffect">
                                  <p:stCondLst>
                                    <p:cond delay="0"/>
                                  </p:stCondLst>
                                  <p:childTnLst>
                                    <p:set>
                                      <p:cBhvr>
                                        <p:cTn id="33" dur="1" fill="hold">
                                          <p:stCondLst>
                                            <p:cond delay="0"/>
                                          </p:stCondLst>
                                        </p:cTn>
                                        <p:tgtEl>
                                          <p:spTgt spid="133125"/>
                                        </p:tgtEl>
                                        <p:attrNameLst>
                                          <p:attrName>style.visibility</p:attrName>
                                        </p:attrNameLst>
                                      </p:cBhvr>
                                      <p:to>
                                        <p:strVal val="visible"/>
                                      </p:to>
                                    </p:set>
                                    <p:animEffect transition="in" filter="box(out)">
                                      <p:cBhvr>
                                        <p:cTn id="34" dur="500"/>
                                        <p:tgtEl>
                                          <p:spTgt spid="13312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133134"/>
                                        </p:tgtEl>
                                        <p:attrNameLst>
                                          <p:attrName>style.visibility</p:attrName>
                                        </p:attrNameLst>
                                      </p:cBhvr>
                                      <p:to>
                                        <p:strVal val="visible"/>
                                      </p:to>
                                    </p:set>
                                    <p:animEffect transition="in" filter="wipe(up)">
                                      <p:cBhvr>
                                        <p:cTn id="39" dur="500"/>
                                        <p:tgtEl>
                                          <p:spTgt spid="133134"/>
                                        </p:tgtEl>
                                      </p:cBhvr>
                                    </p:animEffect>
                                  </p:childTnLst>
                                </p:cTn>
                              </p:par>
                            </p:childTnLst>
                          </p:cTn>
                        </p:par>
                        <p:par>
                          <p:cTn id="40" fill="hold" nodeType="afterGroup">
                            <p:stCondLst>
                              <p:cond delay="500"/>
                            </p:stCondLst>
                            <p:childTnLst>
                              <p:par>
                                <p:cTn id="41" presetID="4" presetClass="entr" presetSubtype="32" fill="hold" grpId="0" nodeType="afterEffect">
                                  <p:stCondLst>
                                    <p:cond delay="0"/>
                                  </p:stCondLst>
                                  <p:childTnLst>
                                    <p:set>
                                      <p:cBhvr>
                                        <p:cTn id="42" dur="1" fill="hold">
                                          <p:stCondLst>
                                            <p:cond delay="0"/>
                                          </p:stCondLst>
                                        </p:cTn>
                                        <p:tgtEl>
                                          <p:spTgt spid="133126"/>
                                        </p:tgtEl>
                                        <p:attrNameLst>
                                          <p:attrName>style.visibility</p:attrName>
                                        </p:attrNameLst>
                                      </p:cBhvr>
                                      <p:to>
                                        <p:strVal val="visible"/>
                                      </p:to>
                                    </p:set>
                                    <p:animEffect transition="in" filter="box(out)">
                                      <p:cBhvr>
                                        <p:cTn id="43" dur="500"/>
                                        <p:tgtEl>
                                          <p:spTgt spid="13312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133135"/>
                                        </p:tgtEl>
                                        <p:attrNameLst>
                                          <p:attrName>style.visibility</p:attrName>
                                        </p:attrNameLst>
                                      </p:cBhvr>
                                      <p:to>
                                        <p:strVal val="visible"/>
                                      </p:to>
                                    </p:set>
                                    <p:animEffect transition="in" filter="wipe(up)">
                                      <p:cBhvr>
                                        <p:cTn id="48" dur="500"/>
                                        <p:tgtEl>
                                          <p:spTgt spid="133135"/>
                                        </p:tgtEl>
                                      </p:cBhvr>
                                    </p:animEffect>
                                  </p:childTnLst>
                                </p:cTn>
                              </p:par>
                            </p:childTnLst>
                          </p:cTn>
                        </p:par>
                        <p:par>
                          <p:cTn id="49" fill="hold" nodeType="afterGroup">
                            <p:stCondLst>
                              <p:cond delay="500"/>
                            </p:stCondLst>
                            <p:childTnLst>
                              <p:par>
                                <p:cTn id="50" presetID="4" presetClass="entr" presetSubtype="32" fill="hold" grpId="0" nodeType="afterEffect">
                                  <p:stCondLst>
                                    <p:cond delay="0"/>
                                  </p:stCondLst>
                                  <p:childTnLst>
                                    <p:set>
                                      <p:cBhvr>
                                        <p:cTn id="51" dur="1" fill="hold">
                                          <p:stCondLst>
                                            <p:cond delay="0"/>
                                          </p:stCondLst>
                                        </p:cTn>
                                        <p:tgtEl>
                                          <p:spTgt spid="133127"/>
                                        </p:tgtEl>
                                        <p:attrNameLst>
                                          <p:attrName>style.visibility</p:attrName>
                                        </p:attrNameLst>
                                      </p:cBhvr>
                                      <p:to>
                                        <p:strVal val="visible"/>
                                      </p:to>
                                    </p:set>
                                    <p:animEffect transition="in" filter="box(out)">
                                      <p:cBhvr>
                                        <p:cTn id="52" dur="500"/>
                                        <p:tgtEl>
                                          <p:spTgt spid="13312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33136"/>
                                        </p:tgtEl>
                                        <p:attrNameLst>
                                          <p:attrName>style.visibility</p:attrName>
                                        </p:attrNameLst>
                                      </p:cBhvr>
                                      <p:to>
                                        <p:strVal val="visible"/>
                                      </p:to>
                                    </p:set>
                                    <p:animEffect transition="in" filter="wipe(up)">
                                      <p:cBhvr>
                                        <p:cTn id="57" dur="500"/>
                                        <p:tgtEl>
                                          <p:spTgt spid="133136"/>
                                        </p:tgtEl>
                                      </p:cBhvr>
                                    </p:animEffect>
                                  </p:childTnLst>
                                </p:cTn>
                              </p:par>
                            </p:childTnLst>
                          </p:cTn>
                        </p:par>
                        <p:par>
                          <p:cTn id="58" fill="hold" nodeType="afterGroup">
                            <p:stCondLst>
                              <p:cond delay="500"/>
                            </p:stCondLst>
                            <p:childTnLst>
                              <p:par>
                                <p:cTn id="59" presetID="4" presetClass="entr" presetSubtype="32" fill="hold" grpId="0" nodeType="afterEffect">
                                  <p:stCondLst>
                                    <p:cond delay="0"/>
                                  </p:stCondLst>
                                  <p:childTnLst>
                                    <p:set>
                                      <p:cBhvr>
                                        <p:cTn id="60" dur="1" fill="hold">
                                          <p:stCondLst>
                                            <p:cond delay="0"/>
                                          </p:stCondLst>
                                        </p:cTn>
                                        <p:tgtEl>
                                          <p:spTgt spid="133128"/>
                                        </p:tgtEl>
                                        <p:attrNameLst>
                                          <p:attrName>style.visibility</p:attrName>
                                        </p:attrNameLst>
                                      </p:cBhvr>
                                      <p:to>
                                        <p:strVal val="visible"/>
                                      </p:to>
                                    </p:set>
                                    <p:animEffect transition="in" filter="box(out)">
                                      <p:cBhvr>
                                        <p:cTn id="61" dur="500"/>
                                        <p:tgtEl>
                                          <p:spTgt spid="133128"/>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133137"/>
                                        </p:tgtEl>
                                        <p:attrNameLst>
                                          <p:attrName>style.visibility</p:attrName>
                                        </p:attrNameLst>
                                      </p:cBhvr>
                                      <p:to>
                                        <p:strVal val="visible"/>
                                      </p:to>
                                    </p:set>
                                    <p:animEffect transition="in" filter="wipe(up)">
                                      <p:cBhvr>
                                        <p:cTn id="66" dur="500"/>
                                        <p:tgtEl>
                                          <p:spTgt spid="133137"/>
                                        </p:tgtEl>
                                      </p:cBhvr>
                                    </p:animEffect>
                                  </p:childTnLst>
                                </p:cTn>
                              </p:par>
                            </p:childTnLst>
                          </p:cTn>
                        </p:par>
                        <p:par>
                          <p:cTn id="67" fill="hold" nodeType="afterGroup">
                            <p:stCondLst>
                              <p:cond delay="500"/>
                            </p:stCondLst>
                            <p:childTnLst>
                              <p:par>
                                <p:cTn id="68" presetID="4" presetClass="entr" presetSubtype="32" fill="hold" grpId="0" nodeType="afterEffect">
                                  <p:stCondLst>
                                    <p:cond delay="0"/>
                                  </p:stCondLst>
                                  <p:childTnLst>
                                    <p:set>
                                      <p:cBhvr>
                                        <p:cTn id="69" dur="1" fill="hold">
                                          <p:stCondLst>
                                            <p:cond delay="0"/>
                                          </p:stCondLst>
                                        </p:cTn>
                                        <p:tgtEl>
                                          <p:spTgt spid="133129"/>
                                        </p:tgtEl>
                                        <p:attrNameLst>
                                          <p:attrName>style.visibility</p:attrName>
                                        </p:attrNameLst>
                                      </p:cBhvr>
                                      <p:to>
                                        <p:strVal val="visible"/>
                                      </p:to>
                                    </p:set>
                                    <p:animEffect transition="in" filter="box(out)">
                                      <p:cBhvr>
                                        <p:cTn id="70" dur="500"/>
                                        <p:tgtEl>
                                          <p:spTgt spid="133129"/>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133138"/>
                                        </p:tgtEl>
                                        <p:attrNameLst>
                                          <p:attrName>style.visibility</p:attrName>
                                        </p:attrNameLst>
                                      </p:cBhvr>
                                      <p:to>
                                        <p:strVal val="visible"/>
                                      </p:to>
                                    </p:set>
                                    <p:animEffect transition="in" filter="wipe(up)">
                                      <p:cBhvr>
                                        <p:cTn id="75" dur="500"/>
                                        <p:tgtEl>
                                          <p:spTgt spid="133138"/>
                                        </p:tgtEl>
                                      </p:cBhvr>
                                    </p:animEffect>
                                  </p:childTnLst>
                                </p:cTn>
                              </p:par>
                            </p:childTnLst>
                          </p:cTn>
                        </p:par>
                        <p:par>
                          <p:cTn id="76" fill="hold" nodeType="afterGroup">
                            <p:stCondLst>
                              <p:cond delay="500"/>
                            </p:stCondLst>
                            <p:childTnLst>
                              <p:par>
                                <p:cTn id="77" presetID="4" presetClass="entr" presetSubtype="32" fill="hold" grpId="0" nodeType="afterEffect">
                                  <p:stCondLst>
                                    <p:cond delay="0"/>
                                  </p:stCondLst>
                                  <p:childTnLst>
                                    <p:set>
                                      <p:cBhvr>
                                        <p:cTn id="78" dur="1" fill="hold">
                                          <p:stCondLst>
                                            <p:cond delay="0"/>
                                          </p:stCondLst>
                                        </p:cTn>
                                        <p:tgtEl>
                                          <p:spTgt spid="133130"/>
                                        </p:tgtEl>
                                        <p:attrNameLst>
                                          <p:attrName>style.visibility</p:attrName>
                                        </p:attrNameLst>
                                      </p:cBhvr>
                                      <p:to>
                                        <p:strVal val="visible"/>
                                      </p:to>
                                    </p:set>
                                    <p:animEffect transition="in" filter="box(out)">
                                      <p:cBhvr>
                                        <p:cTn id="79" dur="500"/>
                                        <p:tgtEl>
                                          <p:spTgt spid="133130"/>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6" presetClass="entr" presetSubtype="42" fill="hold" nodeType="clickEffect">
                                  <p:stCondLst>
                                    <p:cond delay="0"/>
                                  </p:stCondLst>
                                  <p:childTnLst>
                                    <p:set>
                                      <p:cBhvr>
                                        <p:cTn id="83" dur="1" fill="hold">
                                          <p:stCondLst>
                                            <p:cond delay="0"/>
                                          </p:stCondLst>
                                        </p:cTn>
                                        <p:tgtEl>
                                          <p:spTgt spid="133145"/>
                                        </p:tgtEl>
                                        <p:attrNameLst>
                                          <p:attrName>style.visibility</p:attrName>
                                        </p:attrNameLst>
                                      </p:cBhvr>
                                      <p:to>
                                        <p:strVal val="visible"/>
                                      </p:to>
                                    </p:set>
                                    <p:animEffect transition="in" filter="barn(outHorizontal)">
                                      <p:cBhvr>
                                        <p:cTn id="84" dur="500"/>
                                        <p:tgtEl>
                                          <p:spTgt spid="133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2" grpId="0" animBg="1" autoUpdateAnimBg="0"/>
      <p:bldP spid="133123" grpId="0" animBg="1" autoUpdateAnimBg="0"/>
      <p:bldP spid="133124" grpId="0" animBg="1" autoUpdateAnimBg="0"/>
      <p:bldP spid="133125" grpId="0" animBg="1" autoUpdateAnimBg="0"/>
      <p:bldP spid="133126" grpId="0" animBg="1" autoUpdateAnimBg="0"/>
      <p:bldP spid="133127" grpId="0" animBg="1" autoUpdateAnimBg="0"/>
      <p:bldP spid="133128" grpId="0" animBg="1" autoUpdateAnimBg="0"/>
      <p:bldP spid="133129" grpId="0" animBg="1" autoUpdateAnimBg="0"/>
      <p:bldP spid="133130" grpId="0" animBg="1" autoUpdateAnimBg="0"/>
      <p:bldP spid="133131" grpId="0" animBg="1"/>
      <p:bldP spid="133132" grpId="0" animBg="1"/>
      <p:bldP spid="133133" grpId="0" animBg="1"/>
      <p:bldP spid="133134" grpId="0" animBg="1"/>
      <p:bldP spid="133135" grpId="0" animBg="1"/>
      <p:bldP spid="133136" grpId="0" animBg="1"/>
      <p:bldP spid="133137" grpId="0" animBg="1"/>
      <p:bldP spid="133138" grpId="0" animBg="1"/>
    </p:bldLst>
  </p:timing>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3473" name="Group 49"/>
          <p:cNvGrpSpPr>
            <a:grpSpLocks/>
          </p:cNvGrpSpPr>
          <p:nvPr/>
        </p:nvGrpSpPr>
        <p:grpSpPr bwMode="auto">
          <a:xfrm>
            <a:off x="381000" y="2209800"/>
            <a:ext cx="3581400" cy="3962400"/>
            <a:chOff x="240" y="1392"/>
            <a:chExt cx="2256" cy="2496"/>
          </a:xfrm>
        </p:grpSpPr>
        <p:sp>
          <p:nvSpPr>
            <p:cNvPr id="98328" name="Oval 40"/>
            <p:cNvSpPr>
              <a:spLocks noChangeArrowheads="1"/>
            </p:cNvSpPr>
            <p:nvPr/>
          </p:nvSpPr>
          <p:spPr bwMode="auto">
            <a:xfrm>
              <a:off x="240" y="2544"/>
              <a:ext cx="336" cy="384"/>
            </a:xfrm>
            <a:prstGeom prst="ellipse">
              <a:avLst/>
            </a:prstGeom>
            <a:solidFill>
              <a:srgbClr val="FFFFCC">
                <a:alpha val="50195"/>
              </a:srgbClr>
            </a:solidFill>
            <a:ln w="28575"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chemeClr val="tx2"/>
                  </a:solidFill>
                  <a:latin typeface="Times New Roman" pitchFamily="18" charset="0"/>
                  <a:ea typeface="黑体" pitchFamily="49" charset="-122"/>
                </a:rPr>
                <a:t>w</a:t>
              </a:r>
              <a:r>
                <a:rPr kumimoji="1" lang="en-US" altLang="zh-CN" sz="3200" b="1" baseline="-25000">
                  <a:solidFill>
                    <a:schemeClr val="tx2"/>
                  </a:solidFill>
                  <a:latin typeface="Times New Roman" pitchFamily="18" charset="0"/>
                  <a:ea typeface="黑体" pitchFamily="49" charset="-122"/>
                </a:rPr>
                <a:t>7</a:t>
              </a:r>
              <a:endParaRPr kumimoji="1" lang="en-US" altLang="zh-CN" sz="2400">
                <a:latin typeface="Times New Roman" pitchFamily="18" charset="0"/>
                <a:ea typeface="黑体" pitchFamily="49" charset="-122"/>
              </a:endParaRPr>
            </a:p>
          </p:txBody>
        </p:sp>
        <p:sp>
          <p:nvSpPr>
            <p:cNvPr id="98329" name="Oval 41"/>
            <p:cNvSpPr>
              <a:spLocks noChangeArrowheads="1"/>
            </p:cNvSpPr>
            <p:nvPr/>
          </p:nvSpPr>
          <p:spPr bwMode="auto">
            <a:xfrm>
              <a:off x="672" y="3216"/>
              <a:ext cx="336" cy="384"/>
            </a:xfrm>
            <a:prstGeom prst="ellipse">
              <a:avLst/>
            </a:prstGeom>
            <a:solidFill>
              <a:srgbClr val="FFFFCC">
                <a:alpha val="50195"/>
              </a:srgbClr>
            </a:solidFill>
            <a:ln w="28575"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rgbClr val="000082"/>
                  </a:solidFill>
                  <a:latin typeface="Times New Roman" pitchFamily="18" charset="0"/>
                  <a:ea typeface="黑体" pitchFamily="49" charset="-122"/>
                </a:rPr>
                <a:t>w</a:t>
              </a:r>
              <a:r>
                <a:rPr kumimoji="1" lang="en-US" altLang="zh-CN" sz="3200" b="1" baseline="-25000">
                  <a:solidFill>
                    <a:srgbClr val="000082"/>
                  </a:solidFill>
                  <a:latin typeface="Times New Roman" pitchFamily="18" charset="0"/>
                  <a:ea typeface="黑体" pitchFamily="49" charset="-122"/>
                </a:rPr>
                <a:t>6</a:t>
              </a:r>
              <a:endParaRPr kumimoji="1" lang="en-US" altLang="zh-CN" sz="2400">
                <a:latin typeface="Times New Roman" pitchFamily="18" charset="0"/>
                <a:ea typeface="黑体" pitchFamily="49" charset="-122"/>
              </a:endParaRPr>
            </a:p>
          </p:txBody>
        </p:sp>
        <p:sp>
          <p:nvSpPr>
            <p:cNvPr id="98330" name="Oval 42"/>
            <p:cNvSpPr>
              <a:spLocks noChangeArrowheads="1"/>
            </p:cNvSpPr>
            <p:nvPr/>
          </p:nvSpPr>
          <p:spPr bwMode="auto">
            <a:xfrm>
              <a:off x="1776" y="2160"/>
              <a:ext cx="336" cy="384"/>
            </a:xfrm>
            <a:prstGeom prst="ellipse">
              <a:avLst/>
            </a:prstGeom>
            <a:solidFill>
              <a:srgbClr val="FFFFCC">
                <a:alpha val="50195"/>
              </a:srgbClr>
            </a:solidFill>
            <a:ln w="28575"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chemeClr val="tx2"/>
                  </a:solidFill>
                  <a:latin typeface="Times New Roman" pitchFamily="18" charset="0"/>
                  <a:ea typeface="黑体" pitchFamily="49" charset="-122"/>
                </a:rPr>
                <a:t>w</a:t>
              </a:r>
              <a:r>
                <a:rPr kumimoji="1" lang="en-US" altLang="zh-CN" sz="3200" b="1" baseline="-25000">
                  <a:solidFill>
                    <a:schemeClr val="tx2"/>
                  </a:solidFill>
                  <a:latin typeface="Times New Roman" pitchFamily="18" charset="0"/>
                  <a:ea typeface="黑体" pitchFamily="49" charset="-122"/>
                </a:rPr>
                <a:t>3</a:t>
              </a:r>
              <a:endParaRPr kumimoji="1" lang="en-US" altLang="zh-CN" sz="2400">
                <a:latin typeface="Times New Roman" pitchFamily="18" charset="0"/>
                <a:ea typeface="黑体" pitchFamily="49" charset="-122"/>
              </a:endParaRPr>
            </a:p>
          </p:txBody>
        </p:sp>
        <p:sp>
          <p:nvSpPr>
            <p:cNvPr id="98331" name="Oval 44"/>
            <p:cNvSpPr>
              <a:spLocks noChangeArrowheads="1"/>
            </p:cNvSpPr>
            <p:nvPr/>
          </p:nvSpPr>
          <p:spPr bwMode="auto">
            <a:xfrm>
              <a:off x="1584" y="3504"/>
              <a:ext cx="336" cy="384"/>
            </a:xfrm>
            <a:prstGeom prst="ellipse">
              <a:avLst/>
            </a:prstGeom>
            <a:solidFill>
              <a:srgbClr val="FFFFCC">
                <a:alpha val="50195"/>
              </a:srgbClr>
            </a:solidFill>
            <a:ln w="28575"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chemeClr val="tx2"/>
                  </a:solidFill>
                  <a:latin typeface="Times New Roman" pitchFamily="18" charset="0"/>
                  <a:ea typeface="黑体" pitchFamily="49" charset="-122"/>
                </a:rPr>
                <a:t>w</a:t>
              </a:r>
              <a:r>
                <a:rPr kumimoji="1" lang="en-US" altLang="zh-CN" sz="3200" b="1" baseline="-25000">
                  <a:solidFill>
                    <a:schemeClr val="tx2"/>
                  </a:solidFill>
                  <a:latin typeface="Times New Roman" pitchFamily="18" charset="0"/>
                  <a:ea typeface="黑体" pitchFamily="49" charset="-122"/>
                </a:rPr>
                <a:t>5</a:t>
              </a:r>
              <a:endParaRPr kumimoji="1" lang="en-US" altLang="zh-CN" sz="2400">
                <a:latin typeface="Times New Roman" pitchFamily="18" charset="0"/>
                <a:ea typeface="黑体" pitchFamily="49" charset="-122"/>
              </a:endParaRPr>
            </a:p>
          </p:txBody>
        </p:sp>
        <p:sp>
          <p:nvSpPr>
            <p:cNvPr id="98332" name="Oval 45"/>
            <p:cNvSpPr>
              <a:spLocks noChangeArrowheads="1"/>
            </p:cNvSpPr>
            <p:nvPr/>
          </p:nvSpPr>
          <p:spPr bwMode="auto">
            <a:xfrm>
              <a:off x="2160" y="2928"/>
              <a:ext cx="336" cy="384"/>
            </a:xfrm>
            <a:prstGeom prst="ellipse">
              <a:avLst/>
            </a:prstGeom>
            <a:solidFill>
              <a:srgbClr val="FFFFCC">
                <a:alpha val="50195"/>
              </a:srgbClr>
            </a:solidFill>
            <a:ln w="28575"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rgbClr val="000082"/>
                  </a:solidFill>
                  <a:latin typeface="Times New Roman" pitchFamily="18" charset="0"/>
                  <a:ea typeface="黑体" pitchFamily="49" charset="-122"/>
                </a:rPr>
                <a:t>w</a:t>
              </a:r>
              <a:r>
                <a:rPr kumimoji="1" lang="en-US" altLang="zh-CN" sz="3200" b="1" baseline="-25000">
                  <a:solidFill>
                    <a:srgbClr val="000082"/>
                  </a:solidFill>
                  <a:latin typeface="Times New Roman" pitchFamily="18" charset="0"/>
                  <a:ea typeface="黑体" pitchFamily="49" charset="-122"/>
                </a:rPr>
                <a:t>4</a:t>
              </a:r>
              <a:endParaRPr kumimoji="1" lang="en-US" altLang="zh-CN" sz="2400">
                <a:latin typeface="Times New Roman" pitchFamily="18" charset="0"/>
                <a:ea typeface="黑体" pitchFamily="49" charset="-122"/>
              </a:endParaRPr>
            </a:p>
          </p:txBody>
        </p:sp>
        <p:sp>
          <p:nvSpPr>
            <p:cNvPr id="98333" name="Oval 3"/>
            <p:cNvSpPr>
              <a:spLocks noChangeArrowheads="1"/>
            </p:cNvSpPr>
            <p:nvPr/>
          </p:nvSpPr>
          <p:spPr bwMode="auto">
            <a:xfrm>
              <a:off x="912" y="2064"/>
              <a:ext cx="448" cy="439"/>
            </a:xfrm>
            <a:prstGeom prst="ellipse">
              <a:avLst/>
            </a:prstGeom>
            <a:solidFill>
              <a:srgbClr val="FFFFCC">
                <a:alpha val="50195"/>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rgbClr val="800000"/>
                  </a:solidFill>
                  <a:latin typeface="Times New Roman" pitchFamily="18" charset="0"/>
                  <a:ea typeface="黑体" pitchFamily="49" charset="-122"/>
                </a:rPr>
                <a:t>V</a:t>
              </a:r>
              <a:endParaRPr kumimoji="1" lang="en-US" altLang="zh-CN" sz="2400">
                <a:latin typeface="Times New Roman" pitchFamily="18" charset="0"/>
                <a:ea typeface="黑体" pitchFamily="49" charset="-122"/>
              </a:endParaRPr>
            </a:p>
          </p:txBody>
        </p:sp>
        <p:sp>
          <p:nvSpPr>
            <p:cNvPr id="98334" name="Oval 4"/>
            <p:cNvSpPr>
              <a:spLocks noChangeArrowheads="1"/>
            </p:cNvSpPr>
            <p:nvPr/>
          </p:nvSpPr>
          <p:spPr bwMode="auto">
            <a:xfrm>
              <a:off x="240" y="1728"/>
              <a:ext cx="336" cy="384"/>
            </a:xfrm>
            <a:prstGeom prst="ellipse">
              <a:avLst/>
            </a:prstGeom>
            <a:solidFill>
              <a:srgbClr val="FFFFCC">
                <a:alpha val="50195"/>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rgbClr val="800000"/>
                  </a:solidFill>
                  <a:latin typeface="Times New Roman" pitchFamily="18" charset="0"/>
                  <a:ea typeface="黑体" pitchFamily="49" charset="-122"/>
                </a:rPr>
                <a:t>w</a:t>
              </a:r>
              <a:r>
                <a:rPr kumimoji="1" lang="en-US" altLang="zh-CN" sz="3200" b="1" baseline="-25000">
                  <a:solidFill>
                    <a:srgbClr val="800000"/>
                  </a:solidFill>
                  <a:latin typeface="Times New Roman" pitchFamily="18" charset="0"/>
                  <a:ea typeface="黑体" pitchFamily="49" charset="-122"/>
                </a:rPr>
                <a:t>1</a:t>
              </a:r>
              <a:endParaRPr kumimoji="1" lang="en-US" altLang="zh-CN" sz="2400">
                <a:latin typeface="Times New Roman" pitchFamily="18" charset="0"/>
                <a:ea typeface="黑体" pitchFamily="49" charset="-122"/>
              </a:endParaRPr>
            </a:p>
          </p:txBody>
        </p:sp>
        <p:sp>
          <p:nvSpPr>
            <p:cNvPr id="98335" name="Oval 5"/>
            <p:cNvSpPr>
              <a:spLocks noChangeArrowheads="1"/>
            </p:cNvSpPr>
            <p:nvPr/>
          </p:nvSpPr>
          <p:spPr bwMode="auto">
            <a:xfrm>
              <a:off x="1248" y="2736"/>
              <a:ext cx="336" cy="384"/>
            </a:xfrm>
            <a:prstGeom prst="ellipse">
              <a:avLst/>
            </a:prstGeom>
            <a:solidFill>
              <a:srgbClr val="FFFFCC">
                <a:alpha val="50195"/>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rgbClr val="800000"/>
                  </a:solidFill>
                  <a:latin typeface="Times New Roman" pitchFamily="18" charset="0"/>
                  <a:ea typeface="黑体" pitchFamily="49" charset="-122"/>
                </a:rPr>
                <a:t>w</a:t>
              </a:r>
              <a:r>
                <a:rPr kumimoji="1" lang="en-US" altLang="zh-CN" sz="3200" b="1" baseline="-25000">
                  <a:solidFill>
                    <a:srgbClr val="800000"/>
                  </a:solidFill>
                  <a:latin typeface="Times New Roman" pitchFamily="18" charset="0"/>
                  <a:ea typeface="黑体" pitchFamily="49" charset="-122"/>
                </a:rPr>
                <a:t>8</a:t>
              </a:r>
              <a:endParaRPr kumimoji="1" lang="en-US" altLang="zh-CN" sz="2400">
                <a:latin typeface="Times New Roman" pitchFamily="18" charset="0"/>
                <a:ea typeface="黑体" pitchFamily="49" charset="-122"/>
              </a:endParaRPr>
            </a:p>
          </p:txBody>
        </p:sp>
        <p:sp>
          <p:nvSpPr>
            <p:cNvPr id="98336" name="Oval 9"/>
            <p:cNvSpPr>
              <a:spLocks noChangeArrowheads="1"/>
            </p:cNvSpPr>
            <p:nvPr/>
          </p:nvSpPr>
          <p:spPr bwMode="auto">
            <a:xfrm>
              <a:off x="1296" y="1392"/>
              <a:ext cx="336" cy="384"/>
            </a:xfrm>
            <a:prstGeom prst="ellipse">
              <a:avLst/>
            </a:prstGeom>
            <a:solidFill>
              <a:srgbClr val="FFFFCC">
                <a:alpha val="50195"/>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rgbClr val="800000"/>
                  </a:solidFill>
                  <a:latin typeface="Times New Roman" pitchFamily="18" charset="0"/>
                  <a:ea typeface="黑体" pitchFamily="49" charset="-122"/>
                </a:rPr>
                <a:t>w</a:t>
              </a:r>
              <a:r>
                <a:rPr kumimoji="1" lang="en-US" altLang="zh-CN" sz="3200" b="1" baseline="-25000">
                  <a:solidFill>
                    <a:srgbClr val="800000"/>
                  </a:solidFill>
                  <a:latin typeface="Times New Roman" pitchFamily="18" charset="0"/>
                  <a:ea typeface="黑体" pitchFamily="49" charset="-122"/>
                </a:rPr>
                <a:t>2</a:t>
              </a:r>
              <a:endParaRPr kumimoji="1" lang="en-US" altLang="zh-CN" sz="2400">
                <a:latin typeface="Times New Roman" pitchFamily="18" charset="0"/>
                <a:ea typeface="黑体" pitchFamily="49" charset="-122"/>
              </a:endParaRPr>
            </a:p>
          </p:txBody>
        </p:sp>
        <p:sp>
          <p:nvSpPr>
            <p:cNvPr id="98337" name="Line 11"/>
            <p:cNvSpPr>
              <a:spLocks noChangeShapeType="1"/>
            </p:cNvSpPr>
            <p:nvPr/>
          </p:nvSpPr>
          <p:spPr bwMode="auto">
            <a:xfrm>
              <a:off x="576" y="1920"/>
              <a:ext cx="384" cy="240"/>
            </a:xfrm>
            <a:prstGeom prst="line">
              <a:avLst/>
            </a:prstGeom>
            <a:noFill/>
            <a:ln w="1905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38" name="Line 12"/>
            <p:cNvSpPr>
              <a:spLocks noChangeShapeType="1"/>
            </p:cNvSpPr>
            <p:nvPr/>
          </p:nvSpPr>
          <p:spPr bwMode="auto">
            <a:xfrm>
              <a:off x="1152" y="2496"/>
              <a:ext cx="144" cy="288"/>
            </a:xfrm>
            <a:prstGeom prst="line">
              <a:avLst/>
            </a:prstGeom>
            <a:noFill/>
            <a:ln w="1905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39" name="Line 13"/>
            <p:cNvSpPr>
              <a:spLocks noChangeShapeType="1"/>
            </p:cNvSpPr>
            <p:nvPr/>
          </p:nvSpPr>
          <p:spPr bwMode="auto">
            <a:xfrm flipH="1">
              <a:off x="1296" y="1776"/>
              <a:ext cx="144" cy="336"/>
            </a:xfrm>
            <a:prstGeom prst="line">
              <a:avLst/>
            </a:prstGeom>
            <a:noFill/>
            <a:ln w="1905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40" name="Line 14"/>
            <p:cNvSpPr>
              <a:spLocks noChangeShapeType="1"/>
            </p:cNvSpPr>
            <p:nvPr/>
          </p:nvSpPr>
          <p:spPr bwMode="auto">
            <a:xfrm>
              <a:off x="384" y="2112"/>
              <a:ext cx="0" cy="432"/>
            </a:xfrm>
            <a:prstGeom prst="line">
              <a:avLst/>
            </a:prstGeom>
            <a:noFill/>
            <a:ln w="1905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41" name="Line 15"/>
            <p:cNvSpPr>
              <a:spLocks noChangeShapeType="1"/>
            </p:cNvSpPr>
            <p:nvPr/>
          </p:nvSpPr>
          <p:spPr bwMode="auto">
            <a:xfrm>
              <a:off x="480" y="2928"/>
              <a:ext cx="240" cy="336"/>
            </a:xfrm>
            <a:prstGeom prst="line">
              <a:avLst/>
            </a:prstGeom>
            <a:noFill/>
            <a:ln w="1905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42" name="Line 16"/>
            <p:cNvSpPr>
              <a:spLocks noChangeShapeType="1"/>
            </p:cNvSpPr>
            <p:nvPr/>
          </p:nvSpPr>
          <p:spPr bwMode="auto">
            <a:xfrm>
              <a:off x="1008" y="3408"/>
              <a:ext cx="576" cy="240"/>
            </a:xfrm>
            <a:prstGeom prst="line">
              <a:avLst/>
            </a:prstGeom>
            <a:noFill/>
            <a:ln w="1905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43" name="Line 17"/>
            <p:cNvSpPr>
              <a:spLocks noChangeShapeType="1"/>
            </p:cNvSpPr>
            <p:nvPr/>
          </p:nvSpPr>
          <p:spPr bwMode="auto">
            <a:xfrm>
              <a:off x="1440" y="3120"/>
              <a:ext cx="240" cy="384"/>
            </a:xfrm>
            <a:prstGeom prst="line">
              <a:avLst/>
            </a:prstGeom>
            <a:noFill/>
            <a:ln w="1905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44" name="Line 18"/>
            <p:cNvSpPr>
              <a:spLocks noChangeShapeType="1"/>
            </p:cNvSpPr>
            <p:nvPr/>
          </p:nvSpPr>
          <p:spPr bwMode="auto">
            <a:xfrm flipH="1">
              <a:off x="1536" y="2496"/>
              <a:ext cx="288" cy="336"/>
            </a:xfrm>
            <a:prstGeom prst="line">
              <a:avLst/>
            </a:prstGeom>
            <a:noFill/>
            <a:ln w="1905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45" name="Line 19"/>
            <p:cNvSpPr>
              <a:spLocks noChangeShapeType="1"/>
            </p:cNvSpPr>
            <p:nvPr/>
          </p:nvSpPr>
          <p:spPr bwMode="auto">
            <a:xfrm>
              <a:off x="1632" y="1632"/>
              <a:ext cx="288" cy="528"/>
            </a:xfrm>
            <a:prstGeom prst="line">
              <a:avLst/>
            </a:prstGeom>
            <a:noFill/>
            <a:ln w="1905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46" name="Line 20"/>
            <p:cNvSpPr>
              <a:spLocks noChangeShapeType="1"/>
            </p:cNvSpPr>
            <p:nvPr/>
          </p:nvSpPr>
          <p:spPr bwMode="auto">
            <a:xfrm flipV="1">
              <a:off x="432" y="1584"/>
              <a:ext cx="864" cy="144"/>
            </a:xfrm>
            <a:prstGeom prst="line">
              <a:avLst/>
            </a:prstGeom>
            <a:noFill/>
            <a:ln w="1905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47" name="Line 23"/>
            <p:cNvSpPr>
              <a:spLocks noChangeShapeType="1"/>
            </p:cNvSpPr>
            <p:nvPr/>
          </p:nvSpPr>
          <p:spPr bwMode="auto">
            <a:xfrm>
              <a:off x="2064" y="2496"/>
              <a:ext cx="240" cy="432"/>
            </a:xfrm>
            <a:prstGeom prst="line">
              <a:avLst/>
            </a:prstGeom>
            <a:noFill/>
            <a:ln w="1905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48" name="Line 24"/>
            <p:cNvSpPr>
              <a:spLocks noChangeShapeType="1"/>
            </p:cNvSpPr>
            <p:nvPr/>
          </p:nvSpPr>
          <p:spPr bwMode="auto">
            <a:xfrm flipH="1">
              <a:off x="1920" y="3264"/>
              <a:ext cx="288" cy="432"/>
            </a:xfrm>
            <a:prstGeom prst="line">
              <a:avLst/>
            </a:prstGeom>
            <a:noFill/>
            <a:ln w="1905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49" name="Line 47"/>
            <p:cNvSpPr>
              <a:spLocks noChangeShapeType="1"/>
            </p:cNvSpPr>
            <p:nvPr/>
          </p:nvSpPr>
          <p:spPr bwMode="auto">
            <a:xfrm>
              <a:off x="576" y="2736"/>
              <a:ext cx="672" cy="192"/>
            </a:xfrm>
            <a:prstGeom prst="line">
              <a:avLst/>
            </a:prstGeom>
            <a:noFill/>
            <a:ln w="1905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03449" name="Text Box 25"/>
          <p:cNvSpPr txBox="1">
            <a:spLocks noChangeArrowheads="1"/>
          </p:cNvSpPr>
          <p:nvPr/>
        </p:nvSpPr>
        <p:spPr bwMode="auto">
          <a:xfrm>
            <a:off x="395288" y="333375"/>
            <a:ext cx="8208962"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pPr>
            <a:r>
              <a:rPr kumimoji="1" lang="zh-CN" altLang="en-US" sz="3200" b="1">
                <a:latin typeface="楷体_GB2312" pitchFamily="49" charset="-122"/>
                <a:ea typeface="楷体_GB2312" pitchFamily="49" charset="-122"/>
              </a:rPr>
              <a:t>对连通图，从起始点</a:t>
            </a:r>
            <a:r>
              <a:rPr kumimoji="1" lang="en-US" altLang="zh-CN" sz="3200" b="1">
                <a:latin typeface="楷体_GB2312" pitchFamily="49" charset="-122"/>
                <a:ea typeface="楷体_GB2312" pitchFamily="49" charset="-122"/>
              </a:rPr>
              <a:t>V </a:t>
            </a:r>
            <a:r>
              <a:rPr kumimoji="1" lang="zh-CN" altLang="en-US" sz="3200" b="1">
                <a:latin typeface="楷体_GB2312" pitchFamily="49" charset="-122"/>
                <a:ea typeface="楷体_GB2312" pitchFamily="49" charset="-122"/>
              </a:rPr>
              <a:t>到其余各顶点必定存在路径。  </a:t>
            </a:r>
          </a:p>
        </p:txBody>
      </p:sp>
      <p:sp>
        <p:nvSpPr>
          <p:cNvPr id="103450" name="Rectangle 26"/>
          <p:cNvSpPr>
            <a:spLocks noChangeArrowheads="1"/>
          </p:cNvSpPr>
          <p:nvPr/>
        </p:nvSpPr>
        <p:spPr bwMode="auto">
          <a:xfrm>
            <a:off x="3203575" y="1484313"/>
            <a:ext cx="5716588" cy="1335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zh-CN" altLang="en-US" sz="3600">
                <a:latin typeface="Times New Roman" pitchFamily="18" charset="0"/>
                <a:ea typeface="黑体" pitchFamily="49" charset="-122"/>
              </a:rPr>
              <a:t>其中，</a:t>
            </a:r>
            <a:r>
              <a:rPr kumimoji="1" lang="en-US" altLang="zh-CN" sz="3200">
                <a:solidFill>
                  <a:srgbClr val="800000"/>
                </a:solidFill>
                <a:latin typeface="Times New Roman" pitchFamily="18" charset="0"/>
                <a:ea typeface="黑体" pitchFamily="49" charset="-122"/>
              </a:rPr>
              <a:t>V→W</a:t>
            </a:r>
            <a:r>
              <a:rPr kumimoji="1" lang="en-US" altLang="zh-CN" sz="3200" baseline="-25000">
                <a:solidFill>
                  <a:srgbClr val="800000"/>
                </a:solidFill>
                <a:latin typeface="Times New Roman" pitchFamily="18" charset="0"/>
                <a:ea typeface="黑体" pitchFamily="49" charset="-122"/>
              </a:rPr>
              <a:t>1</a:t>
            </a:r>
            <a:r>
              <a:rPr kumimoji="1" lang="en-US" altLang="zh-CN" sz="3200">
                <a:solidFill>
                  <a:srgbClr val="800000"/>
                </a:solidFill>
                <a:latin typeface="Times New Roman" pitchFamily="18" charset="0"/>
                <a:ea typeface="黑体" pitchFamily="49" charset="-122"/>
              </a:rPr>
              <a:t>, V→W</a:t>
            </a:r>
            <a:r>
              <a:rPr kumimoji="1" lang="en-US" altLang="zh-CN" sz="3200" baseline="-25000">
                <a:solidFill>
                  <a:srgbClr val="800000"/>
                </a:solidFill>
                <a:latin typeface="Times New Roman" pitchFamily="18" charset="0"/>
                <a:ea typeface="黑体" pitchFamily="49" charset="-122"/>
              </a:rPr>
              <a:t>2</a:t>
            </a:r>
            <a:r>
              <a:rPr kumimoji="1" lang="en-US" altLang="zh-CN" sz="3200">
                <a:solidFill>
                  <a:srgbClr val="800000"/>
                </a:solidFill>
                <a:latin typeface="Times New Roman" pitchFamily="18" charset="0"/>
                <a:ea typeface="黑体" pitchFamily="49" charset="-122"/>
              </a:rPr>
              <a:t>, V→W</a:t>
            </a:r>
            <a:r>
              <a:rPr kumimoji="1" lang="en-US" altLang="zh-CN" sz="3200" baseline="-25000">
                <a:solidFill>
                  <a:srgbClr val="800000"/>
                </a:solidFill>
                <a:latin typeface="Times New Roman" pitchFamily="18" charset="0"/>
                <a:ea typeface="黑体" pitchFamily="49" charset="-122"/>
              </a:rPr>
              <a:t>8</a:t>
            </a:r>
            <a:r>
              <a:rPr kumimoji="1" lang="en-US" altLang="zh-CN" sz="3200">
                <a:solidFill>
                  <a:srgbClr val="800000"/>
                </a:solidFill>
                <a:latin typeface="Times New Roman" pitchFamily="18" charset="0"/>
                <a:ea typeface="黑体" pitchFamily="49" charset="-122"/>
              </a:rPr>
              <a:t> </a:t>
            </a:r>
          </a:p>
          <a:p>
            <a:pPr>
              <a:lnSpc>
                <a:spcPct val="120000"/>
              </a:lnSpc>
            </a:pPr>
            <a:r>
              <a:rPr kumimoji="1" lang="en-US" altLang="zh-CN" sz="3200">
                <a:solidFill>
                  <a:srgbClr val="800000"/>
                </a:solidFill>
                <a:latin typeface="Times New Roman" pitchFamily="18" charset="0"/>
                <a:ea typeface="黑体" pitchFamily="49" charset="-122"/>
              </a:rPr>
              <a:t>                 </a:t>
            </a:r>
            <a:r>
              <a:rPr kumimoji="1" lang="zh-CN" altLang="en-US" sz="3200">
                <a:solidFill>
                  <a:srgbClr val="800000"/>
                </a:solidFill>
                <a:latin typeface="Times New Roman" pitchFamily="18" charset="0"/>
                <a:ea typeface="黑体" pitchFamily="49" charset="-122"/>
              </a:rPr>
              <a:t>的路径长度为</a:t>
            </a:r>
            <a:r>
              <a:rPr kumimoji="1" lang="en-US" altLang="zh-CN" sz="3200">
                <a:solidFill>
                  <a:srgbClr val="800000"/>
                </a:solidFill>
                <a:latin typeface="Times New Roman" pitchFamily="18" charset="0"/>
                <a:ea typeface="黑体" pitchFamily="49" charset="-122"/>
              </a:rPr>
              <a:t>1;</a:t>
            </a:r>
          </a:p>
        </p:txBody>
      </p:sp>
      <p:sp>
        <p:nvSpPr>
          <p:cNvPr id="103451" name="Rectangle 27"/>
          <p:cNvSpPr>
            <a:spLocks noChangeArrowheads="1"/>
          </p:cNvSpPr>
          <p:nvPr/>
        </p:nvSpPr>
        <p:spPr bwMode="auto">
          <a:xfrm>
            <a:off x="4427538" y="3284538"/>
            <a:ext cx="4500562"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3200">
                <a:solidFill>
                  <a:schemeClr val="tx2"/>
                </a:solidFill>
                <a:latin typeface="Times New Roman" pitchFamily="18" charset="0"/>
                <a:ea typeface="黑体" pitchFamily="49" charset="-122"/>
              </a:rPr>
              <a:t>V→W</a:t>
            </a:r>
            <a:r>
              <a:rPr kumimoji="1" lang="en-US" altLang="zh-CN" sz="3200" baseline="-25000">
                <a:solidFill>
                  <a:schemeClr val="tx2"/>
                </a:solidFill>
                <a:latin typeface="Times New Roman" pitchFamily="18" charset="0"/>
                <a:ea typeface="黑体" pitchFamily="49" charset="-122"/>
              </a:rPr>
              <a:t>7</a:t>
            </a:r>
            <a:r>
              <a:rPr kumimoji="1" lang="en-US" altLang="zh-CN" sz="3200">
                <a:solidFill>
                  <a:schemeClr val="tx2"/>
                </a:solidFill>
                <a:latin typeface="Times New Roman" pitchFamily="18" charset="0"/>
                <a:ea typeface="黑体" pitchFamily="49" charset="-122"/>
              </a:rPr>
              <a:t>, V→W</a:t>
            </a:r>
            <a:r>
              <a:rPr kumimoji="1" lang="en-US" altLang="zh-CN" sz="3200" baseline="-25000">
                <a:solidFill>
                  <a:schemeClr val="tx2"/>
                </a:solidFill>
                <a:latin typeface="Times New Roman" pitchFamily="18" charset="0"/>
                <a:ea typeface="黑体" pitchFamily="49" charset="-122"/>
              </a:rPr>
              <a:t>3</a:t>
            </a:r>
            <a:r>
              <a:rPr kumimoji="1" lang="en-US" altLang="zh-CN" sz="3200">
                <a:solidFill>
                  <a:schemeClr val="tx2"/>
                </a:solidFill>
                <a:latin typeface="Times New Roman" pitchFamily="18" charset="0"/>
                <a:ea typeface="黑体" pitchFamily="49" charset="-122"/>
              </a:rPr>
              <a:t>, V→W</a:t>
            </a:r>
            <a:r>
              <a:rPr kumimoji="1" lang="en-US" altLang="zh-CN" sz="3200" baseline="-25000">
                <a:solidFill>
                  <a:schemeClr val="tx2"/>
                </a:solidFill>
                <a:latin typeface="Times New Roman" pitchFamily="18" charset="0"/>
                <a:ea typeface="黑体" pitchFamily="49" charset="-122"/>
              </a:rPr>
              <a:t>5</a:t>
            </a:r>
          </a:p>
          <a:p>
            <a:pPr>
              <a:lnSpc>
                <a:spcPct val="120000"/>
              </a:lnSpc>
            </a:pPr>
            <a:r>
              <a:rPr kumimoji="1" lang="en-US" altLang="zh-CN" sz="3200" baseline="-25000">
                <a:solidFill>
                  <a:schemeClr val="tx2"/>
                </a:solidFill>
                <a:latin typeface="Times New Roman" pitchFamily="18" charset="0"/>
                <a:ea typeface="黑体" pitchFamily="49" charset="-122"/>
              </a:rPr>
              <a:t>  </a:t>
            </a:r>
            <a:r>
              <a:rPr kumimoji="1" lang="en-US" altLang="zh-CN" sz="3200">
                <a:solidFill>
                  <a:schemeClr val="tx2"/>
                </a:solidFill>
                <a:latin typeface="Times New Roman" pitchFamily="18" charset="0"/>
                <a:ea typeface="黑体" pitchFamily="49" charset="-122"/>
              </a:rPr>
              <a:t>  </a:t>
            </a:r>
            <a:r>
              <a:rPr kumimoji="1" lang="zh-CN" altLang="en-US" sz="3200">
                <a:solidFill>
                  <a:schemeClr val="tx2"/>
                </a:solidFill>
                <a:latin typeface="Times New Roman" pitchFamily="18" charset="0"/>
                <a:ea typeface="黑体" pitchFamily="49" charset="-122"/>
              </a:rPr>
              <a:t>的路径长度为</a:t>
            </a:r>
            <a:r>
              <a:rPr kumimoji="1" lang="en-US" altLang="zh-CN" sz="3200">
                <a:solidFill>
                  <a:schemeClr val="tx2"/>
                </a:solidFill>
                <a:latin typeface="Times New Roman" pitchFamily="18" charset="0"/>
                <a:ea typeface="黑体" pitchFamily="49" charset="-122"/>
              </a:rPr>
              <a:t>2;</a:t>
            </a:r>
          </a:p>
        </p:txBody>
      </p:sp>
      <p:sp>
        <p:nvSpPr>
          <p:cNvPr id="103452" name="Rectangle 28"/>
          <p:cNvSpPr>
            <a:spLocks noChangeArrowheads="1"/>
          </p:cNvSpPr>
          <p:nvPr/>
        </p:nvSpPr>
        <p:spPr bwMode="auto">
          <a:xfrm>
            <a:off x="4787900" y="4868863"/>
            <a:ext cx="3744913"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3200">
                <a:solidFill>
                  <a:srgbClr val="000082"/>
                </a:solidFill>
                <a:latin typeface="Times New Roman" pitchFamily="18" charset="0"/>
                <a:ea typeface="黑体" pitchFamily="49" charset="-122"/>
              </a:rPr>
              <a:t>V→W</a:t>
            </a:r>
            <a:r>
              <a:rPr kumimoji="1" lang="en-US" altLang="zh-CN" sz="3200" baseline="-25000">
                <a:solidFill>
                  <a:srgbClr val="000082"/>
                </a:solidFill>
                <a:latin typeface="Times New Roman" pitchFamily="18" charset="0"/>
                <a:ea typeface="黑体" pitchFamily="49" charset="-122"/>
              </a:rPr>
              <a:t>6</a:t>
            </a:r>
            <a:r>
              <a:rPr kumimoji="1" lang="en-US" altLang="zh-CN" sz="3200">
                <a:solidFill>
                  <a:srgbClr val="000082"/>
                </a:solidFill>
                <a:latin typeface="Times New Roman" pitchFamily="18" charset="0"/>
                <a:ea typeface="黑体" pitchFamily="49" charset="-122"/>
              </a:rPr>
              <a:t>, V→W</a:t>
            </a:r>
            <a:r>
              <a:rPr kumimoji="1" lang="en-US" altLang="zh-CN" sz="3200" baseline="-25000">
                <a:solidFill>
                  <a:srgbClr val="000082"/>
                </a:solidFill>
                <a:latin typeface="Times New Roman" pitchFamily="18" charset="0"/>
                <a:ea typeface="黑体" pitchFamily="49" charset="-122"/>
              </a:rPr>
              <a:t>4</a:t>
            </a:r>
            <a:r>
              <a:rPr kumimoji="1" lang="en-US" altLang="zh-CN" sz="3200">
                <a:solidFill>
                  <a:srgbClr val="000082"/>
                </a:solidFill>
                <a:latin typeface="Times New Roman" pitchFamily="18" charset="0"/>
                <a:ea typeface="黑体" pitchFamily="49" charset="-122"/>
              </a:rPr>
              <a:t> </a:t>
            </a:r>
          </a:p>
          <a:p>
            <a:pPr>
              <a:lnSpc>
                <a:spcPct val="120000"/>
              </a:lnSpc>
            </a:pPr>
            <a:r>
              <a:rPr kumimoji="1" lang="zh-CN" altLang="en-US" sz="3200">
                <a:solidFill>
                  <a:srgbClr val="000082"/>
                </a:solidFill>
                <a:latin typeface="Times New Roman" pitchFamily="18" charset="0"/>
                <a:ea typeface="黑体" pitchFamily="49" charset="-122"/>
              </a:rPr>
              <a:t>的路径长度为</a:t>
            </a:r>
            <a:r>
              <a:rPr kumimoji="1" lang="en-US" altLang="zh-CN" sz="3200">
                <a:solidFill>
                  <a:srgbClr val="000082"/>
                </a:solidFill>
                <a:latin typeface="Times New Roman" pitchFamily="18" charset="0"/>
                <a:ea typeface="黑体" pitchFamily="49" charset="-122"/>
              </a:rPr>
              <a:t>3</a:t>
            </a:r>
            <a:r>
              <a:rPr kumimoji="1" lang="zh-CN" altLang="en-US" sz="3200">
                <a:solidFill>
                  <a:srgbClr val="000082"/>
                </a:solidFill>
                <a:latin typeface="Times New Roman" pitchFamily="18" charset="0"/>
                <a:ea typeface="黑体" pitchFamily="49" charset="-122"/>
              </a:rPr>
              <a:t>。</a:t>
            </a:r>
          </a:p>
        </p:txBody>
      </p:sp>
      <p:sp>
        <p:nvSpPr>
          <p:cNvPr id="103453" name="Line 29"/>
          <p:cNvSpPr>
            <a:spLocks noChangeShapeType="1"/>
          </p:cNvSpPr>
          <p:nvPr/>
        </p:nvSpPr>
        <p:spPr bwMode="auto">
          <a:xfrm>
            <a:off x="914400" y="3048000"/>
            <a:ext cx="609600" cy="381000"/>
          </a:xfrm>
          <a:prstGeom prst="line">
            <a:avLst/>
          </a:prstGeom>
          <a:noFill/>
          <a:ln w="38100" cap="sq">
            <a:solidFill>
              <a:srgbClr val="CC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55" name="Line 31"/>
          <p:cNvSpPr>
            <a:spLocks noChangeShapeType="1"/>
          </p:cNvSpPr>
          <p:nvPr/>
        </p:nvSpPr>
        <p:spPr bwMode="auto">
          <a:xfrm flipH="1">
            <a:off x="2057400" y="2819400"/>
            <a:ext cx="228600" cy="533400"/>
          </a:xfrm>
          <a:prstGeom prst="line">
            <a:avLst/>
          </a:prstGeom>
          <a:noFill/>
          <a:ln w="38100" cap="sq">
            <a:solidFill>
              <a:srgbClr val="CC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56" name="Line 32"/>
          <p:cNvSpPr>
            <a:spLocks noChangeShapeType="1"/>
          </p:cNvSpPr>
          <p:nvPr/>
        </p:nvSpPr>
        <p:spPr bwMode="auto">
          <a:xfrm>
            <a:off x="1828800" y="3962400"/>
            <a:ext cx="228600" cy="457200"/>
          </a:xfrm>
          <a:prstGeom prst="line">
            <a:avLst/>
          </a:prstGeom>
          <a:noFill/>
          <a:ln w="38100" cap="sq">
            <a:solidFill>
              <a:srgbClr val="CC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57" name="Line 33"/>
          <p:cNvSpPr>
            <a:spLocks noChangeShapeType="1"/>
          </p:cNvSpPr>
          <p:nvPr/>
        </p:nvSpPr>
        <p:spPr bwMode="auto">
          <a:xfrm>
            <a:off x="609600" y="3352800"/>
            <a:ext cx="0" cy="68580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58" name="Line 34"/>
          <p:cNvSpPr>
            <a:spLocks noChangeShapeType="1"/>
          </p:cNvSpPr>
          <p:nvPr/>
        </p:nvSpPr>
        <p:spPr bwMode="auto">
          <a:xfrm>
            <a:off x="2590800" y="2590800"/>
            <a:ext cx="457200" cy="83820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59" name="Line 35"/>
          <p:cNvSpPr>
            <a:spLocks noChangeShapeType="1"/>
          </p:cNvSpPr>
          <p:nvPr/>
        </p:nvSpPr>
        <p:spPr bwMode="auto">
          <a:xfrm>
            <a:off x="2286000" y="4953000"/>
            <a:ext cx="381000" cy="60960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60" name="Line 36"/>
          <p:cNvSpPr>
            <a:spLocks noChangeShapeType="1"/>
          </p:cNvSpPr>
          <p:nvPr/>
        </p:nvSpPr>
        <p:spPr bwMode="auto">
          <a:xfrm>
            <a:off x="762000" y="4648200"/>
            <a:ext cx="381000" cy="533400"/>
          </a:xfrm>
          <a:prstGeom prst="line">
            <a:avLst/>
          </a:prstGeom>
          <a:noFill/>
          <a:ln w="38100"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61" name="Line 37"/>
          <p:cNvSpPr>
            <a:spLocks noChangeShapeType="1"/>
          </p:cNvSpPr>
          <p:nvPr/>
        </p:nvSpPr>
        <p:spPr bwMode="auto">
          <a:xfrm>
            <a:off x="3276600" y="3962400"/>
            <a:ext cx="381000" cy="685800"/>
          </a:xfrm>
          <a:prstGeom prst="line">
            <a:avLst/>
          </a:prstGeom>
          <a:noFill/>
          <a:ln w="38100"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62" name="Oval 38"/>
          <p:cNvSpPr>
            <a:spLocks noChangeArrowheads="1"/>
          </p:cNvSpPr>
          <p:nvPr/>
        </p:nvSpPr>
        <p:spPr bwMode="auto">
          <a:xfrm>
            <a:off x="1447800" y="3276600"/>
            <a:ext cx="711200" cy="696913"/>
          </a:xfrm>
          <a:prstGeom prst="ellipse">
            <a:avLst/>
          </a:prstGeom>
          <a:solidFill>
            <a:srgbClr val="FFFF00">
              <a:alpha val="50195"/>
            </a:srgbClr>
          </a:solidFill>
          <a:ln w="28575"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rgbClr val="800000"/>
                </a:solidFill>
                <a:latin typeface="Times New Roman" pitchFamily="18" charset="0"/>
                <a:ea typeface="黑体" pitchFamily="49" charset="-122"/>
              </a:rPr>
              <a:t>V</a:t>
            </a:r>
            <a:endParaRPr kumimoji="1" lang="en-US" altLang="zh-CN" sz="2400">
              <a:latin typeface="Times New Roman" pitchFamily="18" charset="0"/>
              <a:ea typeface="黑体" pitchFamily="49" charset="-122"/>
            </a:endParaRPr>
          </a:p>
        </p:txBody>
      </p:sp>
      <p:sp>
        <p:nvSpPr>
          <p:cNvPr id="103467" name="Oval 43"/>
          <p:cNvSpPr>
            <a:spLocks noChangeArrowheads="1"/>
          </p:cNvSpPr>
          <p:nvPr/>
        </p:nvSpPr>
        <p:spPr bwMode="auto">
          <a:xfrm>
            <a:off x="1981200" y="4343400"/>
            <a:ext cx="533400" cy="609600"/>
          </a:xfrm>
          <a:prstGeom prst="ellipse">
            <a:avLst/>
          </a:prstGeom>
          <a:solidFill>
            <a:srgbClr val="580094">
              <a:alpha val="50195"/>
            </a:srgbClr>
          </a:solidFill>
          <a:ln w="28575"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rgbClr val="800000"/>
                </a:solidFill>
                <a:latin typeface="Times New Roman" pitchFamily="18" charset="0"/>
                <a:ea typeface="黑体" pitchFamily="49" charset="-122"/>
              </a:rPr>
              <a:t>w</a:t>
            </a:r>
            <a:r>
              <a:rPr kumimoji="1" lang="en-US" altLang="zh-CN" sz="3200" b="1" baseline="-25000">
                <a:solidFill>
                  <a:srgbClr val="800000"/>
                </a:solidFill>
                <a:latin typeface="Times New Roman" pitchFamily="18" charset="0"/>
                <a:ea typeface="黑体" pitchFamily="49" charset="-122"/>
              </a:rPr>
              <a:t>8</a:t>
            </a:r>
            <a:endParaRPr kumimoji="1" lang="en-US" altLang="zh-CN" sz="2400">
              <a:latin typeface="Times New Roman" pitchFamily="18" charset="0"/>
              <a:ea typeface="黑体" pitchFamily="49" charset="-122"/>
            </a:endParaRPr>
          </a:p>
        </p:txBody>
      </p:sp>
      <p:sp>
        <p:nvSpPr>
          <p:cNvPr id="103431" name="Oval 7"/>
          <p:cNvSpPr>
            <a:spLocks noChangeArrowheads="1"/>
          </p:cNvSpPr>
          <p:nvPr/>
        </p:nvSpPr>
        <p:spPr bwMode="auto">
          <a:xfrm>
            <a:off x="381000" y="4038600"/>
            <a:ext cx="533400" cy="609600"/>
          </a:xfrm>
          <a:prstGeom prst="ellipse">
            <a:avLst/>
          </a:prstGeom>
          <a:solidFill>
            <a:srgbClr val="009900">
              <a:alpha val="50195"/>
            </a:srgbClr>
          </a:solidFill>
          <a:ln w="28575" cap="sq">
            <a:solidFill>
              <a:srgbClr val="00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chemeClr val="tx2"/>
                </a:solidFill>
                <a:latin typeface="Times New Roman" pitchFamily="18" charset="0"/>
                <a:ea typeface="黑体" pitchFamily="49" charset="-122"/>
              </a:rPr>
              <a:t>w</a:t>
            </a:r>
            <a:r>
              <a:rPr kumimoji="1" lang="en-US" altLang="zh-CN" sz="3200" b="1" baseline="-25000">
                <a:solidFill>
                  <a:schemeClr val="tx2"/>
                </a:solidFill>
                <a:latin typeface="Times New Roman" pitchFamily="18" charset="0"/>
                <a:ea typeface="黑体" pitchFamily="49" charset="-122"/>
              </a:rPr>
              <a:t>7</a:t>
            </a:r>
            <a:endParaRPr kumimoji="1" lang="en-US" altLang="zh-CN" sz="2400">
              <a:latin typeface="Times New Roman" pitchFamily="18" charset="0"/>
              <a:ea typeface="黑体" pitchFamily="49" charset="-122"/>
            </a:endParaRPr>
          </a:p>
        </p:txBody>
      </p:sp>
      <p:sp>
        <p:nvSpPr>
          <p:cNvPr id="103432" name="Oval 8"/>
          <p:cNvSpPr>
            <a:spLocks noChangeArrowheads="1"/>
          </p:cNvSpPr>
          <p:nvPr/>
        </p:nvSpPr>
        <p:spPr bwMode="auto">
          <a:xfrm>
            <a:off x="1066800" y="5105400"/>
            <a:ext cx="533400" cy="609600"/>
          </a:xfrm>
          <a:prstGeom prst="ellipse">
            <a:avLst/>
          </a:prstGeom>
          <a:solidFill>
            <a:srgbClr val="996600">
              <a:alpha val="50195"/>
            </a:srgbClr>
          </a:solidFill>
          <a:ln w="28575"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rgbClr val="000082"/>
                </a:solidFill>
                <a:latin typeface="Times New Roman" pitchFamily="18" charset="0"/>
                <a:ea typeface="黑体" pitchFamily="49" charset="-122"/>
              </a:rPr>
              <a:t>w</a:t>
            </a:r>
            <a:r>
              <a:rPr kumimoji="1" lang="en-US" altLang="zh-CN" sz="3200" b="1" baseline="-25000">
                <a:solidFill>
                  <a:srgbClr val="000082"/>
                </a:solidFill>
                <a:latin typeface="Times New Roman" pitchFamily="18" charset="0"/>
                <a:ea typeface="黑体" pitchFamily="49" charset="-122"/>
              </a:rPr>
              <a:t>6</a:t>
            </a:r>
            <a:endParaRPr kumimoji="1" lang="en-US" altLang="zh-CN" sz="2400">
              <a:latin typeface="Times New Roman" pitchFamily="18" charset="0"/>
              <a:ea typeface="黑体" pitchFamily="49" charset="-122"/>
            </a:endParaRPr>
          </a:p>
        </p:txBody>
      </p:sp>
      <p:sp>
        <p:nvSpPr>
          <p:cNvPr id="103454" name="Oval 30"/>
          <p:cNvSpPr>
            <a:spLocks noChangeArrowheads="1"/>
          </p:cNvSpPr>
          <p:nvPr/>
        </p:nvSpPr>
        <p:spPr bwMode="auto">
          <a:xfrm>
            <a:off x="381000" y="2743200"/>
            <a:ext cx="533400" cy="609600"/>
          </a:xfrm>
          <a:prstGeom prst="ellipse">
            <a:avLst/>
          </a:prstGeom>
          <a:solidFill>
            <a:srgbClr val="580094">
              <a:alpha val="50195"/>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rgbClr val="800000"/>
                </a:solidFill>
                <a:latin typeface="Times New Roman" pitchFamily="18" charset="0"/>
                <a:ea typeface="黑体" pitchFamily="49" charset="-122"/>
              </a:rPr>
              <a:t>w</a:t>
            </a:r>
            <a:r>
              <a:rPr kumimoji="1" lang="en-US" altLang="zh-CN" sz="3200" b="1" baseline="-25000">
                <a:solidFill>
                  <a:srgbClr val="800000"/>
                </a:solidFill>
                <a:latin typeface="Times New Roman" pitchFamily="18" charset="0"/>
                <a:ea typeface="黑体" pitchFamily="49" charset="-122"/>
              </a:rPr>
              <a:t>1</a:t>
            </a:r>
            <a:endParaRPr kumimoji="1" lang="en-US" altLang="zh-CN" sz="2400">
              <a:latin typeface="Times New Roman" pitchFamily="18" charset="0"/>
              <a:ea typeface="黑体" pitchFamily="49" charset="-122"/>
            </a:endParaRPr>
          </a:p>
        </p:txBody>
      </p:sp>
      <p:sp>
        <p:nvSpPr>
          <p:cNvPr id="103463" name="Oval 39"/>
          <p:cNvSpPr>
            <a:spLocks noChangeArrowheads="1"/>
          </p:cNvSpPr>
          <p:nvPr/>
        </p:nvSpPr>
        <p:spPr bwMode="auto">
          <a:xfrm>
            <a:off x="2057400" y="2209800"/>
            <a:ext cx="533400" cy="609600"/>
          </a:xfrm>
          <a:prstGeom prst="ellipse">
            <a:avLst/>
          </a:prstGeom>
          <a:solidFill>
            <a:srgbClr val="580094">
              <a:alpha val="50195"/>
            </a:srgbClr>
          </a:solidFill>
          <a:ln w="28575"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rgbClr val="800000"/>
                </a:solidFill>
                <a:latin typeface="Times New Roman" pitchFamily="18" charset="0"/>
                <a:ea typeface="黑体" pitchFamily="49" charset="-122"/>
              </a:rPr>
              <a:t>w</a:t>
            </a:r>
            <a:r>
              <a:rPr kumimoji="1" lang="en-US" altLang="zh-CN" sz="3200" b="1" baseline="-25000">
                <a:solidFill>
                  <a:srgbClr val="800000"/>
                </a:solidFill>
                <a:latin typeface="Times New Roman" pitchFamily="18" charset="0"/>
                <a:ea typeface="黑体" pitchFamily="49" charset="-122"/>
              </a:rPr>
              <a:t>2</a:t>
            </a:r>
            <a:endParaRPr kumimoji="1" lang="en-US" altLang="zh-CN" sz="2400">
              <a:latin typeface="Times New Roman" pitchFamily="18" charset="0"/>
              <a:ea typeface="黑体" pitchFamily="49" charset="-122"/>
            </a:endParaRPr>
          </a:p>
        </p:txBody>
      </p:sp>
      <p:sp>
        <p:nvSpPr>
          <p:cNvPr id="103430" name="Oval 6"/>
          <p:cNvSpPr>
            <a:spLocks noChangeArrowheads="1"/>
          </p:cNvSpPr>
          <p:nvPr/>
        </p:nvSpPr>
        <p:spPr bwMode="auto">
          <a:xfrm>
            <a:off x="2819400" y="3429000"/>
            <a:ext cx="533400" cy="609600"/>
          </a:xfrm>
          <a:prstGeom prst="ellipse">
            <a:avLst/>
          </a:prstGeom>
          <a:solidFill>
            <a:srgbClr val="009900">
              <a:alpha val="50195"/>
            </a:srgbClr>
          </a:solidFill>
          <a:ln w="28575" cap="sq">
            <a:solidFill>
              <a:srgbClr val="00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chemeClr val="tx2"/>
                </a:solidFill>
                <a:latin typeface="Times New Roman" pitchFamily="18" charset="0"/>
                <a:ea typeface="黑体" pitchFamily="49" charset="-122"/>
              </a:rPr>
              <a:t>w</a:t>
            </a:r>
            <a:r>
              <a:rPr kumimoji="1" lang="en-US" altLang="zh-CN" sz="3200" b="1" baseline="-25000">
                <a:solidFill>
                  <a:schemeClr val="tx2"/>
                </a:solidFill>
                <a:latin typeface="Times New Roman" pitchFamily="18" charset="0"/>
                <a:ea typeface="黑体" pitchFamily="49" charset="-122"/>
              </a:rPr>
              <a:t>3</a:t>
            </a:r>
            <a:endParaRPr kumimoji="1" lang="en-US" altLang="zh-CN" sz="2400">
              <a:latin typeface="Times New Roman" pitchFamily="18" charset="0"/>
              <a:ea typeface="黑体" pitchFamily="49" charset="-122"/>
            </a:endParaRPr>
          </a:p>
        </p:txBody>
      </p:sp>
      <p:sp>
        <p:nvSpPr>
          <p:cNvPr id="103446" name="Oval 22"/>
          <p:cNvSpPr>
            <a:spLocks noChangeArrowheads="1"/>
          </p:cNvSpPr>
          <p:nvPr/>
        </p:nvSpPr>
        <p:spPr bwMode="auto">
          <a:xfrm>
            <a:off x="3429000" y="4648200"/>
            <a:ext cx="533400" cy="609600"/>
          </a:xfrm>
          <a:prstGeom prst="ellipse">
            <a:avLst/>
          </a:prstGeom>
          <a:solidFill>
            <a:srgbClr val="996600">
              <a:alpha val="50195"/>
            </a:srgbClr>
          </a:solidFill>
          <a:ln w="28575"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rgbClr val="000082"/>
                </a:solidFill>
                <a:latin typeface="Times New Roman" pitchFamily="18" charset="0"/>
                <a:ea typeface="黑体" pitchFamily="49" charset="-122"/>
              </a:rPr>
              <a:t>w</a:t>
            </a:r>
            <a:r>
              <a:rPr kumimoji="1" lang="en-US" altLang="zh-CN" sz="3200" b="1" baseline="-25000">
                <a:solidFill>
                  <a:srgbClr val="000082"/>
                </a:solidFill>
                <a:latin typeface="Times New Roman" pitchFamily="18" charset="0"/>
                <a:ea typeface="黑体" pitchFamily="49" charset="-122"/>
              </a:rPr>
              <a:t>4</a:t>
            </a:r>
            <a:endParaRPr kumimoji="1" lang="en-US" altLang="zh-CN" sz="2400">
              <a:latin typeface="Times New Roman" pitchFamily="18" charset="0"/>
              <a:ea typeface="黑体" pitchFamily="49" charset="-122"/>
            </a:endParaRPr>
          </a:p>
        </p:txBody>
      </p:sp>
      <p:sp>
        <p:nvSpPr>
          <p:cNvPr id="103434" name="Oval 10"/>
          <p:cNvSpPr>
            <a:spLocks noChangeArrowheads="1"/>
          </p:cNvSpPr>
          <p:nvPr/>
        </p:nvSpPr>
        <p:spPr bwMode="auto">
          <a:xfrm>
            <a:off x="2514600" y="5562600"/>
            <a:ext cx="533400" cy="609600"/>
          </a:xfrm>
          <a:prstGeom prst="ellipse">
            <a:avLst/>
          </a:prstGeom>
          <a:solidFill>
            <a:srgbClr val="009900">
              <a:alpha val="50195"/>
            </a:srgbClr>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chemeClr val="tx2"/>
                </a:solidFill>
                <a:latin typeface="Times New Roman" pitchFamily="18" charset="0"/>
                <a:ea typeface="黑体" pitchFamily="49" charset="-122"/>
              </a:rPr>
              <a:t>w</a:t>
            </a:r>
            <a:r>
              <a:rPr kumimoji="1" lang="en-US" altLang="zh-CN" sz="3200" b="1" baseline="-25000">
                <a:solidFill>
                  <a:schemeClr val="tx2"/>
                </a:solidFill>
                <a:latin typeface="Times New Roman" pitchFamily="18" charset="0"/>
                <a:ea typeface="黑体" pitchFamily="49" charset="-122"/>
              </a:rPr>
              <a:t>5</a:t>
            </a:r>
            <a:endParaRPr kumimoji="1" lang="en-US" altLang="zh-CN" sz="2400">
              <a:latin typeface="Times New Roman" pitchFamily="18" charset="0"/>
              <a:ea typeface="黑体"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03473"/>
                                        </p:tgtEl>
                                        <p:attrNameLst>
                                          <p:attrName>style.visibility</p:attrName>
                                        </p:attrNameLst>
                                      </p:cBhvr>
                                      <p:to>
                                        <p:strVal val="visible"/>
                                      </p:to>
                                    </p:set>
                                    <p:animEffect transition="in" filter="wipe(up)">
                                      <p:cBhvr>
                                        <p:cTn id="7" dur="500"/>
                                        <p:tgtEl>
                                          <p:spTgt spid="1034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3449"/>
                                        </p:tgtEl>
                                        <p:attrNameLst>
                                          <p:attrName>style.visibility</p:attrName>
                                        </p:attrNameLst>
                                      </p:cBhvr>
                                      <p:to>
                                        <p:strVal val="visible"/>
                                      </p:to>
                                    </p:set>
                                    <p:animEffect transition="in" filter="wipe(left)">
                                      <p:cBhvr>
                                        <p:cTn id="12" dur="500"/>
                                        <p:tgtEl>
                                          <p:spTgt spid="1034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3450"/>
                                        </p:tgtEl>
                                        <p:attrNameLst>
                                          <p:attrName>style.visibility</p:attrName>
                                        </p:attrNameLst>
                                      </p:cBhvr>
                                      <p:to>
                                        <p:strVal val="visible"/>
                                      </p:to>
                                    </p:set>
                                    <p:animEffect transition="in" filter="wipe(left)">
                                      <p:cBhvr>
                                        <p:cTn id="17" dur="500"/>
                                        <p:tgtEl>
                                          <p:spTgt spid="1034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03462"/>
                                        </p:tgtEl>
                                        <p:attrNameLst>
                                          <p:attrName>style.visibility</p:attrName>
                                        </p:attrNameLst>
                                      </p:cBhvr>
                                      <p:to>
                                        <p:strVal val="visible"/>
                                      </p:to>
                                    </p:set>
                                    <p:animEffect transition="in" filter="box(out)">
                                      <p:cBhvr>
                                        <p:cTn id="22" dur="500"/>
                                        <p:tgtEl>
                                          <p:spTgt spid="10346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3453"/>
                                        </p:tgtEl>
                                        <p:attrNameLst>
                                          <p:attrName>style.visibility</p:attrName>
                                        </p:attrNameLst>
                                      </p:cBhvr>
                                      <p:to>
                                        <p:strVal val="visible"/>
                                      </p:to>
                                    </p:set>
                                    <p:animEffect transition="in" filter="wipe(down)">
                                      <p:cBhvr>
                                        <p:cTn id="27" dur="500"/>
                                        <p:tgtEl>
                                          <p:spTgt spid="103453"/>
                                        </p:tgtEl>
                                      </p:cBhvr>
                                    </p:animEffect>
                                  </p:childTnLst>
                                </p:cTn>
                              </p:par>
                            </p:childTnLst>
                          </p:cTn>
                        </p:par>
                        <p:par>
                          <p:cTn id="28" fill="hold" nodeType="afterGroup">
                            <p:stCondLst>
                              <p:cond delay="500"/>
                            </p:stCondLst>
                            <p:childTnLst>
                              <p:par>
                                <p:cTn id="29" presetID="4" presetClass="entr" presetSubtype="32" fill="hold" grpId="0" nodeType="afterEffect">
                                  <p:stCondLst>
                                    <p:cond delay="0"/>
                                  </p:stCondLst>
                                  <p:childTnLst>
                                    <p:set>
                                      <p:cBhvr>
                                        <p:cTn id="30" dur="1" fill="hold">
                                          <p:stCondLst>
                                            <p:cond delay="0"/>
                                          </p:stCondLst>
                                        </p:cTn>
                                        <p:tgtEl>
                                          <p:spTgt spid="103454"/>
                                        </p:tgtEl>
                                        <p:attrNameLst>
                                          <p:attrName>style.visibility</p:attrName>
                                        </p:attrNameLst>
                                      </p:cBhvr>
                                      <p:to>
                                        <p:strVal val="visible"/>
                                      </p:to>
                                    </p:set>
                                    <p:animEffect transition="in" filter="box(out)">
                                      <p:cBhvr>
                                        <p:cTn id="31" dur="500"/>
                                        <p:tgtEl>
                                          <p:spTgt spid="10345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03455"/>
                                        </p:tgtEl>
                                        <p:attrNameLst>
                                          <p:attrName>style.visibility</p:attrName>
                                        </p:attrNameLst>
                                      </p:cBhvr>
                                      <p:to>
                                        <p:strVal val="visible"/>
                                      </p:to>
                                    </p:set>
                                    <p:animEffect transition="in" filter="wipe(down)">
                                      <p:cBhvr>
                                        <p:cTn id="36" dur="500"/>
                                        <p:tgtEl>
                                          <p:spTgt spid="103455"/>
                                        </p:tgtEl>
                                      </p:cBhvr>
                                    </p:animEffect>
                                  </p:childTnLst>
                                </p:cTn>
                              </p:par>
                            </p:childTnLst>
                          </p:cTn>
                        </p:par>
                        <p:par>
                          <p:cTn id="37" fill="hold" nodeType="afterGroup">
                            <p:stCondLst>
                              <p:cond delay="500"/>
                            </p:stCondLst>
                            <p:childTnLst>
                              <p:par>
                                <p:cTn id="38" presetID="4" presetClass="entr" presetSubtype="32" fill="hold" grpId="0" nodeType="afterEffect">
                                  <p:stCondLst>
                                    <p:cond delay="0"/>
                                  </p:stCondLst>
                                  <p:childTnLst>
                                    <p:set>
                                      <p:cBhvr>
                                        <p:cTn id="39" dur="1" fill="hold">
                                          <p:stCondLst>
                                            <p:cond delay="0"/>
                                          </p:stCondLst>
                                        </p:cTn>
                                        <p:tgtEl>
                                          <p:spTgt spid="103463"/>
                                        </p:tgtEl>
                                        <p:attrNameLst>
                                          <p:attrName>style.visibility</p:attrName>
                                        </p:attrNameLst>
                                      </p:cBhvr>
                                      <p:to>
                                        <p:strVal val="visible"/>
                                      </p:to>
                                    </p:set>
                                    <p:animEffect transition="in" filter="box(out)">
                                      <p:cBhvr>
                                        <p:cTn id="40" dur="500"/>
                                        <p:tgtEl>
                                          <p:spTgt spid="10346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103456"/>
                                        </p:tgtEl>
                                        <p:attrNameLst>
                                          <p:attrName>style.visibility</p:attrName>
                                        </p:attrNameLst>
                                      </p:cBhvr>
                                      <p:to>
                                        <p:strVal val="visible"/>
                                      </p:to>
                                    </p:set>
                                    <p:animEffect transition="in" filter="wipe(up)">
                                      <p:cBhvr>
                                        <p:cTn id="45" dur="500"/>
                                        <p:tgtEl>
                                          <p:spTgt spid="103456"/>
                                        </p:tgtEl>
                                      </p:cBhvr>
                                    </p:animEffect>
                                  </p:childTnLst>
                                </p:cTn>
                              </p:par>
                            </p:childTnLst>
                          </p:cTn>
                        </p:par>
                        <p:par>
                          <p:cTn id="46" fill="hold" nodeType="afterGroup">
                            <p:stCondLst>
                              <p:cond delay="500"/>
                            </p:stCondLst>
                            <p:childTnLst>
                              <p:par>
                                <p:cTn id="47" presetID="4" presetClass="entr" presetSubtype="32" fill="hold" grpId="0" nodeType="afterEffect">
                                  <p:stCondLst>
                                    <p:cond delay="0"/>
                                  </p:stCondLst>
                                  <p:childTnLst>
                                    <p:set>
                                      <p:cBhvr>
                                        <p:cTn id="48" dur="1" fill="hold">
                                          <p:stCondLst>
                                            <p:cond delay="0"/>
                                          </p:stCondLst>
                                        </p:cTn>
                                        <p:tgtEl>
                                          <p:spTgt spid="103467"/>
                                        </p:tgtEl>
                                        <p:attrNameLst>
                                          <p:attrName>style.visibility</p:attrName>
                                        </p:attrNameLst>
                                      </p:cBhvr>
                                      <p:to>
                                        <p:strVal val="visible"/>
                                      </p:to>
                                    </p:set>
                                    <p:animEffect transition="in" filter="box(out)">
                                      <p:cBhvr>
                                        <p:cTn id="49" dur="500"/>
                                        <p:tgtEl>
                                          <p:spTgt spid="103467"/>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03451"/>
                                        </p:tgtEl>
                                        <p:attrNameLst>
                                          <p:attrName>style.visibility</p:attrName>
                                        </p:attrNameLst>
                                      </p:cBhvr>
                                      <p:to>
                                        <p:strVal val="visible"/>
                                      </p:to>
                                    </p:set>
                                    <p:animEffect transition="in" filter="wipe(left)">
                                      <p:cBhvr>
                                        <p:cTn id="54" dur="500"/>
                                        <p:tgtEl>
                                          <p:spTgt spid="103451"/>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103457"/>
                                        </p:tgtEl>
                                        <p:attrNameLst>
                                          <p:attrName>style.visibility</p:attrName>
                                        </p:attrNameLst>
                                      </p:cBhvr>
                                      <p:to>
                                        <p:strVal val="visible"/>
                                      </p:to>
                                    </p:set>
                                    <p:animEffect transition="in" filter="wipe(up)">
                                      <p:cBhvr>
                                        <p:cTn id="59" dur="500"/>
                                        <p:tgtEl>
                                          <p:spTgt spid="103457"/>
                                        </p:tgtEl>
                                      </p:cBhvr>
                                    </p:animEffect>
                                  </p:childTnLst>
                                </p:cTn>
                              </p:par>
                            </p:childTnLst>
                          </p:cTn>
                        </p:par>
                        <p:par>
                          <p:cTn id="60" fill="hold" nodeType="afterGroup">
                            <p:stCondLst>
                              <p:cond delay="500"/>
                            </p:stCondLst>
                            <p:childTnLst>
                              <p:par>
                                <p:cTn id="61" presetID="9" presetClass="entr" presetSubtype="0" fill="hold" grpId="0" nodeType="afterEffect">
                                  <p:stCondLst>
                                    <p:cond delay="0"/>
                                  </p:stCondLst>
                                  <p:childTnLst>
                                    <p:set>
                                      <p:cBhvr>
                                        <p:cTn id="62" dur="1" fill="hold">
                                          <p:stCondLst>
                                            <p:cond delay="0"/>
                                          </p:stCondLst>
                                        </p:cTn>
                                        <p:tgtEl>
                                          <p:spTgt spid="103431"/>
                                        </p:tgtEl>
                                        <p:attrNameLst>
                                          <p:attrName>style.visibility</p:attrName>
                                        </p:attrNameLst>
                                      </p:cBhvr>
                                      <p:to>
                                        <p:strVal val="visible"/>
                                      </p:to>
                                    </p:set>
                                    <p:animEffect transition="in" filter="dissolve">
                                      <p:cBhvr>
                                        <p:cTn id="63" dur="500"/>
                                        <p:tgtEl>
                                          <p:spTgt spid="103431"/>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103458"/>
                                        </p:tgtEl>
                                        <p:attrNameLst>
                                          <p:attrName>style.visibility</p:attrName>
                                        </p:attrNameLst>
                                      </p:cBhvr>
                                      <p:to>
                                        <p:strVal val="visible"/>
                                      </p:to>
                                    </p:set>
                                    <p:animEffect transition="in" filter="wipe(up)">
                                      <p:cBhvr>
                                        <p:cTn id="68" dur="500"/>
                                        <p:tgtEl>
                                          <p:spTgt spid="103458"/>
                                        </p:tgtEl>
                                      </p:cBhvr>
                                    </p:animEffect>
                                  </p:childTnLst>
                                </p:cTn>
                              </p:par>
                            </p:childTnLst>
                          </p:cTn>
                        </p:par>
                        <p:par>
                          <p:cTn id="69" fill="hold" nodeType="afterGroup">
                            <p:stCondLst>
                              <p:cond delay="500"/>
                            </p:stCondLst>
                            <p:childTnLst>
                              <p:par>
                                <p:cTn id="70" presetID="9" presetClass="entr" presetSubtype="0" fill="hold" grpId="0" nodeType="afterEffect">
                                  <p:stCondLst>
                                    <p:cond delay="0"/>
                                  </p:stCondLst>
                                  <p:childTnLst>
                                    <p:set>
                                      <p:cBhvr>
                                        <p:cTn id="71" dur="1" fill="hold">
                                          <p:stCondLst>
                                            <p:cond delay="0"/>
                                          </p:stCondLst>
                                        </p:cTn>
                                        <p:tgtEl>
                                          <p:spTgt spid="103430"/>
                                        </p:tgtEl>
                                        <p:attrNameLst>
                                          <p:attrName>style.visibility</p:attrName>
                                        </p:attrNameLst>
                                      </p:cBhvr>
                                      <p:to>
                                        <p:strVal val="visible"/>
                                      </p:to>
                                    </p:set>
                                    <p:animEffect transition="in" filter="dissolve">
                                      <p:cBhvr>
                                        <p:cTn id="72" dur="500"/>
                                        <p:tgtEl>
                                          <p:spTgt spid="103430"/>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103459"/>
                                        </p:tgtEl>
                                        <p:attrNameLst>
                                          <p:attrName>style.visibility</p:attrName>
                                        </p:attrNameLst>
                                      </p:cBhvr>
                                      <p:to>
                                        <p:strVal val="visible"/>
                                      </p:to>
                                    </p:set>
                                    <p:animEffect transition="in" filter="wipe(up)">
                                      <p:cBhvr>
                                        <p:cTn id="77" dur="500"/>
                                        <p:tgtEl>
                                          <p:spTgt spid="103459"/>
                                        </p:tgtEl>
                                      </p:cBhvr>
                                    </p:animEffect>
                                  </p:childTnLst>
                                </p:cTn>
                              </p:par>
                            </p:childTnLst>
                          </p:cTn>
                        </p:par>
                        <p:par>
                          <p:cTn id="78" fill="hold" nodeType="afterGroup">
                            <p:stCondLst>
                              <p:cond delay="500"/>
                            </p:stCondLst>
                            <p:childTnLst>
                              <p:par>
                                <p:cTn id="79" presetID="9" presetClass="entr" presetSubtype="0" fill="hold" grpId="0" nodeType="afterEffect">
                                  <p:stCondLst>
                                    <p:cond delay="0"/>
                                  </p:stCondLst>
                                  <p:childTnLst>
                                    <p:set>
                                      <p:cBhvr>
                                        <p:cTn id="80" dur="1" fill="hold">
                                          <p:stCondLst>
                                            <p:cond delay="0"/>
                                          </p:stCondLst>
                                        </p:cTn>
                                        <p:tgtEl>
                                          <p:spTgt spid="103434"/>
                                        </p:tgtEl>
                                        <p:attrNameLst>
                                          <p:attrName>style.visibility</p:attrName>
                                        </p:attrNameLst>
                                      </p:cBhvr>
                                      <p:to>
                                        <p:strVal val="visible"/>
                                      </p:to>
                                    </p:set>
                                    <p:animEffect transition="in" filter="dissolve">
                                      <p:cBhvr>
                                        <p:cTn id="81" dur="500"/>
                                        <p:tgtEl>
                                          <p:spTgt spid="103434"/>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103452"/>
                                        </p:tgtEl>
                                        <p:attrNameLst>
                                          <p:attrName>style.visibility</p:attrName>
                                        </p:attrNameLst>
                                      </p:cBhvr>
                                      <p:to>
                                        <p:strVal val="visible"/>
                                      </p:to>
                                    </p:set>
                                    <p:animEffect transition="in" filter="wipe(left)">
                                      <p:cBhvr>
                                        <p:cTn id="86" dur="500"/>
                                        <p:tgtEl>
                                          <p:spTgt spid="103452"/>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1" fill="hold" grpId="0" nodeType="clickEffect">
                                  <p:stCondLst>
                                    <p:cond delay="0"/>
                                  </p:stCondLst>
                                  <p:childTnLst>
                                    <p:set>
                                      <p:cBhvr>
                                        <p:cTn id="90" dur="1" fill="hold">
                                          <p:stCondLst>
                                            <p:cond delay="0"/>
                                          </p:stCondLst>
                                        </p:cTn>
                                        <p:tgtEl>
                                          <p:spTgt spid="103460"/>
                                        </p:tgtEl>
                                        <p:attrNameLst>
                                          <p:attrName>style.visibility</p:attrName>
                                        </p:attrNameLst>
                                      </p:cBhvr>
                                      <p:to>
                                        <p:strVal val="visible"/>
                                      </p:to>
                                    </p:set>
                                    <p:animEffect transition="in" filter="wipe(up)">
                                      <p:cBhvr>
                                        <p:cTn id="91" dur="500"/>
                                        <p:tgtEl>
                                          <p:spTgt spid="103460"/>
                                        </p:tgtEl>
                                      </p:cBhvr>
                                    </p:animEffect>
                                  </p:childTnLst>
                                </p:cTn>
                              </p:par>
                            </p:childTnLst>
                          </p:cTn>
                        </p:par>
                        <p:par>
                          <p:cTn id="92" fill="hold" nodeType="afterGroup">
                            <p:stCondLst>
                              <p:cond delay="500"/>
                            </p:stCondLst>
                            <p:childTnLst>
                              <p:par>
                                <p:cTn id="93" presetID="9" presetClass="entr" presetSubtype="0" fill="hold" grpId="0" nodeType="afterEffect">
                                  <p:stCondLst>
                                    <p:cond delay="0"/>
                                  </p:stCondLst>
                                  <p:childTnLst>
                                    <p:set>
                                      <p:cBhvr>
                                        <p:cTn id="94" dur="1" fill="hold">
                                          <p:stCondLst>
                                            <p:cond delay="0"/>
                                          </p:stCondLst>
                                        </p:cTn>
                                        <p:tgtEl>
                                          <p:spTgt spid="103432"/>
                                        </p:tgtEl>
                                        <p:attrNameLst>
                                          <p:attrName>style.visibility</p:attrName>
                                        </p:attrNameLst>
                                      </p:cBhvr>
                                      <p:to>
                                        <p:strVal val="visible"/>
                                      </p:to>
                                    </p:set>
                                    <p:animEffect transition="in" filter="dissolve">
                                      <p:cBhvr>
                                        <p:cTn id="95" dur="500"/>
                                        <p:tgtEl>
                                          <p:spTgt spid="103432"/>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1" fill="hold" grpId="0" nodeType="clickEffect">
                                  <p:stCondLst>
                                    <p:cond delay="0"/>
                                  </p:stCondLst>
                                  <p:childTnLst>
                                    <p:set>
                                      <p:cBhvr>
                                        <p:cTn id="99" dur="1" fill="hold">
                                          <p:stCondLst>
                                            <p:cond delay="0"/>
                                          </p:stCondLst>
                                        </p:cTn>
                                        <p:tgtEl>
                                          <p:spTgt spid="103461"/>
                                        </p:tgtEl>
                                        <p:attrNameLst>
                                          <p:attrName>style.visibility</p:attrName>
                                        </p:attrNameLst>
                                      </p:cBhvr>
                                      <p:to>
                                        <p:strVal val="visible"/>
                                      </p:to>
                                    </p:set>
                                    <p:animEffect transition="in" filter="wipe(up)">
                                      <p:cBhvr>
                                        <p:cTn id="100" dur="500"/>
                                        <p:tgtEl>
                                          <p:spTgt spid="103461"/>
                                        </p:tgtEl>
                                      </p:cBhvr>
                                    </p:animEffect>
                                  </p:childTnLst>
                                </p:cTn>
                              </p:par>
                            </p:childTnLst>
                          </p:cTn>
                        </p:par>
                        <p:par>
                          <p:cTn id="101" fill="hold" nodeType="afterGroup">
                            <p:stCondLst>
                              <p:cond delay="500"/>
                            </p:stCondLst>
                            <p:childTnLst>
                              <p:par>
                                <p:cTn id="102" presetID="9" presetClass="entr" presetSubtype="0" fill="hold" grpId="0" nodeType="afterEffect">
                                  <p:stCondLst>
                                    <p:cond delay="0"/>
                                  </p:stCondLst>
                                  <p:childTnLst>
                                    <p:set>
                                      <p:cBhvr>
                                        <p:cTn id="103" dur="1" fill="hold">
                                          <p:stCondLst>
                                            <p:cond delay="0"/>
                                          </p:stCondLst>
                                        </p:cTn>
                                        <p:tgtEl>
                                          <p:spTgt spid="103446"/>
                                        </p:tgtEl>
                                        <p:attrNameLst>
                                          <p:attrName>style.visibility</p:attrName>
                                        </p:attrNameLst>
                                      </p:cBhvr>
                                      <p:to>
                                        <p:strVal val="visible"/>
                                      </p:to>
                                    </p:set>
                                    <p:animEffect transition="in" filter="dissolve">
                                      <p:cBhvr>
                                        <p:cTn id="104" dur="500"/>
                                        <p:tgtEl>
                                          <p:spTgt spid="1034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49" grpId="0" autoUpdateAnimBg="0"/>
      <p:bldP spid="103450" grpId="0" autoUpdateAnimBg="0"/>
      <p:bldP spid="103451" grpId="0" autoUpdateAnimBg="0"/>
      <p:bldP spid="103452" grpId="0" autoUpdateAnimBg="0"/>
      <p:bldP spid="103453" grpId="0" animBg="1"/>
      <p:bldP spid="103455" grpId="0" animBg="1"/>
      <p:bldP spid="103456" grpId="0" animBg="1"/>
      <p:bldP spid="103457" grpId="0" animBg="1"/>
      <p:bldP spid="103458" grpId="0" animBg="1"/>
      <p:bldP spid="103459" grpId="0" animBg="1"/>
      <p:bldP spid="103460" grpId="0" animBg="1"/>
      <p:bldP spid="103461" grpId="0" animBg="1"/>
      <p:bldP spid="103462" grpId="0" animBg="1" autoUpdateAnimBg="0"/>
      <p:bldP spid="103467" grpId="0" animBg="1" autoUpdateAnimBg="0"/>
      <p:bldP spid="103431" grpId="0" animBg="1" autoUpdateAnimBg="0"/>
      <p:bldP spid="103432" grpId="0" animBg="1" autoUpdateAnimBg="0"/>
      <p:bldP spid="103454" grpId="0" animBg="1" autoUpdateAnimBg="0"/>
      <p:bldP spid="103463" grpId="0" animBg="1" autoUpdateAnimBg="0"/>
      <p:bldP spid="103430" grpId="0" animBg="1" autoUpdateAnimBg="0"/>
      <p:bldP spid="103446" grpId="0" animBg="1" autoUpdateAnimBg="0"/>
      <p:bldP spid="103434" grpId="0" animBg="1"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7895" name="Text Box 23"/>
          <p:cNvSpPr txBox="1">
            <a:spLocks noChangeArrowheads="1"/>
          </p:cNvSpPr>
          <p:nvPr/>
        </p:nvSpPr>
        <p:spPr bwMode="auto">
          <a:xfrm>
            <a:off x="323850" y="333375"/>
            <a:ext cx="8496300"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10000"/>
              </a:lnSpc>
              <a:spcBef>
                <a:spcPct val="50000"/>
              </a:spcBef>
            </a:pPr>
            <a:r>
              <a:rPr kumimoji="1" lang="en-US" altLang="zh-CN" sz="3200" b="1">
                <a:solidFill>
                  <a:srgbClr val="000099"/>
                </a:solidFill>
                <a:latin typeface="楷体_GB2312" pitchFamily="49" charset="-122"/>
                <a:ea typeface="楷体_GB2312" pitchFamily="49" charset="-122"/>
              </a:rPr>
              <a:t>  </a:t>
            </a:r>
            <a:r>
              <a:rPr kumimoji="1" lang="zh-CN" altLang="en-US" sz="3200" b="1">
                <a:latin typeface="楷体_GB2312" pitchFamily="49" charset="-122"/>
                <a:ea typeface="楷体_GB2312" pitchFamily="49" charset="-122"/>
              </a:rPr>
              <a:t>和深度优先搜索类似，在遍历的过程中也需要一个访问标志数组，另外，为了能顺次访问路径长度为</a:t>
            </a:r>
            <a:r>
              <a:rPr kumimoji="1" lang="en-US" altLang="zh-CN" sz="3200" b="1">
                <a:latin typeface="楷体_GB2312" pitchFamily="49" charset="-122"/>
                <a:ea typeface="楷体_GB2312" pitchFamily="49" charset="-122"/>
              </a:rPr>
              <a:t>2,3</a:t>
            </a:r>
            <a:r>
              <a:rPr kumimoji="1" lang="en-US" altLang="zh-CN" sz="3200" b="1">
                <a:latin typeface="Times New Roman" pitchFamily="18" charset="0"/>
                <a:ea typeface="楷体_GB2312" pitchFamily="49" charset="-122"/>
              </a:rPr>
              <a:t>…</a:t>
            </a:r>
            <a:r>
              <a:rPr kumimoji="1" lang="zh-CN" altLang="en-US" sz="3200" b="1">
                <a:latin typeface="楷体_GB2312" pitchFamily="49" charset="-122"/>
                <a:ea typeface="楷体_GB2312" pitchFamily="49" charset="-122"/>
              </a:rPr>
              <a:t>的顶点，需附设</a:t>
            </a:r>
            <a:r>
              <a:rPr kumimoji="1" lang="zh-CN" altLang="en-US" sz="3200" b="1">
                <a:solidFill>
                  <a:srgbClr val="D60093"/>
                </a:solidFill>
                <a:latin typeface="楷体_GB2312" pitchFamily="49" charset="-122"/>
                <a:ea typeface="楷体_GB2312" pitchFamily="49" charset="-122"/>
              </a:rPr>
              <a:t>队列</a:t>
            </a:r>
            <a:r>
              <a:rPr kumimoji="1" lang="zh-CN" altLang="en-US" sz="3200" b="1">
                <a:latin typeface="楷体_GB2312" pitchFamily="49" charset="-122"/>
                <a:ea typeface="楷体_GB2312" pitchFamily="49" charset="-122"/>
              </a:rPr>
              <a:t>来存储已被访问的路径长度为</a:t>
            </a:r>
            <a:r>
              <a:rPr kumimoji="1" lang="en-US" altLang="zh-CN" sz="3200" b="1">
                <a:latin typeface="楷体_GB2312" pitchFamily="49" charset="-122"/>
                <a:ea typeface="楷体_GB2312" pitchFamily="49" charset="-122"/>
              </a:rPr>
              <a:t>1,2, </a:t>
            </a:r>
            <a:r>
              <a:rPr kumimoji="1" lang="en-US" altLang="zh-CN" sz="3200" b="1">
                <a:latin typeface="Times New Roman" pitchFamily="18" charset="0"/>
                <a:ea typeface="楷体_GB2312" pitchFamily="49" charset="-122"/>
              </a:rPr>
              <a:t>…</a:t>
            </a:r>
            <a:r>
              <a:rPr kumimoji="1" lang="zh-CN" altLang="en-US" sz="3200" b="1">
                <a:latin typeface="楷体_GB2312" pitchFamily="49" charset="-122"/>
                <a:ea typeface="楷体_GB2312" pitchFamily="49" charset="-122"/>
              </a:rPr>
              <a:t>的顶点。</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7895"/>
                                        </p:tgtEl>
                                        <p:attrNameLst>
                                          <p:attrName>style.visibility</p:attrName>
                                        </p:attrNameLst>
                                      </p:cBhvr>
                                      <p:to>
                                        <p:strVal val="visible"/>
                                      </p:to>
                                    </p:set>
                                    <p:animEffect transition="in" filter="blinds(horizontal)">
                                      <p:cBhvr>
                                        <p:cTn id="7" dur="500"/>
                                        <p:tgtEl>
                                          <p:spTgt spid="207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95" grpId="0"/>
    </p:bldLst>
  </p:timing>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0354" name="Rectangle 8"/>
          <p:cNvSpPr>
            <a:spLocks noChangeArrowheads="1"/>
          </p:cNvSpPr>
          <p:nvPr/>
        </p:nvSpPr>
        <p:spPr bwMode="auto">
          <a:xfrm>
            <a:off x="179388" y="104775"/>
            <a:ext cx="8810625" cy="649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2000"/>
              <a:t>void BFSTraverse(Graph G, Status (*Visit)(int v )) {//  </a:t>
            </a:r>
            <a:r>
              <a:rPr kumimoji="1" lang="zh-CN" altLang="en-US" sz="2000"/>
              <a:t>算法</a:t>
            </a:r>
            <a:r>
              <a:rPr kumimoji="1" lang="en-US" altLang="zh-CN" sz="2000"/>
              <a:t>7.6</a:t>
            </a:r>
          </a:p>
          <a:p>
            <a:r>
              <a:rPr kumimoji="1" lang="en-US" altLang="zh-CN" sz="2000"/>
              <a:t>          // </a:t>
            </a:r>
            <a:r>
              <a:rPr kumimoji="1" lang="zh-CN" altLang="en-US" sz="2000"/>
              <a:t>按广度优先非递归遍历图</a:t>
            </a:r>
            <a:r>
              <a:rPr kumimoji="1" lang="en-US" altLang="zh-CN" sz="2000"/>
              <a:t>G</a:t>
            </a:r>
            <a:r>
              <a:rPr kumimoji="1" lang="zh-CN" altLang="en-US" sz="2000"/>
              <a:t>。使用辅助队列</a:t>
            </a:r>
            <a:r>
              <a:rPr kumimoji="1" lang="en-US" altLang="zh-CN" sz="2000"/>
              <a:t>Q</a:t>
            </a:r>
            <a:r>
              <a:rPr kumimoji="1" lang="zh-CN" altLang="en-US" sz="2000"/>
              <a:t>和访问标志数组</a:t>
            </a:r>
            <a:r>
              <a:rPr kumimoji="1" lang="en-US" altLang="zh-CN" sz="2000"/>
              <a:t>visited</a:t>
            </a:r>
            <a:r>
              <a:rPr kumimoji="1" lang="zh-CN" altLang="en-US" sz="2000"/>
              <a:t>。</a:t>
            </a:r>
          </a:p>
          <a:p>
            <a:r>
              <a:rPr kumimoji="1" lang="zh-CN" altLang="en-US" sz="2000"/>
              <a:t>  </a:t>
            </a:r>
            <a:r>
              <a:rPr kumimoji="1" lang="en-US" altLang="zh-CN" sz="2000"/>
              <a:t>QElemType v,w;</a:t>
            </a:r>
          </a:p>
          <a:p>
            <a:r>
              <a:rPr kumimoji="1" lang="en-US" altLang="zh-CN" sz="2000"/>
              <a:t>  queue Q;</a:t>
            </a:r>
          </a:p>
          <a:p>
            <a:r>
              <a:rPr kumimoji="1" lang="en-US" altLang="zh-CN" sz="2000"/>
              <a:t>  </a:t>
            </a:r>
            <a:r>
              <a:rPr kumimoji="1" lang="da-DK" altLang="zh-CN" sz="2000"/>
              <a:t>QElemType u;</a:t>
            </a:r>
          </a:p>
          <a:p>
            <a:r>
              <a:rPr kumimoji="1" lang="da-DK" altLang="zh-CN" sz="2000"/>
              <a:t>  for (v=0; v&lt;G.vexnum; ++v)   visited[v] = FALSE;</a:t>
            </a:r>
          </a:p>
          <a:p>
            <a:r>
              <a:rPr kumimoji="1" lang="da-DK" altLang="zh-CN" sz="2000"/>
              <a:t>  InitQueue(Q);                     // </a:t>
            </a:r>
            <a:r>
              <a:rPr kumimoji="1" lang="zh-CN" altLang="da-DK" sz="2000"/>
              <a:t>置空的辅助队列</a:t>
            </a:r>
            <a:r>
              <a:rPr kumimoji="1" lang="da-DK" altLang="zh-CN" sz="2000"/>
              <a:t>Q</a:t>
            </a:r>
          </a:p>
          <a:p>
            <a:r>
              <a:rPr kumimoji="1" lang="da-DK" altLang="zh-CN" sz="2000"/>
              <a:t>  for (v=0;  v&lt;G.vexnum;  ++v)</a:t>
            </a:r>
          </a:p>
          <a:p>
            <a:r>
              <a:rPr kumimoji="1" lang="da-DK" altLang="zh-CN" sz="2000"/>
              <a:t>    if (!visited[v]) {              // v</a:t>
            </a:r>
            <a:r>
              <a:rPr kumimoji="1" lang="zh-CN" altLang="da-DK" sz="2000"/>
              <a:t>尚未访问</a:t>
            </a:r>
          </a:p>
          <a:p>
            <a:r>
              <a:rPr kumimoji="1" lang="zh-CN" altLang="da-DK" sz="2000"/>
              <a:t>      </a:t>
            </a:r>
            <a:r>
              <a:rPr kumimoji="1" lang="da-DK" altLang="zh-CN" sz="2000"/>
              <a:t>visited[v] = TRUE;  Visit(v); // </a:t>
            </a:r>
            <a:r>
              <a:rPr kumimoji="1" lang="zh-CN" altLang="da-DK" sz="2000"/>
              <a:t>访问</a:t>
            </a:r>
            <a:r>
              <a:rPr kumimoji="1" lang="da-DK" altLang="zh-CN" sz="2000"/>
              <a:t>v</a:t>
            </a:r>
          </a:p>
          <a:p>
            <a:r>
              <a:rPr kumimoji="1" lang="da-DK" altLang="zh-CN" sz="2000"/>
              <a:t>      EnQueue(Q, v);                // v</a:t>
            </a:r>
            <a:r>
              <a:rPr kumimoji="1" lang="zh-CN" altLang="da-DK" sz="2000"/>
              <a:t>入队列</a:t>
            </a:r>
          </a:p>
          <a:p>
            <a:r>
              <a:rPr kumimoji="1" lang="zh-CN" altLang="da-DK" sz="2000"/>
              <a:t>      </a:t>
            </a:r>
            <a:r>
              <a:rPr kumimoji="1" lang="da-DK" altLang="zh-CN" sz="2000"/>
              <a:t>while (!QueueEmpty(Q)) {</a:t>
            </a:r>
          </a:p>
          <a:p>
            <a:r>
              <a:rPr kumimoji="1" lang="da-DK" altLang="zh-CN" sz="2000"/>
              <a:t>        DeQueue(Q, u);              // </a:t>
            </a:r>
            <a:r>
              <a:rPr kumimoji="1" lang="zh-CN" altLang="da-DK" sz="2000"/>
              <a:t>队头元素出队并置为</a:t>
            </a:r>
            <a:r>
              <a:rPr kumimoji="1" lang="da-DK" altLang="zh-CN" sz="2000"/>
              <a:t>u</a:t>
            </a:r>
          </a:p>
          <a:p>
            <a:r>
              <a:rPr kumimoji="1" lang="da-DK" altLang="zh-CN" sz="2000"/>
              <a:t>        </a:t>
            </a:r>
            <a:r>
              <a:rPr kumimoji="1" lang="en-US" altLang="zh-CN" sz="2000"/>
              <a:t>for (w=FirstAdjVex(G, u);  w&gt;=0;  w=NextAdjVex(G, u, w))</a:t>
            </a:r>
          </a:p>
          <a:p>
            <a:r>
              <a:rPr kumimoji="1" lang="en-US" altLang="zh-CN" sz="2000"/>
              <a:t>          if (!visited[w]) {        // u</a:t>
            </a:r>
            <a:r>
              <a:rPr kumimoji="1" lang="zh-CN" altLang="en-US" sz="2000"/>
              <a:t>的尚未访问的邻接顶点</a:t>
            </a:r>
            <a:r>
              <a:rPr kumimoji="1" lang="en-US" altLang="zh-CN" sz="2000"/>
              <a:t>w</a:t>
            </a:r>
            <a:r>
              <a:rPr kumimoji="1" lang="zh-CN" altLang="en-US" sz="2000"/>
              <a:t>入队列</a:t>
            </a:r>
            <a:r>
              <a:rPr kumimoji="1" lang="en-US" altLang="zh-CN" sz="2000"/>
              <a:t>Q</a:t>
            </a:r>
          </a:p>
          <a:p>
            <a:r>
              <a:rPr kumimoji="1" lang="en-US" altLang="zh-CN" sz="2000"/>
              <a:t>            visited[w] = TRUE;  Visit(w);</a:t>
            </a:r>
          </a:p>
          <a:p>
            <a:r>
              <a:rPr kumimoji="1" lang="en-US" altLang="zh-CN" sz="2000"/>
              <a:t>            EnQueue(Q, w); </a:t>
            </a:r>
          </a:p>
          <a:p>
            <a:r>
              <a:rPr kumimoji="1" lang="en-US" altLang="zh-CN" sz="2000"/>
              <a:t>          }//if   </a:t>
            </a:r>
          </a:p>
          <a:p>
            <a:r>
              <a:rPr kumimoji="1" lang="en-US" altLang="zh-CN" sz="2000"/>
              <a:t>      }//while                       </a:t>
            </a:r>
          </a:p>
          <a:p>
            <a:r>
              <a:rPr kumimoji="1" lang="en-US" altLang="zh-CN" sz="2000"/>
              <a:t>    }//if</a:t>
            </a:r>
          </a:p>
          <a:p>
            <a:r>
              <a:rPr kumimoji="1" lang="en-US" altLang="zh-CN" sz="2000"/>
              <a:t>} // BFSTraverse</a:t>
            </a:r>
          </a:p>
        </p:txBody>
      </p:sp>
    </p:spTree>
  </p:cSld>
  <p:clrMapOvr>
    <a:masterClrMapping/>
  </p:clrMapOvr>
  <p:transition>
    <p:blinds dir="vert"/>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9316" name="Text Box 4"/>
          <p:cNvSpPr txBox="1">
            <a:spLocks noChangeArrowheads="1"/>
          </p:cNvSpPr>
          <p:nvPr/>
        </p:nvSpPr>
        <p:spPr bwMode="auto">
          <a:xfrm>
            <a:off x="323850" y="333375"/>
            <a:ext cx="8496300"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10000"/>
              </a:lnSpc>
              <a:spcBef>
                <a:spcPct val="50000"/>
              </a:spcBef>
            </a:pPr>
            <a:r>
              <a:rPr kumimoji="1" lang="en-US" altLang="zh-CN" sz="3200" b="1">
                <a:latin typeface="Times New Roman" pitchFamily="18" charset="0"/>
                <a:ea typeface="楷体_GB2312" pitchFamily="49" charset="-122"/>
              </a:rPr>
              <a:t>  </a:t>
            </a:r>
            <a:r>
              <a:rPr kumimoji="1" lang="zh-CN" altLang="en-US" sz="3200" b="1">
                <a:latin typeface="Times New Roman" pitchFamily="18" charset="0"/>
                <a:ea typeface="楷体_GB2312" pitchFamily="49" charset="-122"/>
              </a:rPr>
              <a:t>广度优先搜索算法遍历图与深度优先搜索遍历图的空间复杂度相同，唯一区别是，邻接点的搜索次序不同。因此，广度优先搜索算法遍历图的总时间复杂度也为</a:t>
            </a:r>
            <a:r>
              <a:rPr kumimoji="1" lang="en-US" altLang="zh-CN" sz="3200" b="1">
                <a:latin typeface="Times New Roman" pitchFamily="18" charset="0"/>
                <a:ea typeface="楷体_GB2312" pitchFamily="49" charset="-122"/>
              </a:rPr>
              <a:t>O(n+e)</a:t>
            </a:r>
            <a:r>
              <a:rPr kumimoji="1" lang="zh-CN" altLang="en-US" sz="3200" b="1">
                <a:latin typeface="Times New Roman" pitchFamily="18" charset="0"/>
                <a:ea typeface="楷体_GB2312" pitchFamily="49" charset="-122"/>
              </a:rPr>
              <a:t>。</a:t>
            </a:r>
          </a:p>
        </p:txBody>
      </p:sp>
      <p:sp>
        <p:nvSpPr>
          <p:cNvPr id="269317" name="Text Box 5"/>
          <p:cNvSpPr txBox="1">
            <a:spLocks noChangeArrowheads="1"/>
          </p:cNvSpPr>
          <p:nvPr/>
        </p:nvSpPr>
        <p:spPr bwMode="auto">
          <a:xfrm>
            <a:off x="250825" y="2774950"/>
            <a:ext cx="8496300"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10000"/>
              </a:lnSpc>
              <a:spcBef>
                <a:spcPct val="50000"/>
              </a:spcBef>
            </a:pPr>
            <a:r>
              <a:rPr kumimoji="1" lang="zh-CN" altLang="en-US" sz="3200" b="1">
                <a:latin typeface="Times New Roman" pitchFamily="18" charset="0"/>
                <a:ea typeface="楷体_GB2312" pitchFamily="49" charset="-122"/>
              </a:rPr>
              <a:t>图的遍历可以系统地访问图中的每个顶点，因此，图的遍历算法是图的最基本、最重要的算法，许多有关图的操作都是在图的遍历基础上加以变化来实现的。</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9316"/>
                                        </p:tgtEl>
                                        <p:attrNameLst>
                                          <p:attrName>style.visibility</p:attrName>
                                        </p:attrNameLst>
                                      </p:cBhvr>
                                      <p:to>
                                        <p:strVal val="visible"/>
                                      </p:to>
                                    </p:set>
                                    <p:animEffect transition="in" filter="blinds(horizontal)">
                                      <p:cBhvr>
                                        <p:cTn id="7" dur="500"/>
                                        <p:tgtEl>
                                          <p:spTgt spid="2693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9317"/>
                                        </p:tgtEl>
                                        <p:attrNameLst>
                                          <p:attrName>style.visibility</p:attrName>
                                        </p:attrNameLst>
                                      </p:cBhvr>
                                      <p:to>
                                        <p:strVal val="visible"/>
                                      </p:to>
                                    </p:set>
                                    <p:animEffect transition="in" filter="blinds(horizontal)">
                                      <p:cBhvr>
                                        <p:cTn id="12" dur="500"/>
                                        <p:tgtEl>
                                          <p:spTgt spid="269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6" grpId="0"/>
      <p:bldP spid="269317" grpId="0"/>
    </p:bldLst>
  </p:timing>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02" name="Text Box 4"/>
          <p:cNvSpPr txBox="1">
            <a:spLocks noChangeArrowheads="1"/>
          </p:cNvSpPr>
          <p:nvPr/>
        </p:nvSpPr>
        <p:spPr bwMode="auto">
          <a:xfrm>
            <a:off x="2339975" y="0"/>
            <a:ext cx="4546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600" b="1">
                <a:latin typeface="隶书" pitchFamily="49" charset="-122"/>
                <a:ea typeface="隶书" pitchFamily="49" charset="-122"/>
              </a:rPr>
              <a:t>7.4  </a:t>
            </a:r>
            <a:r>
              <a:rPr kumimoji="1" lang="zh-CN" altLang="en-US" sz="3600" b="1">
                <a:latin typeface="隶书" pitchFamily="49" charset="-122"/>
                <a:ea typeface="隶书" pitchFamily="49" charset="-122"/>
              </a:rPr>
              <a:t>图的连通性问题</a:t>
            </a:r>
          </a:p>
        </p:txBody>
      </p:sp>
      <p:sp>
        <p:nvSpPr>
          <p:cNvPr id="102403" name="Rectangle 5"/>
          <p:cNvSpPr>
            <a:spLocks noChangeArrowheads="1"/>
          </p:cNvSpPr>
          <p:nvPr/>
        </p:nvSpPr>
        <p:spPr bwMode="auto">
          <a:xfrm>
            <a:off x="250825" y="2708275"/>
            <a:ext cx="8642350" cy="331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zh-CN" altLang="en-US" sz="3200" b="1">
                <a:latin typeface="楷体_GB2312" pitchFamily="49" charset="-122"/>
                <a:ea typeface="楷体_GB2312" pitchFamily="49" charset="-122"/>
              </a:rPr>
              <a:t>对于无向图，对其进行遍历时：</a:t>
            </a:r>
          </a:p>
          <a:p>
            <a:pPr>
              <a:lnSpc>
                <a:spcPct val="110000"/>
              </a:lnSpc>
            </a:pPr>
            <a:r>
              <a:rPr lang="zh-CN" altLang="en-US" sz="3200" b="1">
                <a:latin typeface="楷体_GB2312" pitchFamily="49" charset="-122"/>
                <a:ea typeface="楷体_GB2312" pitchFamily="49" charset="-122"/>
              </a:rPr>
              <a:t>◆ 若是连通图：仅需从图中任一顶点出发，就能访问图中的所有顶点；</a:t>
            </a:r>
          </a:p>
          <a:p>
            <a:pPr>
              <a:lnSpc>
                <a:spcPct val="110000"/>
              </a:lnSpc>
            </a:pPr>
            <a:r>
              <a:rPr lang="zh-CN" altLang="en-US" sz="3200" b="1">
                <a:latin typeface="楷体_GB2312" pitchFamily="49" charset="-122"/>
                <a:ea typeface="楷体_GB2312" pitchFamily="49" charset="-122"/>
              </a:rPr>
              <a:t>◆ 若是非连通图：需从图中多个顶点出发。每次从一个新顶点出发所访问的顶点集序列恰好是各个连通分量的顶点集；</a:t>
            </a:r>
          </a:p>
        </p:txBody>
      </p:sp>
      <p:sp>
        <p:nvSpPr>
          <p:cNvPr id="102404" name="Rectangle 7"/>
          <p:cNvSpPr>
            <a:spLocks noChangeArrowheads="1"/>
          </p:cNvSpPr>
          <p:nvPr/>
        </p:nvSpPr>
        <p:spPr bwMode="auto">
          <a:xfrm>
            <a:off x="684213" y="692150"/>
            <a:ext cx="6711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latin typeface="楷体_GB2312" pitchFamily="49" charset="-122"/>
                <a:ea typeface="楷体_GB2312" pitchFamily="49" charset="-122"/>
              </a:rPr>
              <a:t>本节所讨论图的遍历算法的具体应用</a:t>
            </a:r>
          </a:p>
        </p:txBody>
      </p:sp>
      <p:sp>
        <p:nvSpPr>
          <p:cNvPr id="102405" name="Rectangle 9"/>
          <p:cNvSpPr>
            <a:spLocks noChangeArrowheads="1"/>
          </p:cNvSpPr>
          <p:nvPr/>
        </p:nvSpPr>
        <p:spPr bwMode="auto">
          <a:xfrm>
            <a:off x="109538" y="1484313"/>
            <a:ext cx="5994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latin typeface="Times New Roman" pitchFamily="18" charset="0"/>
                <a:ea typeface="楷体_GB2312" pitchFamily="49" charset="-122"/>
              </a:rPr>
              <a:t>7.4.1 </a:t>
            </a:r>
            <a:r>
              <a:rPr lang="zh-CN" altLang="en-US" sz="3200" b="1">
                <a:latin typeface="Times New Roman" pitchFamily="18" charset="0"/>
                <a:ea typeface="楷体_GB2312" pitchFamily="49" charset="-122"/>
              </a:rPr>
              <a:t>无向图的连通分量与生成树</a:t>
            </a:r>
          </a:p>
        </p:txBody>
      </p:sp>
    </p:spTree>
  </p:cSld>
  <p:clrMapOvr>
    <a:masterClrMapping/>
  </p:clrMapOvr>
  <p:transition>
    <p:blinds dir="vert"/>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426" name="Rectangle 58"/>
          <p:cNvSpPr>
            <a:spLocks noChangeArrowheads="1"/>
          </p:cNvSpPr>
          <p:nvPr/>
        </p:nvSpPr>
        <p:spPr bwMode="auto">
          <a:xfrm>
            <a:off x="323850" y="333375"/>
            <a:ext cx="8640763" cy="252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a:latin typeface="Times New Roman" pitchFamily="18" charset="0"/>
                <a:ea typeface="楷体_GB2312" pitchFamily="49" charset="-122"/>
              </a:rPr>
              <a:t>⑴ </a:t>
            </a:r>
            <a:r>
              <a:rPr lang="zh-CN" altLang="en-US" sz="3200">
                <a:latin typeface="Times New Roman" pitchFamily="18" charset="0"/>
                <a:ea typeface="楷体_GB2312" pitchFamily="49" charset="-122"/>
              </a:rPr>
              <a:t>若</a:t>
            </a:r>
            <a:r>
              <a:rPr lang="en-US" altLang="zh-CN" sz="3200" b="1">
                <a:latin typeface="Times New Roman" pitchFamily="18" charset="0"/>
                <a:ea typeface="楷体_GB2312" pitchFamily="49" charset="-122"/>
              </a:rPr>
              <a:t>G=(V,E)</a:t>
            </a:r>
            <a:r>
              <a:rPr lang="zh-CN" altLang="en-US" sz="3200">
                <a:latin typeface="Times New Roman" pitchFamily="18" charset="0"/>
                <a:ea typeface="楷体_GB2312" pitchFamily="49" charset="-122"/>
              </a:rPr>
              <a:t>是无向连通图， 顶点集和边集分别是</a:t>
            </a:r>
            <a:r>
              <a:rPr lang="en-US" altLang="zh-CN" sz="3200" b="1">
                <a:latin typeface="Times New Roman" pitchFamily="18" charset="0"/>
                <a:ea typeface="楷体_GB2312" pitchFamily="49" charset="-122"/>
              </a:rPr>
              <a:t>V(G) </a:t>
            </a:r>
            <a:r>
              <a:rPr lang="zh-CN" altLang="en-US" sz="3200">
                <a:latin typeface="Times New Roman" pitchFamily="18" charset="0"/>
                <a:ea typeface="楷体_GB2312" pitchFamily="49" charset="-122"/>
              </a:rPr>
              <a:t>，</a:t>
            </a:r>
            <a:r>
              <a:rPr lang="en-US" altLang="zh-CN" sz="3200" b="1">
                <a:latin typeface="Times New Roman" pitchFamily="18" charset="0"/>
                <a:ea typeface="楷体_GB2312" pitchFamily="49" charset="-122"/>
              </a:rPr>
              <a:t>E(G) </a:t>
            </a:r>
            <a:r>
              <a:rPr lang="zh-CN" altLang="en-US" sz="3200">
                <a:latin typeface="Times New Roman" pitchFamily="18" charset="0"/>
                <a:ea typeface="楷体_GB2312" pitchFamily="49" charset="-122"/>
              </a:rPr>
              <a:t>。若从</a:t>
            </a:r>
            <a:r>
              <a:rPr lang="en-US" altLang="zh-CN" sz="3200" b="1">
                <a:latin typeface="Times New Roman" pitchFamily="18" charset="0"/>
                <a:ea typeface="楷体_GB2312" pitchFamily="49" charset="-122"/>
              </a:rPr>
              <a:t>G</a:t>
            </a:r>
            <a:r>
              <a:rPr lang="zh-CN" altLang="en-US" sz="3200">
                <a:latin typeface="Times New Roman" pitchFamily="18" charset="0"/>
                <a:ea typeface="楷体_GB2312" pitchFamily="49" charset="-122"/>
              </a:rPr>
              <a:t>中任意点出发遍历时， </a:t>
            </a:r>
            <a:r>
              <a:rPr lang="en-US" altLang="zh-CN" sz="3200" b="1">
                <a:latin typeface="Times New Roman" pitchFamily="18" charset="0"/>
                <a:ea typeface="楷体_GB2312" pitchFamily="49" charset="-122"/>
              </a:rPr>
              <a:t>E(G)</a:t>
            </a:r>
            <a:r>
              <a:rPr lang="zh-CN" altLang="en-US" sz="3200">
                <a:latin typeface="Times New Roman" pitchFamily="18" charset="0"/>
                <a:ea typeface="楷体_GB2312" pitchFamily="49" charset="-122"/>
              </a:rPr>
              <a:t>被分成两个互不相交的集合：</a:t>
            </a:r>
          </a:p>
          <a:p>
            <a:r>
              <a:rPr lang="en-US" altLang="zh-CN" sz="3200" b="1">
                <a:latin typeface="Times New Roman" pitchFamily="18" charset="0"/>
                <a:ea typeface="楷体_GB2312" pitchFamily="49" charset="-122"/>
              </a:rPr>
              <a:t>T(G) </a:t>
            </a:r>
            <a:r>
              <a:rPr lang="zh-CN" altLang="en-US" sz="3200">
                <a:latin typeface="Times New Roman" pitchFamily="18" charset="0"/>
                <a:ea typeface="楷体_GB2312" pitchFamily="49" charset="-122"/>
              </a:rPr>
              <a:t>：遍历过程中所经过的边的集合；</a:t>
            </a:r>
          </a:p>
          <a:p>
            <a:r>
              <a:rPr lang="en-US" altLang="zh-CN" sz="3200" b="1">
                <a:latin typeface="Times New Roman" pitchFamily="18" charset="0"/>
                <a:ea typeface="楷体_GB2312" pitchFamily="49" charset="-122"/>
              </a:rPr>
              <a:t>B(G) </a:t>
            </a:r>
            <a:r>
              <a:rPr lang="zh-CN" altLang="en-US" sz="3200">
                <a:latin typeface="Times New Roman" pitchFamily="18" charset="0"/>
                <a:ea typeface="楷体_GB2312" pitchFamily="49" charset="-122"/>
              </a:rPr>
              <a:t>：遍历过程中未经过的边的集合；</a:t>
            </a:r>
          </a:p>
        </p:txBody>
      </p:sp>
      <p:sp>
        <p:nvSpPr>
          <p:cNvPr id="103427" name="Rectangle 60"/>
          <p:cNvSpPr>
            <a:spLocks noChangeArrowheads="1"/>
          </p:cNvSpPr>
          <p:nvPr/>
        </p:nvSpPr>
        <p:spPr bwMode="auto">
          <a:xfrm>
            <a:off x="250825" y="5043488"/>
            <a:ext cx="8642350"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a:latin typeface="Times New Roman" pitchFamily="18" charset="0"/>
                <a:ea typeface="楷体_GB2312" pitchFamily="49" charset="-122"/>
              </a:rPr>
              <a:t>  </a:t>
            </a:r>
            <a:r>
              <a:rPr lang="zh-CN" altLang="en-US" sz="3200">
                <a:latin typeface="Times New Roman" pitchFamily="18" charset="0"/>
                <a:ea typeface="楷体_GB2312" pitchFamily="49" charset="-122"/>
              </a:rPr>
              <a:t>从任意点出发按</a:t>
            </a:r>
            <a:r>
              <a:rPr lang="en-US" altLang="zh-CN" sz="3200" b="1">
                <a:latin typeface="Times New Roman" pitchFamily="18" charset="0"/>
                <a:ea typeface="楷体_GB2312" pitchFamily="49" charset="-122"/>
              </a:rPr>
              <a:t>DFS</a:t>
            </a:r>
            <a:r>
              <a:rPr lang="zh-CN" altLang="en-US" sz="3200">
                <a:latin typeface="Times New Roman" pitchFamily="18" charset="0"/>
                <a:ea typeface="楷体_GB2312" pitchFamily="49" charset="-122"/>
              </a:rPr>
              <a:t>算法得到生成树</a:t>
            </a:r>
            <a:r>
              <a:rPr lang="en-US" altLang="zh-CN" sz="3200" b="1">
                <a:latin typeface="Times New Roman" pitchFamily="18" charset="0"/>
                <a:ea typeface="楷体_GB2312" pitchFamily="49" charset="-122"/>
              </a:rPr>
              <a:t>G’</a:t>
            </a:r>
            <a:r>
              <a:rPr lang="zh-CN" altLang="en-US" sz="3200">
                <a:latin typeface="Times New Roman" pitchFamily="18" charset="0"/>
                <a:ea typeface="楷体_GB2312" pitchFamily="49" charset="-122"/>
              </a:rPr>
              <a:t>称为深度优先生成树；按</a:t>
            </a:r>
            <a:r>
              <a:rPr lang="en-US" altLang="zh-CN" sz="3200" b="1">
                <a:latin typeface="Times New Roman" pitchFamily="18" charset="0"/>
                <a:ea typeface="楷体_GB2312" pitchFamily="49" charset="-122"/>
              </a:rPr>
              <a:t>BFS</a:t>
            </a:r>
            <a:r>
              <a:rPr lang="zh-CN" altLang="en-US" sz="3200">
                <a:latin typeface="Times New Roman" pitchFamily="18" charset="0"/>
                <a:ea typeface="楷体_GB2312" pitchFamily="49" charset="-122"/>
              </a:rPr>
              <a:t>算法得到的</a:t>
            </a:r>
            <a:r>
              <a:rPr lang="en-US" altLang="zh-CN" sz="3200" b="1">
                <a:latin typeface="Times New Roman" pitchFamily="18" charset="0"/>
                <a:ea typeface="楷体_GB2312" pitchFamily="49" charset="-122"/>
              </a:rPr>
              <a:t>G’</a:t>
            </a:r>
            <a:r>
              <a:rPr lang="zh-CN" altLang="en-US" sz="3200">
                <a:latin typeface="Times New Roman" pitchFamily="18" charset="0"/>
                <a:ea typeface="楷体_GB2312" pitchFamily="49" charset="-122"/>
              </a:rPr>
              <a:t>称为广度优先生成树。</a:t>
            </a:r>
          </a:p>
        </p:txBody>
      </p:sp>
      <p:sp>
        <p:nvSpPr>
          <p:cNvPr id="103428" name="Rectangle 62"/>
          <p:cNvSpPr>
            <a:spLocks noChangeArrowheads="1"/>
          </p:cNvSpPr>
          <p:nvPr/>
        </p:nvSpPr>
        <p:spPr bwMode="auto">
          <a:xfrm>
            <a:off x="323850" y="3730625"/>
            <a:ext cx="83534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a:latin typeface="Times New Roman" pitchFamily="18" charset="0"/>
                <a:ea typeface="楷体_GB2312" pitchFamily="49" charset="-122"/>
              </a:rPr>
              <a:t>  </a:t>
            </a:r>
            <a:r>
              <a:rPr lang="zh-CN" altLang="en-US" sz="3200">
                <a:latin typeface="Times New Roman" pitchFamily="18" charset="0"/>
                <a:ea typeface="楷体_GB2312" pitchFamily="49" charset="-122"/>
              </a:rPr>
              <a:t>显然，图</a:t>
            </a:r>
            <a:r>
              <a:rPr lang="en-US" altLang="zh-CN" sz="3200" b="1">
                <a:latin typeface="Times New Roman" pitchFamily="18" charset="0"/>
                <a:ea typeface="楷体_GB2312" pitchFamily="49" charset="-122"/>
              </a:rPr>
              <a:t>G’=(V, T(G))</a:t>
            </a:r>
            <a:r>
              <a:rPr lang="zh-CN" altLang="en-US" sz="3200">
                <a:latin typeface="Times New Roman" pitchFamily="18" charset="0"/>
                <a:ea typeface="楷体_GB2312" pitchFamily="49" charset="-122"/>
              </a:rPr>
              <a:t>是</a:t>
            </a:r>
            <a:r>
              <a:rPr lang="en-US" altLang="zh-CN" sz="3200" b="1">
                <a:latin typeface="Times New Roman" pitchFamily="18" charset="0"/>
                <a:ea typeface="楷体_GB2312" pitchFamily="49" charset="-122"/>
              </a:rPr>
              <a:t>G</a:t>
            </a:r>
            <a:r>
              <a:rPr lang="zh-CN" altLang="en-US" sz="3200">
                <a:latin typeface="Times New Roman" pitchFamily="18" charset="0"/>
                <a:ea typeface="楷体_GB2312" pitchFamily="49" charset="-122"/>
              </a:rPr>
              <a:t>的极小连通子图，且</a:t>
            </a:r>
            <a:r>
              <a:rPr lang="en-US" altLang="zh-CN" sz="3200" b="1">
                <a:latin typeface="Times New Roman" pitchFamily="18" charset="0"/>
                <a:ea typeface="楷体_GB2312" pitchFamily="49" charset="-122"/>
              </a:rPr>
              <a:t>G’</a:t>
            </a:r>
            <a:r>
              <a:rPr lang="zh-CN" altLang="en-US" sz="3200">
                <a:latin typeface="Times New Roman" pitchFamily="18" charset="0"/>
                <a:ea typeface="楷体_GB2312" pitchFamily="49" charset="-122"/>
              </a:rPr>
              <a:t>是一棵树。</a:t>
            </a:r>
            <a:r>
              <a:rPr lang="en-US" altLang="zh-CN" sz="3200" b="1">
                <a:latin typeface="Times New Roman" pitchFamily="18" charset="0"/>
                <a:ea typeface="楷体_GB2312" pitchFamily="49" charset="-122"/>
              </a:rPr>
              <a:t>G’</a:t>
            </a:r>
            <a:r>
              <a:rPr lang="zh-CN" altLang="en-US" sz="3200">
                <a:latin typeface="Times New Roman" pitchFamily="18" charset="0"/>
                <a:ea typeface="楷体_GB2312" pitchFamily="49" charset="-122"/>
              </a:rPr>
              <a:t>称为图</a:t>
            </a:r>
            <a:r>
              <a:rPr lang="en-US" altLang="zh-CN" sz="3200" b="1">
                <a:latin typeface="Times New Roman" pitchFamily="18" charset="0"/>
                <a:ea typeface="楷体_GB2312" pitchFamily="49" charset="-122"/>
              </a:rPr>
              <a:t>G</a:t>
            </a:r>
            <a:r>
              <a:rPr lang="zh-CN" altLang="en-US" sz="3200">
                <a:latin typeface="Times New Roman" pitchFamily="18" charset="0"/>
                <a:ea typeface="楷体_GB2312" pitchFamily="49" charset="-122"/>
              </a:rPr>
              <a:t>的一棵生成树。</a:t>
            </a:r>
          </a:p>
        </p:txBody>
      </p:sp>
      <p:sp>
        <p:nvSpPr>
          <p:cNvPr id="103429" name="Rectangle 64"/>
          <p:cNvSpPr>
            <a:spLocks noChangeArrowheads="1"/>
          </p:cNvSpPr>
          <p:nvPr/>
        </p:nvSpPr>
        <p:spPr bwMode="auto">
          <a:xfrm>
            <a:off x="352425" y="2997200"/>
            <a:ext cx="80946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latin typeface="Times New Roman" pitchFamily="18" charset="0"/>
                <a:ea typeface="楷体_GB2312" pitchFamily="49" charset="-122"/>
              </a:rPr>
              <a:t>  </a:t>
            </a:r>
            <a:r>
              <a:rPr lang="zh-CN" altLang="en-US" sz="3200">
                <a:latin typeface="Times New Roman" pitchFamily="18" charset="0"/>
                <a:ea typeface="楷体_GB2312" pitchFamily="49" charset="-122"/>
              </a:rPr>
              <a:t>显然： </a:t>
            </a:r>
            <a:r>
              <a:rPr lang="en-US" altLang="zh-CN" sz="3200" b="1">
                <a:latin typeface="Times New Roman" pitchFamily="18" charset="0"/>
                <a:ea typeface="楷体_GB2312" pitchFamily="49" charset="-122"/>
              </a:rPr>
              <a:t>E(G)=T(G)</a:t>
            </a:r>
            <a:r>
              <a:rPr lang="en-US" altLang="zh-CN" sz="3200">
                <a:latin typeface="Times New Roman" pitchFamily="18" charset="0"/>
                <a:ea typeface="楷体_GB2312" pitchFamily="49" charset="-122"/>
              </a:rPr>
              <a:t>∪</a:t>
            </a:r>
            <a:r>
              <a:rPr lang="en-US" altLang="zh-CN" sz="3200" b="1">
                <a:latin typeface="Times New Roman" pitchFamily="18" charset="0"/>
                <a:ea typeface="楷体_GB2312" pitchFamily="49" charset="-122"/>
              </a:rPr>
              <a:t>B(G) </a:t>
            </a:r>
            <a:r>
              <a:rPr lang="zh-CN" altLang="en-US" sz="3200">
                <a:latin typeface="Times New Roman" pitchFamily="18" charset="0"/>
                <a:ea typeface="楷体_GB2312" pitchFamily="49" charset="-122"/>
              </a:rPr>
              <a:t>，</a:t>
            </a:r>
            <a:r>
              <a:rPr lang="en-US" altLang="zh-CN" sz="3200" b="1">
                <a:latin typeface="Times New Roman" pitchFamily="18" charset="0"/>
                <a:ea typeface="楷体_GB2312" pitchFamily="49" charset="-122"/>
              </a:rPr>
              <a:t>T(G)</a:t>
            </a:r>
            <a:r>
              <a:rPr lang="en-US" altLang="zh-CN" sz="3200">
                <a:latin typeface="Times New Roman" pitchFamily="18" charset="0"/>
                <a:ea typeface="楷体_GB2312" pitchFamily="49" charset="-122"/>
              </a:rPr>
              <a:t>∩</a:t>
            </a:r>
            <a:r>
              <a:rPr lang="en-US" altLang="zh-CN" sz="3200" b="1">
                <a:latin typeface="Times New Roman" pitchFamily="18" charset="0"/>
                <a:ea typeface="楷体_GB2312" pitchFamily="49" charset="-122"/>
              </a:rPr>
              <a:t>B(G)=Ø</a:t>
            </a:r>
          </a:p>
        </p:txBody>
      </p:sp>
    </p:spTree>
  </p:cSld>
  <p:clrMapOvr>
    <a:masterClrMapping/>
  </p:clrMapOvr>
  <p:transition>
    <p:blinds dir="vert"/>
  </p:transition>
  <p:timing>
    <p:tnLst>
      <p:par>
        <p:cTn id="1" dur="indefinite" restart="never" nodeType="tmRoot"/>
      </p:par>
    </p:tnLst>
  </p:timing>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CDESIGNN</Template>
  <TotalTime>15217</TotalTime>
  <Words>14000</Words>
  <Application>Microsoft Office PowerPoint</Application>
  <PresentationFormat>全屏显示(4:3)</PresentationFormat>
  <Paragraphs>2254</Paragraphs>
  <Slides>186</Slides>
  <Notes>0</Notes>
  <HiddenSlides>1</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186</vt:i4>
      </vt:variant>
    </vt:vector>
  </HeadingPairs>
  <TitlesOfParts>
    <vt:vector size="190" baseType="lpstr">
      <vt:lpstr>吉祥如意</vt:lpstr>
      <vt:lpstr>公式</vt:lpstr>
      <vt:lpstr>文档</vt:lpstr>
      <vt:lpstr>Clip</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各种存储结构的适用类型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7.6  最短路径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hnust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lyl</dc:creator>
  <cp:lastModifiedBy>lx</cp:lastModifiedBy>
  <cp:revision>864</cp:revision>
  <dcterms:created xsi:type="dcterms:W3CDTF">1998-08-31T01:50:26Z</dcterms:created>
  <dcterms:modified xsi:type="dcterms:W3CDTF">2022-05-14T07:36:04Z</dcterms:modified>
</cp:coreProperties>
</file>