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9"/>
  </p:handoutMasterIdLst>
  <p:sldIdLst>
    <p:sldId id="404" r:id="rId2"/>
    <p:sldId id="481" r:id="rId3"/>
    <p:sldId id="256" r:id="rId4"/>
    <p:sldId id="259" r:id="rId5"/>
    <p:sldId id="482" r:id="rId6"/>
    <p:sldId id="264" r:id="rId7"/>
    <p:sldId id="484" r:id="rId8"/>
    <p:sldId id="485" r:id="rId9"/>
    <p:sldId id="486" r:id="rId10"/>
    <p:sldId id="398" r:id="rId11"/>
    <p:sldId id="488" r:id="rId12"/>
    <p:sldId id="399" r:id="rId13"/>
    <p:sldId id="489" r:id="rId14"/>
    <p:sldId id="493" r:id="rId15"/>
    <p:sldId id="494" r:id="rId16"/>
    <p:sldId id="490" r:id="rId17"/>
    <p:sldId id="496" r:id="rId18"/>
    <p:sldId id="491" r:id="rId19"/>
    <p:sldId id="497" r:id="rId20"/>
    <p:sldId id="280" r:id="rId21"/>
    <p:sldId id="498" r:id="rId22"/>
    <p:sldId id="499" r:id="rId23"/>
    <p:sldId id="405" r:id="rId24"/>
    <p:sldId id="500" r:id="rId25"/>
    <p:sldId id="502" r:id="rId26"/>
    <p:sldId id="503" r:id="rId27"/>
    <p:sldId id="283" r:id="rId28"/>
    <p:sldId id="539" r:id="rId29"/>
    <p:sldId id="541" r:id="rId30"/>
    <p:sldId id="469" r:id="rId31"/>
    <p:sldId id="396" r:id="rId32"/>
    <p:sldId id="360" r:id="rId33"/>
    <p:sldId id="362" r:id="rId34"/>
    <p:sldId id="363" r:id="rId35"/>
    <p:sldId id="364" r:id="rId36"/>
    <p:sldId id="367" r:id="rId37"/>
    <p:sldId id="527" r:id="rId38"/>
    <p:sldId id="368" r:id="rId39"/>
    <p:sldId id="528" r:id="rId40"/>
    <p:sldId id="526" r:id="rId41"/>
    <p:sldId id="446" r:id="rId42"/>
    <p:sldId id="370" r:id="rId43"/>
    <p:sldId id="377" r:id="rId44"/>
    <p:sldId id="374" r:id="rId45"/>
    <p:sldId id="454" r:id="rId46"/>
    <p:sldId id="373" r:id="rId47"/>
    <p:sldId id="378" r:id="rId48"/>
    <p:sldId id="372" r:id="rId49"/>
    <p:sldId id="478" r:id="rId50"/>
    <p:sldId id="379" r:id="rId51"/>
    <p:sldId id="380" r:id="rId52"/>
    <p:sldId id="529" r:id="rId53"/>
    <p:sldId id="534" r:id="rId54"/>
    <p:sldId id="535" r:id="rId55"/>
    <p:sldId id="542" r:id="rId56"/>
    <p:sldId id="536" r:id="rId57"/>
    <p:sldId id="530" r:id="rId58"/>
    <p:sldId id="531" r:id="rId59"/>
    <p:sldId id="532" r:id="rId60"/>
    <p:sldId id="538" r:id="rId61"/>
    <p:sldId id="533" r:id="rId62"/>
    <p:sldId id="537" r:id="rId63"/>
    <p:sldId id="448" r:id="rId64"/>
    <p:sldId id="385" r:id="rId65"/>
    <p:sldId id="391" r:id="rId66"/>
    <p:sldId id="392" r:id="rId67"/>
    <p:sldId id="449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FF"/>
    <a:srgbClr val="0000FF"/>
    <a:srgbClr val="000066"/>
    <a:srgbClr val="3399FF"/>
    <a:srgbClr val="66CCFF"/>
    <a:srgbClr val="33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9069" autoAdjust="0"/>
  </p:normalViewPr>
  <p:slideViewPr>
    <p:cSldViewPr>
      <p:cViewPr varScale="1">
        <p:scale>
          <a:sx n="95" d="100"/>
          <a:sy n="95" d="100"/>
        </p:scale>
        <p:origin x="-720" y="-57"/>
      </p:cViewPr>
      <p:guideLst>
        <p:guide orient="horz" pos="3312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43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5BC0C-2C2C-4902-AC6C-CDF91FC8F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652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D84A9-666B-41E9-B234-003AE8808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70859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DC72E-3404-4DEA-9658-985C7629A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44231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39211-24D2-4FA4-A1FC-9C1B09B91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34666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234E6-07B6-48A8-A5CB-4DAF68744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70361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6F36B-1F39-4CCA-BEFB-11E311C59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6927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28A7F-4895-4DB6-A5FD-4C2EDEC1B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81888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87227-4FDE-4471-BF7C-228145223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00234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94AF-87D5-4422-B75D-AA399FC2E5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10953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952B9-0A98-468E-8197-1F8C883605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97901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8049D-1493-49E8-BB02-012ACB93F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25696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7C85-FEB0-4CA7-82CA-226FD931A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5564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E58D51F-372D-4AF9-93E3-FA5097515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4.xml"/><Relationship Id="rId4" Type="http://schemas.openxmlformats.org/officeDocument/2006/relationships/slide" Target="slide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051"/>
          <p:cNvSpPr>
            <a:spLocks noChangeArrowheads="1" noChangeShapeType="1" noTextEdit="1"/>
          </p:cNvSpPr>
          <p:nvPr/>
        </p:nvSpPr>
        <p:spPr bwMode="auto">
          <a:xfrm>
            <a:off x="1763713" y="1557338"/>
            <a:ext cx="5638800" cy="3962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2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339966"/>
                  </a:solidFill>
                  <a:round/>
                  <a:headEnd/>
                  <a:tailEnd/>
                </a:ln>
                <a:solidFill>
                  <a:srgbClr val="1560AB"/>
                </a:solidFill>
                <a:latin typeface="华文彩云"/>
                <a:ea typeface="华文彩云"/>
              </a:rPr>
              <a:t>第九章</a:t>
            </a:r>
          </a:p>
          <a:p>
            <a:pPr algn="ctr"/>
            <a:endParaRPr lang="zh-CN" altLang="en-US" sz="3600" kern="10">
              <a:ln w="9525">
                <a:solidFill>
                  <a:srgbClr val="339966"/>
                </a:solidFill>
                <a:round/>
                <a:headEnd/>
                <a:tailEnd/>
              </a:ln>
              <a:solidFill>
                <a:srgbClr val="1560AB"/>
              </a:solidFill>
              <a:latin typeface="华文彩云"/>
              <a:ea typeface="华文彩云"/>
            </a:endParaRPr>
          </a:p>
          <a:p>
            <a:pPr algn="ctr"/>
            <a:r>
              <a:rPr lang="zh-CN" altLang="en-US" sz="3600" kern="10">
                <a:ln w="9525">
                  <a:solidFill>
                    <a:srgbClr val="339966"/>
                  </a:solidFill>
                  <a:round/>
                  <a:headEnd/>
                  <a:tailEnd/>
                </a:ln>
                <a:solidFill>
                  <a:srgbClr val="1560AB"/>
                </a:solidFill>
                <a:latin typeface="华文彩云"/>
                <a:ea typeface="华文彩云"/>
              </a:rPr>
              <a:t>查找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1026"/>
          <p:cNvGraphicFramePr>
            <a:graphicFrameLocks noChangeAspect="1"/>
          </p:cNvGraphicFramePr>
          <p:nvPr/>
        </p:nvGraphicFramePr>
        <p:xfrm>
          <a:off x="735013" y="2617788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文档" r:id="rId3" imgW="8186928" imgH="1728216" progId="Word.Document.8">
                  <p:embed/>
                </p:oleObj>
              </mc:Choice>
              <mc:Fallback>
                <p:oleObj name="文档" r:id="rId3" imgW="8186928" imgH="1728216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617788"/>
                        <a:ext cx="8188325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" name="Text Box 1027"/>
          <p:cNvSpPr txBox="1">
            <a:spLocks noChangeArrowheads="1"/>
          </p:cNvSpPr>
          <p:nvPr/>
        </p:nvSpPr>
        <p:spPr bwMode="auto">
          <a:xfrm>
            <a:off x="69850" y="2047875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itchFamily="49" charset="-122"/>
              </a:rPr>
              <a:t>ST.elem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79207" name="Text Box 1031"/>
          <p:cNvSpPr txBox="1">
            <a:spLocks noChangeArrowheads="1"/>
          </p:cNvSpPr>
          <p:nvPr/>
        </p:nvSpPr>
        <p:spPr bwMode="auto">
          <a:xfrm>
            <a:off x="298450" y="304800"/>
            <a:ext cx="63484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660033"/>
                </a:solidFill>
                <a:ea typeface="楷体_GB2312" pitchFamily="49" charset="-122"/>
              </a:rPr>
              <a:t>回顾顺序表的查找过程：</a:t>
            </a:r>
            <a:endParaRPr lang="zh-CN" altLang="en-US" sz="4400">
              <a:solidFill>
                <a:srgbClr val="CC6600"/>
              </a:solidFill>
              <a:ea typeface="楷体_GB2312" pitchFamily="49" charset="-122"/>
            </a:endParaRPr>
          </a:p>
        </p:txBody>
      </p:sp>
      <p:sp>
        <p:nvSpPr>
          <p:cNvPr id="179208" name="Text Box 1032"/>
          <p:cNvSpPr txBox="1">
            <a:spLocks noChangeArrowheads="1"/>
          </p:cNvSpPr>
          <p:nvPr/>
        </p:nvSpPr>
        <p:spPr bwMode="auto">
          <a:xfrm>
            <a:off x="574675" y="4449763"/>
            <a:ext cx="5110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假设给定值 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e = 64,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要求 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ST.elem[i] = e, </a:t>
            </a: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问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: i = ?</a:t>
            </a:r>
          </a:p>
        </p:txBody>
      </p:sp>
      <p:grpSp>
        <p:nvGrpSpPr>
          <p:cNvPr id="179226" name="Group 1050"/>
          <p:cNvGrpSpPr>
            <a:grpSpLocks/>
          </p:cNvGrpSpPr>
          <p:nvPr/>
        </p:nvGrpSpPr>
        <p:grpSpPr bwMode="auto">
          <a:xfrm>
            <a:off x="1600200" y="1447800"/>
            <a:ext cx="420688" cy="1165225"/>
            <a:chOff x="1008" y="912"/>
            <a:chExt cx="265" cy="734"/>
          </a:xfrm>
        </p:grpSpPr>
        <p:sp>
          <p:nvSpPr>
            <p:cNvPr id="11283" name="Line 1028"/>
            <p:cNvSpPr>
              <a:spLocks noChangeShapeType="1"/>
            </p:cNvSpPr>
            <p:nvPr/>
          </p:nvSpPr>
          <p:spPr bwMode="auto">
            <a:xfrm>
              <a:off x="1008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Rectangle 1034"/>
            <p:cNvSpPr>
              <a:spLocks noChangeArrowheads="1"/>
            </p:cNvSpPr>
            <p:nvPr/>
          </p:nvSpPr>
          <p:spPr bwMode="auto">
            <a:xfrm>
              <a:off x="1068" y="912"/>
              <a:ext cx="20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FF00FF"/>
                  </a:solidFill>
                  <a:ea typeface="黑体" pitchFamily="49" charset="-122"/>
                </a:rPr>
                <a:t>i</a:t>
              </a:r>
            </a:p>
          </p:txBody>
        </p:sp>
      </p:grpSp>
      <p:grpSp>
        <p:nvGrpSpPr>
          <p:cNvPr id="179224" name="Group 1048"/>
          <p:cNvGrpSpPr>
            <a:grpSpLocks/>
          </p:cNvGrpSpPr>
          <p:nvPr/>
        </p:nvGrpSpPr>
        <p:grpSpPr bwMode="auto">
          <a:xfrm>
            <a:off x="5435600" y="1412875"/>
            <a:ext cx="401638" cy="1165225"/>
            <a:chOff x="3408" y="912"/>
            <a:chExt cx="253" cy="734"/>
          </a:xfrm>
        </p:grpSpPr>
        <p:sp>
          <p:nvSpPr>
            <p:cNvPr id="11281" name="Line 1029"/>
            <p:cNvSpPr>
              <a:spLocks noChangeShapeType="1"/>
            </p:cNvSpPr>
            <p:nvPr/>
          </p:nvSpPr>
          <p:spPr bwMode="auto">
            <a:xfrm>
              <a:off x="3408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Rectangle 1035"/>
            <p:cNvSpPr>
              <a:spLocks noChangeArrowheads="1"/>
            </p:cNvSpPr>
            <p:nvPr/>
          </p:nvSpPr>
          <p:spPr bwMode="auto">
            <a:xfrm>
              <a:off x="3456" y="912"/>
              <a:ext cx="20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黑体" pitchFamily="49" charset="-122"/>
                </a:rPr>
                <a:t>i</a:t>
              </a:r>
            </a:p>
          </p:txBody>
        </p:sp>
      </p:grpSp>
      <p:sp useBgFill="1">
        <p:nvSpPr>
          <p:cNvPr id="179214" name="Rectangle 1038"/>
          <p:cNvSpPr>
            <a:spLocks noChangeArrowheads="1"/>
          </p:cNvSpPr>
          <p:nvPr/>
        </p:nvSpPr>
        <p:spPr bwMode="auto">
          <a:xfrm>
            <a:off x="1371600" y="1371600"/>
            <a:ext cx="6096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79215" name="Rectangle 1039"/>
          <p:cNvSpPr>
            <a:spLocks noChangeArrowheads="1"/>
          </p:cNvSpPr>
          <p:nvPr/>
        </p:nvSpPr>
        <p:spPr bwMode="auto">
          <a:xfrm>
            <a:off x="3348038" y="4518025"/>
            <a:ext cx="590550" cy="57943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66</a:t>
            </a:r>
          </a:p>
        </p:txBody>
      </p:sp>
      <p:grpSp>
        <p:nvGrpSpPr>
          <p:cNvPr id="179225" name="Group 1049"/>
          <p:cNvGrpSpPr>
            <a:grpSpLocks/>
          </p:cNvGrpSpPr>
          <p:nvPr/>
        </p:nvGrpSpPr>
        <p:grpSpPr bwMode="auto">
          <a:xfrm>
            <a:off x="1600200" y="1447800"/>
            <a:ext cx="401638" cy="1165225"/>
            <a:chOff x="1008" y="912"/>
            <a:chExt cx="253" cy="734"/>
          </a:xfrm>
        </p:grpSpPr>
        <p:sp>
          <p:nvSpPr>
            <p:cNvPr id="11279" name="Line 1041"/>
            <p:cNvSpPr>
              <a:spLocks noChangeShapeType="1"/>
            </p:cNvSpPr>
            <p:nvPr/>
          </p:nvSpPr>
          <p:spPr bwMode="auto">
            <a:xfrm>
              <a:off x="1008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Rectangle 1042"/>
            <p:cNvSpPr>
              <a:spLocks noChangeArrowheads="1"/>
            </p:cNvSpPr>
            <p:nvPr/>
          </p:nvSpPr>
          <p:spPr bwMode="auto">
            <a:xfrm>
              <a:off x="1056" y="912"/>
              <a:ext cx="20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黑体" pitchFamily="49" charset="-122"/>
                </a:rPr>
                <a:t>i</a:t>
              </a:r>
            </a:p>
          </p:txBody>
        </p:sp>
      </p:grpSp>
      <p:sp useBgFill="1">
        <p:nvSpPr>
          <p:cNvPr id="179219" name="Rectangle 1043"/>
          <p:cNvSpPr>
            <a:spLocks noChangeArrowheads="1"/>
          </p:cNvSpPr>
          <p:nvPr/>
        </p:nvSpPr>
        <p:spPr bwMode="auto">
          <a:xfrm>
            <a:off x="1403350" y="1219200"/>
            <a:ext cx="609600" cy="1371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223" name="Group 1047"/>
          <p:cNvGrpSpPr>
            <a:grpSpLocks/>
          </p:cNvGrpSpPr>
          <p:nvPr/>
        </p:nvGrpSpPr>
        <p:grpSpPr bwMode="auto">
          <a:xfrm>
            <a:off x="8437563" y="1447800"/>
            <a:ext cx="401637" cy="1165225"/>
            <a:chOff x="5315" y="912"/>
            <a:chExt cx="253" cy="734"/>
          </a:xfrm>
        </p:grpSpPr>
        <p:sp>
          <p:nvSpPr>
            <p:cNvPr id="11277" name="Line 1045"/>
            <p:cNvSpPr>
              <a:spLocks noChangeShapeType="1"/>
            </p:cNvSpPr>
            <p:nvPr/>
          </p:nvSpPr>
          <p:spPr bwMode="auto">
            <a:xfrm>
              <a:off x="5315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Rectangle 1046"/>
            <p:cNvSpPr>
              <a:spLocks noChangeArrowheads="1"/>
            </p:cNvSpPr>
            <p:nvPr/>
          </p:nvSpPr>
          <p:spPr bwMode="auto">
            <a:xfrm>
              <a:off x="5363" y="912"/>
              <a:ext cx="20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黑体" pitchFamily="49" charset="-122"/>
                </a:rPr>
                <a:t>i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7" grpId="0" autoUpdateAnimBg="0"/>
      <p:bldP spid="179208" grpId="0" autoUpdateAnimBg="0"/>
      <p:bldP spid="179214" grpId="0" animBg="1"/>
      <p:bldP spid="179215" grpId="0" animBg="1" autoUpdateAnimBg="0"/>
      <p:bldP spid="179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34000" cy="457200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chemeClr val="tx1"/>
                </a:solidFill>
                <a:ea typeface="黑体" pitchFamily="49" charset="-122"/>
              </a:rPr>
              <a:t>（</a:t>
            </a:r>
            <a:r>
              <a:rPr lang="en-US" altLang="zh-CN" sz="2600" b="1" smtClean="0">
                <a:solidFill>
                  <a:schemeClr val="tx1"/>
                </a:solidFill>
                <a:ea typeface="黑体" pitchFamily="49" charset="-122"/>
              </a:rPr>
              <a:t>2</a:t>
            </a:r>
            <a:r>
              <a:rPr lang="zh-CN" altLang="en-US" sz="2600" b="1" smtClean="0">
                <a:solidFill>
                  <a:schemeClr val="tx1"/>
                </a:solidFill>
                <a:ea typeface="黑体" pitchFamily="49" charset="-122"/>
              </a:rPr>
              <a:t>）</a:t>
            </a:r>
            <a:r>
              <a:rPr lang="zh-CN" altLang="en-US" sz="2600" b="1" smtClean="0">
                <a:solidFill>
                  <a:schemeClr val="accent2"/>
                </a:solidFill>
                <a:ea typeface="黑体" pitchFamily="49" charset="-122"/>
              </a:rPr>
              <a:t>算法的实现：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28600" y="4572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黑体" pitchFamily="49" charset="-122"/>
              </a:rPr>
              <a:t>技巧：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把待查关键字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存入表头或表尾（俗称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哨兵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），这样可以加快执行速度。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250825" y="1238250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例：若将待查找的特定值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存入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顺序表的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首部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号单元），则顺序查找的实现方案为：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从后向前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逐个比较！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79388" y="2133600"/>
            <a:ext cx="8229600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</a:pPr>
            <a:r>
              <a:rPr lang="en-US" altLang="zh-CN" sz="2800" b="1">
                <a:ea typeface="黑体" pitchFamily="49" charset="-122"/>
              </a:rPr>
              <a:t>int </a:t>
            </a:r>
            <a:r>
              <a:rPr lang="en-US" altLang="zh-CN" sz="2800" b="1">
                <a:solidFill>
                  <a:srgbClr val="0033CC"/>
                </a:solidFill>
                <a:ea typeface="黑体" pitchFamily="49" charset="-122"/>
              </a:rPr>
              <a:t>Search_Seq</a:t>
            </a:r>
            <a:r>
              <a:rPr lang="en-US" altLang="zh-CN" sz="2800" b="1">
                <a:ea typeface="黑体" pitchFamily="49" charset="-122"/>
              </a:rPr>
              <a:t>( SSTable  </a:t>
            </a:r>
            <a:r>
              <a:rPr lang="en-US" altLang="zh-CN" sz="2800" b="1">
                <a:solidFill>
                  <a:srgbClr val="0033CC"/>
                </a:solidFill>
                <a:ea typeface="黑体" pitchFamily="49" charset="-122"/>
              </a:rPr>
              <a:t>ST</a:t>
            </a:r>
            <a:r>
              <a:rPr lang="en-US" altLang="zh-CN" sz="2800" b="1">
                <a:ea typeface="黑体" pitchFamily="49" charset="-122"/>
              </a:rPr>
              <a:t> , KeyType  key ){</a:t>
            </a:r>
          </a:p>
          <a:p>
            <a:pPr marL="571500" indent="-571500"/>
            <a:r>
              <a:rPr lang="en-US" altLang="zh-CN" b="1">
                <a:ea typeface="黑体" pitchFamily="49" charset="-122"/>
              </a:rPr>
              <a:t>      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在顺序表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ST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中，查找关键字与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key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相同的元素；若成功，返回其位置信息，否则返回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marL="571500" indent="-571500"/>
            <a:r>
              <a:rPr lang="en-US" altLang="zh-CN" b="1">
                <a:ea typeface="黑体" pitchFamily="49" charset="-122"/>
              </a:rPr>
              <a:t>  </a:t>
            </a:r>
            <a:r>
              <a:rPr lang="en-US" altLang="zh-CN" sz="2800" b="1">
                <a:ea typeface="黑体" pitchFamily="49" charset="-122"/>
              </a:rPr>
              <a:t>ST.elem[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0</a:t>
            </a:r>
            <a:r>
              <a:rPr lang="en-US" altLang="zh-CN" sz="2800" b="1">
                <a:ea typeface="黑体" pitchFamily="49" charset="-122"/>
              </a:rPr>
              <a:t>].key =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key</a:t>
            </a:r>
            <a:r>
              <a:rPr lang="en-US" altLang="zh-CN" sz="2800" b="1">
                <a:ea typeface="黑体" pitchFamily="49" charset="-122"/>
              </a:rPr>
              <a:t>;</a:t>
            </a:r>
            <a:r>
              <a:rPr lang="en-US" altLang="zh-CN" b="1">
                <a:ea typeface="黑体" pitchFamily="49" charset="-122"/>
              </a:rPr>
              <a:t>    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设立哨兵，可免去查找过程中每一步都要检测是否查找完毕。当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n&gt;1000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时，查找时间将减少一半。</a:t>
            </a:r>
          </a:p>
          <a:p>
            <a:pPr marL="571500" indent="-571500">
              <a:spcBef>
                <a:spcPct val="20000"/>
              </a:spcBef>
            </a:pPr>
            <a:r>
              <a:rPr lang="zh-CN" altLang="en-US" b="1">
                <a:ea typeface="黑体" pitchFamily="49" charset="-122"/>
              </a:rPr>
              <a:t>   </a:t>
            </a:r>
            <a:r>
              <a:rPr lang="en-US" altLang="zh-CN" sz="2800" b="1">
                <a:ea typeface="黑体" pitchFamily="49" charset="-122"/>
              </a:rPr>
              <a:t>for( 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i=ST.length</a:t>
            </a:r>
            <a:r>
              <a:rPr lang="en-US" altLang="zh-CN" sz="2800" b="1">
                <a:ea typeface="黑体" pitchFamily="49" charset="-122"/>
              </a:rPr>
              <a:t>; ST.elem[ i ].key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!=</a:t>
            </a:r>
            <a:r>
              <a:rPr lang="en-US" altLang="zh-CN" sz="2800" b="1">
                <a:ea typeface="黑体" pitchFamily="49" charset="-122"/>
              </a:rPr>
              <a:t>key;  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- - i</a:t>
            </a:r>
            <a:r>
              <a:rPr lang="en-US" altLang="zh-CN" sz="2800" b="1">
                <a:ea typeface="黑体" pitchFamily="49" charset="-122"/>
              </a:rPr>
              <a:t>  );</a:t>
            </a:r>
          </a:p>
          <a:p>
            <a:pPr marL="571500" indent="-571500"/>
            <a:r>
              <a:rPr lang="en-US" altLang="zh-CN" sz="2800" b="1">
                <a:ea typeface="黑体" pitchFamily="49" charset="-122"/>
              </a:rPr>
              <a:t>         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不要用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for(i=n; i&gt;0; - -i) 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for(i=1; i&lt;=n; i++)</a:t>
            </a:r>
            <a:r>
              <a:rPr lang="en-US" altLang="zh-CN" sz="2800" b="1">
                <a:ea typeface="黑体" pitchFamily="49" charset="-122"/>
              </a:rPr>
              <a:t>  </a:t>
            </a:r>
          </a:p>
          <a:p>
            <a:pPr marL="571500" indent="-571500">
              <a:spcBef>
                <a:spcPct val="20000"/>
              </a:spcBef>
            </a:pPr>
            <a:r>
              <a:rPr lang="en-US" altLang="zh-CN" b="1">
                <a:ea typeface="黑体" pitchFamily="49" charset="-122"/>
              </a:rPr>
              <a:t>   </a:t>
            </a:r>
            <a:r>
              <a:rPr lang="en-US" altLang="zh-CN" sz="2800" b="1">
                <a:ea typeface="黑体" pitchFamily="49" charset="-122"/>
              </a:rPr>
              <a:t>return </a:t>
            </a:r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</a:rPr>
              <a:t>i</a:t>
            </a:r>
            <a:r>
              <a:rPr lang="en-US" altLang="zh-CN" sz="2800" b="1">
                <a:ea typeface="黑体" pitchFamily="49" charset="-122"/>
              </a:rPr>
              <a:t>;</a:t>
            </a:r>
            <a:r>
              <a:rPr lang="en-US" altLang="zh-CN" b="1"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若到达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号单元才结束循环，说明不成功，返回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(i=0)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。若成功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则返回找到的那个元素的位置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71500" indent="-571500">
              <a:spcBef>
                <a:spcPct val="20000"/>
              </a:spcBef>
            </a:pPr>
            <a:r>
              <a:rPr lang="en-US" altLang="zh-CN" b="1">
                <a:ea typeface="黑体" pitchFamily="49" charset="-122"/>
              </a:rPr>
              <a:t>} </a:t>
            </a:r>
            <a:r>
              <a:rPr lang="en-US" altLang="zh-CN" b="1">
                <a:solidFill>
                  <a:srgbClr val="0033CC"/>
                </a:solidFill>
                <a:ea typeface="黑体" pitchFamily="49" charset="-122"/>
              </a:rPr>
              <a:t>// Search_Seq</a:t>
            </a:r>
          </a:p>
        </p:txBody>
      </p:sp>
      <p:sp>
        <p:nvSpPr>
          <p:cNvPr id="320519" name="AutoShape 7"/>
          <p:cNvSpPr>
            <a:spLocks noChangeArrowheads="1"/>
          </p:cNvSpPr>
          <p:nvPr/>
        </p:nvSpPr>
        <p:spPr bwMode="auto">
          <a:xfrm>
            <a:off x="7920038" y="3716338"/>
            <a:ext cx="1223962" cy="2017712"/>
          </a:xfrm>
          <a:prstGeom prst="wedgeRoundRectCallout">
            <a:avLst>
              <a:gd name="adj1" fmla="val -150273"/>
              <a:gd name="adj2" fmla="val -541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监视哨的作用</a:t>
            </a:r>
            <a:r>
              <a:rPr lang="en-US" altLang="zh-CN" sz="2000" b="1"/>
              <a:t>: </a:t>
            </a:r>
            <a:br>
              <a:rPr lang="en-US" altLang="zh-CN" sz="2000" b="1"/>
            </a:br>
            <a:r>
              <a:rPr lang="zh-CN" altLang="en-US" sz="2000" b="1"/>
              <a:t>无需判断是否查找完毕 </a:t>
            </a:r>
            <a:r>
              <a:rPr lang="en-US" altLang="zh-CN" sz="2000" b="1"/>
              <a:t>(</a:t>
            </a:r>
            <a:r>
              <a:rPr lang="zh-CN" altLang="en-US" sz="2000" b="1"/>
              <a:t>技巧</a:t>
            </a:r>
            <a:r>
              <a:rPr lang="en-US" altLang="zh-CN" sz="2000" b="1"/>
              <a:t>)</a:t>
            </a:r>
          </a:p>
        </p:txBody>
      </p:sp>
      <p:sp>
        <p:nvSpPr>
          <p:cNvPr id="320520" name="AutoShape 8"/>
          <p:cNvSpPr>
            <a:spLocks noChangeArrowheads="1"/>
          </p:cNvSpPr>
          <p:nvPr/>
        </p:nvSpPr>
        <p:spPr bwMode="auto">
          <a:xfrm>
            <a:off x="3419475" y="6021388"/>
            <a:ext cx="4824413" cy="836612"/>
          </a:xfrm>
          <a:prstGeom prst="wedgeRoundRectCallout">
            <a:avLst>
              <a:gd name="adj1" fmla="val -61384"/>
              <a:gd name="adj2" fmla="val -902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选择</a:t>
            </a:r>
            <a:r>
              <a:rPr lang="en-US" altLang="zh-CN" sz="2000" b="1"/>
              <a:t>0</a:t>
            </a:r>
            <a:r>
              <a:rPr lang="zh-CN" altLang="en-US" sz="2000" b="1"/>
              <a:t>当作监视哨，因为在数组里，对</a:t>
            </a:r>
            <a:r>
              <a:rPr lang="en-US" altLang="zh-CN" sz="2000" b="1"/>
              <a:t>0</a:t>
            </a:r>
            <a:r>
              <a:rPr lang="zh-CN" altLang="en-US" sz="2000" b="1"/>
              <a:t>号单元处理比较麻烦，不小心就出错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320517" grpId="0" autoUpdateAnimBg="0"/>
      <p:bldP spid="320518" grpId="0" build="p" autoUpdateAnimBg="0"/>
      <p:bldP spid="320519" grpId="0" animBg="1"/>
      <p:bldP spid="3205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1026"/>
          <p:cNvGraphicFramePr>
            <a:graphicFrameLocks noChangeAspect="1"/>
          </p:cNvGraphicFramePr>
          <p:nvPr/>
        </p:nvGraphicFramePr>
        <p:xfrm>
          <a:off x="735013" y="1452563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文档" r:id="rId3" imgW="8186928" imgH="1728216" progId="Word.Document.8">
                  <p:embed/>
                </p:oleObj>
              </mc:Choice>
              <mc:Fallback>
                <p:oleObj name="文档" r:id="rId3" imgW="8186928" imgH="1728216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52563"/>
                        <a:ext cx="8188325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7" name="Text Box 1027"/>
          <p:cNvSpPr txBox="1">
            <a:spLocks noChangeArrowheads="1"/>
          </p:cNvSpPr>
          <p:nvPr/>
        </p:nvSpPr>
        <p:spPr bwMode="auto">
          <a:xfrm>
            <a:off x="69850" y="914400"/>
            <a:ext cx="137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ST.elem</a:t>
            </a:r>
            <a:endParaRPr lang="en-US" altLang="zh-CN"/>
          </a:p>
        </p:txBody>
      </p:sp>
      <p:grpSp>
        <p:nvGrpSpPr>
          <p:cNvPr id="180244" name="Group 1044"/>
          <p:cNvGrpSpPr>
            <a:grpSpLocks/>
          </p:cNvGrpSpPr>
          <p:nvPr/>
        </p:nvGrpSpPr>
        <p:grpSpPr bwMode="auto">
          <a:xfrm>
            <a:off x="5410200" y="304800"/>
            <a:ext cx="381000" cy="1143000"/>
            <a:chOff x="3408" y="192"/>
            <a:chExt cx="240" cy="720"/>
          </a:xfrm>
        </p:grpSpPr>
        <p:sp>
          <p:nvSpPr>
            <p:cNvPr id="13337" name="Line 1029"/>
            <p:cNvSpPr>
              <a:spLocks noChangeShapeType="1"/>
            </p:cNvSpPr>
            <p:nvPr/>
          </p:nvSpPr>
          <p:spPr bwMode="auto">
            <a:xfrm>
              <a:off x="3408" y="288"/>
              <a:ext cx="0" cy="624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Text Box 1030"/>
            <p:cNvSpPr txBox="1">
              <a:spLocks noChangeArrowheads="1"/>
            </p:cNvSpPr>
            <p:nvPr/>
          </p:nvSpPr>
          <p:spPr bwMode="auto">
            <a:xfrm>
              <a:off x="3461" y="192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graphicFrame>
        <p:nvGraphicFramePr>
          <p:cNvPr id="180231" name="Object 1031"/>
          <p:cNvGraphicFramePr>
            <a:graphicFrameLocks noChangeAspect="1"/>
          </p:cNvGraphicFramePr>
          <p:nvPr/>
        </p:nvGraphicFramePr>
        <p:xfrm>
          <a:off x="762000" y="4572000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文档" r:id="rId5" imgW="8186928" imgH="1728216" progId="Word.Document.8">
                  <p:embed/>
                </p:oleObj>
              </mc:Choice>
              <mc:Fallback>
                <p:oleObj name="文档" r:id="rId5" imgW="8186928" imgH="1728216" progId="Word.Document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8188325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Text Box 1032"/>
          <p:cNvSpPr txBox="1">
            <a:spLocks noChangeArrowheads="1"/>
          </p:cNvSpPr>
          <p:nvPr/>
        </p:nvSpPr>
        <p:spPr bwMode="auto">
          <a:xfrm>
            <a:off x="152400" y="4033838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ST.elem</a:t>
            </a:r>
            <a:endParaRPr lang="en-US" altLang="zh-CN"/>
          </a:p>
        </p:txBody>
      </p:sp>
      <p:grpSp>
        <p:nvGrpSpPr>
          <p:cNvPr id="180248" name="Group 1048"/>
          <p:cNvGrpSpPr>
            <a:grpSpLocks/>
          </p:cNvGrpSpPr>
          <p:nvPr/>
        </p:nvGrpSpPr>
        <p:grpSpPr bwMode="auto">
          <a:xfrm>
            <a:off x="1219200" y="3352800"/>
            <a:ext cx="381000" cy="1214438"/>
            <a:chOff x="768" y="2112"/>
            <a:chExt cx="240" cy="765"/>
          </a:xfrm>
        </p:grpSpPr>
        <p:sp>
          <p:nvSpPr>
            <p:cNvPr id="13335" name="Line 1034"/>
            <p:cNvSpPr>
              <a:spLocks noChangeShapeType="1"/>
            </p:cNvSpPr>
            <p:nvPr/>
          </p:nvSpPr>
          <p:spPr bwMode="auto">
            <a:xfrm>
              <a:off x="768" y="2253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Text Box 1035"/>
            <p:cNvSpPr txBox="1">
              <a:spLocks noChangeArrowheads="1"/>
            </p:cNvSpPr>
            <p:nvPr/>
          </p:nvSpPr>
          <p:spPr bwMode="auto">
            <a:xfrm>
              <a:off x="821" y="2112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>
        <p:nvSpPr>
          <p:cNvPr id="180236" name="Text Box 1036"/>
          <p:cNvSpPr txBox="1">
            <a:spLocks noChangeArrowheads="1"/>
          </p:cNvSpPr>
          <p:nvPr/>
        </p:nvSpPr>
        <p:spPr bwMode="auto">
          <a:xfrm>
            <a:off x="762000" y="4495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C0000"/>
                </a:solidFill>
              </a:rPr>
              <a:t>60</a:t>
            </a:r>
            <a:endParaRPr lang="en-US" altLang="zh-CN"/>
          </a:p>
        </p:txBody>
      </p:sp>
      <p:grpSp>
        <p:nvGrpSpPr>
          <p:cNvPr id="180245" name="Group 1045"/>
          <p:cNvGrpSpPr>
            <a:grpSpLocks/>
          </p:cNvGrpSpPr>
          <p:nvPr/>
        </p:nvGrpSpPr>
        <p:grpSpPr bwMode="auto">
          <a:xfrm>
            <a:off x="7924800" y="228600"/>
            <a:ext cx="381000" cy="1143000"/>
            <a:chOff x="4992" y="144"/>
            <a:chExt cx="240" cy="720"/>
          </a:xfrm>
        </p:grpSpPr>
        <p:sp>
          <p:nvSpPr>
            <p:cNvPr id="13333" name="Line 1028"/>
            <p:cNvSpPr>
              <a:spLocks noChangeShapeType="1"/>
            </p:cNvSpPr>
            <p:nvPr/>
          </p:nvSpPr>
          <p:spPr bwMode="auto">
            <a:xfrm>
              <a:off x="4992" y="240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Text Box 1037"/>
            <p:cNvSpPr txBox="1">
              <a:spLocks noChangeArrowheads="1"/>
            </p:cNvSpPr>
            <p:nvPr/>
          </p:nvSpPr>
          <p:spPr bwMode="auto">
            <a:xfrm>
              <a:off x="5045" y="144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>
        <p:nvSpPr>
          <p:cNvPr id="180239" name="Text Box 1039"/>
          <p:cNvSpPr txBox="1">
            <a:spLocks noChangeArrowheads="1"/>
          </p:cNvSpPr>
          <p:nvPr/>
        </p:nvSpPr>
        <p:spPr bwMode="auto">
          <a:xfrm>
            <a:off x="2270125" y="2609850"/>
            <a:ext cx="160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</a:rPr>
              <a:t>key = 64</a:t>
            </a:r>
            <a:endParaRPr lang="en-US" altLang="zh-CN"/>
          </a:p>
        </p:txBody>
      </p:sp>
      <p:sp>
        <p:nvSpPr>
          <p:cNvPr id="180240" name="Text Box 1040"/>
          <p:cNvSpPr txBox="1">
            <a:spLocks noChangeArrowheads="1"/>
          </p:cNvSpPr>
          <p:nvPr/>
        </p:nvSpPr>
        <p:spPr bwMode="auto">
          <a:xfrm>
            <a:off x="2286000" y="5821363"/>
            <a:ext cx="160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C0000"/>
                </a:solidFill>
              </a:rPr>
              <a:t>key = 60</a:t>
            </a:r>
            <a:endParaRPr lang="en-US" altLang="zh-CN"/>
          </a:p>
        </p:txBody>
      </p:sp>
      <p:grpSp>
        <p:nvGrpSpPr>
          <p:cNvPr id="180247" name="Group 1047"/>
          <p:cNvGrpSpPr>
            <a:grpSpLocks/>
          </p:cNvGrpSpPr>
          <p:nvPr/>
        </p:nvGrpSpPr>
        <p:grpSpPr bwMode="auto">
          <a:xfrm>
            <a:off x="8001000" y="3429000"/>
            <a:ext cx="373063" cy="1066800"/>
            <a:chOff x="5040" y="2160"/>
            <a:chExt cx="235" cy="672"/>
          </a:xfrm>
        </p:grpSpPr>
        <p:sp>
          <p:nvSpPr>
            <p:cNvPr id="13331" name="Line 1033"/>
            <p:cNvSpPr>
              <a:spLocks noChangeShapeType="1"/>
            </p:cNvSpPr>
            <p:nvPr/>
          </p:nvSpPr>
          <p:spPr bwMode="auto">
            <a:xfrm>
              <a:off x="5040" y="220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Text Box 1041"/>
            <p:cNvSpPr txBox="1">
              <a:spLocks noChangeArrowheads="1"/>
            </p:cNvSpPr>
            <p:nvPr/>
          </p:nvSpPr>
          <p:spPr bwMode="auto">
            <a:xfrm>
              <a:off x="5088" y="2160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990000"/>
                  </a:solidFill>
                </a:rPr>
                <a:t>i</a:t>
              </a:r>
              <a:endParaRPr lang="en-US" altLang="zh-CN"/>
            </a:p>
          </p:txBody>
        </p:sp>
      </p:grpSp>
      <p:sp>
        <p:nvSpPr>
          <p:cNvPr id="180243" name="Text Box 1043"/>
          <p:cNvSpPr txBox="1">
            <a:spLocks noChangeArrowheads="1"/>
          </p:cNvSpPr>
          <p:nvPr/>
        </p:nvSpPr>
        <p:spPr bwMode="auto">
          <a:xfrm>
            <a:off x="730250" y="13716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C0000"/>
                </a:solidFill>
              </a:rPr>
              <a:t>64</a:t>
            </a:r>
            <a:endParaRPr lang="en-US" altLang="zh-CN"/>
          </a:p>
        </p:txBody>
      </p:sp>
      <p:sp useBgFill="1">
        <p:nvSpPr>
          <p:cNvPr id="180246" name="Rectangle 1046"/>
          <p:cNvSpPr>
            <a:spLocks noChangeArrowheads="1"/>
          </p:cNvSpPr>
          <p:nvPr/>
        </p:nvSpPr>
        <p:spPr bwMode="auto">
          <a:xfrm>
            <a:off x="7696200" y="228600"/>
            <a:ext cx="5334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80249" name="Rectangle 1049"/>
          <p:cNvSpPr>
            <a:spLocks noChangeArrowheads="1"/>
          </p:cNvSpPr>
          <p:nvPr/>
        </p:nvSpPr>
        <p:spPr bwMode="auto">
          <a:xfrm>
            <a:off x="7696200" y="3429000"/>
            <a:ext cx="6096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95738" y="5876925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(return   i=0 )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067175" y="2708275"/>
            <a:ext cx="171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(return i=7)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9050" y="2565400"/>
            <a:ext cx="1600200" cy="1219200"/>
          </a:xfrm>
          <a:prstGeom prst="cloudCallout">
            <a:avLst>
              <a:gd name="adj1" fmla="val 11509"/>
              <a:gd name="adj2" fmla="val -112370"/>
            </a:avLst>
          </a:pr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0" lang="zh-CN" altLang="en-US" sz="2000" b="1"/>
              <a:t>监视哨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32" grpId="0" autoUpdateAnimBg="0"/>
      <p:bldP spid="180236" grpId="0" autoUpdateAnimBg="0"/>
      <p:bldP spid="180239" grpId="0" autoUpdateAnimBg="0"/>
      <p:bldP spid="180240" grpId="0" autoUpdateAnimBg="0"/>
      <p:bldP spid="180243" grpId="0" autoUpdateAnimBg="0"/>
      <p:bldP spid="180246" grpId="0" animBg="1"/>
      <p:bldP spid="180249" grpId="0" animBg="1"/>
      <p:bldP spid="40963" grpId="0"/>
      <p:bldP spid="40964" grpId="0"/>
      <p:bldP spid="4096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179388" y="3284538"/>
            <a:ext cx="85693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333399"/>
                </a:solidFill>
                <a:latin typeface="Arial" charset="0"/>
              </a:rPr>
              <a:t>讨论</a:t>
            </a:r>
            <a:r>
              <a:rPr lang="zh-CN" altLang="en-US" sz="3200" b="1">
                <a:solidFill>
                  <a:srgbClr val="333399"/>
                </a:solidFill>
              </a:rPr>
              <a:t>②</a:t>
            </a:r>
            <a:r>
              <a:rPr kumimoji="0" lang="zh-CN" altLang="en-US" sz="3200" b="1">
                <a:solidFill>
                  <a:srgbClr val="333399"/>
                </a:solidFill>
                <a:latin typeface="Arial" charset="0"/>
              </a:rPr>
              <a:t>查找效率怎样计算？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00"/>
                </a:solidFill>
              </a:rPr>
              <a:t>——</a:t>
            </a:r>
            <a:r>
              <a:rPr lang="zh-CN" altLang="en-US" sz="3200" b="1">
                <a:solidFill>
                  <a:srgbClr val="000000"/>
                </a:solidFill>
              </a:rPr>
              <a:t>用平均查找长度</a:t>
            </a:r>
            <a:r>
              <a:rPr lang="en-US" altLang="zh-CN" sz="3200" b="1">
                <a:solidFill>
                  <a:srgbClr val="000000"/>
                </a:solidFill>
              </a:rPr>
              <a:t>ASL</a:t>
            </a:r>
            <a:r>
              <a:rPr lang="zh-CN" altLang="en-US" sz="3200" b="1">
                <a:solidFill>
                  <a:srgbClr val="000000"/>
                </a:solidFill>
              </a:rPr>
              <a:t>衡量。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179388" y="260350"/>
            <a:ext cx="85693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333399"/>
                </a:solidFill>
                <a:latin typeface="Arial" charset="0"/>
              </a:rPr>
              <a:t>讨论</a:t>
            </a:r>
            <a:r>
              <a:rPr lang="zh-CN" altLang="en-US" sz="3200" b="1">
                <a:solidFill>
                  <a:srgbClr val="333399"/>
                </a:solidFill>
              </a:rPr>
              <a:t>①</a:t>
            </a:r>
            <a:r>
              <a:rPr kumimoji="0" lang="zh-CN" altLang="en-US" sz="3200" b="1">
                <a:solidFill>
                  <a:srgbClr val="333399"/>
                </a:solidFill>
                <a:latin typeface="Arial" charset="0"/>
              </a:rPr>
              <a:t>查找不到怎么办？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00"/>
                </a:solidFill>
              </a:rPr>
              <a:t>——</a:t>
            </a:r>
            <a:r>
              <a:rPr lang="zh-CN" altLang="en-US" sz="3200" b="1">
                <a:solidFill>
                  <a:srgbClr val="000000"/>
                </a:solidFill>
              </a:rPr>
              <a:t>返回特殊标志，例如返回空记录或空指针。上例中设立了”哨兵“，即将关键字放入末地址</a:t>
            </a:r>
            <a:r>
              <a:rPr lang="en-US" altLang="zh-CN" sz="3200" b="1">
                <a:solidFill>
                  <a:srgbClr val="000000"/>
                </a:solidFill>
              </a:rPr>
              <a:t>ST.elem[0].key</a:t>
            </a:r>
            <a:r>
              <a:rPr lang="zh-CN" altLang="en-US" sz="3200" b="1">
                <a:solidFill>
                  <a:srgbClr val="000000"/>
                </a:solidFill>
              </a:rPr>
              <a:t>使之结束并返回</a:t>
            </a:r>
            <a:r>
              <a:rPr lang="en-US" altLang="zh-CN" sz="3200" b="1">
                <a:solidFill>
                  <a:srgbClr val="000000"/>
                </a:solidFill>
              </a:rPr>
              <a:t>0.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388" y="2708275"/>
            <a:ext cx="878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含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个记录的表，查找成功时的平均查找长度为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9225" y="52388"/>
            <a:ext cx="86709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查找算法在查找成功时的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平均查找长度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3200" b="1">
                <a:ea typeface="楷体_GB2312" pitchFamily="49" charset="-122"/>
              </a:rPr>
              <a:t>verage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en-US" altLang="zh-CN" sz="3200" b="1">
                <a:ea typeface="楷体_GB2312" pitchFamily="49" charset="-122"/>
              </a:rPr>
              <a:t>earch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lang="en-US" altLang="zh-CN" sz="3200" b="1">
                <a:ea typeface="楷体_GB2312" pitchFamily="49" charset="-122"/>
              </a:rPr>
              <a:t>ength) </a:t>
            </a:r>
            <a:r>
              <a:rPr lang="zh-CN" altLang="en-US" sz="3200" b="1">
                <a:ea typeface="楷体_GB2312" pitchFamily="49" charset="-122"/>
              </a:rPr>
              <a:t>定义为：确定记录在查找表中的位置，所需与给定值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进行比较的关键字个数的期望值。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411413" y="3141663"/>
          <a:ext cx="26654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3" imgW="888614" imgH="431613" progId="Equation.3">
                  <p:embed/>
                </p:oleObj>
              </mc:Choice>
              <mc:Fallback>
                <p:oleObj name="公式" r:id="rId3" imgW="88861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141663"/>
                        <a:ext cx="2665412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8"/>
          <p:cNvGrpSpPr>
            <a:grpSpLocks/>
          </p:cNvGrpSpPr>
          <p:nvPr/>
        </p:nvGrpSpPr>
        <p:grpSpPr bwMode="auto">
          <a:xfrm>
            <a:off x="360363" y="4581525"/>
            <a:ext cx="8532812" cy="1895475"/>
            <a:chOff x="0" y="2886"/>
            <a:chExt cx="5375" cy="119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2886"/>
              <a:ext cx="5375" cy="1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3200" b="1">
                  <a:ea typeface="楷体_GB2312" pitchFamily="49" charset="-122"/>
                </a:rPr>
                <a:t>其中</a:t>
              </a:r>
              <a:r>
                <a:rPr lang="en-US" altLang="zh-CN" sz="3200" b="1">
                  <a:ea typeface="楷体_GB2312" pitchFamily="49" charset="-122"/>
                </a:rPr>
                <a:t>: </a:t>
              </a:r>
              <a:r>
                <a:rPr lang="en-US" altLang="zh-CN" sz="3200" b="1" i="1">
                  <a:ea typeface="楷体_GB2312" pitchFamily="49" charset="-122"/>
                </a:rPr>
                <a:t>n </a:t>
              </a:r>
              <a:r>
                <a:rPr lang="zh-CN" altLang="en-US" sz="3200" b="1">
                  <a:ea typeface="楷体_GB2312" pitchFamily="49" charset="-122"/>
                </a:rPr>
                <a:t>为表长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P</a:t>
              </a:r>
              <a:r>
                <a:rPr lang="en-US" altLang="zh-CN" sz="3200" b="1" i="1" baseline="-25000">
                  <a:ea typeface="楷体_GB2312" pitchFamily="49" charset="-122"/>
                </a:rPr>
                <a:t>i</a:t>
              </a:r>
              <a:r>
                <a:rPr lang="en-US" altLang="zh-CN" sz="3200" b="1">
                  <a:ea typeface="楷体_GB2312" pitchFamily="49" charset="-122"/>
                </a:rPr>
                <a:t> </a:t>
              </a:r>
              <a:r>
                <a:rPr lang="zh-CN" altLang="en-US" sz="3200" b="1">
                  <a:ea typeface="楷体_GB2312" pitchFamily="49" charset="-122"/>
                </a:rPr>
                <a:t>为查找表中第</a:t>
              </a:r>
              <a:r>
                <a:rPr lang="en-US" altLang="zh-CN" sz="3200" b="1">
                  <a:ea typeface="楷体_GB2312" pitchFamily="49" charset="-122"/>
                </a:rPr>
                <a:t>i</a:t>
              </a:r>
              <a:r>
                <a:rPr lang="zh-CN" altLang="en-US" sz="3200" b="1">
                  <a:ea typeface="楷体_GB2312" pitchFamily="49" charset="-122"/>
                </a:rPr>
                <a:t>个记录的概率， 且               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3200" b="1">
                  <a:ea typeface="楷体_GB2312" pitchFamily="49" charset="-122"/>
                </a:rPr>
                <a:t> </a:t>
              </a:r>
              <a:r>
                <a:rPr lang="en-US" altLang="zh-CN" sz="3200" b="1" i="1">
                  <a:ea typeface="楷体_GB2312" pitchFamily="49" charset="-122"/>
                </a:rPr>
                <a:t>C</a:t>
              </a:r>
              <a:r>
                <a:rPr lang="en-US" altLang="zh-CN" sz="3200" b="1" i="1" baseline="-25000">
                  <a:ea typeface="楷体_GB2312" pitchFamily="49" charset="-122"/>
                </a:rPr>
                <a:t>i</a:t>
              </a:r>
              <a:r>
                <a:rPr lang="zh-CN" altLang="en-US" sz="3200" b="1">
                  <a:ea typeface="楷体_GB2312" pitchFamily="49" charset="-122"/>
                </a:rPr>
                <a:t>为找到第</a:t>
              </a:r>
              <a:r>
                <a:rPr lang="en-US" altLang="zh-CN" sz="3200" b="1">
                  <a:ea typeface="楷体_GB2312" pitchFamily="49" charset="-122"/>
                </a:rPr>
                <a:t>i</a:t>
              </a:r>
              <a:r>
                <a:rPr lang="zh-CN" altLang="en-US" sz="3200" b="1">
                  <a:ea typeface="楷体_GB2312" pitchFamily="49" charset="-122"/>
                </a:rPr>
                <a:t>个记录时所经历的</a:t>
              </a:r>
              <a:r>
                <a:rPr lang="zh-CN" altLang="en-US" sz="3200" b="1">
                  <a:solidFill>
                    <a:srgbClr val="0000FF"/>
                  </a:solidFill>
                  <a:ea typeface="楷体_GB2312" pitchFamily="49" charset="-122"/>
                </a:rPr>
                <a:t>比较次数</a:t>
              </a:r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4017" y="3141"/>
            <a:ext cx="76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公式" r:id="rId5" imgW="545863" imgH="431613" progId="Equation.3">
                    <p:embed/>
                  </p:oleObj>
                </mc:Choice>
                <mc:Fallback>
                  <p:oleObj name="公式" r:id="rId5" imgW="545863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3141"/>
                          <a:ext cx="768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512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对</a:t>
            </a:r>
            <a:r>
              <a:rPr lang="zh-CN" altLang="en-US" sz="3200" b="1">
                <a:solidFill>
                  <a:srgbClr val="660033"/>
                </a:solidFill>
                <a:ea typeface="楷体_GB2312" pitchFamily="49" charset="-122"/>
              </a:rPr>
              <a:t>顺序表</a:t>
            </a:r>
            <a:r>
              <a:rPr lang="zh-CN" altLang="en-US" sz="3200" b="1">
                <a:ea typeface="楷体_GB2312" pitchFamily="49" charset="-122"/>
              </a:rPr>
              <a:t>而言， </a:t>
            </a:r>
            <a:r>
              <a:rPr lang="en-US" altLang="zh-CN" sz="3200" b="1" i="1">
                <a:solidFill>
                  <a:srgbClr val="660033"/>
                </a:solidFill>
                <a:ea typeface="楷体_GB2312" pitchFamily="49" charset="-122"/>
              </a:rPr>
              <a:t>C</a:t>
            </a:r>
            <a:r>
              <a:rPr lang="en-US" altLang="zh-CN" sz="3200" b="1" i="1" baseline="-25000">
                <a:solidFill>
                  <a:srgbClr val="660033"/>
                </a:solidFill>
                <a:ea typeface="楷体_GB2312" pitchFamily="49" charset="-122"/>
              </a:rPr>
              <a:t>i</a:t>
            </a:r>
            <a:r>
              <a:rPr lang="en-US" altLang="zh-CN" sz="3200" b="1" i="1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ea typeface="楷体_GB2312" pitchFamily="49" charset="-122"/>
              </a:rPr>
              <a:t>取决于所查记录在表中的位置。一般情况下，</a:t>
            </a:r>
            <a:r>
              <a:rPr lang="en-US" altLang="zh-CN" sz="3200" b="1" i="1">
                <a:solidFill>
                  <a:srgbClr val="660033"/>
                </a:solidFill>
                <a:ea typeface="楷体_GB2312" pitchFamily="49" charset="-122"/>
              </a:rPr>
              <a:t>C</a:t>
            </a:r>
            <a:r>
              <a:rPr lang="en-US" altLang="zh-CN" sz="3200" b="1" i="1" baseline="-25000">
                <a:solidFill>
                  <a:srgbClr val="660033"/>
                </a:solidFill>
                <a:ea typeface="楷体_GB2312" pitchFamily="49" charset="-122"/>
              </a:rPr>
              <a:t>i</a:t>
            </a:r>
            <a:r>
              <a:rPr lang="en-US" altLang="zh-CN" sz="3200" b="1" i="1">
                <a:solidFill>
                  <a:srgbClr val="660033"/>
                </a:solidFill>
                <a:ea typeface="楷体_GB2312" pitchFamily="49" charset="-122"/>
              </a:rPr>
              <a:t> = n-i+</a:t>
            </a:r>
            <a:r>
              <a:rPr lang="en-US" altLang="zh-CN" sz="3200" b="1">
                <a:solidFill>
                  <a:srgbClr val="660033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1116013" y="2636838"/>
            <a:ext cx="5983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ASL = nP</a:t>
            </a:r>
            <a:r>
              <a:rPr lang="en-US" altLang="zh-CN" sz="3200" b="1" baseline="-25000">
                <a:solidFill>
                  <a:srgbClr val="CC0000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 +(n-1)P</a:t>
            </a:r>
            <a:r>
              <a:rPr lang="en-US" altLang="zh-CN" sz="3200" b="1" baseline="-25000">
                <a:solidFill>
                  <a:srgbClr val="CC0000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 +…+2P</a:t>
            </a:r>
            <a:r>
              <a:rPr lang="en-US" altLang="zh-CN" sz="3200" b="1" baseline="-25000">
                <a:solidFill>
                  <a:srgbClr val="CC0000"/>
                </a:solidFill>
                <a:ea typeface="楷体_GB2312" pitchFamily="49" charset="-122"/>
              </a:rPr>
              <a:t>n-1</a:t>
            </a:r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+P</a:t>
            </a:r>
            <a:r>
              <a:rPr lang="en-US" altLang="zh-CN" sz="3200" b="1" baseline="-25000">
                <a:solidFill>
                  <a:srgbClr val="CC0000"/>
                </a:solidFill>
                <a:ea typeface="楷体_GB2312" pitchFamily="49" charset="-122"/>
              </a:rPr>
              <a:t>n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179388" y="1484313"/>
            <a:ext cx="86407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假设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n=ST.length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，则顺序查找的平均查找长度为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79388" y="1889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0" lang="zh-CN" altLang="en-US" sz="2800" b="1">
                <a:solidFill>
                  <a:schemeClr val="accent2"/>
                </a:solidFill>
              </a:rPr>
              <a:t>讨论③</a:t>
            </a:r>
            <a:r>
              <a:rPr kumimoji="0" lang="zh-CN" altLang="en-US" sz="2800" b="1">
                <a:solidFill>
                  <a:schemeClr val="accent2"/>
                </a:solidFill>
                <a:latin typeface="Arial" charset="0"/>
              </a:rPr>
              <a:t>如何计算</a:t>
            </a:r>
            <a:r>
              <a:rPr kumimoji="0" lang="en-US" altLang="zh-CN" sz="2800" b="1">
                <a:solidFill>
                  <a:schemeClr val="accent2"/>
                </a:solidFill>
                <a:latin typeface="Arial" charset="0"/>
              </a:rPr>
              <a:t>ASL</a:t>
            </a:r>
            <a:r>
              <a:rPr kumimoji="0" lang="zh-CN" altLang="en-US" sz="2800" b="1">
                <a:solidFill>
                  <a:schemeClr val="accent2"/>
                </a:solidFill>
                <a:latin typeface="Arial" charset="0"/>
              </a:rPr>
              <a:t>？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765175"/>
            <a:ext cx="6621462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个元素所需的比较次数为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个元素所需的比较次数为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……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个元素所需的比较次数为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0" y="3500438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总计全部比较次数为：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>
                <a:ea typeface="楷体_GB2312" pitchFamily="49" charset="-122"/>
              </a:rPr>
              <a:t>…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 = (1+n)n/2</a:t>
            </a:r>
          </a:p>
        </p:txBody>
      </p:sp>
      <p:sp>
        <p:nvSpPr>
          <p:cNvPr id="322567" name="AutoShape 7"/>
          <p:cNvSpPr>
            <a:spLocks noChangeArrowheads="1"/>
          </p:cNvSpPr>
          <p:nvPr/>
        </p:nvSpPr>
        <p:spPr bwMode="auto">
          <a:xfrm>
            <a:off x="5940425" y="5805488"/>
            <a:ext cx="2160588" cy="936625"/>
          </a:xfrm>
          <a:prstGeom prst="wedgeRectCallout">
            <a:avLst>
              <a:gd name="adj1" fmla="val -109370"/>
              <a:gd name="adj2" fmla="val -71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这是查找成功的情况</a:t>
            </a: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179388" y="4221163"/>
            <a:ext cx="856615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楷体_GB2312" pitchFamily="49" charset="-122"/>
              </a:rPr>
              <a:t>若求某一个元素的平均查找次数，在等概率的情况下，还应当除以</a:t>
            </a:r>
            <a:r>
              <a:rPr lang="en-US" altLang="zh-CN" sz="3200" b="1">
                <a:ea typeface="楷体_GB2312" pitchFamily="49" charset="-122"/>
              </a:rPr>
              <a:t>n</a:t>
            </a:r>
            <a:r>
              <a:rPr lang="zh-CN" altLang="en-US" sz="3200" b="1">
                <a:ea typeface="楷体_GB2312" pitchFamily="49" charset="-122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ea typeface="楷体_GB2312" pitchFamily="49" charset="-122"/>
              </a:rPr>
              <a:t>即：  </a:t>
            </a:r>
            <a:r>
              <a:rPr kumimoji="0" lang="en-US" altLang="zh-CN" sz="3200" b="1">
                <a:solidFill>
                  <a:schemeClr val="accent2"/>
                </a:solidFill>
                <a:ea typeface="楷体_GB2312" pitchFamily="49" charset="-122"/>
              </a:rPr>
              <a:t>ASL</a:t>
            </a:r>
            <a:r>
              <a:rPr kumimoji="0" lang="zh-CN" altLang="en-US" sz="3200" b="1">
                <a:solidFill>
                  <a:schemeClr val="accent2"/>
                </a:solidFill>
                <a:ea typeface="楷体_GB2312" pitchFamily="49" charset="-122"/>
              </a:rPr>
              <a:t>＝（</a:t>
            </a:r>
            <a:r>
              <a:rPr kumimoji="0" lang="en-US" altLang="zh-CN" sz="3200" b="1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kumimoji="0" lang="zh-CN" altLang="en-US" sz="3200" b="1">
                <a:solidFill>
                  <a:schemeClr val="accent2"/>
                </a:solidFill>
                <a:ea typeface="楷体_GB2312" pitchFamily="49" charset="-122"/>
              </a:rPr>
              <a:t>＋</a:t>
            </a:r>
            <a:r>
              <a:rPr kumimoji="0" lang="en-US" altLang="zh-CN" sz="3200" b="1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kumimoji="0" lang="zh-CN" altLang="en-US" sz="3200" b="1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kumimoji="0" lang="en-US" altLang="zh-CN" sz="3200" b="1">
                <a:solidFill>
                  <a:schemeClr val="accent2"/>
                </a:solidFill>
                <a:ea typeface="楷体_GB2312" pitchFamily="49" charset="-122"/>
              </a:rPr>
              <a:t>/2</a:t>
            </a:r>
            <a:r>
              <a:rPr lang="en-US" altLang="zh-CN" sz="3200" b="1">
                <a:ea typeface="楷体_GB2312" pitchFamily="49" charset="-122"/>
              </a:rPr>
              <a:t>    </a:t>
            </a:r>
            <a:r>
              <a:rPr lang="zh-CN" altLang="en-US" sz="3200" b="1">
                <a:ea typeface="楷体_GB2312" pitchFamily="49" charset="-122"/>
              </a:rPr>
              <a:t>，时间效率为 </a:t>
            </a:r>
            <a:r>
              <a:rPr kumimoji="0" lang="en-US" altLang="zh-CN" sz="3200" b="1">
                <a:solidFill>
                  <a:schemeClr val="accent2"/>
                </a:solidFill>
                <a:ea typeface="楷体_GB2312" pitchFamily="49" charset="-122"/>
              </a:rPr>
              <a:t>O(n)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5" grpId="0"/>
      <p:bldP spid="322567" grpId="0" animBg="1"/>
      <p:bldP spid="3225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208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ea typeface="楷体_GB2312" pitchFamily="49" charset="-122"/>
              </a:rPr>
              <a:t>在不等概率查找的情况下，</a:t>
            </a:r>
            <a:r>
              <a:rPr lang="en-US" altLang="zh-CN" sz="3200" b="1">
                <a:ea typeface="楷体_GB2312" pitchFamily="49" charset="-122"/>
              </a:rPr>
              <a:t>ASL </a:t>
            </a:r>
            <a:r>
              <a:rPr lang="zh-CN" altLang="en-US" sz="3200" b="1">
                <a:ea typeface="楷体_GB2312" pitchFamily="49" charset="-122"/>
              </a:rPr>
              <a:t>在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ea typeface="楷体_GB2312" pitchFamily="49" charset="-122"/>
              </a:rPr>
              <a:t>      </a:t>
            </a:r>
            <a:r>
              <a:rPr lang="en-US" altLang="zh-CN" sz="3200" b="1">
                <a:ea typeface="楷体_GB2312" pitchFamily="49" charset="-122"/>
              </a:rPr>
              <a:t>P</a:t>
            </a:r>
            <a:r>
              <a:rPr lang="en-US" altLang="zh-CN" sz="3200" b="1" baseline="-25000">
                <a:ea typeface="楷体_GB2312" pitchFamily="49" charset="-122"/>
              </a:rPr>
              <a:t>n</a:t>
            </a:r>
            <a:r>
              <a:rPr lang="en-US" altLang="zh-CN" b="1"/>
              <a:t>≥</a:t>
            </a:r>
            <a:r>
              <a:rPr lang="en-US" altLang="zh-CN" sz="3200" b="1">
                <a:ea typeface="楷体_GB2312" pitchFamily="49" charset="-122"/>
              </a:rPr>
              <a:t>P</a:t>
            </a:r>
            <a:r>
              <a:rPr lang="en-US" altLang="zh-CN" sz="3200" b="1" baseline="-25000">
                <a:ea typeface="楷体_GB2312" pitchFamily="49" charset="-122"/>
              </a:rPr>
              <a:t>n-1 </a:t>
            </a:r>
            <a:r>
              <a:rPr lang="en-US" altLang="zh-CN" b="1"/>
              <a:t>≥</a:t>
            </a:r>
            <a:r>
              <a:rPr lang="en-US" altLang="zh-CN"/>
              <a:t> </a:t>
            </a:r>
            <a:r>
              <a:rPr lang="en-US" altLang="zh-CN" sz="3200" b="1">
                <a:ea typeface="楷体_GB2312" pitchFamily="49" charset="-122"/>
              </a:rPr>
              <a:t>··· </a:t>
            </a:r>
            <a:r>
              <a:rPr lang="en-US" altLang="zh-CN" b="1"/>
              <a:t>≥</a:t>
            </a:r>
            <a:r>
              <a:rPr lang="en-US" altLang="zh-CN"/>
              <a:t> </a:t>
            </a:r>
            <a:r>
              <a:rPr lang="en-US" altLang="zh-CN" sz="3200" b="1">
                <a:ea typeface="楷体_GB2312" pitchFamily="49" charset="-122"/>
              </a:rPr>
              <a:t>P</a:t>
            </a:r>
            <a:r>
              <a:rPr lang="en-US" altLang="zh-CN" sz="3200" b="1" baseline="-25000">
                <a:ea typeface="楷体_GB2312" pitchFamily="49" charset="-122"/>
              </a:rPr>
              <a:t>2 </a:t>
            </a:r>
            <a:r>
              <a:rPr lang="en-US" altLang="zh-CN" b="1"/>
              <a:t>≥</a:t>
            </a:r>
            <a:r>
              <a:rPr lang="en-US" altLang="zh-CN"/>
              <a:t> </a:t>
            </a:r>
            <a:r>
              <a:rPr lang="en-US" altLang="zh-CN" sz="3200" b="1">
                <a:ea typeface="楷体_GB2312" pitchFamily="49" charset="-122"/>
              </a:rPr>
              <a:t>P</a:t>
            </a:r>
            <a:r>
              <a:rPr lang="en-US" altLang="zh-CN" sz="3200" b="1" baseline="-25000">
                <a:ea typeface="楷体_GB2312" pitchFamily="49" charset="-122"/>
              </a:rPr>
              <a:t>1  </a:t>
            </a:r>
            <a:r>
              <a:rPr lang="zh-CN" altLang="en-US" sz="3200" b="1">
                <a:ea typeface="楷体_GB2312" pitchFamily="49" charset="-122"/>
              </a:rPr>
              <a:t>时达到极小值。</a:t>
            </a:r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250825" y="1816100"/>
            <a:ext cx="8426450" cy="2620963"/>
            <a:chOff x="158" y="98"/>
            <a:chExt cx="5308" cy="1651"/>
          </a:xfrm>
        </p:grpSpPr>
        <p:sp>
          <p:nvSpPr>
            <p:cNvPr id="18436" name="Text Box 6"/>
            <p:cNvSpPr txBox="1">
              <a:spLocks noChangeArrowheads="1"/>
            </p:cNvSpPr>
            <p:nvPr/>
          </p:nvSpPr>
          <p:spPr bwMode="auto">
            <a:xfrm>
              <a:off x="158" y="155"/>
              <a:ext cx="5308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对上述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ASL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的讨论是在       的前提下进行的，换句话说，我们认为每次查找都是</a:t>
              </a:r>
              <a:r>
                <a:rPr lang="zh-CN" altLang="en-US" sz="3200" b="1">
                  <a:ea typeface="楷体_GB2312" pitchFamily="49" charset="-122"/>
                </a:rPr>
                <a:t>”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成功</a:t>
              </a:r>
              <a:r>
                <a:rPr lang="zh-CN" altLang="en-US" sz="3200" b="1">
                  <a:ea typeface="楷体_GB2312" pitchFamily="49" charset="-122"/>
                </a:rPr>
                <a:t>“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的。但事实上，查找可能产生</a:t>
              </a:r>
              <a:r>
                <a:rPr lang="zh-CN" altLang="en-US" sz="3200" b="1">
                  <a:ea typeface="楷体_GB2312" pitchFamily="49" charset="-122"/>
                </a:rPr>
                <a:t>”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成功</a:t>
              </a:r>
              <a:r>
                <a:rPr lang="zh-CN" altLang="en-US" sz="3200" b="1">
                  <a:ea typeface="楷体_GB2312" pitchFamily="49" charset="-122"/>
                </a:rPr>
                <a:t>“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zh-CN" altLang="en-US" sz="3200" b="1">
                  <a:ea typeface="楷体_GB2312" pitchFamily="49" charset="-122"/>
                </a:rPr>
                <a:t>”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不成功</a:t>
              </a:r>
              <a:r>
                <a:rPr lang="zh-CN" altLang="en-US" sz="3200" b="1">
                  <a:ea typeface="楷体_GB2312" pitchFamily="49" charset="-122"/>
                </a:rPr>
                <a:t>“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两种结果。所以</a:t>
              </a:r>
            </a:p>
          </p:txBody>
        </p:sp>
        <p:graphicFrame>
          <p:nvGraphicFramePr>
            <p:cNvPr id="18437" name="Object 7"/>
            <p:cNvGraphicFramePr>
              <a:graphicFrameLocks noChangeAspect="1"/>
            </p:cNvGraphicFramePr>
            <p:nvPr/>
          </p:nvGraphicFramePr>
          <p:xfrm>
            <a:off x="2698" y="98"/>
            <a:ext cx="772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公式" r:id="rId3" imgW="545863" imgH="431613" progId="Equation.3">
                    <p:embed/>
                  </p:oleObj>
                </mc:Choice>
                <mc:Fallback>
                  <p:oleObj name="公式" r:id="rId3" imgW="545863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98"/>
                          <a:ext cx="772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3534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u"/>
            </a:pPr>
            <a:r>
              <a:rPr lang="en-US" altLang="zh-CN" sz="3200"/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当查找不成功的情况不能忽略时，平均查找长度应是查找成功时的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查找不成功时的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。此时，查找算法的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的计算步骤：</a:t>
            </a:r>
          </a:p>
        </p:txBody>
      </p:sp>
      <p:graphicFrame>
        <p:nvGraphicFramePr>
          <p:cNvPr id="19459" name="Object 20"/>
          <p:cNvGraphicFramePr>
            <a:graphicFrameLocks noChangeAspect="1"/>
          </p:cNvGraphicFramePr>
          <p:nvPr/>
        </p:nvGraphicFramePr>
        <p:xfrm>
          <a:off x="1979613" y="3065463"/>
          <a:ext cx="55451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3" imgW="2070100" imgH="431800" progId="Equation.3">
                  <p:embed/>
                </p:oleObj>
              </mc:Choice>
              <mc:Fallback>
                <p:oleObj name="公式" r:id="rId3" imgW="20701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5463"/>
                        <a:ext cx="554513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Group 23"/>
          <p:cNvGrpSpPr>
            <a:grpSpLocks/>
          </p:cNvGrpSpPr>
          <p:nvPr/>
        </p:nvGrpSpPr>
        <p:grpSpPr bwMode="auto">
          <a:xfrm>
            <a:off x="323850" y="1773238"/>
            <a:ext cx="8569325" cy="1385887"/>
            <a:chOff x="204" y="2616"/>
            <a:chExt cx="5398" cy="873"/>
          </a:xfrm>
        </p:grpSpPr>
        <p:sp>
          <p:nvSpPr>
            <p:cNvPr id="19465" name="Text Box 4"/>
            <p:cNvSpPr txBox="1">
              <a:spLocks noChangeArrowheads="1"/>
            </p:cNvSpPr>
            <p:nvPr/>
          </p:nvSpPr>
          <p:spPr bwMode="auto">
            <a:xfrm>
              <a:off x="204" y="2616"/>
              <a:ext cx="5398" cy="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rgbClr val="0033CC"/>
                </a:buClr>
                <a:buFont typeface="Wingdings" pitchFamily="2" charset="2"/>
                <a:buNone/>
              </a:pP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1)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查找成功的概率为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1/2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；那么查找成功时第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个记录的概率       ，所以查找成功时的</a:t>
              </a:r>
            </a:p>
          </p:txBody>
        </p:sp>
        <p:graphicFrame>
          <p:nvGraphicFramePr>
            <p:cNvPr id="19466" name="Object 21"/>
            <p:cNvGraphicFramePr>
              <a:graphicFrameLocks noChangeAspect="1"/>
            </p:cNvGraphicFramePr>
            <p:nvPr/>
          </p:nvGraphicFramePr>
          <p:xfrm>
            <a:off x="1764" y="3112"/>
            <a:ext cx="96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公式" r:id="rId5" imgW="583947" imgH="228501" progId="Equation.3">
                    <p:embed/>
                  </p:oleObj>
                </mc:Choice>
                <mc:Fallback>
                  <p:oleObj name="公式" r:id="rId5" imgW="583947" imgH="22850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3112"/>
                          <a:ext cx="96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Rectangle 24"/>
          <p:cNvSpPr>
            <a:spLocks noChangeArrowheads="1"/>
          </p:cNvSpPr>
          <p:nvPr/>
        </p:nvSpPr>
        <p:spPr bwMode="auto">
          <a:xfrm>
            <a:off x="395288" y="4222750"/>
            <a:ext cx="835342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查找不成功的概率为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1/2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；所以查找不成功时的</a:t>
            </a:r>
          </a:p>
        </p:txBody>
      </p:sp>
      <p:sp>
        <p:nvSpPr>
          <p:cNvPr id="323609" name="Text Box 25"/>
          <p:cNvSpPr txBox="1">
            <a:spLocks noChangeArrowheads="1"/>
          </p:cNvSpPr>
          <p:nvPr/>
        </p:nvSpPr>
        <p:spPr bwMode="auto">
          <a:xfrm>
            <a:off x="684213" y="587057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所以</a:t>
            </a:r>
            <a:r>
              <a:rPr lang="zh-CN" altLang="en-US" sz="3200"/>
              <a:t>：</a:t>
            </a:r>
          </a:p>
        </p:txBody>
      </p:sp>
      <p:graphicFrame>
        <p:nvGraphicFramePr>
          <p:cNvPr id="19463" name="Object 26"/>
          <p:cNvGraphicFramePr>
            <a:graphicFrameLocks noChangeAspect="1"/>
          </p:cNvGraphicFramePr>
          <p:nvPr/>
        </p:nvGraphicFramePr>
        <p:xfrm>
          <a:off x="1547813" y="4826000"/>
          <a:ext cx="27209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26000"/>
                        <a:ext cx="27209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7"/>
          <p:cNvGraphicFramePr>
            <a:graphicFrameLocks noChangeAspect="1"/>
          </p:cNvGraphicFramePr>
          <p:nvPr/>
        </p:nvGraphicFramePr>
        <p:xfrm>
          <a:off x="1908175" y="5654675"/>
          <a:ext cx="54737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9" imgW="1981200" imgH="393700" progId="Equation.3">
                  <p:embed/>
                </p:oleObj>
              </mc:Choice>
              <mc:Fallback>
                <p:oleObj name="公式" r:id="rId9" imgW="19812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54675"/>
                        <a:ext cx="54737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838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kumimoji="0" lang="zh-CN" altLang="en-US" sz="3200" b="1" smtClean="0">
                <a:solidFill>
                  <a:schemeClr val="accent2"/>
                </a:solidFill>
                <a:latin typeface="Arial" charset="0"/>
              </a:rPr>
              <a:t>讨论④顺序查找的优缺点</a:t>
            </a:r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2009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优点：算法简单、适应面广，且不要求表中数据有序。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kumimoji="0" lang="en-US" altLang="zh-CN" b="1" smtClean="0">
                <a:latin typeface="楷体_GB2312" pitchFamily="49" charset="-122"/>
                <a:ea typeface="楷体_GB2312" pitchFamily="49" charset="-122"/>
              </a:rPr>
              <a:t>ASL</a:t>
            </a: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较大，特别是当</a:t>
            </a:r>
            <a:r>
              <a:rPr kumimoji="0" lang="en-US" altLang="zh-CN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b="1" smtClean="0">
                <a:latin typeface="楷体_GB2312" pitchFamily="49" charset="-122"/>
                <a:ea typeface="楷体_GB2312" pitchFamily="49" charset="-122"/>
              </a:rPr>
              <a:t>较大时，查找效率较低，不宜采用。</a:t>
            </a:r>
          </a:p>
        </p:txBody>
      </p:sp>
      <p:sp>
        <p:nvSpPr>
          <p:cNvPr id="20484" name="AutoShape 7"/>
          <p:cNvSpPr>
            <a:spLocks noChangeArrowheads="1"/>
          </p:cNvSpPr>
          <p:nvPr/>
        </p:nvSpPr>
        <p:spPr bwMode="auto">
          <a:xfrm>
            <a:off x="3635375" y="3500438"/>
            <a:ext cx="3743325" cy="1368425"/>
          </a:xfrm>
          <a:prstGeom prst="cloudCallout">
            <a:avLst>
              <a:gd name="adj1" fmla="val -59838"/>
              <a:gd name="adj2" fmla="val -84731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ea typeface="楷体_GB2312" pitchFamily="49" charset="-122"/>
              </a:rPr>
              <a:t>如何改进？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 build="p" autoUpdateAnimBg="0"/>
      <p:bldP spid="204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50825" y="765175"/>
            <a:ext cx="86423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99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于查找运算的使用效率很高，几乎在任意一个计算机系统软件和应用软件中都会涉及到，所以当问题所涉及的数据量相当大时，查找方法的效率就显得格外重要。在一些实事查询系统中尤其如此。因此，本章将系统地讨论各种查找方法，并通过对它们的效率分析来比较各种查找方法的优劣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42875" y="188913"/>
            <a:ext cx="8893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二、有序表的查找（折半查找，</a:t>
            </a:r>
            <a:r>
              <a:rPr lang="en-US" altLang="zh-CN" sz="3200" b="1">
                <a:ea typeface="楷体_GB2312" pitchFamily="49" charset="-122"/>
              </a:rPr>
              <a:t>Binary Search</a:t>
            </a:r>
            <a:r>
              <a:rPr lang="zh-CN" altLang="en-US" sz="3200" b="1">
                <a:ea typeface="楷体_GB2312" pitchFamily="49" charset="-122"/>
              </a:rPr>
              <a:t>）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2852738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）先对给定的</a:t>
            </a:r>
            <a:r>
              <a:rPr lang="en-US" altLang="zh-CN" sz="3200" b="1">
                <a:ea typeface="楷体_GB2312" pitchFamily="49" charset="-122"/>
              </a:rPr>
              <a:t>n</a:t>
            </a:r>
            <a:r>
              <a:rPr lang="zh-CN" altLang="en-US" sz="3200" b="1">
                <a:ea typeface="楷体_GB2312" pitchFamily="49" charset="-122"/>
              </a:rPr>
              <a:t>个数据排序（例如按升序），形成有序表。然后将数据存放于数组</a:t>
            </a:r>
            <a:r>
              <a:rPr lang="en-US" altLang="zh-CN" sz="3200" b="1">
                <a:ea typeface="楷体_GB2312" pitchFamily="49" charset="-122"/>
              </a:rPr>
              <a:t>r</a:t>
            </a:r>
            <a:r>
              <a:rPr lang="zh-CN" altLang="en-US" sz="3200" b="1">
                <a:ea typeface="楷体_GB2312" pitchFamily="49" charset="-122"/>
              </a:rPr>
              <a:t>中。</a:t>
            </a: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79388" y="1025525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折半查找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(Birary search)</a:t>
            </a:r>
            <a:r>
              <a:rPr lang="zh-CN" altLang="en-US" sz="3200" b="1">
                <a:ea typeface="楷体_GB2312" pitchFamily="49" charset="-122"/>
              </a:rPr>
              <a:t>：也称为二分查找，它的查找速度比顺序查找快，但它要求数据在线性表中按查找的关键字域有序排列。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79388" y="4092575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）采用二分查找，首先将要查找的给定值</a:t>
            </a:r>
            <a:r>
              <a:rPr lang="en-US" altLang="zh-CN" sz="3200" b="1">
                <a:ea typeface="楷体_GB2312" pitchFamily="49" charset="-122"/>
              </a:rPr>
              <a:t>k</a:t>
            </a:r>
            <a:r>
              <a:rPr lang="zh-CN" altLang="en-US" sz="3200" b="1">
                <a:ea typeface="楷体_GB2312" pitchFamily="49" charset="-122"/>
              </a:rPr>
              <a:t>与表正中间的元素值相比较，此元素的下标：</a:t>
            </a: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2051050" y="5387975"/>
          <a:ext cx="2438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947696" imgH="209387" progId="Equation.3">
                  <p:embed/>
                </p:oleObj>
              </mc:Choice>
              <mc:Fallback>
                <p:oleObj name="Equation" r:id="rId3" imgW="947696" imgH="2093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87975"/>
                        <a:ext cx="2438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04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179388" y="17303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比较结果有三种可能：</a:t>
            </a: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250825" y="908050"/>
            <a:ext cx="84978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⑴ </a:t>
            </a:r>
            <a:r>
              <a:rPr lang="zh-CN" altLang="en-US" sz="2800" b="1">
                <a:ea typeface="楷体_GB2312" pitchFamily="49" charset="-122"/>
              </a:rPr>
              <a:t>如果</a:t>
            </a:r>
            <a:r>
              <a:rPr lang="en-US" altLang="zh-CN" sz="2800" b="1">
                <a:ea typeface="楷体_GB2312" pitchFamily="49" charset="-122"/>
              </a:rPr>
              <a:t>r[m].key &gt; k </a:t>
            </a:r>
            <a:r>
              <a:rPr lang="zh-CN" altLang="en-US" sz="2800" b="1">
                <a:ea typeface="楷体_GB2312" pitchFamily="49" charset="-122"/>
              </a:rPr>
              <a:t>表明：如果表中存在待查找的元素，该元素一定在数组的前半部分，查找范围缩小了一半，修改查找范围的的上界</a:t>
            </a:r>
            <a:r>
              <a:rPr lang="en-US" altLang="zh-CN" sz="2800" b="1">
                <a:ea typeface="楷体_GB2312" pitchFamily="49" charset="-122"/>
              </a:rPr>
              <a:t>high = m-1</a:t>
            </a:r>
            <a:r>
              <a:rPr lang="zh-CN" altLang="en-US" sz="2800" b="1">
                <a:ea typeface="楷体_GB2312" pitchFamily="49" charset="-122"/>
              </a:rPr>
              <a:t>，继续对数组的前半部分进行二分查找；</a:t>
            </a: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250825" y="3141663"/>
            <a:ext cx="84978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⑵ </a:t>
            </a:r>
            <a:r>
              <a:rPr lang="zh-CN" altLang="en-US" sz="2800" b="1">
                <a:ea typeface="楷体_GB2312" pitchFamily="49" charset="-122"/>
              </a:rPr>
              <a:t>如果</a:t>
            </a:r>
            <a:r>
              <a:rPr lang="en-US" altLang="zh-CN" sz="2800" b="1">
                <a:ea typeface="楷体_GB2312" pitchFamily="49" charset="-122"/>
              </a:rPr>
              <a:t>r[m].key &lt; k </a:t>
            </a:r>
            <a:r>
              <a:rPr lang="zh-CN" altLang="en-US" sz="2800" b="1">
                <a:ea typeface="楷体_GB2312" pitchFamily="49" charset="-122"/>
              </a:rPr>
              <a:t>表明：如果表中存在待查找的元素，该元素一定在数组的后半部分，查找范围缩小了一半，修改查找范围的的下界</a:t>
            </a:r>
            <a:r>
              <a:rPr lang="en-US" altLang="zh-CN" sz="2800" b="1">
                <a:ea typeface="楷体_GB2312" pitchFamily="49" charset="-122"/>
              </a:rPr>
              <a:t>low = m+1</a:t>
            </a:r>
            <a:r>
              <a:rPr lang="zh-CN" altLang="en-US" sz="2800" b="1">
                <a:ea typeface="楷体_GB2312" pitchFamily="49" charset="-122"/>
              </a:rPr>
              <a:t>，继续对数组的后半部分进行二分查找；</a:t>
            </a:r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250825" y="5314950"/>
            <a:ext cx="8642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⑶ </a:t>
            </a:r>
            <a:r>
              <a:rPr lang="zh-CN" altLang="en-US" sz="2800" b="1">
                <a:ea typeface="楷体_GB2312" pitchFamily="49" charset="-122"/>
              </a:rPr>
              <a:t>如果</a:t>
            </a:r>
            <a:r>
              <a:rPr lang="en-US" altLang="zh-CN" sz="2800" b="1">
                <a:ea typeface="楷体_GB2312" pitchFamily="49" charset="-122"/>
              </a:rPr>
              <a:t>r[m].key=k</a:t>
            </a:r>
            <a:r>
              <a:rPr lang="zh-CN" altLang="en-US" sz="2800" b="1">
                <a:ea typeface="楷体_GB2312" pitchFamily="49" charset="-122"/>
              </a:rPr>
              <a:t>，查找成功，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所指的记录就是查找到的数据。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9075" y="2276475"/>
            <a:ext cx="8745538" cy="34274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ts val="4400"/>
              </a:lnSpc>
              <a:spcBef>
                <a:spcPct val="0"/>
              </a:spcBef>
              <a:buFontTx/>
              <a:buNone/>
            </a:pPr>
            <a:r>
              <a:rPr lang="zh-CN" altLang="en-US" b="1" smtClean="0">
                <a:ea typeface="楷体_GB2312" pitchFamily="49" charset="-122"/>
              </a:rPr>
              <a:t>二分查找是一种效率较高的算法，最好的情况是第一次比较就找到待查元素，即使第一次比较没有找到，也进一步把查找的范围缩小了一半。与此类似，每比较一次，均使查找范围减半，故最坏的情况所需比较次数为</a:t>
            </a:r>
            <a:r>
              <a:rPr lang="en-US" altLang="zh-CN" b="1" smtClean="0">
                <a:ea typeface="楷体_GB2312" pitchFamily="49" charset="-122"/>
              </a:rPr>
              <a:t>O(log</a:t>
            </a:r>
            <a:r>
              <a:rPr lang="en-US" altLang="zh-CN" b="1" baseline="-25000" smtClean="0">
                <a:ea typeface="楷体_GB2312" pitchFamily="49" charset="-122"/>
              </a:rPr>
              <a:t>2</a:t>
            </a:r>
            <a:r>
              <a:rPr lang="en-US" altLang="zh-CN" b="1" smtClean="0">
                <a:ea typeface="楷体_GB2312" pitchFamily="49" charset="-122"/>
              </a:rPr>
              <a:t>n)</a:t>
            </a:r>
            <a:r>
              <a:rPr lang="zh-CN" altLang="en-US" b="1" smtClean="0">
                <a:ea typeface="楷体_GB2312" pitchFamily="49" charset="-122"/>
              </a:rPr>
              <a:t>，对于</a:t>
            </a:r>
            <a:r>
              <a:rPr lang="en-US" altLang="zh-CN" b="1" smtClean="0">
                <a:ea typeface="楷体_GB2312" pitchFamily="49" charset="-122"/>
              </a:rPr>
              <a:t>n</a:t>
            </a:r>
            <a:r>
              <a:rPr lang="zh-CN" altLang="en-US" b="1" smtClean="0">
                <a:ea typeface="楷体_GB2312" pitchFamily="49" charset="-122"/>
              </a:rPr>
              <a:t>较大的情况，显然比顺序查找速度快得多。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107950" y="260350"/>
            <a:ext cx="90360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3200" b="1">
                <a:ea typeface="楷体_GB2312" pitchFamily="49" charset="-122"/>
              </a:rPr>
              <a:t>重复上述过程，查找范围每次缩小</a:t>
            </a:r>
            <a:r>
              <a:rPr lang="en-US" altLang="zh-CN" sz="3200" b="1">
                <a:ea typeface="楷体_GB2312" pitchFamily="49" charset="-122"/>
              </a:rPr>
              <a:t>1/2</a:t>
            </a:r>
            <a:r>
              <a:rPr lang="zh-CN" altLang="en-US" sz="3200" b="1">
                <a:ea typeface="楷体_GB2312" pitchFamily="49" charset="-122"/>
              </a:rPr>
              <a:t>，当范围不断缩小，出现查找范围的下界大于上界时，则查找失败，可以确定关键字为</a:t>
            </a:r>
            <a:r>
              <a:rPr lang="en-US" altLang="zh-CN" sz="3200" b="1">
                <a:ea typeface="楷体_GB2312" pitchFamily="49" charset="-122"/>
              </a:rPr>
              <a:t>key</a:t>
            </a:r>
            <a:r>
              <a:rPr lang="zh-CN" altLang="en-US" sz="3200" b="1">
                <a:ea typeface="楷体_GB2312" pitchFamily="49" charset="-122"/>
              </a:rPr>
              <a:t>的记录不存在。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247650" y="1752600"/>
          <a:ext cx="84010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文档" r:id="rId3" imgW="8417560" imgH="1981200" progId="Word.Document.8">
                  <p:embed/>
                </p:oleObj>
              </mc:Choice>
              <mc:Fallback>
                <p:oleObj name="文档" r:id="rId3" imgW="8417560" imgH="1981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752600"/>
                        <a:ext cx="84010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0" y="1214438"/>
            <a:ext cx="1417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ST.elem</a:t>
            </a:r>
            <a:endParaRPr lang="en-US" altLang="zh-CN"/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7543800" y="8191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527925" y="80962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ST.length</a:t>
            </a:r>
            <a:endParaRPr lang="en-US" altLang="zh-CN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65125" y="136525"/>
            <a:ext cx="7002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660033"/>
                </a:solidFill>
                <a:ea typeface="隶书" pitchFamily="49" charset="-122"/>
              </a:rPr>
              <a:t>例如</a:t>
            </a:r>
            <a:r>
              <a:rPr lang="en-US" altLang="zh-CN" sz="4000" b="1">
                <a:solidFill>
                  <a:srgbClr val="660033"/>
                </a:solidFill>
                <a:ea typeface="隶书" pitchFamily="49" charset="-122"/>
              </a:rPr>
              <a:t>: </a:t>
            </a:r>
            <a:r>
              <a:rPr lang="en-US" altLang="zh-CN" sz="4000" b="1">
                <a:solidFill>
                  <a:srgbClr val="CC0000"/>
                </a:solidFill>
                <a:ea typeface="隶书" pitchFamily="49" charset="-122"/>
              </a:rPr>
              <a:t>key = 64</a:t>
            </a:r>
            <a:r>
              <a:rPr lang="en-US" altLang="zh-CN" sz="4000">
                <a:solidFill>
                  <a:srgbClr val="660033"/>
                </a:solidFill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660033"/>
                </a:solidFill>
                <a:ea typeface="隶书" pitchFamily="49" charset="-122"/>
              </a:rPr>
              <a:t>的查找过程如下</a:t>
            </a:r>
            <a:endParaRPr lang="zh-CN" altLang="en-US" sz="4000">
              <a:ea typeface="隶书" pitchFamily="49" charset="-122"/>
            </a:endParaRPr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11430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426720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1" name="AutoShape 9"/>
          <p:cNvSpPr>
            <a:spLocks noChangeArrowheads="1"/>
          </p:cNvSpPr>
          <p:nvPr/>
        </p:nvSpPr>
        <p:spPr bwMode="auto">
          <a:xfrm>
            <a:off x="74676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339850" y="34194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7664450" y="3429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3962400" y="3967163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>
        <p:nvSpPr>
          <p:cNvPr id="187405" name="AutoShape 13"/>
          <p:cNvSpPr>
            <a:spLocks noChangeArrowheads="1"/>
          </p:cNvSpPr>
          <p:nvPr/>
        </p:nvSpPr>
        <p:spPr bwMode="auto">
          <a:xfrm>
            <a:off x="48768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5073650" y="34194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187407" name="AutoShape 15"/>
          <p:cNvSpPr>
            <a:spLocks noChangeArrowheads="1"/>
          </p:cNvSpPr>
          <p:nvPr/>
        </p:nvSpPr>
        <p:spPr bwMode="auto">
          <a:xfrm>
            <a:off x="11430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08" name="Text Box 16"/>
          <p:cNvSpPr txBox="1">
            <a:spLocks noChangeArrowheads="1"/>
          </p:cNvSpPr>
          <p:nvPr/>
        </p:nvSpPr>
        <p:spPr bwMode="auto">
          <a:xfrm>
            <a:off x="1339850" y="3419475"/>
            <a:ext cx="7175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</a:rPr>
              <a:t>      </a:t>
            </a:r>
            <a:endParaRPr lang="en-US" altLang="zh-CN" sz="2800"/>
          </a:p>
        </p:txBody>
      </p:sp>
      <p:sp>
        <p:nvSpPr>
          <p:cNvPr id="187409" name="AutoShape 17"/>
          <p:cNvSpPr>
            <a:spLocks noChangeArrowheads="1"/>
          </p:cNvSpPr>
          <p:nvPr/>
        </p:nvSpPr>
        <p:spPr bwMode="auto">
          <a:xfrm>
            <a:off x="615315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5867400" y="3967163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sp useBgFill="1">
        <p:nvSpPr>
          <p:cNvPr id="187411" name="AutoShape 19"/>
          <p:cNvSpPr>
            <a:spLocks noChangeArrowheads="1"/>
          </p:cNvSpPr>
          <p:nvPr/>
        </p:nvSpPr>
        <p:spPr bwMode="auto">
          <a:xfrm>
            <a:off x="426720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3962400" y="3952875"/>
            <a:ext cx="7175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800000"/>
                </a:solidFill>
              </a:rPr>
              <a:t>      </a:t>
            </a:r>
            <a:endParaRPr lang="en-US" altLang="zh-CN" sz="2800"/>
          </a:p>
        </p:txBody>
      </p:sp>
      <p:sp useBgFill="1">
        <p:nvSpPr>
          <p:cNvPr id="187414" name="AutoShape 22"/>
          <p:cNvSpPr>
            <a:spLocks noChangeArrowheads="1"/>
          </p:cNvSpPr>
          <p:nvPr/>
        </p:nvSpPr>
        <p:spPr bwMode="auto">
          <a:xfrm>
            <a:off x="74676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7664450" y="3429000"/>
            <a:ext cx="8064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       </a:t>
            </a:r>
          </a:p>
        </p:txBody>
      </p:sp>
      <p:sp>
        <p:nvSpPr>
          <p:cNvPr id="187416" name="AutoShape 24"/>
          <p:cNvSpPr>
            <a:spLocks noChangeArrowheads="1"/>
          </p:cNvSpPr>
          <p:nvPr/>
        </p:nvSpPr>
        <p:spPr bwMode="auto">
          <a:xfrm>
            <a:off x="54864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5683250" y="3429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187418" name="AutoShape 26"/>
          <p:cNvSpPr>
            <a:spLocks noChangeArrowheads="1"/>
          </p:cNvSpPr>
          <p:nvPr/>
        </p:nvSpPr>
        <p:spPr bwMode="auto">
          <a:xfrm>
            <a:off x="615315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5867400" y="3967163"/>
            <a:ext cx="717550" cy="5191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      </a:t>
            </a:r>
          </a:p>
        </p:txBody>
      </p:sp>
      <p:sp>
        <p:nvSpPr>
          <p:cNvPr id="187420" name="AutoShape 28"/>
          <p:cNvSpPr>
            <a:spLocks noChangeArrowheads="1"/>
          </p:cNvSpPr>
          <p:nvPr/>
        </p:nvSpPr>
        <p:spPr bwMode="auto">
          <a:xfrm>
            <a:off x="5010150" y="28956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4724400" y="3967163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/>
          </a:p>
        </p:txBody>
      </p:sp>
      <p:grpSp>
        <p:nvGrpSpPr>
          <p:cNvPr id="187424" name="Group 32"/>
          <p:cNvGrpSpPr>
            <a:grpSpLocks/>
          </p:cNvGrpSpPr>
          <p:nvPr/>
        </p:nvGrpSpPr>
        <p:grpSpPr bwMode="auto">
          <a:xfrm>
            <a:off x="250825" y="4724400"/>
            <a:ext cx="5619750" cy="2068513"/>
            <a:chOff x="524" y="2880"/>
            <a:chExt cx="3540" cy="1303"/>
          </a:xfrm>
        </p:grpSpPr>
        <p:sp>
          <p:nvSpPr>
            <p:cNvPr id="24623" name="Text Box 30"/>
            <p:cNvSpPr txBox="1">
              <a:spLocks noChangeArrowheads="1"/>
            </p:cNvSpPr>
            <p:nvPr/>
          </p:nvSpPr>
          <p:spPr bwMode="auto">
            <a:xfrm>
              <a:off x="524" y="2880"/>
              <a:ext cx="3540" cy="1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3600" b="1">
                  <a:solidFill>
                    <a:srgbClr val="006600"/>
                  </a:solidFill>
                  <a:ea typeface="隶书" pitchFamily="49" charset="-122"/>
                </a:rPr>
                <a:t>low</a:t>
              </a:r>
              <a:r>
                <a:rPr lang="en-US" altLang="zh-CN" sz="3600">
                  <a:solidFill>
                    <a:srgbClr val="8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3600">
                  <a:solidFill>
                    <a:srgbClr val="800000"/>
                  </a:solidFill>
                  <a:latin typeface="隶书" pitchFamily="49" charset="-122"/>
                  <a:ea typeface="隶书" pitchFamily="49" charset="-122"/>
                </a:rPr>
                <a:t>指示查找区间的下界</a:t>
              </a:r>
              <a:r>
                <a:rPr lang="en-US" altLang="zh-CN" sz="3600">
                  <a:solidFill>
                    <a:srgbClr val="800000"/>
                  </a:solidFill>
                  <a:latin typeface="隶书" pitchFamily="49" charset="-122"/>
                  <a:ea typeface="隶书" pitchFamily="49" charset="-122"/>
                </a:rPr>
                <a:t>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600" b="1">
                  <a:solidFill>
                    <a:schemeClr val="accent2"/>
                  </a:solidFill>
                  <a:ea typeface="隶书" pitchFamily="49" charset="-122"/>
                </a:rPr>
                <a:t>high</a:t>
              </a:r>
              <a:r>
                <a:rPr lang="en-US" altLang="zh-CN" sz="3600">
                  <a:solidFill>
                    <a:srgbClr val="8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3600">
                  <a:solidFill>
                    <a:srgbClr val="800000"/>
                  </a:solidFill>
                  <a:latin typeface="隶书" pitchFamily="49" charset="-122"/>
                  <a:ea typeface="隶书" pitchFamily="49" charset="-122"/>
                </a:rPr>
                <a:t>指示查找区间的上界</a:t>
              </a:r>
              <a:r>
                <a:rPr lang="en-US" altLang="zh-CN" sz="3600">
                  <a:solidFill>
                    <a:srgbClr val="800000"/>
                  </a:solidFill>
                  <a:latin typeface="隶书" pitchFamily="49" charset="-122"/>
                  <a:ea typeface="隶书" pitchFamily="49" charset="-122"/>
                </a:rPr>
                <a:t>;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600" b="1">
                  <a:solidFill>
                    <a:srgbClr val="CC0000"/>
                  </a:solidFill>
                  <a:ea typeface="隶书" pitchFamily="49" charset="-122"/>
                </a:rPr>
                <a:t>mid</a:t>
              </a:r>
              <a:r>
                <a:rPr lang="en-US" altLang="zh-CN" sz="3600">
                  <a:solidFill>
                    <a:srgbClr val="800000"/>
                  </a:solidFill>
                  <a:ea typeface="隶书" pitchFamily="49" charset="-122"/>
                </a:rPr>
                <a:t> = </a:t>
              </a:r>
              <a:endParaRPr lang="en-US" altLang="zh-CN" sz="3600">
                <a:latin typeface="隶书" pitchFamily="49" charset="-122"/>
                <a:ea typeface="隶书" pitchFamily="49" charset="-122"/>
              </a:endParaRPr>
            </a:p>
          </p:txBody>
        </p:sp>
        <p:graphicFrame>
          <p:nvGraphicFramePr>
            <p:cNvPr id="24624" name="Object 31"/>
            <p:cNvGraphicFramePr>
              <a:graphicFrameLocks noChangeAspect="1"/>
            </p:cNvGraphicFramePr>
            <p:nvPr/>
          </p:nvGraphicFramePr>
          <p:xfrm>
            <a:off x="1428" y="3793"/>
            <a:ext cx="190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公式" r:id="rId5" imgW="1086017" imgH="195327" progId="Equation.3">
                    <p:embed/>
                  </p:oleObj>
                </mc:Choice>
                <mc:Fallback>
                  <p:oleObj name="公式" r:id="rId5" imgW="1086017" imgH="19532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793"/>
                          <a:ext cx="190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179388" y="4795838"/>
            <a:ext cx="7345362" cy="208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/>
              <a:t>ST.elem[mid].key&lt;key,</a:t>
            </a:r>
            <a:r>
              <a:rPr lang="zh-CN" altLang="en-US" sz="3600"/>
              <a:t>令</a:t>
            </a:r>
            <a:r>
              <a:rPr lang="en-US" altLang="zh-CN" sz="3600"/>
              <a:t>low=mid+1</a:t>
            </a:r>
          </a:p>
        </p:txBody>
      </p:sp>
      <p:grpSp>
        <p:nvGrpSpPr>
          <p:cNvPr id="303120" name="Group 16"/>
          <p:cNvGrpSpPr>
            <a:grpSpLocks/>
          </p:cNvGrpSpPr>
          <p:nvPr/>
        </p:nvGrpSpPr>
        <p:grpSpPr bwMode="auto">
          <a:xfrm>
            <a:off x="323850" y="4724400"/>
            <a:ext cx="7200900" cy="2089150"/>
            <a:chOff x="0" y="3203"/>
            <a:chExt cx="4536" cy="1316"/>
          </a:xfrm>
        </p:grpSpPr>
        <p:sp>
          <p:nvSpPr>
            <p:cNvPr id="24617" name="Rectangle 34"/>
            <p:cNvSpPr>
              <a:spLocks noChangeArrowheads="1"/>
            </p:cNvSpPr>
            <p:nvPr/>
          </p:nvSpPr>
          <p:spPr bwMode="auto">
            <a:xfrm>
              <a:off x="0" y="3203"/>
              <a:ext cx="4536" cy="1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3600"/>
                <a:t>mid= (low+high) /2</a:t>
              </a:r>
            </a:p>
          </p:txBody>
        </p:sp>
        <p:grpSp>
          <p:nvGrpSpPr>
            <p:cNvPr id="24618" name="Group 10"/>
            <p:cNvGrpSpPr>
              <a:grpSpLocks/>
            </p:cNvGrpSpPr>
            <p:nvPr/>
          </p:nvGrpSpPr>
          <p:grpSpPr bwMode="auto">
            <a:xfrm>
              <a:off x="748" y="3702"/>
              <a:ext cx="1316" cy="318"/>
              <a:chOff x="794" y="3430"/>
              <a:chExt cx="1316" cy="318"/>
            </a:xfrm>
          </p:grpSpPr>
          <p:sp>
            <p:nvSpPr>
              <p:cNvPr id="24619" name="Line 11"/>
              <p:cNvSpPr>
                <a:spLocks noChangeShapeType="1"/>
              </p:cNvSpPr>
              <p:nvPr/>
            </p:nvSpPr>
            <p:spPr bwMode="auto">
              <a:xfrm>
                <a:off x="2110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0" name="Line 12"/>
              <p:cNvSpPr>
                <a:spLocks noChangeShapeType="1"/>
              </p:cNvSpPr>
              <p:nvPr/>
            </p:nvSpPr>
            <p:spPr bwMode="auto">
              <a:xfrm>
                <a:off x="2018" y="374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1" name="Line 13"/>
              <p:cNvSpPr>
                <a:spLocks noChangeShapeType="1"/>
              </p:cNvSpPr>
              <p:nvPr/>
            </p:nvSpPr>
            <p:spPr bwMode="auto">
              <a:xfrm>
                <a:off x="794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2" name="Line 14"/>
              <p:cNvSpPr>
                <a:spLocks noChangeShapeType="1"/>
              </p:cNvSpPr>
              <p:nvPr/>
            </p:nvSpPr>
            <p:spPr bwMode="auto">
              <a:xfrm>
                <a:off x="794" y="374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7427" name="Rectangle 35"/>
          <p:cNvSpPr>
            <a:spLocks noChangeArrowheads="1"/>
          </p:cNvSpPr>
          <p:nvPr/>
        </p:nvSpPr>
        <p:spPr bwMode="auto">
          <a:xfrm>
            <a:off x="250825" y="4364038"/>
            <a:ext cx="7345363" cy="208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/>
              <a:t>ST.elem[mid].key&gt;key,</a:t>
            </a:r>
            <a:r>
              <a:rPr lang="zh-CN" altLang="en-US" sz="3600"/>
              <a:t>令</a:t>
            </a:r>
            <a:r>
              <a:rPr lang="en-US" altLang="zh-CN" sz="3600"/>
              <a:t>high=mid</a:t>
            </a:r>
            <a:r>
              <a:rPr lang="en-US" altLang="zh-CN" sz="3600">
                <a:latin typeface="Symbol" pitchFamily="18" charset="2"/>
              </a:rPr>
              <a:t>-</a:t>
            </a:r>
            <a:r>
              <a:rPr lang="en-US" altLang="zh-CN" sz="3600"/>
              <a:t>1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323850" y="4508500"/>
            <a:ext cx="7200900" cy="2089150"/>
            <a:chOff x="1882" y="3158"/>
            <a:chExt cx="4536" cy="1316"/>
          </a:xfrm>
        </p:grpSpPr>
        <p:sp>
          <p:nvSpPr>
            <p:cNvPr id="24611" name="Rectangle 36"/>
            <p:cNvSpPr>
              <a:spLocks noChangeArrowheads="1"/>
            </p:cNvSpPr>
            <p:nvPr/>
          </p:nvSpPr>
          <p:spPr bwMode="auto">
            <a:xfrm>
              <a:off x="1882" y="3158"/>
              <a:ext cx="4536" cy="1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3600"/>
                <a:t>mid= (low+high) /2</a:t>
              </a:r>
            </a:p>
          </p:txBody>
        </p:sp>
        <p:grpSp>
          <p:nvGrpSpPr>
            <p:cNvPr id="24612" name="Group 9"/>
            <p:cNvGrpSpPr>
              <a:grpSpLocks/>
            </p:cNvGrpSpPr>
            <p:nvPr/>
          </p:nvGrpSpPr>
          <p:grpSpPr bwMode="auto">
            <a:xfrm>
              <a:off x="2608" y="3702"/>
              <a:ext cx="1316" cy="318"/>
              <a:chOff x="794" y="3430"/>
              <a:chExt cx="1316" cy="318"/>
            </a:xfrm>
          </p:grpSpPr>
          <p:sp>
            <p:nvSpPr>
              <p:cNvPr id="24613" name="Line 2"/>
              <p:cNvSpPr>
                <a:spLocks noChangeShapeType="1"/>
              </p:cNvSpPr>
              <p:nvPr/>
            </p:nvSpPr>
            <p:spPr bwMode="auto">
              <a:xfrm>
                <a:off x="2110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4" name="Line 4"/>
              <p:cNvSpPr>
                <a:spLocks noChangeShapeType="1"/>
              </p:cNvSpPr>
              <p:nvPr/>
            </p:nvSpPr>
            <p:spPr bwMode="auto">
              <a:xfrm>
                <a:off x="2018" y="374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5" name="Line 5"/>
              <p:cNvSpPr>
                <a:spLocks noChangeShapeType="1"/>
              </p:cNvSpPr>
              <p:nvPr/>
            </p:nvSpPr>
            <p:spPr bwMode="auto">
              <a:xfrm>
                <a:off x="794" y="343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6" name="Line 6"/>
              <p:cNvSpPr>
                <a:spLocks noChangeShapeType="1"/>
              </p:cNvSpPr>
              <p:nvPr/>
            </p:nvSpPr>
            <p:spPr bwMode="auto">
              <a:xfrm>
                <a:off x="794" y="374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7429" name="Rectangle 37"/>
          <p:cNvSpPr>
            <a:spLocks noChangeArrowheads="1"/>
          </p:cNvSpPr>
          <p:nvPr/>
        </p:nvSpPr>
        <p:spPr bwMode="auto">
          <a:xfrm>
            <a:off x="395288" y="4579938"/>
            <a:ext cx="7345362" cy="208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/>
              <a:t>ST.elem[mid].key=key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utoUpdateAnimBg="0"/>
      <p:bldP spid="187396" grpId="0" animBg="1"/>
      <p:bldP spid="187397" grpId="0" autoUpdateAnimBg="0"/>
      <p:bldP spid="187399" grpId="0" animBg="1"/>
      <p:bldP spid="187400" grpId="0" animBg="1"/>
      <p:bldP spid="187401" grpId="0" animBg="1"/>
      <p:bldP spid="187402" grpId="0" autoUpdateAnimBg="0"/>
      <p:bldP spid="187403" grpId="0" autoUpdateAnimBg="0"/>
      <p:bldP spid="187404" grpId="0" autoUpdateAnimBg="0"/>
      <p:bldP spid="187405" grpId="0" animBg="1"/>
      <p:bldP spid="187406" grpId="0" autoUpdateAnimBg="0"/>
      <p:bldP spid="187407" grpId="0" animBg="1"/>
      <p:bldP spid="187408" grpId="0" animBg="1" autoUpdateAnimBg="0"/>
      <p:bldP spid="187409" grpId="0" animBg="1"/>
      <p:bldP spid="187410" grpId="0" autoUpdateAnimBg="0"/>
      <p:bldP spid="187411" grpId="0" animBg="1"/>
      <p:bldP spid="187413" grpId="0" animBg="1" autoUpdateAnimBg="0"/>
      <p:bldP spid="187414" grpId="0" animBg="1"/>
      <p:bldP spid="187415" grpId="0" animBg="1" autoUpdateAnimBg="0"/>
      <p:bldP spid="187416" grpId="0" animBg="1"/>
      <p:bldP spid="187417" grpId="0" autoUpdateAnimBg="0"/>
      <p:bldP spid="187418" grpId="0" animBg="1"/>
      <p:bldP spid="187419" grpId="0" animBg="1" autoUpdateAnimBg="0"/>
      <p:bldP spid="187420" grpId="0" animBg="1"/>
      <p:bldP spid="187421" grpId="0" autoUpdateAnimBg="0"/>
      <p:bldP spid="187425" grpId="0" animBg="1"/>
      <p:bldP spid="187427" grpId="0" animBg="1"/>
      <p:bldP spid="1874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b="1">
                <a:solidFill>
                  <a:srgbClr val="336600"/>
                </a:solidFill>
              </a:rPr>
              <a:t>查找</a:t>
            </a:r>
            <a:r>
              <a:rPr kumimoji="0" lang="en-US" altLang="zh-CN" b="1">
                <a:solidFill>
                  <a:srgbClr val="336600"/>
                </a:solidFill>
              </a:rPr>
              <a:t>23</a:t>
            </a:r>
            <a:r>
              <a:rPr kumimoji="0" lang="zh-CN" altLang="en-US" b="1">
                <a:solidFill>
                  <a:srgbClr val="336600"/>
                </a:solidFill>
              </a:rPr>
              <a:t>的过程如下图：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4038600" y="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b="1">
                <a:solidFill>
                  <a:srgbClr val="CC3300"/>
                </a:solidFill>
              </a:rPr>
              <a:t>mid=(low+high)/2</a:t>
            </a:r>
            <a:r>
              <a:rPr kumimoji="0" lang="zh-CN" altLang="en-US" b="1">
                <a:solidFill>
                  <a:srgbClr val="CC3300"/>
                </a:solidFill>
              </a:rPr>
              <a:t>不进位取整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9938" y="568325"/>
            <a:ext cx="7688262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(  08,        14,        </a:t>
            </a:r>
            <a:r>
              <a:rPr lang="en-US" altLang="zh-CN" sz="2000" b="1">
                <a:solidFill>
                  <a:srgbClr val="FF3300"/>
                </a:solidFill>
              </a:rPr>
              <a:t>23,</a:t>
            </a:r>
            <a:r>
              <a:rPr lang="en-US" altLang="zh-CN" sz="2000" b="1"/>
              <a:t>        37,        46,        55,        68,        79,        91 )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769938" y="1350963"/>
            <a:ext cx="7764462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(  08,        14,        </a:t>
            </a:r>
            <a:r>
              <a:rPr lang="en-US" altLang="zh-CN" sz="2000" b="1">
                <a:solidFill>
                  <a:srgbClr val="FF3300"/>
                </a:solidFill>
              </a:rPr>
              <a:t>23,</a:t>
            </a:r>
            <a:r>
              <a:rPr lang="en-US" altLang="zh-CN" sz="2000" b="1"/>
              <a:t>        37,        46,        55,        68,        79,         91 )</a:t>
            </a:r>
          </a:p>
        </p:txBody>
      </p:sp>
      <p:grpSp>
        <p:nvGrpSpPr>
          <p:cNvPr id="332806" name="Group 6"/>
          <p:cNvGrpSpPr>
            <a:grpSpLocks/>
          </p:cNvGrpSpPr>
          <p:nvPr/>
        </p:nvGrpSpPr>
        <p:grpSpPr bwMode="auto">
          <a:xfrm>
            <a:off x="1150938" y="1758950"/>
            <a:ext cx="685800" cy="609600"/>
            <a:chOff x="864" y="1392"/>
            <a:chExt cx="432" cy="384"/>
          </a:xfrm>
        </p:grpSpPr>
        <p:sp>
          <p:nvSpPr>
            <p:cNvPr id="25633" name="Text Box 7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low</a:t>
              </a:r>
            </a:p>
          </p:txBody>
        </p:sp>
        <p:sp>
          <p:nvSpPr>
            <p:cNvPr id="25634" name="Line 8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09" name="Group 9"/>
          <p:cNvGrpSpPr>
            <a:grpSpLocks/>
          </p:cNvGrpSpPr>
          <p:nvPr/>
        </p:nvGrpSpPr>
        <p:grpSpPr bwMode="auto">
          <a:xfrm>
            <a:off x="7856538" y="1758950"/>
            <a:ext cx="762000" cy="555625"/>
            <a:chOff x="4949" y="881"/>
            <a:chExt cx="480" cy="350"/>
          </a:xfrm>
        </p:grpSpPr>
        <p:sp>
          <p:nvSpPr>
            <p:cNvPr id="25631" name="Text Box 10"/>
            <p:cNvSpPr txBox="1">
              <a:spLocks noChangeArrowheads="1"/>
            </p:cNvSpPr>
            <p:nvPr/>
          </p:nvSpPr>
          <p:spPr bwMode="auto">
            <a:xfrm>
              <a:off x="4949" y="94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high</a:t>
              </a:r>
            </a:p>
          </p:txBody>
        </p:sp>
        <p:sp>
          <p:nvSpPr>
            <p:cNvPr id="25632" name="Line 11"/>
            <p:cNvSpPr>
              <a:spLocks noChangeShapeType="1"/>
            </p:cNvSpPr>
            <p:nvPr/>
          </p:nvSpPr>
          <p:spPr bwMode="auto">
            <a:xfrm flipV="1">
              <a:off x="4949" y="881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4503738" y="1758950"/>
            <a:ext cx="762000" cy="533400"/>
            <a:chOff x="1344" y="1392"/>
            <a:chExt cx="480" cy="336"/>
          </a:xfrm>
        </p:grpSpPr>
        <p:sp>
          <p:nvSpPr>
            <p:cNvPr id="25629" name="Text Box 13"/>
            <p:cNvSpPr txBox="1">
              <a:spLocks noChangeArrowheads="1"/>
            </p:cNvSpPr>
            <p:nvPr/>
          </p:nvSpPr>
          <p:spPr bwMode="auto">
            <a:xfrm>
              <a:off x="1344" y="144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mid</a:t>
              </a:r>
            </a:p>
          </p:txBody>
        </p:sp>
        <p:sp>
          <p:nvSpPr>
            <p:cNvPr id="25630" name="Line 14"/>
            <p:cNvSpPr>
              <a:spLocks noChangeShapeType="1"/>
            </p:cNvSpPr>
            <p:nvPr/>
          </p:nvSpPr>
          <p:spPr bwMode="auto">
            <a:xfrm flipV="1">
              <a:off x="1344" y="1392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762000" y="2916238"/>
            <a:ext cx="7620000" cy="396875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(  08,        14,        </a:t>
            </a:r>
            <a:r>
              <a:rPr lang="en-US" altLang="zh-CN" sz="2000" b="1">
                <a:solidFill>
                  <a:srgbClr val="FF3300"/>
                </a:solidFill>
              </a:rPr>
              <a:t>23,</a:t>
            </a:r>
            <a:r>
              <a:rPr lang="en-US" altLang="zh-CN" sz="2000" b="1"/>
              <a:t>        37,        46,        55,        68,        79,         91 )</a:t>
            </a:r>
          </a:p>
        </p:txBody>
      </p:sp>
      <p:grpSp>
        <p:nvGrpSpPr>
          <p:cNvPr id="332816" name="Group 16"/>
          <p:cNvGrpSpPr>
            <a:grpSpLocks/>
          </p:cNvGrpSpPr>
          <p:nvPr/>
        </p:nvGrpSpPr>
        <p:grpSpPr bwMode="auto">
          <a:xfrm>
            <a:off x="1227138" y="3179763"/>
            <a:ext cx="685800" cy="609600"/>
            <a:chOff x="864" y="1392"/>
            <a:chExt cx="432" cy="384"/>
          </a:xfrm>
        </p:grpSpPr>
        <p:sp>
          <p:nvSpPr>
            <p:cNvPr id="25627" name="Text Box 17"/>
            <p:cNvSpPr txBox="1">
              <a:spLocks noChangeArrowheads="1"/>
            </p:cNvSpPr>
            <p:nvPr/>
          </p:nvSpPr>
          <p:spPr bwMode="auto">
            <a:xfrm>
              <a:off x="864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low</a:t>
              </a:r>
            </a:p>
          </p:txBody>
        </p:sp>
        <p:sp>
          <p:nvSpPr>
            <p:cNvPr id="25628" name="Line 18"/>
            <p:cNvSpPr>
              <a:spLocks noChangeShapeType="1"/>
            </p:cNvSpPr>
            <p:nvPr/>
          </p:nvSpPr>
          <p:spPr bwMode="auto">
            <a:xfrm flipV="1">
              <a:off x="864" y="1392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19" name="Group 19"/>
          <p:cNvGrpSpPr>
            <a:grpSpLocks/>
          </p:cNvGrpSpPr>
          <p:nvPr/>
        </p:nvGrpSpPr>
        <p:grpSpPr bwMode="auto">
          <a:xfrm>
            <a:off x="3665538" y="3117850"/>
            <a:ext cx="2125662" cy="555625"/>
            <a:chOff x="2309" y="1327"/>
            <a:chExt cx="1339" cy="350"/>
          </a:xfrm>
        </p:grpSpPr>
        <p:sp>
          <p:nvSpPr>
            <p:cNvPr id="25625" name="Text Box 20"/>
            <p:cNvSpPr txBox="1">
              <a:spLocks noChangeArrowheads="1"/>
            </p:cNvSpPr>
            <p:nvPr/>
          </p:nvSpPr>
          <p:spPr bwMode="auto">
            <a:xfrm>
              <a:off x="2309" y="1389"/>
              <a:ext cx="1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high=mid-1</a:t>
              </a:r>
            </a:p>
          </p:txBody>
        </p:sp>
        <p:sp>
          <p:nvSpPr>
            <p:cNvPr id="25626" name="Line 21"/>
            <p:cNvSpPr>
              <a:spLocks noChangeShapeType="1"/>
            </p:cNvSpPr>
            <p:nvPr/>
          </p:nvSpPr>
          <p:spPr bwMode="auto">
            <a:xfrm flipV="1">
              <a:off x="2309" y="1327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22" name="Group 22"/>
          <p:cNvGrpSpPr>
            <a:grpSpLocks/>
          </p:cNvGrpSpPr>
          <p:nvPr/>
        </p:nvGrpSpPr>
        <p:grpSpPr bwMode="auto">
          <a:xfrm>
            <a:off x="2009775" y="3138488"/>
            <a:ext cx="762000" cy="533400"/>
            <a:chOff x="1253" y="1327"/>
            <a:chExt cx="480" cy="336"/>
          </a:xfrm>
        </p:grpSpPr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253" y="1375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mid</a:t>
              </a: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V="1">
              <a:off x="1253" y="1327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2825" name="Text Box 25"/>
          <p:cNvSpPr txBox="1">
            <a:spLocks noChangeArrowheads="1"/>
          </p:cNvSpPr>
          <p:nvPr/>
        </p:nvSpPr>
        <p:spPr bwMode="auto">
          <a:xfrm>
            <a:off x="769938" y="4195763"/>
            <a:ext cx="7688262" cy="39687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(  08,        14,        </a:t>
            </a:r>
            <a:r>
              <a:rPr lang="en-US" altLang="zh-CN" sz="2000" b="1">
                <a:solidFill>
                  <a:srgbClr val="FF3300"/>
                </a:solidFill>
              </a:rPr>
              <a:t>23,</a:t>
            </a:r>
            <a:r>
              <a:rPr lang="en-US" altLang="zh-CN" sz="2000" b="1"/>
              <a:t>        37,        46,        55,        68,        79,         91 )</a:t>
            </a:r>
          </a:p>
        </p:txBody>
      </p:sp>
      <p:grpSp>
        <p:nvGrpSpPr>
          <p:cNvPr id="332826" name="Group 26"/>
          <p:cNvGrpSpPr>
            <a:grpSpLocks/>
          </p:cNvGrpSpPr>
          <p:nvPr/>
        </p:nvGrpSpPr>
        <p:grpSpPr bwMode="auto">
          <a:xfrm>
            <a:off x="1212850" y="4549775"/>
            <a:ext cx="1752600" cy="568325"/>
            <a:chOff x="764" y="1824"/>
            <a:chExt cx="1104" cy="358"/>
          </a:xfrm>
        </p:grpSpPr>
        <p:sp>
          <p:nvSpPr>
            <p:cNvPr id="25621" name="Text Box 27"/>
            <p:cNvSpPr txBox="1">
              <a:spLocks noChangeArrowheads="1"/>
            </p:cNvSpPr>
            <p:nvPr/>
          </p:nvSpPr>
          <p:spPr bwMode="auto">
            <a:xfrm>
              <a:off x="764" y="189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low=mid+1</a:t>
              </a:r>
            </a:p>
          </p:txBody>
        </p:sp>
        <p:sp>
          <p:nvSpPr>
            <p:cNvPr id="25622" name="Line 28"/>
            <p:cNvSpPr>
              <a:spLocks noChangeShapeType="1"/>
            </p:cNvSpPr>
            <p:nvPr/>
          </p:nvSpPr>
          <p:spPr bwMode="auto">
            <a:xfrm flipV="1">
              <a:off x="1793" y="1824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29" name="Group 29"/>
          <p:cNvGrpSpPr>
            <a:grpSpLocks/>
          </p:cNvGrpSpPr>
          <p:nvPr/>
        </p:nvGrpSpPr>
        <p:grpSpPr bwMode="auto">
          <a:xfrm>
            <a:off x="3589338" y="4576763"/>
            <a:ext cx="762000" cy="555625"/>
            <a:chOff x="2261" y="1841"/>
            <a:chExt cx="480" cy="350"/>
          </a:xfrm>
        </p:grpSpPr>
        <p:sp>
          <p:nvSpPr>
            <p:cNvPr id="25619" name="Text Box 30"/>
            <p:cNvSpPr txBox="1">
              <a:spLocks noChangeArrowheads="1"/>
            </p:cNvSpPr>
            <p:nvPr/>
          </p:nvSpPr>
          <p:spPr bwMode="auto">
            <a:xfrm>
              <a:off x="2261" y="190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high</a:t>
              </a:r>
            </a:p>
          </p:txBody>
        </p:sp>
        <p:sp>
          <p:nvSpPr>
            <p:cNvPr id="25620" name="Line 31"/>
            <p:cNvSpPr>
              <a:spLocks noChangeShapeType="1"/>
            </p:cNvSpPr>
            <p:nvPr/>
          </p:nvSpPr>
          <p:spPr bwMode="auto">
            <a:xfrm flipV="1">
              <a:off x="2261" y="1841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2832" name="Group 32"/>
          <p:cNvGrpSpPr>
            <a:grpSpLocks/>
          </p:cNvGrpSpPr>
          <p:nvPr/>
        </p:nvGrpSpPr>
        <p:grpSpPr bwMode="auto">
          <a:xfrm>
            <a:off x="2827338" y="5056188"/>
            <a:ext cx="762000" cy="533400"/>
            <a:chOff x="1344" y="1392"/>
            <a:chExt cx="480" cy="336"/>
          </a:xfrm>
        </p:grpSpPr>
        <p:sp>
          <p:nvSpPr>
            <p:cNvPr id="25617" name="Text Box 33"/>
            <p:cNvSpPr txBox="1">
              <a:spLocks noChangeArrowheads="1"/>
            </p:cNvSpPr>
            <p:nvPr/>
          </p:nvSpPr>
          <p:spPr bwMode="auto">
            <a:xfrm>
              <a:off x="1344" y="144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mid</a:t>
              </a:r>
            </a:p>
          </p:txBody>
        </p:sp>
        <p:sp>
          <p:nvSpPr>
            <p:cNvPr id="25618" name="Line 34"/>
            <p:cNvSpPr>
              <a:spLocks noChangeShapeType="1"/>
            </p:cNvSpPr>
            <p:nvPr/>
          </p:nvSpPr>
          <p:spPr bwMode="auto">
            <a:xfrm flipV="1">
              <a:off x="1344" y="1392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05" grpId="0" animBg="1" autoUpdateAnimBg="0"/>
      <p:bldP spid="332815" grpId="0" animBg="1" autoUpdateAnimBg="0"/>
      <p:bldP spid="33282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2413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/>
              <a:t>折半查找的</a:t>
            </a:r>
            <a:r>
              <a:rPr lang="en-US" altLang="zh-CN" b="1"/>
              <a:t>c</a:t>
            </a:r>
            <a:r>
              <a:rPr lang="zh-CN" altLang="en-US" b="1"/>
              <a:t>语言算法程序：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int Search_Bin( SSTable ST[ ], int n, int  key)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{int low, high,mid;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low=1; high=n;  //n</a:t>
            </a:r>
            <a:r>
              <a:rPr lang="zh-CN" altLang="en-US" b="1">
                <a:solidFill>
                  <a:schemeClr val="accent2"/>
                </a:solidFill>
              </a:rPr>
              <a:t>是表长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chemeClr val="accent2"/>
                </a:solidFill>
              </a:rPr>
              <a:t>while(low&lt;=high)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{  mid=(low+high)/2;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   if( ST[mid].key= = key)  return (mid);     </a:t>
            </a:r>
            <a:r>
              <a:rPr lang="en-US" altLang="zh-CN" b="1">
                <a:solidFill>
                  <a:srgbClr val="FF3300"/>
                </a:solidFill>
              </a:rPr>
              <a:t>/*</a:t>
            </a:r>
            <a:r>
              <a:rPr lang="zh-CN" altLang="en-US" b="1">
                <a:solidFill>
                  <a:srgbClr val="FF3300"/>
                </a:solidFill>
              </a:rPr>
              <a:t>查找成功*</a:t>
            </a:r>
            <a:r>
              <a:rPr lang="en-US" altLang="zh-CN" b="1">
                <a:solidFill>
                  <a:srgbClr val="FF3300"/>
                </a:solidFill>
              </a:rPr>
              <a:t>/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   else  if( key&lt; ST[mid].key) high=mid-1; </a:t>
            </a:r>
            <a:r>
              <a:rPr lang="en-US" altLang="zh-CN" b="1">
                <a:solidFill>
                  <a:srgbClr val="FF3300"/>
                </a:solidFill>
              </a:rPr>
              <a:t>/*</a:t>
            </a:r>
            <a:r>
              <a:rPr lang="zh-CN" altLang="en-US" b="1">
                <a:solidFill>
                  <a:srgbClr val="FF3300"/>
                </a:solidFill>
              </a:rPr>
              <a:t>在前半区间继续查找*</a:t>
            </a:r>
            <a:r>
              <a:rPr lang="en-US" altLang="zh-CN" b="1">
                <a:solidFill>
                  <a:srgbClr val="FF3300"/>
                </a:solidFill>
              </a:rPr>
              <a:t>/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           else     low=mid+1;                         </a:t>
            </a:r>
            <a:r>
              <a:rPr lang="en-US" altLang="zh-CN" b="1">
                <a:solidFill>
                  <a:srgbClr val="FF3300"/>
                </a:solidFill>
              </a:rPr>
              <a:t>/*</a:t>
            </a:r>
            <a:r>
              <a:rPr lang="zh-CN" altLang="en-US" b="1">
                <a:solidFill>
                  <a:srgbClr val="FF3300"/>
                </a:solidFill>
              </a:rPr>
              <a:t>在后半区间继续查找*</a:t>
            </a:r>
            <a:r>
              <a:rPr lang="en-US" altLang="zh-CN" b="1">
                <a:solidFill>
                  <a:srgbClr val="FF3300"/>
                </a:solidFill>
              </a:rPr>
              <a:t>/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  }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return (0);                                              </a:t>
            </a:r>
            <a:r>
              <a:rPr lang="en-US" altLang="zh-CN" b="1">
                <a:solidFill>
                  <a:srgbClr val="FF3300"/>
                </a:solidFill>
              </a:rPr>
              <a:t>/*</a:t>
            </a:r>
            <a:r>
              <a:rPr lang="zh-CN" altLang="en-US" b="1">
                <a:solidFill>
                  <a:srgbClr val="FF3300"/>
                </a:solidFill>
              </a:rPr>
              <a:t>查找不成功*</a:t>
            </a:r>
            <a:r>
              <a:rPr lang="en-US" altLang="zh-CN" b="1">
                <a:solidFill>
                  <a:srgbClr val="FF3300"/>
                </a:solidFill>
              </a:rPr>
              <a:t>/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179388" y="2133600"/>
            <a:ext cx="8964612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次比较就查找成功的元素有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1(2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即中间值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次比较就查找成功的元素有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2(2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1/4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3/4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次比较就查找成功的元素有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4(2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1/8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3/8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次比较就查找成功的元素有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8(2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1/16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3/16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……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次比较时查找成功的元素会有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79388" y="115888"/>
            <a:ext cx="89646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2800" b="1">
                <a:solidFill>
                  <a:srgbClr val="333399"/>
                </a:solidFill>
                <a:latin typeface="Arial" charset="0"/>
                <a:ea typeface="楷体_GB2312" pitchFamily="49" charset="-122"/>
              </a:rPr>
              <a:t>讨论</a:t>
            </a:r>
            <a:r>
              <a:rPr lang="zh-CN" altLang="en-US" sz="2800" b="1">
                <a:solidFill>
                  <a:srgbClr val="333399"/>
                </a:solidFill>
                <a:ea typeface="楷体_GB2312" pitchFamily="49" charset="-122"/>
              </a:rPr>
              <a:t>①</a:t>
            </a:r>
            <a:r>
              <a:rPr kumimoji="0" lang="zh-CN" altLang="en-US" sz="2800" b="1">
                <a:solidFill>
                  <a:srgbClr val="333399"/>
                </a:solidFill>
                <a:latin typeface="Arial" charset="0"/>
                <a:ea typeface="楷体_GB2312" pitchFamily="49" charset="-122"/>
              </a:rPr>
              <a:t>若关键字不在表中，怎样得知和停止？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典型标志：当查找范围的上界</a:t>
            </a:r>
            <a:r>
              <a:rPr lang="zh-CN" altLang="en-US" sz="2800" b="1">
                <a:ea typeface="楷体_GB2312" pitchFamily="49" charset="-122"/>
              </a:rPr>
              <a:t>≤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下界时停止查询。</a:t>
            </a: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179388" y="1341438"/>
            <a:ext cx="85693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 sz="2800" b="1">
                <a:solidFill>
                  <a:srgbClr val="333399"/>
                </a:solidFill>
                <a:latin typeface="Arial" charset="0"/>
                <a:ea typeface="楷体_GB2312" pitchFamily="49" charset="-122"/>
              </a:rPr>
              <a:t>讨论</a:t>
            </a:r>
            <a:r>
              <a:rPr lang="zh-CN" altLang="en-US" sz="2800" b="1">
                <a:solidFill>
                  <a:srgbClr val="333399"/>
                </a:solidFill>
                <a:ea typeface="楷体_GB2312" pitchFamily="49" charset="-122"/>
              </a:rPr>
              <a:t>②二分查找的效率怎样计算？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7150" y="96838"/>
            <a:ext cx="912336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假设有序表的长度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n=2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-1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并且查找概率相等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因此查找成功时折半查找的平均查找长度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466725" y="1412875"/>
          <a:ext cx="80883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3" imgW="3289300" imgH="482600" progId="Equation.3">
                  <p:embed/>
                </p:oleObj>
              </mc:Choice>
              <mc:Fallback>
                <p:oleObj name="公式" r:id="rId3" imgW="3289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12875"/>
                        <a:ext cx="80883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1187450" y="3644900"/>
          <a:ext cx="4572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5" imgW="1384300" imgH="228600" progId="Equation.3">
                  <p:embed/>
                </p:oleObj>
              </mc:Choice>
              <mc:Fallback>
                <p:oleObj name="公式" r:id="rId5" imgW="1384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4572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250825" y="2924175"/>
            <a:ext cx="5597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在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n&gt;50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时，可得近似结果 </a:t>
            </a:r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179388" y="4508500"/>
            <a:ext cx="878522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折半查找的效率比顺序查找高，但折半查找只适用于有序表，且仅限于顺序存储结构。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26" name="Group 2"/>
          <p:cNvGraphicFramePr>
            <a:graphicFrameLocks noGrp="1"/>
          </p:cNvGraphicFramePr>
          <p:nvPr/>
        </p:nvGraphicFramePr>
        <p:xfrm>
          <a:off x="2070100" y="3933825"/>
          <a:ext cx="3294063" cy="947738"/>
        </p:xfrm>
        <a:graphic>
          <a:graphicData uri="http://schemas.openxmlformats.org/drawingml/2006/table">
            <a:tbl>
              <a:tblPr/>
              <a:tblGrid>
                <a:gridCol w="1098550"/>
                <a:gridCol w="1096963"/>
                <a:gridCol w="109855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040" name="Rectangle 16"/>
          <p:cNvSpPr>
            <a:spLocks noChangeArrowheads="1"/>
          </p:cNvSpPr>
          <p:nvPr/>
        </p:nvSpPr>
        <p:spPr bwMode="auto">
          <a:xfrm>
            <a:off x="2916238" y="33432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索引表</a:t>
            </a:r>
          </a:p>
        </p:txBody>
      </p:sp>
      <p:sp>
        <p:nvSpPr>
          <p:cNvPr id="385041" name="Rectangle 17"/>
          <p:cNvSpPr>
            <a:spLocks noChangeArrowheads="1"/>
          </p:cNvSpPr>
          <p:nvPr/>
        </p:nvSpPr>
        <p:spPr bwMode="auto">
          <a:xfrm>
            <a:off x="107950" y="3862388"/>
            <a:ext cx="203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最大关键字</a:t>
            </a:r>
          </a:p>
        </p:txBody>
      </p:sp>
      <p:sp>
        <p:nvSpPr>
          <p:cNvPr id="385042" name="Rectangle 18"/>
          <p:cNvSpPr>
            <a:spLocks noChangeArrowheads="1"/>
          </p:cNvSpPr>
          <p:nvPr/>
        </p:nvSpPr>
        <p:spPr bwMode="auto">
          <a:xfrm>
            <a:off x="395288" y="43957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起始地址</a:t>
            </a:r>
          </a:p>
        </p:txBody>
      </p:sp>
      <p:graphicFrame>
        <p:nvGraphicFramePr>
          <p:cNvPr id="385043" name="Group 19"/>
          <p:cNvGraphicFramePr>
            <a:graphicFrameLocks noGrp="1"/>
          </p:cNvGraphicFramePr>
          <p:nvPr/>
        </p:nvGraphicFramePr>
        <p:xfrm>
          <a:off x="177800" y="5661025"/>
          <a:ext cx="8858250" cy="457200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  <a:gridCol w="49212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385083" name="Rectangle 59"/>
          <p:cNvSpPr>
            <a:spLocks noChangeArrowheads="1"/>
          </p:cNvSpPr>
          <p:nvPr/>
        </p:nvSpPr>
        <p:spPr bwMode="auto">
          <a:xfrm>
            <a:off x="1077913" y="6284913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块</a:t>
            </a:r>
          </a:p>
        </p:txBody>
      </p:sp>
      <p:sp>
        <p:nvSpPr>
          <p:cNvPr id="385084" name="Rectangle 60"/>
          <p:cNvSpPr>
            <a:spLocks noChangeArrowheads="1"/>
          </p:cNvSpPr>
          <p:nvPr/>
        </p:nvSpPr>
        <p:spPr bwMode="auto">
          <a:xfrm>
            <a:off x="3886200" y="6284913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块</a:t>
            </a:r>
          </a:p>
        </p:txBody>
      </p:sp>
      <p:sp>
        <p:nvSpPr>
          <p:cNvPr id="385085" name="Rectangle 61"/>
          <p:cNvSpPr>
            <a:spLocks noChangeArrowheads="1"/>
          </p:cNvSpPr>
          <p:nvPr/>
        </p:nvSpPr>
        <p:spPr bwMode="auto">
          <a:xfrm>
            <a:off x="6640513" y="6213475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块</a:t>
            </a:r>
          </a:p>
        </p:txBody>
      </p:sp>
      <p:grpSp>
        <p:nvGrpSpPr>
          <p:cNvPr id="385086" name="Group 62"/>
          <p:cNvGrpSpPr>
            <a:grpSpLocks/>
          </p:cNvGrpSpPr>
          <p:nvPr/>
        </p:nvGrpSpPr>
        <p:grpSpPr bwMode="auto">
          <a:xfrm>
            <a:off x="395288" y="4870450"/>
            <a:ext cx="2232025" cy="720725"/>
            <a:chOff x="384" y="2976"/>
            <a:chExt cx="1296" cy="240"/>
          </a:xfrm>
        </p:grpSpPr>
        <p:sp>
          <p:nvSpPr>
            <p:cNvPr id="29779" name="Line 63"/>
            <p:cNvSpPr>
              <a:spLocks noChangeShapeType="1"/>
            </p:cNvSpPr>
            <p:nvPr/>
          </p:nvSpPr>
          <p:spPr bwMode="auto">
            <a:xfrm>
              <a:off x="1680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Line 64"/>
            <p:cNvSpPr>
              <a:spLocks noChangeShapeType="1"/>
            </p:cNvSpPr>
            <p:nvPr/>
          </p:nvSpPr>
          <p:spPr bwMode="auto">
            <a:xfrm>
              <a:off x="384" y="30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65"/>
            <p:cNvSpPr>
              <a:spLocks noChangeShapeType="1"/>
            </p:cNvSpPr>
            <p:nvPr/>
          </p:nvSpPr>
          <p:spPr bwMode="auto">
            <a:xfrm flipH="1">
              <a:off x="384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5090" name="Group 66"/>
          <p:cNvGrpSpPr>
            <a:grpSpLocks/>
          </p:cNvGrpSpPr>
          <p:nvPr/>
        </p:nvGrpSpPr>
        <p:grpSpPr bwMode="auto">
          <a:xfrm>
            <a:off x="4754563" y="4852988"/>
            <a:ext cx="1473200" cy="809625"/>
            <a:chOff x="2640" y="2976"/>
            <a:chExt cx="1200" cy="240"/>
          </a:xfrm>
        </p:grpSpPr>
        <p:sp>
          <p:nvSpPr>
            <p:cNvPr id="29776" name="Line 67"/>
            <p:cNvSpPr>
              <a:spLocks noChangeShapeType="1"/>
            </p:cNvSpPr>
            <p:nvPr/>
          </p:nvSpPr>
          <p:spPr bwMode="auto">
            <a:xfrm flipH="1">
              <a:off x="2640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Line 68"/>
            <p:cNvSpPr>
              <a:spLocks noChangeShapeType="1"/>
            </p:cNvSpPr>
            <p:nvPr/>
          </p:nvSpPr>
          <p:spPr bwMode="auto">
            <a:xfrm flipH="1">
              <a:off x="2640" y="307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Line 69"/>
            <p:cNvSpPr>
              <a:spLocks noChangeShapeType="1"/>
            </p:cNvSpPr>
            <p:nvPr/>
          </p:nvSpPr>
          <p:spPr bwMode="auto">
            <a:xfrm>
              <a:off x="384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94" name="Line 70"/>
          <p:cNvSpPr>
            <a:spLocks noChangeShapeType="1"/>
          </p:cNvSpPr>
          <p:nvPr/>
        </p:nvSpPr>
        <p:spPr bwMode="auto">
          <a:xfrm>
            <a:off x="3416300" y="4852988"/>
            <a:ext cx="3175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95" name="Rectangle 71"/>
          <p:cNvSpPr>
            <a:spLocks noChangeArrowheads="1"/>
          </p:cNvSpPr>
          <p:nvPr/>
        </p:nvSpPr>
        <p:spPr bwMode="auto">
          <a:xfrm>
            <a:off x="177800" y="5662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22</a:t>
            </a:r>
          </a:p>
        </p:txBody>
      </p:sp>
      <p:sp>
        <p:nvSpPr>
          <p:cNvPr id="385096" name="Rectangle 72"/>
          <p:cNvSpPr>
            <a:spLocks noChangeArrowheads="1"/>
          </p:cNvSpPr>
          <p:nvPr/>
        </p:nvSpPr>
        <p:spPr bwMode="auto">
          <a:xfrm>
            <a:off x="5581650" y="5665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48</a:t>
            </a:r>
          </a:p>
        </p:txBody>
      </p:sp>
      <p:sp>
        <p:nvSpPr>
          <p:cNvPr id="385097" name="Rectangle 73"/>
          <p:cNvSpPr>
            <a:spLocks noChangeArrowheads="1"/>
          </p:cNvSpPr>
          <p:nvPr/>
        </p:nvSpPr>
        <p:spPr bwMode="auto">
          <a:xfrm>
            <a:off x="8056563" y="5662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86</a:t>
            </a:r>
          </a:p>
        </p:txBody>
      </p:sp>
      <p:sp>
        <p:nvSpPr>
          <p:cNvPr id="385098" name="Rectangle 74"/>
          <p:cNvSpPr>
            <a:spLocks noChangeArrowheads="1"/>
          </p:cNvSpPr>
          <p:nvPr/>
        </p:nvSpPr>
        <p:spPr bwMode="auto">
          <a:xfrm>
            <a:off x="466725" y="33575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</a:p>
        </p:txBody>
      </p:sp>
      <p:graphicFrame>
        <p:nvGraphicFramePr>
          <p:cNvPr id="385099" name="Group 75"/>
          <p:cNvGraphicFramePr>
            <a:graphicFrameLocks noGrp="1"/>
          </p:cNvGraphicFramePr>
          <p:nvPr/>
        </p:nvGraphicFramePr>
        <p:xfrm>
          <a:off x="2195513" y="3921125"/>
          <a:ext cx="3024187" cy="517818"/>
        </p:xfrm>
        <a:graphic>
          <a:graphicData uri="http://schemas.openxmlformats.org/drawingml/2006/table">
            <a:tbl>
              <a:tblPr/>
              <a:tblGrid>
                <a:gridCol w="1008062"/>
                <a:gridCol w="1008063"/>
                <a:gridCol w="1008062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549" marB="4554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T="45549" marB="455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549" marB="4554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5111" name="Group 87"/>
          <p:cNvGraphicFramePr>
            <a:graphicFrameLocks noGrp="1"/>
          </p:cNvGraphicFramePr>
          <p:nvPr/>
        </p:nvGraphicFramePr>
        <p:xfrm>
          <a:off x="2070100" y="4367213"/>
          <a:ext cx="3222625" cy="517818"/>
        </p:xfrm>
        <a:graphic>
          <a:graphicData uri="http://schemas.openxmlformats.org/drawingml/2006/table">
            <a:tbl>
              <a:tblPr/>
              <a:tblGrid>
                <a:gridCol w="1074738"/>
                <a:gridCol w="1073150"/>
                <a:gridCol w="10747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549" marB="4554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549" marB="455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549" marB="4554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123" name="AutoShape 99"/>
          <p:cNvSpPr>
            <a:spLocks noChangeArrowheads="1"/>
          </p:cNvSpPr>
          <p:nvPr/>
        </p:nvSpPr>
        <p:spPr bwMode="auto">
          <a:xfrm>
            <a:off x="6011863" y="3500438"/>
            <a:ext cx="2209800" cy="838200"/>
          </a:xfrm>
          <a:prstGeom prst="wedgeRoundRectCallout">
            <a:avLst>
              <a:gd name="adj1" fmla="val -79023"/>
              <a:gd name="adj2" fmla="val 390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/>
              <a:t>特点：块间有序，块内无序</a:t>
            </a:r>
          </a:p>
        </p:txBody>
      </p:sp>
      <p:sp>
        <p:nvSpPr>
          <p:cNvPr id="29774" name="Rectangle 100"/>
          <p:cNvSpPr>
            <a:spLocks noChangeArrowheads="1"/>
          </p:cNvSpPr>
          <p:nvPr/>
        </p:nvSpPr>
        <p:spPr bwMode="auto">
          <a:xfrm>
            <a:off x="179388" y="630238"/>
            <a:ext cx="845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85750" algn="just"/>
            <a:r>
              <a:rPr lang="zh-CN" altLang="en-US" sz="2800" b="1">
                <a:ea typeface="楷体_GB2312" pitchFamily="49" charset="-122"/>
              </a:rPr>
              <a:t>这是一种顺序查找的另一种改进方法。</a:t>
            </a:r>
          </a:p>
          <a:p>
            <a:pPr indent="28575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先让数据</a:t>
            </a:r>
            <a:r>
              <a:rPr lang="zh-CN" altLang="en-US" sz="2800" b="1">
                <a:solidFill>
                  <a:srgbClr val="A50021"/>
                </a:solidFill>
                <a:latin typeface="黑体" pitchFamily="49" charset="-122"/>
                <a:ea typeface="楷体_GB2312" pitchFamily="49" charset="-122"/>
              </a:rPr>
              <a:t>分块有序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，即分成若干子表，要求每个子表中的数值（用关键字更准确）都比后一块中数值小（但子表内部未必有序）。</a:t>
            </a:r>
          </a:p>
          <a:p>
            <a:pPr indent="28575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然后将各子表中的最大关键字构成一个</a:t>
            </a:r>
            <a:r>
              <a:rPr lang="zh-CN" altLang="en-US" sz="2800" b="1">
                <a:solidFill>
                  <a:srgbClr val="A50021"/>
                </a:solidFill>
                <a:latin typeface="黑体" pitchFamily="49" charset="-122"/>
                <a:ea typeface="楷体_GB2312" pitchFamily="49" charset="-122"/>
              </a:rPr>
              <a:t>索引表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，表中还要包含每个子表的起始地址（即头指针）。</a:t>
            </a:r>
          </a:p>
        </p:txBody>
      </p:sp>
      <p:sp>
        <p:nvSpPr>
          <p:cNvPr id="29775" name="Text Box 101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79388" y="-1905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三、索引顺序表的查找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8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0" grpId="0" autoUpdateAnimBg="0"/>
      <p:bldP spid="385041" grpId="0" autoUpdateAnimBg="0"/>
      <p:bldP spid="385042" grpId="0" autoUpdateAnimBg="0"/>
      <p:bldP spid="385083" grpId="0" autoUpdateAnimBg="0"/>
      <p:bldP spid="385084" grpId="0" autoUpdateAnimBg="0"/>
      <p:bldP spid="385085" grpId="0" autoUpdateAnimBg="0"/>
      <p:bldP spid="385094" grpId="0" animBg="1"/>
      <p:bldP spid="385095" grpId="0" autoUpdateAnimBg="0"/>
      <p:bldP spid="385096" grpId="0" autoUpdateAnimBg="0"/>
      <p:bldP spid="385097" grpId="0" autoUpdateAnimBg="0"/>
      <p:bldP spid="385098" grpId="0" autoUpdateAnimBg="0"/>
      <p:bldP spid="38512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3889375" cy="3810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查找步骤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分两步进行：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179388" y="685800"/>
            <a:ext cx="8686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对索引表使用折半查找法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因为索引表是有序表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② 确定了待查关键字所在的子表后，在子表内采用顺序查找法（因为各子表内部是无序表）；</a:t>
            </a:r>
          </a:p>
        </p:txBody>
      </p:sp>
      <p:sp>
        <p:nvSpPr>
          <p:cNvPr id="387076" name="AutoShape 4"/>
          <p:cNvSpPr>
            <a:spLocks noChangeArrowheads="1"/>
          </p:cNvSpPr>
          <p:nvPr/>
        </p:nvSpPr>
        <p:spPr bwMode="auto">
          <a:xfrm>
            <a:off x="684213" y="3860800"/>
            <a:ext cx="3124200" cy="457200"/>
          </a:xfrm>
          <a:prstGeom prst="wedgeRoundRectCallout">
            <a:avLst>
              <a:gd name="adj1" fmla="val 38616"/>
              <a:gd name="adj2" fmla="val -139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chemeClr val="tx2"/>
                </a:solidFill>
              </a:rPr>
              <a:t>对索引表查找的</a:t>
            </a:r>
            <a:r>
              <a:rPr lang="en-US" altLang="zh-CN" sz="2000" b="1">
                <a:solidFill>
                  <a:schemeClr val="tx2"/>
                </a:solidFill>
              </a:rPr>
              <a:t>ASL</a:t>
            </a:r>
          </a:p>
        </p:txBody>
      </p:sp>
      <p:sp>
        <p:nvSpPr>
          <p:cNvPr id="387077" name="AutoShape 5"/>
          <p:cNvSpPr>
            <a:spLocks noChangeArrowheads="1"/>
          </p:cNvSpPr>
          <p:nvPr/>
        </p:nvSpPr>
        <p:spPr bwMode="auto">
          <a:xfrm>
            <a:off x="4356100" y="3932238"/>
            <a:ext cx="2819400" cy="457200"/>
          </a:xfrm>
          <a:prstGeom prst="wedgeRoundRectCallout">
            <a:avLst>
              <a:gd name="adj1" fmla="val -62611"/>
              <a:gd name="adj2" fmla="val -1513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chemeClr val="tx2"/>
                </a:solidFill>
              </a:rPr>
              <a:t>对块内查找的</a:t>
            </a:r>
            <a:r>
              <a:rPr lang="en-US" altLang="zh-CN" sz="2000" b="1">
                <a:solidFill>
                  <a:schemeClr val="tx2"/>
                </a:solidFill>
              </a:rPr>
              <a:t>ASL</a:t>
            </a:r>
          </a:p>
        </p:txBody>
      </p:sp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346075" y="4365625"/>
          <a:ext cx="67421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Microsoft 公式 3.0" r:id="rId3" imgW="2501900" imgH="317500" progId="Equation.3">
                  <p:embed/>
                </p:oleObj>
              </mc:Choice>
              <mc:Fallback>
                <p:oleObj name="Microsoft 公式 3.0" r:id="rId3" imgW="25019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365625"/>
                        <a:ext cx="6742113" cy="852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9" name="AutoShape 7"/>
          <p:cNvSpPr>
            <a:spLocks noChangeArrowheads="1"/>
          </p:cNvSpPr>
          <p:nvPr/>
        </p:nvSpPr>
        <p:spPr bwMode="auto">
          <a:xfrm>
            <a:off x="2843213" y="5373688"/>
            <a:ext cx="5257800" cy="457200"/>
          </a:xfrm>
          <a:prstGeom prst="wedgeRoundRectCallout">
            <a:avLst>
              <a:gd name="adj1" fmla="val -59060"/>
              <a:gd name="adj2" fmla="val -109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>
                <a:solidFill>
                  <a:schemeClr val="tx2"/>
                </a:solidFill>
              </a:rPr>
              <a:t>S</a:t>
            </a:r>
            <a:r>
              <a:rPr lang="zh-CN" altLang="en-US" sz="2000" b="1">
                <a:solidFill>
                  <a:schemeClr val="tx2"/>
                </a:solidFill>
              </a:rPr>
              <a:t>为每块内部的记录个数，</a:t>
            </a:r>
            <a:r>
              <a:rPr lang="en-US" altLang="zh-CN" b="1">
                <a:solidFill>
                  <a:schemeClr val="tx2"/>
                </a:solidFill>
              </a:rPr>
              <a:t>n/s</a:t>
            </a:r>
            <a:r>
              <a:rPr lang="zh-CN" altLang="en-US" sz="2000" b="1">
                <a:solidFill>
                  <a:schemeClr val="tx2"/>
                </a:solidFill>
              </a:rPr>
              <a:t>即块的数目</a:t>
            </a: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755650" y="2924175"/>
            <a:ext cx="347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查找效率：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ASL=L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+L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w</a:t>
            </a:r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250825" y="23495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注意：索引可以根据查找表的特点来构造。</a:t>
            </a:r>
          </a:p>
        </p:txBody>
      </p:sp>
      <p:sp>
        <p:nvSpPr>
          <p:cNvPr id="387082" name="Rectangle 10"/>
          <p:cNvSpPr>
            <a:spLocks noChangeArrowheads="1"/>
          </p:cNvSpPr>
          <p:nvPr/>
        </p:nvSpPr>
        <p:spPr bwMode="auto">
          <a:xfrm>
            <a:off x="250825" y="5805488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例如当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n=9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s=3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bs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而折半法为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顺序法为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  <p:bldP spid="387076" grpId="0" animBg="1" autoUpdateAnimBg="0"/>
      <p:bldP spid="387077" grpId="0" animBg="1" autoUpdateAnimBg="0"/>
      <p:bldP spid="387079" grpId="0" animBg="1" autoUpdateAnimBg="0"/>
      <p:bldP spid="387080" grpId="0"/>
      <p:bldP spid="387081" grpId="0"/>
      <p:bldP spid="3870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07950" y="765175"/>
            <a:ext cx="8785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查找表</a:t>
            </a:r>
            <a:r>
              <a:rPr lang="en-US" altLang="zh-CN" sz="3200" b="1">
                <a:ea typeface="楷体_GB2312" pitchFamily="49" charset="-122"/>
              </a:rPr>
              <a:t>(Search Table)——</a:t>
            </a:r>
            <a:r>
              <a:rPr lang="zh-CN" altLang="en-US" sz="3200" b="1">
                <a:ea typeface="楷体_GB2312" pitchFamily="49" charset="-122"/>
              </a:rPr>
              <a:t>由同一类型的数据元素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或记录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构成的集合。</a:t>
            </a:r>
          </a:p>
        </p:txBody>
      </p:sp>
      <p:sp>
        <p:nvSpPr>
          <p:cNvPr id="4099" name="Text Box 3110"/>
          <p:cNvSpPr txBox="1">
            <a:spLocks noChangeArrowheads="1"/>
          </p:cNvSpPr>
          <p:nvPr/>
        </p:nvSpPr>
        <p:spPr bwMode="auto">
          <a:xfrm>
            <a:off x="2843213" y="188913"/>
            <a:ext cx="3313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ea typeface="楷体_GB2312" pitchFamily="49" charset="-122"/>
              </a:rPr>
              <a:t>9.1 </a:t>
            </a:r>
            <a:r>
              <a:rPr lang="zh-CN" altLang="en-US" sz="3600" b="1">
                <a:ea typeface="楷体_GB2312" pitchFamily="49" charset="-122"/>
              </a:rPr>
              <a:t>基本概念</a:t>
            </a:r>
          </a:p>
        </p:txBody>
      </p:sp>
      <p:sp>
        <p:nvSpPr>
          <p:cNvPr id="4100" name="Rectangle 3112"/>
          <p:cNvSpPr>
            <a:spLocks noChangeArrowheads="1"/>
          </p:cNvSpPr>
          <p:nvPr/>
        </p:nvSpPr>
        <p:spPr bwMode="auto">
          <a:xfrm>
            <a:off x="466725" y="1916113"/>
            <a:ext cx="8426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由于“集合”中的数据元素之间存在着松散的关系，因此查找表是一种应用灵便的数据结构。</a:t>
            </a:r>
          </a:p>
        </p:txBody>
      </p:sp>
      <p:sp>
        <p:nvSpPr>
          <p:cNvPr id="187433" name="Rectangle 3113"/>
          <p:cNvSpPr>
            <a:spLocks noChangeArrowheads="1"/>
          </p:cNvSpPr>
          <p:nvPr/>
        </p:nvSpPr>
        <p:spPr bwMode="auto">
          <a:xfrm>
            <a:off x="252413" y="3835400"/>
            <a:ext cx="885666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查询</a:t>
            </a:r>
            <a:r>
              <a:rPr lang="zh-CN" altLang="en-US" sz="3200" b="1">
                <a:ea typeface="楷体_GB2312" pitchFamily="49" charset="-122"/>
              </a:rPr>
              <a:t>某个“特定”数据元素是否在查找表中；</a:t>
            </a:r>
          </a:p>
          <a:p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检索</a:t>
            </a:r>
            <a:r>
              <a:rPr lang="zh-CN" altLang="en-US" sz="3200" b="1">
                <a:ea typeface="楷体_GB2312" pitchFamily="49" charset="-122"/>
              </a:rPr>
              <a:t>某个“特定”数据元素的各种属性；</a:t>
            </a:r>
          </a:p>
          <a:p>
            <a:r>
              <a:rPr lang="en-US" altLang="zh-CN" sz="3200" b="1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）在查找表中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插入</a:t>
            </a:r>
            <a:r>
              <a:rPr lang="zh-CN" altLang="en-US" sz="3200" b="1">
                <a:ea typeface="楷体_GB2312" pitchFamily="49" charset="-122"/>
              </a:rPr>
              <a:t>一个数据元素；</a:t>
            </a:r>
          </a:p>
          <a:p>
            <a:r>
              <a:rPr lang="en-US" altLang="zh-CN" sz="3200" b="1">
                <a:ea typeface="楷体_GB2312" pitchFamily="49" charset="-122"/>
              </a:rPr>
              <a:t>4</a:t>
            </a:r>
            <a:r>
              <a:rPr lang="zh-CN" altLang="en-US" sz="3200" b="1">
                <a:ea typeface="楷体_GB2312" pitchFamily="49" charset="-122"/>
              </a:rPr>
              <a:t>）从查找表中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删除</a:t>
            </a:r>
            <a:r>
              <a:rPr lang="zh-CN" altLang="en-US" sz="3200" b="1">
                <a:ea typeface="楷体_GB2312" pitchFamily="49" charset="-122"/>
              </a:rPr>
              <a:t>某个数据元素。</a:t>
            </a:r>
          </a:p>
        </p:txBody>
      </p:sp>
      <p:sp>
        <p:nvSpPr>
          <p:cNvPr id="4102" name="Rectangle 3114"/>
          <p:cNvSpPr>
            <a:spLocks noChangeArrowheads="1"/>
          </p:cNvSpPr>
          <p:nvPr/>
        </p:nvSpPr>
        <p:spPr bwMode="auto">
          <a:xfrm>
            <a:off x="36513" y="3209925"/>
            <a:ext cx="4391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对查找表的基本操作</a:t>
            </a:r>
            <a:r>
              <a:rPr lang="en-US" altLang="zh-CN" sz="3200" b="1"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569325" cy="417671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b="1" smtClean="0">
                <a:ea typeface="楷体_GB2312" pitchFamily="49" charset="-122"/>
              </a:rPr>
              <a:t>综合之前讨论的几种查找表的特性：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ea typeface="楷体_GB2312" pitchFamily="49" charset="-122"/>
              </a:rPr>
              <a:t>              </a:t>
            </a:r>
            <a:r>
              <a:rPr lang="zh-CN" altLang="en-US" b="1" smtClean="0">
                <a:solidFill>
                  <a:srgbClr val="FF00FF"/>
                </a:solidFill>
                <a:ea typeface="楷体_GB2312" pitchFamily="49" charset="-122"/>
              </a:rPr>
              <a:t>                查找           插入            删除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无序顺序表</a:t>
            </a:r>
            <a:r>
              <a:rPr lang="zh-CN" altLang="en-US" b="1" smtClean="0">
                <a:ea typeface="楷体_GB2312" pitchFamily="49" charset="-122"/>
              </a:rPr>
              <a:t>          </a:t>
            </a:r>
            <a:r>
              <a:rPr lang="zh-CN" altLang="en-US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(n)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(1) 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(n)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无序线性链表</a:t>
            </a:r>
            <a:r>
              <a:rPr lang="zh-CN" altLang="en-US" b="1" smtClean="0">
                <a:ea typeface="楷体_GB2312" pitchFamily="49" charset="-122"/>
              </a:rPr>
              <a:t>      </a:t>
            </a:r>
            <a:r>
              <a:rPr lang="zh-CN" altLang="en-US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(n)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(1) 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(1)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有序顺序表  </a:t>
            </a:r>
            <a:r>
              <a:rPr lang="zh-CN" altLang="en-US" b="1" smtClean="0">
                <a:ea typeface="楷体_GB2312" pitchFamily="49" charset="-122"/>
              </a:rPr>
              <a:t>      </a:t>
            </a:r>
            <a:r>
              <a:rPr lang="zh-CN" altLang="en-US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(logn)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(n) 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(n)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有序线性链表 </a:t>
            </a:r>
            <a:r>
              <a:rPr lang="zh-CN" altLang="en-US" b="1" smtClean="0">
                <a:ea typeface="楷体_GB2312" pitchFamily="49" charset="-122"/>
              </a:rPr>
              <a:t>     </a:t>
            </a:r>
            <a:r>
              <a:rPr lang="zh-CN" altLang="en-US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(n)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(1)             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b="1" smtClean="0">
                <a:ea typeface="楷体_GB2312" pitchFamily="49" charset="-122"/>
              </a:rPr>
              <a:t>(1)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79388" y="3730625"/>
            <a:ext cx="88392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200" b="1">
                <a:ea typeface="楷体_GB2312" pitchFamily="49" charset="-122"/>
              </a:rPr>
              <a:t>可得如下结论：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）从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查找</a:t>
            </a:r>
            <a:r>
              <a:rPr lang="zh-CN" altLang="en-US" sz="3200" b="1">
                <a:ea typeface="楷体_GB2312" pitchFamily="49" charset="-122"/>
              </a:rPr>
              <a:t>性能看，最好情况能达</a:t>
            </a:r>
            <a:r>
              <a:rPr lang="zh-CN" altLang="en-US" sz="3200" b="1">
                <a:solidFill>
                  <a:srgbClr val="008080"/>
                </a:solidFill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sz="3200" b="1">
                <a:solidFill>
                  <a:srgbClr val="008080"/>
                </a:solidFill>
                <a:ea typeface="楷体_GB2312" pitchFamily="49" charset="-122"/>
              </a:rPr>
              <a:t>(logn)</a:t>
            </a:r>
            <a:r>
              <a:rPr lang="zh-CN" altLang="en-US" sz="3200" b="1">
                <a:ea typeface="楷体_GB2312" pitchFamily="49" charset="-122"/>
              </a:rPr>
              <a:t>，此时要求表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有序</a:t>
            </a:r>
            <a:r>
              <a:rPr lang="zh-CN" altLang="en-US" sz="3200" b="1">
                <a:ea typeface="楷体_GB2312" pitchFamily="49" charset="-122"/>
              </a:rPr>
              <a:t>；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）从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插入</a:t>
            </a:r>
            <a:r>
              <a:rPr lang="zh-CN" altLang="en-US" sz="3200" b="1">
                <a:ea typeface="楷体_GB2312" pitchFamily="49" charset="-12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删除</a:t>
            </a:r>
            <a:r>
              <a:rPr lang="zh-CN" altLang="en-US" sz="3200" b="1">
                <a:ea typeface="楷体_GB2312" pitchFamily="49" charset="-122"/>
              </a:rPr>
              <a:t>的性能看，最好情况能达</a:t>
            </a:r>
            <a:r>
              <a:rPr lang="zh-CN" altLang="en-US" sz="3200" b="1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</a:t>
            </a:r>
            <a:r>
              <a:rPr lang="en-US" altLang="zh-CN" sz="3200" b="1">
                <a:solidFill>
                  <a:srgbClr val="008000"/>
                </a:solidFill>
                <a:ea typeface="楷体_GB2312" pitchFamily="49" charset="-122"/>
              </a:rPr>
              <a:t>(1)</a:t>
            </a:r>
            <a:r>
              <a:rPr lang="zh-CN" altLang="en-US" sz="3200" b="1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zh-CN" altLang="en-US" sz="3200" b="1">
                <a:ea typeface="楷体_GB2312" pitchFamily="49" charset="-122"/>
              </a:rPr>
              <a:t>此时要求存储结构是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链表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33400" y="1631950"/>
            <a:ext cx="442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66CC"/>
                </a:solidFill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FF66CC"/>
                </a:solidFill>
                <a:ea typeface="楷体_GB2312" pitchFamily="49" charset="-122"/>
              </a:rPr>
              <a:t>一、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什么是哈希表？</a:t>
            </a:r>
          </a:p>
        </p:txBody>
      </p:sp>
      <p:sp>
        <p:nvSpPr>
          <p:cNvPr id="33795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52400" y="2441575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/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二、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哈希函数的构造方法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33796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33400" y="3260725"/>
            <a:ext cx="723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/>
            <a:r>
              <a:rPr lang="zh-CN" altLang="en-US" sz="3600">
                <a:solidFill>
                  <a:srgbClr val="FF00FF"/>
                </a:solidFill>
                <a:ea typeface="楷体_GB2312" pitchFamily="49" charset="-122"/>
              </a:rPr>
              <a:t>三、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处理冲突的方法</a:t>
            </a:r>
            <a:endParaRPr lang="zh-CN" altLang="en-US" sz="36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3797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447800" y="4098925"/>
            <a:ext cx="629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四、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哈希表的查找和插入</a:t>
            </a:r>
            <a:endParaRPr lang="zh-CN" altLang="en-US" sz="36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3798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847850" y="4937125"/>
            <a:ext cx="607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FF"/>
                </a:solidFill>
                <a:ea typeface="楷体_GB2312" pitchFamily="49" charset="-122"/>
              </a:rPr>
              <a:t>   </a:t>
            </a:r>
            <a:r>
              <a:rPr lang="zh-CN" altLang="en-US" sz="3600">
                <a:solidFill>
                  <a:srgbClr val="FF00FF"/>
                </a:solidFill>
                <a:ea typeface="楷体_GB2312" pitchFamily="49" charset="-122"/>
              </a:rPr>
              <a:t>五、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哈希表的删除操作</a:t>
            </a:r>
          </a:p>
        </p:txBody>
      </p:sp>
      <p:sp>
        <p:nvSpPr>
          <p:cNvPr id="33799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219200" y="5772150"/>
            <a:ext cx="64849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</a:rPr>
              <a:t>六、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哈希表与静态查找表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19250" y="333375"/>
            <a:ext cx="611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9.3   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哈  希  表</a:t>
            </a:r>
            <a:endParaRPr lang="zh-CN" altLang="en-US" sz="360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一、什么是哈希表？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-304800" y="3530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  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609600" y="51816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   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79388" y="981075"/>
            <a:ext cx="87852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以上两节讨论的表示查找表的各种结构的共同特点：一个记录在表中的位置与它的关键字之间不存在一个确定的关系，因此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50825" y="2636838"/>
            <a:ext cx="87185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查找的过程为给定值依次和关键字集合中各个关键字进行比较，查找的效率取决于和给定值进行比较的关键字个数。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250825" y="4211638"/>
            <a:ext cx="871378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3200" b="1">
                <a:ea typeface="楷体_GB2312" pitchFamily="49" charset="-122"/>
              </a:rPr>
              <a:t>    </a:t>
            </a:r>
            <a:r>
              <a:rPr lang="zh-CN" altLang="en-US" sz="3200" b="1">
                <a:ea typeface="楷体_GB2312" pitchFamily="49" charset="-122"/>
              </a:rPr>
              <a:t>用这类方法表示的查找表，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其平均查找长度都不为零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09600" y="5410200"/>
            <a:ext cx="81597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ea typeface="楷体_GB2312" pitchFamily="49" charset="-122"/>
              </a:rPr>
              <a:t>不同的表示方法，其</a:t>
            </a:r>
            <a:r>
              <a:rPr lang="zh-CN" altLang="en-US" sz="3200" b="1">
                <a:solidFill>
                  <a:srgbClr val="990099"/>
                </a:solidFill>
                <a:ea typeface="楷体_GB2312" pitchFamily="49" charset="-122"/>
              </a:rPr>
              <a:t>差别仅在于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  <a:p>
            <a:pPr>
              <a:lnSpc>
                <a:spcPct val="105000"/>
              </a:lnSpc>
            </a:pPr>
            <a:r>
              <a:rPr lang="zh-CN" altLang="en-US" sz="3200" b="1">
                <a:ea typeface="楷体_GB2312" pitchFamily="49" charset="-122"/>
              </a:rPr>
              <a:t>关键字和给定值进行比较的顺序不同。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23850" y="1700213"/>
            <a:ext cx="8610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ea typeface="楷体_GB2312" pitchFamily="49" charset="-122"/>
              </a:rPr>
              <a:t>     </a:t>
            </a:r>
            <a:r>
              <a:rPr lang="zh-CN" altLang="en-US" sz="3200" b="1">
                <a:ea typeface="楷体_GB2312" pitchFamily="49" charset="-122"/>
              </a:rPr>
              <a:t>只有一个办法：预先知道所查关键字在表中的位置，即，要求：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记录的存储位置和其关键字之间存在一种确定的关系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404813"/>
            <a:ext cx="88201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zh-CN" altLang="en-US" sz="3200" b="1">
                <a:ea typeface="楷体_GB2312" pitchFamily="49" charset="-122"/>
              </a:rPr>
              <a:t>对于频繁使用的查找表，我们希望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ASL = 0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。</a:t>
            </a:r>
            <a:r>
              <a:rPr lang="zh-CN" altLang="en-US" sz="3200" b="1">
                <a:ea typeface="楷体_GB2312" pitchFamily="49" charset="-122"/>
              </a:rPr>
              <a:t>即不需要从“比较”的结果来确定查找成功，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3850" y="4194175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5288" y="2420938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>
                <a:ea typeface="楷体_GB2312" pitchFamily="49" charset="-122"/>
              </a:rPr>
              <a:t>若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以下标为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000 ~ 999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的顺序表</a:t>
            </a:r>
            <a:r>
              <a:rPr lang="zh-CN" altLang="en-US" sz="3200" b="1">
                <a:ea typeface="楷体_GB2312" pitchFamily="49" charset="-122"/>
              </a:rPr>
              <a:t>表示之。则查找过程可以简单进行：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>
                <a:ea typeface="楷体_GB2312" pitchFamily="49" charset="-122"/>
              </a:rPr>
              <a:t>例如：为每年招收的 </a:t>
            </a:r>
            <a:r>
              <a:rPr lang="en-US" altLang="zh-CN" sz="3200" b="1">
                <a:ea typeface="楷体_GB2312" pitchFamily="49" charset="-122"/>
              </a:rPr>
              <a:t>1000 </a:t>
            </a:r>
            <a:r>
              <a:rPr lang="zh-CN" altLang="en-US" sz="3200" b="1">
                <a:ea typeface="楷体_GB2312" pitchFamily="49" charset="-122"/>
              </a:rPr>
              <a:t>名新生建立一张查找表，其关键字为学号，其值的范围为 </a:t>
            </a:r>
            <a:r>
              <a:rPr lang="en-US" altLang="zh-CN" sz="3200" b="1">
                <a:ea typeface="楷体_GB2312" pitchFamily="49" charset="-122"/>
              </a:rPr>
              <a:t>xx000 ~ xx999 (</a:t>
            </a:r>
            <a:r>
              <a:rPr lang="zh-CN" altLang="en-US" sz="3200" b="1">
                <a:ea typeface="楷体_GB2312" pitchFamily="49" charset="-122"/>
              </a:rPr>
              <a:t>前两位为年份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95288" y="3989388"/>
            <a:ext cx="84248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ea typeface="楷体_GB2312" pitchFamily="49" charset="-122"/>
              </a:rPr>
              <a:t>取给定值（学号）的后三位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，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不需要经过比较便可直接从顺序表中找到待查关键字。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5976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>
                <a:ea typeface="楷体_GB2312" pitchFamily="49" charset="-122"/>
              </a:rPr>
              <a:t>但是，对于</a:t>
            </a:r>
            <a:r>
              <a:rPr lang="zh-CN" altLang="en-US" sz="3200" b="1">
                <a:solidFill>
                  <a:srgbClr val="FF0066"/>
                </a:solidFill>
                <a:ea typeface="楷体_GB2312" pitchFamily="49" charset="-122"/>
              </a:rPr>
              <a:t>动态查找表</a:t>
            </a:r>
            <a:r>
              <a:rPr lang="zh-CN" altLang="en-US" sz="3200" b="1">
                <a:ea typeface="楷体_GB2312" pitchFamily="49" charset="-122"/>
              </a:rPr>
              <a:t>而言，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07950" y="3124200"/>
            <a:ext cx="88566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    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因此在一般情况下，需在关键字与记录在表中的存储位置之间建立一个函数关系，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以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f(key)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作为关键字为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key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的记录在表中的位置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通常称这个函数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f(key)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为哈希函数。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6725" y="836613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ea typeface="楷体_GB2312" pitchFamily="49" charset="-122"/>
              </a:rPr>
              <a:t>1) </a:t>
            </a:r>
            <a:r>
              <a:rPr lang="zh-CN" altLang="en-US" sz="3200" b="1">
                <a:ea typeface="楷体_GB2312" pitchFamily="49" charset="-122"/>
              </a:rPr>
              <a:t>表长不确定；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95288" y="1628775"/>
            <a:ext cx="681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ea typeface="楷体_GB2312" pitchFamily="49" charset="-122"/>
              </a:rPr>
              <a:t>2) </a:t>
            </a:r>
            <a:r>
              <a:rPr lang="zh-CN" altLang="en-US" sz="3200" b="1">
                <a:ea typeface="楷体_GB2312" pitchFamily="49" charset="-122"/>
              </a:rPr>
              <a:t>在设计查找表时，只知道关键字所</a:t>
            </a:r>
          </a:p>
          <a:p>
            <a:pPr>
              <a:lnSpc>
                <a:spcPct val="125000"/>
              </a:lnSpc>
            </a:pPr>
            <a:r>
              <a:rPr lang="zh-CN" altLang="en-US" sz="3200" b="1">
                <a:ea typeface="楷体_GB2312" pitchFamily="49" charset="-122"/>
              </a:rPr>
              <a:t>     属范围，而不知道确切的关键字。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900113" y="5805488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注意：这个函数并不一定是数学函数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2836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63575" y="914400"/>
            <a:ext cx="832802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ea typeface="黑体" pitchFamily="49" charset="-122"/>
              </a:rPr>
              <a:t>{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Z</a:t>
            </a:r>
            <a:r>
              <a:rPr lang="en-US" altLang="zh-CN" sz="3200">
                <a:ea typeface="黑体" pitchFamily="49" charset="-122"/>
              </a:rPr>
              <a:t>hao,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Q</a:t>
            </a:r>
            <a:r>
              <a:rPr lang="en-US" altLang="zh-CN" sz="3200">
                <a:ea typeface="黑体" pitchFamily="49" charset="-122"/>
              </a:rPr>
              <a:t>ian,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S</a:t>
            </a:r>
            <a:r>
              <a:rPr lang="en-US" altLang="zh-CN" sz="3200">
                <a:ea typeface="黑体" pitchFamily="49" charset="-122"/>
              </a:rPr>
              <a:t>un,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L</a:t>
            </a:r>
            <a:r>
              <a:rPr lang="en-US" altLang="zh-CN" sz="3200">
                <a:ea typeface="黑体" pitchFamily="49" charset="-122"/>
              </a:rPr>
              <a:t>i,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W</a:t>
            </a:r>
            <a:r>
              <a:rPr lang="en-US" altLang="zh-CN" sz="3200">
                <a:ea typeface="黑体" pitchFamily="49" charset="-122"/>
              </a:rPr>
              <a:t>u,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C</a:t>
            </a:r>
            <a:r>
              <a:rPr lang="en-US" altLang="zh-CN" sz="3200">
                <a:ea typeface="黑体" pitchFamily="49" charset="-122"/>
              </a:rPr>
              <a:t>hen,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H</a:t>
            </a:r>
            <a:r>
              <a:rPr lang="en-US" altLang="zh-CN" sz="3200">
                <a:ea typeface="黑体" pitchFamily="49" charset="-122"/>
              </a:rPr>
              <a:t>an,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Y</a:t>
            </a:r>
            <a:r>
              <a:rPr lang="en-US" altLang="zh-CN" sz="3200">
                <a:ea typeface="黑体" pitchFamily="49" charset="-122"/>
              </a:rPr>
              <a:t>e, </a:t>
            </a:r>
            <a:r>
              <a:rPr lang="en-US" altLang="zh-CN" sz="3200" b="1">
                <a:solidFill>
                  <a:srgbClr val="FF00FF"/>
                </a:solidFill>
                <a:ea typeface="黑体" pitchFamily="49" charset="-122"/>
              </a:rPr>
              <a:t>D</a:t>
            </a:r>
            <a:r>
              <a:rPr lang="en-US" altLang="zh-CN" sz="3200">
                <a:ea typeface="黑体" pitchFamily="49" charset="-122"/>
              </a:rPr>
              <a:t>ei</a:t>
            </a:r>
            <a:r>
              <a:rPr lang="en-US" altLang="zh-CN" sz="3600">
                <a:ea typeface="黑体" pitchFamily="49" charset="-122"/>
              </a:rPr>
              <a:t>} </a:t>
            </a:r>
          </a:p>
          <a:p>
            <a:pPr eaLnBrk="1" hangingPunct="1"/>
            <a:r>
              <a:rPr lang="en-US" altLang="zh-CN" sz="3600">
                <a:ea typeface="黑体" pitchFamily="49" charset="-122"/>
              </a:rPr>
              <a:t>  26      17    19   12  23   3        8      25   4</a:t>
            </a:r>
            <a:endParaRPr lang="en-US" altLang="zh-CN" sz="4000">
              <a:ea typeface="黑体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333375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例如：对于如下 </a:t>
            </a:r>
            <a:r>
              <a:rPr lang="en-US" altLang="zh-CN" sz="3200" b="1">
                <a:ea typeface="楷体_GB2312" pitchFamily="49" charset="-122"/>
              </a:rPr>
              <a:t>9 </a:t>
            </a:r>
            <a:r>
              <a:rPr lang="zh-CN" altLang="en-US" sz="3200" b="1">
                <a:ea typeface="楷体_GB2312" pitchFamily="49" charset="-122"/>
              </a:rPr>
              <a:t>个关键字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825" y="2393950"/>
            <a:ext cx="8483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>
                <a:ea typeface="楷体_GB2312" pitchFamily="49" charset="-122"/>
              </a:rPr>
              <a:t>设 哈希函数</a:t>
            </a:r>
            <a:r>
              <a:rPr lang="zh-CN" altLang="en-US" sz="3600" b="1">
                <a:solidFill>
                  <a:srgbClr val="A50021"/>
                </a:solidFill>
                <a:ea typeface="黑体" pitchFamily="49" charset="-122"/>
              </a:rPr>
              <a:t> </a:t>
            </a: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</a:rPr>
              <a:t>f(key) =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</a:rPr>
              <a:t>     </a:t>
            </a: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  <a:sym typeface="Symbol" pitchFamily="18" charset="2"/>
              </a:rPr>
              <a:t></a:t>
            </a: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</a:rPr>
              <a:t>(Ord(</a:t>
            </a:r>
            <a:r>
              <a:rPr lang="zh-CN" altLang="en-US" sz="3600" b="1">
                <a:solidFill>
                  <a:srgbClr val="CC6600"/>
                </a:solidFill>
                <a:ea typeface="黑体" pitchFamily="49" charset="-122"/>
              </a:rPr>
              <a:t>第一个字母</a:t>
            </a: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</a:rPr>
              <a:t>) </a:t>
            </a:r>
            <a:r>
              <a:rPr lang="zh-CN" altLang="en-US" b="1"/>
              <a:t>－</a:t>
            </a: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</a:rPr>
              <a:t>Ord('A')+1)/2</a:t>
            </a:r>
            <a:r>
              <a:rPr lang="en-US" altLang="zh-CN" sz="3600" b="1">
                <a:solidFill>
                  <a:srgbClr val="CC6600"/>
                </a:solidFill>
                <a:ea typeface="黑体" pitchFamily="49" charset="-122"/>
                <a:sym typeface="Symbol" pitchFamily="18" charset="2"/>
              </a:rPr>
              <a:t>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09600" y="49022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Chen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8229600" y="4913313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Zhao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5029200" y="4913313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Qian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5715000" y="49133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Sun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3886200" y="4902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Li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037388" y="4902200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Wu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2590800" y="4902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Han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7689850" y="4902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Ye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1357313" y="4902200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50021"/>
                </a:solidFill>
                <a:ea typeface="黑体" pitchFamily="49" charset="-122"/>
              </a:rPr>
              <a:t>Dei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88925" y="5802313"/>
            <a:ext cx="675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FF"/>
                </a:solidFill>
                <a:ea typeface="楷体_GB2312" pitchFamily="49" charset="-122"/>
              </a:rPr>
              <a:t>问题</a:t>
            </a:r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: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 </a:t>
            </a:r>
            <a:r>
              <a:rPr lang="zh-CN" altLang="en-US" sz="3200" b="1">
                <a:ea typeface="楷体_GB2312" pitchFamily="49" charset="-122"/>
              </a:rPr>
              <a:t>若添加关键字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Z</a:t>
            </a:r>
            <a:r>
              <a:rPr lang="en-US" altLang="zh-CN" sz="3200" b="1">
                <a:ea typeface="楷体_GB2312" pitchFamily="49" charset="-122"/>
              </a:rPr>
              <a:t>hou , </a:t>
            </a:r>
            <a:r>
              <a:rPr lang="zh-CN" altLang="en-US" sz="3200" b="1">
                <a:ea typeface="楷体_GB2312" pitchFamily="49" charset="-122"/>
              </a:rPr>
              <a:t>怎么办？</a:t>
            </a:r>
          </a:p>
        </p:txBody>
      </p:sp>
      <p:grpSp>
        <p:nvGrpSpPr>
          <p:cNvPr id="38927" name="Group 211"/>
          <p:cNvGrpSpPr>
            <a:grpSpLocks/>
          </p:cNvGrpSpPr>
          <p:nvPr/>
        </p:nvGrpSpPr>
        <p:grpSpPr bwMode="auto">
          <a:xfrm>
            <a:off x="76200" y="4418013"/>
            <a:ext cx="8859838" cy="977900"/>
            <a:chOff x="48" y="2345"/>
            <a:chExt cx="5581" cy="616"/>
          </a:xfrm>
        </p:grpSpPr>
        <p:sp>
          <p:nvSpPr>
            <p:cNvPr id="38928" name="Rectangle 212"/>
            <p:cNvSpPr>
              <a:spLocks noChangeArrowheads="1"/>
            </p:cNvSpPr>
            <p:nvPr/>
          </p:nvSpPr>
          <p:spPr bwMode="auto">
            <a:xfrm>
              <a:off x="98" y="2345"/>
              <a:ext cx="5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2800">
                  <a:solidFill>
                    <a:srgbClr val="000000"/>
                  </a:solidFill>
                </a:rPr>
                <a:t>  0     1     2     3     4     5     6     7     8     9    10    11   12   13</a:t>
              </a:r>
              <a:endParaRPr kumimoji="0" lang="en-US" altLang="zh-CN" sz="2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8929" name="Rectangle 213"/>
            <p:cNvSpPr>
              <a:spLocks noChangeArrowheads="1"/>
            </p:cNvSpPr>
            <p:nvPr/>
          </p:nvSpPr>
          <p:spPr bwMode="auto">
            <a:xfrm>
              <a:off x="48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214"/>
            <p:cNvSpPr>
              <a:spLocks noChangeShapeType="1"/>
            </p:cNvSpPr>
            <p:nvPr/>
          </p:nvSpPr>
          <p:spPr bwMode="auto">
            <a:xfrm>
              <a:off x="48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215"/>
            <p:cNvSpPr>
              <a:spLocks noChangeShapeType="1"/>
            </p:cNvSpPr>
            <p:nvPr/>
          </p:nvSpPr>
          <p:spPr bwMode="auto">
            <a:xfrm>
              <a:off x="48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Rectangle 216"/>
            <p:cNvSpPr>
              <a:spLocks noChangeArrowheads="1"/>
            </p:cNvSpPr>
            <p:nvPr/>
          </p:nvSpPr>
          <p:spPr bwMode="auto">
            <a:xfrm>
              <a:off x="48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217"/>
            <p:cNvSpPr>
              <a:spLocks noChangeShapeType="1"/>
            </p:cNvSpPr>
            <p:nvPr/>
          </p:nvSpPr>
          <p:spPr bwMode="auto">
            <a:xfrm>
              <a:off x="48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218"/>
            <p:cNvSpPr>
              <a:spLocks noChangeShapeType="1"/>
            </p:cNvSpPr>
            <p:nvPr/>
          </p:nvSpPr>
          <p:spPr bwMode="auto">
            <a:xfrm>
              <a:off x="48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Rectangle 219"/>
            <p:cNvSpPr>
              <a:spLocks noChangeArrowheads="1"/>
            </p:cNvSpPr>
            <p:nvPr/>
          </p:nvSpPr>
          <p:spPr bwMode="auto">
            <a:xfrm>
              <a:off x="51" y="2623"/>
              <a:ext cx="39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20"/>
            <p:cNvSpPr>
              <a:spLocks noChangeShapeType="1"/>
            </p:cNvSpPr>
            <p:nvPr/>
          </p:nvSpPr>
          <p:spPr bwMode="auto">
            <a:xfrm>
              <a:off x="51" y="2623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Rectangle 221"/>
            <p:cNvSpPr>
              <a:spLocks noChangeArrowheads="1"/>
            </p:cNvSpPr>
            <p:nvPr/>
          </p:nvSpPr>
          <p:spPr bwMode="auto">
            <a:xfrm>
              <a:off x="449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222"/>
            <p:cNvSpPr>
              <a:spLocks noChangeShapeType="1"/>
            </p:cNvSpPr>
            <p:nvPr/>
          </p:nvSpPr>
          <p:spPr bwMode="auto">
            <a:xfrm>
              <a:off x="449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223"/>
            <p:cNvSpPr>
              <a:spLocks noChangeShapeType="1"/>
            </p:cNvSpPr>
            <p:nvPr/>
          </p:nvSpPr>
          <p:spPr bwMode="auto">
            <a:xfrm>
              <a:off x="449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Rectangle 224"/>
            <p:cNvSpPr>
              <a:spLocks noChangeArrowheads="1"/>
            </p:cNvSpPr>
            <p:nvPr/>
          </p:nvSpPr>
          <p:spPr bwMode="auto">
            <a:xfrm>
              <a:off x="452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225"/>
            <p:cNvSpPr>
              <a:spLocks noChangeShapeType="1"/>
            </p:cNvSpPr>
            <p:nvPr/>
          </p:nvSpPr>
          <p:spPr bwMode="auto">
            <a:xfrm>
              <a:off x="452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Rectangle 226"/>
            <p:cNvSpPr>
              <a:spLocks noChangeArrowheads="1"/>
            </p:cNvSpPr>
            <p:nvPr/>
          </p:nvSpPr>
          <p:spPr bwMode="auto">
            <a:xfrm>
              <a:off x="846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227"/>
            <p:cNvSpPr>
              <a:spLocks noChangeShapeType="1"/>
            </p:cNvSpPr>
            <p:nvPr/>
          </p:nvSpPr>
          <p:spPr bwMode="auto">
            <a:xfrm>
              <a:off x="846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228"/>
            <p:cNvSpPr>
              <a:spLocks noChangeShapeType="1"/>
            </p:cNvSpPr>
            <p:nvPr/>
          </p:nvSpPr>
          <p:spPr bwMode="auto">
            <a:xfrm>
              <a:off x="846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Rectangle 229"/>
            <p:cNvSpPr>
              <a:spLocks noChangeArrowheads="1"/>
            </p:cNvSpPr>
            <p:nvPr/>
          </p:nvSpPr>
          <p:spPr bwMode="auto">
            <a:xfrm>
              <a:off x="850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230"/>
            <p:cNvSpPr>
              <a:spLocks noChangeShapeType="1"/>
            </p:cNvSpPr>
            <p:nvPr/>
          </p:nvSpPr>
          <p:spPr bwMode="auto">
            <a:xfrm>
              <a:off x="850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Rectangle 231"/>
            <p:cNvSpPr>
              <a:spLocks noChangeArrowheads="1"/>
            </p:cNvSpPr>
            <p:nvPr/>
          </p:nvSpPr>
          <p:spPr bwMode="auto">
            <a:xfrm>
              <a:off x="1244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Line 232"/>
            <p:cNvSpPr>
              <a:spLocks noChangeShapeType="1"/>
            </p:cNvSpPr>
            <p:nvPr/>
          </p:nvSpPr>
          <p:spPr bwMode="auto">
            <a:xfrm>
              <a:off x="1244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233"/>
            <p:cNvSpPr>
              <a:spLocks noChangeShapeType="1"/>
            </p:cNvSpPr>
            <p:nvPr/>
          </p:nvSpPr>
          <p:spPr bwMode="auto">
            <a:xfrm>
              <a:off x="1244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Rectangle 234"/>
            <p:cNvSpPr>
              <a:spLocks noChangeArrowheads="1"/>
            </p:cNvSpPr>
            <p:nvPr/>
          </p:nvSpPr>
          <p:spPr bwMode="auto">
            <a:xfrm>
              <a:off x="1248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235"/>
            <p:cNvSpPr>
              <a:spLocks noChangeShapeType="1"/>
            </p:cNvSpPr>
            <p:nvPr/>
          </p:nvSpPr>
          <p:spPr bwMode="auto">
            <a:xfrm>
              <a:off x="1248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Rectangle 236"/>
            <p:cNvSpPr>
              <a:spLocks noChangeArrowheads="1"/>
            </p:cNvSpPr>
            <p:nvPr/>
          </p:nvSpPr>
          <p:spPr bwMode="auto">
            <a:xfrm>
              <a:off x="1642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237"/>
            <p:cNvSpPr>
              <a:spLocks noChangeShapeType="1"/>
            </p:cNvSpPr>
            <p:nvPr/>
          </p:nvSpPr>
          <p:spPr bwMode="auto">
            <a:xfrm>
              <a:off x="1642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238"/>
            <p:cNvSpPr>
              <a:spLocks noChangeShapeType="1"/>
            </p:cNvSpPr>
            <p:nvPr/>
          </p:nvSpPr>
          <p:spPr bwMode="auto">
            <a:xfrm>
              <a:off x="1642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Rectangle 239"/>
            <p:cNvSpPr>
              <a:spLocks noChangeArrowheads="1"/>
            </p:cNvSpPr>
            <p:nvPr/>
          </p:nvSpPr>
          <p:spPr bwMode="auto">
            <a:xfrm>
              <a:off x="1645" y="2623"/>
              <a:ext cx="3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240"/>
            <p:cNvSpPr>
              <a:spLocks noChangeShapeType="1"/>
            </p:cNvSpPr>
            <p:nvPr/>
          </p:nvSpPr>
          <p:spPr bwMode="auto">
            <a:xfrm>
              <a:off x="1645" y="2623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241"/>
            <p:cNvSpPr>
              <a:spLocks noChangeArrowheads="1"/>
            </p:cNvSpPr>
            <p:nvPr/>
          </p:nvSpPr>
          <p:spPr bwMode="auto">
            <a:xfrm>
              <a:off x="2040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Line 242"/>
            <p:cNvSpPr>
              <a:spLocks noChangeShapeType="1"/>
            </p:cNvSpPr>
            <p:nvPr/>
          </p:nvSpPr>
          <p:spPr bwMode="auto">
            <a:xfrm>
              <a:off x="2040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243"/>
            <p:cNvSpPr>
              <a:spLocks noChangeShapeType="1"/>
            </p:cNvSpPr>
            <p:nvPr/>
          </p:nvSpPr>
          <p:spPr bwMode="auto">
            <a:xfrm>
              <a:off x="2040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Rectangle 244"/>
            <p:cNvSpPr>
              <a:spLocks noChangeArrowheads="1"/>
            </p:cNvSpPr>
            <p:nvPr/>
          </p:nvSpPr>
          <p:spPr bwMode="auto">
            <a:xfrm>
              <a:off x="2043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245"/>
            <p:cNvSpPr>
              <a:spLocks noChangeShapeType="1"/>
            </p:cNvSpPr>
            <p:nvPr/>
          </p:nvSpPr>
          <p:spPr bwMode="auto">
            <a:xfrm>
              <a:off x="2043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246"/>
            <p:cNvSpPr>
              <a:spLocks noChangeArrowheads="1"/>
            </p:cNvSpPr>
            <p:nvPr/>
          </p:nvSpPr>
          <p:spPr bwMode="auto">
            <a:xfrm>
              <a:off x="2437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247"/>
            <p:cNvSpPr>
              <a:spLocks noChangeShapeType="1"/>
            </p:cNvSpPr>
            <p:nvPr/>
          </p:nvSpPr>
          <p:spPr bwMode="auto">
            <a:xfrm>
              <a:off x="2437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248"/>
            <p:cNvSpPr>
              <a:spLocks noChangeShapeType="1"/>
            </p:cNvSpPr>
            <p:nvPr/>
          </p:nvSpPr>
          <p:spPr bwMode="auto">
            <a:xfrm>
              <a:off x="2437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Rectangle 249"/>
            <p:cNvSpPr>
              <a:spLocks noChangeArrowheads="1"/>
            </p:cNvSpPr>
            <p:nvPr/>
          </p:nvSpPr>
          <p:spPr bwMode="auto">
            <a:xfrm>
              <a:off x="2441" y="2623"/>
              <a:ext cx="39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250"/>
            <p:cNvSpPr>
              <a:spLocks noChangeShapeType="1"/>
            </p:cNvSpPr>
            <p:nvPr/>
          </p:nvSpPr>
          <p:spPr bwMode="auto">
            <a:xfrm>
              <a:off x="2441" y="2623"/>
              <a:ext cx="39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Rectangle 251"/>
            <p:cNvSpPr>
              <a:spLocks noChangeArrowheads="1"/>
            </p:cNvSpPr>
            <p:nvPr/>
          </p:nvSpPr>
          <p:spPr bwMode="auto">
            <a:xfrm>
              <a:off x="2838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Line 252"/>
            <p:cNvSpPr>
              <a:spLocks noChangeShapeType="1"/>
            </p:cNvSpPr>
            <p:nvPr/>
          </p:nvSpPr>
          <p:spPr bwMode="auto">
            <a:xfrm>
              <a:off x="2838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Line 253"/>
            <p:cNvSpPr>
              <a:spLocks noChangeShapeType="1"/>
            </p:cNvSpPr>
            <p:nvPr/>
          </p:nvSpPr>
          <p:spPr bwMode="auto">
            <a:xfrm>
              <a:off x="2838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Rectangle 254"/>
            <p:cNvSpPr>
              <a:spLocks noChangeArrowheads="1"/>
            </p:cNvSpPr>
            <p:nvPr/>
          </p:nvSpPr>
          <p:spPr bwMode="auto">
            <a:xfrm>
              <a:off x="2842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Line 255"/>
            <p:cNvSpPr>
              <a:spLocks noChangeShapeType="1"/>
            </p:cNvSpPr>
            <p:nvPr/>
          </p:nvSpPr>
          <p:spPr bwMode="auto">
            <a:xfrm>
              <a:off x="2842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256"/>
            <p:cNvSpPr>
              <a:spLocks noChangeArrowheads="1"/>
            </p:cNvSpPr>
            <p:nvPr/>
          </p:nvSpPr>
          <p:spPr bwMode="auto">
            <a:xfrm>
              <a:off x="3236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257"/>
            <p:cNvSpPr>
              <a:spLocks noChangeShapeType="1"/>
            </p:cNvSpPr>
            <p:nvPr/>
          </p:nvSpPr>
          <p:spPr bwMode="auto">
            <a:xfrm>
              <a:off x="3236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258"/>
            <p:cNvSpPr>
              <a:spLocks noChangeShapeType="1"/>
            </p:cNvSpPr>
            <p:nvPr/>
          </p:nvSpPr>
          <p:spPr bwMode="auto">
            <a:xfrm>
              <a:off x="3236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Rectangle 259"/>
            <p:cNvSpPr>
              <a:spLocks noChangeArrowheads="1"/>
            </p:cNvSpPr>
            <p:nvPr/>
          </p:nvSpPr>
          <p:spPr bwMode="auto">
            <a:xfrm>
              <a:off x="3240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260"/>
            <p:cNvSpPr>
              <a:spLocks noChangeShapeType="1"/>
            </p:cNvSpPr>
            <p:nvPr/>
          </p:nvSpPr>
          <p:spPr bwMode="auto">
            <a:xfrm>
              <a:off x="3240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Rectangle 261"/>
            <p:cNvSpPr>
              <a:spLocks noChangeArrowheads="1"/>
            </p:cNvSpPr>
            <p:nvPr/>
          </p:nvSpPr>
          <p:spPr bwMode="auto">
            <a:xfrm>
              <a:off x="3634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262"/>
            <p:cNvSpPr>
              <a:spLocks noChangeShapeType="1"/>
            </p:cNvSpPr>
            <p:nvPr/>
          </p:nvSpPr>
          <p:spPr bwMode="auto">
            <a:xfrm>
              <a:off x="3634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Line 263"/>
            <p:cNvSpPr>
              <a:spLocks noChangeShapeType="1"/>
            </p:cNvSpPr>
            <p:nvPr/>
          </p:nvSpPr>
          <p:spPr bwMode="auto">
            <a:xfrm>
              <a:off x="3634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0" name="Rectangle 264"/>
            <p:cNvSpPr>
              <a:spLocks noChangeArrowheads="1"/>
            </p:cNvSpPr>
            <p:nvPr/>
          </p:nvSpPr>
          <p:spPr bwMode="auto">
            <a:xfrm>
              <a:off x="3637" y="2623"/>
              <a:ext cx="3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Line 265"/>
            <p:cNvSpPr>
              <a:spLocks noChangeShapeType="1"/>
            </p:cNvSpPr>
            <p:nvPr/>
          </p:nvSpPr>
          <p:spPr bwMode="auto">
            <a:xfrm>
              <a:off x="3637" y="2623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Rectangle 266"/>
            <p:cNvSpPr>
              <a:spLocks noChangeArrowheads="1"/>
            </p:cNvSpPr>
            <p:nvPr/>
          </p:nvSpPr>
          <p:spPr bwMode="auto">
            <a:xfrm>
              <a:off x="4032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Line 267"/>
            <p:cNvSpPr>
              <a:spLocks noChangeShapeType="1"/>
            </p:cNvSpPr>
            <p:nvPr/>
          </p:nvSpPr>
          <p:spPr bwMode="auto">
            <a:xfrm>
              <a:off x="4032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268"/>
            <p:cNvSpPr>
              <a:spLocks noChangeShapeType="1"/>
            </p:cNvSpPr>
            <p:nvPr/>
          </p:nvSpPr>
          <p:spPr bwMode="auto">
            <a:xfrm>
              <a:off x="4032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Rectangle 269"/>
            <p:cNvSpPr>
              <a:spLocks noChangeArrowheads="1"/>
            </p:cNvSpPr>
            <p:nvPr/>
          </p:nvSpPr>
          <p:spPr bwMode="auto">
            <a:xfrm>
              <a:off x="4035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270"/>
            <p:cNvSpPr>
              <a:spLocks noChangeShapeType="1"/>
            </p:cNvSpPr>
            <p:nvPr/>
          </p:nvSpPr>
          <p:spPr bwMode="auto">
            <a:xfrm>
              <a:off x="4035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Rectangle 271"/>
            <p:cNvSpPr>
              <a:spLocks noChangeArrowheads="1"/>
            </p:cNvSpPr>
            <p:nvPr/>
          </p:nvSpPr>
          <p:spPr bwMode="auto">
            <a:xfrm>
              <a:off x="4429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272"/>
            <p:cNvSpPr>
              <a:spLocks noChangeShapeType="1"/>
            </p:cNvSpPr>
            <p:nvPr/>
          </p:nvSpPr>
          <p:spPr bwMode="auto">
            <a:xfrm>
              <a:off x="4429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Line 273"/>
            <p:cNvSpPr>
              <a:spLocks noChangeShapeType="1"/>
            </p:cNvSpPr>
            <p:nvPr/>
          </p:nvSpPr>
          <p:spPr bwMode="auto">
            <a:xfrm>
              <a:off x="4429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Rectangle 274"/>
            <p:cNvSpPr>
              <a:spLocks noChangeArrowheads="1"/>
            </p:cNvSpPr>
            <p:nvPr/>
          </p:nvSpPr>
          <p:spPr bwMode="auto">
            <a:xfrm>
              <a:off x="4433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275"/>
            <p:cNvSpPr>
              <a:spLocks noChangeShapeType="1"/>
            </p:cNvSpPr>
            <p:nvPr/>
          </p:nvSpPr>
          <p:spPr bwMode="auto">
            <a:xfrm>
              <a:off x="4433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Rectangle 276"/>
            <p:cNvSpPr>
              <a:spLocks noChangeArrowheads="1"/>
            </p:cNvSpPr>
            <p:nvPr/>
          </p:nvSpPr>
          <p:spPr bwMode="auto">
            <a:xfrm>
              <a:off x="4827" y="2623"/>
              <a:ext cx="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277"/>
            <p:cNvSpPr>
              <a:spLocks noChangeShapeType="1"/>
            </p:cNvSpPr>
            <p:nvPr/>
          </p:nvSpPr>
          <p:spPr bwMode="auto">
            <a:xfrm>
              <a:off x="4827" y="262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Line 278"/>
            <p:cNvSpPr>
              <a:spLocks noChangeShapeType="1"/>
            </p:cNvSpPr>
            <p:nvPr/>
          </p:nvSpPr>
          <p:spPr bwMode="auto">
            <a:xfrm>
              <a:off x="4827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Rectangle 279"/>
            <p:cNvSpPr>
              <a:spLocks noChangeArrowheads="1"/>
            </p:cNvSpPr>
            <p:nvPr/>
          </p:nvSpPr>
          <p:spPr bwMode="auto">
            <a:xfrm>
              <a:off x="4831" y="2623"/>
              <a:ext cx="3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Line 280"/>
            <p:cNvSpPr>
              <a:spLocks noChangeShapeType="1"/>
            </p:cNvSpPr>
            <p:nvPr/>
          </p:nvSpPr>
          <p:spPr bwMode="auto">
            <a:xfrm>
              <a:off x="4831" y="2623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Rectangle 281"/>
            <p:cNvSpPr>
              <a:spLocks noChangeArrowheads="1"/>
            </p:cNvSpPr>
            <p:nvPr/>
          </p:nvSpPr>
          <p:spPr bwMode="auto">
            <a:xfrm>
              <a:off x="5225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282"/>
            <p:cNvSpPr>
              <a:spLocks noChangeShapeType="1"/>
            </p:cNvSpPr>
            <p:nvPr/>
          </p:nvSpPr>
          <p:spPr bwMode="auto">
            <a:xfrm>
              <a:off x="5225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Line 283"/>
            <p:cNvSpPr>
              <a:spLocks noChangeShapeType="1"/>
            </p:cNvSpPr>
            <p:nvPr/>
          </p:nvSpPr>
          <p:spPr bwMode="auto">
            <a:xfrm>
              <a:off x="5225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Rectangle 284"/>
            <p:cNvSpPr>
              <a:spLocks noChangeArrowheads="1"/>
            </p:cNvSpPr>
            <p:nvPr/>
          </p:nvSpPr>
          <p:spPr bwMode="auto">
            <a:xfrm>
              <a:off x="5228" y="2623"/>
              <a:ext cx="39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Line 285"/>
            <p:cNvSpPr>
              <a:spLocks noChangeShapeType="1"/>
            </p:cNvSpPr>
            <p:nvPr/>
          </p:nvSpPr>
          <p:spPr bwMode="auto">
            <a:xfrm>
              <a:off x="5228" y="2623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Rectangle 286"/>
            <p:cNvSpPr>
              <a:spLocks noChangeArrowheads="1"/>
            </p:cNvSpPr>
            <p:nvPr/>
          </p:nvSpPr>
          <p:spPr bwMode="auto">
            <a:xfrm>
              <a:off x="5626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Line 287"/>
            <p:cNvSpPr>
              <a:spLocks noChangeShapeType="1"/>
            </p:cNvSpPr>
            <p:nvPr/>
          </p:nvSpPr>
          <p:spPr bwMode="auto">
            <a:xfrm>
              <a:off x="5626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Line 288"/>
            <p:cNvSpPr>
              <a:spLocks noChangeShapeType="1"/>
            </p:cNvSpPr>
            <p:nvPr/>
          </p:nvSpPr>
          <p:spPr bwMode="auto">
            <a:xfrm>
              <a:off x="5626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Rectangle 289"/>
            <p:cNvSpPr>
              <a:spLocks noChangeArrowheads="1"/>
            </p:cNvSpPr>
            <p:nvPr/>
          </p:nvSpPr>
          <p:spPr bwMode="auto">
            <a:xfrm>
              <a:off x="5626" y="2623"/>
              <a:ext cx="3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Line 290"/>
            <p:cNvSpPr>
              <a:spLocks noChangeShapeType="1"/>
            </p:cNvSpPr>
            <p:nvPr/>
          </p:nvSpPr>
          <p:spPr bwMode="auto">
            <a:xfrm>
              <a:off x="5626" y="2623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Line 291"/>
            <p:cNvSpPr>
              <a:spLocks noChangeShapeType="1"/>
            </p:cNvSpPr>
            <p:nvPr/>
          </p:nvSpPr>
          <p:spPr bwMode="auto">
            <a:xfrm>
              <a:off x="5626" y="2623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Rectangle 292"/>
            <p:cNvSpPr>
              <a:spLocks noChangeArrowheads="1"/>
            </p:cNvSpPr>
            <p:nvPr/>
          </p:nvSpPr>
          <p:spPr bwMode="auto">
            <a:xfrm>
              <a:off x="48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Line 293"/>
            <p:cNvSpPr>
              <a:spLocks noChangeShapeType="1"/>
            </p:cNvSpPr>
            <p:nvPr/>
          </p:nvSpPr>
          <p:spPr bwMode="auto">
            <a:xfrm>
              <a:off x="48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Rectangle 294"/>
            <p:cNvSpPr>
              <a:spLocks noChangeArrowheads="1"/>
            </p:cNvSpPr>
            <p:nvPr/>
          </p:nvSpPr>
          <p:spPr bwMode="auto">
            <a:xfrm>
              <a:off x="48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1" name="Line 295"/>
            <p:cNvSpPr>
              <a:spLocks noChangeShapeType="1"/>
            </p:cNvSpPr>
            <p:nvPr/>
          </p:nvSpPr>
          <p:spPr bwMode="auto">
            <a:xfrm>
              <a:off x="48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Line 296"/>
            <p:cNvSpPr>
              <a:spLocks noChangeShapeType="1"/>
            </p:cNvSpPr>
            <p:nvPr/>
          </p:nvSpPr>
          <p:spPr bwMode="auto">
            <a:xfrm>
              <a:off x="48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3" name="Rectangle 297"/>
            <p:cNvSpPr>
              <a:spLocks noChangeArrowheads="1"/>
            </p:cNvSpPr>
            <p:nvPr/>
          </p:nvSpPr>
          <p:spPr bwMode="auto">
            <a:xfrm>
              <a:off x="48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Line 298"/>
            <p:cNvSpPr>
              <a:spLocks noChangeShapeType="1"/>
            </p:cNvSpPr>
            <p:nvPr/>
          </p:nvSpPr>
          <p:spPr bwMode="auto">
            <a:xfrm>
              <a:off x="48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" name="Line 299"/>
            <p:cNvSpPr>
              <a:spLocks noChangeShapeType="1"/>
            </p:cNvSpPr>
            <p:nvPr/>
          </p:nvSpPr>
          <p:spPr bwMode="auto">
            <a:xfrm>
              <a:off x="48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" name="Rectangle 300"/>
            <p:cNvSpPr>
              <a:spLocks noChangeArrowheads="1"/>
            </p:cNvSpPr>
            <p:nvPr/>
          </p:nvSpPr>
          <p:spPr bwMode="auto">
            <a:xfrm>
              <a:off x="51" y="2950"/>
              <a:ext cx="39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Line 301"/>
            <p:cNvSpPr>
              <a:spLocks noChangeShapeType="1"/>
            </p:cNvSpPr>
            <p:nvPr/>
          </p:nvSpPr>
          <p:spPr bwMode="auto">
            <a:xfrm>
              <a:off x="51" y="2950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Rectangle 302"/>
            <p:cNvSpPr>
              <a:spLocks noChangeArrowheads="1"/>
            </p:cNvSpPr>
            <p:nvPr/>
          </p:nvSpPr>
          <p:spPr bwMode="auto">
            <a:xfrm>
              <a:off x="449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Line 303"/>
            <p:cNvSpPr>
              <a:spLocks noChangeShapeType="1"/>
            </p:cNvSpPr>
            <p:nvPr/>
          </p:nvSpPr>
          <p:spPr bwMode="auto">
            <a:xfrm>
              <a:off x="449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Rectangle 304"/>
            <p:cNvSpPr>
              <a:spLocks noChangeArrowheads="1"/>
            </p:cNvSpPr>
            <p:nvPr/>
          </p:nvSpPr>
          <p:spPr bwMode="auto">
            <a:xfrm>
              <a:off x="449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" name="Line 305"/>
            <p:cNvSpPr>
              <a:spLocks noChangeShapeType="1"/>
            </p:cNvSpPr>
            <p:nvPr/>
          </p:nvSpPr>
          <p:spPr bwMode="auto">
            <a:xfrm>
              <a:off x="449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" name="Line 306"/>
            <p:cNvSpPr>
              <a:spLocks noChangeShapeType="1"/>
            </p:cNvSpPr>
            <p:nvPr/>
          </p:nvSpPr>
          <p:spPr bwMode="auto">
            <a:xfrm>
              <a:off x="449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Rectangle 307"/>
            <p:cNvSpPr>
              <a:spLocks noChangeArrowheads="1"/>
            </p:cNvSpPr>
            <p:nvPr/>
          </p:nvSpPr>
          <p:spPr bwMode="auto">
            <a:xfrm>
              <a:off x="452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Line 308"/>
            <p:cNvSpPr>
              <a:spLocks noChangeShapeType="1"/>
            </p:cNvSpPr>
            <p:nvPr/>
          </p:nvSpPr>
          <p:spPr bwMode="auto">
            <a:xfrm>
              <a:off x="452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Rectangle 309"/>
            <p:cNvSpPr>
              <a:spLocks noChangeArrowheads="1"/>
            </p:cNvSpPr>
            <p:nvPr/>
          </p:nvSpPr>
          <p:spPr bwMode="auto">
            <a:xfrm>
              <a:off x="846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Line 310"/>
            <p:cNvSpPr>
              <a:spLocks noChangeShapeType="1"/>
            </p:cNvSpPr>
            <p:nvPr/>
          </p:nvSpPr>
          <p:spPr bwMode="auto">
            <a:xfrm>
              <a:off x="846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Rectangle 311"/>
            <p:cNvSpPr>
              <a:spLocks noChangeArrowheads="1"/>
            </p:cNvSpPr>
            <p:nvPr/>
          </p:nvSpPr>
          <p:spPr bwMode="auto">
            <a:xfrm>
              <a:off x="846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Line 312"/>
            <p:cNvSpPr>
              <a:spLocks noChangeShapeType="1"/>
            </p:cNvSpPr>
            <p:nvPr/>
          </p:nvSpPr>
          <p:spPr bwMode="auto">
            <a:xfrm>
              <a:off x="846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Line 313"/>
            <p:cNvSpPr>
              <a:spLocks noChangeShapeType="1"/>
            </p:cNvSpPr>
            <p:nvPr/>
          </p:nvSpPr>
          <p:spPr bwMode="auto">
            <a:xfrm>
              <a:off x="846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Rectangle 314"/>
            <p:cNvSpPr>
              <a:spLocks noChangeArrowheads="1"/>
            </p:cNvSpPr>
            <p:nvPr/>
          </p:nvSpPr>
          <p:spPr bwMode="auto">
            <a:xfrm>
              <a:off x="850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Line 315"/>
            <p:cNvSpPr>
              <a:spLocks noChangeShapeType="1"/>
            </p:cNvSpPr>
            <p:nvPr/>
          </p:nvSpPr>
          <p:spPr bwMode="auto">
            <a:xfrm>
              <a:off x="850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2" name="Rectangle 316"/>
            <p:cNvSpPr>
              <a:spLocks noChangeArrowheads="1"/>
            </p:cNvSpPr>
            <p:nvPr/>
          </p:nvSpPr>
          <p:spPr bwMode="auto">
            <a:xfrm>
              <a:off x="1244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Line 317"/>
            <p:cNvSpPr>
              <a:spLocks noChangeShapeType="1"/>
            </p:cNvSpPr>
            <p:nvPr/>
          </p:nvSpPr>
          <p:spPr bwMode="auto">
            <a:xfrm>
              <a:off x="1244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4" name="Rectangle 318"/>
            <p:cNvSpPr>
              <a:spLocks noChangeArrowheads="1"/>
            </p:cNvSpPr>
            <p:nvPr/>
          </p:nvSpPr>
          <p:spPr bwMode="auto">
            <a:xfrm>
              <a:off x="1244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Line 319"/>
            <p:cNvSpPr>
              <a:spLocks noChangeShapeType="1"/>
            </p:cNvSpPr>
            <p:nvPr/>
          </p:nvSpPr>
          <p:spPr bwMode="auto">
            <a:xfrm>
              <a:off x="1244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Line 320"/>
            <p:cNvSpPr>
              <a:spLocks noChangeShapeType="1"/>
            </p:cNvSpPr>
            <p:nvPr/>
          </p:nvSpPr>
          <p:spPr bwMode="auto">
            <a:xfrm>
              <a:off x="1244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7" name="Rectangle 321"/>
            <p:cNvSpPr>
              <a:spLocks noChangeArrowheads="1"/>
            </p:cNvSpPr>
            <p:nvPr/>
          </p:nvSpPr>
          <p:spPr bwMode="auto">
            <a:xfrm>
              <a:off x="1248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Line 322"/>
            <p:cNvSpPr>
              <a:spLocks noChangeShapeType="1"/>
            </p:cNvSpPr>
            <p:nvPr/>
          </p:nvSpPr>
          <p:spPr bwMode="auto">
            <a:xfrm>
              <a:off x="1248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Rectangle 323"/>
            <p:cNvSpPr>
              <a:spLocks noChangeArrowheads="1"/>
            </p:cNvSpPr>
            <p:nvPr/>
          </p:nvSpPr>
          <p:spPr bwMode="auto">
            <a:xfrm>
              <a:off x="1642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Line 324"/>
            <p:cNvSpPr>
              <a:spLocks noChangeShapeType="1"/>
            </p:cNvSpPr>
            <p:nvPr/>
          </p:nvSpPr>
          <p:spPr bwMode="auto">
            <a:xfrm>
              <a:off x="1642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Rectangle 325"/>
            <p:cNvSpPr>
              <a:spLocks noChangeArrowheads="1"/>
            </p:cNvSpPr>
            <p:nvPr/>
          </p:nvSpPr>
          <p:spPr bwMode="auto">
            <a:xfrm>
              <a:off x="1642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2" name="Line 326"/>
            <p:cNvSpPr>
              <a:spLocks noChangeShapeType="1"/>
            </p:cNvSpPr>
            <p:nvPr/>
          </p:nvSpPr>
          <p:spPr bwMode="auto">
            <a:xfrm>
              <a:off x="1642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3" name="Line 327"/>
            <p:cNvSpPr>
              <a:spLocks noChangeShapeType="1"/>
            </p:cNvSpPr>
            <p:nvPr/>
          </p:nvSpPr>
          <p:spPr bwMode="auto">
            <a:xfrm>
              <a:off x="1642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Rectangle 328"/>
            <p:cNvSpPr>
              <a:spLocks noChangeArrowheads="1"/>
            </p:cNvSpPr>
            <p:nvPr/>
          </p:nvSpPr>
          <p:spPr bwMode="auto">
            <a:xfrm>
              <a:off x="1645" y="2950"/>
              <a:ext cx="39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Line 329"/>
            <p:cNvSpPr>
              <a:spLocks noChangeShapeType="1"/>
            </p:cNvSpPr>
            <p:nvPr/>
          </p:nvSpPr>
          <p:spPr bwMode="auto">
            <a:xfrm>
              <a:off x="1645" y="2950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Rectangle 330"/>
            <p:cNvSpPr>
              <a:spLocks noChangeArrowheads="1"/>
            </p:cNvSpPr>
            <p:nvPr/>
          </p:nvSpPr>
          <p:spPr bwMode="auto">
            <a:xfrm>
              <a:off x="2040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Line 331"/>
            <p:cNvSpPr>
              <a:spLocks noChangeShapeType="1"/>
            </p:cNvSpPr>
            <p:nvPr/>
          </p:nvSpPr>
          <p:spPr bwMode="auto">
            <a:xfrm>
              <a:off x="2040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Rectangle 332"/>
            <p:cNvSpPr>
              <a:spLocks noChangeArrowheads="1"/>
            </p:cNvSpPr>
            <p:nvPr/>
          </p:nvSpPr>
          <p:spPr bwMode="auto">
            <a:xfrm>
              <a:off x="2040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Line 333"/>
            <p:cNvSpPr>
              <a:spLocks noChangeShapeType="1"/>
            </p:cNvSpPr>
            <p:nvPr/>
          </p:nvSpPr>
          <p:spPr bwMode="auto">
            <a:xfrm>
              <a:off x="2040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Line 334"/>
            <p:cNvSpPr>
              <a:spLocks noChangeShapeType="1"/>
            </p:cNvSpPr>
            <p:nvPr/>
          </p:nvSpPr>
          <p:spPr bwMode="auto">
            <a:xfrm>
              <a:off x="2040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Rectangle 335"/>
            <p:cNvSpPr>
              <a:spLocks noChangeArrowheads="1"/>
            </p:cNvSpPr>
            <p:nvPr/>
          </p:nvSpPr>
          <p:spPr bwMode="auto">
            <a:xfrm>
              <a:off x="2043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2" name="Line 336"/>
            <p:cNvSpPr>
              <a:spLocks noChangeShapeType="1"/>
            </p:cNvSpPr>
            <p:nvPr/>
          </p:nvSpPr>
          <p:spPr bwMode="auto">
            <a:xfrm>
              <a:off x="2043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Rectangle 337"/>
            <p:cNvSpPr>
              <a:spLocks noChangeArrowheads="1"/>
            </p:cNvSpPr>
            <p:nvPr/>
          </p:nvSpPr>
          <p:spPr bwMode="auto">
            <a:xfrm>
              <a:off x="2437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Line 338"/>
            <p:cNvSpPr>
              <a:spLocks noChangeShapeType="1"/>
            </p:cNvSpPr>
            <p:nvPr/>
          </p:nvSpPr>
          <p:spPr bwMode="auto">
            <a:xfrm>
              <a:off x="2437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Rectangle 339"/>
            <p:cNvSpPr>
              <a:spLocks noChangeArrowheads="1"/>
            </p:cNvSpPr>
            <p:nvPr/>
          </p:nvSpPr>
          <p:spPr bwMode="auto">
            <a:xfrm>
              <a:off x="2437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Line 340"/>
            <p:cNvSpPr>
              <a:spLocks noChangeShapeType="1"/>
            </p:cNvSpPr>
            <p:nvPr/>
          </p:nvSpPr>
          <p:spPr bwMode="auto">
            <a:xfrm>
              <a:off x="2437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Line 341"/>
            <p:cNvSpPr>
              <a:spLocks noChangeShapeType="1"/>
            </p:cNvSpPr>
            <p:nvPr/>
          </p:nvSpPr>
          <p:spPr bwMode="auto">
            <a:xfrm>
              <a:off x="2437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Rectangle 342"/>
            <p:cNvSpPr>
              <a:spLocks noChangeArrowheads="1"/>
            </p:cNvSpPr>
            <p:nvPr/>
          </p:nvSpPr>
          <p:spPr bwMode="auto">
            <a:xfrm>
              <a:off x="2441" y="2950"/>
              <a:ext cx="39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Line 343"/>
            <p:cNvSpPr>
              <a:spLocks noChangeShapeType="1"/>
            </p:cNvSpPr>
            <p:nvPr/>
          </p:nvSpPr>
          <p:spPr bwMode="auto">
            <a:xfrm>
              <a:off x="2441" y="2950"/>
              <a:ext cx="39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0" name="Rectangle 344"/>
            <p:cNvSpPr>
              <a:spLocks noChangeArrowheads="1"/>
            </p:cNvSpPr>
            <p:nvPr/>
          </p:nvSpPr>
          <p:spPr bwMode="auto">
            <a:xfrm>
              <a:off x="2838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Line 345"/>
            <p:cNvSpPr>
              <a:spLocks noChangeShapeType="1"/>
            </p:cNvSpPr>
            <p:nvPr/>
          </p:nvSpPr>
          <p:spPr bwMode="auto">
            <a:xfrm>
              <a:off x="2838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Rectangle 346"/>
            <p:cNvSpPr>
              <a:spLocks noChangeArrowheads="1"/>
            </p:cNvSpPr>
            <p:nvPr/>
          </p:nvSpPr>
          <p:spPr bwMode="auto">
            <a:xfrm>
              <a:off x="2838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Line 347"/>
            <p:cNvSpPr>
              <a:spLocks noChangeShapeType="1"/>
            </p:cNvSpPr>
            <p:nvPr/>
          </p:nvSpPr>
          <p:spPr bwMode="auto">
            <a:xfrm>
              <a:off x="2838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Line 348"/>
            <p:cNvSpPr>
              <a:spLocks noChangeShapeType="1"/>
            </p:cNvSpPr>
            <p:nvPr/>
          </p:nvSpPr>
          <p:spPr bwMode="auto">
            <a:xfrm>
              <a:off x="2838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Rectangle 349"/>
            <p:cNvSpPr>
              <a:spLocks noChangeArrowheads="1"/>
            </p:cNvSpPr>
            <p:nvPr/>
          </p:nvSpPr>
          <p:spPr bwMode="auto">
            <a:xfrm>
              <a:off x="2842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Line 350"/>
            <p:cNvSpPr>
              <a:spLocks noChangeShapeType="1"/>
            </p:cNvSpPr>
            <p:nvPr/>
          </p:nvSpPr>
          <p:spPr bwMode="auto">
            <a:xfrm>
              <a:off x="2842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Rectangle 351"/>
            <p:cNvSpPr>
              <a:spLocks noChangeArrowheads="1"/>
            </p:cNvSpPr>
            <p:nvPr/>
          </p:nvSpPr>
          <p:spPr bwMode="auto">
            <a:xfrm>
              <a:off x="3236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8" name="Line 352"/>
            <p:cNvSpPr>
              <a:spLocks noChangeShapeType="1"/>
            </p:cNvSpPr>
            <p:nvPr/>
          </p:nvSpPr>
          <p:spPr bwMode="auto">
            <a:xfrm>
              <a:off x="3236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Rectangle 353"/>
            <p:cNvSpPr>
              <a:spLocks noChangeArrowheads="1"/>
            </p:cNvSpPr>
            <p:nvPr/>
          </p:nvSpPr>
          <p:spPr bwMode="auto">
            <a:xfrm>
              <a:off x="3236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Line 354"/>
            <p:cNvSpPr>
              <a:spLocks noChangeShapeType="1"/>
            </p:cNvSpPr>
            <p:nvPr/>
          </p:nvSpPr>
          <p:spPr bwMode="auto">
            <a:xfrm>
              <a:off x="3236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Line 355"/>
            <p:cNvSpPr>
              <a:spLocks noChangeShapeType="1"/>
            </p:cNvSpPr>
            <p:nvPr/>
          </p:nvSpPr>
          <p:spPr bwMode="auto">
            <a:xfrm>
              <a:off x="3236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Rectangle 356"/>
            <p:cNvSpPr>
              <a:spLocks noChangeArrowheads="1"/>
            </p:cNvSpPr>
            <p:nvPr/>
          </p:nvSpPr>
          <p:spPr bwMode="auto">
            <a:xfrm>
              <a:off x="3240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Line 357"/>
            <p:cNvSpPr>
              <a:spLocks noChangeShapeType="1"/>
            </p:cNvSpPr>
            <p:nvPr/>
          </p:nvSpPr>
          <p:spPr bwMode="auto">
            <a:xfrm>
              <a:off x="3240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Rectangle 358"/>
            <p:cNvSpPr>
              <a:spLocks noChangeArrowheads="1"/>
            </p:cNvSpPr>
            <p:nvPr/>
          </p:nvSpPr>
          <p:spPr bwMode="auto">
            <a:xfrm>
              <a:off x="3634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Line 359"/>
            <p:cNvSpPr>
              <a:spLocks noChangeShapeType="1"/>
            </p:cNvSpPr>
            <p:nvPr/>
          </p:nvSpPr>
          <p:spPr bwMode="auto">
            <a:xfrm>
              <a:off x="3634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6" name="Rectangle 360"/>
            <p:cNvSpPr>
              <a:spLocks noChangeArrowheads="1"/>
            </p:cNvSpPr>
            <p:nvPr/>
          </p:nvSpPr>
          <p:spPr bwMode="auto">
            <a:xfrm>
              <a:off x="3634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7" name="Line 361"/>
            <p:cNvSpPr>
              <a:spLocks noChangeShapeType="1"/>
            </p:cNvSpPr>
            <p:nvPr/>
          </p:nvSpPr>
          <p:spPr bwMode="auto">
            <a:xfrm>
              <a:off x="3634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8" name="Line 362"/>
            <p:cNvSpPr>
              <a:spLocks noChangeShapeType="1"/>
            </p:cNvSpPr>
            <p:nvPr/>
          </p:nvSpPr>
          <p:spPr bwMode="auto">
            <a:xfrm>
              <a:off x="3634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9" name="Rectangle 363"/>
            <p:cNvSpPr>
              <a:spLocks noChangeArrowheads="1"/>
            </p:cNvSpPr>
            <p:nvPr/>
          </p:nvSpPr>
          <p:spPr bwMode="auto">
            <a:xfrm>
              <a:off x="3637" y="2950"/>
              <a:ext cx="39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0" name="Line 364"/>
            <p:cNvSpPr>
              <a:spLocks noChangeShapeType="1"/>
            </p:cNvSpPr>
            <p:nvPr/>
          </p:nvSpPr>
          <p:spPr bwMode="auto">
            <a:xfrm>
              <a:off x="3637" y="2950"/>
              <a:ext cx="39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1" name="Rectangle 365"/>
            <p:cNvSpPr>
              <a:spLocks noChangeArrowheads="1"/>
            </p:cNvSpPr>
            <p:nvPr/>
          </p:nvSpPr>
          <p:spPr bwMode="auto">
            <a:xfrm>
              <a:off x="4032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2" name="Line 366"/>
            <p:cNvSpPr>
              <a:spLocks noChangeShapeType="1"/>
            </p:cNvSpPr>
            <p:nvPr/>
          </p:nvSpPr>
          <p:spPr bwMode="auto">
            <a:xfrm>
              <a:off x="4032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3" name="Rectangle 367"/>
            <p:cNvSpPr>
              <a:spLocks noChangeArrowheads="1"/>
            </p:cNvSpPr>
            <p:nvPr/>
          </p:nvSpPr>
          <p:spPr bwMode="auto">
            <a:xfrm>
              <a:off x="4032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4" name="Line 368"/>
            <p:cNvSpPr>
              <a:spLocks noChangeShapeType="1"/>
            </p:cNvSpPr>
            <p:nvPr/>
          </p:nvSpPr>
          <p:spPr bwMode="auto">
            <a:xfrm>
              <a:off x="4032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5" name="Line 369"/>
            <p:cNvSpPr>
              <a:spLocks noChangeShapeType="1"/>
            </p:cNvSpPr>
            <p:nvPr/>
          </p:nvSpPr>
          <p:spPr bwMode="auto">
            <a:xfrm>
              <a:off x="4032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6" name="Rectangle 370"/>
            <p:cNvSpPr>
              <a:spLocks noChangeArrowheads="1"/>
            </p:cNvSpPr>
            <p:nvPr/>
          </p:nvSpPr>
          <p:spPr bwMode="auto">
            <a:xfrm>
              <a:off x="4035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7" name="Line 371"/>
            <p:cNvSpPr>
              <a:spLocks noChangeShapeType="1"/>
            </p:cNvSpPr>
            <p:nvPr/>
          </p:nvSpPr>
          <p:spPr bwMode="auto">
            <a:xfrm>
              <a:off x="4035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8" name="Rectangle 372"/>
            <p:cNvSpPr>
              <a:spLocks noChangeArrowheads="1"/>
            </p:cNvSpPr>
            <p:nvPr/>
          </p:nvSpPr>
          <p:spPr bwMode="auto">
            <a:xfrm>
              <a:off x="4429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9" name="Line 373"/>
            <p:cNvSpPr>
              <a:spLocks noChangeShapeType="1"/>
            </p:cNvSpPr>
            <p:nvPr/>
          </p:nvSpPr>
          <p:spPr bwMode="auto">
            <a:xfrm>
              <a:off x="4429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0" name="Rectangle 374"/>
            <p:cNvSpPr>
              <a:spLocks noChangeArrowheads="1"/>
            </p:cNvSpPr>
            <p:nvPr/>
          </p:nvSpPr>
          <p:spPr bwMode="auto">
            <a:xfrm>
              <a:off x="4429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1" name="Line 375"/>
            <p:cNvSpPr>
              <a:spLocks noChangeShapeType="1"/>
            </p:cNvSpPr>
            <p:nvPr/>
          </p:nvSpPr>
          <p:spPr bwMode="auto">
            <a:xfrm>
              <a:off x="4429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2" name="Line 376"/>
            <p:cNvSpPr>
              <a:spLocks noChangeShapeType="1"/>
            </p:cNvSpPr>
            <p:nvPr/>
          </p:nvSpPr>
          <p:spPr bwMode="auto">
            <a:xfrm>
              <a:off x="4429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3" name="Rectangle 377"/>
            <p:cNvSpPr>
              <a:spLocks noChangeArrowheads="1"/>
            </p:cNvSpPr>
            <p:nvPr/>
          </p:nvSpPr>
          <p:spPr bwMode="auto">
            <a:xfrm>
              <a:off x="4433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4" name="Line 378"/>
            <p:cNvSpPr>
              <a:spLocks noChangeShapeType="1"/>
            </p:cNvSpPr>
            <p:nvPr/>
          </p:nvSpPr>
          <p:spPr bwMode="auto">
            <a:xfrm>
              <a:off x="4433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5" name="Rectangle 379"/>
            <p:cNvSpPr>
              <a:spLocks noChangeArrowheads="1"/>
            </p:cNvSpPr>
            <p:nvPr/>
          </p:nvSpPr>
          <p:spPr bwMode="auto">
            <a:xfrm>
              <a:off x="4827" y="2633"/>
              <a:ext cx="4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6" name="Line 380"/>
            <p:cNvSpPr>
              <a:spLocks noChangeShapeType="1"/>
            </p:cNvSpPr>
            <p:nvPr/>
          </p:nvSpPr>
          <p:spPr bwMode="auto">
            <a:xfrm>
              <a:off x="4827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7" name="Rectangle 381"/>
            <p:cNvSpPr>
              <a:spLocks noChangeArrowheads="1"/>
            </p:cNvSpPr>
            <p:nvPr/>
          </p:nvSpPr>
          <p:spPr bwMode="auto">
            <a:xfrm>
              <a:off x="4827" y="2950"/>
              <a:ext cx="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8" name="Line 382"/>
            <p:cNvSpPr>
              <a:spLocks noChangeShapeType="1"/>
            </p:cNvSpPr>
            <p:nvPr/>
          </p:nvSpPr>
          <p:spPr bwMode="auto">
            <a:xfrm>
              <a:off x="4827" y="295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9" name="Line 383"/>
            <p:cNvSpPr>
              <a:spLocks noChangeShapeType="1"/>
            </p:cNvSpPr>
            <p:nvPr/>
          </p:nvSpPr>
          <p:spPr bwMode="auto">
            <a:xfrm>
              <a:off x="4827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0" name="Rectangle 384"/>
            <p:cNvSpPr>
              <a:spLocks noChangeArrowheads="1"/>
            </p:cNvSpPr>
            <p:nvPr/>
          </p:nvSpPr>
          <p:spPr bwMode="auto">
            <a:xfrm>
              <a:off x="4831" y="2950"/>
              <a:ext cx="39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1" name="Line 385"/>
            <p:cNvSpPr>
              <a:spLocks noChangeShapeType="1"/>
            </p:cNvSpPr>
            <p:nvPr/>
          </p:nvSpPr>
          <p:spPr bwMode="auto">
            <a:xfrm>
              <a:off x="4831" y="2950"/>
              <a:ext cx="39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2" name="Rectangle 386"/>
            <p:cNvSpPr>
              <a:spLocks noChangeArrowheads="1"/>
            </p:cNvSpPr>
            <p:nvPr/>
          </p:nvSpPr>
          <p:spPr bwMode="auto">
            <a:xfrm>
              <a:off x="5225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3" name="Line 387"/>
            <p:cNvSpPr>
              <a:spLocks noChangeShapeType="1"/>
            </p:cNvSpPr>
            <p:nvPr/>
          </p:nvSpPr>
          <p:spPr bwMode="auto">
            <a:xfrm>
              <a:off x="5225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4" name="Rectangle 388"/>
            <p:cNvSpPr>
              <a:spLocks noChangeArrowheads="1"/>
            </p:cNvSpPr>
            <p:nvPr/>
          </p:nvSpPr>
          <p:spPr bwMode="auto">
            <a:xfrm>
              <a:off x="5225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5" name="Line 389"/>
            <p:cNvSpPr>
              <a:spLocks noChangeShapeType="1"/>
            </p:cNvSpPr>
            <p:nvPr/>
          </p:nvSpPr>
          <p:spPr bwMode="auto">
            <a:xfrm>
              <a:off x="5225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6" name="Line 390"/>
            <p:cNvSpPr>
              <a:spLocks noChangeShapeType="1"/>
            </p:cNvSpPr>
            <p:nvPr/>
          </p:nvSpPr>
          <p:spPr bwMode="auto">
            <a:xfrm>
              <a:off x="5225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7" name="Rectangle 391"/>
            <p:cNvSpPr>
              <a:spLocks noChangeArrowheads="1"/>
            </p:cNvSpPr>
            <p:nvPr/>
          </p:nvSpPr>
          <p:spPr bwMode="auto">
            <a:xfrm>
              <a:off x="5228" y="2950"/>
              <a:ext cx="39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8" name="Line 392"/>
            <p:cNvSpPr>
              <a:spLocks noChangeShapeType="1"/>
            </p:cNvSpPr>
            <p:nvPr/>
          </p:nvSpPr>
          <p:spPr bwMode="auto">
            <a:xfrm>
              <a:off x="5228" y="2950"/>
              <a:ext cx="39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9" name="Rectangle 393"/>
            <p:cNvSpPr>
              <a:spLocks noChangeArrowheads="1"/>
            </p:cNvSpPr>
            <p:nvPr/>
          </p:nvSpPr>
          <p:spPr bwMode="auto">
            <a:xfrm>
              <a:off x="5626" y="2633"/>
              <a:ext cx="3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0" name="Line 394"/>
            <p:cNvSpPr>
              <a:spLocks noChangeShapeType="1"/>
            </p:cNvSpPr>
            <p:nvPr/>
          </p:nvSpPr>
          <p:spPr bwMode="auto">
            <a:xfrm>
              <a:off x="5626" y="2633"/>
              <a:ext cx="0" cy="3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1" name="Rectangle 395"/>
            <p:cNvSpPr>
              <a:spLocks noChangeArrowheads="1"/>
            </p:cNvSpPr>
            <p:nvPr/>
          </p:nvSpPr>
          <p:spPr bwMode="auto">
            <a:xfrm>
              <a:off x="5626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2" name="Line 396"/>
            <p:cNvSpPr>
              <a:spLocks noChangeShapeType="1"/>
            </p:cNvSpPr>
            <p:nvPr/>
          </p:nvSpPr>
          <p:spPr bwMode="auto">
            <a:xfrm>
              <a:off x="5626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3" name="Line 397"/>
            <p:cNvSpPr>
              <a:spLocks noChangeShapeType="1"/>
            </p:cNvSpPr>
            <p:nvPr/>
          </p:nvSpPr>
          <p:spPr bwMode="auto">
            <a:xfrm>
              <a:off x="5626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4" name="Rectangle 398"/>
            <p:cNvSpPr>
              <a:spLocks noChangeArrowheads="1"/>
            </p:cNvSpPr>
            <p:nvPr/>
          </p:nvSpPr>
          <p:spPr bwMode="auto">
            <a:xfrm>
              <a:off x="5626" y="2950"/>
              <a:ext cx="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5" name="Line 399"/>
            <p:cNvSpPr>
              <a:spLocks noChangeShapeType="1"/>
            </p:cNvSpPr>
            <p:nvPr/>
          </p:nvSpPr>
          <p:spPr bwMode="auto">
            <a:xfrm>
              <a:off x="5626" y="2950"/>
              <a:ext cx="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6" name="Line 400"/>
            <p:cNvSpPr>
              <a:spLocks noChangeShapeType="1"/>
            </p:cNvSpPr>
            <p:nvPr/>
          </p:nvSpPr>
          <p:spPr bwMode="auto">
            <a:xfrm>
              <a:off x="5626" y="2950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 autoUpdateAnimBg="0"/>
      <p:bldP spid="141323" grpId="0" autoUpdateAnimBg="0"/>
      <p:bldP spid="141324" grpId="0" autoUpdateAnimBg="0"/>
      <p:bldP spid="141325" grpId="0" autoUpdateAnimBg="0"/>
      <p:bldP spid="141326" grpId="0" autoUpdateAnimBg="0"/>
      <p:bldP spid="141327" grpId="0" autoUpdateAnimBg="0"/>
      <p:bldP spid="141328" grpId="0" autoUpdateAnimBg="0"/>
      <p:bldP spid="141329" grpId="0" autoUpdateAnimBg="0"/>
      <p:bldP spid="141330" grpId="0" autoUpdateAnimBg="0"/>
      <p:bldP spid="14133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例如：有</a:t>
            </a:r>
            <a:r>
              <a:rPr lang="en-US" altLang="zh-CN" sz="3200" b="1">
                <a:ea typeface="楷体_GB2312" pitchFamily="49" charset="-122"/>
              </a:rPr>
              <a:t>6</a:t>
            </a:r>
            <a:r>
              <a:rPr lang="zh-CN" altLang="en-US" sz="3200" b="1">
                <a:ea typeface="楷体_GB2312" pitchFamily="49" charset="-122"/>
              </a:rPr>
              <a:t>个关键字</a:t>
            </a:r>
            <a:r>
              <a:rPr lang="en-US" altLang="zh-CN" sz="3200" b="1">
                <a:ea typeface="楷体_GB2312" pitchFamily="49" charset="-122"/>
              </a:rPr>
              <a:t>{14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23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39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9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25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11}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选取哈希函数为 </a:t>
            </a:r>
            <a:r>
              <a:rPr lang="en-US" altLang="zh-CN" sz="3200" b="1">
                <a:ea typeface="楷体_GB2312" pitchFamily="49" charset="-122"/>
              </a:rPr>
              <a:t>f(key)= k mod 7</a:t>
            </a:r>
          </a:p>
        </p:txBody>
      </p:sp>
      <p:sp>
        <p:nvSpPr>
          <p:cNvPr id="371717" name="AutoShape 5"/>
          <p:cNvSpPr>
            <a:spLocks noChangeArrowheads="1"/>
          </p:cNvSpPr>
          <p:nvPr/>
        </p:nvSpPr>
        <p:spPr bwMode="auto">
          <a:xfrm>
            <a:off x="6445250" y="1268413"/>
            <a:ext cx="2374900" cy="865187"/>
          </a:xfrm>
          <a:prstGeom prst="wedgeRoundRectCallout">
            <a:avLst>
              <a:gd name="adj1" fmla="val -72727"/>
              <a:gd name="adj2" fmla="val -61194"/>
              <a:gd name="adj3" fmla="val 16667"/>
            </a:avLst>
          </a:prstGeom>
          <a:solidFill>
            <a:srgbClr val="3399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个元素，模数选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应该足够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07950" y="2133600"/>
            <a:ext cx="792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通过哈希函数对</a:t>
            </a:r>
            <a:r>
              <a:rPr lang="en-US" altLang="zh-CN" sz="3200" b="1">
                <a:ea typeface="楷体_GB2312" pitchFamily="49" charset="-122"/>
              </a:rPr>
              <a:t>6</a:t>
            </a:r>
            <a:r>
              <a:rPr lang="zh-CN" altLang="en-US" sz="3200" b="1">
                <a:ea typeface="楷体_GB2312" pitchFamily="49" charset="-122"/>
              </a:rPr>
              <a:t>个元素建立哈希表</a:t>
            </a:r>
          </a:p>
        </p:txBody>
      </p:sp>
      <p:sp>
        <p:nvSpPr>
          <p:cNvPr id="371719" name="AutoShape 7"/>
          <p:cNvSpPr>
            <a:spLocks noChangeArrowheads="1"/>
          </p:cNvSpPr>
          <p:nvPr/>
        </p:nvSpPr>
        <p:spPr bwMode="auto">
          <a:xfrm>
            <a:off x="215900" y="4076700"/>
            <a:ext cx="1547813" cy="504825"/>
          </a:xfrm>
          <a:prstGeom prst="wedgeRoundRectCallout">
            <a:avLst>
              <a:gd name="adj1" fmla="val 25898"/>
              <a:gd name="adj2" fmla="val -133648"/>
              <a:gd name="adj3" fmla="val 16667"/>
            </a:avLst>
          </a:prstGeom>
          <a:solidFill>
            <a:srgbClr val="3399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f(14)=0</a:t>
            </a:r>
          </a:p>
        </p:txBody>
      </p:sp>
      <p:graphicFrame>
        <p:nvGraphicFramePr>
          <p:cNvPr id="371814" name="Group 102"/>
          <p:cNvGraphicFramePr>
            <a:graphicFrameLocks noGrp="1"/>
          </p:cNvGraphicFramePr>
          <p:nvPr/>
        </p:nvGraphicFramePr>
        <p:xfrm>
          <a:off x="755650" y="2708275"/>
          <a:ext cx="6096000" cy="103663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1815" name="AutoShape 103"/>
          <p:cNvSpPr>
            <a:spLocks noChangeArrowheads="1"/>
          </p:cNvSpPr>
          <p:nvPr/>
        </p:nvSpPr>
        <p:spPr bwMode="auto">
          <a:xfrm>
            <a:off x="2411413" y="5013325"/>
            <a:ext cx="1547812" cy="503238"/>
          </a:xfrm>
          <a:prstGeom prst="wedgeRoundRectCallout">
            <a:avLst>
              <a:gd name="adj1" fmla="val -13486"/>
              <a:gd name="adj2" fmla="val -288171"/>
              <a:gd name="adj3" fmla="val 16667"/>
            </a:avLst>
          </a:prstGeom>
          <a:solidFill>
            <a:srgbClr val="3399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f(9)=2</a:t>
            </a:r>
          </a:p>
        </p:txBody>
      </p:sp>
      <p:sp>
        <p:nvSpPr>
          <p:cNvPr id="371816" name="Text Box 104"/>
          <p:cNvSpPr txBox="1">
            <a:spLocks noChangeArrowheads="1"/>
          </p:cNvSpPr>
          <p:nvPr/>
        </p:nvSpPr>
        <p:spPr bwMode="auto">
          <a:xfrm>
            <a:off x="2555875" y="3716338"/>
            <a:ext cx="865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9</a:t>
            </a:r>
          </a:p>
        </p:txBody>
      </p:sp>
      <p:sp>
        <p:nvSpPr>
          <p:cNvPr id="371817" name="AutoShape 105"/>
          <p:cNvSpPr>
            <a:spLocks noChangeArrowheads="1"/>
          </p:cNvSpPr>
          <p:nvPr/>
        </p:nvSpPr>
        <p:spPr bwMode="auto">
          <a:xfrm>
            <a:off x="6300788" y="5013325"/>
            <a:ext cx="1547812" cy="792163"/>
          </a:xfrm>
          <a:prstGeom prst="wedgeRoundRectCallout">
            <a:avLst>
              <a:gd name="adj1" fmla="val -134102"/>
              <a:gd name="adj2" fmla="val -210319"/>
              <a:gd name="adj3" fmla="val 16667"/>
            </a:avLst>
          </a:prstGeom>
          <a:solidFill>
            <a:srgbClr val="3399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f(25)=4</a:t>
            </a:r>
          </a:p>
          <a:p>
            <a:pPr algn="ctr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f(11)=4</a:t>
            </a:r>
          </a:p>
        </p:txBody>
      </p:sp>
      <p:sp>
        <p:nvSpPr>
          <p:cNvPr id="371818" name="Text Box 106"/>
          <p:cNvSpPr txBox="1">
            <a:spLocks noChangeArrowheads="1"/>
          </p:cNvSpPr>
          <p:nvPr/>
        </p:nvSpPr>
        <p:spPr bwMode="auto">
          <a:xfrm>
            <a:off x="4211638" y="371633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25</a:t>
            </a:r>
          </a:p>
        </p:txBody>
      </p:sp>
      <p:sp>
        <p:nvSpPr>
          <p:cNvPr id="371819" name="Text Box 107"/>
          <p:cNvSpPr txBox="1">
            <a:spLocks noChangeArrowheads="1"/>
          </p:cNvSpPr>
          <p:nvPr/>
        </p:nvSpPr>
        <p:spPr bwMode="auto">
          <a:xfrm>
            <a:off x="4211638" y="4133850"/>
            <a:ext cx="86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/>
              <a:t>11</a:t>
            </a:r>
          </a:p>
        </p:txBody>
      </p:sp>
      <p:sp>
        <p:nvSpPr>
          <p:cNvPr id="371820" name="Text Box 108"/>
          <p:cNvSpPr txBox="1">
            <a:spLocks noChangeArrowheads="1"/>
          </p:cNvSpPr>
          <p:nvPr/>
        </p:nvSpPr>
        <p:spPr bwMode="auto">
          <a:xfrm>
            <a:off x="2484438" y="5949950"/>
            <a:ext cx="208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有冲突！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19" grpId="0" animBg="1"/>
      <p:bldP spid="371815" grpId="0" animBg="1"/>
      <p:bldP spid="371816" grpId="0"/>
      <p:bldP spid="371817" grpId="0" animBg="1"/>
      <p:bldP spid="371818" grpId="0"/>
      <p:bldP spid="371819" grpId="0"/>
      <p:bldP spid="3718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250825" y="11588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66"/>
                </a:solidFill>
                <a:ea typeface="楷体_GB2312" pitchFamily="49" charset="-122"/>
              </a:rPr>
              <a:t>从上述例子可见，</a:t>
            </a:r>
            <a:endParaRPr lang="zh-CN" altLang="en-US" sz="3200">
              <a:solidFill>
                <a:srgbClr val="FF0066"/>
              </a:solidFill>
              <a:ea typeface="楷体_GB2312" pitchFamily="49" charset="-122"/>
            </a:endParaRPr>
          </a:p>
        </p:txBody>
      </p:sp>
      <p:sp>
        <p:nvSpPr>
          <p:cNvPr id="40963" name="Rectangle 10"/>
          <p:cNvSpPr>
            <a:spLocks noChangeArrowheads="1"/>
          </p:cNvSpPr>
          <p:nvPr/>
        </p:nvSpPr>
        <p:spPr bwMode="auto">
          <a:xfrm>
            <a:off x="179388" y="3284538"/>
            <a:ext cx="86423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2)  </a:t>
            </a:r>
            <a:r>
              <a:rPr lang="zh-CN" altLang="en-US" sz="3200" b="1">
                <a:ea typeface="楷体_GB2312" pitchFamily="49" charset="-122"/>
              </a:rPr>
              <a:t>由于哈希函数是一个</a:t>
            </a:r>
            <a:r>
              <a:rPr lang="zh-CN" altLang="en-US" sz="3200" b="1">
                <a:solidFill>
                  <a:srgbClr val="FF0066"/>
                </a:solidFill>
                <a:ea typeface="楷体_GB2312" pitchFamily="49" charset="-122"/>
              </a:rPr>
              <a:t>压缩映象</a:t>
            </a:r>
            <a:r>
              <a:rPr lang="zh-CN" altLang="en-US" sz="3200" b="1">
                <a:ea typeface="楷体_GB2312" pitchFamily="49" charset="-122"/>
              </a:rPr>
              <a:t>，因此，在一般情况下，很容易产生“</a:t>
            </a:r>
            <a:r>
              <a:rPr lang="zh-CN" altLang="en-US" sz="3200" b="1">
                <a:solidFill>
                  <a:srgbClr val="FF0066"/>
                </a:solidFill>
                <a:ea typeface="楷体_GB2312" pitchFamily="49" charset="-122"/>
              </a:rPr>
              <a:t>冲突</a:t>
            </a:r>
            <a:r>
              <a:rPr lang="zh-CN" altLang="en-US" sz="3200" b="1">
                <a:ea typeface="楷体_GB2312" pitchFamily="49" charset="-122"/>
              </a:rPr>
              <a:t>”现象，即： </a:t>
            </a:r>
            <a:r>
              <a:rPr lang="en-US" altLang="zh-CN" sz="3200" b="1">
                <a:ea typeface="楷体_GB2312" pitchFamily="49" charset="-122"/>
              </a:rPr>
              <a:t>key1</a:t>
            </a:r>
            <a:r>
              <a:rPr lang="en-US" altLang="en-US" sz="3200" b="1">
                <a:ea typeface="楷体_GB2312" pitchFamily="49" charset="-122"/>
              </a:rPr>
              <a:t>≠</a:t>
            </a:r>
            <a:r>
              <a:rPr lang="en-US" altLang="zh-CN" sz="3200" b="1">
                <a:ea typeface="楷体_GB2312" pitchFamily="49" charset="-122"/>
              </a:rPr>
              <a:t>key2</a:t>
            </a:r>
            <a:r>
              <a:rPr lang="zh-CN" altLang="en-US" sz="3200" b="1">
                <a:ea typeface="楷体_GB2312" pitchFamily="49" charset="-122"/>
              </a:rPr>
              <a:t>，而  </a:t>
            </a:r>
            <a:r>
              <a:rPr lang="en-US" altLang="zh-CN" sz="3200" b="1">
                <a:ea typeface="楷体_GB2312" pitchFamily="49" charset="-122"/>
              </a:rPr>
              <a:t>f(key1) = f(key2)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sp>
        <p:nvSpPr>
          <p:cNvPr id="40964" name="Rectangle 16"/>
          <p:cNvSpPr>
            <a:spLocks noChangeArrowheads="1"/>
          </p:cNvSpPr>
          <p:nvPr/>
        </p:nvSpPr>
        <p:spPr bwMode="auto">
          <a:xfrm>
            <a:off x="250825" y="5229225"/>
            <a:ext cx="8642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在哈希查找方法中，冲突是不可避免的，只能尽可能减少。</a:t>
            </a:r>
          </a:p>
        </p:txBody>
      </p:sp>
      <p:sp>
        <p:nvSpPr>
          <p:cNvPr id="40965" name="Rectangle 18"/>
          <p:cNvSpPr>
            <a:spLocks noChangeArrowheads="1"/>
          </p:cNvSpPr>
          <p:nvPr/>
        </p:nvSpPr>
        <p:spPr bwMode="auto">
          <a:xfrm>
            <a:off x="323850" y="836613"/>
            <a:ext cx="8137525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哈希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(Hash)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函数是一个</a:t>
            </a:r>
            <a:r>
              <a:rPr lang="zh-CN" altLang="en-US" sz="32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映象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，即：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将关键字的集合映射到某个地址集合上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，它的设置很灵活，只要这个地址集合的大小不超出允许范围即可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"/>
          <p:cNvSpPr txBox="1">
            <a:spLocks noChangeArrowheads="1"/>
          </p:cNvSpPr>
          <p:nvPr/>
        </p:nvSpPr>
        <p:spPr bwMode="auto">
          <a:xfrm>
            <a:off x="336550" y="5048250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）制定一个好的处理冲突的方案</a:t>
            </a:r>
          </a:p>
        </p:txBody>
      </p:sp>
      <p:sp>
        <p:nvSpPr>
          <p:cNvPr id="41987" name="Rectangle 14"/>
          <p:cNvSpPr>
            <a:spLocks noChangeArrowheads="1"/>
          </p:cNvSpPr>
          <p:nvPr/>
        </p:nvSpPr>
        <p:spPr bwMode="auto">
          <a:xfrm>
            <a:off x="250825" y="188913"/>
            <a:ext cx="7119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所以，哈希方法必须解决以下两个问题</a:t>
            </a:r>
          </a:p>
        </p:txBody>
      </p:sp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323850" y="1052513"/>
            <a:ext cx="856932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14350" indent="-514350">
              <a:buFontTx/>
              <a:buAutoNum type="arabicParenR"/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构造好的哈希函数</a:t>
            </a:r>
            <a:endParaRPr lang="en-US" altLang="zh-CN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）所选函数尽可能简单，以便提高转换速度；（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对于集合中的任意一关键字，经哈希函数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计算出的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，是哈希地址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集合中任一地址的概率是相同的。称这类哈希函数为</a:t>
            </a:r>
            <a:r>
              <a:rPr lang="zh-CN" altLang="zh-CN" sz="32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均匀的哈希函数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。以便使一组关键字的哈希地址均匀分布在整个地址区间中，从而减少冲突。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19250" y="1844675"/>
            <a:ext cx="658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 b="1">
              <a:ea typeface="楷体_GB2312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0825" y="706438"/>
            <a:ext cx="8064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静态查找表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仅作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查询</a:t>
            </a:r>
            <a:r>
              <a:rPr lang="zh-CN" altLang="en-US" sz="3200" b="1">
                <a:ea typeface="楷体_GB2312" pitchFamily="49" charset="-122"/>
              </a:rPr>
              <a:t>和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检索</a:t>
            </a:r>
            <a:r>
              <a:rPr lang="zh-CN" altLang="en-US" sz="3200" b="1">
                <a:ea typeface="楷体_GB2312" pitchFamily="49" charset="-122"/>
              </a:rPr>
              <a:t>操作的查找表，不改变集合内的数据元素。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9388" y="1844675"/>
            <a:ext cx="864076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动态查找表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在查找过程中同时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插入</a:t>
            </a:r>
            <a:r>
              <a:rPr lang="zh-CN" altLang="en-US" sz="3200" b="1">
                <a:ea typeface="楷体_GB2312" pitchFamily="49" charset="-122"/>
              </a:rPr>
              <a:t>查找表中不存在的数据，或者，从查找表中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删除</a:t>
            </a:r>
            <a:r>
              <a:rPr lang="zh-CN" altLang="en-US" sz="3200" b="1">
                <a:ea typeface="楷体_GB2312" pitchFamily="49" charset="-122"/>
              </a:rPr>
              <a:t>已有的数据元素。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179388" y="115888"/>
            <a:ext cx="4084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查找表可分为两类</a:t>
            </a:r>
            <a:r>
              <a:rPr lang="en-US" altLang="zh-CN" sz="3200" b="1">
                <a:ea typeface="楷体_GB2312" pitchFamily="49" charset="-122"/>
              </a:rPr>
              <a:t>: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7950" y="3429000"/>
            <a:ext cx="87137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关键字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(key)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数据元素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或记录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中某个数据项的值，用以标识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识别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一个数据元素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或记录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07950" y="4581525"/>
            <a:ext cx="8640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主关键字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(Primary key)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若此关键字可以唯一地标识一个记录，则称之为</a:t>
            </a:r>
            <a:r>
              <a:rPr lang="en-US" altLang="zh-CN" sz="3200" b="1">
                <a:ea typeface="楷体_GB2312" pitchFamily="49" charset="-122"/>
              </a:rPr>
              <a:t>~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07950" y="5661025"/>
            <a:ext cx="8642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次关键字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(Second key)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若此关键字能识别若干记录，则称之为</a:t>
            </a:r>
            <a:r>
              <a:rPr lang="en-US" altLang="zh-CN" sz="3200" b="1">
                <a:ea typeface="楷体_GB2312" pitchFamily="49" charset="-122"/>
              </a:rPr>
              <a:t>~</a:t>
            </a:r>
            <a:r>
              <a:rPr lang="zh-CN" altLang="en-US" sz="3200" b="1">
                <a:ea typeface="楷体_GB2312" pitchFamily="49" charset="-122"/>
              </a:rPr>
              <a:t>。例如：女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26631" grpId="0" autoUpdateAnimBg="0"/>
      <p:bldP spid="26632" grpId="0" autoUpdateAnimBg="0"/>
      <p:bldP spid="2663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3492500" y="18891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若干术语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250825" y="692150"/>
            <a:ext cx="86407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哈希方法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杂凑法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): </a:t>
            </a:r>
            <a:r>
              <a:rPr lang="zh-CN" altLang="en-US" sz="3200" b="1">
                <a:ea typeface="楷体_GB2312" pitchFamily="49" charset="-122"/>
              </a:rPr>
              <a:t>选取某个函数，依该函数按关键字计算元素的存储位置，并按此存放；查找时，对给定值</a:t>
            </a:r>
            <a:r>
              <a:rPr lang="en-US" altLang="zh-CN" sz="3200" b="1">
                <a:ea typeface="楷体_GB2312" pitchFamily="49" charset="-122"/>
              </a:rPr>
              <a:t>k</a:t>
            </a:r>
            <a:r>
              <a:rPr lang="zh-CN" altLang="en-US" sz="3200" b="1">
                <a:ea typeface="楷体_GB2312" pitchFamily="49" charset="-122"/>
              </a:rPr>
              <a:t>计算地址，将</a:t>
            </a:r>
            <a:r>
              <a:rPr lang="en-US" altLang="zh-CN" sz="3200" b="1">
                <a:ea typeface="楷体_GB2312" pitchFamily="49" charset="-122"/>
              </a:rPr>
              <a:t>k</a:t>
            </a:r>
            <a:r>
              <a:rPr lang="zh-CN" altLang="en-US" sz="3200" b="1">
                <a:ea typeface="楷体_GB2312" pitchFamily="49" charset="-122"/>
              </a:rPr>
              <a:t>与地址单元中的值比较，确定查找是否成功。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07950" y="2921000"/>
            <a:ext cx="907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哈希函数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杂凑函数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): </a:t>
            </a:r>
            <a:r>
              <a:rPr lang="zh-CN" altLang="en-US" sz="3200" b="1">
                <a:ea typeface="楷体_GB2312" pitchFamily="49" charset="-122"/>
              </a:rPr>
              <a:t>哈希方法中使用的转换函数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179388" y="3644900"/>
            <a:ext cx="864076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冲突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: </a:t>
            </a:r>
            <a:r>
              <a:rPr lang="zh-CN" altLang="en-US" sz="3200" b="1">
                <a:ea typeface="楷体_GB2312" pitchFamily="49" charset="-122"/>
              </a:rPr>
              <a:t>通常关键字集合比哈希地址集合大太多，因而经过哈希函数变换后，可能将不同关键字映射到同一个哈希地址上，这种现象称为</a:t>
            </a:r>
            <a:r>
              <a:rPr lang="en-US" altLang="zh-CN" sz="3200" b="1">
                <a:ea typeface="楷体_GB2312" pitchFamily="49" charset="-122"/>
              </a:rPr>
              <a:t>~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179388" y="5226050"/>
            <a:ext cx="8964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同义词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: </a:t>
            </a:r>
            <a:r>
              <a:rPr lang="zh-CN" altLang="en-US" sz="3200" b="1">
                <a:ea typeface="楷体_GB2312" pitchFamily="49" charset="-122"/>
              </a:rPr>
              <a:t>具有相同函数值的关键字对该哈希函数来说，称为</a:t>
            </a:r>
            <a:r>
              <a:rPr lang="en-US" altLang="zh-CN" sz="3200" b="1">
                <a:ea typeface="楷体_GB2312" pitchFamily="49" charset="-122"/>
              </a:rPr>
              <a:t>~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5693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哈希表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杂凑表</a:t>
            </a:r>
            <a:r>
              <a:rPr lang="en-US" altLang="zh-CN" sz="2800" b="1">
                <a:solidFill>
                  <a:srgbClr val="A50021"/>
                </a:solidFill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：</a:t>
            </a:r>
            <a:r>
              <a:rPr lang="zh-CN" altLang="en-US" sz="2800" b="1">
                <a:ea typeface="楷体_GB2312" pitchFamily="49" charset="-122"/>
              </a:rPr>
              <a:t>根据设定的哈希函数和选中的处理冲突的方法，将一组关键字映象到一个有限的、地址连续的地址集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区间</a:t>
            </a:r>
            <a:r>
              <a:rPr lang="en-US" altLang="zh-CN" sz="2800" b="1">
                <a:ea typeface="楷体_GB2312" pitchFamily="49" charset="-122"/>
              </a:rPr>
              <a:t>) </a:t>
            </a:r>
            <a:r>
              <a:rPr lang="zh-CN" altLang="en-US" sz="2800" b="1">
                <a:ea typeface="楷体_GB2312" pitchFamily="49" charset="-122"/>
              </a:rPr>
              <a:t>上，并以关键字在地址集中的“象”作为相应记录在表中的存储位置，如此构造所得的查找表称之为</a:t>
            </a:r>
            <a:r>
              <a:rPr lang="en-US" altLang="zh-CN" sz="2800" b="1">
                <a:ea typeface="楷体_GB2312" pitchFamily="49" charset="-122"/>
              </a:rPr>
              <a:t>~</a:t>
            </a:r>
            <a:r>
              <a:rPr lang="zh-CN" altLang="en-US" sz="2800" b="1">
                <a:ea typeface="楷体_GB2312" pitchFamily="49" charset="-122"/>
              </a:rPr>
              <a:t>。这一映像过程也称为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散列。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07950" y="2549525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二、构造哈希函数的方法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250825" y="3203575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哈希表是一种散列存储结构，在构造哈希函数时应该满足以下两个要求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50825" y="4354513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个数据源仅占用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个地址，虽然散列查找是以空间换时间，但仍希望散列地址空间尽可能的小。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250825" y="5435600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、无论用什么方法存储，目的都是尽量均匀的存放元素，避免冲突。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281604" grpId="0"/>
      <p:bldP spid="281605" grpId="0"/>
      <p:bldP spid="2816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83058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常用的哈希函数构造方法</a:t>
            </a:r>
          </a:p>
        </p:txBody>
      </p:sp>
      <p:sp>
        <p:nvSpPr>
          <p:cNvPr id="45059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900113" y="1123950"/>
            <a:ext cx="263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1. </a:t>
            </a:r>
            <a:r>
              <a:rPr lang="zh-CN" altLang="en-US" sz="3200" b="1">
                <a:ea typeface="楷体_GB2312" pitchFamily="49" charset="-122"/>
              </a:rPr>
              <a:t>直接定址法</a:t>
            </a:r>
          </a:p>
        </p:txBody>
      </p:sp>
      <p:sp>
        <p:nvSpPr>
          <p:cNvPr id="45061" name="Text Box 8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00113" y="2493495"/>
            <a:ext cx="263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ea typeface="楷体_GB2312" pitchFamily="49" charset="-122"/>
              </a:rPr>
              <a:t>3. </a:t>
            </a:r>
            <a:r>
              <a:rPr lang="zh-CN" altLang="en-US" sz="3200" b="1" dirty="0">
                <a:ea typeface="楷体_GB2312" pitchFamily="49" charset="-122"/>
              </a:rPr>
              <a:t>除留余数法</a:t>
            </a:r>
          </a:p>
        </p:txBody>
      </p:sp>
      <p:sp>
        <p:nvSpPr>
          <p:cNvPr id="45062" name="Text Box 9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00113" y="1772770"/>
            <a:ext cx="1814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ea typeface="楷体_GB2312" pitchFamily="49" charset="-122"/>
              </a:rPr>
              <a:t>2. </a:t>
            </a:r>
            <a:r>
              <a:rPr lang="zh-CN" altLang="en-US" sz="3200" b="1" dirty="0">
                <a:ea typeface="楷体_GB2312" pitchFamily="49" charset="-122"/>
              </a:rPr>
              <a:t>折叠法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7921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哈希函数定义为关键字的线性函数</a:t>
            </a:r>
          </a:p>
          <a:p>
            <a:pPr lvl="2" eaLnBrk="1" hangingPunct="1"/>
            <a:r>
              <a:rPr lang="en-US" altLang="zh-CN" sz="3200" b="1">
                <a:ea typeface="楷体_GB2312" pitchFamily="49" charset="-122"/>
              </a:rPr>
              <a:t>H(key) = a </a:t>
            </a:r>
            <a:r>
              <a:rPr lang="en-US" altLang="zh-CN" sz="3200" b="1"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sz="3200" b="1">
                <a:ea typeface="楷体_GB2312" pitchFamily="49" charset="-122"/>
              </a:rPr>
              <a:t> key + b    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a,b</a:t>
            </a:r>
            <a:r>
              <a:rPr lang="zh-CN" altLang="en-US" sz="3200" b="1">
                <a:ea typeface="楷体_GB2312" pitchFamily="49" charset="-122"/>
              </a:rPr>
              <a:t>为常数）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06375" y="115888"/>
            <a:ext cx="2630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1.</a:t>
            </a: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直接定址法</a:t>
            </a:r>
            <a:endParaRPr lang="zh-CN" altLang="en-US" sz="3200" b="1">
              <a:ea typeface="楷体_GB2312" pitchFamily="49" charset="-122"/>
            </a:endParaRPr>
          </a:p>
        </p:txBody>
      </p:sp>
      <p:pic>
        <p:nvPicPr>
          <p:cNvPr id="46084" name="Picture 4" descr="Autumn Leaves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79450"/>
            <a:ext cx="35274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8"/>
          <p:cNvSpPr txBox="1">
            <a:spLocks noChangeArrowheads="1"/>
          </p:cNvSpPr>
          <p:nvPr/>
        </p:nvSpPr>
        <p:spPr bwMode="auto">
          <a:xfrm>
            <a:off x="323850" y="2205038"/>
            <a:ext cx="84963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优点：以关键字</a:t>
            </a:r>
            <a:r>
              <a:rPr lang="en-US" altLang="zh-CN" sz="3200" b="1">
                <a:ea typeface="楷体_GB2312" pitchFamily="49" charset="-122"/>
              </a:rPr>
              <a:t>key</a:t>
            </a:r>
            <a:r>
              <a:rPr lang="zh-CN" altLang="en-US" sz="3200" b="1">
                <a:ea typeface="楷体_GB2312" pitchFamily="49" charset="-122"/>
              </a:rPr>
              <a:t>的某个线性函数值为哈希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           地址，不会产生冲突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缺点：要占用连续地址空间，空间效率低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250825" y="3933825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例：关键字集合为</a:t>
            </a:r>
            <a:r>
              <a:rPr lang="en-US" altLang="zh-CN" sz="3200" b="1">
                <a:ea typeface="楷体_GB2312" pitchFamily="49" charset="-122"/>
              </a:rPr>
              <a:t>{10, 30,50,70,80,90}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H(key)=key/10</a:t>
            </a:r>
            <a:r>
              <a:rPr lang="zh-CN" altLang="en-US" sz="3200" b="1">
                <a:ea typeface="楷体_GB2312" pitchFamily="49" charset="-122"/>
              </a:rPr>
              <a:t>，则哈希表为</a:t>
            </a:r>
          </a:p>
        </p:txBody>
      </p:sp>
      <p:graphicFrame>
        <p:nvGraphicFramePr>
          <p:cNvPr id="151630" name="Group 78"/>
          <p:cNvGraphicFramePr>
            <a:graphicFrameLocks noGrp="1"/>
          </p:cNvGraphicFramePr>
          <p:nvPr/>
        </p:nvGraphicFramePr>
        <p:xfrm>
          <a:off x="1403350" y="5300663"/>
          <a:ext cx="6337300" cy="1036638"/>
        </p:xfrm>
        <a:graphic>
          <a:graphicData uri="http://schemas.openxmlformats.org/drawingml/2006/table">
            <a:tbl>
              <a:tblPr/>
              <a:tblGrid>
                <a:gridCol w="633413"/>
                <a:gridCol w="633412"/>
                <a:gridCol w="635000"/>
                <a:gridCol w="633413"/>
                <a:gridCol w="633412"/>
                <a:gridCol w="633413"/>
                <a:gridCol w="633412"/>
                <a:gridCol w="635000"/>
                <a:gridCol w="633413"/>
                <a:gridCol w="633412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323850" y="44450"/>
            <a:ext cx="1814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800000"/>
                </a:solidFill>
                <a:ea typeface="楷体_GB2312" pitchFamily="49" charset="-122"/>
              </a:rPr>
              <a:t>2. </a:t>
            </a:r>
            <a:r>
              <a:rPr lang="zh-CN" altLang="en-US" sz="3200" b="1" dirty="0">
                <a:solidFill>
                  <a:srgbClr val="800000"/>
                </a:solidFill>
                <a:ea typeface="楷体_GB2312" pitchFamily="49" charset="-122"/>
              </a:rPr>
              <a:t>折叠法</a:t>
            </a:r>
          </a:p>
        </p:txBody>
      </p:sp>
      <p:pic>
        <p:nvPicPr>
          <p:cNvPr id="49155" name="Picture 4" descr="Autumn Leaves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0713"/>
            <a:ext cx="28654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9"/>
          <p:cNvSpPr txBox="1">
            <a:spLocks noChangeArrowheads="1"/>
          </p:cNvSpPr>
          <p:nvPr/>
        </p:nvSpPr>
        <p:spPr bwMode="auto">
          <a:xfrm>
            <a:off x="395288" y="908050"/>
            <a:ext cx="84978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特点：将关键字自左至右分成位数相等的几部分（最后一部分位数可以短些），然后将这几部分叠加求和，并按哈希表表长，取后几位作为哈希地址。</a:t>
            </a:r>
          </a:p>
        </p:txBody>
      </p:sp>
      <p:sp>
        <p:nvSpPr>
          <p:cNvPr id="49157" name="Text Box 10"/>
          <p:cNvSpPr txBox="1">
            <a:spLocks noChangeArrowheads="1"/>
          </p:cNvSpPr>
          <p:nvPr/>
        </p:nvSpPr>
        <p:spPr bwMode="auto">
          <a:xfrm>
            <a:off x="395288" y="3043238"/>
            <a:ext cx="8497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适用于：每一位上各符号出现概率大致相同的情况。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250825" y="4233863"/>
            <a:ext cx="8497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法一：移位法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将各部分最后一位对齐相加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250825" y="5297488"/>
            <a:ext cx="8497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法二：间界叠加法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从一端向另一端沿分割界来回折叠后，最后一位对齐相加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1" grpId="0" autoUpdateAnimBg="0"/>
      <p:bldP spid="14849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key = 110108380428895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1316038" y="12350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移位叠加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447800" y="1944688"/>
            <a:ext cx="14478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895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428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380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108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+) 110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5326063" y="1944688"/>
            <a:ext cx="14478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895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824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380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    801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>
                <a:ea typeface="黑体" pitchFamily="49" charset="-122"/>
              </a:rPr>
              <a:t>+) 110</a:t>
            </a: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5203825" y="12350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间界叠加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>
            <a:off x="990600" y="4992688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4716463" y="4992688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828800" y="4992688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ea typeface="黑体" pitchFamily="49" charset="-122"/>
              </a:rPr>
              <a:t>1921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1828800" y="4992688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rgbClr val="A50021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5630863" y="4992688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ea typeface="黑体" pitchFamily="49" charset="-122"/>
              </a:rPr>
              <a:t>3010</a:t>
            </a:r>
          </a:p>
        </p:txBody>
      </p:sp>
      <p:sp>
        <p:nvSpPr>
          <p:cNvPr id="246796" name="Rectangle 12"/>
          <p:cNvSpPr>
            <a:spLocks noChangeArrowheads="1"/>
          </p:cNvSpPr>
          <p:nvPr/>
        </p:nvSpPr>
        <p:spPr bwMode="auto">
          <a:xfrm>
            <a:off x="5630863" y="49926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A50021"/>
                </a:solidFill>
                <a:ea typeface="黑体" pitchFamily="49" charset="-122"/>
              </a:rPr>
              <a:t>3</a:t>
            </a:r>
          </a:p>
        </p:txBody>
      </p:sp>
      <p:sp>
        <p:nvSpPr>
          <p:cNvPr id="246798" name="AutoShape 14"/>
          <p:cNvSpPr>
            <a:spLocks/>
          </p:cNvSpPr>
          <p:nvPr/>
        </p:nvSpPr>
        <p:spPr bwMode="auto">
          <a:xfrm>
            <a:off x="684213" y="5734050"/>
            <a:ext cx="3382962" cy="890588"/>
          </a:xfrm>
          <a:prstGeom prst="borderCallout3">
            <a:avLst>
              <a:gd name="adj1" fmla="val 12833"/>
              <a:gd name="adj2" fmla="val -2255"/>
              <a:gd name="adj3" fmla="val 12833"/>
              <a:gd name="adj4" fmla="val -15065"/>
              <a:gd name="adj5" fmla="val -214440"/>
              <a:gd name="adj6" fmla="val -15065"/>
              <a:gd name="adj7" fmla="val -442069"/>
              <a:gd name="adj8" fmla="val 29282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将分割后的每一部分的最低位对齐，然后相加</a:t>
            </a:r>
          </a:p>
        </p:txBody>
      </p:sp>
      <p:sp>
        <p:nvSpPr>
          <p:cNvPr id="246799" name="AutoShape 15"/>
          <p:cNvSpPr>
            <a:spLocks/>
          </p:cNvSpPr>
          <p:nvPr/>
        </p:nvSpPr>
        <p:spPr bwMode="auto">
          <a:xfrm>
            <a:off x="4356100" y="5734050"/>
            <a:ext cx="3811588" cy="839788"/>
          </a:xfrm>
          <a:prstGeom prst="borderCallout3">
            <a:avLst>
              <a:gd name="adj1" fmla="val 13611"/>
              <a:gd name="adj2" fmla="val 102000"/>
              <a:gd name="adj3" fmla="val 13611"/>
              <a:gd name="adj4" fmla="val 114370"/>
              <a:gd name="adj5" fmla="val -222306"/>
              <a:gd name="adj6" fmla="val 114370"/>
              <a:gd name="adj7" fmla="val -458222"/>
              <a:gd name="adj8" fmla="val 7180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从一端向另一端沿分割界来回折叠，然后对齐相加</a:t>
            </a:r>
          </a:p>
        </p:txBody>
      </p:sp>
      <p:sp>
        <p:nvSpPr>
          <p:cNvPr id="246800" name="AutoShape 16"/>
          <p:cNvSpPr>
            <a:spLocks/>
          </p:cNvSpPr>
          <p:nvPr/>
        </p:nvSpPr>
        <p:spPr bwMode="auto">
          <a:xfrm>
            <a:off x="3105150" y="2711450"/>
            <a:ext cx="1866900" cy="474663"/>
          </a:xfrm>
          <a:prstGeom prst="borderCallout2">
            <a:avLst>
              <a:gd name="adj1" fmla="val 24079"/>
              <a:gd name="adj2" fmla="val -4083"/>
              <a:gd name="adj3" fmla="val 24079"/>
              <a:gd name="adj4" fmla="val -9014"/>
              <a:gd name="adj5" fmla="val 339463"/>
              <a:gd name="adj6" fmla="val -20495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H(key)=921</a:t>
            </a:r>
          </a:p>
        </p:txBody>
      </p:sp>
      <p:sp>
        <p:nvSpPr>
          <p:cNvPr id="246802" name="AutoShape 18"/>
          <p:cNvSpPr>
            <a:spLocks/>
          </p:cNvSpPr>
          <p:nvPr/>
        </p:nvSpPr>
        <p:spPr bwMode="auto">
          <a:xfrm>
            <a:off x="3132138" y="1916113"/>
            <a:ext cx="1797050" cy="447675"/>
          </a:xfrm>
          <a:prstGeom prst="borderCallout2">
            <a:avLst>
              <a:gd name="adj1" fmla="val 25532"/>
              <a:gd name="adj2" fmla="val 104241"/>
              <a:gd name="adj3" fmla="val 25532"/>
              <a:gd name="adj4" fmla="val 120231"/>
              <a:gd name="adj5" fmla="val 560639"/>
              <a:gd name="adj6" fmla="val 15176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H(key)=010</a:t>
            </a:r>
          </a:p>
        </p:txBody>
      </p:sp>
      <p:sp>
        <p:nvSpPr>
          <p:cNvPr id="50193" name="Text Box 19"/>
          <p:cNvSpPr txBox="1">
            <a:spLocks noChangeArrowheads="1"/>
          </p:cNvSpPr>
          <p:nvPr/>
        </p:nvSpPr>
        <p:spPr bwMode="auto">
          <a:xfrm>
            <a:off x="2197100" y="617538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 110+108+380+428+895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  <p:bldP spid="246790" grpId="0" autoUpdateAnimBg="0"/>
      <p:bldP spid="246791" grpId="0" animBg="1"/>
      <p:bldP spid="246792" grpId="0" animBg="1"/>
      <p:bldP spid="246793" grpId="0" autoUpdateAnimBg="0"/>
      <p:bldP spid="246794" grpId="0" autoUpdateAnimBg="0"/>
      <p:bldP spid="246795" grpId="0" autoUpdateAnimBg="0"/>
      <p:bldP spid="246798" grpId="0" animBg="1"/>
      <p:bldP spid="246799" grpId="0" animBg="1"/>
      <p:bldP spid="2468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250825" y="14605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800000"/>
                </a:solidFill>
                <a:ea typeface="楷体_GB2312" pitchFamily="49" charset="-122"/>
              </a:rPr>
              <a:t>3. </a:t>
            </a:r>
            <a:r>
              <a:rPr lang="zh-CN" altLang="en-US" sz="3200" b="1" dirty="0">
                <a:solidFill>
                  <a:srgbClr val="800000"/>
                </a:solidFill>
                <a:ea typeface="楷体_GB2312" pitchFamily="49" charset="-122"/>
              </a:rPr>
              <a:t>除留余数法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466725" y="981075"/>
            <a:ext cx="8350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设定哈希函数为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  <a:p>
            <a:pPr eaLnBrk="1" hangingPunct="1"/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            H(key) = key mod p      p≤m (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表长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)  </a:t>
            </a:r>
          </a:p>
        </p:txBody>
      </p:sp>
      <p:pic>
        <p:nvPicPr>
          <p:cNvPr id="51204" name="Picture 6" descr="Autumn Leaves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25488"/>
            <a:ext cx="28956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323850" y="3116263"/>
            <a:ext cx="74707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关键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如何选取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p ?</a:t>
            </a:r>
            <a:r>
              <a:rPr lang="en-US" altLang="zh-CN" sz="3200" b="1">
                <a:solidFill>
                  <a:srgbClr val="FF6600"/>
                </a:solidFill>
                <a:ea typeface="楷体_GB2312" pitchFamily="49" charset="-122"/>
              </a:rPr>
              <a:t>      </a:t>
            </a:r>
          </a:p>
          <a:p>
            <a:pPr lvl="2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p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应为不大于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m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的素数</a:t>
            </a:r>
          </a:p>
          <a:p>
            <a:pPr lvl="2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       或是</a:t>
            </a:r>
          </a:p>
          <a:p>
            <a:pPr lvl="2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  不包含 小于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20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的质因子的合数</a:t>
            </a:r>
          </a:p>
        </p:txBody>
      </p:sp>
      <p:sp>
        <p:nvSpPr>
          <p:cNvPr id="51206" name="Text Box 10"/>
          <p:cNvSpPr txBox="1">
            <a:spLocks noChangeArrowheads="1"/>
          </p:cNvSpPr>
          <p:nvPr/>
        </p:nvSpPr>
        <p:spPr bwMode="auto">
          <a:xfrm>
            <a:off x="323850" y="2290763"/>
            <a:ext cx="8497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特点：以关键字除以</a:t>
            </a:r>
            <a:r>
              <a:rPr lang="en-US" altLang="zh-CN" sz="3200" b="1">
                <a:ea typeface="楷体_GB2312" pitchFamily="49" charset="-122"/>
              </a:rPr>
              <a:t>p</a:t>
            </a:r>
            <a:r>
              <a:rPr lang="zh-CN" altLang="en-US" sz="3200" b="1">
                <a:ea typeface="楷体_GB2312" pitchFamily="49" charset="-122"/>
              </a:rPr>
              <a:t>的余数作为哈希地址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04800" y="1196975"/>
            <a:ext cx="88392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ea typeface="楷体_GB2312" pitchFamily="49" charset="-122"/>
              </a:rPr>
              <a:t>例如：给定一组关键字为</a:t>
            </a:r>
            <a:r>
              <a:rPr lang="en-US" altLang="zh-CN" sz="3200" b="1">
                <a:ea typeface="楷体_GB2312" pitchFamily="49" charset="-122"/>
              </a:rPr>
              <a:t>: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12, 39, 18, 24, 33, 21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，</a:t>
            </a:r>
            <a:r>
              <a:rPr lang="zh-CN" altLang="en-US" sz="3200" b="1">
                <a:ea typeface="楷体_GB2312" pitchFamily="49" charset="-122"/>
              </a:rPr>
              <a:t>若取 </a:t>
            </a:r>
            <a:r>
              <a:rPr lang="en-US" altLang="zh-CN" sz="3200" b="1">
                <a:ea typeface="楷体_GB2312" pitchFamily="49" charset="-122"/>
              </a:rPr>
              <a:t>p=9, </a:t>
            </a:r>
            <a:r>
              <a:rPr lang="zh-CN" altLang="en-US" sz="3200" b="1">
                <a:ea typeface="楷体_GB2312" pitchFamily="49" charset="-122"/>
              </a:rPr>
              <a:t>则他们对应的哈希函数值将为</a:t>
            </a:r>
            <a:r>
              <a:rPr lang="en-US" altLang="zh-CN" sz="3200" b="1">
                <a:ea typeface="楷体_GB2312" pitchFamily="49" charset="-122"/>
              </a:rPr>
              <a:t>: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3, 3, 0, 6, 6, 3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79388" y="260350"/>
            <a:ext cx="428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为什么要对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p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加限制？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50825" y="3716338"/>
            <a:ext cx="8610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   </a:t>
            </a:r>
            <a:r>
              <a:rPr lang="zh-CN" altLang="en-US" sz="3200" b="1">
                <a:ea typeface="楷体_GB2312" pitchFamily="49" charset="-122"/>
              </a:rPr>
              <a:t>可见，若 </a:t>
            </a:r>
            <a:r>
              <a:rPr lang="en-US" altLang="zh-CN" sz="3200" b="1">
                <a:ea typeface="楷体_GB2312" pitchFamily="49" charset="-122"/>
              </a:rPr>
              <a:t>p </a:t>
            </a:r>
            <a:r>
              <a:rPr lang="zh-CN" altLang="en-US" sz="3200" b="1">
                <a:ea typeface="楷体_GB2312" pitchFamily="49" charset="-122"/>
              </a:rPr>
              <a:t>中含质因子 </a:t>
            </a:r>
            <a:r>
              <a:rPr lang="en-US" altLang="zh-CN" sz="3200" b="1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则所有含质因子 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3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的关键字均映射到“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3 </a:t>
            </a: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的倍数”的地址上</a:t>
            </a:r>
            <a:r>
              <a:rPr lang="zh-CN" altLang="en-US" sz="3200" b="1">
                <a:ea typeface="楷体_GB2312" pitchFamily="49" charset="-122"/>
              </a:rPr>
              <a:t>，从而增加了“冲突”的可能。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79388" y="1123950"/>
            <a:ext cx="85407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实际造表时，采用何种构造哈希函数的方法取决于建表的关键字集合的情况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包括关键字的范围和形态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，总的原则是使产生冲突的可能性降到尽可能地小。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小结：构造哈希函数的原则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66725" y="3500438"/>
            <a:ext cx="821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① </a:t>
            </a:r>
            <a:r>
              <a:rPr lang="zh-CN" altLang="en-US" sz="3200" b="1">
                <a:ea typeface="楷体_GB2312" pitchFamily="49" charset="-122"/>
              </a:rPr>
              <a:t>执行速度（计算哈希函数所需的时间）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66725" y="4149725"/>
            <a:ext cx="446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② </a:t>
            </a:r>
            <a:r>
              <a:rPr lang="zh-CN" altLang="en-US" sz="3200" b="1">
                <a:ea typeface="楷体_GB2312" pitchFamily="49" charset="-122"/>
              </a:rPr>
              <a:t>关键字长度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66725" y="4795838"/>
            <a:ext cx="446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③ </a:t>
            </a:r>
            <a:r>
              <a:rPr lang="zh-CN" altLang="en-US" sz="3200" b="1">
                <a:ea typeface="楷体_GB2312" pitchFamily="49" charset="-122"/>
              </a:rPr>
              <a:t>哈希表大小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466725" y="5441950"/>
            <a:ext cx="446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④ </a:t>
            </a:r>
            <a:r>
              <a:rPr lang="zh-CN" altLang="en-US" sz="3200" b="1">
                <a:ea typeface="楷体_GB2312" pitchFamily="49" charset="-122"/>
              </a:rPr>
              <a:t>关键字分布情况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466725" y="6018213"/>
            <a:ext cx="446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⑤ </a:t>
            </a:r>
            <a:r>
              <a:rPr lang="zh-CN" altLang="en-US" sz="3200" b="1">
                <a:ea typeface="楷体_GB2312" pitchFamily="49" charset="-122"/>
              </a:rPr>
              <a:t>查找频率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395288" y="884238"/>
            <a:ext cx="85407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a typeface="楷体_GB2312" pitchFamily="49" charset="-122"/>
              </a:rPr>
              <a:t>均匀的哈希函数可以减少冲突，但不能避免冲突，因此，如何处理冲突是哈希函数不可缺少的另一方面。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252413" y="2287588"/>
            <a:ext cx="8712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a typeface="楷体_GB2312" pitchFamily="49" charset="-122"/>
              </a:rPr>
              <a:t>假设哈希表的地址集为</a:t>
            </a:r>
            <a:r>
              <a:rPr lang="en-US" altLang="zh-CN" sz="2800" b="1">
                <a:ea typeface="楷体_GB2312" pitchFamily="49" charset="-122"/>
              </a:rPr>
              <a:t>0~(n-1)</a:t>
            </a:r>
            <a:r>
              <a:rPr lang="zh-CN" altLang="en-US" sz="2800" b="1">
                <a:ea typeface="楷体_GB2312" pitchFamily="49" charset="-122"/>
              </a:rPr>
              <a:t>，“冲突”是指由关键字得到的哈希地址为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的位置上已存有记录，则</a:t>
            </a:r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处理冲突</a:t>
            </a:r>
            <a:r>
              <a:rPr lang="zh-CN" altLang="en-US" sz="2800" b="1">
                <a:ea typeface="楷体_GB2312" pitchFamily="49" charset="-122"/>
              </a:rPr>
              <a:t>就是为该关键字记录找到另一个“空”的哈希地址。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250825" y="333375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三、处理冲突的方法</a:t>
            </a:r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323850" y="4011613"/>
            <a:ext cx="85407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a typeface="楷体_GB2312" pitchFamily="49" charset="-122"/>
              </a:rPr>
              <a:t>在处理冲突的过程中，可能会得到一个地址序列</a:t>
            </a:r>
            <a:r>
              <a:rPr lang="en-US" altLang="zh-CN" sz="2800" b="1">
                <a:ea typeface="楷体_GB2312" pitchFamily="49" charset="-122"/>
              </a:rPr>
              <a:t>Hi</a:t>
            </a:r>
            <a:r>
              <a:rPr lang="zh-CN" altLang="en-US" sz="2800" b="1">
                <a:ea typeface="楷体_GB2312" pitchFamily="49" charset="-122"/>
              </a:rPr>
              <a:t>，即在处理哈希地址冲突时，若得到的另一个哈希地址</a:t>
            </a:r>
            <a:r>
              <a:rPr lang="en-US" altLang="zh-CN" sz="2800" b="1">
                <a:ea typeface="楷体_GB2312" pitchFamily="49" charset="-122"/>
              </a:rPr>
              <a:t>H1</a:t>
            </a:r>
            <a:r>
              <a:rPr lang="zh-CN" altLang="en-US" sz="2800" b="1">
                <a:ea typeface="楷体_GB2312" pitchFamily="49" charset="-122"/>
              </a:rPr>
              <a:t>仍然发生冲突，则再求下一个地址</a:t>
            </a:r>
            <a:r>
              <a:rPr lang="en-US" altLang="zh-CN" sz="2800" b="1">
                <a:ea typeface="楷体_GB2312" pitchFamily="49" charset="-122"/>
              </a:rPr>
              <a:t>H2…</a:t>
            </a:r>
            <a:r>
              <a:rPr lang="zh-CN" altLang="en-US" sz="2800" b="1">
                <a:ea typeface="楷体_GB2312" pitchFamily="49" charset="-122"/>
              </a:rPr>
              <a:t>依次类推，直至不发生冲突为止，最后得到的不冲突的地址就是该记录在表中的地址。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85883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查找</a:t>
            </a:r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(Searching)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根据给定的某个值，在查找表中确定一个其关键字等于给定值的数据元素或（记录）。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0263" y="2997200"/>
            <a:ext cx="7847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返回结果：给出整个记录的信息，或指示该记录在查找表中的位置；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0825" y="1844675"/>
            <a:ext cx="8642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查找成功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若查找表中存在一个关键字等于给定值得记录，则称</a:t>
            </a:r>
            <a:r>
              <a:rPr lang="en-US" altLang="zh-CN" sz="3200" b="1">
                <a:ea typeface="楷体_GB2312" pitchFamily="49" charset="-122"/>
              </a:rPr>
              <a:t>~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79388" y="4292600"/>
            <a:ext cx="86407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查找不成功</a:t>
            </a:r>
            <a:r>
              <a:rPr lang="en-US" altLang="zh-CN" sz="3200" b="1">
                <a:ea typeface="楷体_GB2312" pitchFamily="49" charset="-122"/>
              </a:rPr>
              <a:t>——</a:t>
            </a:r>
            <a:r>
              <a:rPr lang="zh-CN" altLang="en-US" sz="3200" b="1">
                <a:ea typeface="楷体_GB2312" pitchFamily="49" charset="-122"/>
              </a:rPr>
              <a:t>若查找表中不存在关键字等于给定值的记录，则称</a:t>
            </a:r>
            <a:r>
              <a:rPr lang="en-US" altLang="zh-CN" sz="3200" b="1">
                <a:ea typeface="楷体_GB2312" pitchFamily="49" charset="-122"/>
              </a:rPr>
              <a:t>~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84213" y="5441950"/>
            <a:ext cx="787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返回结果：给出“空记录”或“空指针”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711993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ea typeface="楷体_GB2312" pitchFamily="49" charset="-122"/>
              </a:rPr>
              <a:t>“</a:t>
            </a:r>
            <a:r>
              <a:rPr lang="zh-CN" altLang="en-US" sz="3200" b="1">
                <a:ea typeface="楷体_GB2312" pitchFamily="49" charset="-122"/>
              </a:rPr>
              <a:t>处理冲突” 的实际含义是：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ea typeface="楷体_GB2312" pitchFamily="49" charset="-122"/>
              </a:rPr>
              <a:t>为产生冲突的地址寻找下一个哈希地址</a:t>
            </a:r>
          </a:p>
        </p:txBody>
      </p:sp>
      <p:sp>
        <p:nvSpPr>
          <p:cNvPr id="56323" name="Rectangl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92275" y="2905125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1. </a:t>
            </a:r>
            <a:r>
              <a:rPr lang="zh-CN" altLang="en-US" sz="3200" b="1">
                <a:ea typeface="楷体_GB2312" pitchFamily="49" charset="-122"/>
              </a:rPr>
              <a:t>开放定址法（开地址法）</a:t>
            </a:r>
          </a:p>
        </p:txBody>
      </p:sp>
      <p:sp>
        <p:nvSpPr>
          <p:cNvPr id="56324" name="Rectangl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5650" y="1916113"/>
            <a:ext cx="6119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常见的处理冲突的方法有：</a:t>
            </a:r>
          </a:p>
        </p:txBody>
      </p:sp>
      <p:sp>
        <p:nvSpPr>
          <p:cNvPr id="56325" name="Rectangle 10"/>
          <p:cNvSpPr>
            <a:spLocks noChangeArrowheads="1"/>
          </p:cNvSpPr>
          <p:nvPr/>
        </p:nvSpPr>
        <p:spPr bwMode="auto">
          <a:xfrm>
            <a:off x="1763713" y="3644900"/>
            <a:ext cx="222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2. </a:t>
            </a:r>
            <a:r>
              <a:rPr lang="zh-CN" altLang="en-US" sz="3200" b="1">
                <a:ea typeface="楷体_GB2312" pitchFamily="49" charset="-122"/>
              </a:rPr>
              <a:t>链地址法</a:t>
            </a:r>
          </a:p>
        </p:txBody>
      </p:sp>
      <p:sp>
        <p:nvSpPr>
          <p:cNvPr id="56326" name="Rectangle 11"/>
          <p:cNvSpPr>
            <a:spLocks noChangeArrowheads="1"/>
          </p:cNvSpPr>
          <p:nvPr/>
        </p:nvSpPr>
        <p:spPr bwMode="auto">
          <a:xfrm>
            <a:off x="1763713" y="436245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3. </a:t>
            </a:r>
            <a:r>
              <a:rPr lang="zh-CN" altLang="en-US" sz="3200" b="1">
                <a:ea typeface="楷体_GB2312" pitchFamily="49" charset="-122"/>
              </a:rPr>
              <a:t>再哈希法（双哈希函数法）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2630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1. </a:t>
            </a:r>
            <a:r>
              <a:rPr lang="zh-CN" altLang="en-US" sz="3200" b="1">
                <a:ea typeface="楷体_GB2312" pitchFamily="49" charset="-122"/>
              </a:rPr>
              <a:t>开放定址法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684213" y="3819525"/>
            <a:ext cx="777716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sz="3200" b="1">
                <a:ea typeface="楷体_GB2312" pitchFamily="49" charset="-122"/>
              </a:rPr>
              <a:t>H</a:t>
            </a:r>
            <a:r>
              <a:rPr lang="en-US" altLang="zh-CN" sz="3200" b="1" baseline="-25000">
                <a:ea typeface="楷体_GB2312" pitchFamily="49" charset="-122"/>
              </a:rPr>
              <a:t>i</a:t>
            </a:r>
            <a:r>
              <a:rPr lang="en-US" altLang="zh-CN" sz="3200" b="1">
                <a:ea typeface="楷体_GB2312" pitchFamily="49" charset="-122"/>
              </a:rPr>
              <a:t> = ( H(key) + d</a:t>
            </a:r>
            <a:r>
              <a:rPr lang="en-US" altLang="zh-CN" sz="3200" b="1" baseline="-25000">
                <a:ea typeface="楷体_GB2312" pitchFamily="49" charset="-122"/>
              </a:rPr>
              <a:t>i</a:t>
            </a:r>
            <a:r>
              <a:rPr lang="en-US" altLang="zh-CN" sz="3200" b="1">
                <a:ea typeface="楷体_GB2312" pitchFamily="49" charset="-122"/>
              </a:rPr>
              <a:t> ) mod  m  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en-US" altLang="zh-CN" b="1"/>
              <a:t>≤</a:t>
            </a:r>
            <a:r>
              <a:rPr lang="en-US" altLang="zh-CN" sz="3200" b="1">
                <a:ea typeface="楷体_GB2312" pitchFamily="49" charset="-122"/>
              </a:rPr>
              <a:t>i&lt; m</a:t>
            </a:r>
            <a:r>
              <a:rPr lang="zh-CN" altLang="en-US" sz="3200" b="1">
                <a:ea typeface="楷体_GB2312" pitchFamily="49" charset="-122"/>
              </a:rPr>
              <a:t>）</a:t>
            </a:r>
          </a:p>
          <a:p>
            <a:pPr lvl="2"/>
            <a:r>
              <a:rPr lang="zh-CN" altLang="en-US" sz="3200" b="1">
                <a:ea typeface="楷体_GB2312" pitchFamily="49" charset="-122"/>
              </a:rPr>
              <a:t>其中：</a:t>
            </a:r>
            <a:r>
              <a:rPr lang="en-US" altLang="zh-CN" sz="3200" b="1">
                <a:ea typeface="楷体_GB2312" pitchFamily="49" charset="-122"/>
              </a:rPr>
              <a:t>H(key) </a:t>
            </a:r>
            <a:r>
              <a:rPr lang="zh-CN" altLang="en-US" sz="3200" b="1">
                <a:ea typeface="楷体_GB2312" pitchFamily="49" charset="-122"/>
              </a:rPr>
              <a:t>为哈希函数</a:t>
            </a:r>
          </a:p>
          <a:p>
            <a:pPr lvl="2"/>
            <a:r>
              <a:rPr lang="zh-CN" altLang="en-US" sz="3200" b="1">
                <a:ea typeface="楷体_GB2312" pitchFamily="49" charset="-122"/>
              </a:rPr>
              <a:t>            </a:t>
            </a:r>
            <a:r>
              <a:rPr lang="en-US" altLang="zh-CN" sz="3200" b="1">
                <a:ea typeface="楷体_GB2312" pitchFamily="49" charset="-122"/>
              </a:rPr>
              <a:t>m</a:t>
            </a:r>
            <a:r>
              <a:rPr lang="zh-CN" altLang="en-US" sz="3200" b="1">
                <a:ea typeface="楷体_GB2312" pitchFamily="49" charset="-122"/>
              </a:rPr>
              <a:t>为哈希表长度</a:t>
            </a:r>
          </a:p>
          <a:p>
            <a:pPr lvl="2"/>
            <a:r>
              <a:rPr lang="zh-CN" altLang="en-US" sz="3200" b="1">
                <a:ea typeface="楷体_GB2312" pitchFamily="49" charset="-122"/>
              </a:rPr>
              <a:t>            </a:t>
            </a:r>
            <a:r>
              <a:rPr lang="en-US" altLang="zh-CN" sz="3200" b="1">
                <a:ea typeface="楷体_GB2312" pitchFamily="49" charset="-122"/>
              </a:rPr>
              <a:t>d</a:t>
            </a:r>
            <a:r>
              <a:rPr lang="en-US" altLang="zh-CN" sz="3200" b="1" baseline="-25000">
                <a:ea typeface="楷体_GB2312" pitchFamily="49" charset="-122"/>
              </a:rPr>
              <a:t>i</a:t>
            </a:r>
            <a:r>
              <a:rPr lang="zh-CN" altLang="en-US" sz="3200" b="1">
                <a:ea typeface="楷体_GB2312" pitchFamily="49" charset="-122"/>
              </a:rPr>
              <a:t>为增量序列</a:t>
            </a:r>
            <a:r>
              <a:rPr lang="en-US" altLang="zh-CN" sz="3200" b="1">
                <a:ea typeface="楷体_GB2312" pitchFamily="49" charset="-122"/>
              </a:rPr>
              <a:t>1,2,…,m-1,</a:t>
            </a:r>
            <a:r>
              <a:rPr lang="zh-CN" altLang="en-US" sz="3200" b="1">
                <a:ea typeface="楷体_GB2312" pitchFamily="49" charset="-122"/>
              </a:rPr>
              <a:t>且</a:t>
            </a:r>
            <a:r>
              <a:rPr lang="en-US" altLang="zh-CN" sz="3200" b="1">
                <a:ea typeface="楷体_GB2312" pitchFamily="49" charset="-122"/>
              </a:rPr>
              <a:t>d</a:t>
            </a:r>
            <a:r>
              <a:rPr lang="en-US" altLang="zh-CN" sz="3200" b="1" baseline="-25000">
                <a:ea typeface="楷体_GB2312" pitchFamily="49" charset="-122"/>
              </a:rPr>
              <a:t>i </a:t>
            </a:r>
            <a:r>
              <a:rPr lang="en-US" altLang="zh-CN" sz="3200" b="1">
                <a:ea typeface="楷体_GB2312" pitchFamily="49" charset="-122"/>
              </a:rPr>
              <a:t>= i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84978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设计思路：有冲突时就去寻找下一个哈希地址，只要哈希表足够大，总能找到空的哈希地址，将数据存入。</a:t>
            </a:r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323850" y="249237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具体实现：</a:t>
            </a:r>
          </a:p>
        </p:txBody>
      </p:sp>
      <p:sp>
        <p:nvSpPr>
          <p:cNvPr id="57350" name="Text Box 9"/>
          <p:cNvSpPr txBox="1">
            <a:spLocks noChangeArrowheads="1"/>
          </p:cNvSpPr>
          <p:nvPr/>
        </p:nvSpPr>
        <p:spPr bwMode="auto">
          <a:xfrm>
            <a:off x="323850" y="3209925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）线性探测再散列</a:t>
            </a:r>
          </a:p>
        </p:txBody>
      </p: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2627313" y="6237288"/>
            <a:ext cx="5689600" cy="503237"/>
          </a:xfrm>
          <a:prstGeom prst="wedgeRoundRectCallout">
            <a:avLst>
              <a:gd name="adj1" fmla="val -33278"/>
              <a:gd name="adj2" fmla="val -14693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含义：一旦冲突就找下一个地址存入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322263" y="115888"/>
            <a:ext cx="84978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：关键字集合为</a:t>
            </a:r>
            <a:r>
              <a:rPr lang="en-US" altLang="zh-CN" sz="2800" b="1">
                <a:ea typeface="楷体_GB2312" pitchFamily="49" charset="-122"/>
              </a:rPr>
              <a:t>{47,7,29,11,16,92,22,8,3}</a:t>
            </a:r>
          </a:p>
          <a:p>
            <a:pPr eaLnBrk="1" hangingPunct="1"/>
            <a:r>
              <a:rPr lang="en-US" altLang="zh-CN" sz="2800" b="1">
                <a:ea typeface="楷体_GB2312" pitchFamily="49" charset="-122"/>
              </a:rPr>
              <a:t>     </a:t>
            </a:r>
            <a:r>
              <a:rPr lang="zh-CN" altLang="en-US" sz="2800" b="1">
                <a:ea typeface="楷体_GB2312" pitchFamily="49" charset="-122"/>
              </a:rPr>
              <a:t>设哈希表长</a:t>
            </a:r>
            <a:r>
              <a:rPr lang="en-US" altLang="zh-CN" sz="2800" b="1">
                <a:ea typeface="楷体_GB2312" pitchFamily="49" charset="-122"/>
              </a:rPr>
              <a:t>m=11; </a:t>
            </a:r>
            <a:r>
              <a:rPr lang="zh-CN" altLang="en-US" sz="2800" b="1">
                <a:ea typeface="楷体_GB2312" pitchFamily="49" charset="-122"/>
              </a:rPr>
              <a:t>哈希函数</a:t>
            </a:r>
            <a:r>
              <a:rPr lang="en-US" altLang="zh-CN" sz="2800" b="1">
                <a:ea typeface="楷体_GB2312" pitchFamily="49" charset="-122"/>
              </a:rPr>
              <a:t>H(key)= key mod 11</a:t>
            </a:r>
            <a:r>
              <a:rPr lang="zh-CN" altLang="en-US" sz="2800" b="1">
                <a:ea typeface="楷体_GB2312" pitchFamily="49" charset="-122"/>
              </a:rPr>
              <a:t>，拟用线性探测再散列法处理冲突。建哈希表如下</a:t>
            </a:r>
          </a:p>
        </p:txBody>
      </p:sp>
      <p:pic>
        <p:nvPicPr>
          <p:cNvPr id="58371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484313"/>
            <a:ext cx="73088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250825" y="292417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解释：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250825" y="3462338"/>
            <a:ext cx="8640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 pitchFamily="49" charset="-122"/>
              </a:rPr>
              <a:t>①47,7</a:t>
            </a:r>
            <a:r>
              <a:rPr lang="zh-CN" altLang="en-US" sz="2800" b="1">
                <a:ea typeface="楷体_GB2312" pitchFamily="49" charset="-122"/>
              </a:rPr>
              <a:t>（以及</a:t>
            </a:r>
            <a:r>
              <a:rPr lang="en-US" altLang="zh-CN" sz="2800" b="1">
                <a:ea typeface="楷体_GB2312" pitchFamily="49" charset="-122"/>
              </a:rPr>
              <a:t>11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16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92</a:t>
            </a:r>
            <a:r>
              <a:rPr lang="zh-CN" altLang="en-US" sz="2800" b="1">
                <a:ea typeface="楷体_GB2312" pitchFamily="49" charset="-122"/>
              </a:rPr>
              <a:t>）均是由哈希函数得到的没有冲突的哈希地址</a:t>
            </a: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250825" y="4397375"/>
            <a:ext cx="8640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 pitchFamily="49" charset="-122"/>
              </a:rPr>
              <a:t>② H(29)=7,</a:t>
            </a:r>
            <a:r>
              <a:rPr lang="zh-CN" altLang="en-US" sz="2800" b="1">
                <a:ea typeface="楷体_GB2312" pitchFamily="49" charset="-122"/>
              </a:rPr>
              <a:t>与</a:t>
            </a:r>
            <a:r>
              <a:rPr lang="en-US" altLang="zh-CN" sz="2800" b="1">
                <a:ea typeface="楷体_GB2312" pitchFamily="49" charset="-122"/>
              </a:rPr>
              <a:t>H(7)</a:t>
            </a:r>
            <a:r>
              <a:rPr lang="zh-CN" altLang="en-US" sz="2800" b="1">
                <a:ea typeface="楷体_GB2312" pitchFamily="49" charset="-122"/>
              </a:rPr>
              <a:t>冲突，寻找下一个空的哈希地址：由</a:t>
            </a:r>
            <a:r>
              <a:rPr lang="en-US" altLang="zh-CN" sz="2800" b="1">
                <a:ea typeface="楷体_GB2312" pitchFamily="49" charset="-122"/>
              </a:rPr>
              <a:t>H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=(H(29)+1) mod 11 =8</a:t>
            </a:r>
            <a:r>
              <a:rPr lang="zh-CN" altLang="en-US" sz="2800" b="1">
                <a:ea typeface="楷体_GB2312" pitchFamily="49" charset="-122"/>
              </a:rPr>
              <a:t>，地址可用，将</a:t>
            </a:r>
            <a:r>
              <a:rPr lang="en-US" altLang="zh-CN" sz="2800" b="1">
                <a:ea typeface="楷体_GB2312" pitchFamily="49" charset="-122"/>
              </a:rPr>
              <a:t>29</a:t>
            </a:r>
            <a:r>
              <a:rPr lang="zh-CN" altLang="en-US" sz="2800" b="1">
                <a:ea typeface="楷体_GB2312" pitchFamily="49" charset="-122"/>
              </a:rPr>
              <a:t>存入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79388" y="5362575"/>
            <a:ext cx="8640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③</a:t>
            </a:r>
            <a:r>
              <a:rPr lang="zh-CN" altLang="en-US" sz="2800" b="1">
                <a:ea typeface="楷体_GB2312" pitchFamily="49" charset="-122"/>
              </a:rPr>
              <a:t>另外，</a:t>
            </a:r>
            <a:r>
              <a:rPr lang="en-US" altLang="zh-CN" sz="2800" b="1">
                <a:ea typeface="楷体_GB2312" pitchFamily="49" charset="-122"/>
              </a:rPr>
              <a:t>22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8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同样在哈希地址上有冲突，也是由</a:t>
            </a:r>
            <a:r>
              <a:rPr lang="en-US" altLang="zh-CN" sz="2800" b="1">
                <a:ea typeface="楷体_GB2312" pitchFamily="49" charset="-122"/>
              </a:rPr>
              <a:t>H</a:t>
            </a:r>
            <a:r>
              <a:rPr lang="en-US" altLang="zh-CN" sz="2800" b="1" baseline="-25000">
                <a:ea typeface="楷体_GB2312" pitchFamily="49" charset="-122"/>
              </a:rPr>
              <a:t>i </a:t>
            </a:r>
            <a:r>
              <a:rPr lang="zh-CN" altLang="en-US" sz="2800" b="1">
                <a:ea typeface="楷体_GB2312" pitchFamily="49" charset="-122"/>
              </a:rPr>
              <a:t>找到空的哈希地址。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36838"/>
            <a:ext cx="8458200" cy="26543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ea typeface="楷体_GB2312" pitchFamily="49" charset="-122"/>
              </a:rPr>
              <a:t>解：依题意</a:t>
            </a:r>
            <a:r>
              <a:rPr lang="en-US" altLang="zh-CN" sz="2800" b="1" smtClean="0">
                <a:ea typeface="楷体_GB2312" pitchFamily="49" charset="-122"/>
              </a:rPr>
              <a:t>m=19</a:t>
            </a:r>
            <a:r>
              <a:rPr lang="zh-CN" altLang="en-US" sz="2800" b="1" smtClean="0">
                <a:ea typeface="楷体_GB2312" pitchFamily="49" charset="-122"/>
              </a:rPr>
              <a:t>，得到线性探测法对应的探查地址序列计算公式为：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ea typeface="楷体_GB2312" pitchFamily="49" charset="-122"/>
              </a:rPr>
              <a:t>        </a:t>
            </a:r>
            <a:r>
              <a:rPr lang="en-US" altLang="zh-CN" sz="2800" b="1" smtClean="0">
                <a:ea typeface="楷体_GB2312" pitchFamily="49" charset="-122"/>
              </a:rPr>
              <a:t>H</a:t>
            </a:r>
            <a:r>
              <a:rPr lang="en-US" altLang="zh-CN" sz="2800" b="1" baseline="-25000" smtClean="0">
                <a:ea typeface="楷体_GB2312" pitchFamily="49" charset="-122"/>
              </a:rPr>
              <a:t>i</a:t>
            </a:r>
            <a:r>
              <a:rPr lang="en-US" altLang="zh-CN" sz="2800" b="1" smtClean="0">
                <a:ea typeface="楷体_GB2312" pitchFamily="49" charset="-122"/>
              </a:rPr>
              <a:t>=(H(k)+j) mod 19; j=1,2,……,18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ea typeface="楷体_GB2312" pitchFamily="49" charset="-122"/>
              </a:rPr>
              <a:t>   </a:t>
            </a:r>
            <a:r>
              <a:rPr lang="zh-CN" altLang="en-US" sz="2800" b="1" smtClean="0">
                <a:ea typeface="楷体_GB2312" pitchFamily="49" charset="-122"/>
              </a:rPr>
              <a:t>其计算函数如下：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ea typeface="楷体_GB2312" pitchFamily="49" charset="-122"/>
              </a:rPr>
              <a:t>   </a:t>
            </a:r>
            <a:r>
              <a:rPr lang="en-US" altLang="zh-CN" sz="2800" b="1" smtClean="0">
                <a:ea typeface="楷体_GB2312" pitchFamily="49" charset="-122"/>
              </a:rPr>
              <a:t>H(19)=19 mod 13=6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ea typeface="楷体_GB2312" pitchFamily="49" charset="-122"/>
              </a:rPr>
              <a:t>   H(01)=01 mod 13=1</a:t>
            </a:r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250825" y="188913"/>
            <a:ext cx="8497888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：设有一组关键字</a:t>
            </a:r>
            <a:r>
              <a:rPr lang="en-US" altLang="zh-CN" sz="3200" b="1">
                <a:ea typeface="楷体_GB2312" pitchFamily="49" charset="-122"/>
              </a:rPr>
              <a:t>{19,01,23,14,55,20,84,27,68,11,10,77}</a:t>
            </a:r>
            <a:r>
              <a:rPr lang="zh-CN" altLang="en-US" sz="3200" b="1">
                <a:ea typeface="楷体_GB2312" pitchFamily="49" charset="-122"/>
              </a:rPr>
              <a:t>，采用哈希函数：</a:t>
            </a:r>
            <a:r>
              <a:rPr lang="en-US" altLang="zh-CN" sz="3200" b="1">
                <a:ea typeface="楷体_GB2312" pitchFamily="49" charset="-122"/>
              </a:rPr>
              <a:t>H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k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en-US" altLang="zh-CN" sz="3200" b="1">
                <a:ea typeface="楷体_GB2312" pitchFamily="49" charset="-122"/>
              </a:rPr>
              <a:t>=k mod 13</a:t>
            </a:r>
            <a:r>
              <a:rPr lang="zh-CN" altLang="en-US" sz="3200" b="1">
                <a:ea typeface="楷体_GB2312" pitchFamily="49" charset="-122"/>
              </a:rPr>
              <a:t>。采用开放地址的线性探测法解决冲突，试在</a:t>
            </a:r>
            <a:r>
              <a:rPr lang="en-US" altLang="zh-CN" sz="3200" b="1">
                <a:ea typeface="楷体_GB2312" pitchFamily="49" charset="-122"/>
              </a:rPr>
              <a:t>0</a:t>
            </a:r>
            <a:r>
              <a:rPr lang="zh-CN" altLang="en-US" sz="3200" b="1">
                <a:ea typeface="楷体_GB2312" pitchFamily="49" charset="-122"/>
              </a:rPr>
              <a:t>～</a:t>
            </a:r>
            <a:r>
              <a:rPr lang="en-US" altLang="zh-CN" sz="3200" b="1">
                <a:ea typeface="楷体_GB2312" pitchFamily="49" charset="-122"/>
              </a:rPr>
              <a:t>18</a:t>
            </a:r>
            <a:r>
              <a:rPr lang="zh-CN" altLang="en-US" sz="3200" b="1">
                <a:ea typeface="楷体_GB2312" pitchFamily="49" charset="-122"/>
              </a:rPr>
              <a:t>的散列地址空间中，对该关键字序列构造散列表。</a:t>
            </a:r>
          </a:p>
        </p:txBody>
      </p:sp>
      <p:graphicFrame>
        <p:nvGraphicFramePr>
          <p:cNvPr id="379982" name="Group 78"/>
          <p:cNvGraphicFramePr>
            <a:graphicFrameLocks noGrp="1"/>
          </p:cNvGraphicFramePr>
          <p:nvPr/>
        </p:nvGraphicFramePr>
        <p:xfrm>
          <a:off x="250825" y="5445125"/>
          <a:ext cx="8642350" cy="1023938"/>
        </p:xfrm>
        <a:graphic>
          <a:graphicData uri="http://schemas.openxmlformats.org/drawingml/2006/table">
            <a:tbl>
              <a:tblPr/>
              <a:tblGrid>
                <a:gridCol w="454025"/>
                <a:gridCol w="455613"/>
                <a:gridCol w="454025"/>
                <a:gridCol w="455612"/>
                <a:gridCol w="455613"/>
                <a:gridCol w="455612"/>
                <a:gridCol w="454025"/>
                <a:gridCol w="454025"/>
                <a:gridCol w="455613"/>
                <a:gridCol w="454025"/>
                <a:gridCol w="455612"/>
                <a:gridCol w="454025"/>
                <a:gridCol w="454025"/>
                <a:gridCol w="455613"/>
                <a:gridCol w="455612"/>
                <a:gridCol w="455613"/>
                <a:gridCol w="454025"/>
                <a:gridCol w="455612"/>
                <a:gridCol w="454025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55713"/>
            <a:ext cx="8458200" cy="18859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mtClean="0"/>
              <a:t>   H(23)=23 mod 13=10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CC0000"/>
                </a:solidFill>
              </a:rPr>
              <a:t>H(14)=14 mod 13=1 (</a:t>
            </a:r>
            <a:r>
              <a:rPr lang="zh-CN" altLang="en-US" smtClean="0">
                <a:solidFill>
                  <a:srgbClr val="CC0000"/>
                </a:solidFill>
              </a:rPr>
              <a:t>冲突</a:t>
            </a:r>
            <a:r>
              <a:rPr lang="en-US" altLang="zh-CN" smtClean="0">
                <a:solidFill>
                  <a:srgbClr val="CC0000"/>
                </a:solidFill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mtClean="0">
                <a:solidFill>
                  <a:srgbClr val="CC0000"/>
                </a:solidFill>
              </a:rPr>
              <a:t>       H</a:t>
            </a:r>
            <a:r>
              <a:rPr lang="en-US" altLang="zh-CN" baseline="-25000" smtClean="0">
                <a:solidFill>
                  <a:srgbClr val="CC0000"/>
                </a:solidFill>
              </a:rPr>
              <a:t>1</a:t>
            </a:r>
            <a:r>
              <a:rPr lang="en-US" altLang="zh-CN" smtClean="0">
                <a:solidFill>
                  <a:srgbClr val="CC0000"/>
                </a:solidFill>
              </a:rPr>
              <a:t>=(H(14)+1)mod 19 = (1+1) mod 19=2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graphicFrame>
        <p:nvGraphicFramePr>
          <p:cNvPr id="380995" name="Group 67"/>
          <p:cNvGraphicFramePr>
            <a:graphicFrameLocks noGrp="1"/>
          </p:cNvGraphicFramePr>
          <p:nvPr/>
        </p:nvGraphicFramePr>
        <p:xfrm>
          <a:off x="179388" y="188913"/>
          <a:ext cx="8642350" cy="1023937"/>
        </p:xfrm>
        <a:graphic>
          <a:graphicData uri="http://schemas.openxmlformats.org/drawingml/2006/table">
            <a:tbl>
              <a:tblPr/>
              <a:tblGrid>
                <a:gridCol w="454025"/>
                <a:gridCol w="455612"/>
                <a:gridCol w="454025"/>
                <a:gridCol w="455613"/>
                <a:gridCol w="455612"/>
                <a:gridCol w="455613"/>
                <a:gridCol w="454025"/>
                <a:gridCol w="454025"/>
                <a:gridCol w="455612"/>
                <a:gridCol w="454025"/>
                <a:gridCol w="455613"/>
                <a:gridCol w="454025"/>
                <a:gridCol w="454025"/>
                <a:gridCol w="455612"/>
                <a:gridCol w="455613"/>
                <a:gridCol w="455612"/>
                <a:gridCol w="454025"/>
                <a:gridCol w="455613"/>
                <a:gridCol w="454025"/>
              </a:tblGrid>
              <a:tr h="512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1122" name="Rectangle 194"/>
          <p:cNvSpPr>
            <a:spLocks noChangeArrowheads="1"/>
          </p:cNvSpPr>
          <p:nvPr/>
        </p:nvSpPr>
        <p:spPr bwMode="auto">
          <a:xfrm>
            <a:off x="250825" y="3068638"/>
            <a:ext cx="765175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3200"/>
              <a:t>   H(55)=55 mod 13=3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/>
              <a:t>   H(20)=20 mod 13=7</a:t>
            </a:r>
            <a:endParaRPr lang="en-US" altLang="zh-CN" sz="3200">
              <a:solidFill>
                <a:srgbClr val="CC0000"/>
              </a:solidFill>
            </a:endParaRPr>
          </a:p>
        </p:txBody>
      </p:sp>
      <p:graphicFrame>
        <p:nvGraphicFramePr>
          <p:cNvPr id="381187" name="Group 259"/>
          <p:cNvGraphicFramePr>
            <a:graphicFrameLocks noGrp="1"/>
          </p:cNvGraphicFramePr>
          <p:nvPr/>
        </p:nvGraphicFramePr>
        <p:xfrm>
          <a:off x="179388" y="188913"/>
          <a:ext cx="8642350" cy="1023937"/>
        </p:xfrm>
        <a:graphic>
          <a:graphicData uri="http://schemas.openxmlformats.org/drawingml/2006/table">
            <a:tbl>
              <a:tblPr/>
              <a:tblGrid>
                <a:gridCol w="454025"/>
                <a:gridCol w="455612"/>
                <a:gridCol w="454025"/>
                <a:gridCol w="455613"/>
                <a:gridCol w="455612"/>
                <a:gridCol w="455613"/>
                <a:gridCol w="454025"/>
                <a:gridCol w="454025"/>
                <a:gridCol w="455612"/>
                <a:gridCol w="454025"/>
                <a:gridCol w="455613"/>
                <a:gridCol w="454025"/>
                <a:gridCol w="454025"/>
                <a:gridCol w="455612"/>
                <a:gridCol w="455613"/>
                <a:gridCol w="455612"/>
                <a:gridCol w="454025"/>
                <a:gridCol w="455613"/>
                <a:gridCol w="454025"/>
              </a:tblGrid>
              <a:tr h="512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313" name="Group 385"/>
          <p:cNvGraphicFramePr>
            <a:graphicFrameLocks noGrp="1"/>
          </p:cNvGraphicFramePr>
          <p:nvPr/>
        </p:nvGraphicFramePr>
        <p:xfrm>
          <a:off x="179388" y="188913"/>
          <a:ext cx="8642350" cy="1023937"/>
        </p:xfrm>
        <a:graphic>
          <a:graphicData uri="http://schemas.openxmlformats.org/drawingml/2006/table">
            <a:tbl>
              <a:tblPr/>
              <a:tblGrid>
                <a:gridCol w="454025"/>
                <a:gridCol w="455612"/>
                <a:gridCol w="454025"/>
                <a:gridCol w="455613"/>
                <a:gridCol w="455612"/>
                <a:gridCol w="455613"/>
                <a:gridCol w="454025"/>
                <a:gridCol w="454025"/>
                <a:gridCol w="455612"/>
                <a:gridCol w="454025"/>
                <a:gridCol w="455613"/>
                <a:gridCol w="454025"/>
                <a:gridCol w="454025"/>
                <a:gridCol w="455612"/>
                <a:gridCol w="455613"/>
                <a:gridCol w="455612"/>
                <a:gridCol w="454025"/>
                <a:gridCol w="455613"/>
                <a:gridCol w="454025"/>
              </a:tblGrid>
              <a:tr h="512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1376" name="Rectangle 448"/>
          <p:cNvSpPr>
            <a:spLocks noChangeArrowheads="1"/>
          </p:cNvSpPr>
          <p:nvPr/>
        </p:nvSpPr>
        <p:spPr bwMode="auto">
          <a:xfrm>
            <a:off x="466725" y="4437063"/>
            <a:ext cx="85693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3200">
                <a:solidFill>
                  <a:srgbClr val="CC0000"/>
                </a:solidFill>
              </a:rPr>
              <a:t>H(84)=84 mod 13=6 (</a:t>
            </a:r>
            <a:r>
              <a:rPr lang="zh-CN" altLang="en-US" sz="3200">
                <a:solidFill>
                  <a:srgbClr val="CC0000"/>
                </a:solidFill>
              </a:rPr>
              <a:t>冲突</a:t>
            </a:r>
            <a:r>
              <a:rPr lang="en-US" altLang="zh-CN" sz="3200">
                <a:solidFill>
                  <a:srgbClr val="CC000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>
                <a:solidFill>
                  <a:srgbClr val="CC0000"/>
                </a:solidFill>
              </a:rPr>
              <a:t>    H</a:t>
            </a:r>
            <a:r>
              <a:rPr lang="en-US" altLang="zh-CN" sz="3200" baseline="-25000">
                <a:solidFill>
                  <a:srgbClr val="CC0000"/>
                </a:solidFill>
              </a:rPr>
              <a:t>1 </a:t>
            </a:r>
            <a:r>
              <a:rPr lang="en-US" altLang="zh-CN" sz="3200">
                <a:solidFill>
                  <a:srgbClr val="CC0000"/>
                </a:solidFill>
              </a:rPr>
              <a:t>= (H(84)+1)mod 19=(6+1) mod 19=7 (</a:t>
            </a:r>
            <a:r>
              <a:rPr lang="zh-CN" altLang="en-US" sz="3200">
                <a:solidFill>
                  <a:srgbClr val="CC0000"/>
                </a:solidFill>
              </a:rPr>
              <a:t>冲突</a:t>
            </a:r>
            <a:r>
              <a:rPr lang="en-US" altLang="zh-CN" sz="3200">
                <a:solidFill>
                  <a:srgbClr val="CC0000"/>
                </a:solidFill>
              </a:rPr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>
                <a:solidFill>
                  <a:srgbClr val="CC0000"/>
                </a:solidFill>
              </a:rPr>
              <a:t>    H</a:t>
            </a:r>
            <a:r>
              <a:rPr lang="en-US" altLang="zh-CN" sz="3200" baseline="-25000">
                <a:solidFill>
                  <a:srgbClr val="CC0000"/>
                </a:solidFill>
              </a:rPr>
              <a:t>2 </a:t>
            </a:r>
            <a:r>
              <a:rPr lang="en-US" altLang="zh-CN" sz="3200">
                <a:solidFill>
                  <a:srgbClr val="CC0000"/>
                </a:solidFill>
              </a:rPr>
              <a:t>= (H(84)+2)mod 19= (6+2) mod 19=8</a:t>
            </a:r>
          </a:p>
        </p:txBody>
      </p:sp>
      <p:graphicFrame>
        <p:nvGraphicFramePr>
          <p:cNvPr id="381441" name="Group 513"/>
          <p:cNvGraphicFramePr>
            <a:graphicFrameLocks noGrp="1"/>
          </p:cNvGraphicFramePr>
          <p:nvPr/>
        </p:nvGraphicFramePr>
        <p:xfrm>
          <a:off x="179388" y="188913"/>
          <a:ext cx="8642350" cy="1023937"/>
        </p:xfrm>
        <a:graphic>
          <a:graphicData uri="http://schemas.openxmlformats.org/drawingml/2006/table">
            <a:tbl>
              <a:tblPr/>
              <a:tblGrid>
                <a:gridCol w="454025"/>
                <a:gridCol w="455612"/>
                <a:gridCol w="454025"/>
                <a:gridCol w="455613"/>
                <a:gridCol w="455612"/>
                <a:gridCol w="455613"/>
                <a:gridCol w="454025"/>
                <a:gridCol w="454025"/>
                <a:gridCol w="455612"/>
                <a:gridCol w="454025"/>
                <a:gridCol w="455613"/>
                <a:gridCol w="454025"/>
                <a:gridCol w="454025"/>
                <a:gridCol w="455612"/>
                <a:gridCol w="455613"/>
                <a:gridCol w="455612"/>
                <a:gridCol w="454025"/>
                <a:gridCol w="455613"/>
                <a:gridCol w="454025"/>
              </a:tblGrid>
              <a:tr h="512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122" grpId="0"/>
      <p:bldP spid="3813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2232025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chemeClr val="tx2"/>
                </a:solidFill>
              </a:rPr>
              <a:t>H(27)=27 mod 13=1</a:t>
            </a:r>
            <a:r>
              <a:rPr lang="zh-CN" altLang="en-US" smtClean="0">
                <a:solidFill>
                  <a:schemeClr val="tx2"/>
                </a:solidFill>
              </a:rPr>
              <a:t>（冲突）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chemeClr val="tx2"/>
                </a:solidFill>
              </a:rPr>
              <a:t>   </a:t>
            </a:r>
            <a:r>
              <a:rPr lang="en-US" altLang="zh-CN" smtClean="0">
                <a:solidFill>
                  <a:schemeClr val="tx2"/>
                </a:solidFill>
              </a:rPr>
              <a:t>   H</a:t>
            </a:r>
            <a:r>
              <a:rPr lang="en-US" altLang="zh-CN" baseline="-25000" smtClean="0">
                <a:solidFill>
                  <a:schemeClr val="tx2"/>
                </a:solidFill>
              </a:rPr>
              <a:t>1</a:t>
            </a:r>
            <a:r>
              <a:rPr lang="en-US" altLang="zh-CN" smtClean="0">
                <a:solidFill>
                  <a:schemeClr val="tx2"/>
                </a:solidFill>
              </a:rPr>
              <a:t>=(H(27)+1)mod 19 =(1+1) mod 19=2 (</a:t>
            </a:r>
            <a:r>
              <a:rPr lang="zh-CN" altLang="en-US" smtClean="0">
                <a:solidFill>
                  <a:schemeClr val="tx2"/>
                </a:solidFill>
              </a:rPr>
              <a:t>冲突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</a:t>
            </a:r>
            <a:r>
              <a:rPr lang="en-US" altLang="zh-CN" smtClean="0">
                <a:solidFill>
                  <a:schemeClr val="tx2"/>
                </a:solidFill>
              </a:rPr>
              <a:t>H</a:t>
            </a:r>
            <a:r>
              <a:rPr lang="en-US" altLang="zh-CN" baseline="-25000" smtClean="0">
                <a:solidFill>
                  <a:schemeClr val="tx2"/>
                </a:solidFill>
              </a:rPr>
              <a:t>2</a:t>
            </a:r>
            <a:r>
              <a:rPr lang="en-US" altLang="zh-CN" smtClean="0">
                <a:solidFill>
                  <a:schemeClr val="tx2"/>
                </a:solidFill>
              </a:rPr>
              <a:t>=(H(27)+2)mod 19 </a:t>
            </a:r>
            <a:r>
              <a:rPr lang="en-US" altLang="zh-CN" smtClean="0"/>
              <a:t>=(1+2) mod 19=3 (</a:t>
            </a:r>
            <a:r>
              <a:rPr lang="zh-CN" altLang="en-US" smtClean="0"/>
              <a:t>冲突</a:t>
            </a:r>
            <a:r>
              <a:rPr lang="en-US" altLang="zh-CN" smtClean="0"/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</a:t>
            </a:r>
            <a:r>
              <a:rPr lang="en-US" altLang="zh-CN" smtClean="0">
                <a:solidFill>
                  <a:schemeClr val="tx2"/>
                </a:solidFill>
              </a:rPr>
              <a:t>H</a:t>
            </a:r>
            <a:r>
              <a:rPr lang="en-US" altLang="zh-CN" baseline="-25000" smtClean="0">
                <a:solidFill>
                  <a:schemeClr val="tx2"/>
                </a:solidFill>
              </a:rPr>
              <a:t>3</a:t>
            </a:r>
            <a:r>
              <a:rPr lang="en-US" altLang="zh-CN" smtClean="0">
                <a:solidFill>
                  <a:schemeClr val="tx2"/>
                </a:solidFill>
              </a:rPr>
              <a:t>=(H(27)+3)mod 19 =</a:t>
            </a:r>
            <a:r>
              <a:rPr lang="en-US" altLang="zh-CN" smtClean="0"/>
              <a:t>(1+3) mod 19=4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graphicFrame>
        <p:nvGraphicFramePr>
          <p:cNvPr id="390278" name="Group 134"/>
          <p:cNvGraphicFramePr>
            <a:graphicFrameLocks noGrp="1"/>
          </p:cNvGraphicFramePr>
          <p:nvPr/>
        </p:nvGraphicFramePr>
        <p:xfrm>
          <a:off x="179388" y="188913"/>
          <a:ext cx="8642350" cy="1023937"/>
        </p:xfrm>
        <a:graphic>
          <a:graphicData uri="http://schemas.openxmlformats.org/drawingml/2006/table">
            <a:tbl>
              <a:tblPr/>
              <a:tblGrid>
                <a:gridCol w="454025"/>
                <a:gridCol w="455612"/>
                <a:gridCol w="454025"/>
                <a:gridCol w="455613"/>
                <a:gridCol w="485775"/>
                <a:gridCol w="425450"/>
                <a:gridCol w="454025"/>
                <a:gridCol w="454025"/>
                <a:gridCol w="455612"/>
                <a:gridCol w="454025"/>
                <a:gridCol w="455613"/>
                <a:gridCol w="454025"/>
                <a:gridCol w="454025"/>
                <a:gridCol w="455612"/>
                <a:gridCol w="455613"/>
                <a:gridCol w="455612"/>
                <a:gridCol w="454025"/>
                <a:gridCol w="455613"/>
                <a:gridCol w="454025"/>
              </a:tblGrid>
              <a:tr h="512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0277" name="Rectangle 133"/>
          <p:cNvSpPr>
            <a:spLocks noChangeArrowheads="1"/>
          </p:cNvSpPr>
          <p:nvPr/>
        </p:nvSpPr>
        <p:spPr bwMode="auto">
          <a:xfrm>
            <a:off x="323850" y="3716338"/>
            <a:ext cx="8640763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3200"/>
              <a:t>H(68)=68 mod 13=3 (</a:t>
            </a:r>
            <a:r>
              <a:rPr lang="zh-CN" altLang="en-US" sz="3200"/>
              <a:t>冲突</a:t>
            </a:r>
            <a:r>
              <a:rPr lang="en-US" altLang="zh-CN" sz="3200"/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   H</a:t>
            </a:r>
            <a:r>
              <a:rPr lang="en-US" altLang="zh-CN" sz="3200" baseline="-25000">
                <a:solidFill>
                  <a:schemeClr val="tx2"/>
                </a:solidFill>
              </a:rPr>
              <a:t>1 </a:t>
            </a:r>
            <a:r>
              <a:rPr lang="en-US" altLang="zh-CN" sz="3200">
                <a:solidFill>
                  <a:schemeClr val="tx2"/>
                </a:solidFill>
              </a:rPr>
              <a:t>=(</a:t>
            </a:r>
            <a:r>
              <a:rPr lang="en-US" altLang="zh-CN" sz="3200"/>
              <a:t>H(68)+1)mod 19=(3+1) mod 19=4 (</a:t>
            </a:r>
            <a:r>
              <a:rPr lang="zh-CN" altLang="en-US" sz="3200"/>
              <a:t>冲突</a:t>
            </a:r>
            <a:r>
              <a:rPr lang="en-US" altLang="zh-CN" sz="3200"/>
              <a:t>)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   H</a:t>
            </a:r>
            <a:r>
              <a:rPr lang="en-US" altLang="zh-CN" sz="3200" baseline="-25000">
                <a:solidFill>
                  <a:schemeClr val="tx2"/>
                </a:solidFill>
              </a:rPr>
              <a:t>2 </a:t>
            </a:r>
            <a:r>
              <a:rPr lang="en-US" altLang="zh-CN" sz="3200">
                <a:solidFill>
                  <a:schemeClr val="tx2"/>
                </a:solidFill>
              </a:rPr>
              <a:t>=(</a:t>
            </a:r>
            <a:r>
              <a:rPr lang="en-US" altLang="zh-CN" sz="3200"/>
              <a:t>H(68)+2)mod 19 =(3+2) mod 19=5</a:t>
            </a:r>
          </a:p>
        </p:txBody>
      </p:sp>
      <p:graphicFrame>
        <p:nvGraphicFramePr>
          <p:cNvPr id="390421" name="Group 277"/>
          <p:cNvGraphicFramePr>
            <a:graphicFrameLocks noGrp="1"/>
          </p:cNvGraphicFramePr>
          <p:nvPr/>
        </p:nvGraphicFramePr>
        <p:xfrm>
          <a:off x="179388" y="188913"/>
          <a:ext cx="8785225" cy="1223962"/>
        </p:xfrm>
        <a:graphic>
          <a:graphicData uri="http://schemas.openxmlformats.org/drawingml/2006/table">
            <a:tbl>
              <a:tblPr/>
              <a:tblGrid>
                <a:gridCol w="461962"/>
                <a:gridCol w="461963"/>
                <a:gridCol w="461962"/>
                <a:gridCol w="463550"/>
                <a:gridCol w="493713"/>
                <a:gridCol w="431800"/>
                <a:gridCol w="461962"/>
                <a:gridCol w="461963"/>
                <a:gridCol w="463550"/>
                <a:gridCol w="460375"/>
                <a:gridCol w="463550"/>
                <a:gridCol w="461962"/>
                <a:gridCol w="461963"/>
                <a:gridCol w="461962"/>
                <a:gridCol w="463550"/>
                <a:gridCol w="463550"/>
                <a:gridCol w="461963"/>
                <a:gridCol w="461962"/>
                <a:gridCol w="461963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0420" name="Rectangle 276"/>
          <p:cNvSpPr>
            <a:spLocks noChangeArrowheads="1"/>
          </p:cNvSpPr>
          <p:nvPr/>
        </p:nvSpPr>
        <p:spPr bwMode="auto">
          <a:xfrm>
            <a:off x="395288" y="5734050"/>
            <a:ext cx="3756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/>
              <a:t>H(11)=11 mod 13=11</a:t>
            </a:r>
          </a:p>
        </p:txBody>
      </p:sp>
      <p:graphicFrame>
        <p:nvGraphicFramePr>
          <p:cNvPr id="390486" name="Group 342"/>
          <p:cNvGraphicFramePr>
            <a:graphicFrameLocks noGrp="1"/>
          </p:cNvGraphicFramePr>
          <p:nvPr/>
        </p:nvGraphicFramePr>
        <p:xfrm>
          <a:off x="179388" y="188913"/>
          <a:ext cx="8785225" cy="1223962"/>
        </p:xfrm>
        <a:graphic>
          <a:graphicData uri="http://schemas.openxmlformats.org/drawingml/2006/table">
            <a:tbl>
              <a:tblPr/>
              <a:tblGrid>
                <a:gridCol w="461962"/>
                <a:gridCol w="461963"/>
                <a:gridCol w="461962"/>
                <a:gridCol w="463550"/>
                <a:gridCol w="493713"/>
                <a:gridCol w="431800"/>
                <a:gridCol w="461962"/>
                <a:gridCol w="461963"/>
                <a:gridCol w="463550"/>
                <a:gridCol w="460375"/>
                <a:gridCol w="463550"/>
                <a:gridCol w="461962"/>
                <a:gridCol w="461963"/>
                <a:gridCol w="461962"/>
                <a:gridCol w="463550"/>
                <a:gridCol w="463550"/>
                <a:gridCol w="461963"/>
                <a:gridCol w="461962"/>
                <a:gridCol w="461963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77" grpId="0"/>
      <p:bldP spid="3904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349500"/>
            <a:ext cx="8713787" cy="3048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mtClean="0"/>
              <a:t>   H(10)=10 mod 13=10 (</a:t>
            </a:r>
            <a:r>
              <a:rPr lang="zh-CN" altLang="en-US" smtClean="0"/>
              <a:t>冲突</a:t>
            </a:r>
            <a:r>
              <a:rPr lang="en-US" altLang="zh-CN" smtClean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      H</a:t>
            </a:r>
            <a:r>
              <a:rPr lang="en-US" altLang="zh-CN" baseline="-25000" smtClean="0"/>
              <a:t>1</a:t>
            </a:r>
            <a:r>
              <a:rPr lang="en-US" altLang="zh-CN" smtClean="0"/>
              <a:t>=(H(10)+1)mod 19=(10+1) mod 19=11 (</a:t>
            </a:r>
            <a:r>
              <a:rPr lang="zh-CN" altLang="en-US" smtClean="0"/>
              <a:t>冲突</a:t>
            </a:r>
            <a:r>
              <a:rPr lang="en-US" altLang="zh-CN" smtClean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      H</a:t>
            </a:r>
            <a:r>
              <a:rPr lang="en-US" altLang="zh-CN" baseline="-25000" smtClean="0"/>
              <a:t>1</a:t>
            </a:r>
            <a:r>
              <a:rPr lang="en-US" altLang="zh-CN" smtClean="0"/>
              <a:t>=(H(10)+2)mod 19 =(10+2) mod 19=12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   H(77)=77 mod 13=12 (</a:t>
            </a:r>
            <a:r>
              <a:rPr lang="zh-CN" altLang="en-US" smtClean="0"/>
              <a:t>冲突</a:t>
            </a:r>
            <a:r>
              <a:rPr lang="en-US" altLang="zh-CN" smtClean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     H</a:t>
            </a:r>
            <a:r>
              <a:rPr lang="en-US" altLang="zh-CN" baseline="-25000" smtClean="0"/>
              <a:t>1</a:t>
            </a:r>
            <a:r>
              <a:rPr lang="en-US" altLang="zh-CN" smtClean="0"/>
              <a:t>=(H(77)+1)mod 19= (12+1) mod 19=13</a:t>
            </a:r>
          </a:p>
        </p:txBody>
      </p:sp>
      <p:graphicFrame>
        <p:nvGraphicFramePr>
          <p:cNvPr id="382019" name="Group 67"/>
          <p:cNvGraphicFramePr>
            <a:graphicFrameLocks noGrp="1"/>
          </p:cNvGraphicFramePr>
          <p:nvPr/>
        </p:nvGraphicFramePr>
        <p:xfrm>
          <a:off x="179388" y="188913"/>
          <a:ext cx="8785225" cy="1223962"/>
        </p:xfrm>
        <a:graphic>
          <a:graphicData uri="http://schemas.openxmlformats.org/drawingml/2006/table">
            <a:tbl>
              <a:tblPr/>
              <a:tblGrid>
                <a:gridCol w="461962"/>
                <a:gridCol w="461963"/>
                <a:gridCol w="461962"/>
                <a:gridCol w="463550"/>
                <a:gridCol w="493713"/>
                <a:gridCol w="431800"/>
                <a:gridCol w="461962"/>
                <a:gridCol w="461963"/>
                <a:gridCol w="463550"/>
                <a:gridCol w="460375"/>
                <a:gridCol w="463550"/>
                <a:gridCol w="461962"/>
                <a:gridCol w="461963"/>
                <a:gridCol w="461962"/>
                <a:gridCol w="463550"/>
                <a:gridCol w="463550"/>
                <a:gridCol w="461963"/>
                <a:gridCol w="461962"/>
                <a:gridCol w="461963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146" name="Group 194"/>
          <p:cNvGraphicFramePr>
            <a:graphicFrameLocks noGrp="1"/>
          </p:cNvGraphicFramePr>
          <p:nvPr/>
        </p:nvGraphicFramePr>
        <p:xfrm>
          <a:off x="179388" y="188913"/>
          <a:ext cx="8856656" cy="1223962"/>
        </p:xfrm>
        <a:graphic>
          <a:graphicData uri="http://schemas.openxmlformats.org/drawingml/2006/table">
            <a:tbl>
              <a:tblPr/>
              <a:tblGrid>
                <a:gridCol w="465718"/>
                <a:gridCol w="465719"/>
                <a:gridCol w="465718"/>
                <a:gridCol w="467319"/>
                <a:gridCol w="497728"/>
                <a:gridCol w="446010"/>
                <a:gridCol w="455020"/>
                <a:gridCol w="465719"/>
                <a:gridCol w="467319"/>
                <a:gridCol w="464118"/>
                <a:gridCol w="467319"/>
                <a:gridCol w="465718"/>
                <a:gridCol w="465719"/>
                <a:gridCol w="465718"/>
                <a:gridCol w="467319"/>
                <a:gridCol w="467319"/>
                <a:gridCol w="465719"/>
                <a:gridCol w="465718"/>
                <a:gridCol w="465719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8497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优点</a:t>
            </a:r>
            <a:r>
              <a:rPr lang="zh-CN" altLang="en-US" sz="3200" b="1">
                <a:ea typeface="楷体_GB2312" pitchFamily="49" charset="-122"/>
              </a:rPr>
              <a:t>：只要哈希表未被填满，保证能找到一个空的地址单元存放有冲突的数据。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讨论：</a:t>
            </a:r>
          </a:p>
        </p:txBody>
      </p: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250825" y="1989138"/>
            <a:ext cx="8497888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缺点：</a:t>
            </a:r>
            <a:r>
              <a:rPr lang="zh-CN" altLang="en-US" sz="3200" b="1">
                <a:ea typeface="楷体_GB2312" pitchFamily="49" charset="-122"/>
              </a:rPr>
              <a:t>当表中第</a:t>
            </a:r>
            <a:r>
              <a:rPr lang="en-US" altLang="zh-CN" sz="3200" b="1">
                <a:ea typeface="楷体_GB2312" pitchFamily="49" charset="-122"/>
              </a:rPr>
              <a:t>i,i+1,i+2</a:t>
            </a:r>
            <a:r>
              <a:rPr lang="zh-CN" altLang="en-US" sz="3200" b="1">
                <a:ea typeface="楷体_GB2312" pitchFamily="49" charset="-122"/>
              </a:rPr>
              <a:t>位置上已填满记录时，下一个哈希地址为</a:t>
            </a:r>
            <a:r>
              <a:rPr lang="en-US" altLang="zh-CN" sz="3200" b="1">
                <a:ea typeface="楷体_GB2312" pitchFamily="49" charset="-122"/>
              </a:rPr>
              <a:t>i,i+1,i+2</a:t>
            </a:r>
            <a:r>
              <a:rPr lang="zh-CN" altLang="en-US" sz="3200" b="1">
                <a:ea typeface="楷体_GB2312" pitchFamily="49" charset="-122"/>
              </a:rPr>
              <a:t>的记录都将填入</a:t>
            </a:r>
            <a:r>
              <a:rPr lang="en-US" altLang="zh-CN" sz="3200" b="1">
                <a:ea typeface="楷体_GB2312" pitchFamily="49" charset="-122"/>
              </a:rPr>
              <a:t>i+3</a:t>
            </a:r>
            <a:r>
              <a:rPr lang="zh-CN" altLang="en-US" sz="3200" b="1">
                <a:ea typeface="楷体_GB2312" pitchFamily="49" charset="-122"/>
              </a:rPr>
              <a:t>的位置，即两个第一哈希地址不同的记录争夺同一个后继哈希地址，也就是在处理同义词的冲突过程中又添加了非同义词的冲突，这种现象将造成很多元素在相邻地址上“二次聚集”，对查找不利。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323850" y="5589588"/>
            <a:ext cx="8497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解决方案</a:t>
            </a:r>
            <a:r>
              <a:rPr lang="zh-CN" altLang="en-US" sz="3200" b="1">
                <a:ea typeface="楷体_GB2312" pitchFamily="49" charset="-122"/>
              </a:rPr>
              <a:t>：可采用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二次探测再散列法</a:t>
            </a:r>
            <a:r>
              <a:rPr lang="zh-CN" altLang="en-US" sz="3200" b="1">
                <a:ea typeface="楷体_GB2312" pitchFamily="49" charset="-122"/>
              </a:rPr>
              <a:t>或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伪随机探测再散列法</a:t>
            </a:r>
            <a:r>
              <a:rPr lang="zh-CN" altLang="en-US" sz="3200" b="1">
                <a:ea typeface="楷体_GB2312" pitchFamily="49" charset="-122"/>
              </a:rPr>
              <a:t>，改善“堆积”问题。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375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） 二次探测再散列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95288" y="836613"/>
            <a:ext cx="82089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sz="2800" b="1">
                <a:ea typeface="楷体_GB2312" pitchFamily="49" charset="-122"/>
              </a:rPr>
              <a:t>H</a:t>
            </a:r>
            <a:r>
              <a:rPr lang="en-US" altLang="zh-CN" sz="2800" b="1" baseline="-25000">
                <a:ea typeface="楷体_GB2312" pitchFamily="49" charset="-122"/>
              </a:rPr>
              <a:t>i</a:t>
            </a:r>
            <a:r>
              <a:rPr lang="en-US" altLang="zh-CN" sz="2800" b="1">
                <a:ea typeface="楷体_GB2312" pitchFamily="49" charset="-122"/>
              </a:rPr>
              <a:t> = ( H(key) </a:t>
            </a:r>
            <a:r>
              <a:rPr lang="en-US" altLang="en-US" sz="2800" b="1"/>
              <a:t>±</a:t>
            </a:r>
            <a:r>
              <a:rPr lang="en-US" altLang="zh-CN" sz="2800" b="1">
                <a:ea typeface="楷体_GB2312" pitchFamily="49" charset="-122"/>
              </a:rPr>
              <a:t> d</a:t>
            </a:r>
            <a:r>
              <a:rPr lang="en-US" altLang="zh-CN" sz="2800" b="1" baseline="-25000">
                <a:ea typeface="楷体_GB2312" pitchFamily="49" charset="-122"/>
              </a:rPr>
              <a:t>i</a:t>
            </a:r>
            <a:r>
              <a:rPr lang="en-US" altLang="zh-CN" sz="2800" b="1">
                <a:ea typeface="楷体_GB2312" pitchFamily="49" charset="-122"/>
              </a:rPr>
              <a:t> ) mod  m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en-US" altLang="zh-CN" sz="2800" b="1"/>
              <a:t>≤</a:t>
            </a:r>
            <a:r>
              <a:rPr lang="en-US" altLang="zh-CN" sz="2800" b="1">
                <a:ea typeface="楷体_GB2312" pitchFamily="49" charset="-122"/>
              </a:rPr>
              <a:t>i&lt; m</a:t>
            </a:r>
            <a:r>
              <a:rPr lang="zh-CN" altLang="en-US" sz="2800" b="1">
                <a:ea typeface="楷体_GB2312" pitchFamily="49" charset="-122"/>
              </a:rPr>
              <a:t>）</a:t>
            </a:r>
          </a:p>
          <a:p>
            <a:pPr lvl="2"/>
            <a:r>
              <a:rPr lang="zh-CN" altLang="en-US" sz="2800" b="1">
                <a:ea typeface="楷体_GB2312" pitchFamily="49" charset="-122"/>
              </a:rPr>
              <a:t>其中：</a:t>
            </a:r>
            <a:r>
              <a:rPr lang="en-US" altLang="en-US" sz="2800" b="1">
                <a:ea typeface="楷体_GB2312" pitchFamily="49" charset="-122"/>
              </a:rPr>
              <a:t>H(key) 为哈希函数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为哈希表长度，要求是某个</a:t>
            </a:r>
            <a:r>
              <a:rPr lang="en-US" altLang="zh-CN" sz="2800" b="1">
                <a:ea typeface="楷体_GB2312" pitchFamily="49" charset="-122"/>
              </a:rPr>
              <a:t>4k+3</a:t>
            </a:r>
            <a:r>
              <a:rPr lang="zh-CN" altLang="en-US" sz="2800" b="1">
                <a:ea typeface="楷体_GB2312" pitchFamily="49" charset="-122"/>
              </a:rPr>
              <a:t>的质数， </a:t>
            </a:r>
            <a:r>
              <a:rPr lang="en-US" altLang="zh-CN" sz="2800" b="1">
                <a:ea typeface="楷体_GB2312" pitchFamily="49" charset="-122"/>
              </a:rPr>
              <a:t>d</a:t>
            </a:r>
            <a:r>
              <a:rPr lang="en-US" altLang="zh-CN" sz="2800" b="1" baseline="-25000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为增量序列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 ,-1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, 2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,-2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,…, </a:t>
            </a:r>
            <a:r>
              <a:rPr lang="en-US" altLang="en-US" sz="2800" b="1"/>
              <a:t>±</a:t>
            </a:r>
            <a:r>
              <a:rPr lang="en-US" altLang="zh-CN" sz="2800" b="1">
                <a:ea typeface="楷体_GB2312" pitchFamily="49" charset="-122"/>
              </a:rPr>
              <a:t>q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250825" y="2776538"/>
            <a:ext cx="8497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：关键字集合为</a:t>
            </a:r>
            <a:r>
              <a:rPr lang="en-US" altLang="zh-CN" sz="2800" b="1">
                <a:ea typeface="楷体_GB2312" pitchFamily="49" charset="-122"/>
              </a:rPr>
              <a:t>{47,7,29,11,16,92,22,8,3}</a:t>
            </a:r>
          </a:p>
          <a:p>
            <a:pPr eaLnBrk="1" hangingPunct="1"/>
            <a:r>
              <a:rPr lang="en-US" altLang="zh-CN" sz="2800" b="1">
                <a:ea typeface="楷体_GB2312" pitchFamily="49" charset="-122"/>
              </a:rPr>
              <a:t>     </a:t>
            </a:r>
            <a:r>
              <a:rPr lang="zh-CN" altLang="en-US" sz="2800" b="1">
                <a:ea typeface="楷体_GB2312" pitchFamily="49" charset="-122"/>
              </a:rPr>
              <a:t>设哈希表长</a:t>
            </a:r>
            <a:r>
              <a:rPr lang="en-US" altLang="zh-CN" sz="2800" b="1">
                <a:ea typeface="楷体_GB2312" pitchFamily="49" charset="-122"/>
              </a:rPr>
              <a:t>m=11; </a:t>
            </a:r>
            <a:r>
              <a:rPr lang="zh-CN" altLang="en-US" sz="2800" b="1">
                <a:ea typeface="楷体_GB2312" pitchFamily="49" charset="-122"/>
              </a:rPr>
              <a:t>哈希函数</a:t>
            </a:r>
            <a:r>
              <a:rPr lang="en-US" altLang="zh-CN" sz="2800" b="1">
                <a:ea typeface="楷体_GB2312" pitchFamily="49" charset="-122"/>
              </a:rPr>
              <a:t>H(key)= key mod 11</a:t>
            </a:r>
            <a:r>
              <a:rPr lang="zh-CN" altLang="en-US" sz="2800" b="1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zh-CN" altLang="en-US" sz="2800" b="1">
                <a:ea typeface="楷体_GB2312" pitchFamily="49" charset="-122"/>
              </a:rPr>
              <a:t>改用二次探测再散列法处理冲突。建哈希表如下</a:t>
            </a:r>
          </a:p>
        </p:txBody>
      </p:sp>
      <p:pic>
        <p:nvPicPr>
          <p:cNvPr id="376841" name="Picture 9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357688"/>
            <a:ext cx="831691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60350"/>
            <a:ext cx="831691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250825" y="2205038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解释：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250825" y="2781300"/>
            <a:ext cx="864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只有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这个关键字的冲突处理与例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不同</a:t>
            </a: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323850" y="3395663"/>
            <a:ext cx="86407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 pitchFamily="49" charset="-122"/>
              </a:rPr>
              <a:t>H(3)=3,</a:t>
            </a:r>
            <a:r>
              <a:rPr lang="zh-CN" altLang="en-US" sz="2800" b="1">
                <a:ea typeface="楷体_GB2312" pitchFamily="49" charset="-122"/>
              </a:rPr>
              <a:t>与</a:t>
            </a:r>
            <a:r>
              <a:rPr lang="en-US" altLang="zh-CN" sz="2800" b="1">
                <a:ea typeface="楷体_GB2312" pitchFamily="49" charset="-122"/>
              </a:rPr>
              <a:t>H(47)</a:t>
            </a:r>
            <a:r>
              <a:rPr lang="zh-CN" altLang="en-US" sz="2800" b="1">
                <a:ea typeface="楷体_GB2312" pitchFamily="49" charset="-122"/>
              </a:rPr>
              <a:t>冲突，由</a:t>
            </a:r>
          </a:p>
          <a:p>
            <a:pPr eaLnBrk="1" hangingPunct="1"/>
            <a:r>
              <a:rPr lang="en-US" altLang="zh-CN" sz="2800" b="1">
                <a:ea typeface="楷体_GB2312" pitchFamily="49" charset="-122"/>
              </a:rPr>
              <a:t>H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=(H(3)+1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) mod 11 = 4</a:t>
            </a:r>
            <a:r>
              <a:rPr lang="zh-CN" altLang="en-US" sz="2800" b="1">
                <a:ea typeface="楷体_GB2312" pitchFamily="49" charset="-122"/>
              </a:rPr>
              <a:t>，与</a:t>
            </a:r>
            <a:r>
              <a:rPr lang="en-US" altLang="zh-CN" sz="2800" b="1">
                <a:ea typeface="楷体_GB2312" pitchFamily="49" charset="-122"/>
              </a:rPr>
              <a:t>H(92)</a:t>
            </a:r>
            <a:r>
              <a:rPr lang="zh-CN" altLang="en-US" sz="2800" b="1">
                <a:ea typeface="楷体_GB2312" pitchFamily="49" charset="-122"/>
              </a:rPr>
              <a:t>冲突；</a:t>
            </a:r>
          </a:p>
          <a:p>
            <a:pPr eaLnBrk="1" hangingPunct="1"/>
            <a:r>
              <a:rPr lang="en-US" altLang="zh-CN" sz="2800" b="1">
                <a:ea typeface="楷体_GB2312" pitchFamily="49" charset="-122"/>
              </a:rPr>
              <a:t>H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=(H(3) -1</a:t>
            </a:r>
            <a:r>
              <a:rPr lang="en-US" altLang="zh-CN" sz="2800" b="1" baseline="30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) mod 11 = 2</a:t>
            </a:r>
            <a:r>
              <a:rPr lang="zh-CN" altLang="en-US" sz="2800" b="1">
                <a:ea typeface="楷体_GB2312" pitchFamily="49" charset="-122"/>
              </a:rPr>
              <a:t>，地址可用，存入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23850" y="4941888"/>
            <a:ext cx="4059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）伪随机探测再散列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466725" y="5586413"/>
            <a:ext cx="823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若</a:t>
            </a:r>
            <a:r>
              <a:rPr lang="en-US" altLang="zh-CN" sz="3200" b="1">
                <a:ea typeface="楷体_GB2312" pitchFamily="49" charset="-122"/>
              </a:rPr>
              <a:t>d</a:t>
            </a:r>
            <a:r>
              <a:rPr lang="en-US" altLang="zh-CN" sz="3200" b="1" baseline="-25000">
                <a:ea typeface="楷体_GB2312" pitchFamily="49" charset="-122"/>
              </a:rPr>
              <a:t>i</a:t>
            </a:r>
            <a:r>
              <a:rPr lang="zh-CN" altLang="en-US" sz="3200" b="1">
                <a:ea typeface="楷体_GB2312" pitchFamily="49" charset="-122"/>
              </a:rPr>
              <a:t>为伪随机序列，就称为伪随机探测再散列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5" grpId="0" autoUpdateAnimBg="0"/>
      <p:bldP spid="3778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23850" y="2249488"/>
            <a:ext cx="2517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 smtClean="0">
                <a:solidFill>
                  <a:schemeClr val="accent4"/>
                </a:solidFill>
                <a:ea typeface="楷体_GB2312" pitchFamily="49" charset="-122"/>
              </a:rPr>
              <a:t>数据对象</a:t>
            </a:r>
            <a:r>
              <a:rPr lang="en-US" altLang="zh-CN" sz="3200" b="1" dirty="0" smtClean="0">
                <a:solidFill>
                  <a:schemeClr val="accent4"/>
                </a:solidFill>
                <a:ea typeface="楷体_GB2312" pitchFamily="49" charset="-122"/>
              </a:rPr>
              <a:t>D</a:t>
            </a:r>
            <a:r>
              <a:rPr lang="zh-CN" altLang="en-US" sz="3200" b="1" dirty="0" smtClean="0">
                <a:solidFill>
                  <a:schemeClr val="accent4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23850" y="3902075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数据关系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2627313" y="2249488"/>
            <a:ext cx="619283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D</a:t>
            </a:r>
            <a:r>
              <a:rPr lang="zh-CN" altLang="en-US" sz="3200" b="1">
                <a:ea typeface="楷体_GB2312" pitchFamily="49" charset="-122"/>
              </a:rPr>
              <a:t>是具有相同特性的数据元素的集合。每个数据元素含有类型相同的关键字，可唯一标识数据元素         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2627313" y="3902075"/>
            <a:ext cx="577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数据元素同属一个集合。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179388" y="1597025"/>
            <a:ext cx="707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ADT StaticSearchTable {</a:t>
            </a:r>
          </a:p>
        </p:txBody>
      </p:sp>
      <p:sp>
        <p:nvSpPr>
          <p:cNvPr id="7175" name="Text Box 103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2420938" y="4649788"/>
            <a:ext cx="3879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 Create(&amp;ST, n);</a:t>
            </a:r>
          </a:p>
        </p:txBody>
      </p:sp>
      <p:sp>
        <p:nvSpPr>
          <p:cNvPr id="7176" name="Text Box 1034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651500" y="4627563"/>
            <a:ext cx="277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Destroy(&amp;ST);</a:t>
            </a:r>
          </a:p>
        </p:txBody>
      </p:sp>
      <p:sp>
        <p:nvSpPr>
          <p:cNvPr id="7177" name="Text Box 1035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555875" y="5154613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Search(ST, key);</a:t>
            </a:r>
          </a:p>
        </p:txBody>
      </p:sp>
      <p:sp>
        <p:nvSpPr>
          <p:cNvPr id="7178" name="Text Box 1036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439988" y="5659438"/>
            <a:ext cx="3932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Traverse(ST, Visit());</a:t>
            </a:r>
          </a:p>
        </p:txBody>
      </p:sp>
      <p:sp>
        <p:nvSpPr>
          <p:cNvPr id="7179" name="Text Box 1037"/>
          <p:cNvSpPr txBox="1">
            <a:spLocks noChangeArrowheads="1"/>
          </p:cNvSpPr>
          <p:nvPr/>
        </p:nvSpPr>
        <p:spPr bwMode="auto">
          <a:xfrm>
            <a:off x="250825" y="4622800"/>
            <a:ext cx="2573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 smtClean="0">
                <a:solidFill>
                  <a:schemeClr val="accent4"/>
                </a:solidFill>
                <a:ea typeface="楷体_GB2312" pitchFamily="49" charset="-122"/>
              </a:rPr>
              <a:t>基本操作 </a:t>
            </a:r>
            <a:r>
              <a:rPr lang="en-US" altLang="zh-CN" sz="3200" b="1" dirty="0" smtClean="0">
                <a:solidFill>
                  <a:schemeClr val="accent4"/>
                </a:solidFill>
                <a:ea typeface="楷体_GB2312" pitchFamily="49" charset="-122"/>
              </a:rPr>
              <a:t>P</a:t>
            </a:r>
            <a:r>
              <a:rPr lang="zh-CN" altLang="en-US" sz="3200" b="1" dirty="0" smtClean="0">
                <a:solidFill>
                  <a:schemeClr val="accent4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7180" name="Text Box 1038"/>
          <p:cNvSpPr txBox="1">
            <a:spLocks noChangeArrowheads="1"/>
          </p:cNvSpPr>
          <p:nvPr/>
        </p:nvSpPr>
        <p:spPr bwMode="auto">
          <a:xfrm>
            <a:off x="269875" y="6162675"/>
            <a:ext cx="4589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} ADT StaticSearchTable</a:t>
            </a:r>
          </a:p>
        </p:txBody>
      </p:sp>
      <p:sp>
        <p:nvSpPr>
          <p:cNvPr id="7181" name="Text Box 1039"/>
          <p:cNvSpPr txBox="1">
            <a:spLocks noChangeArrowheads="1"/>
          </p:cNvSpPr>
          <p:nvPr/>
        </p:nvSpPr>
        <p:spPr bwMode="auto">
          <a:xfrm>
            <a:off x="2555875" y="112713"/>
            <a:ext cx="3290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9.2 </a:t>
            </a:r>
            <a:r>
              <a:rPr lang="zh-CN" altLang="en-US" sz="3200" b="1">
                <a:ea typeface="楷体_GB2312" pitchFamily="49" charset="-122"/>
              </a:rPr>
              <a:t>静 态 查 找 表</a:t>
            </a:r>
          </a:p>
        </p:txBody>
      </p:sp>
      <p:sp>
        <p:nvSpPr>
          <p:cNvPr id="7182" name="Text Box 1040"/>
          <p:cNvSpPr txBox="1">
            <a:spLocks noChangeArrowheads="1"/>
          </p:cNvSpPr>
          <p:nvPr/>
        </p:nvSpPr>
        <p:spPr bwMode="auto">
          <a:xfrm>
            <a:off x="323850" y="908050"/>
            <a:ext cx="453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抽象数据类型定义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60413" y="152400"/>
            <a:ext cx="69373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关键字集合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        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{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19, 01, 23, 14, 55, 68, 11, 82, 36 }</a:t>
            </a:r>
            <a:endParaRPr lang="en-US" altLang="zh-CN" sz="36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37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设定哈希函数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H(key) = key mod 11 (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表长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=11 )</a:t>
            </a:r>
          </a:p>
        </p:txBody>
      </p:sp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762000" y="3200400"/>
          <a:ext cx="803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文档" r:id="rId3" imgW="5981864" imgH="728587" progId="Word.Document.8">
                  <p:embed/>
                </p:oleObj>
              </mc:Choice>
              <mc:Fallback>
                <p:oleObj name="文档" r:id="rId3" imgW="5981864" imgH="7285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803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Object 5"/>
          <p:cNvGraphicFramePr>
            <a:graphicFrameLocks noChangeAspect="1"/>
          </p:cNvGraphicFramePr>
          <p:nvPr/>
        </p:nvGraphicFramePr>
        <p:xfrm>
          <a:off x="685800" y="5157788"/>
          <a:ext cx="807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name="文档" r:id="rId5" imgW="5981864" imgH="728587" progId="Word.Document.8">
                  <p:embed/>
                </p:oleObj>
              </mc:Choice>
              <mc:Fallback>
                <p:oleObj name="文档" r:id="rId5" imgW="5981864" imgH="72858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57788"/>
                        <a:ext cx="807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662940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19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152400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01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3050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23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29908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14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8572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55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73380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68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65722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19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14668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01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22288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23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28956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14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51054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68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381000" y="251936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若采用线性探测再散列处理冲突</a:t>
            </a:r>
            <a:endParaRPr lang="zh-CN" altLang="en-US" sz="2800" b="1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346075" y="458152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若采用二次探测再散列处理冲突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44386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6600"/>
                </a:solidFill>
                <a:ea typeface="楷体_GB2312" pitchFamily="49" charset="-122"/>
              </a:rPr>
              <a:t>11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51244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82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58864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36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762000" y="53863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55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80010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6600"/>
                </a:solidFill>
                <a:ea typeface="楷体_GB2312" pitchFamily="49" charset="-122"/>
              </a:rPr>
              <a:t>11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43624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82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6576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36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384026" name="Rectangle 26"/>
          <p:cNvSpPr>
            <a:spLocks noChangeArrowheads="1"/>
          </p:cNvSpPr>
          <p:nvPr/>
        </p:nvSpPr>
        <p:spPr bwMode="auto">
          <a:xfrm>
            <a:off x="6732588" y="393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1692275" y="3908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2411413" y="3908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84029" name="Rectangle 29"/>
          <p:cNvSpPr>
            <a:spLocks noChangeArrowheads="1"/>
          </p:cNvSpPr>
          <p:nvPr/>
        </p:nvSpPr>
        <p:spPr bwMode="auto">
          <a:xfrm>
            <a:off x="3059113" y="393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30" name="Rectangle 30"/>
          <p:cNvSpPr>
            <a:spLocks noChangeArrowheads="1"/>
          </p:cNvSpPr>
          <p:nvPr/>
        </p:nvSpPr>
        <p:spPr bwMode="auto">
          <a:xfrm>
            <a:off x="900113" y="393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31" name="Rectangle 31"/>
          <p:cNvSpPr>
            <a:spLocks noChangeArrowheads="1"/>
          </p:cNvSpPr>
          <p:nvPr/>
        </p:nvSpPr>
        <p:spPr bwMode="auto">
          <a:xfrm>
            <a:off x="3851275" y="393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84032" name="Rectangle 32"/>
          <p:cNvSpPr>
            <a:spLocks noChangeArrowheads="1"/>
          </p:cNvSpPr>
          <p:nvPr/>
        </p:nvSpPr>
        <p:spPr bwMode="auto">
          <a:xfrm>
            <a:off x="4572000" y="393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384033" name="Rectangle 33"/>
          <p:cNvSpPr>
            <a:spLocks noChangeArrowheads="1"/>
          </p:cNvSpPr>
          <p:nvPr/>
        </p:nvSpPr>
        <p:spPr bwMode="auto">
          <a:xfrm>
            <a:off x="5219700" y="393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84034" name="Rectangle 34"/>
          <p:cNvSpPr>
            <a:spLocks noChangeArrowheads="1"/>
          </p:cNvSpPr>
          <p:nvPr/>
        </p:nvSpPr>
        <p:spPr bwMode="auto">
          <a:xfrm>
            <a:off x="6011863" y="3908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84035" name="Rectangle 35"/>
          <p:cNvSpPr>
            <a:spLocks noChangeArrowheads="1"/>
          </p:cNvSpPr>
          <p:nvPr/>
        </p:nvSpPr>
        <p:spPr bwMode="auto">
          <a:xfrm>
            <a:off x="6659563" y="5949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1547813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2266950" y="5949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84038" name="Rectangle 38"/>
          <p:cNvSpPr>
            <a:spLocks noChangeArrowheads="1"/>
          </p:cNvSpPr>
          <p:nvPr/>
        </p:nvSpPr>
        <p:spPr bwMode="auto">
          <a:xfrm>
            <a:off x="3059113" y="5949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39" name="Rectangle 39"/>
          <p:cNvSpPr>
            <a:spLocks noChangeArrowheads="1"/>
          </p:cNvSpPr>
          <p:nvPr/>
        </p:nvSpPr>
        <p:spPr bwMode="auto">
          <a:xfrm>
            <a:off x="900113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40" name="Rectangle 40"/>
          <p:cNvSpPr>
            <a:spLocks noChangeArrowheads="1"/>
          </p:cNvSpPr>
          <p:nvPr/>
        </p:nvSpPr>
        <p:spPr bwMode="auto">
          <a:xfrm>
            <a:off x="5219700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84041" name="Rectangle 41"/>
          <p:cNvSpPr>
            <a:spLocks noChangeArrowheads="1"/>
          </p:cNvSpPr>
          <p:nvPr/>
        </p:nvSpPr>
        <p:spPr bwMode="auto">
          <a:xfrm>
            <a:off x="8172450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84042" name="Rectangle 42"/>
          <p:cNvSpPr>
            <a:spLocks noChangeArrowheads="1"/>
          </p:cNvSpPr>
          <p:nvPr/>
        </p:nvSpPr>
        <p:spPr bwMode="auto">
          <a:xfrm>
            <a:off x="4500563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4043" name="Rectangle 43"/>
          <p:cNvSpPr>
            <a:spLocks noChangeArrowheads="1"/>
          </p:cNvSpPr>
          <p:nvPr/>
        </p:nvSpPr>
        <p:spPr bwMode="auto">
          <a:xfrm>
            <a:off x="3708400" y="5949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3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6" grpId="0" autoUpdateAnimBg="0"/>
      <p:bldP spid="384007" grpId="0" autoUpdateAnimBg="0"/>
      <p:bldP spid="384008" grpId="0" autoUpdateAnimBg="0"/>
      <p:bldP spid="384009" grpId="0" autoUpdateAnimBg="0"/>
      <p:bldP spid="384010" grpId="0" autoUpdateAnimBg="0"/>
      <p:bldP spid="384011" grpId="0" autoUpdateAnimBg="0"/>
      <p:bldP spid="384012" grpId="0" autoUpdateAnimBg="0"/>
      <p:bldP spid="384013" grpId="0" autoUpdateAnimBg="0"/>
      <p:bldP spid="384014" grpId="0" autoUpdateAnimBg="0"/>
      <p:bldP spid="384015" grpId="0" autoUpdateAnimBg="0"/>
      <p:bldP spid="384016" grpId="0" autoUpdateAnimBg="0"/>
      <p:bldP spid="384019" grpId="0" autoUpdateAnimBg="0"/>
      <p:bldP spid="384020" grpId="0" autoUpdateAnimBg="0"/>
      <p:bldP spid="384021" grpId="0" autoUpdateAnimBg="0"/>
      <p:bldP spid="384022" grpId="0" autoUpdateAnimBg="0"/>
      <p:bldP spid="384023" grpId="0" autoUpdateAnimBg="0"/>
      <p:bldP spid="384024" grpId="0" autoUpdateAnimBg="0"/>
      <p:bldP spid="384025" grpId="0" autoUpdateAnimBg="0"/>
      <p:bldP spid="384026" grpId="0"/>
      <p:bldP spid="384027" grpId="0"/>
      <p:bldP spid="384028" grpId="0"/>
      <p:bldP spid="384029" grpId="0"/>
      <p:bldP spid="384030" grpId="0"/>
      <p:bldP spid="384031" grpId="0"/>
      <p:bldP spid="384032" grpId="0"/>
      <p:bldP spid="384033" grpId="0"/>
      <p:bldP spid="384034" grpId="0"/>
      <p:bldP spid="384035" grpId="0"/>
      <p:bldP spid="384036" grpId="0"/>
      <p:bldP spid="384037" grpId="0"/>
      <p:bldP spid="384038" grpId="0"/>
      <p:bldP spid="384039" grpId="0"/>
      <p:bldP spid="384040" grpId="0"/>
      <p:bldP spid="384041" grpId="0"/>
      <p:bldP spid="384042" grpId="0"/>
      <p:bldP spid="3840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179388" y="44450"/>
            <a:ext cx="446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、链地址法（拉链法）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34925" y="692150"/>
            <a:ext cx="91090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基本思想：将具有相同哈希地址的记录链成一个单链表，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个哈希地址就设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个单链表，然后用一个数组将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个单链表的表头指针存储起来，形成一个动态结构。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2287588"/>
            <a:ext cx="4140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：设关键字集合为</a:t>
            </a:r>
            <a:r>
              <a:rPr lang="en-US" altLang="zh-CN" sz="2800" b="1">
                <a:ea typeface="楷体_GB2312" pitchFamily="49" charset="-122"/>
              </a:rPr>
              <a:t>{47,7,29,11,16,92,22,8,3</a:t>
            </a:r>
            <a:r>
              <a:rPr lang="zh-CN" altLang="en-US" sz="2800" b="1">
                <a:ea typeface="楷体_GB2312" pitchFamily="49" charset="-122"/>
              </a:rPr>
              <a:t>，</a:t>
            </a:r>
            <a:r>
              <a:rPr lang="en-US" altLang="zh-CN" sz="2800" b="1">
                <a:ea typeface="楷体_GB2312" pitchFamily="49" charset="-122"/>
              </a:rPr>
              <a:t>50,37,89}</a:t>
            </a:r>
            <a:r>
              <a:rPr lang="zh-CN" altLang="en-US" sz="2800" b="1">
                <a:ea typeface="楷体_GB2312" pitchFamily="49" charset="-122"/>
              </a:rPr>
              <a:t>，设哈希函数</a:t>
            </a:r>
            <a:r>
              <a:rPr lang="en-US" altLang="zh-CN" sz="2800" b="1">
                <a:ea typeface="楷体_GB2312" pitchFamily="49" charset="-122"/>
              </a:rPr>
              <a:t>H(key)= key mod 11</a:t>
            </a:r>
            <a:r>
              <a:rPr lang="zh-CN" altLang="en-US" sz="2800" b="1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zh-CN" altLang="en-US" sz="2800" b="1">
                <a:ea typeface="楷体_GB2312" pitchFamily="49" charset="-122"/>
              </a:rPr>
              <a:t>用拉链法处理冲突。建哈希表如右</a:t>
            </a:r>
          </a:p>
        </p:txBody>
      </p:sp>
      <p:pic>
        <p:nvPicPr>
          <p:cNvPr id="378887" name="Picture 7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160588"/>
            <a:ext cx="38258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79388" y="5229225"/>
            <a:ext cx="414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注：有冲突的元素可以插在表尾，也可以插在表头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utoUpdateAnimBg="0"/>
      <p:bldP spid="37888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78" name="Group 2"/>
          <p:cNvGrpSpPr>
            <a:grpSpLocks/>
          </p:cNvGrpSpPr>
          <p:nvPr/>
        </p:nvGrpSpPr>
        <p:grpSpPr bwMode="auto">
          <a:xfrm>
            <a:off x="1066800" y="2025650"/>
            <a:ext cx="914400" cy="4572000"/>
            <a:chOff x="672" y="1200"/>
            <a:chExt cx="576" cy="2880"/>
          </a:xfrm>
        </p:grpSpPr>
        <p:sp>
          <p:nvSpPr>
            <p:cNvPr id="68656" name="Rectangle 3"/>
            <p:cNvSpPr>
              <a:spLocks noChangeArrowheads="1"/>
            </p:cNvSpPr>
            <p:nvPr/>
          </p:nvSpPr>
          <p:spPr bwMode="auto">
            <a:xfrm>
              <a:off x="960" y="1200"/>
              <a:ext cx="288" cy="28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7" name="Line 4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Line 5"/>
            <p:cNvSpPr>
              <a:spLocks noChangeShapeType="1"/>
            </p:cNvSpPr>
            <p:nvPr/>
          </p:nvSpPr>
          <p:spPr bwMode="auto">
            <a:xfrm>
              <a:off x="960" y="20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9" name="Line 6"/>
            <p:cNvSpPr>
              <a:spLocks noChangeShapeType="1"/>
            </p:cNvSpPr>
            <p:nvPr/>
          </p:nvSpPr>
          <p:spPr bwMode="auto">
            <a:xfrm>
              <a:off x="960" y="2400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0" name="Line 7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1" name="Line 8"/>
            <p:cNvSpPr>
              <a:spLocks noChangeShapeType="1"/>
            </p:cNvSpPr>
            <p:nvPr/>
          </p:nvSpPr>
          <p:spPr bwMode="auto">
            <a:xfrm>
              <a:off x="960" y="32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2" name="Line 9"/>
            <p:cNvSpPr>
              <a:spLocks noChangeShapeType="1"/>
            </p:cNvSpPr>
            <p:nvPr/>
          </p:nvSpPr>
          <p:spPr bwMode="auto">
            <a:xfrm>
              <a:off x="960" y="3648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3" name="Text Box 10"/>
            <p:cNvSpPr txBox="1">
              <a:spLocks noChangeArrowheads="1"/>
            </p:cNvSpPr>
            <p:nvPr/>
          </p:nvSpPr>
          <p:spPr bwMode="auto">
            <a:xfrm>
              <a:off x="672" y="1233"/>
              <a:ext cx="336" cy="2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6600CC"/>
                  </a:solidFill>
                  <a:ea typeface="黑体" pitchFamily="49" charset="-122"/>
                </a:rPr>
                <a:t>6</a:t>
              </a:r>
              <a:endParaRPr lang="en-US" altLang="zh-CN" sz="2800">
                <a:ea typeface="黑体" pitchFamily="49" charset="-122"/>
              </a:endParaRPr>
            </a:p>
          </p:txBody>
        </p:sp>
      </p:grpSp>
      <p:grpSp>
        <p:nvGrpSpPr>
          <p:cNvPr id="382987" name="Group 11"/>
          <p:cNvGrpSpPr>
            <a:grpSpLocks/>
          </p:cNvGrpSpPr>
          <p:nvPr/>
        </p:nvGrpSpPr>
        <p:grpSpPr bwMode="auto">
          <a:xfrm>
            <a:off x="1828800" y="4554538"/>
            <a:ext cx="1676400" cy="519112"/>
            <a:chOff x="1152" y="2793"/>
            <a:chExt cx="1056" cy="327"/>
          </a:xfrm>
        </p:grpSpPr>
        <p:sp>
          <p:nvSpPr>
            <p:cNvPr id="68651" name="Text Box 12"/>
            <p:cNvSpPr txBox="1">
              <a:spLocks noChangeArrowheads="1"/>
            </p:cNvSpPr>
            <p:nvPr/>
          </p:nvSpPr>
          <p:spPr bwMode="auto">
            <a:xfrm>
              <a:off x="1957" y="2793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ea typeface="黑体" pitchFamily="49" charset="-122"/>
                  <a:sym typeface="Symbol" pitchFamily="18" charset="2"/>
                </a:rPr>
                <a:t>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52" name="Rectangle 13"/>
            <p:cNvSpPr>
              <a:spLocks noChangeArrowheads="1"/>
            </p:cNvSpPr>
            <p:nvPr/>
          </p:nvSpPr>
          <p:spPr bwMode="auto">
            <a:xfrm>
              <a:off x="1632" y="283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14"/>
            <p:cNvSpPr>
              <a:spLocks noChangeShapeType="1"/>
            </p:cNvSpPr>
            <p:nvPr/>
          </p:nvSpPr>
          <p:spPr bwMode="auto">
            <a:xfrm>
              <a:off x="196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Line 15"/>
            <p:cNvSpPr>
              <a:spLocks noChangeShapeType="1"/>
            </p:cNvSpPr>
            <p:nvPr/>
          </p:nvSpPr>
          <p:spPr bwMode="auto">
            <a:xfrm>
              <a:off x="1152" y="297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5" name="Text Box 16"/>
            <p:cNvSpPr txBox="1">
              <a:spLocks noChangeArrowheads="1"/>
            </p:cNvSpPr>
            <p:nvPr/>
          </p:nvSpPr>
          <p:spPr bwMode="auto">
            <a:xfrm>
              <a:off x="1660" y="28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11</a:t>
              </a:r>
              <a:endParaRPr lang="en-US" altLang="zh-CN">
                <a:ea typeface="黑体" pitchFamily="49" charset="-122"/>
              </a:endParaRPr>
            </a:p>
          </p:txBody>
        </p:sp>
      </p:grpSp>
      <p:grpSp>
        <p:nvGrpSpPr>
          <p:cNvPr id="382993" name="Group 17"/>
          <p:cNvGrpSpPr>
            <a:grpSpLocks/>
          </p:cNvGrpSpPr>
          <p:nvPr/>
        </p:nvGrpSpPr>
        <p:grpSpPr bwMode="auto">
          <a:xfrm>
            <a:off x="1828800" y="5302250"/>
            <a:ext cx="4724400" cy="574675"/>
            <a:chOff x="1152" y="3264"/>
            <a:chExt cx="2976" cy="362"/>
          </a:xfrm>
        </p:grpSpPr>
        <p:sp>
          <p:nvSpPr>
            <p:cNvPr id="68640" name="Text Box 18"/>
            <p:cNvSpPr txBox="1">
              <a:spLocks noChangeArrowheads="1"/>
            </p:cNvSpPr>
            <p:nvPr/>
          </p:nvSpPr>
          <p:spPr bwMode="auto">
            <a:xfrm>
              <a:off x="3877" y="3264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ea typeface="黑体" pitchFamily="49" charset="-122"/>
                  <a:sym typeface="Symbol" pitchFamily="18" charset="2"/>
                </a:rPr>
                <a:t>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41" name="Rectangle 19"/>
            <p:cNvSpPr>
              <a:spLocks noChangeArrowheads="1"/>
            </p:cNvSpPr>
            <p:nvPr/>
          </p:nvSpPr>
          <p:spPr bwMode="auto">
            <a:xfrm>
              <a:off x="163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19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42" name="Line 20"/>
            <p:cNvSpPr>
              <a:spLocks noChangeShapeType="1"/>
            </p:cNvSpPr>
            <p:nvPr/>
          </p:nvSpPr>
          <p:spPr bwMode="auto">
            <a:xfrm>
              <a:off x="196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Rectangle 21"/>
            <p:cNvSpPr>
              <a:spLocks noChangeArrowheads="1"/>
            </p:cNvSpPr>
            <p:nvPr/>
          </p:nvSpPr>
          <p:spPr bwMode="auto">
            <a:xfrm>
              <a:off x="259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22"/>
            <p:cNvSpPr>
              <a:spLocks noChangeShapeType="1"/>
            </p:cNvSpPr>
            <p:nvPr/>
          </p:nvSpPr>
          <p:spPr bwMode="auto">
            <a:xfrm>
              <a:off x="292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Rectangle 23"/>
            <p:cNvSpPr>
              <a:spLocks noChangeArrowheads="1"/>
            </p:cNvSpPr>
            <p:nvPr/>
          </p:nvSpPr>
          <p:spPr bwMode="auto">
            <a:xfrm>
              <a:off x="355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82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46" name="Line 24"/>
            <p:cNvSpPr>
              <a:spLocks noChangeShapeType="1"/>
            </p:cNvSpPr>
            <p:nvPr/>
          </p:nvSpPr>
          <p:spPr bwMode="auto">
            <a:xfrm>
              <a:off x="388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7" name="Line 25"/>
            <p:cNvSpPr>
              <a:spLocks noChangeShapeType="1"/>
            </p:cNvSpPr>
            <p:nvPr/>
          </p:nvSpPr>
          <p:spPr bwMode="auto">
            <a:xfrm>
              <a:off x="1152" y="345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Line 26"/>
            <p:cNvSpPr>
              <a:spLocks noChangeShapeType="1"/>
            </p:cNvSpPr>
            <p:nvPr/>
          </p:nvSpPr>
          <p:spPr bwMode="auto">
            <a:xfrm>
              <a:off x="206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Line 27"/>
            <p:cNvSpPr>
              <a:spLocks noChangeShapeType="1"/>
            </p:cNvSpPr>
            <p:nvPr/>
          </p:nvSpPr>
          <p:spPr bwMode="auto">
            <a:xfrm>
              <a:off x="302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Text Box 28"/>
            <p:cNvSpPr txBox="1">
              <a:spLocks noChangeArrowheads="1"/>
            </p:cNvSpPr>
            <p:nvPr/>
          </p:nvSpPr>
          <p:spPr bwMode="auto">
            <a:xfrm>
              <a:off x="2620" y="33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68</a:t>
              </a:r>
              <a:endParaRPr lang="en-US" altLang="zh-CN">
                <a:ea typeface="黑体" pitchFamily="49" charset="-122"/>
              </a:endParaRPr>
            </a:p>
          </p:txBody>
        </p:sp>
      </p:grpSp>
      <p:grpSp>
        <p:nvGrpSpPr>
          <p:cNvPr id="383005" name="Group 29"/>
          <p:cNvGrpSpPr>
            <a:grpSpLocks/>
          </p:cNvGrpSpPr>
          <p:nvPr/>
        </p:nvGrpSpPr>
        <p:grpSpPr bwMode="auto">
          <a:xfrm>
            <a:off x="1828800" y="6002338"/>
            <a:ext cx="1617663" cy="519112"/>
            <a:chOff x="1152" y="3705"/>
            <a:chExt cx="1019" cy="327"/>
          </a:xfrm>
        </p:grpSpPr>
        <p:sp>
          <p:nvSpPr>
            <p:cNvPr id="68635" name="Rectangle 30"/>
            <p:cNvSpPr>
              <a:spLocks noChangeArrowheads="1"/>
            </p:cNvSpPr>
            <p:nvPr/>
          </p:nvSpPr>
          <p:spPr bwMode="auto">
            <a:xfrm>
              <a:off x="1632" y="374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Text Box 31"/>
            <p:cNvSpPr txBox="1">
              <a:spLocks noChangeArrowheads="1"/>
            </p:cNvSpPr>
            <p:nvPr/>
          </p:nvSpPr>
          <p:spPr bwMode="auto">
            <a:xfrm>
              <a:off x="1920" y="370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ea typeface="黑体" pitchFamily="49" charset="-122"/>
                  <a:sym typeface="Symbol" pitchFamily="18" charset="2"/>
                </a:rPr>
                <a:t>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37" name="Line 32"/>
            <p:cNvSpPr>
              <a:spLocks noChangeShapeType="1"/>
            </p:cNvSpPr>
            <p:nvPr/>
          </p:nvSpPr>
          <p:spPr bwMode="auto">
            <a:xfrm>
              <a:off x="1968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33"/>
            <p:cNvSpPr>
              <a:spLocks noChangeShapeType="1"/>
            </p:cNvSpPr>
            <p:nvPr/>
          </p:nvSpPr>
          <p:spPr bwMode="auto">
            <a:xfrm>
              <a:off x="1152" y="38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Text Box 34"/>
            <p:cNvSpPr txBox="1">
              <a:spLocks noChangeArrowheads="1"/>
            </p:cNvSpPr>
            <p:nvPr/>
          </p:nvSpPr>
          <p:spPr bwMode="auto">
            <a:xfrm>
              <a:off x="1660" y="37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55</a:t>
              </a:r>
              <a:endParaRPr lang="en-US" altLang="zh-CN">
                <a:ea typeface="黑体" pitchFamily="49" charset="-122"/>
              </a:endParaRP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1828800" y="2025650"/>
            <a:ext cx="1676400" cy="533400"/>
            <a:chOff x="1152" y="1200"/>
            <a:chExt cx="1056" cy="336"/>
          </a:xfrm>
        </p:grpSpPr>
        <p:sp>
          <p:nvSpPr>
            <p:cNvPr id="68631" name="Text Box 36"/>
            <p:cNvSpPr txBox="1">
              <a:spLocks noChangeArrowheads="1"/>
            </p:cNvSpPr>
            <p:nvPr/>
          </p:nvSpPr>
          <p:spPr bwMode="auto">
            <a:xfrm>
              <a:off x="1957" y="120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ea typeface="黑体" pitchFamily="49" charset="-122"/>
                  <a:sym typeface="Symbol" pitchFamily="18" charset="2"/>
                </a:rPr>
                <a:t>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32" name="Line 37"/>
            <p:cNvSpPr>
              <a:spLocks noChangeShapeType="1"/>
            </p:cNvSpPr>
            <p:nvPr/>
          </p:nvSpPr>
          <p:spPr bwMode="auto">
            <a:xfrm>
              <a:off x="1968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38"/>
            <p:cNvSpPr>
              <a:spLocks noChangeArrowheads="1"/>
            </p:cNvSpPr>
            <p:nvPr/>
          </p:nvSpPr>
          <p:spPr bwMode="auto">
            <a:xfrm>
              <a:off x="1632" y="124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14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34" name="Line 39"/>
            <p:cNvSpPr>
              <a:spLocks noChangeShapeType="1"/>
            </p:cNvSpPr>
            <p:nvPr/>
          </p:nvSpPr>
          <p:spPr bwMode="auto">
            <a:xfrm>
              <a:off x="1152" y="14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016" name="Group 40"/>
          <p:cNvGrpSpPr>
            <a:grpSpLocks/>
          </p:cNvGrpSpPr>
          <p:nvPr/>
        </p:nvGrpSpPr>
        <p:grpSpPr bwMode="auto">
          <a:xfrm>
            <a:off x="1846263" y="2711450"/>
            <a:ext cx="3182937" cy="533400"/>
            <a:chOff x="1163" y="1632"/>
            <a:chExt cx="2005" cy="336"/>
          </a:xfrm>
        </p:grpSpPr>
        <p:sp>
          <p:nvSpPr>
            <p:cNvPr id="68624" name="Rectangle 41"/>
            <p:cNvSpPr>
              <a:spLocks noChangeArrowheads="1"/>
            </p:cNvSpPr>
            <p:nvPr/>
          </p:nvSpPr>
          <p:spPr bwMode="auto">
            <a:xfrm>
              <a:off x="2603" y="1671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36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25" name="Text Box 42"/>
            <p:cNvSpPr txBox="1">
              <a:spLocks noChangeArrowheads="1"/>
            </p:cNvSpPr>
            <p:nvPr/>
          </p:nvSpPr>
          <p:spPr bwMode="auto">
            <a:xfrm>
              <a:off x="2917" y="1632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ea typeface="黑体" pitchFamily="49" charset="-122"/>
                  <a:sym typeface="Symbol" pitchFamily="18" charset="2"/>
                </a:rPr>
                <a:t>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26" name="Line 43"/>
            <p:cNvSpPr>
              <a:spLocks noChangeShapeType="1"/>
            </p:cNvSpPr>
            <p:nvPr/>
          </p:nvSpPr>
          <p:spPr bwMode="auto">
            <a:xfrm>
              <a:off x="1979" y="167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44"/>
            <p:cNvSpPr>
              <a:spLocks noChangeShapeType="1"/>
            </p:cNvSpPr>
            <p:nvPr/>
          </p:nvSpPr>
          <p:spPr bwMode="auto">
            <a:xfrm>
              <a:off x="292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45"/>
            <p:cNvSpPr>
              <a:spLocks noChangeArrowheads="1"/>
            </p:cNvSpPr>
            <p:nvPr/>
          </p:nvSpPr>
          <p:spPr bwMode="auto">
            <a:xfrm>
              <a:off x="1643" y="1671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01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29" name="Line 46"/>
            <p:cNvSpPr>
              <a:spLocks noChangeShapeType="1"/>
            </p:cNvSpPr>
            <p:nvPr/>
          </p:nvSpPr>
          <p:spPr bwMode="auto">
            <a:xfrm>
              <a:off x="1163" y="1815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47"/>
            <p:cNvSpPr>
              <a:spLocks noChangeShapeType="1"/>
            </p:cNvSpPr>
            <p:nvPr/>
          </p:nvSpPr>
          <p:spPr bwMode="auto">
            <a:xfrm>
              <a:off x="2075" y="1815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024" name="Group 48"/>
          <p:cNvGrpSpPr>
            <a:grpSpLocks/>
          </p:cNvGrpSpPr>
          <p:nvPr/>
        </p:nvGrpSpPr>
        <p:grpSpPr bwMode="auto">
          <a:xfrm>
            <a:off x="1828800" y="3335338"/>
            <a:ext cx="1676400" cy="560387"/>
            <a:chOff x="1152" y="2025"/>
            <a:chExt cx="1056" cy="353"/>
          </a:xfrm>
        </p:grpSpPr>
        <p:sp>
          <p:nvSpPr>
            <p:cNvPr id="68619" name="Text Box 49"/>
            <p:cNvSpPr txBox="1">
              <a:spLocks noChangeArrowheads="1"/>
            </p:cNvSpPr>
            <p:nvPr/>
          </p:nvSpPr>
          <p:spPr bwMode="auto">
            <a:xfrm>
              <a:off x="1957" y="202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accent2"/>
                  </a:solidFill>
                  <a:ea typeface="黑体" pitchFamily="49" charset="-122"/>
                  <a:sym typeface="Symbol" pitchFamily="18" charset="2"/>
                </a:rPr>
                <a:t>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20" name="Line 50"/>
            <p:cNvSpPr>
              <a:spLocks noChangeShapeType="1"/>
            </p:cNvSpPr>
            <p:nvPr/>
          </p:nvSpPr>
          <p:spPr bwMode="auto">
            <a:xfrm>
              <a:off x="196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Text Box 51"/>
            <p:cNvSpPr txBox="1">
              <a:spLocks noChangeArrowheads="1"/>
            </p:cNvSpPr>
            <p:nvPr/>
          </p:nvSpPr>
          <p:spPr bwMode="auto">
            <a:xfrm>
              <a:off x="1660" y="20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  <a:ea typeface="黑体" pitchFamily="49" charset="-122"/>
                </a:rPr>
                <a:t>23</a:t>
              </a:r>
              <a:endParaRPr lang="en-US" altLang="zh-CN">
                <a:ea typeface="黑体" pitchFamily="49" charset="-122"/>
              </a:endParaRPr>
            </a:p>
          </p:txBody>
        </p:sp>
        <p:sp>
          <p:nvSpPr>
            <p:cNvPr id="68622" name="Rectangle 52"/>
            <p:cNvSpPr>
              <a:spLocks noChangeArrowheads="1"/>
            </p:cNvSpPr>
            <p:nvPr/>
          </p:nvSpPr>
          <p:spPr bwMode="auto">
            <a:xfrm>
              <a:off x="1632" y="206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53"/>
            <p:cNvSpPr>
              <a:spLocks noChangeShapeType="1"/>
            </p:cNvSpPr>
            <p:nvPr/>
          </p:nvSpPr>
          <p:spPr bwMode="auto">
            <a:xfrm>
              <a:off x="1152" y="2208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3030" name="Text Box 54"/>
          <p:cNvSpPr txBox="1">
            <a:spLocks noChangeArrowheads="1"/>
          </p:cNvSpPr>
          <p:nvPr/>
        </p:nvSpPr>
        <p:spPr bwMode="auto">
          <a:xfrm>
            <a:off x="1582738" y="3944938"/>
            <a:ext cx="39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黑体" pitchFamily="49" charset="-122"/>
                <a:sym typeface="Symbol" pitchFamily="18" charset="2"/>
              </a:rPr>
              <a:t>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68618" name="Text Box 56"/>
          <p:cNvSpPr txBox="1">
            <a:spLocks noChangeArrowheads="1"/>
          </p:cNvSpPr>
          <p:nvPr/>
        </p:nvSpPr>
        <p:spPr bwMode="auto">
          <a:xfrm>
            <a:off x="466725" y="115888"/>
            <a:ext cx="82105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关键字集合 </a:t>
            </a:r>
          </a:p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{ 19, 01, 23, 14, 55, 68, 11, 82, 36 }</a:t>
            </a:r>
          </a:p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哈希函数为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H(key)=key mod 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46228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H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i 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= RH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(key) i=1,2,…,k</a:t>
            </a:r>
          </a:p>
        </p:txBody>
      </p:sp>
      <p:sp>
        <p:nvSpPr>
          <p:cNvPr id="69635" name="Text Box 21"/>
          <p:cNvSpPr txBox="1">
            <a:spLocks noChangeArrowheads="1"/>
          </p:cNvSpPr>
          <p:nvPr/>
        </p:nvSpPr>
        <p:spPr bwMode="auto">
          <a:xfrm>
            <a:off x="179388" y="112713"/>
            <a:ext cx="5691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、再哈希法（双哈希函数法）</a:t>
            </a:r>
          </a:p>
        </p:txBody>
      </p:sp>
      <p:sp>
        <p:nvSpPr>
          <p:cNvPr id="69636" name="Text Box 22"/>
          <p:cNvSpPr txBox="1">
            <a:spLocks noChangeArrowheads="1"/>
          </p:cNvSpPr>
          <p:nvPr/>
        </p:nvSpPr>
        <p:spPr bwMode="auto">
          <a:xfrm>
            <a:off x="250825" y="1262063"/>
            <a:ext cx="871378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RH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(key)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是不同的哈希函数，当发生冲突时就计算另一个哈希函数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直到冲突不再发生。</a:t>
            </a:r>
          </a:p>
        </p:txBody>
      </p:sp>
      <p:sp>
        <p:nvSpPr>
          <p:cNvPr id="69637" name="Text Box 23"/>
          <p:cNvSpPr txBox="1">
            <a:spLocks noChangeArrowheads="1"/>
          </p:cNvSpPr>
          <p:nvPr/>
        </p:nvSpPr>
        <p:spPr bwMode="auto">
          <a:xfrm>
            <a:off x="144463" y="2420938"/>
            <a:ext cx="73072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优点：不易产生“聚集”现象；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缺点：增加了计算时间。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-609600" y="990600"/>
            <a:ext cx="975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25000"/>
              </a:lnSpc>
            </a:pPr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       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四、哈希表的查找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4675" y="2133600"/>
            <a:ext cx="7351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对于给定值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K,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计算哈希地址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i = H(K)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62000" y="2813050"/>
            <a:ext cx="5473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若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r[i] = NULL 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则查找不成功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762000" y="3575050"/>
            <a:ext cx="4962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若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r[i].key = K 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则查找成功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762000" y="4337050"/>
            <a:ext cx="68722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否则 “求下一地址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Hi”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，直至</a:t>
            </a:r>
          </a:p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        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r[Hi] = NULL  (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查找不成功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或   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r[Hi].key = K  (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查找成功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)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为止。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395288" y="836613"/>
            <a:ext cx="8424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查找过程和造表过程一致。假设采用开放定址处理冲突，则查找过程为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68638"/>
            <a:ext cx="8763000" cy="2971800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1)  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选用的哈希函数</a:t>
            </a: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2)  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选用的处理冲突的方法</a:t>
            </a: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  <a:p>
            <a:pPr marL="609600" indent="-609600" eaLnBrk="1" hangingPunct="1">
              <a:lnSpc>
                <a:spcPct val="125000"/>
              </a:lnSpc>
              <a:buFontTx/>
              <a:buAutoNum type="arabicParenR" startAt="3"/>
            </a:pP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哈希表的饱和程度</a:t>
            </a: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装载因子 </a:t>
            </a: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α=n/m 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值的大小（</a:t>
            </a: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n—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记录数，</a:t>
            </a:r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m—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表的长度）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395288" y="2492375"/>
            <a:ext cx="5868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决定哈希表查找的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ASL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的因素：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358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哈希表查找的分析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8353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从查找过程得知，无论查找成功与否，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ASL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均不为零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38150" y="152400"/>
            <a:ext cx="84010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000">
                <a:ea typeface="黑体" pitchFamily="49" charset="-122"/>
              </a:rPr>
              <a:t>        </a:t>
            </a:r>
          </a:p>
        </p:txBody>
      </p:sp>
      <p:sp>
        <p:nvSpPr>
          <p:cNvPr id="72707" name="Rectangle 13"/>
          <p:cNvSpPr>
            <a:spLocks noChangeArrowheads="1"/>
          </p:cNvSpPr>
          <p:nvPr/>
        </p:nvSpPr>
        <p:spPr bwMode="auto">
          <a:xfrm>
            <a:off x="179388" y="44450"/>
            <a:ext cx="87566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一般情况下，哈希表的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ASL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依赖于装载因子，它标志着哈希表的装满程度。</a:t>
            </a:r>
          </a:p>
        </p:txBody>
      </p:sp>
      <p:sp>
        <p:nvSpPr>
          <p:cNvPr id="72708" name="Rectangle 15"/>
          <p:cNvSpPr>
            <a:spLocks noChangeArrowheads="1"/>
          </p:cNvSpPr>
          <p:nvPr/>
        </p:nvSpPr>
        <p:spPr bwMode="auto">
          <a:xfrm>
            <a:off x="107950" y="1370013"/>
            <a:ext cx="88931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α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值越大，表明记录数越多，说明表装的越满，发生冲突的可能性也就越大，查找时需要进行的比较次数就越多。</a:t>
            </a:r>
          </a:p>
        </p:txBody>
      </p:sp>
      <p:sp>
        <p:nvSpPr>
          <p:cNvPr id="173073" name="Text Box 17"/>
          <p:cNvSpPr txBox="1">
            <a:spLocks noChangeArrowheads="1"/>
          </p:cNvSpPr>
          <p:nvPr/>
        </p:nvSpPr>
        <p:spPr bwMode="auto">
          <a:xfrm>
            <a:off x="204788" y="3983038"/>
            <a:ext cx="304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线性探测再散列</a:t>
            </a:r>
          </a:p>
        </p:txBody>
      </p:sp>
      <p:sp>
        <p:nvSpPr>
          <p:cNvPr id="173074" name="Text Box 18"/>
          <p:cNvSpPr txBox="1">
            <a:spLocks noChangeArrowheads="1"/>
          </p:cNvSpPr>
          <p:nvPr/>
        </p:nvSpPr>
        <p:spPr bwMode="auto">
          <a:xfrm>
            <a:off x="179388" y="61214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链地址法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204788" y="4938713"/>
            <a:ext cx="3925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随机探测再散列</a:t>
            </a:r>
          </a:p>
        </p:txBody>
      </p:sp>
      <p:graphicFrame>
        <p:nvGraphicFramePr>
          <p:cNvPr id="173076" name="Object 20"/>
          <p:cNvGraphicFramePr>
            <a:graphicFrameLocks noChangeAspect="1"/>
          </p:cNvGraphicFramePr>
          <p:nvPr/>
        </p:nvGraphicFramePr>
        <p:xfrm>
          <a:off x="3217863" y="3798888"/>
          <a:ext cx="30067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公式" r:id="rId3" imgW="1162194" imgH="376093" progId="Equation.3">
                  <p:embed/>
                </p:oleObj>
              </mc:Choice>
              <mc:Fallback>
                <p:oleObj name="公式" r:id="rId3" imgW="1162194" imgH="37609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798888"/>
                        <a:ext cx="30067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7" name="Object 21"/>
          <p:cNvGraphicFramePr>
            <a:graphicFrameLocks noChangeAspect="1"/>
          </p:cNvGraphicFramePr>
          <p:nvPr/>
        </p:nvGraphicFramePr>
        <p:xfrm>
          <a:off x="3290888" y="4811713"/>
          <a:ext cx="35353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公式" r:id="rId5" imgW="1200282" imgH="376093" progId="Equation.3">
                  <p:embed/>
                </p:oleObj>
              </mc:Choice>
              <mc:Fallback>
                <p:oleObj name="公式" r:id="rId5" imgW="1200282" imgH="37609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811713"/>
                        <a:ext cx="353536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265113" y="3068638"/>
            <a:ext cx="671195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可以证明：查找成功时有下列结果：</a:t>
            </a:r>
          </a:p>
        </p:txBody>
      </p:sp>
      <p:graphicFrame>
        <p:nvGraphicFramePr>
          <p:cNvPr id="173079" name="Object 23"/>
          <p:cNvGraphicFramePr>
            <a:graphicFrameLocks noChangeAspect="1"/>
          </p:cNvGraphicFramePr>
          <p:nvPr/>
        </p:nvGraphicFramePr>
        <p:xfrm>
          <a:off x="3217863" y="5761038"/>
          <a:ext cx="23764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公式" r:id="rId7" imgW="757255" imgH="376093" progId="Equation.3">
                  <p:embed/>
                </p:oleObj>
              </mc:Choice>
              <mc:Fallback>
                <p:oleObj name="公式" r:id="rId7" imgW="757255" imgH="37609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761038"/>
                        <a:ext cx="237648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0" name="AutoShape 24"/>
          <p:cNvSpPr>
            <a:spLocks noChangeArrowheads="1"/>
          </p:cNvSpPr>
          <p:nvPr/>
        </p:nvSpPr>
        <p:spPr bwMode="auto">
          <a:xfrm>
            <a:off x="5867400" y="2924175"/>
            <a:ext cx="3025775" cy="936625"/>
          </a:xfrm>
          <a:prstGeom prst="wedgeRoundRectCallout">
            <a:avLst>
              <a:gd name="adj1" fmla="val -81324"/>
              <a:gd name="adj2" fmla="val -9338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散列存储的查找效率到底是多少呢？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3" grpId="0" autoUpdateAnimBg="0"/>
      <p:bldP spid="173074" grpId="0" autoUpdateAnimBg="0"/>
      <p:bldP spid="173075" grpId="0" autoUpdateAnimBg="0"/>
      <p:bldP spid="173078" grpId="0" autoUpdateAnimBg="0"/>
      <p:bldP spid="17308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806450" y="53022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从以上结果可见，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762000" y="1123950"/>
            <a:ext cx="7696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哈希表的平均查找长度是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 的函数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，而不是 </a:t>
            </a:r>
            <a:r>
              <a:rPr lang="en-US" altLang="zh-CN" sz="2800" b="1" i="1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的函数。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962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这说明，用哈希表构造查找表时，可以选择一个适当的装填因子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 ，使得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平均查找长度限定在某个范围内。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025650" y="5127625"/>
            <a:ext cx="527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——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这是哈希表所特有的特点。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7921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针对静态查找表的查找算法主要有：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525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一、顺序查找（线性查找）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23850" y="177323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二、折半查找（二分或对分查找）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95288" y="2492375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三、分块查找（索引顺序查找）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07950" y="188913"/>
            <a:ext cx="8893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一、顺序查找（</a:t>
            </a:r>
            <a:r>
              <a:rPr lang="en-US" altLang="zh-CN" sz="3200" b="1">
                <a:ea typeface="楷体_GB2312" pitchFamily="49" charset="-122"/>
              </a:rPr>
              <a:t>Linear Search,</a:t>
            </a:r>
            <a:r>
              <a:rPr lang="zh-CN" altLang="en-US" sz="3200" b="1">
                <a:ea typeface="楷体_GB2312" pitchFamily="49" charset="-122"/>
              </a:rPr>
              <a:t>又称线性查找）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323850" y="1079500"/>
            <a:ext cx="8421688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>
                <a:ea typeface="楷体_GB2312" pitchFamily="49" charset="-122"/>
              </a:rPr>
              <a:t>顺序查找：即用逐一比较的办法顺序查找关键字。顺序查找是一种最简单的查找方式。</a:t>
            </a:r>
          </a:p>
        </p:txBody>
      </p:sp>
      <p:sp>
        <p:nvSpPr>
          <p:cNvPr id="92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0825" y="2487613"/>
            <a:ext cx="8748713" cy="2784475"/>
          </a:xfrm>
          <a:noFill/>
          <a:extLs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b="1" smtClean="0">
                <a:ea typeface="楷体_GB2312" pitchFamily="49" charset="-122"/>
              </a:rPr>
              <a:t>顺序查找的基本思想是：</a:t>
            </a:r>
          </a:p>
          <a:p>
            <a:pPr marL="0" indent="0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b="1" smtClean="0">
                <a:ea typeface="楷体_GB2312" pitchFamily="49" charset="-122"/>
              </a:rPr>
              <a:t>      从线性表的一端开始，依次将扫描到的结点关键字和给定值</a:t>
            </a:r>
            <a:r>
              <a:rPr lang="en-US" altLang="zh-CN" b="1" smtClean="0">
                <a:ea typeface="楷体_GB2312" pitchFamily="49" charset="-122"/>
              </a:rPr>
              <a:t>k</a:t>
            </a:r>
            <a:r>
              <a:rPr lang="zh-CN" altLang="en-US" b="1" smtClean="0">
                <a:ea typeface="楷体_GB2312" pitchFamily="49" charset="-122"/>
              </a:rPr>
              <a:t>相比较。若当前扫描到的结点关键字与</a:t>
            </a:r>
            <a:r>
              <a:rPr lang="en-US" altLang="zh-CN" b="1" smtClean="0">
                <a:ea typeface="楷体_GB2312" pitchFamily="49" charset="-122"/>
              </a:rPr>
              <a:t>k</a:t>
            </a:r>
            <a:r>
              <a:rPr lang="zh-CN" altLang="en-US" b="1" smtClean="0">
                <a:ea typeface="楷体_GB2312" pitchFamily="49" charset="-122"/>
              </a:rPr>
              <a:t>相等，则查找成功；若扫描结束后，仍未找到关键字等于</a:t>
            </a:r>
            <a:r>
              <a:rPr lang="en-US" altLang="zh-CN" b="1" smtClean="0">
                <a:ea typeface="楷体_GB2312" pitchFamily="49" charset="-122"/>
              </a:rPr>
              <a:t>k</a:t>
            </a:r>
            <a:r>
              <a:rPr lang="zh-CN" altLang="en-US" b="1" smtClean="0">
                <a:ea typeface="楷体_GB2312" pitchFamily="49" charset="-122"/>
              </a:rPr>
              <a:t>的结点，则查找失败。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50825" y="188913"/>
            <a:ext cx="860425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>
                <a:ea typeface="楷体_GB2312" pitchFamily="49" charset="-122"/>
              </a:rPr>
              <a:t>顺序查找的存储结构要求：</a:t>
            </a:r>
          </a:p>
          <a:p>
            <a:pPr>
              <a:lnSpc>
                <a:spcPts val="4200"/>
              </a:lnSpc>
            </a:pPr>
            <a:r>
              <a:rPr lang="zh-CN" altLang="en-US" sz="3200" b="1">
                <a:ea typeface="楷体_GB2312" pitchFamily="49" charset="-122"/>
              </a:rPr>
              <a:t>       顺序查找方法既适用于线性表的顺序存储结构，也适用于线性表的链式存储结构（使用单链表作为存储结构时，扫描必须从第一个结点开始），顺序查找对数据在表中存放的先后次序没有任何要求。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79388" y="3570288"/>
            <a:ext cx="5551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(1)</a:t>
            </a:r>
            <a:r>
              <a:rPr lang="zh-CN" altLang="en-US" sz="3200" b="1">
                <a:ea typeface="楷体_GB2312" pitchFamily="49" charset="-122"/>
              </a:rPr>
              <a:t>静态查找表</a:t>
            </a:r>
            <a:r>
              <a:rPr lang="zh-CN" altLang="en-US" sz="3200">
                <a:ea typeface="楷体_GB2312" pitchFamily="49" charset="-122"/>
              </a:rPr>
              <a:t>的</a:t>
            </a:r>
            <a:r>
              <a:rPr lang="zh-CN" altLang="en-US" sz="3200" b="1">
                <a:solidFill>
                  <a:srgbClr val="990033"/>
                </a:solidFill>
                <a:ea typeface="楷体_GB2312" pitchFamily="49" charset="-122"/>
              </a:rPr>
              <a:t>顺序存储结构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79388" y="4340225"/>
            <a:ext cx="896461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typedef  struct {</a:t>
            </a:r>
            <a:endParaRPr lang="en-US" altLang="zh-CN" sz="3200">
              <a:ea typeface="楷体_GB2312" pitchFamily="49" charset="-122"/>
            </a:endParaRPr>
          </a:p>
          <a:p>
            <a:pPr eaLnBrk="1" hangingPunct="1"/>
            <a:r>
              <a:rPr lang="en-US" altLang="zh-CN" b="1"/>
              <a:t>   ElemType</a:t>
            </a:r>
            <a:r>
              <a:rPr lang="en-US" altLang="zh-CN"/>
              <a:t> </a:t>
            </a:r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   *</a:t>
            </a:r>
            <a:r>
              <a:rPr lang="en-US" altLang="zh-CN" sz="3200">
                <a:solidFill>
                  <a:srgbClr val="CC0000"/>
                </a:solidFill>
                <a:ea typeface="楷体_GB2312" pitchFamily="49" charset="-122"/>
              </a:rPr>
              <a:t>elem</a:t>
            </a:r>
            <a:r>
              <a:rPr lang="en-US" altLang="zh-CN" sz="3200">
                <a:ea typeface="楷体_GB2312" pitchFamily="49" charset="-122"/>
              </a:rPr>
              <a:t>;  // </a:t>
            </a:r>
            <a:r>
              <a:rPr lang="zh-CN" altLang="en-US" sz="3200">
                <a:ea typeface="楷体_GB2312" pitchFamily="49" charset="-122"/>
              </a:rPr>
              <a:t>存储空间基址</a:t>
            </a:r>
            <a:r>
              <a:rPr lang="en-US" altLang="zh-CN" sz="3200">
                <a:ea typeface="楷体_GB2312" pitchFamily="49" charset="-122"/>
              </a:rPr>
              <a:t>, 0</a:t>
            </a:r>
            <a:r>
              <a:rPr lang="zh-CN" altLang="en-US" sz="3200">
                <a:ea typeface="楷体_GB2312" pitchFamily="49" charset="-122"/>
              </a:rPr>
              <a:t>号单元留空</a:t>
            </a:r>
          </a:p>
          <a:p>
            <a:pPr eaLnBrk="1" hangingPunct="1"/>
            <a:r>
              <a:rPr lang="zh-CN" altLang="en-US" sz="3200">
                <a:ea typeface="楷体_GB2312" pitchFamily="49" charset="-122"/>
              </a:rPr>
              <a:t>   </a:t>
            </a:r>
            <a:r>
              <a:rPr lang="en-US" altLang="zh-CN" sz="3200" b="1">
                <a:ea typeface="楷体_GB2312" pitchFamily="49" charset="-122"/>
              </a:rPr>
              <a:t>int</a:t>
            </a:r>
            <a:r>
              <a:rPr lang="en-US" altLang="zh-CN" sz="3200"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CC0000"/>
                </a:solidFill>
                <a:ea typeface="楷体_GB2312" pitchFamily="49" charset="-122"/>
              </a:rPr>
              <a:t>length</a:t>
            </a:r>
            <a:r>
              <a:rPr lang="en-US" altLang="zh-CN" sz="3200">
                <a:ea typeface="楷体_GB2312" pitchFamily="49" charset="-122"/>
              </a:rPr>
              <a:t>;  // </a:t>
            </a:r>
            <a:r>
              <a:rPr lang="zh-CN" altLang="en-US" sz="3200">
                <a:ea typeface="楷体_GB2312" pitchFamily="49" charset="-122"/>
              </a:rPr>
              <a:t>表的长度</a:t>
            </a:r>
          </a:p>
          <a:p>
            <a:pPr eaLnBrk="1" hangingPunct="1"/>
            <a:r>
              <a:rPr lang="en-US" altLang="zh-CN" sz="3200" b="1">
                <a:ea typeface="楷体_GB2312" pitchFamily="49" charset="-122"/>
              </a:rPr>
              <a:t>}</a:t>
            </a:r>
            <a:r>
              <a:rPr lang="en-US" altLang="zh-CN" sz="3200">
                <a:ea typeface="楷体_GB2312" pitchFamily="49" charset="-122"/>
              </a:rPr>
              <a:t> SSTable;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13721</TotalTime>
  <Words>6230</Words>
  <Application>Microsoft Office PowerPoint</Application>
  <PresentationFormat>全屏显示(4:3)</PresentationFormat>
  <Paragraphs>838</Paragraphs>
  <Slides>67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67</vt:i4>
      </vt:variant>
    </vt:vector>
  </HeadingPairs>
  <TitlesOfParts>
    <vt:vector size="72" baseType="lpstr">
      <vt:lpstr>默认设计模板</vt:lpstr>
      <vt:lpstr>文档</vt:lpstr>
      <vt:lpstr>公式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（2）算法的实现：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讨论④顺序查找的优缺点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查找步骤分两步进行：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lyl</dc:creator>
  <cp:lastModifiedBy>lx</cp:lastModifiedBy>
  <cp:revision>453</cp:revision>
  <dcterms:created xsi:type="dcterms:W3CDTF">1999-05-31T10:27:02Z</dcterms:created>
  <dcterms:modified xsi:type="dcterms:W3CDTF">2022-05-19T01:29:16Z</dcterms:modified>
</cp:coreProperties>
</file>