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09" r:id="rId2"/>
    <p:sldId id="311" r:id="rId3"/>
    <p:sldId id="310" r:id="rId4"/>
    <p:sldId id="257" r:id="rId5"/>
    <p:sldId id="291" r:id="rId6"/>
    <p:sldId id="278" r:id="rId7"/>
    <p:sldId id="262" r:id="rId8"/>
    <p:sldId id="280" r:id="rId9"/>
    <p:sldId id="312" r:id="rId10"/>
    <p:sldId id="313" r:id="rId11"/>
    <p:sldId id="301" r:id="rId12"/>
    <p:sldId id="281" r:id="rId13"/>
    <p:sldId id="283" r:id="rId14"/>
    <p:sldId id="293" r:id="rId15"/>
    <p:sldId id="294" r:id="rId16"/>
    <p:sldId id="302" r:id="rId17"/>
    <p:sldId id="284" r:id="rId18"/>
    <p:sldId id="314" r:id="rId19"/>
    <p:sldId id="315" r:id="rId20"/>
    <p:sldId id="316" r:id="rId21"/>
    <p:sldId id="317" r:id="rId22"/>
    <p:sldId id="318" r:id="rId23"/>
    <p:sldId id="303" r:id="rId24"/>
    <p:sldId id="285" r:id="rId25"/>
    <p:sldId id="287" r:id="rId26"/>
    <p:sldId id="299" r:id="rId27"/>
    <p:sldId id="286" r:id="rId28"/>
    <p:sldId id="288" r:id="rId29"/>
    <p:sldId id="306" r:id="rId30"/>
    <p:sldId id="297" r:id="rId31"/>
    <p:sldId id="298" r:id="rId32"/>
    <p:sldId id="289" r:id="rId33"/>
    <p:sldId id="307" r:id="rId34"/>
    <p:sldId id="279" r:id="rId35"/>
    <p:sldId id="296" r:id="rId36"/>
    <p:sldId id="308" r:id="rId37"/>
    <p:sldId id="295" r:id="rId38"/>
    <p:sldId id="300"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0D23"/>
    <a:srgbClr val="CC0000"/>
    <a:srgbClr val="023A91"/>
    <a:srgbClr val="013990"/>
    <a:srgbClr val="2361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5" autoAdjust="0"/>
    <p:restoredTop sz="94660"/>
  </p:normalViewPr>
  <p:slideViewPr>
    <p:cSldViewPr snapToGrid="0">
      <p:cViewPr varScale="1">
        <p:scale>
          <a:sx n="90" d="100"/>
          <a:sy n="90" d="100"/>
        </p:scale>
        <p:origin x="810"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5" Type="http://schemas.openxmlformats.org/officeDocument/2006/relationships/image" Target="../media/image37.wmf"/><Relationship Id="rId4" Type="http://schemas.openxmlformats.org/officeDocument/2006/relationships/image" Target="../media/image36.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260350" y="50800"/>
            <a:ext cx="7194550" cy="787400"/>
          </a:xfrm>
        </p:spPr>
        <p:txBody>
          <a:bodyPr/>
          <a:lstStyle>
            <a:lvl1pPr>
              <a:defRPr baseline="0"/>
            </a:lvl1pPr>
          </a:lstStyle>
          <a:p>
            <a:r>
              <a:rPr lang="zh-CN" altLang="en-US"/>
              <a:t>单击此处编辑母版标题样式</a:t>
            </a:r>
            <a:endParaRPr lang="zh-CN" altLang="en-US" dirty="0"/>
          </a:p>
        </p:txBody>
      </p:sp>
      <p:sp>
        <p:nvSpPr>
          <p:cNvPr id="7" name="文本占位符 6"/>
          <p:cNvSpPr>
            <a:spLocks noGrp="1"/>
          </p:cNvSpPr>
          <p:nvPr>
            <p:ph type="body" sz="quarter" idx="13"/>
          </p:nvPr>
        </p:nvSpPr>
        <p:spPr>
          <a:xfrm>
            <a:off x="260350" y="1149013"/>
            <a:ext cx="8629650" cy="457200"/>
          </a:xfr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a:t>单击此处编辑母版文本样式</a:t>
            </a:r>
          </a:p>
        </p:txBody>
      </p:sp>
      <p:sp>
        <p:nvSpPr>
          <p:cNvPr id="9" name="内容占位符 8"/>
          <p:cNvSpPr>
            <a:spLocks noGrp="1"/>
          </p:cNvSpPr>
          <p:nvPr>
            <p:ph sz="quarter" idx="14"/>
          </p:nvPr>
        </p:nvSpPr>
        <p:spPr>
          <a:xfrm>
            <a:off x="260350" y="1720513"/>
            <a:ext cx="8629650" cy="434340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6700" y="1171237"/>
            <a:ext cx="3962400" cy="4897438"/>
          </a:xfrm>
        </p:spPr>
        <p:txBody>
          <a:bodyPr/>
          <a:lstStyle>
            <a:lvl1pPr marL="228600" indent="-360045">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45">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171237"/>
            <a:ext cx="4260850" cy="4897438"/>
          </a:xfrm>
        </p:spPr>
        <p:txBody>
          <a:bodyPr/>
          <a:lstStyle>
            <a:lvl1pPr marL="228600" indent="-360045">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45">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Title 1"/>
          <p:cNvSpPr>
            <a:spLocks noGrp="1"/>
          </p:cNvSpPr>
          <p:nvPr>
            <p:ph type="title"/>
          </p:nvPr>
        </p:nvSpPr>
        <p:spPr>
          <a:xfrm>
            <a:off x="260350" y="603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112791"/>
            <a:ext cx="400685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60350" y="1724773"/>
            <a:ext cx="4006850" cy="4308473"/>
          </a:xfrm>
        </p:spPr>
        <p:txBody>
          <a:bodyPr/>
          <a:lstStyle>
            <a:lvl1pPr marL="228600" indent="-360045">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572000" y="1112791"/>
            <a:ext cx="430530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572000" y="1724773"/>
            <a:ext cx="4305300" cy="4308473"/>
          </a:xfrm>
        </p:spPr>
        <p:txBody>
          <a:bodyPr/>
          <a:lstStyle>
            <a:lvl1pPr marL="228600" indent="-360045">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6"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章节名">
    <p:spTree>
      <p:nvGrpSpPr>
        <p:cNvPr id="1" name=""/>
        <p:cNvGrpSpPr/>
        <p:nvPr/>
      </p:nvGrpSpPr>
      <p:grpSpPr>
        <a:xfrm>
          <a:off x="0" y="0"/>
          <a:ext cx="0" cy="0"/>
          <a:chOff x="0" y="0"/>
          <a:chExt cx="0" cy="0"/>
        </a:xfrm>
      </p:grpSpPr>
      <p:sp>
        <p:nvSpPr>
          <p:cNvPr id="2" name="标题 1"/>
          <p:cNvSpPr>
            <a:spLocks noGrp="1"/>
          </p:cNvSpPr>
          <p:nvPr>
            <p:ph type="title"/>
          </p:nvPr>
        </p:nvSpPr>
        <p:spPr>
          <a:xfrm>
            <a:off x="628650" y="2841626"/>
            <a:ext cx="7886700" cy="1325563"/>
          </a:xfrm>
          <a:prstGeom prst="rect">
            <a:avLst/>
          </a:prstGeom>
        </p:spPr>
        <p:txBody>
          <a:bodyPr>
            <a:noAutofit/>
          </a:bodyPr>
          <a:lstStyle>
            <a:lvl1pPr algn="ctr">
              <a:defRPr sz="6000" baseline="0">
                <a:solidFill>
                  <a:schemeClr val="tx2"/>
                </a:solidFill>
                <a:latin typeface="Verdana" panose="020B0604030504040204" pitchFamily="34" charset="0"/>
                <a:ea typeface="幼圆" panose="02010509060101010101" pitchFamily="49" charset="-122"/>
              </a:defRPr>
            </a:lvl1pPr>
          </a:lstStyle>
          <a:p>
            <a:r>
              <a:rPr lang="zh-CN" altLang="en-US"/>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60350" y="42864"/>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260350" y="1158536"/>
            <a:ext cx="8616950" cy="4930775"/>
          </a:xfrm>
        </p:spPr>
        <p:txBody>
          <a:bodyPr tIns="46800"/>
          <a:lstStyle>
            <a:lvl1pPr marL="228600" indent="-360045" algn="l">
              <a:buClr>
                <a:schemeClr val="accent1"/>
              </a:buClr>
              <a:buSzPct val="100000"/>
              <a:buFont typeface="Wingdings" panose="05000000000000000000" pitchFamily="2" charset="2"/>
              <a:buChar char="p"/>
              <a:defRPr lang="zh-CN" altLang="en-US" dirty="0" smtClean="0"/>
            </a:lvl1pPr>
            <a:lvl2pPr marL="685800" indent="-360045">
              <a:buClr>
                <a:schemeClr val="accent1"/>
              </a:buClr>
              <a:buFont typeface="Wingdings" panose="05000000000000000000" pitchFamily="2" charset="2"/>
              <a:buChar char="l"/>
              <a:defRPr sz="2000" baseline="0">
                <a:latin typeface="Verdana" panose="020B0604030504040204" pitchFamily="34" charset="0"/>
                <a:ea typeface="幼圆" panose="02010509060101010101" pitchFamily="49" charset="-122"/>
              </a:defRPr>
            </a:lvl2pPr>
            <a:lvl3pPr marL="1143000" indent="-360045">
              <a:buClr>
                <a:schemeClr val="accent1"/>
              </a:buClr>
              <a:buFont typeface="Wingdings" panose="05000000000000000000" pitchFamily="2" charset="2"/>
              <a:buChar char="l"/>
              <a:defRPr sz="1800" baseline="0">
                <a:latin typeface="Verdana" panose="020B0604030504040204" pitchFamily="34" charset="0"/>
                <a:ea typeface="幼圆" panose="02010509060101010101" pitchFamily="49" charset="-122"/>
              </a:defRPr>
            </a:lvl3pPr>
            <a:lvl4pPr marL="1600200" indent="-360045">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4pPr>
            <a:lvl5pPr marL="2057400" indent="-360045">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5pPr>
            <a:lvl6pPr marL="2286000" indent="0">
              <a:buClr>
                <a:schemeClr val="tx2"/>
              </a:buClr>
              <a:buFont typeface="Arial" panose="020B0604020202020204" pitchFamily="34" charset="0"/>
              <a:buNone/>
              <a:defRPr/>
            </a:lvl6pPr>
            <a:lvl7pPr marL="2743200" indent="0">
              <a:buNone/>
              <a:defRPr/>
            </a:lvl7pPr>
            <a:lvl8pPr marL="3200400" indent="0">
              <a:buNone/>
              <a:defRPr/>
            </a:lvl8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260350" y="50800"/>
            <a:ext cx="7194550" cy="787400"/>
          </a:xfrm>
        </p:spPr>
        <p:txBody>
          <a:bodyPr/>
          <a:lstStyle>
            <a:lvl1pPr>
              <a:defRPr baseline="0"/>
            </a:lvl1pPr>
          </a:lstStyle>
          <a:p>
            <a:r>
              <a:rPr lang="zh-CN" altLang="en-US"/>
              <a:t>单击此处编辑母版标题样式</a:t>
            </a:r>
            <a:endParaRPr lang="zh-CN" altLang="en-US" dirty="0"/>
          </a:p>
        </p:txBody>
      </p:sp>
      <p:sp>
        <p:nvSpPr>
          <p:cNvPr id="7" name="文本占位符 6"/>
          <p:cNvSpPr>
            <a:spLocks noGrp="1"/>
          </p:cNvSpPr>
          <p:nvPr>
            <p:ph type="body" sz="quarter" idx="13"/>
          </p:nvPr>
        </p:nvSpPr>
        <p:spPr>
          <a:xfrm>
            <a:off x="260350" y="1149013"/>
            <a:ext cx="8629650" cy="457200"/>
          </a:xfr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a:t>单击此处编辑母版文本样式</a:t>
            </a:r>
          </a:p>
        </p:txBody>
      </p:sp>
      <p:sp>
        <p:nvSpPr>
          <p:cNvPr id="9" name="内容占位符 8"/>
          <p:cNvSpPr>
            <a:spLocks noGrp="1"/>
          </p:cNvSpPr>
          <p:nvPr>
            <p:ph sz="quarter" idx="14"/>
          </p:nvPr>
        </p:nvSpPr>
        <p:spPr>
          <a:xfrm>
            <a:off x="260350" y="1720513"/>
            <a:ext cx="8629650" cy="434340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6700" y="1171237"/>
            <a:ext cx="3962400" cy="4897438"/>
          </a:xfrm>
        </p:spPr>
        <p:txBody>
          <a:bodyPr/>
          <a:lstStyle>
            <a:lvl1pPr marL="228600" indent="-360045">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45">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171237"/>
            <a:ext cx="4260850" cy="4897438"/>
          </a:xfrm>
        </p:spPr>
        <p:txBody>
          <a:bodyPr/>
          <a:lstStyle>
            <a:lvl1pPr marL="228600" indent="-360045">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45">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Title 1"/>
          <p:cNvSpPr>
            <a:spLocks noGrp="1"/>
          </p:cNvSpPr>
          <p:nvPr>
            <p:ph type="title"/>
          </p:nvPr>
        </p:nvSpPr>
        <p:spPr>
          <a:xfrm>
            <a:off x="260350" y="60327"/>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112791"/>
            <a:ext cx="400685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60350" y="1724773"/>
            <a:ext cx="4006850" cy="4308473"/>
          </a:xfrm>
        </p:spPr>
        <p:txBody>
          <a:bodyPr/>
          <a:lstStyle>
            <a:lvl1pPr marL="228600" indent="-360045">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572000" y="1112791"/>
            <a:ext cx="430530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572000" y="1724773"/>
            <a:ext cx="4305300" cy="4308473"/>
          </a:xfrm>
        </p:spPr>
        <p:txBody>
          <a:bodyPr/>
          <a:lstStyle>
            <a:lvl1pPr marL="228600" indent="-360045">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Title 1"/>
          <p:cNvSpPr>
            <a:spLocks noGrp="1"/>
          </p:cNvSpPr>
          <p:nvPr>
            <p:ph type="title"/>
          </p:nvPr>
        </p:nvSpPr>
        <p:spPr>
          <a:xfrm>
            <a:off x="260350" y="73027"/>
            <a:ext cx="7886700" cy="777874"/>
          </a:xfrm>
          <a:prstGeom prst="rect">
            <a:avLst/>
          </a:prstGeom>
        </p:spPr>
        <p:txBody>
          <a:bodyPr>
            <a:normAutofit/>
          </a:bodyPr>
          <a:lstStyle>
            <a:lvl1pPr>
              <a:defRPr sz="3600" b="1" baseline="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章节名">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841626"/>
            <a:ext cx="7886700" cy="1325563"/>
          </a:xfrm>
          <a:prstGeom prst="rect">
            <a:avLst/>
          </a:prstGeom>
        </p:spPr>
        <p:txBody>
          <a:bodyPr>
            <a:noAutofit/>
          </a:bodyPr>
          <a:lstStyle>
            <a:lvl1pPr algn="ctr">
              <a:defRPr sz="6000" baseline="0">
                <a:solidFill>
                  <a:schemeClr val="tx2"/>
                </a:solidFill>
                <a:latin typeface="Verdana" panose="020B0604030504040204" pitchFamily="34" charset="0"/>
                <a:ea typeface="幼圆" panose="02010509060101010101" pitchFamily="49" charset="-122"/>
              </a:defRPr>
            </a:lvl1pPr>
          </a:lstStyle>
          <a:p>
            <a:r>
              <a:rPr lang="zh-CN" altLang="en-US"/>
              <a:t>单击此处编辑母版标题样式</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050917"/>
            <a:ext cx="8629650" cy="507047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8" name="标题占位符 7"/>
          <p:cNvSpPr>
            <a:spLocks noGrp="1"/>
          </p:cNvSpPr>
          <p:nvPr>
            <p:ph type="title"/>
          </p:nvPr>
        </p:nvSpPr>
        <p:spPr>
          <a:xfrm>
            <a:off x="260350" y="50800"/>
            <a:ext cx="7194550" cy="787400"/>
          </a:xfrm>
          <a:prstGeom prst="rect">
            <a:avLst/>
          </a:prstGeom>
        </p:spPr>
        <p:txBody>
          <a:bodyPr vert="horz" lIns="91440" tIns="45720" rIns="91440" bIns="45720" rtlCol="0" anchor="ctr">
            <a:normAutofit/>
          </a:bodyPr>
          <a:lstStyle/>
          <a:p>
            <a:r>
              <a:rPr lang="zh-CN" altLang="en-US" dirty="0"/>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3600" b="1" kern="1200" baseline="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cs typeface="+mj-cs"/>
        </a:defRPr>
      </a:lvl1pPr>
    </p:titleStyle>
    <p:bodyStyle>
      <a:lvl1pPr marL="228600" indent="-360045"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37.wmf"/><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34.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5.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7" Type="http://schemas.openxmlformats.org/officeDocument/2006/relationships/image" Target="../media/image10.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oleObject" Target="../embeddings/oleObject1.bin"/><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487858" y="5559552"/>
            <a:ext cx="400110" cy="536448"/>
          </a:xfrm>
          <a:prstGeom prst="rect">
            <a:avLst/>
          </a:prstGeom>
          <a:noFill/>
        </p:spPr>
        <p:txBody>
          <a:bodyPr vert="eaVert" wrap="square" rtlCol="0">
            <a:spAutoFit/>
          </a:bodyPr>
          <a:lstStyle/>
          <a:p>
            <a:r>
              <a:rPr lang="zh-CN" altLang="en-US" sz="1400" spc="-300" dirty="0">
                <a:latin typeface="华文仿宋" panose="02010600040101010101" pitchFamily="2" charset="-122"/>
                <a:ea typeface="华文仿宋" panose="02010600040101010101" pitchFamily="2" charset="-122"/>
              </a:rPr>
              <a:t>胡鹏</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机器学习与人工智能</a:t>
            </a:r>
          </a:p>
        </p:txBody>
      </p:sp>
      <p:pic>
        <p:nvPicPr>
          <p:cNvPr id="3" name="图片 2"/>
          <p:cNvPicPr>
            <a:picLocks noChangeAspect="1"/>
          </p:cNvPicPr>
          <p:nvPr/>
        </p:nvPicPr>
        <p:blipFill>
          <a:blip r:embed="rId2"/>
          <a:stretch>
            <a:fillRect/>
          </a:stretch>
        </p:blipFill>
        <p:spPr>
          <a:xfrm>
            <a:off x="90152" y="1002205"/>
            <a:ext cx="8864253" cy="50637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a:xfrm>
            <a:off x="247824" y="945595"/>
            <a:ext cx="8616950" cy="5918668"/>
          </a:xfrm>
        </p:spPr>
        <p:txBody>
          <a:bodyPr>
            <a:normAutofit/>
          </a:bodyPr>
          <a:lstStyle/>
          <a:p>
            <a:pPr>
              <a:lnSpc>
                <a:spcPct val="100000"/>
              </a:lnSpc>
            </a:pPr>
            <a:r>
              <a:rPr lang="zh-CN" altLang="en-US" sz="1800" dirty="0">
                <a:solidFill>
                  <a:schemeClr val="bg1">
                    <a:lumMod val="85000"/>
                  </a:schemeClr>
                </a:solidFill>
              </a:rPr>
              <a:t>引言</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r>
              <a:rPr lang="zh-CN" altLang="en-US" sz="2000" dirty="0"/>
              <a:t>基本术语</a:t>
            </a:r>
            <a:endParaRPr lang="en-US" altLang="zh-CN" sz="2000" dirty="0"/>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假设空间</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归纳偏好</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发展历程</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应用现状</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阅读材料</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基本术语</a:t>
            </a:r>
            <a:r>
              <a:rPr lang="en-US" altLang="zh-CN" dirty="0"/>
              <a:t>-</a:t>
            </a:r>
            <a:r>
              <a:rPr lang="zh-CN" altLang="en-US" dirty="0"/>
              <a:t>数据</a:t>
            </a:r>
          </a:p>
        </p:txBody>
      </p:sp>
      <p:grpSp>
        <p:nvGrpSpPr>
          <p:cNvPr id="14" name="组合 13"/>
          <p:cNvGrpSpPr/>
          <p:nvPr/>
        </p:nvGrpSpPr>
        <p:grpSpPr>
          <a:xfrm>
            <a:off x="1978592" y="2430884"/>
            <a:ext cx="5172817" cy="2383166"/>
            <a:chOff x="2303748" y="2498116"/>
            <a:chExt cx="4513921" cy="1861768"/>
          </a:xfrm>
        </p:grpSpPr>
        <p:pic>
          <p:nvPicPr>
            <p:cNvPr id="12" name="Picture 2" descr="D:\老板的书\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3748" y="2498116"/>
              <a:ext cx="4513921" cy="151216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5" descr="C:\Users\sylar\Desktop\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5363" y="4014779"/>
              <a:ext cx="4509131" cy="34510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5" name="直接箭头连接符 14"/>
          <p:cNvCxnSpPr/>
          <p:nvPr/>
        </p:nvCxnSpPr>
        <p:spPr bwMode="auto">
          <a:xfrm flipH="1" flipV="1">
            <a:off x="2007337" y="3552316"/>
            <a:ext cx="350160" cy="2"/>
          </a:xfrm>
          <a:prstGeom prst="straightConnector1">
            <a:avLst/>
          </a:prstGeom>
          <a:noFill/>
          <a:ln w="9525" cap="flat" cmpd="sng" algn="ctr">
            <a:solidFill>
              <a:srgbClr val="800000">
                <a:lumMod val="40000"/>
                <a:lumOff val="60000"/>
              </a:srgbClr>
            </a:solidFill>
            <a:prstDash val="solid"/>
            <a:headEnd type="none" w="med" len="med"/>
            <a:tailEnd type="arrow"/>
          </a:ln>
          <a:effectLst/>
        </p:spPr>
      </p:cxnSp>
      <p:sp>
        <p:nvSpPr>
          <p:cNvPr id="18" name="TextBox 18"/>
          <p:cNvSpPr txBox="1"/>
          <p:nvPr/>
        </p:nvSpPr>
        <p:spPr>
          <a:xfrm>
            <a:off x="1315598" y="3399426"/>
            <a:ext cx="852995" cy="338554"/>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en-US" sz="1600" b="0" i="0" u="none" strike="noStrike" kern="0" cap="none" spc="0" normalizeH="0" baseline="0" noProof="0" dirty="0">
                <a:ln>
                  <a:noFill/>
                </a:ln>
                <a:solidFill>
                  <a:schemeClr val="accent4"/>
                </a:solidFill>
                <a:effectLst/>
                <a:uLnTx/>
                <a:uFillTx/>
                <a:latin typeface="Verdana" panose="020B0604030504040204" pitchFamily="34" charset="0"/>
                <a:cs typeface="Verdana" panose="020B0604030504040204" pitchFamily="34" charset="0"/>
              </a:rPr>
              <a:t>训练集</a:t>
            </a:r>
          </a:p>
        </p:txBody>
      </p:sp>
      <p:cxnSp>
        <p:nvCxnSpPr>
          <p:cNvPr id="20" name="直接箭头连接符 19"/>
          <p:cNvCxnSpPr/>
          <p:nvPr/>
        </p:nvCxnSpPr>
        <p:spPr bwMode="auto">
          <a:xfrm flipH="1" flipV="1">
            <a:off x="2065608" y="4565324"/>
            <a:ext cx="350160" cy="2"/>
          </a:xfrm>
          <a:prstGeom prst="straightConnector1">
            <a:avLst/>
          </a:prstGeom>
          <a:noFill/>
          <a:ln w="9525" cap="flat" cmpd="sng" algn="ctr">
            <a:solidFill>
              <a:srgbClr val="800000">
                <a:lumMod val="40000"/>
                <a:lumOff val="60000"/>
              </a:srgbClr>
            </a:solidFill>
            <a:prstDash val="solid"/>
            <a:headEnd type="none" w="med" len="med"/>
            <a:tailEnd type="arrow"/>
          </a:ln>
          <a:effectLst/>
        </p:spPr>
      </p:cxnSp>
      <p:sp>
        <p:nvSpPr>
          <p:cNvPr id="21" name="TextBox 18"/>
          <p:cNvSpPr txBox="1"/>
          <p:nvPr/>
        </p:nvSpPr>
        <p:spPr>
          <a:xfrm>
            <a:off x="1373869" y="4412434"/>
            <a:ext cx="852995" cy="338554"/>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en-US" sz="1600" b="0" i="0" u="none" strike="noStrike" kern="0" cap="none" spc="0" normalizeH="0" baseline="0" noProof="0" dirty="0">
                <a:ln>
                  <a:noFill/>
                </a:ln>
                <a:solidFill>
                  <a:schemeClr val="accent4"/>
                </a:solidFill>
                <a:effectLst/>
                <a:uLnTx/>
                <a:uFillTx/>
                <a:latin typeface="Verdana" panose="020B0604030504040204" pitchFamily="34" charset="0"/>
                <a:cs typeface="Verdana" panose="020B0604030504040204" pitchFamily="34" charset="0"/>
              </a:rPr>
              <a:t>测试集</a:t>
            </a:r>
          </a:p>
        </p:txBody>
      </p:sp>
      <p:cxnSp>
        <p:nvCxnSpPr>
          <p:cNvPr id="22" name="直接箭头连接符 21"/>
          <p:cNvCxnSpPr/>
          <p:nvPr/>
        </p:nvCxnSpPr>
        <p:spPr bwMode="auto">
          <a:xfrm flipV="1">
            <a:off x="3679791" y="2247461"/>
            <a:ext cx="0" cy="210015"/>
          </a:xfrm>
          <a:prstGeom prst="straightConnector1">
            <a:avLst/>
          </a:prstGeom>
          <a:noFill/>
          <a:ln w="9525" cap="flat" cmpd="sng" algn="ctr">
            <a:solidFill>
              <a:srgbClr val="800000">
                <a:lumMod val="40000"/>
                <a:lumOff val="60000"/>
              </a:srgbClr>
            </a:solidFill>
            <a:prstDash val="solid"/>
            <a:headEnd type="none" w="med" len="med"/>
            <a:tailEnd type="arrow"/>
          </a:ln>
          <a:effectLst/>
        </p:spPr>
      </p:cxnSp>
      <p:sp>
        <p:nvSpPr>
          <p:cNvPr id="24" name="TextBox 18"/>
          <p:cNvSpPr txBox="1"/>
          <p:nvPr/>
        </p:nvSpPr>
        <p:spPr>
          <a:xfrm>
            <a:off x="3353872" y="1886199"/>
            <a:ext cx="685800" cy="338554"/>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en-US" sz="1600" b="0" i="0" u="none" strike="noStrike" kern="0" cap="none" spc="0" normalizeH="0" baseline="0" noProof="0" dirty="0">
                <a:ln>
                  <a:noFill/>
                </a:ln>
                <a:solidFill>
                  <a:schemeClr val="accent4"/>
                </a:solidFill>
                <a:effectLst/>
                <a:uLnTx/>
                <a:uFillTx/>
                <a:latin typeface="Verdana" panose="020B0604030504040204" pitchFamily="34" charset="0"/>
                <a:cs typeface="Verdana" panose="020B0604030504040204" pitchFamily="34" charset="0"/>
              </a:rPr>
              <a:t>特征</a:t>
            </a:r>
          </a:p>
        </p:txBody>
      </p:sp>
      <p:cxnSp>
        <p:nvCxnSpPr>
          <p:cNvPr id="26" name="直接箭头连接符 25"/>
          <p:cNvCxnSpPr/>
          <p:nvPr/>
        </p:nvCxnSpPr>
        <p:spPr bwMode="auto">
          <a:xfrm flipV="1">
            <a:off x="6548485" y="2238497"/>
            <a:ext cx="0" cy="210015"/>
          </a:xfrm>
          <a:prstGeom prst="straightConnector1">
            <a:avLst/>
          </a:prstGeom>
          <a:noFill/>
          <a:ln w="9525" cap="flat" cmpd="sng" algn="ctr">
            <a:solidFill>
              <a:srgbClr val="800000">
                <a:lumMod val="40000"/>
                <a:lumOff val="60000"/>
              </a:srgbClr>
            </a:solidFill>
            <a:prstDash val="solid"/>
            <a:headEnd type="none" w="med" len="med"/>
            <a:tailEnd type="arrow"/>
          </a:ln>
          <a:effectLst/>
        </p:spPr>
      </p:cxnSp>
      <p:sp>
        <p:nvSpPr>
          <p:cNvPr id="27" name="TextBox 18"/>
          <p:cNvSpPr txBox="1"/>
          <p:nvPr/>
        </p:nvSpPr>
        <p:spPr>
          <a:xfrm>
            <a:off x="6222566" y="1877235"/>
            <a:ext cx="685800" cy="338554"/>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defRPr/>
            </a:pPr>
            <a:r>
              <a:rPr lang="zh-CN" altLang="en-US" sz="1600" kern="0" dirty="0">
                <a:solidFill>
                  <a:schemeClr val="accent4"/>
                </a:solidFill>
                <a:latin typeface="Verdana" panose="020B0604030504040204" pitchFamily="34" charset="0"/>
                <a:cs typeface="Verdana" panose="020B0604030504040204" pitchFamily="34" charset="0"/>
              </a:rPr>
              <a:t>标记</a:t>
            </a:r>
            <a:endParaRPr kumimoji="0" lang="zh-CN" altLang="en-US" sz="1600" b="0" i="0" u="none" strike="noStrike" kern="0" cap="none" spc="0" normalizeH="0" baseline="0" noProof="0" dirty="0">
              <a:ln>
                <a:noFill/>
              </a:ln>
              <a:solidFill>
                <a:schemeClr val="accent4"/>
              </a:solidFill>
              <a:effectLst/>
              <a:uLnTx/>
              <a:uFillTx/>
              <a:latin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1000" fill="hold"/>
                                        <p:tgtEl>
                                          <p:spTgt spid="21"/>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anim calcmode="lin" valueType="num">
                                      <p:cBhvr>
                                        <p:cTn id="25" dur="1000" fill="hold"/>
                                        <p:tgtEl>
                                          <p:spTgt spid="20"/>
                                        </p:tgtEl>
                                        <p:attrNameLst>
                                          <p:attrName>ppt_x</p:attrName>
                                        </p:attrNameLst>
                                      </p:cBhvr>
                                      <p:tavLst>
                                        <p:tav tm="0">
                                          <p:val>
                                            <p:strVal val="#ppt_x"/>
                                          </p:val>
                                        </p:tav>
                                        <p:tav tm="100000">
                                          <p:val>
                                            <p:strVal val="#ppt_x"/>
                                          </p:val>
                                        </p:tav>
                                      </p:tavLst>
                                    </p:anim>
                                    <p:anim calcmode="lin" valueType="num">
                                      <p:cBhvr>
                                        <p:cTn id="2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1000"/>
                                        <p:tgtEl>
                                          <p:spTgt spid="24"/>
                                        </p:tgtEl>
                                      </p:cBhvr>
                                    </p:animEffect>
                                    <p:anim calcmode="lin" valueType="num">
                                      <p:cBhvr>
                                        <p:cTn id="32" dur="1000" fill="hold"/>
                                        <p:tgtEl>
                                          <p:spTgt spid="24"/>
                                        </p:tgtEl>
                                        <p:attrNameLst>
                                          <p:attrName>ppt_x</p:attrName>
                                        </p:attrNameLst>
                                      </p:cBhvr>
                                      <p:tavLst>
                                        <p:tav tm="0">
                                          <p:val>
                                            <p:strVal val="#ppt_x"/>
                                          </p:val>
                                        </p:tav>
                                        <p:tav tm="100000">
                                          <p:val>
                                            <p:strVal val="#ppt_x"/>
                                          </p:val>
                                        </p:tav>
                                      </p:tavLst>
                                    </p:anim>
                                    <p:anim calcmode="lin" valueType="num">
                                      <p:cBhvr>
                                        <p:cTn id="33" dur="1000" fill="hold"/>
                                        <p:tgtEl>
                                          <p:spTgt spid="24"/>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1000"/>
                                        <p:tgtEl>
                                          <p:spTgt spid="22"/>
                                        </p:tgtEl>
                                      </p:cBhvr>
                                    </p:animEffect>
                                    <p:anim calcmode="lin" valueType="num">
                                      <p:cBhvr>
                                        <p:cTn id="37" dur="1000" fill="hold"/>
                                        <p:tgtEl>
                                          <p:spTgt spid="22"/>
                                        </p:tgtEl>
                                        <p:attrNameLst>
                                          <p:attrName>ppt_x</p:attrName>
                                        </p:attrNameLst>
                                      </p:cBhvr>
                                      <p:tavLst>
                                        <p:tav tm="0">
                                          <p:val>
                                            <p:strVal val="#ppt_x"/>
                                          </p:val>
                                        </p:tav>
                                        <p:tav tm="100000">
                                          <p:val>
                                            <p:strVal val="#ppt_x"/>
                                          </p:val>
                                        </p:tav>
                                      </p:tavLst>
                                    </p:anim>
                                    <p:anim calcmode="lin" valueType="num">
                                      <p:cBhvr>
                                        <p:cTn id="3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1000"/>
                                        <p:tgtEl>
                                          <p:spTgt spid="27"/>
                                        </p:tgtEl>
                                      </p:cBhvr>
                                    </p:animEffect>
                                    <p:anim calcmode="lin" valueType="num">
                                      <p:cBhvr>
                                        <p:cTn id="44" dur="1000" fill="hold"/>
                                        <p:tgtEl>
                                          <p:spTgt spid="27"/>
                                        </p:tgtEl>
                                        <p:attrNameLst>
                                          <p:attrName>ppt_x</p:attrName>
                                        </p:attrNameLst>
                                      </p:cBhvr>
                                      <p:tavLst>
                                        <p:tav tm="0">
                                          <p:val>
                                            <p:strVal val="#ppt_x"/>
                                          </p:val>
                                        </p:tav>
                                        <p:tav tm="100000">
                                          <p:val>
                                            <p:strVal val="#ppt_x"/>
                                          </p:val>
                                        </p:tav>
                                      </p:tavLst>
                                    </p:anim>
                                    <p:anim calcmode="lin" valueType="num">
                                      <p:cBhvr>
                                        <p:cTn id="45" dur="1000" fill="hold"/>
                                        <p:tgtEl>
                                          <p:spTgt spid="27"/>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1000"/>
                                        <p:tgtEl>
                                          <p:spTgt spid="26"/>
                                        </p:tgtEl>
                                      </p:cBhvr>
                                    </p:animEffect>
                                    <p:anim calcmode="lin" valueType="num">
                                      <p:cBhvr>
                                        <p:cTn id="49" dur="1000" fill="hold"/>
                                        <p:tgtEl>
                                          <p:spTgt spid="26"/>
                                        </p:tgtEl>
                                        <p:attrNameLst>
                                          <p:attrName>ppt_x</p:attrName>
                                        </p:attrNameLst>
                                      </p:cBhvr>
                                      <p:tavLst>
                                        <p:tav tm="0">
                                          <p:val>
                                            <p:strVal val="#ppt_x"/>
                                          </p:val>
                                        </p:tav>
                                        <p:tav tm="100000">
                                          <p:val>
                                            <p:strVal val="#ppt_x"/>
                                          </p:val>
                                        </p:tav>
                                      </p:tavLst>
                                    </p:anim>
                                    <p:anim calcmode="lin" valueType="num">
                                      <p:cBhvr>
                                        <p:cTn id="5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24" grpId="0"/>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基本术语</a:t>
            </a:r>
            <a:r>
              <a:rPr lang="en-US" altLang="zh-CN" dirty="0"/>
              <a:t>-</a:t>
            </a:r>
            <a:r>
              <a:rPr lang="zh-CN" altLang="en-US" dirty="0"/>
              <a:t>任务</a:t>
            </a:r>
          </a:p>
        </p:txBody>
      </p:sp>
      <p:sp>
        <p:nvSpPr>
          <p:cNvPr id="9" name="内容占位符 2"/>
          <p:cNvSpPr txBox="1"/>
          <p:nvPr/>
        </p:nvSpPr>
        <p:spPr>
          <a:xfrm>
            <a:off x="937324" y="1704744"/>
            <a:ext cx="5851102" cy="3225475"/>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3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799715"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199765"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599815"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Wingdings" panose="05000000000000000000" pitchFamily="2" charset="2"/>
              <a:buChar char="p"/>
            </a:pPr>
            <a:r>
              <a:rPr lang="zh-CN" altLang="en-US" sz="2200" dirty="0"/>
              <a:t>预测目标：</a:t>
            </a:r>
            <a:endParaRPr lang="en-US" altLang="zh-CN" sz="2200" dirty="0"/>
          </a:p>
          <a:p>
            <a:pPr lvl="1"/>
            <a:r>
              <a:rPr lang="zh-CN" altLang="en-US" sz="2000" dirty="0"/>
              <a:t>分类</a:t>
            </a:r>
            <a:r>
              <a:rPr lang="en-US" altLang="zh-CN" sz="2000" dirty="0"/>
              <a:t>:</a:t>
            </a:r>
            <a:r>
              <a:rPr lang="zh-CN" altLang="en-US" sz="2000" dirty="0"/>
              <a:t>离散值</a:t>
            </a:r>
            <a:endParaRPr lang="en-US" altLang="zh-CN" sz="2000" dirty="0"/>
          </a:p>
          <a:p>
            <a:pPr lvl="2"/>
            <a:r>
              <a:rPr lang="zh-CN" altLang="en-US" sz="1800" dirty="0"/>
              <a:t>二分类</a:t>
            </a:r>
            <a:r>
              <a:rPr lang="en-US" altLang="zh-CN" sz="1800" dirty="0"/>
              <a:t>:</a:t>
            </a:r>
            <a:r>
              <a:rPr lang="zh-CN" altLang="en-US" sz="1800" dirty="0"/>
              <a:t>好瓜</a:t>
            </a:r>
            <a:r>
              <a:rPr lang="en-US" altLang="zh-CN" sz="1800" dirty="0"/>
              <a:t>;</a:t>
            </a:r>
            <a:r>
              <a:rPr lang="zh-CN" altLang="en-US" sz="1800" dirty="0"/>
              <a:t>坏瓜</a:t>
            </a:r>
            <a:endParaRPr lang="en-US" altLang="zh-CN" sz="1800" dirty="0"/>
          </a:p>
          <a:p>
            <a:pPr lvl="2"/>
            <a:r>
              <a:rPr lang="zh-CN" altLang="en-US" sz="1800" dirty="0"/>
              <a:t>多分类</a:t>
            </a:r>
            <a:r>
              <a:rPr lang="en-US" altLang="zh-CN" sz="1800" dirty="0"/>
              <a:t>:</a:t>
            </a:r>
            <a:r>
              <a:rPr lang="zh-CN" altLang="en-US" sz="1800" dirty="0"/>
              <a:t>冬瓜</a:t>
            </a:r>
            <a:r>
              <a:rPr lang="en-US" altLang="zh-CN" sz="1800" dirty="0"/>
              <a:t>;</a:t>
            </a:r>
            <a:r>
              <a:rPr lang="zh-CN" altLang="en-US" sz="1800" dirty="0"/>
              <a:t>南瓜</a:t>
            </a:r>
            <a:r>
              <a:rPr lang="en-US" altLang="zh-CN" sz="1800" dirty="0"/>
              <a:t>;</a:t>
            </a:r>
            <a:r>
              <a:rPr lang="zh-CN" altLang="en-US" sz="1800" dirty="0"/>
              <a:t>西瓜 </a:t>
            </a:r>
            <a:endParaRPr lang="en-US" altLang="zh-CN" sz="1800" dirty="0"/>
          </a:p>
          <a:p>
            <a:pPr lvl="1"/>
            <a:r>
              <a:rPr lang="zh-CN" altLang="en-US" sz="2000" dirty="0"/>
              <a:t>回归</a:t>
            </a:r>
            <a:r>
              <a:rPr lang="en-US" altLang="zh-CN" sz="2000" dirty="0"/>
              <a:t>:</a:t>
            </a:r>
            <a:r>
              <a:rPr lang="zh-CN" altLang="en-US" sz="2000" dirty="0"/>
              <a:t>连续值</a:t>
            </a:r>
            <a:endParaRPr lang="en-US" altLang="zh-CN" sz="2000" dirty="0"/>
          </a:p>
          <a:p>
            <a:pPr marL="457200" lvl="1" indent="0">
              <a:buNone/>
            </a:pPr>
            <a:r>
              <a:rPr lang="zh-CN" altLang="en-US" sz="2000" dirty="0"/>
              <a:t>           瓜的成熟度</a:t>
            </a:r>
            <a:endParaRPr lang="en-US" altLang="zh-CN" sz="2000" dirty="0"/>
          </a:p>
          <a:p>
            <a:pPr lvl="1"/>
            <a:r>
              <a:rPr lang="zh-CN" altLang="en-US" sz="2000" dirty="0"/>
              <a:t>聚类</a:t>
            </a:r>
            <a:r>
              <a:rPr lang="en-US" altLang="zh-CN" sz="2000" dirty="0"/>
              <a:t>:</a:t>
            </a:r>
            <a:r>
              <a:rPr lang="zh-CN" altLang="en-US" sz="2000" dirty="0"/>
              <a:t>无标记信息</a:t>
            </a:r>
            <a:endParaRPr lang="en-US" altLang="zh-CN" sz="2000" dirty="0"/>
          </a:p>
          <a:p>
            <a:pPr lvl="1"/>
            <a:endParaRPr lang="en-US" altLang="zh-CN"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基本术语</a:t>
            </a:r>
            <a:r>
              <a:rPr lang="en-US" altLang="zh-CN" dirty="0"/>
              <a:t>-</a:t>
            </a:r>
            <a:r>
              <a:rPr lang="zh-CN" altLang="en-US" dirty="0"/>
              <a:t>任务</a:t>
            </a:r>
          </a:p>
        </p:txBody>
      </p:sp>
      <p:sp>
        <p:nvSpPr>
          <p:cNvPr id="6" name="内容占位符 2"/>
          <p:cNvSpPr txBox="1"/>
          <p:nvPr/>
        </p:nvSpPr>
        <p:spPr>
          <a:xfrm>
            <a:off x="904613" y="1479327"/>
            <a:ext cx="6430465" cy="4086586"/>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3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799715"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199765"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599815"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Wingdings" panose="05000000000000000000" pitchFamily="2" charset="2"/>
              <a:buChar char="p"/>
            </a:pPr>
            <a:r>
              <a:rPr lang="zh-CN" altLang="en-US" sz="2200" dirty="0"/>
              <a:t>有无标记信息</a:t>
            </a:r>
            <a:endParaRPr lang="en-US" altLang="zh-CN" sz="2200" dirty="0"/>
          </a:p>
          <a:p>
            <a:pPr lvl="1"/>
            <a:r>
              <a:rPr lang="zh-CN" altLang="en-US" sz="2000" dirty="0"/>
              <a:t>监督学习：分类、回归</a:t>
            </a:r>
            <a:endParaRPr lang="en-US" altLang="zh-CN" sz="2000" dirty="0"/>
          </a:p>
          <a:p>
            <a:pPr lvl="1"/>
            <a:r>
              <a:rPr lang="zh-CN" altLang="en-US" sz="2000" dirty="0"/>
              <a:t>无监督学习：聚类</a:t>
            </a:r>
            <a:endParaRPr lang="en-US" altLang="zh-CN" sz="2000" dirty="0"/>
          </a:p>
          <a:p>
            <a:pPr lvl="1"/>
            <a:r>
              <a:rPr lang="zh-CN" altLang="en-US" sz="2000" dirty="0"/>
              <a:t>半监督学习：两者结合</a:t>
            </a:r>
            <a:endParaRPr lang="en-US" altLang="zh-CN"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基本术语</a:t>
            </a:r>
            <a:r>
              <a:rPr lang="en-US" altLang="zh-CN" dirty="0"/>
              <a:t>-</a:t>
            </a:r>
            <a:r>
              <a:rPr lang="zh-CN" altLang="en-US" dirty="0"/>
              <a:t>泛化能力</a:t>
            </a:r>
          </a:p>
        </p:txBody>
      </p:sp>
      <p:sp>
        <p:nvSpPr>
          <p:cNvPr id="2" name="TextBox 1"/>
          <p:cNvSpPr txBox="1"/>
          <p:nvPr/>
        </p:nvSpPr>
        <p:spPr>
          <a:xfrm>
            <a:off x="1053548" y="1490870"/>
            <a:ext cx="7106478" cy="923330"/>
          </a:xfrm>
          <a:prstGeom prst="rect">
            <a:avLst/>
          </a:prstGeom>
          <a:noFill/>
        </p:spPr>
        <p:txBody>
          <a:bodyPr wrap="square" rtlCol="0">
            <a:spAutoFit/>
          </a:bodyPr>
          <a:lstStyle/>
          <a:p>
            <a:pPr marL="0" lvl="6"/>
            <a:r>
              <a:rPr lang="zh-CN" altLang="en-US" dirty="0"/>
              <a:t>机器学习的目标是使得学到的模型能很好的适用于“新样本”</a:t>
            </a:r>
            <a:r>
              <a:rPr lang="en-US" altLang="zh-CN" dirty="0"/>
              <a:t>,</a:t>
            </a:r>
          </a:p>
          <a:p>
            <a:pPr marL="0" lvl="6"/>
            <a:r>
              <a:rPr lang="zh-CN" altLang="en-US" dirty="0"/>
              <a:t>而不仅仅是训练集合，我们称模型适用于新样本的能力为泛化</a:t>
            </a:r>
            <a:r>
              <a:rPr lang="en-US" altLang="zh-CN" dirty="0"/>
              <a:t>(generalization)</a:t>
            </a:r>
            <a:r>
              <a:rPr lang="zh-CN" altLang="en-US" dirty="0"/>
              <a:t>能力。</a:t>
            </a:r>
          </a:p>
        </p:txBody>
      </p:sp>
      <p:grpSp>
        <p:nvGrpSpPr>
          <p:cNvPr id="4" name="组合 3"/>
          <p:cNvGrpSpPr/>
          <p:nvPr/>
        </p:nvGrpSpPr>
        <p:grpSpPr>
          <a:xfrm>
            <a:off x="1076741" y="3087598"/>
            <a:ext cx="7106478" cy="923330"/>
            <a:chOff x="1205948" y="2970649"/>
            <a:chExt cx="7106478" cy="923330"/>
          </a:xfrm>
        </p:grpSpPr>
        <p:sp>
          <p:nvSpPr>
            <p:cNvPr id="5" name="TextBox 4"/>
            <p:cNvSpPr txBox="1"/>
            <p:nvPr/>
          </p:nvSpPr>
          <p:spPr>
            <a:xfrm>
              <a:off x="1205948" y="2970649"/>
              <a:ext cx="7106478" cy="923330"/>
            </a:xfrm>
            <a:prstGeom prst="rect">
              <a:avLst/>
            </a:prstGeom>
            <a:noFill/>
          </p:spPr>
          <p:txBody>
            <a:bodyPr wrap="square" rtlCol="0">
              <a:spAutoFit/>
            </a:bodyPr>
            <a:lstStyle/>
            <a:p>
              <a:pPr marL="0" lvl="6"/>
              <a:r>
                <a:rPr lang="zh-CN" altLang="en-US" dirty="0"/>
                <a:t>通常假设样本空间中的样本服从一个未知分布  </a:t>
              </a:r>
              <a:r>
                <a:rPr lang="en-US" altLang="zh-CN" dirty="0"/>
                <a:t> ,</a:t>
              </a:r>
              <a:r>
                <a:rPr lang="zh-CN" altLang="en-US" dirty="0"/>
                <a:t>样本从这个分布中独立获得，即“独立同分布”</a:t>
              </a:r>
              <a:r>
                <a:rPr lang="en-US" altLang="zh-CN" dirty="0"/>
                <a:t>(</a:t>
              </a:r>
              <a:r>
                <a:rPr lang="en-US" altLang="zh-CN" dirty="0" err="1"/>
                <a:t>i.i.d</a:t>
              </a:r>
              <a:r>
                <a:rPr lang="en-US" altLang="zh-CN" dirty="0"/>
                <a:t>)</a:t>
              </a:r>
              <a:r>
                <a:rPr lang="zh-CN" altLang="en-US" dirty="0"/>
                <a:t>。一般而言训练样本越多越有可能通过学习获得强泛化能力的模型</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0486" y="3086169"/>
              <a:ext cx="1905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a:xfrm>
            <a:off x="247824" y="945595"/>
            <a:ext cx="8616950" cy="5918668"/>
          </a:xfrm>
        </p:spPr>
        <p:txBody>
          <a:bodyPr>
            <a:normAutofit/>
          </a:bodyPr>
          <a:lstStyle/>
          <a:p>
            <a:pPr>
              <a:lnSpc>
                <a:spcPct val="100000"/>
              </a:lnSpc>
            </a:pPr>
            <a:r>
              <a:rPr lang="zh-CN" altLang="en-US" sz="1800" dirty="0">
                <a:solidFill>
                  <a:schemeClr val="bg1">
                    <a:lumMod val="85000"/>
                  </a:schemeClr>
                </a:solidFill>
              </a:rPr>
              <a:t>引言</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基本术语</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r>
              <a:rPr lang="zh-CN" altLang="en-US" sz="2000" dirty="0"/>
              <a:t>假设空间</a:t>
            </a:r>
            <a:endParaRPr lang="en-US" altLang="zh-CN" sz="2000" dirty="0"/>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归纳偏好</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发展历程</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应用现状</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阅读材料</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假设空间</a:t>
            </a:r>
          </a:p>
        </p:txBody>
      </p:sp>
      <p:sp>
        <p:nvSpPr>
          <p:cNvPr id="10" name="Rectangle 3"/>
          <p:cNvSpPr>
            <a:spLocks noChangeArrowheads="1"/>
          </p:cNvSpPr>
          <p:nvPr/>
        </p:nvSpPr>
        <p:spPr bwMode="auto">
          <a:xfrm>
            <a:off x="1746761" y="4426713"/>
            <a:ext cx="5172818" cy="1000067"/>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marL="0" indent="0">
              <a:lnSpc>
                <a:spcPts val="3200"/>
              </a:lnSpc>
              <a:buNone/>
            </a:pPr>
            <a:r>
              <a:rPr lang="zh-CN" altLang="en-US" sz="2200" b="1" dirty="0">
                <a:solidFill>
                  <a:srgbClr val="C30D23"/>
                </a:solidFill>
                <a:latin typeface="幼圆" panose="02010509060101010101" pitchFamily="49" charset="-122"/>
                <a:ea typeface="幼圆" panose="02010509060101010101" pitchFamily="49" charset="-122"/>
              </a:rPr>
              <a:t>在模型空间中搜索不违背训练集的假设</a:t>
            </a:r>
            <a:endParaRPr lang="en-US" altLang="zh-CN" sz="2200" b="1" dirty="0">
              <a:solidFill>
                <a:srgbClr val="C30D23"/>
              </a:solidFill>
              <a:latin typeface="幼圆" panose="02010509060101010101" pitchFamily="49" charset="-122"/>
              <a:ea typeface="幼圆" panose="02010509060101010101" pitchFamily="49" charset="-122"/>
            </a:endParaRPr>
          </a:p>
          <a:p>
            <a:pPr marL="0" indent="0">
              <a:lnSpc>
                <a:spcPts val="3200"/>
              </a:lnSpc>
              <a:buNone/>
            </a:pPr>
            <a:r>
              <a:rPr lang="zh-CN" altLang="en-US" sz="2200" b="1" dirty="0">
                <a:solidFill>
                  <a:srgbClr val="C30D23"/>
                </a:solidFill>
                <a:latin typeface="幼圆" panose="02010509060101010101" pitchFamily="49" charset="-122"/>
                <a:ea typeface="幼圆" panose="02010509060101010101" pitchFamily="49" charset="-122"/>
              </a:rPr>
              <a:t>假设空间大小：</a:t>
            </a:r>
            <a:r>
              <a:rPr lang="en-US" altLang="zh-CN" sz="2200" b="1" dirty="0">
                <a:solidFill>
                  <a:srgbClr val="C30D23"/>
                </a:solidFill>
                <a:latin typeface="幼圆" panose="02010509060101010101" pitchFamily="49" charset="-122"/>
                <a:ea typeface="幼圆" panose="02010509060101010101" pitchFamily="49" charset="-122"/>
              </a:rPr>
              <a:t>3*4</a:t>
            </a:r>
            <a:r>
              <a:rPr lang="zh-CN" altLang="en-US" sz="2200" b="1" dirty="0">
                <a:solidFill>
                  <a:srgbClr val="C30D23"/>
                </a:solidFill>
                <a:latin typeface="幼圆" panose="02010509060101010101" pitchFamily="49" charset="-122"/>
                <a:ea typeface="幼圆" panose="02010509060101010101" pitchFamily="49" charset="-122"/>
              </a:rPr>
              <a:t>*</a:t>
            </a:r>
            <a:r>
              <a:rPr lang="en-US" altLang="zh-CN" sz="2200" b="1">
                <a:solidFill>
                  <a:srgbClr val="C30D23"/>
                </a:solidFill>
                <a:latin typeface="幼圆" panose="02010509060101010101" pitchFamily="49" charset="-122"/>
                <a:ea typeface="幼圆" panose="02010509060101010101" pitchFamily="49" charset="-122"/>
              </a:rPr>
              <a:t>4+1=49</a:t>
            </a:r>
            <a:endParaRPr lang="zh-CN" altLang="en-US" sz="2200" i="0" dirty="0">
              <a:latin typeface="幼圆" panose="02010509060101010101" pitchFamily="49" charset="-122"/>
              <a:ea typeface="幼圆" panose="02010509060101010101" pitchFamily="49" charset="-122"/>
            </a:endParaRPr>
          </a:p>
        </p:txBody>
      </p:sp>
      <p:grpSp>
        <p:nvGrpSpPr>
          <p:cNvPr id="17" name="组合 16"/>
          <p:cNvGrpSpPr/>
          <p:nvPr/>
        </p:nvGrpSpPr>
        <p:grpSpPr>
          <a:xfrm>
            <a:off x="1746761" y="1505989"/>
            <a:ext cx="5172817" cy="2653854"/>
            <a:chOff x="1080002" y="2389022"/>
            <a:chExt cx="5172817" cy="2653854"/>
          </a:xfrm>
        </p:grpSpPr>
        <p:pic>
          <p:nvPicPr>
            <p:cNvPr id="5" name="Picture 2" descr="D:\老板的书\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002" y="2389022"/>
              <a:ext cx="5172817" cy="193565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3" name="Rectangle 3"/>
                <p:cNvSpPr>
                  <a:spLocks noChangeArrowheads="1"/>
                </p:cNvSpPr>
                <p:nvPr/>
              </p:nvSpPr>
              <p:spPr bwMode="auto">
                <a:xfrm>
                  <a:off x="1080002" y="4476835"/>
                  <a:ext cx="5169180" cy="566041"/>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ctr">
                    <a:lnSpc>
                      <a:spcPts val="3200"/>
                    </a:lnSpc>
                    <a:buNone/>
                  </a:pPr>
                  <a:r>
                    <a:rPr lang="en-US" altLang="zh-CN" sz="2200" b="1" dirty="0">
                      <a:solidFill>
                        <a:srgbClr val="C30D23"/>
                      </a:solidFill>
                      <a:latin typeface="幼圆" panose="02010509060101010101" pitchFamily="49" charset="-122"/>
                      <a:ea typeface="幼圆" panose="02010509060101010101" pitchFamily="49" charset="-122"/>
                    </a:rPr>
                    <a:t>(</a:t>
                  </a:r>
                  <a:r>
                    <a:rPr lang="zh-CN" altLang="en-US" sz="2200" b="1" dirty="0">
                      <a:solidFill>
                        <a:srgbClr val="C30D23"/>
                      </a:solidFill>
                      <a:latin typeface="幼圆" panose="02010509060101010101" pitchFamily="49" charset="-122"/>
                      <a:ea typeface="幼圆" panose="02010509060101010101" pitchFamily="49" charset="-122"/>
                    </a:rPr>
                    <a:t>色泽</a:t>
                  </a:r>
                  <a:r>
                    <a:rPr lang="en-US" altLang="zh-CN" sz="2200" b="1" dirty="0">
                      <a:solidFill>
                        <a:srgbClr val="C30D23"/>
                      </a:solidFill>
                      <a:latin typeface="幼圆" panose="02010509060101010101" pitchFamily="49" charset="-122"/>
                      <a:ea typeface="幼圆" panose="02010509060101010101" pitchFamily="49" charset="-122"/>
                    </a:rPr>
                    <a:t>=?)</a:t>
                  </a:r>
                  <a14:m>
                    <m:oMath xmlns:m="http://schemas.openxmlformats.org/officeDocument/2006/math">
                      <m:r>
                        <a:rPr lang="en-US" altLang="zh-CN" sz="2200" b="1" i="1" smtClean="0">
                          <a:solidFill>
                            <a:srgbClr val="C30D23"/>
                          </a:solidFill>
                          <a:latin typeface="Cambria Math"/>
                          <a:ea typeface="Cambria Math"/>
                        </a:rPr>
                        <m:t>⋀</m:t>
                      </m:r>
                      <m:r>
                        <m:rPr>
                          <m:nor/>
                        </m:rPr>
                        <a:rPr lang="en-US" altLang="zh-CN" sz="2200" b="1" dirty="0">
                          <a:solidFill>
                            <a:srgbClr val="C30D23"/>
                          </a:solidFill>
                          <a:latin typeface="幼圆" panose="02010509060101010101" pitchFamily="49" charset="-122"/>
                          <a:ea typeface="幼圆" panose="02010509060101010101" pitchFamily="49" charset="-122"/>
                        </a:rPr>
                        <m:t>(</m:t>
                      </m:r>
                      <m:r>
                        <m:rPr>
                          <m:nor/>
                        </m:rPr>
                        <a:rPr lang="zh-CN" altLang="en-US" sz="2200" b="1" dirty="0">
                          <a:solidFill>
                            <a:srgbClr val="C30D23"/>
                          </a:solidFill>
                          <a:latin typeface="幼圆" panose="02010509060101010101" pitchFamily="49" charset="-122"/>
                          <a:ea typeface="幼圆" panose="02010509060101010101" pitchFamily="49" charset="-122"/>
                        </a:rPr>
                        <m:t>根蒂</m:t>
                      </m:r>
                      <m:r>
                        <m:rPr>
                          <m:nor/>
                        </m:rPr>
                        <a:rPr lang="en-US" altLang="zh-CN" sz="2200" b="1" dirty="0">
                          <a:solidFill>
                            <a:srgbClr val="C30D23"/>
                          </a:solidFill>
                          <a:latin typeface="幼圆" panose="02010509060101010101" pitchFamily="49" charset="-122"/>
                          <a:ea typeface="幼圆" panose="02010509060101010101" pitchFamily="49" charset="-122"/>
                        </a:rPr>
                        <m:t>=?)</m:t>
                      </m:r>
                      <m:r>
                        <a:rPr lang="en-US" altLang="zh-CN" sz="2200" b="1" i="1">
                          <a:solidFill>
                            <a:srgbClr val="C30D23"/>
                          </a:solidFill>
                          <a:latin typeface="Cambria Math"/>
                          <a:ea typeface="Cambria Math"/>
                        </a:rPr>
                        <m:t>⋀</m:t>
                      </m:r>
                    </m:oMath>
                  </a14:m>
                  <a:r>
                    <a:rPr lang="en-US" altLang="zh-CN" sz="2200" b="1" dirty="0">
                      <a:solidFill>
                        <a:srgbClr val="C30D23"/>
                      </a:solidFill>
                      <a:latin typeface="幼圆" panose="02010509060101010101" pitchFamily="49" charset="-122"/>
                      <a:ea typeface="幼圆" panose="02010509060101010101" pitchFamily="49" charset="-122"/>
                    </a:rPr>
                    <a:t>(</a:t>
                  </a:r>
                  <a:r>
                    <a:rPr lang="zh-CN" altLang="en-US" sz="2200" b="1" dirty="0">
                      <a:solidFill>
                        <a:srgbClr val="C30D23"/>
                      </a:solidFill>
                      <a:latin typeface="幼圆" panose="02010509060101010101" pitchFamily="49" charset="-122"/>
                      <a:ea typeface="幼圆" panose="02010509060101010101" pitchFamily="49" charset="-122"/>
                    </a:rPr>
                    <a:t>敲声</a:t>
                  </a:r>
                  <a:r>
                    <a:rPr lang="en-US" altLang="zh-CN" sz="2200" b="1" dirty="0">
                      <a:solidFill>
                        <a:srgbClr val="C30D23"/>
                      </a:solidFill>
                      <a:latin typeface="幼圆" panose="02010509060101010101" pitchFamily="49" charset="-122"/>
                      <a:ea typeface="幼圆" panose="02010509060101010101" pitchFamily="49" charset="-122"/>
                    </a:rPr>
                    <a:t>=?)</a:t>
                  </a:r>
                  <a14:m>
                    <m:oMath xmlns:m="http://schemas.openxmlformats.org/officeDocument/2006/math">
                      <m:r>
                        <a:rPr lang="en-US" altLang="zh-CN" sz="2200" b="1" i="1" smtClean="0">
                          <a:solidFill>
                            <a:srgbClr val="C30D23"/>
                          </a:solidFill>
                          <a:latin typeface="Cambria Math"/>
                          <a:ea typeface="Cambria Math"/>
                        </a:rPr>
                        <m:t>↔</m:t>
                      </m:r>
                    </m:oMath>
                  </a14:m>
                  <a:r>
                    <a:rPr lang="zh-CN" altLang="en-US" sz="2200" b="1" dirty="0">
                      <a:solidFill>
                        <a:srgbClr val="C30D23"/>
                      </a:solidFill>
                      <a:latin typeface="幼圆" panose="02010509060101010101" pitchFamily="49" charset="-122"/>
                      <a:ea typeface="幼圆" panose="02010509060101010101" pitchFamily="49" charset="-122"/>
                    </a:rPr>
                    <a:t>好瓜</a:t>
                  </a:r>
                  <a:endParaRPr lang="zh-CN" altLang="en-US" sz="2200" i="0" dirty="0">
                    <a:latin typeface="幼圆" panose="02010509060101010101" pitchFamily="49" charset="-122"/>
                    <a:ea typeface="幼圆" panose="02010509060101010101" pitchFamily="49" charset="-122"/>
                  </a:endParaRPr>
                </a:p>
              </p:txBody>
            </p:sp>
          </mc:Choice>
          <mc:Fallback xmlns="">
            <p:sp>
              <p:nvSpPr>
                <p:cNvPr id="13" name="Rectangle 3"/>
                <p:cNvSpPr>
                  <a:spLocks noRot="1" noChangeAspect="1" noMove="1" noResize="1" noEditPoints="1" noAdjustHandles="1" noChangeArrowheads="1" noChangeShapeType="1" noTextEdit="1"/>
                </p:cNvSpPr>
                <p:nvPr/>
              </p:nvSpPr>
              <p:spPr bwMode="auto">
                <a:xfrm>
                  <a:off x="1080002" y="4476835"/>
                  <a:ext cx="5169180" cy="566041"/>
                </a:xfrm>
                <a:prstGeom prst="rect">
                  <a:avLst/>
                </a:prstGeom>
                <a:blipFill rotWithShape="1">
                  <a:blip r:embed="rId3"/>
                  <a:stretch>
                    <a:fillRect t="-1020"/>
                  </a:stretch>
                </a:blipFill>
                <a:ln w="38100"/>
              </p:spPr>
              <p:txBody>
                <a:bodyPr/>
                <a:lstStyle/>
                <a:p>
                  <a:r>
                    <a:rPr lang="zh-CN" altLang="en-US">
                      <a:noFill/>
                    </a:rPr>
                    <a:t> </a:t>
                  </a:r>
                  <a:endParaRPr lang="zh-CN" altLang="en-US">
                    <a:noFill/>
                  </a:endParaRPr>
                </a:p>
              </p:txBody>
            </p:sp>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假设空间</a:t>
            </a:r>
          </a:p>
        </p:txBody>
      </p:sp>
      <p:sp>
        <p:nvSpPr>
          <p:cNvPr id="3" name="矩形 2">
            <a:extLst>
              <a:ext uri="{FF2B5EF4-FFF2-40B4-BE49-F238E27FC236}">
                <a16:creationId xmlns:a16="http://schemas.microsoft.com/office/drawing/2014/main" id="{F4C99FDF-BCB4-4E96-B808-88A27E3337B7}"/>
              </a:ext>
            </a:extLst>
          </p:cNvPr>
          <p:cNvSpPr/>
          <p:nvPr/>
        </p:nvSpPr>
        <p:spPr>
          <a:xfrm>
            <a:off x="1387549" y="843677"/>
            <a:ext cx="5932967" cy="2585323"/>
          </a:xfrm>
          <a:prstGeom prst="rect">
            <a:avLst/>
          </a:prstGeom>
        </p:spPr>
        <p:txBody>
          <a:bodyPr wrap="square">
            <a:spAutoFit/>
          </a:bodyPr>
          <a:lstStyle/>
          <a:p>
            <a:r>
              <a:rPr lang="zh-CN" altLang="en-US" dirty="0"/>
              <a:t>（</a:t>
            </a:r>
            <a:r>
              <a:rPr lang="en-US" altLang="zh-CN" dirty="0"/>
              <a:t>1</a:t>
            </a:r>
            <a:r>
              <a:rPr lang="zh-CN" altLang="en-US" dirty="0"/>
              <a:t>）（色泽</a:t>
            </a:r>
            <a:r>
              <a:rPr lang="en-US" altLang="zh-CN" dirty="0"/>
              <a:t>=</a:t>
            </a:r>
            <a:r>
              <a:rPr lang="zh-CN" altLang="en-US" dirty="0"/>
              <a:t>青绿）</a:t>
            </a:r>
            <a:r>
              <a:rPr lang="en-US" altLang="zh-CN" dirty="0"/>
              <a:t>^</a:t>
            </a:r>
            <a:r>
              <a:rPr lang="zh-CN" altLang="en-US" dirty="0"/>
              <a:t>（根蒂</a:t>
            </a:r>
            <a:r>
              <a:rPr lang="en-US" altLang="zh-CN" dirty="0"/>
              <a:t>=</a:t>
            </a:r>
            <a:r>
              <a:rPr lang="zh-CN" altLang="en-US" dirty="0"/>
              <a:t>蜷缩）</a:t>
            </a:r>
            <a:r>
              <a:rPr lang="en-US" altLang="zh-CN" dirty="0"/>
              <a:t>^</a:t>
            </a:r>
            <a:r>
              <a:rPr lang="zh-CN" altLang="en-US" dirty="0"/>
              <a:t>（敲声</a:t>
            </a:r>
            <a:r>
              <a:rPr lang="en-US" altLang="zh-CN" dirty="0"/>
              <a:t>=</a:t>
            </a:r>
            <a:r>
              <a:rPr lang="zh-CN" altLang="en-US" dirty="0"/>
              <a:t>浊响）（</a:t>
            </a:r>
            <a:r>
              <a:rPr lang="en-US" altLang="zh-CN" dirty="0"/>
              <a:t>2</a:t>
            </a:r>
            <a:r>
              <a:rPr lang="zh-CN" altLang="en-US" dirty="0"/>
              <a:t>）（色泽</a:t>
            </a:r>
            <a:r>
              <a:rPr lang="en-US" altLang="zh-CN" dirty="0"/>
              <a:t>=</a:t>
            </a:r>
            <a:r>
              <a:rPr lang="zh-CN" altLang="en-US" dirty="0"/>
              <a:t>青绿）</a:t>
            </a:r>
            <a:r>
              <a:rPr lang="en-US" altLang="zh-CN" dirty="0"/>
              <a:t>^</a:t>
            </a:r>
            <a:r>
              <a:rPr lang="zh-CN" altLang="en-US" dirty="0"/>
              <a:t>（根蒂</a:t>
            </a:r>
            <a:r>
              <a:rPr lang="en-US" altLang="zh-CN" dirty="0"/>
              <a:t>=</a:t>
            </a:r>
            <a:r>
              <a:rPr lang="zh-CN" altLang="en-US" dirty="0"/>
              <a:t>蜷缩）</a:t>
            </a:r>
            <a:r>
              <a:rPr lang="en-US" altLang="zh-CN" dirty="0"/>
              <a:t>^</a:t>
            </a:r>
            <a:r>
              <a:rPr lang="zh-CN" altLang="en-US" dirty="0"/>
              <a:t>（敲声</a:t>
            </a:r>
            <a:r>
              <a:rPr lang="en-US" altLang="zh-CN" dirty="0"/>
              <a:t>=</a:t>
            </a:r>
            <a:r>
              <a:rPr lang="zh-CN" altLang="en-US" dirty="0"/>
              <a:t>清脆）（</a:t>
            </a:r>
            <a:r>
              <a:rPr lang="en-US" altLang="zh-CN" dirty="0"/>
              <a:t>3</a:t>
            </a:r>
            <a:r>
              <a:rPr lang="zh-CN" altLang="en-US" dirty="0"/>
              <a:t>）（色泽</a:t>
            </a:r>
            <a:r>
              <a:rPr lang="en-US" altLang="zh-CN" dirty="0"/>
              <a:t>=</a:t>
            </a:r>
            <a:r>
              <a:rPr lang="zh-CN" altLang="en-US" dirty="0"/>
              <a:t>青绿）</a:t>
            </a:r>
            <a:r>
              <a:rPr lang="en-US" altLang="zh-CN" dirty="0"/>
              <a:t>^</a:t>
            </a:r>
            <a:r>
              <a:rPr lang="zh-CN" altLang="en-US" dirty="0"/>
              <a:t>（根蒂</a:t>
            </a:r>
            <a:r>
              <a:rPr lang="en-US" altLang="zh-CN" dirty="0"/>
              <a:t>=</a:t>
            </a:r>
            <a:r>
              <a:rPr lang="zh-CN" altLang="en-US" dirty="0"/>
              <a:t>蜷缩）</a:t>
            </a:r>
            <a:r>
              <a:rPr lang="en-US" altLang="zh-CN" dirty="0"/>
              <a:t>^</a:t>
            </a:r>
            <a:r>
              <a:rPr lang="zh-CN" altLang="en-US" dirty="0"/>
              <a:t>（敲声</a:t>
            </a:r>
            <a:r>
              <a:rPr lang="en-US" altLang="zh-CN" dirty="0"/>
              <a:t>=</a:t>
            </a:r>
            <a:r>
              <a:rPr lang="zh-CN" altLang="en-US" dirty="0"/>
              <a:t>沉闷）（</a:t>
            </a:r>
            <a:r>
              <a:rPr lang="en-US" altLang="zh-CN" dirty="0"/>
              <a:t>4</a:t>
            </a:r>
            <a:r>
              <a:rPr lang="zh-CN" altLang="en-US" dirty="0"/>
              <a:t>）（色泽</a:t>
            </a:r>
            <a:r>
              <a:rPr lang="en-US" altLang="zh-CN" dirty="0"/>
              <a:t>=</a:t>
            </a:r>
            <a:r>
              <a:rPr lang="zh-CN" altLang="en-US" dirty="0"/>
              <a:t>青绿）</a:t>
            </a:r>
            <a:r>
              <a:rPr lang="en-US" altLang="zh-CN" dirty="0"/>
              <a:t>^</a:t>
            </a:r>
            <a:r>
              <a:rPr lang="zh-CN" altLang="en-US" dirty="0"/>
              <a:t>（根蒂</a:t>
            </a:r>
            <a:r>
              <a:rPr lang="en-US" altLang="zh-CN" dirty="0"/>
              <a:t>=</a:t>
            </a:r>
            <a:r>
              <a:rPr lang="zh-CN" altLang="en-US" dirty="0"/>
              <a:t>硬挺）</a:t>
            </a:r>
            <a:r>
              <a:rPr lang="en-US" altLang="zh-CN" dirty="0"/>
              <a:t>^</a:t>
            </a:r>
            <a:r>
              <a:rPr lang="zh-CN" altLang="en-US" dirty="0"/>
              <a:t>（敲声</a:t>
            </a:r>
            <a:r>
              <a:rPr lang="en-US" altLang="zh-CN" dirty="0"/>
              <a:t>=</a:t>
            </a:r>
            <a:r>
              <a:rPr lang="zh-CN" altLang="en-US" dirty="0"/>
              <a:t>浊响）（</a:t>
            </a:r>
            <a:r>
              <a:rPr lang="en-US" altLang="zh-CN" dirty="0"/>
              <a:t>5</a:t>
            </a:r>
            <a:r>
              <a:rPr lang="zh-CN" altLang="en-US" dirty="0"/>
              <a:t>）（色泽</a:t>
            </a:r>
            <a:r>
              <a:rPr lang="en-US" altLang="zh-CN" dirty="0"/>
              <a:t>=</a:t>
            </a:r>
            <a:r>
              <a:rPr lang="zh-CN" altLang="en-US" dirty="0"/>
              <a:t>青绿）</a:t>
            </a:r>
            <a:r>
              <a:rPr lang="en-US" altLang="zh-CN" dirty="0"/>
              <a:t>^</a:t>
            </a:r>
            <a:r>
              <a:rPr lang="zh-CN" altLang="en-US" dirty="0"/>
              <a:t>（根蒂</a:t>
            </a:r>
            <a:r>
              <a:rPr lang="en-US" altLang="zh-CN" dirty="0"/>
              <a:t>=</a:t>
            </a:r>
            <a:r>
              <a:rPr lang="zh-CN" altLang="en-US" dirty="0"/>
              <a:t>硬挺）</a:t>
            </a:r>
            <a:r>
              <a:rPr lang="en-US" altLang="zh-CN" dirty="0"/>
              <a:t>^</a:t>
            </a:r>
            <a:r>
              <a:rPr lang="zh-CN" altLang="en-US" dirty="0"/>
              <a:t>（敲声</a:t>
            </a:r>
            <a:r>
              <a:rPr lang="en-US" altLang="zh-CN" dirty="0"/>
              <a:t>=</a:t>
            </a:r>
            <a:r>
              <a:rPr lang="zh-CN" altLang="en-US" dirty="0"/>
              <a:t>清脆）（</a:t>
            </a:r>
            <a:r>
              <a:rPr lang="en-US" altLang="zh-CN" dirty="0"/>
              <a:t>6</a:t>
            </a:r>
            <a:r>
              <a:rPr lang="zh-CN" altLang="en-US" dirty="0"/>
              <a:t>）（色泽</a:t>
            </a:r>
            <a:r>
              <a:rPr lang="en-US" altLang="zh-CN" dirty="0"/>
              <a:t>=</a:t>
            </a:r>
            <a:r>
              <a:rPr lang="zh-CN" altLang="en-US" dirty="0"/>
              <a:t>青绿）</a:t>
            </a:r>
            <a:r>
              <a:rPr lang="en-US" altLang="zh-CN" dirty="0"/>
              <a:t>^</a:t>
            </a:r>
            <a:r>
              <a:rPr lang="zh-CN" altLang="en-US" dirty="0"/>
              <a:t>（根蒂</a:t>
            </a:r>
            <a:r>
              <a:rPr lang="en-US" altLang="zh-CN" dirty="0"/>
              <a:t>=</a:t>
            </a:r>
            <a:r>
              <a:rPr lang="zh-CN" altLang="en-US" dirty="0"/>
              <a:t>硬挺）</a:t>
            </a:r>
            <a:r>
              <a:rPr lang="en-US" altLang="zh-CN" dirty="0"/>
              <a:t>^</a:t>
            </a:r>
            <a:r>
              <a:rPr lang="zh-CN" altLang="en-US" dirty="0"/>
              <a:t>（敲声</a:t>
            </a:r>
            <a:r>
              <a:rPr lang="en-US" altLang="zh-CN" dirty="0"/>
              <a:t>=</a:t>
            </a:r>
            <a:r>
              <a:rPr lang="zh-CN" altLang="en-US" dirty="0"/>
              <a:t>沉闷）（</a:t>
            </a:r>
            <a:r>
              <a:rPr lang="en-US" altLang="zh-CN" dirty="0"/>
              <a:t>7</a:t>
            </a:r>
            <a:r>
              <a:rPr lang="zh-CN" altLang="en-US" dirty="0"/>
              <a:t>）（色泽</a:t>
            </a:r>
            <a:r>
              <a:rPr lang="en-US" altLang="zh-CN" dirty="0"/>
              <a:t>=</a:t>
            </a:r>
            <a:r>
              <a:rPr lang="zh-CN" altLang="en-US" dirty="0"/>
              <a:t>青绿）</a:t>
            </a:r>
            <a:r>
              <a:rPr lang="en-US" altLang="zh-CN" dirty="0"/>
              <a:t>^</a:t>
            </a:r>
            <a:r>
              <a:rPr lang="zh-CN" altLang="en-US" dirty="0"/>
              <a:t>（根蒂</a:t>
            </a:r>
            <a:r>
              <a:rPr lang="en-US" altLang="zh-CN" dirty="0"/>
              <a:t>=</a:t>
            </a:r>
            <a:r>
              <a:rPr lang="zh-CN" altLang="en-US" dirty="0"/>
              <a:t>稍蜷）</a:t>
            </a:r>
            <a:r>
              <a:rPr lang="en-US" altLang="zh-CN" dirty="0"/>
              <a:t>^</a:t>
            </a:r>
            <a:r>
              <a:rPr lang="zh-CN" altLang="en-US" dirty="0"/>
              <a:t>（敲声</a:t>
            </a:r>
            <a:r>
              <a:rPr lang="en-US" altLang="zh-CN" dirty="0"/>
              <a:t>=</a:t>
            </a:r>
            <a:r>
              <a:rPr lang="zh-CN" altLang="en-US" dirty="0"/>
              <a:t>浊响）（</a:t>
            </a:r>
            <a:r>
              <a:rPr lang="en-US" altLang="zh-CN" dirty="0"/>
              <a:t>8</a:t>
            </a:r>
            <a:r>
              <a:rPr lang="zh-CN" altLang="en-US" dirty="0"/>
              <a:t>）（色泽</a:t>
            </a:r>
            <a:r>
              <a:rPr lang="en-US" altLang="zh-CN" dirty="0"/>
              <a:t>=</a:t>
            </a:r>
            <a:r>
              <a:rPr lang="zh-CN" altLang="en-US" dirty="0"/>
              <a:t>青绿）</a:t>
            </a:r>
            <a:r>
              <a:rPr lang="en-US" altLang="zh-CN" dirty="0"/>
              <a:t>^</a:t>
            </a:r>
            <a:r>
              <a:rPr lang="zh-CN" altLang="en-US" dirty="0"/>
              <a:t>（根蒂</a:t>
            </a:r>
            <a:r>
              <a:rPr lang="en-US" altLang="zh-CN" dirty="0"/>
              <a:t>=</a:t>
            </a:r>
            <a:r>
              <a:rPr lang="zh-CN" altLang="en-US" dirty="0"/>
              <a:t>稍蜷）</a:t>
            </a:r>
            <a:r>
              <a:rPr lang="en-US" altLang="zh-CN" dirty="0"/>
              <a:t>^</a:t>
            </a:r>
            <a:r>
              <a:rPr lang="zh-CN" altLang="en-US" dirty="0"/>
              <a:t>（敲声</a:t>
            </a:r>
            <a:r>
              <a:rPr lang="en-US" altLang="zh-CN" dirty="0"/>
              <a:t>=</a:t>
            </a:r>
            <a:r>
              <a:rPr lang="zh-CN" altLang="en-US" dirty="0"/>
              <a:t>清脆）（</a:t>
            </a:r>
            <a:r>
              <a:rPr lang="en-US" altLang="zh-CN" dirty="0"/>
              <a:t>9</a:t>
            </a:r>
            <a:r>
              <a:rPr lang="zh-CN" altLang="en-US" dirty="0"/>
              <a:t>）（色泽</a:t>
            </a:r>
            <a:r>
              <a:rPr lang="en-US" altLang="zh-CN" dirty="0"/>
              <a:t>=</a:t>
            </a:r>
            <a:r>
              <a:rPr lang="zh-CN" altLang="en-US" dirty="0"/>
              <a:t>青绿）</a:t>
            </a:r>
            <a:r>
              <a:rPr lang="en-US" altLang="zh-CN" dirty="0"/>
              <a:t>^</a:t>
            </a:r>
            <a:r>
              <a:rPr lang="zh-CN" altLang="en-US" dirty="0"/>
              <a:t>（根蒂</a:t>
            </a:r>
            <a:r>
              <a:rPr lang="en-US" altLang="zh-CN" dirty="0"/>
              <a:t>=</a:t>
            </a:r>
            <a:r>
              <a:rPr lang="zh-CN" altLang="en-US" dirty="0"/>
              <a:t>稍蜷）</a:t>
            </a:r>
            <a:r>
              <a:rPr lang="en-US" altLang="zh-CN" dirty="0"/>
              <a:t>^</a:t>
            </a:r>
            <a:r>
              <a:rPr lang="zh-CN" altLang="en-US" dirty="0"/>
              <a:t>（敲声</a:t>
            </a:r>
            <a:r>
              <a:rPr lang="en-US" altLang="zh-CN" dirty="0"/>
              <a:t>=</a:t>
            </a:r>
            <a:r>
              <a:rPr lang="zh-CN" altLang="en-US" dirty="0"/>
              <a:t>沉闷）</a:t>
            </a:r>
          </a:p>
        </p:txBody>
      </p:sp>
      <p:sp>
        <p:nvSpPr>
          <p:cNvPr id="4" name="矩形 3">
            <a:extLst>
              <a:ext uri="{FF2B5EF4-FFF2-40B4-BE49-F238E27FC236}">
                <a16:creationId xmlns:a16="http://schemas.microsoft.com/office/drawing/2014/main" id="{EF400510-9858-44F7-B468-C2A453770D96}"/>
              </a:ext>
            </a:extLst>
          </p:cNvPr>
          <p:cNvSpPr/>
          <p:nvPr/>
        </p:nvSpPr>
        <p:spPr>
          <a:xfrm>
            <a:off x="1318437" y="3373881"/>
            <a:ext cx="6002079" cy="2585323"/>
          </a:xfrm>
          <a:prstGeom prst="rect">
            <a:avLst/>
          </a:prstGeom>
        </p:spPr>
        <p:txBody>
          <a:bodyPr wrap="square">
            <a:spAutoFit/>
          </a:bodyPr>
          <a:lstStyle/>
          <a:p>
            <a:r>
              <a:rPr lang="zh-CN" altLang="en-US" dirty="0"/>
              <a:t>（</a:t>
            </a:r>
            <a:r>
              <a:rPr lang="en-US" altLang="zh-CN" dirty="0"/>
              <a:t>10</a:t>
            </a:r>
            <a:r>
              <a:rPr lang="zh-CN" altLang="en-US" dirty="0"/>
              <a:t>）（色泽</a:t>
            </a:r>
            <a:r>
              <a:rPr lang="en-US" altLang="zh-CN" dirty="0"/>
              <a:t>=</a:t>
            </a:r>
            <a:r>
              <a:rPr lang="zh-CN" altLang="en-US" dirty="0"/>
              <a:t>乌黑）</a:t>
            </a:r>
            <a:r>
              <a:rPr lang="en-US" altLang="zh-CN" dirty="0"/>
              <a:t>^</a:t>
            </a:r>
            <a:r>
              <a:rPr lang="zh-CN" altLang="en-US" dirty="0"/>
              <a:t>（根蒂</a:t>
            </a:r>
            <a:r>
              <a:rPr lang="en-US" altLang="zh-CN" dirty="0"/>
              <a:t>=</a:t>
            </a:r>
            <a:r>
              <a:rPr lang="zh-CN" altLang="en-US" dirty="0"/>
              <a:t>蜷缩）</a:t>
            </a:r>
            <a:r>
              <a:rPr lang="en-US" altLang="zh-CN" dirty="0"/>
              <a:t>^</a:t>
            </a:r>
            <a:r>
              <a:rPr lang="zh-CN" altLang="en-US" dirty="0"/>
              <a:t>（敲声</a:t>
            </a:r>
            <a:r>
              <a:rPr lang="en-US" altLang="zh-CN" dirty="0"/>
              <a:t>=</a:t>
            </a:r>
            <a:r>
              <a:rPr lang="zh-CN" altLang="en-US" dirty="0"/>
              <a:t>浊响）（</a:t>
            </a:r>
            <a:r>
              <a:rPr lang="en-US" altLang="zh-CN" dirty="0"/>
              <a:t>11</a:t>
            </a:r>
            <a:r>
              <a:rPr lang="zh-CN" altLang="en-US" dirty="0"/>
              <a:t>）（色泽</a:t>
            </a:r>
            <a:r>
              <a:rPr lang="en-US" altLang="zh-CN" dirty="0"/>
              <a:t>=</a:t>
            </a:r>
            <a:r>
              <a:rPr lang="zh-CN" altLang="en-US" dirty="0"/>
              <a:t>乌黑）</a:t>
            </a:r>
            <a:r>
              <a:rPr lang="en-US" altLang="zh-CN" dirty="0"/>
              <a:t>^</a:t>
            </a:r>
            <a:r>
              <a:rPr lang="zh-CN" altLang="en-US" dirty="0"/>
              <a:t>（根蒂</a:t>
            </a:r>
            <a:r>
              <a:rPr lang="en-US" altLang="zh-CN" dirty="0"/>
              <a:t>=</a:t>
            </a:r>
            <a:r>
              <a:rPr lang="zh-CN" altLang="en-US" dirty="0"/>
              <a:t>蜷缩）</a:t>
            </a:r>
            <a:r>
              <a:rPr lang="en-US" altLang="zh-CN" dirty="0"/>
              <a:t>^</a:t>
            </a:r>
            <a:r>
              <a:rPr lang="zh-CN" altLang="en-US" dirty="0"/>
              <a:t>（敲声</a:t>
            </a:r>
            <a:r>
              <a:rPr lang="en-US" altLang="zh-CN" dirty="0"/>
              <a:t>=</a:t>
            </a:r>
            <a:r>
              <a:rPr lang="zh-CN" altLang="en-US" dirty="0"/>
              <a:t>清脆）（</a:t>
            </a:r>
            <a:r>
              <a:rPr lang="en-US" altLang="zh-CN" dirty="0"/>
              <a:t>12</a:t>
            </a:r>
            <a:r>
              <a:rPr lang="zh-CN" altLang="en-US" dirty="0"/>
              <a:t>）（色泽</a:t>
            </a:r>
            <a:r>
              <a:rPr lang="en-US" altLang="zh-CN" dirty="0"/>
              <a:t>=</a:t>
            </a:r>
            <a:r>
              <a:rPr lang="zh-CN" altLang="en-US" dirty="0"/>
              <a:t>乌黑）</a:t>
            </a:r>
            <a:r>
              <a:rPr lang="en-US" altLang="zh-CN" dirty="0"/>
              <a:t>^</a:t>
            </a:r>
            <a:r>
              <a:rPr lang="zh-CN" altLang="en-US" dirty="0"/>
              <a:t>（根蒂</a:t>
            </a:r>
            <a:r>
              <a:rPr lang="en-US" altLang="zh-CN" dirty="0"/>
              <a:t>=</a:t>
            </a:r>
            <a:r>
              <a:rPr lang="zh-CN" altLang="en-US" dirty="0"/>
              <a:t>蜷缩）</a:t>
            </a:r>
            <a:r>
              <a:rPr lang="en-US" altLang="zh-CN" dirty="0"/>
              <a:t>^</a:t>
            </a:r>
            <a:r>
              <a:rPr lang="zh-CN" altLang="en-US" dirty="0"/>
              <a:t>（敲声</a:t>
            </a:r>
            <a:r>
              <a:rPr lang="en-US" altLang="zh-CN" dirty="0"/>
              <a:t>=</a:t>
            </a:r>
            <a:r>
              <a:rPr lang="zh-CN" altLang="en-US" dirty="0"/>
              <a:t>沉闷）（</a:t>
            </a:r>
            <a:r>
              <a:rPr lang="en-US" altLang="zh-CN" dirty="0"/>
              <a:t>13</a:t>
            </a:r>
            <a:r>
              <a:rPr lang="zh-CN" altLang="en-US" dirty="0"/>
              <a:t>）（色泽</a:t>
            </a:r>
            <a:r>
              <a:rPr lang="en-US" altLang="zh-CN" dirty="0"/>
              <a:t>=</a:t>
            </a:r>
            <a:r>
              <a:rPr lang="zh-CN" altLang="en-US" dirty="0"/>
              <a:t>乌黑）</a:t>
            </a:r>
            <a:r>
              <a:rPr lang="en-US" altLang="zh-CN" dirty="0"/>
              <a:t>^</a:t>
            </a:r>
            <a:r>
              <a:rPr lang="zh-CN" altLang="en-US" dirty="0"/>
              <a:t>（根蒂</a:t>
            </a:r>
            <a:r>
              <a:rPr lang="en-US" altLang="zh-CN" dirty="0"/>
              <a:t>=</a:t>
            </a:r>
            <a:r>
              <a:rPr lang="zh-CN" altLang="en-US" dirty="0"/>
              <a:t>硬挺）</a:t>
            </a:r>
            <a:r>
              <a:rPr lang="en-US" altLang="zh-CN" dirty="0"/>
              <a:t>^</a:t>
            </a:r>
            <a:r>
              <a:rPr lang="zh-CN" altLang="en-US" dirty="0"/>
              <a:t>（敲声</a:t>
            </a:r>
            <a:r>
              <a:rPr lang="en-US" altLang="zh-CN" dirty="0"/>
              <a:t>=</a:t>
            </a:r>
            <a:r>
              <a:rPr lang="zh-CN" altLang="en-US" dirty="0"/>
              <a:t>浊响）（</a:t>
            </a:r>
            <a:r>
              <a:rPr lang="en-US" altLang="zh-CN" dirty="0"/>
              <a:t>14</a:t>
            </a:r>
            <a:r>
              <a:rPr lang="zh-CN" altLang="en-US" dirty="0"/>
              <a:t>）（色泽</a:t>
            </a:r>
            <a:r>
              <a:rPr lang="en-US" altLang="zh-CN" dirty="0"/>
              <a:t>=</a:t>
            </a:r>
            <a:r>
              <a:rPr lang="zh-CN" altLang="en-US" dirty="0"/>
              <a:t>乌黑）</a:t>
            </a:r>
            <a:r>
              <a:rPr lang="en-US" altLang="zh-CN" dirty="0"/>
              <a:t>^</a:t>
            </a:r>
            <a:r>
              <a:rPr lang="zh-CN" altLang="en-US" dirty="0"/>
              <a:t>（根蒂</a:t>
            </a:r>
            <a:r>
              <a:rPr lang="en-US" altLang="zh-CN" dirty="0"/>
              <a:t>=</a:t>
            </a:r>
            <a:r>
              <a:rPr lang="zh-CN" altLang="en-US" dirty="0"/>
              <a:t>硬挺）</a:t>
            </a:r>
            <a:r>
              <a:rPr lang="en-US" altLang="zh-CN" dirty="0"/>
              <a:t>^</a:t>
            </a:r>
            <a:r>
              <a:rPr lang="zh-CN" altLang="en-US" dirty="0"/>
              <a:t>（敲声</a:t>
            </a:r>
            <a:r>
              <a:rPr lang="en-US" altLang="zh-CN" dirty="0"/>
              <a:t>=</a:t>
            </a:r>
            <a:r>
              <a:rPr lang="zh-CN" altLang="en-US" dirty="0"/>
              <a:t>清脆）（</a:t>
            </a:r>
            <a:r>
              <a:rPr lang="en-US" altLang="zh-CN" dirty="0"/>
              <a:t>15</a:t>
            </a:r>
            <a:r>
              <a:rPr lang="zh-CN" altLang="en-US" dirty="0"/>
              <a:t>）（色泽</a:t>
            </a:r>
            <a:r>
              <a:rPr lang="en-US" altLang="zh-CN" dirty="0"/>
              <a:t>=</a:t>
            </a:r>
            <a:r>
              <a:rPr lang="zh-CN" altLang="en-US" dirty="0"/>
              <a:t>乌黑）</a:t>
            </a:r>
            <a:r>
              <a:rPr lang="en-US" altLang="zh-CN" dirty="0"/>
              <a:t>^</a:t>
            </a:r>
            <a:r>
              <a:rPr lang="zh-CN" altLang="en-US" dirty="0"/>
              <a:t>（根蒂</a:t>
            </a:r>
            <a:r>
              <a:rPr lang="en-US" altLang="zh-CN" dirty="0"/>
              <a:t>=</a:t>
            </a:r>
            <a:r>
              <a:rPr lang="zh-CN" altLang="en-US" dirty="0"/>
              <a:t>硬挺）</a:t>
            </a:r>
            <a:r>
              <a:rPr lang="en-US" altLang="zh-CN" dirty="0"/>
              <a:t>^</a:t>
            </a:r>
            <a:r>
              <a:rPr lang="zh-CN" altLang="en-US" dirty="0"/>
              <a:t>（敲声</a:t>
            </a:r>
            <a:r>
              <a:rPr lang="en-US" altLang="zh-CN" dirty="0"/>
              <a:t>=</a:t>
            </a:r>
            <a:r>
              <a:rPr lang="zh-CN" altLang="en-US" dirty="0"/>
              <a:t>沉闷）（</a:t>
            </a:r>
            <a:r>
              <a:rPr lang="en-US" altLang="zh-CN" dirty="0"/>
              <a:t>16</a:t>
            </a:r>
            <a:r>
              <a:rPr lang="zh-CN" altLang="en-US" dirty="0"/>
              <a:t>）（色泽</a:t>
            </a:r>
            <a:r>
              <a:rPr lang="en-US" altLang="zh-CN" dirty="0"/>
              <a:t>=</a:t>
            </a:r>
            <a:r>
              <a:rPr lang="zh-CN" altLang="en-US" dirty="0"/>
              <a:t>乌黑）</a:t>
            </a:r>
            <a:r>
              <a:rPr lang="en-US" altLang="zh-CN" dirty="0"/>
              <a:t>^</a:t>
            </a:r>
            <a:r>
              <a:rPr lang="zh-CN" altLang="en-US" dirty="0"/>
              <a:t>（根蒂</a:t>
            </a:r>
            <a:r>
              <a:rPr lang="en-US" altLang="zh-CN" dirty="0"/>
              <a:t>=</a:t>
            </a:r>
            <a:r>
              <a:rPr lang="zh-CN" altLang="en-US" dirty="0"/>
              <a:t>稍蜷）</a:t>
            </a:r>
            <a:r>
              <a:rPr lang="en-US" altLang="zh-CN" dirty="0"/>
              <a:t>^</a:t>
            </a:r>
            <a:r>
              <a:rPr lang="zh-CN" altLang="en-US" dirty="0"/>
              <a:t>（敲声</a:t>
            </a:r>
            <a:r>
              <a:rPr lang="en-US" altLang="zh-CN" dirty="0"/>
              <a:t>=</a:t>
            </a:r>
            <a:r>
              <a:rPr lang="zh-CN" altLang="en-US" dirty="0"/>
              <a:t>浊响）（</a:t>
            </a:r>
            <a:r>
              <a:rPr lang="en-US" altLang="zh-CN" dirty="0"/>
              <a:t>17</a:t>
            </a:r>
            <a:r>
              <a:rPr lang="zh-CN" altLang="en-US" dirty="0"/>
              <a:t>）（色泽</a:t>
            </a:r>
            <a:r>
              <a:rPr lang="en-US" altLang="zh-CN" dirty="0"/>
              <a:t>=</a:t>
            </a:r>
            <a:r>
              <a:rPr lang="zh-CN" altLang="en-US" dirty="0"/>
              <a:t>乌黑）</a:t>
            </a:r>
            <a:r>
              <a:rPr lang="en-US" altLang="zh-CN" dirty="0"/>
              <a:t>^</a:t>
            </a:r>
            <a:r>
              <a:rPr lang="zh-CN" altLang="en-US" dirty="0"/>
              <a:t>（根蒂</a:t>
            </a:r>
            <a:r>
              <a:rPr lang="en-US" altLang="zh-CN" dirty="0"/>
              <a:t>=</a:t>
            </a:r>
            <a:r>
              <a:rPr lang="zh-CN" altLang="en-US" dirty="0"/>
              <a:t>稍蜷）</a:t>
            </a:r>
            <a:r>
              <a:rPr lang="en-US" altLang="zh-CN" dirty="0"/>
              <a:t>^</a:t>
            </a:r>
            <a:r>
              <a:rPr lang="zh-CN" altLang="en-US" dirty="0"/>
              <a:t>（敲声</a:t>
            </a:r>
            <a:r>
              <a:rPr lang="en-US" altLang="zh-CN" dirty="0"/>
              <a:t>=</a:t>
            </a:r>
            <a:r>
              <a:rPr lang="zh-CN" altLang="en-US" dirty="0"/>
              <a:t>清脆）（</a:t>
            </a:r>
            <a:r>
              <a:rPr lang="en-US" altLang="zh-CN" dirty="0"/>
              <a:t>18</a:t>
            </a:r>
            <a:r>
              <a:rPr lang="zh-CN" altLang="en-US" dirty="0"/>
              <a:t>）（色泽</a:t>
            </a:r>
            <a:r>
              <a:rPr lang="en-US" altLang="zh-CN" dirty="0"/>
              <a:t>=</a:t>
            </a:r>
            <a:r>
              <a:rPr lang="zh-CN" altLang="en-US" dirty="0"/>
              <a:t>乌黑）</a:t>
            </a:r>
            <a:r>
              <a:rPr lang="en-US" altLang="zh-CN" dirty="0"/>
              <a:t>^</a:t>
            </a:r>
            <a:r>
              <a:rPr lang="zh-CN" altLang="en-US" dirty="0"/>
              <a:t>（根蒂</a:t>
            </a:r>
            <a:r>
              <a:rPr lang="en-US" altLang="zh-CN" dirty="0"/>
              <a:t>=</a:t>
            </a:r>
            <a:r>
              <a:rPr lang="zh-CN" altLang="en-US" dirty="0"/>
              <a:t>稍蜷）</a:t>
            </a:r>
            <a:r>
              <a:rPr lang="en-US" altLang="zh-CN" dirty="0"/>
              <a:t>^</a:t>
            </a:r>
            <a:r>
              <a:rPr lang="zh-CN" altLang="en-US" dirty="0"/>
              <a:t>（敲声</a:t>
            </a:r>
            <a:r>
              <a:rPr lang="en-US" altLang="zh-CN" dirty="0"/>
              <a:t>=</a:t>
            </a:r>
            <a:r>
              <a:rPr lang="zh-CN" altLang="en-US" dirty="0"/>
              <a:t>沉闷）</a:t>
            </a:r>
          </a:p>
        </p:txBody>
      </p:sp>
    </p:spTree>
    <p:extLst>
      <p:ext uri="{BB962C8B-B14F-4D97-AF65-F5344CB8AC3E}">
        <p14:creationId xmlns:p14="http://schemas.microsoft.com/office/powerpoint/2010/main" val="859432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假设空间</a:t>
            </a:r>
          </a:p>
        </p:txBody>
      </p:sp>
      <p:sp>
        <p:nvSpPr>
          <p:cNvPr id="5" name="矩形 4">
            <a:extLst>
              <a:ext uri="{FF2B5EF4-FFF2-40B4-BE49-F238E27FC236}">
                <a16:creationId xmlns:a16="http://schemas.microsoft.com/office/drawing/2014/main" id="{07C9A73F-11F5-4B76-9F08-3A5EAE096B3C}"/>
              </a:ext>
            </a:extLst>
          </p:cNvPr>
          <p:cNvSpPr/>
          <p:nvPr/>
        </p:nvSpPr>
        <p:spPr>
          <a:xfrm>
            <a:off x="1581593" y="856357"/>
            <a:ext cx="5980814" cy="2585323"/>
          </a:xfrm>
          <a:prstGeom prst="rect">
            <a:avLst/>
          </a:prstGeom>
        </p:spPr>
        <p:txBody>
          <a:bodyPr wrap="square">
            <a:spAutoFit/>
          </a:bodyPr>
          <a:lstStyle/>
          <a:p>
            <a:r>
              <a:rPr lang="zh-CN" altLang="en-US" dirty="0"/>
              <a:t>（</a:t>
            </a:r>
            <a:r>
              <a:rPr lang="en-US" altLang="zh-CN" dirty="0"/>
              <a:t>19</a:t>
            </a:r>
            <a:r>
              <a:rPr lang="zh-CN" altLang="en-US" dirty="0"/>
              <a:t>）（色泽</a:t>
            </a:r>
            <a:r>
              <a:rPr lang="en-US" altLang="zh-CN" dirty="0"/>
              <a:t>=*</a:t>
            </a:r>
            <a:r>
              <a:rPr lang="zh-CN" altLang="en-US" dirty="0"/>
              <a:t>）</a:t>
            </a:r>
            <a:r>
              <a:rPr lang="en-US" altLang="zh-CN" dirty="0"/>
              <a:t>^</a:t>
            </a:r>
            <a:r>
              <a:rPr lang="zh-CN" altLang="en-US" dirty="0"/>
              <a:t>（根蒂</a:t>
            </a:r>
            <a:r>
              <a:rPr lang="en-US" altLang="zh-CN" dirty="0"/>
              <a:t>=</a:t>
            </a:r>
            <a:r>
              <a:rPr lang="zh-CN" altLang="en-US" dirty="0"/>
              <a:t>蜷缩）</a:t>
            </a:r>
            <a:r>
              <a:rPr lang="en-US" altLang="zh-CN" dirty="0"/>
              <a:t>^</a:t>
            </a:r>
            <a:r>
              <a:rPr lang="zh-CN" altLang="en-US" dirty="0"/>
              <a:t>（敲声</a:t>
            </a:r>
            <a:r>
              <a:rPr lang="en-US" altLang="zh-CN" dirty="0"/>
              <a:t>=</a:t>
            </a:r>
            <a:r>
              <a:rPr lang="zh-CN" altLang="en-US" dirty="0"/>
              <a:t>浊响）（</a:t>
            </a:r>
            <a:r>
              <a:rPr lang="en-US" altLang="zh-CN" dirty="0"/>
              <a:t>20</a:t>
            </a:r>
            <a:r>
              <a:rPr lang="zh-CN" altLang="en-US" dirty="0"/>
              <a:t>）（色泽</a:t>
            </a:r>
            <a:r>
              <a:rPr lang="en-US" altLang="zh-CN" dirty="0"/>
              <a:t>=*</a:t>
            </a:r>
            <a:r>
              <a:rPr lang="zh-CN" altLang="en-US" dirty="0"/>
              <a:t>）</a:t>
            </a:r>
            <a:r>
              <a:rPr lang="en-US" altLang="zh-CN" dirty="0"/>
              <a:t>^</a:t>
            </a:r>
            <a:r>
              <a:rPr lang="zh-CN" altLang="en-US" dirty="0"/>
              <a:t>（根蒂</a:t>
            </a:r>
            <a:r>
              <a:rPr lang="en-US" altLang="zh-CN" dirty="0"/>
              <a:t>=</a:t>
            </a:r>
            <a:r>
              <a:rPr lang="zh-CN" altLang="en-US" dirty="0"/>
              <a:t>蜷缩）</a:t>
            </a:r>
            <a:r>
              <a:rPr lang="en-US" altLang="zh-CN" dirty="0"/>
              <a:t>^</a:t>
            </a:r>
            <a:r>
              <a:rPr lang="zh-CN" altLang="en-US" dirty="0"/>
              <a:t>（敲声</a:t>
            </a:r>
            <a:r>
              <a:rPr lang="en-US" altLang="zh-CN" dirty="0"/>
              <a:t>=</a:t>
            </a:r>
            <a:r>
              <a:rPr lang="zh-CN" altLang="en-US" dirty="0"/>
              <a:t>清脆）（</a:t>
            </a:r>
            <a:r>
              <a:rPr lang="en-US" altLang="zh-CN" dirty="0"/>
              <a:t>21</a:t>
            </a:r>
            <a:r>
              <a:rPr lang="zh-CN" altLang="en-US" dirty="0"/>
              <a:t>）（色泽</a:t>
            </a:r>
            <a:r>
              <a:rPr lang="en-US" altLang="zh-CN" dirty="0"/>
              <a:t>=*</a:t>
            </a:r>
            <a:r>
              <a:rPr lang="zh-CN" altLang="en-US" dirty="0"/>
              <a:t>）</a:t>
            </a:r>
            <a:r>
              <a:rPr lang="en-US" altLang="zh-CN" dirty="0"/>
              <a:t>^</a:t>
            </a:r>
            <a:r>
              <a:rPr lang="zh-CN" altLang="en-US" dirty="0"/>
              <a:t>（根蒂</a:t>
            </a:r>
            <a:r>
              <a:rPr lang="en-US" altLang="zh-CN" dirty="0"/>
              <a:t>=</a:t>
            </a:r>
            <a:r>
              <a:rPr lang="zh-CN" altLang="en-US" dirty="0"/>
              <a:t>蜷缩）</a:t>
            </a:r>
            <a:r>
              <a:rPr lang="en-US" altLang="zh-CN" dirty="0"/>
              <a:t>^</a:t>
            </a:r>
            <a:r>
              <a:rPr lang="zh-CN" altLang="en-US" dirty="0"/>
              <a:t>（敲声</a:t>
            </a:r>
            <a:r>
              <a:rPr lang="en-US" altLang="zh-CN" dirty="0"/>
              <a:t>=</a:t>
            </a:r>
            <a:r>
              <a:rPr lang="zh-CN" altLang="en-US" dirty="0"/>
              <a:t>沉闷）（</a:t>
            </a:r>
            <a:r>
              <a:rPr lang="en-US" altLang="zh-CN" dirty="0"/>
              <a:t>22</a:t>
            </a:r>
            <a:r>
              <a:rPr lang="zh-CN" altLang="en-US" dirty="0"/>
              <a:t>）（色泽</a:t>
            </a:r>
            <a:r>
              <a:rPr lang="en-US" altLang="zh-CN" dirty="0"/>
              <a:t>=*</a:t>
            </a:r>
            <a:r>
              <a:rPr lang="zh-CN" altLang="en-US" dirty="0"/>
              <a:t>）</a:t>
            </a:r>
            <a:r>
              <a:rPr lang="en-US" altLang="zh-CN" dirty="0"/>
              <a:t>^</a:t>
            </a:r>
            <a:r>
              <a:rPr lang="zh-CN" altLang="en-US" dirty="0"/>
              <a:t>（根蒂</a:t>
            </a:r>
            <a:r>
              <a:rPr lang="en-US" altLang="zh-CN" dirty="0"/>
              <a:t>=</a:t>
            </a:r>
            <a:r>
              <a:rPr lang="zh-CN" altLang="en-US" dirty="0"/>
              <a:t>硬挺）</a:t>
            </a:r>
            <a:r>
              <a:rPr lang="en-US" altLang="zh-CN" dirty="0"/>
              <a:t>^</a:t>
            </a:r>
            <a:r>
              <a:rPr lang="zh-CN" altLang="en-US" dirty="0"/>
              <a:t>（敲声</a:t>
            </a:r>
            <a:r>
              <a:rPr lang="en-US" altLang="zh-CN" dirty="0"/>
              <a:t>=</a:t>
            </a:r>
            <a:r>
              <a:rPr lang="zh-CN" altLang="en-US" dirty="0"/>
              <a:t>浊响）（</a:t>
            </a:r>
            <a:r>
              <a:rPr lang="en-US" altLang="zh-CN" dirty="0"/>
              <a:t>23</a:t>
            </a:r>
            <a:r>
              <a:rPr lang="zh-CN" altLang="en-US" dirty="0"/>
              <a:t>）（色泽</a:t>
            </a:r>
            <a:r>
              <a:rPr lang="en-US" altLang="zh-CN" dirty="0"/>
              <a:t>=*</a:t>
            </a:r>
            <a:r>
              <a:rPr lang="zh-CN" altLang="en-US" dirty="0"/>
              <a:t>）</a:t>
            </a:r>
            <a:r>
              <a:rPr lang="en-US" altLang="zh-CN" dirty="0"/>
              <a:t>^</a:t>
            </a:r>
            <a:r>
              <a:rPr lang="zh-CN" altLang="en-US" dirty="0"/>
              <a:t>（根蒂</a:t>
            </a:r>
            <a:r>
              <a:rPr lang="en-US" altLang="zh-CN" dirty="0"/>
              <a:t>=</a:t>
            </a:r>
            <a:r>
              <a:rPr lang="zh-CN" altLang="en-US" dirty="0"/>
              <a:t>硬挺）</a:t>
            </a:r>
            <a:r>
              <a:rPr lang="en-US" altLang="zh-CN" dirty="0"/>
              <a:t>^</a:t>
            </a:r>
            <a:r>
              <a:rPr lang="zh-CN" altLang="en-US" dirty="0"/>
              <a:t>（敲声</a:t>
            </a:r>
            <a:r>
              <a:rPr lang="en-US" altLang="zh-CN" dirty="0"/>
              <a:t>=</a:t>
            </a:r>
            <a:r>
              <a:rPr lang="zh-CN" altLang="en-US" dirty="0"/>
              <a:t>清脆）（</a:t>
            </a:r>
            <a:r>
              <a:rPr lang="en-US" altLang="zh-CN" dirty="0"/>
              <a:t>24</a:t>
            </a:r>
            <a:r>
              <a:rPr lang="zh-CN" altLang="en-US" dirty="0"/>
              <a:t>）（色泽</a:t>
            </a:r>
            <a:r>
              <a:rPr lang="en-US" altLang="zh-CN" dirty="0"/>
              <a:t>=*</a:t>
            </a:r>
            <a:r>
              <a:rPr lang="zh-CN" altLang="en-US" dirty="0"/>
              <a:t>）</a:t>
            </a:r>
            <a:r>
              <a:rPr lang="en-US" altLang="zh-CN" dirty="0"/>
              <a:t>^</a:t>
            </a:r>
            <a:r>
              <a:rPr lang="zh-CN" altLang="en-US" dirty="0"/>
              <a:t>（根蒂</a:t>
            </a:r>
            <a:r>
              <a:rPr lang="en-US" altLang="zh-CN" dirty="0"/>
              <a:t>=</a:t>
            </a:r>
            <a:r>
              <a:rPr lang="zh-CN" altLang="en-US" dirty="0"/>
              <a:t>硬挺）</a:t>
            </a:r>
            <a:r>
              <a:rPr lang="en-US" altLang="zh-CN" dirty="0"/>
              <a:t>^</a:t>
            </a:r>
            <a:r>
              <a:rPr lang="zh-CN" altLang="en-US" dirty="0"/>
              <a:t>（敲声</a:t>
            </a:r>
            <a:r>
              <a:rPr lang="en-US" altLang="zh-CN" dirty="0"/>
              <a:t>=</a:t>
            </a:r>
            <a:r>
              <a:rPr lang="zh-CN" altLang="en-US" dirty="0"/>
              <a:t>沉闷）（</a:t>
            </a:r>
            <a:r>
              <a:rPr lang="en-US" altLang="zh-CN" dirty="0"/>
              <a:t>25</a:t>
            </a:r>
            <a:r>
              <a:rPr lang="zh-CN" altLang="en-US" dirty="0"/>
              <a:t>）（色泽</a:t>
            </a:r>
            <a:r>
              <a:rPr lang="en-US" altLang="zh-CN" dirty="0"/>
              <a:t>=*</a:t>
            </a:r>
            <a:r>
              <a:rPr lang="zh-CN" altLang="en-US" dirty="0"/>
              <a:t>）</a:t>
            </a:r>
            <a:r>
              <a:rPr lang="en-US" altLang="zh-CN" dirty="0"/>
              <a:t>^</a:t>
            </a:r>
            <a:r>
              <a:rPr lang="zh-CN" altLang="en-US" dirty="0"/>
              <a:t>（根蒂</a:t>
            </a:r>
            <a:r>
              <a:rPr lang="en-US" altLang="zh-CN" dirty="0"/>
              <a:t>=</a:t>
            </a:r>
            <a:r>
              <a:rPr lang="zh-CN" altLang="en-US" dirty="0"/>
              <a:t>稍蜷）</a:t>
            </a:r>
            <a:r>
              <a:rPr lang="en-US" altLang="zh-CN" dirty="0"/>
              <a:t>^</a:t>
            </a:r>
            <a:r>
              <a:rPr lang="zh-CN" altLang="en-US" dirty="0"/>
              <a:t>（敲声</a:t>
            </a:r>
            <a:r>
              <a:rPr lang="en-US" altLang="zh-CN" dirty="0"/>
              <a:t>=</a:t>
            </a:r>
            <a:r>
              <a:rPr lang="zh-CN" altLang="en-US" dirty="0"/>
              <a:t>浊响）（</a:t>
            </a:r>
            <a:r>
              <a:rPr lang="en-US" altLang="zh-CN" dirty="0"/>
              <a:t>26</a:t>
            </a:r>
            <a:r>
              <a:rPr lang="zh-CN" altLang="en-US" dirty="0"/>
              <a:t>）（色泽</a:t>
            </a:r>
            <a:r>
              <a:rPr lang="en-US" altLang="zh-CN" dirty="0"/>
              <a:t>=*</a:t>
            </a:r>
            <a:r>
              <a:rPr lang="zh-CN" altLang="en-US" dirty="0"/>
              <a:t>）</a:t>
            </a:r>
            <a:r>
              <a:rPr lang="en-US" altLang="zh-CN" dirty="0"/>
              <a:t>^</a:t>
            </a:r>
            <a:r>
              <a:rPr lang="zh-CN" altLang="en-US" dirty="0"/>
              <a:t>（根蒂</a:t>
            </a:r>
            <a:r>
              <a:rPr lang="en-US" altLang="zh-CN" dirty="0"/>
              <a:t>=</a:t>
            </a:r>
            <a:r>
              <a:rPr lang="zh-CN" altLang="en-US" dirty="0"/>
              <a:t>稍蜷）</a:t>
            </a:r>
            <a:r>
              <a:rPr lang="en-US" altLang="zh-CN" dirty="0"/>
              <a:t>^</a:t>
            </a:r>
            <a:r>
              <a:rPr lang="zh-CN" altLang="en-US" dirty="0"/>
              <a:t>（敲声</a:t>
            </a:r>
            <a:r>
              <a:rPr lang="en-US" altLang="zh-CN" dirty="0"/>
              <a:t>=</a:t>
            </a:r>
            <a:r>
              <a:rPr lang="zh-CN" altLang="en-US" dirty="0"/>
              <a:t>清脆）（</a:t>
            </a:r>
            <a:r>
              <a:rPr lang="en-US" altLang="zh-CN" dirty="0"/>
              <a:t>27</a:t>
            </a:r>
            <a:r>
              <a:rPr lang="zh-CN" altLang="en-US" dirty="0"/>
              <a:t>）（色泽</a:t>
            </a:r>
            <a:r>
              <a:rPr lang="en-US" altLang="zh-CN" dirty="0"/>
              <a:t>=*</a:t>
            </a:r>
            <a:r>
              <a:rPr lang="zh-CN" altLang="en-US" dirty="0"/>
              <a:t>）</a:t>
            </a:r>
            <a:r>
              <a:rPr lang="en-US" altLang="zh-CN" dirty="0"/>
              <a:t>^</a:t>
            </a:r>
            <a:r>
              <a:rPr lang="zh-CN" altLang="en-US" dirty="0"/>
              <a:t>（根蒂</a:t>
            </a:r>
            <a:r>
              <a:rPr lang="en-US" altLang="zh-CN" dirty="0"/>
              <a:t>=</a:t>
            </a:r>
            <a:r>
              <a:rPr lang="zh-CN" altLang="en-US" dirty="0"/>
              <a:t>稍蜷）</a:t>
            </a:r>
            <a:r>
              <a:rPr lang="en-US" altLang="zh-CN" dirty="0"/>
              <a:t>^</a:t>
            </a:r>
            <a:r>
              <a:rPr lang="zh-CN" altLang="en-US" dirty="0"/>
              <a:t>（敲声</a:t>
            </a:r>
            <a:r>
              <a:rPr lang="en-US" altLang="zh-CN" dirty="0"/>
              <a:t>=</a:t>
            </a:r>
            <a:r>
              <a:rPr lang="zh-CN" altLang="en-US" dirty="0"/>
              <a:t>沉闷）</a:t>
            </a:r>
          </a:p>
        </p:txBody>
      </p:sp>
      <p:sp>
        <p:nvSpPr>
          <p:cNvPr id="6" name="矩形 5">
            <a:extLst>
              <a:ext uri="{FF2B5EF4-FFF2-40B4-BE49-F238E27FC236}">
                <a16:creationId xmlns:a16="http://schemas.microsoft.com/office/drawing/2014/main" id="{61D886FB-6437-4A56-B075-EA2889DC83D4}"/>
              </a:ext>
            </a:extLst>
          </p:cNvPr>
          <p:cNvSpPr/>
          <p:nvPr/>
        </p:nvSpPr>
        <p:spPr>
          <a:xfrm>
            <a:off x="1581592" y="3308773"/>
            <a:ext cx="5547537" cy="3416320"/>
          </a:xfrm>
          <a:prstGeom prst="rect">
            <a:avLst/>
          </a:prstGeom>
        </p:spPr>
        <p:txBody>
          <a:bodyPr wrap="square">
            <a:spAutoFit/>
          </a:bodyPr>
          <a:lstStyle/>
          <a:p>
            <a:r>
              <a:rPr lang="zh-CN" altLang="en-US" dirty="0"/>
              <a:t>（</a:t>
            </a:r>
            <a:r>
              <a:rPr lang="en-US" altLang="zh-CN" dirty="0"/>
              <a:t>28</a:t>
            </a:r>
            <a:r>
              <a:rPr lang="zh-CN" altLang="en-US" dirty="0"/>
              <a:t>）（色泽</a:t>
            </a:r>
            <a:r>
              <a:rPr lang="en-US" altLang="zh-CN" dirty="0"/>
              <a:t>=</a:t>
            </a:r>
            <a:r>
              <a:rPr lang="zh-CN" altLang="en-US" dirty="0"/>
              <a:t>青绿）</a:t>
            </a:r>
            <a:r>
              <a:rPr lang="en-US" altLang="zh-CN" dirty="0"/>
              <a:t>^</a:t>
            </a:r>
            <a:r>
              <a:rPr lang="zh-CN" altLang="en-US" dirty="0"/>
              <a:t>（根蒂</a:t>
            </a:r>
            <a:r>
              <a:rPr lang="en-US" altLang="zh-CN" dirty="0"/>
              <a:t>=*</a:t>
            </a:r>
            <a:r>
              <a:rPr lang="zh-CN" altLang="en-US" dirty="0"/>
              <a:t>）</a:t>
            </a:r>
            <a:r>
              <a:rPr lang="en-US" altLang="zh-CN" dirty="0"/>
              <a:t>^</a:t>
            </a:r>
            <a:r>
              <a:rPr lang="zh-CN" altLang="en-US" dirty="0"/>
              <a:t>（敲声</a:t>
            </a:r>
            <a:r>
              <a:rPr lang="en-US" altLang="zh-CN" dirty="0"/>
              <a:t>=</a:t>
            </a:r>
            <a:r>
              <a:rPr lang="zh-CN" altLang="en-US" dirty="0"/>
              <a:t>浊响）（</a:t>
            </a:r>
            <a:r>
              <a:rPr lang="en-US" altLang="zh-CN" dirty="0"/>
              <a:t>29</a:t>
            </a:r>
            <a:r>
              <a:rPr lang="zh-CN" altLang="en-US" dirty="0"/>
              <a:t>）（色泽</a:t>
            </a:r>
            <a:r>
              <a:rPr lang="en-US" altLang="zh-CN" dirty="0"/>
              <a:t>=</a:t>
            </a:r>
            <a:r>
              <a:rPr lang="zh-CN" altLang="en-US" dirty="0"/>
              <a:t>青绿）</a:t>
            </a:r>
            <a:r>
              <a:rPr lang="en-US" altLang="zh-CN" dirty="0"/>
              <a:t>^</a:t>
            </a:r>
            <a:r>
              <a:rPr lang="zh-CN" altLang="en-US" dirty="0"/>
              <a:t>（根蒂</a:t>
            </a:r>
            <a:r>
              <a:rPr lang="en-US" altLang="zh-CN" dirty="0"/>
              <a:t>=*</a:t>
            </a:r>
            <a:r>
              <a:rPr lang="zh-CN" altLang="en-US" dirty="0"/>
              <a:t>）</a:t>
            </a:r>
            <a:r>
              <a:rPr lang="en-US" altLang="zh-CN" dirty="0"/>
              <a:t>^</a:t>
            </a:r>
            <a:r>
              <a:rPr lang="zh-CN" altLang="en-US" dirty="0"/>
              <a:t>（敲声</a:t>
            </a:r>
            <a:r>
              <a:rPr lang="en-US" altLang="zh-CN" dirty="0"/>
              <a:t>=</a:t>
            </a:r>
            <a:r>
              <a:rPr lang="zh-CN" altLang="en-US" dirty="0"/>
              <a:t>清脆）（</a:t>
            </a:r>
            <a:r>
              <a:rPr lang="en-US" altLang="zh-CN" dirty="0"/>
              <a:t>30</a:t>
            </a:r>
            <a:r>
              <a:rPr lang="zh-CN" altLang="en-US" dirty="0"/>
              <a:t>）（色泽</a:t>
            </a:r>
            <a:r>
              <a:rPr lang="en-US" altLang="zh-CN" dirty="0"/>
              <a:t>=</a:t>
            </a:r>
            <a:r>
              <a:rPr lang="zh-CN" altLang="en-US" dirty="0"/>
              <a:t>青绿）</a:t>
            </a:r>
            <a:r>
              <a:rPr lang="en-US" altLang="zh-CN" dirty="0"/>
              <a:t>^</a:t>
            </a:r>
            <a:r>
              <a:rPr lang="zh-CN" altLang="en-US" dirty="0"/>
              <a:t>（根蒂</a:t>
            </a:r>
            <a:r>
              <a:rPr lang="en-US" altLang="zh-CN" dirty="0"/>
              <a:t>=*</a:t>
            </a:r>
            <a:r>
              <a:rPr lang="zh-CN" altLang="en-US" dirty="0"/>
              <a:t>）</a:t>
            </a:r>
            <a:r>
              <a:rPr lang="en-US" altLang="zh-CN" dirty="0"/>
              <a:t>^</a:t>
            </a:r>
            <a:r>
              <a:rPr lang="zh-CN" altLang="en-US" dirty="0"/>
              <a:t>（敲声</a:t>
            </a:r>
            <a:r>
              <a:rPr lang="en-US" altLang="zh-CN" dirty="0"/>
              <a:t>=</a:t>
            </a:r>
            <a:r>
              <a:rPr lang="zh-CN" altLang="en-US" dirty="0"/>
              <a:t>沉闷）（</a:t>
            </a:r>
            <a:r>
              <a:rPr lang="en-US" altLang="zh-CN" dirty="0"/>
              <a:t>31</a:t>
            </a:r>
            <a:r>
              <a:rPr lang="zh-CN" altLang="en-US" dirty="0"/>
              <a:t>）（色泽</a:t>
            </a:r>
            <a:r>
              <a:rPr lang="en-US" altLang="zh-CN" dirty="0"/>
              <a:t>=</a:t>
            </a:r>
            <a:r>
              <a:rPr lang="zh-CN" altLang="en-US" dirty="0"/>
              <a:t>乌黑）</a:t>
            </a:r>
            <a:r>
              <a:rPr lang="en-US" altLang="zh-CN" dirty="0"/>
              <a:t>^</a:t>
            </a:r>
            <a:r>
              <a:rPr lang="zh-CN" altLang="en-US" dirty="0"/>
              <a:t>（根蒂</a:t>
            </a:r>
            <a:r>
              <a:rPr lang="en-US" altLang="zh-CN" dirty="0"/>
              <a:t>=*</a:t>
            </a:r>
            <a:r>
              <a:rPr lang="zh-CN" altLang="en-US" dirty="0"/>
              <a:t>）</a:t>
            </a:r>
            <a:r>
              <a:rPr lang="en-US" altLang="zh-CN" dirty="0"/>
              <a:t>^</a:t>
            </a:r>
            <a:r>
              <a:rPr lang="zh-CN" altLang="en-US" dirty="0"/>
              <a:t>（敲声</a:t>
            </a:r>
            <a:r>
              <a:rPr lang="en-US" altLang="zh-CN" dirty="0"/>
              <a:t>=</a:t>
            </a:r>
            <a:r>
              <a:rPr lang="zh-CN" altLang="en-US" dirty="0"/>
              <a:t>浊响）（</a:t>
            </a:r>
            <a:r>
              <a:rPr lang="en-US" altLang="zh-CN" dirty="0"/>
              <a:t>32</a:t>
            </a:r>
            <a:r>
              <a:rPr lang="zh-CN" altLang="en-US" dirty="0"/>
              <a:t>）（色泽</a:t>
            </a:r>
            <a:r>
              <a:rPr lang="en-US" altLang="zh-CN" dirty="0"/>
              <a:t>=</a:t>
            </a:r>
            <a:r>
              <a:rPr lang="zh-CN" altLang="en-US" dirty="0"/>
              <a:t>乌黑）</a:t>
            </a:r>
            <a:r>
              <a:rPr lang="en-US" altLang="zh-CN" dirty="0"/>
              <a:t>^</a:t>
            </a:r>
            <a:r>
              <a:rPr lang="zh-CN" altLang="en-US" dirty="0"/>
              <a:t>（根蒂</a:t>
            </a:r>
            <a:r>
              <a:rPr lang="en-US" altLang="zh-CN" dirty="0"/>
              <a:t>=*</a:t>
            </a:r>
            <a:r>
              <a:rPr lang="zh-CN" altLang="en-US" dirty="0"/>
              <a:t>）</a:t>
            </a:r>
            <a:r>
              <a:rPr lang="en-US" altLang="zh-CN" dirty="0"/>
              <a:t>^</a:t>
            </a:r>
            <a:r>
              <a:rPr lang="zh-CN" altLang="en-US" dirty="0"/>
              <a:t>（敲声</a:t>
            </a:r>
            <a:r>
              <a:rPr lang="en-US" altLang="zh-CN" dirty="0"/>
              <a:t>=</a:t>
            </a:r>
            <a:r>
              <a:rPr lang="zh-CN" altLang="en-US" dirty="0"/>
              <a:t>清脆）（</a:t>
            </a:r>
            <a:r>
              <a:rPr lang="en-US" altLang="zh-CN" dirty="0"/>
              <a:t>33</a:t>
            </a:r>
            <a:r>
              <a:rPr lang="zh-CN" altLang="en-US" dirty="0"/>
              <a:t>）（色泽</a:t>
            </a:r>
            <a:r>
              <a:rPr lang="en-US" altLang="zh-CN" dirty="0"/>
              <a:t>=</a:t>
            </a:r>
            <a:r>
              <a:rPr lang="zh-CN" altLang="en-US" dirty="0"/>
              <a:t>乌黑）</a:t>
            </a:r>
            <a:r>
              <a:rPr lang="en-US" altLang="zh-CN" dirty="0"/>
              <a:t>^</a:t>
            </a:r>
            <a:r>
              <a:rPr lang="zh-CN" altLang="en-US" dirty="0"/>
              <a:t>（根蒂</a:t>
            </a:r>
            <a:r>
              <a:rPr lang="en-US" altLang="zh-CN" dirty="0"/>
              <a:t>=*</a:t>
            </a:r>
            <a:r>
              <a:rPr lang="zh-CN" altLang="en-US" dirty="0"/>
              <a:t>）</a:t>
            </a:r>
            <a:r>
              <a:rPr lang="en-US" altLang="zh-CN" dirty="0"/>
              <a:t>^</a:t>
            </a:r>
            <a:r>
              <a:rPr lang="zh-CN" altLang="en-US" dirty="0"/>
              <a:t>（敲声</a:t>
            </a:r>
            <a:r>
              <a:rPr lang="en-US" altLang="zh-CN" dirty="0"/>
              <a:t>=</a:t>
            </a:r>
            <a:r>
              <a:rPr lang="zh-CN" altLang="en-US" dirty="0"/>
              <a:t>沉闷）（</a:t>
            </a:r>
            <a:r>
              <a:rPr lang="en-US" altLang="zh-CN" dirty="0"/>
              <a:t>34</a:t>
            </a:r>
            <a:r>
              <a:rPr lang="zh-CN" altLang="en-US" dirty="0"/>
              <a:t>）（色泽</a:t>
            </a:r>
            <a:r>
              <a:rPr lang="en-US" altLang="zh-CN" dirty="0"/>
              <a:t>=</a:t>
            </a:r>
            <a:r>
              <a:rPr lang="zh-CN" altLang="en-US" dirty="0"/>
              <a:t>青绿）</a:t>
            </a:r>
            <a:r>
              <a:rPr lang="en-US" altLang="zh-CN" dirty="0"/>
              <a:t>^</a:t>
            </a:r>
            <a:r>
              <a:rPr lang="zh-CN" altLang="en-US" dirty="0"/>
              <a:t>（根蒂</a:t>
            </a:r>
            <a:r>
              <a:rPr lang="en-US" altLang="zh-CN" dirty="0"/>
              <a:t>=</a:t>
            </a:r>
            <a:r>
              <a:rPr lang="zh-CN" altLang="en-US" dirty="0"/>
              <a:t>蜷缩）</a:t>
            </a:r>
            <a:r>
              <a:rPr lang="en-US" altLang="zh-CN" dirty="0"/>
              <a:t>^</a:t>
            </a:r>
            <a:r>
              <a:rPr lang="zh-CN" altLang="en-US" dirty="0"/>
              <a:t>（敲声</a:t>
            </a:r>
            <a:r>
              <a:rPr lang="en-US" altLang="zh-CN" dirty="0"/>
              <a:t>=*</a:t>
            </a:r>
            <a:r>
              <a:rPr lang="zh-CN" altLang="en-US" dirty="0"/>
              <a:t>）（</a:t>
            </a:r>
            <a:r>
              <a:rPr lang="en-US" altLang="zh-CN" dirty="0"/>
              <a:t>35</a:t>
            </a:r>
            <a:r>
              <a:rPr lang="zh-CN" altLang="en-US" dirty="0"/>
              <a:t>）（色泽</a:t>
            </a:r>
            <a:r>
              <a:rPr lang="en-US" altLang="zh-CN" dirty="0"/>
              <a:t>=</a:t>
            </a:r>
            <a:r>
              <a:rPr lang="zh-CN" altLang="en-US" dirty="0"/>
              <a:t>青绿）</a:t>
            </a:r>
            <a:r>
              <a:rPr lang="en-US" altLang="zh-CN" dirty="0"/>
              <a:t>^</a:t>
            </a:r>
            <a:r>
              <a:rPr lang="zh-CN" altLang="en-US" dirty="0"/>
              <a:t>（根蒂</a:t>
            </a:r>
            <a:r>
              <a:rPr lang="en-US" altLang="zh-CN" dirty="0"/>
              <a:t>=</a:t>
            </a:r>
            <a:r>
              <a:rPr lang="zh-CN" altLang="en-US" dirty="0"/>
              <a:t>硬挺）</a:t>
            </a:r>
            <a:r>
              <a:rPr lang="en-US" altLang="zh-CN" dirty="0"/>
              <a:t>^</a:t>
            </a:r>
            <a:r>
              <a:rPr lang="zh-CN" altLang="en-US" dirty="0"/>
              <a:t>（敲声</a:t>
            </a:r>
            <a:r>
              <a:rPr lang="en-US" altLang="zh-CN" dirty="0"/>
              <a:t>=*</a:t>
            </a:r>
            <a:r>
              <a:rPr lang="zh-CN" altLang="en-US" dirty="0"/>
              <a:t>）（</a:t>
            </a:r>
            <a:r>
              <a:rPr lang="en-US" altLang="zh-CN" dirty="0"/>
              <a:t>36</a:t>
            </a:r>
            <a:r>
              <a:rPr lang="zh-CN" altLang="en-US" dirty="0"/>
              <a:t>）（色泽</a:t>
            </a:r>
            <a:r>
              <a:rPr lang="en-US" altLang="zh-CN" dirty="0"/>
              <a:t>=</a:t>
            </a:r>
            <a:r>
              <a:rPr lang="zh-CN" altLang="en-US" dirty="0"/>
              <a:t>青绿）</a:t>
            </a:r>
            <a:r>
              <a:rPr lang="en-US" altLang="zh-CN" dirty="0"/>
              <a:t>^</a:t>
            </a:r>
            <a:r>
              <a:rPr lang="zh-CN" altLang="en-US" dirty="0"/>
              <a:t>（根蒂</a:t>
            </a:r>
            <a:r>
              <a:rPr lang="en-US" altLang="zh-CN" dirty="0"/>
              <a:t>=</a:t>
            </a:r>
            <a:r>
              <a:rPr lang="zh-CN" altLang="en-US" dirty="0"/>
              <a:t>稍蜷）</a:t>
            </a:r>
            <a:r>
              <a:rPr lang="en-US" altLang="zh-CN" dirty="0"/>
              <a:t>^</a:t>
            </a:r>
            <a:r>
              <a:rPr lang="zh-CN" altLang="en-US" dirty="0"/>
              <a:t>（敲声</a:t>
            </a:r>
            <a:r>
              <a:rPr lang="en-US" altLang="zh-CN" dirty="0"/>
              <a:t>=*</a:t>
            </a:r>
            <a:r>
              <a:rPr lang="zh-CN" altLang="en-US" dirty="0"/>
              <a:t>）（</a:t>
            </a:r>
            <a:r>
              <a:rPr lang="en-US" altLang="zh-CN" dirty="0"/>
              <a:t>37</a:t>
            </a:r>
            <a:r>
              <a:rPr lang="zh-CN" altLang="en-US" dirty="0"/>
              <a:t>）（色泽</a:t>
            </a:r>
            <a:r>
              <a:rPr lang="en-US" altLang="zh-CN" dirty="0"/>
              <a:t>=</a:t>
            </a:r>
            <a:r>
              <a:rPr lang="zh-CN" altLang="en-US" dirty="0"/>
              <a:t>乌黑）</a:t>
            </a:r>
            <a:r>
              <a:rPr lang="en-US" altLang="zh-CN" dirty="0"/>
              <a:t>^</a:t>
            </a:r>
            <a:r>
              <a:rPr lang="zh-CN" altLang="en-US" dirty="0"/>
              <a:t>（根蒂</a:t>
            </a:r>
            <a:r>
              <a:rPr lang="en-US" altLang="zh-CN" dirty="0"/>
              <a:t>=</a:t>
            </a:r>
            <a:r>
              <a:rPr lang="zh-CN" altLang="en-US" dirty="0"/>
              <a:t>蜷缩）</a:t>
            </a:r>
            <a:r>
              <a:rPr lang="en-US" altLang="zh-CN" dirty="0"/>
              <a:t>^</a:t>
            </a:r>
            <a:r>
              <a:rPr lang="zh-CN" altLang="en-US" dirty="0"/>
              <a:t>（敲声</a:t>
            </a:r>
            <a:r>
              <a:rPr lang="en-US" altLang="zh-CN" dirty="0"/>
              <a:t>=*</a:t>
            </a:r>
            <a:r>
              <a:rPr lang="zh-CN" altLang="en-US" dirty="0"/>
              <a:t>）（</a:t>
            </a:r>
            <a:r>
              <a:rPr lang="en-US" altLang="zh-CN" dirty="0"/>
              <a:t>38</a:t>
            </a:r>
            <a:r>
              <a:rPr lang="zh-CN" altLang="en-US" dirty="0"/>
              <a:t>）（色泽</a:t>
            </a:r>
            <a:r>
              <a:rPr lang="en-US" altLang="zh-CN" dirty="0"/>
              <a:t>=</a:t>
            </a:r>
            <a:r>
              <a:rPr lang="zh-CN" altLang="en-US" dirty="0"/>
              <a:t>乌黑）</a:t>
            </a:r>
            <a:r>
              <a:rPr lang="en-US" altLang="zh-CN" dirty="0"/>
              <a:t>^</a:t>
            </a:r>
            <a:r>
              <a:rPr lang="zh-CN" altLang="en-US" dirty="0"/>
              <a:t>（根蒂</a:t>
            </a:r>
            <a:r>
              <a:rPr lang="en-US" altLang="zh-CN" dirty="0"/>
              <a:t>=</a:t>
            </a:r>
            <a:r>
              <a:rPr lang="zh-CN" altLang="en-US" dirty="0"/>
              <a:t>硬挺）</a:t>
            </a:r>
            <a:r>
              <a:rPr lang="en-US" altLang="zh-CN" dirty="0"/>
              <a:t>^</a:t>
            </a:r>
            <a:r>
              <a:rPr lang="zh-CN" altLang="en-US" dirty="0"/>
              <a:t>（敲声</a:t>
            </a:r>
            <a:r>
              <a:rPr lang="en-US" altLang="zh-CN" dirty="0"/>
              <a:t>=*</a:t>
            </a:r>
            <a:r>
              <a:rPr lang="zh-CN" altLang="en-US" dirty="0"/>
              <a:t>）（</a:t>
            </a:r>
            <a:r>
              <a:rPr lang="en-US" altLang="zh-CN" dirty="0"/>
              <a:t>39</a:t>
            </a:r>
            <a:r>
              <a:rPr lang="zh-CN" altLang="en-US" dirty="0"/>
              <a:t>）（色泽</a:t>
            </a:r>
            <a:r>
              <a:rPr lang="en-US" altLang="zh-CN" dirty="0"/>
              <a:t>=</a:t>
            </a:r>
            <a:r>
              <a:rPr lang="zh-CN" altLang="en-US" dirty="0"/>
              <a:t>乌黑）</a:t>
            </a:r>
            <a:r>
              <a:rPr lang="en-US" altLang="zh-CN" dirty="0"/>
              <a:t>^</a:t>
            </a:r>
            <a:r>
              <a:rPr lang="zh-CN" altLang="en-US" dirty="0"/>
              <a:t>（根蒂</a:t>
            </a:r>
            <a:r>
              <a:rPr lang="en-US" altLang="zh-CN" dirty="0"/>
              <a:t>=</a:t>
            </a:r>
            <a:r>
              <a:rPr lang="zh-CN" altLang="en-US" dirty="0"/>
              <a:t>稍蜷）</a:t>
            </a:r>
            <a:r>
              <a:rPr lang="en-US" altLang="zh-CN" dirty="0"/>
              <a:t>^</a:t>
            </a:r>
            <a:r>
              <a:rPr lang="zh-CN" altLang="en-US" dirty="0"/>
              <a:t>（敲声</a:t>
            </a:r>
            <a:r>
              <a:rPr lang="en-US" altLang="zh-CN" dirty="0"/>
              <a:t>=*</a:t>
            </a:r>
            <a:r>
              <a:rPr lang="zh-CN" altLang="en-US" dirty="0"/>
              <a:t>）</a:t>
            </a:r>
          </a:p>
        </p:txBody>
      </p:sp>
    </p:spTree>
    <p:extLst>
      <p:ext uri="{BB962C8B-B14F-4D97-AF65-F5344CB8AC3E}">
        <p14:creationId xmlns:p14="http://schemas.microsoft.com/office/powerpoint/2010/main" val="1718088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什么是信息？</a:t>
            </a:r>
          </a:p>
        </p:txBody>
      </p:sp>
      <p:sp>
        <p:nvSpPr>
          <p:cNvPr id="5" name="内容占位符 2"/>
          <p:cNvSpPr txBox="1"/>
          <p:nvPr/>
        </p:nvSpPr>
        <p:spPr>
          <a:xfrm>
            <a:off x="2240297" y="2640169"/>
            <a:ext cx="6903703" cy="2290739"/>
          </a:xfrm>
          <a:prstGeom prst="rect">
            <a:avLst/>
          </a:prstGeom>
        </p:spPr>
        <p:txBody>
          <a:bodyPr vert="horz" lIns="91440" tIns="46800" rIns="91440" bIns="4572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t>信息的定义：</a:t>
            </a:r>
            <a:endParaRPr lang="en-US" altLang="zh-CN" sz="2400" b="1" dirty="0"/>
          </a:p>
          <a:p>
            <a:r>
              <a:rPr lang="zh-CN" altLang="en-US" sz="2400" b="1" dirty="0"/>
              <a:t>  </a:t>
            </a:r>
            <a:endParaRPr lang="en-US" altLang="zh-CN" sz="2400" b="1" dirty="0"/>
          </a:p>
          <a:p>
            <a:r>
              <a:rPr lang="en-US" altLang="zh-CN" sz="2400" b="1" dirty="0"/>
              <a:t>  </a:t>
            </a:r>
            <a:r>
              <a:rPr lang="zh-CN" altLang="en-US" sz="2400" b="1" dirty="0"/>
              <a:t> 信息是用来消除随机不确定的东西。</a:t>
            </a:r>
            <a:endParaRPr lang="en-US" altLang="zh-CN" sz="2400" b="1" dirty="0"/>
          </a:p>
          <a:p>
            <a:endParaRPr lang="en-US" altLang="zh-CN" sz="2400" b="1" dirty="0"/>
          </a:p>
          <a:p>
            <a:r>
              <a:rPr lang="en-US" altLang="zh-CN" sz="2400" b="1" dirty="0"/>
              <a:t>                            ----</a:t>
            </a:r>
            <a:r>
              <a:rPr lang="zh-CN" altLang="en-US" sz="2400" b="1" dirty="0"/>
              <a:t>克劳德</a:t>
            </a:r>
            <a:r>
              <a:rPr lang="en-US" altLang="zh-CN" sz="2400" b="1" dirty="0"/>
              <a:t>·</a:t>
            </a:r>
            <a:r>
              <a:rPr lang="zh-CN" altLang="en-US" sz="2400" b="1" dirty="0"/>
              <a:t>艾尔伍德</a:t>
            </a:r>
            <a:r>
              <a:rPr lang="en-US" altLang="zh-CN" sz="2400" b="1" dirty="0"/>
              <a:t>·</a:t>
            </a:r>
            <a:r>
              <a:rPr lang="zh-CN" altLang="en-US" sz="2400" b="1" dirty="0"/>
              <a:t>香农</a:t>
            </a:r>
            <a:endParaRPr lang="en-US" altLang="zh-CN" sz="2400" b="1" dirty="0"/>
          </a:p>
        </p:txBody>
      </p:sp>
      <p:pic>
        <p:nvPicPr>
          <p:cNvPr id="4" name="图片 3"/>
          <p:cNvPicPr>
            <a:picLocks noChangeAspect="1"/>
          </p:cNvPicPr>
          <p:nvPr/>
        </p:nvPicPr>
        <p:blipFill>
          <a:blip r:embed="rId2"/>
          <a:stretch>
            <a:fillRect/>
          </a:stretch>
        </p:blipFill>
        <p:spPr>
          <a:xfrm>
            <a:off x="260350" y="2509680"/>
            <a:ext cx="1758762" cy="242122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假设空间</a:t>
            </a:r>
          </a:p>
        </p:txBody>
      </p:sp>
      <p:sp>
        <p:nvSpPr>
          <p:cNvPr id="3" name="矩形 2">
            <a:extLst>
              <a:ext uri="{FF2B5EF4-FFF2-40B4-BE49-F238E27FC236}">
                <a16:creationId xmlns:a16="http://schemas.microsoft.com/office/drawing/2014/main" id="{10C6FBF8-8DE8-46AB-8A8D-D8D420158DBA}"/>
              </a:ext>
            </a:extLst>
          </p:cNvPr>
          <p:cNvSpPr/>
          <p:nvPr/>
        </p:nvSpPr>
        <p:spPr>
          <a:xfrm>
            <a:off x="1440712" y="932650"/>
            <a:ext cx="5741581" cy="2308324"/>
          </a:xfrm>
          <a:prstGeom prst="rect">
            <a:avLst/>
          </a:prstGeom>
        </p:spPr>
        <p:txBody>
          <a:bodyPr wrap="square">
            <a:spAutoFit/>
          </a:bodyPr>
          <a:lstStyle/>
          <a:p>
            <a:r>
              <a:rPr lang="zh-CN" altLang="en-US" dirty="0"/>
              <a:t>（</a:t>
            </a:r>
            <a:r>
              <a:rPr lang="en-US" altLang="zh-CN" dirty="0"/>
              <a:t>40</a:t>
            </a:r>
            <a:r>
              <a:rPr lang="zh-CN" altLang="en-US" dirty="0"/>
              <a:t>）（色泽</a:t>
            </a:r>
            <a:r>
              <a:rPr lang="en-US" altLang="zh-CN" dirty="0"/>
              <a:t>=*</a:t>
            </a:r>
            <a:r>
              <a:rPr lang="zh-CN" altLang="en-US" dirty="0"/>
              <a:t>）</a:t>
            </a:r>
            <a:r>
              <a:rPr lang="en-US" altLang="zh-CN" dirty="0"/>
              <a:t>^</a:t>
            </a:r>
            <a:r>
              <a:rPr lang="zh-CN" altLang="en-US" dirty="0"/>
              <a:t>（根蒂</a:t>
            </a:r>
            <a:r>
              <a:rPr lang="en-US" altLang="zh-CN" dirty="0"/>
              <a:t>=*</a:t>
            </a:r>
            <a:r>
              <a:rPr lang="zh-CN" altLang="en-US" dirty="0"/>
              <a:t>）</a:t>
            </a:r>
            <a:r>
              <a:rPr lang="en-US" altLang="zh-CN" dirty="0"/>
              <a:t>^</a:t>
            </a:r>
            <a:r>
              <a:rPr lang="zh-CN" altLang="en-US" dirty="0"/>
              <a:t>（敲声</a:t>
            </a:r>
            <a:r>
              <a:rPr lang="en-US" altLang="zh-CN" dirty="0"/>
              <a:t>=</a:t>
            </a:r>
            <a:r>
              <a:rPr lang="zh-CN" altLang="en-US" dirty="0"/>
              <a:t>浊响）（</a:t>
            </a:r>
            <a:r>
              <a:rPr lang="en-US" altLang="zh-CN" dirty="0"/>
              <a:t>41</a:t>
            </a:r>
            <a:r>
              <a:rPr lang="zh-CN" altLang="en-US" dirty="0"/>
              <a:t>）（色泽</a:t>
            </a:r>
            <a:r>
              <a:rPr lang="en-US" altLang="zh-CN" dirty="0"/>
              <a:t>=*</a:t>
            </a:r>
            <a:r>
              <a:rPr lang="zh-CN" altLang="en-US" dirty="0"/>
              <a:t>）</a:t>
            </a:r>
            <a:r>
              <a:rPr lang="en-US" altLang="zh-CN" dirty="0"/>
              <a:t>^</a:t>
            </a:r>
            <a:r>
              <a:rPr lang="zh-CN" altLang="en-US" dirty="0"/>
              <a:t>（根蒂</a:t>
            </a:r>
            <a:r>
              <a:rPr lang="en-US" altLang="zh-CN" dirty="0"/>
              <a:t>=*</a:t>
            </a:r>
            <a:r>
              <a:rPr lang="zh-CN" altLang="en-US" dirty="0"/>
              <a:t>）</a:t>
            </a:r>
            <a:r>
              <a:rPr lang="en-US" altLang="zh-CN" dirty="0"/>
              <a:t>^</a:t>
            </a:r>
            <a:r>
              <a:rPr lang="zh-CN" altLang="en-US" dirty="0"/>
              <a:t>（敲声</a:t>
            </a:r>
            <a:r>
              <a:rPr lang="en-US" altLang="zh-CN" dirty="0"/>
              <a:t>=</a:t>
            </a:r>
            <a:r>
              <a:rPr lang="zh-CN" altLang="en-US" dirty="0"/>
              <a:t>清脆）（</a:t>
            </a:r>
            <a:r>
              <a:rPr lang="en-US" altLang="zh-CN" dirty="0"/>
              <a:t>42</a:t>
            </a:r>
            <a:r>
              <a:rPr lang="zh-CN" altLang="en-US" dirty="0"/>
              <a:t>）（色泽</a:t>
            </a:r>
            <a:r>
              <a:rPr lang="en-US" altLang="zh-CN" dirty="0"/>
              <a:t>=*</a:t>
            </a:r>
            <a:r>
              <a:rPr lang="zh-CN" altLang="en-US" dirty="0"/>
              <a:t>）</a:t>
            </a:r>
            <a:r>
              <a:rPr lang="en-US" altLang="zh-CN" dirty="0"/>
              <a:t>^</a:t>
            </a:r>
            <a:r>
              <a:rPr lang="zh-CN" altLang="en-US" dirty="0"/>
              <a:t>（根蒂</a:t>
            </a:r>
            <a:r>
              <a:rPr lang="en-US" altLang="zh-CN" dirty="0"/>
              <a:t>=*</a:t>
            </a:r>
            <a:r>
              <a:rPr lang="zh-CN" altLang="en-US" dirty="0"/>
              <a:t>）</a:t>
            </a:r>
            <a:r>
              <a:rPr lang="en-US" altLang="zh-CN" dirty="0"/>
              <a:t>^</a:t>
            </a:r>
            <a:r>
              <a:rPr lang="zh-CN" altLang="en-US" dirty="0"/>
              <a:t>（敲声</a:t>
            </a:r>
            <a:r>
              <a:rPr lang="en-US" altLang="zh-CN" dirty="0"/>
              <a:t>=</a:t>
            </a:r>
            <a:r>
              <a:rPr lang="zh-CN" altLang="en-US" dirty="0"/>
              <a:t>沉闷）（</a:t>
            </a:r>
            <a:r>
              <a:rPr lang="en-US" altLang="zh-CN" dirty="0"/>
              <a:t>43</a:t>
            </a:r>
            <a:r>
              <a:rPr lang="zh-CN" altLang="en-US" dirty="0"/>
              <a:t>）（色泽</a:t>
            </a:r>
            <a:r>
              <a:rPr lang="en-US" altLang="zh-CN" dirty="0"/>
              <a:t>=*</a:t>
            </a:r>
            <a:r>
              <a:rPr lang="zh-CN" altLang="en-US" dirty="0"/>
              <a:t>）</a:t>
            </a:r>
            <a:r>
              <a:rPr lang="en-US" altLang="zh-CN" dirty="0"/>
              <a:t>^</a:t>
            </a:r>
            <a:r>
              <a:rPr lang="zh-CN" altLang="en-US" dirty="0"/>
              <a:t>（根蒂</a:t>
            </a:r>
            <a:r>
              <a:rPr lang="en-US" altLang="zh-CN" dirty="0"/>
              <a:t>=</a:t>
            </a:r>
            <a:r>
              <a:rPr lang="zh-CN" altLang="en-US" dirty="0"/>
              <a:t>蜷缩）</a:t>
            </a:r>
            <a:r>
              <a:rPr lang="en-US" altLang="zh-CN" dirty="0"/>
              <a:t>^</a:t>
            </a:r>
            <a:r>
              <a:rPr lang="zh-CN" altLang="en-US" dirty="0"/>
              <a:t>（敲声</a:t>
            </a:r>
            <a:r>
              <a:rPr lang="en-US" altLang="zh-CN" dirty="0"/>
              <a:t>=*</a:t>
            </a:r>
            <a:r>
              <a:rPr lang="zh-CN" altLang="en-US" dirty="0"/>
              <a:t>）（</a:t>
            </a:r>
            <a:r>
              <a:rPr lang="en-US" altLang="zh-CN" dirty="0"/>
              <a:t>44</a:t>
            </a:r>
            <a:r>
              <a:rPr lang="zh-CN" altLang="en-US" dirty="0"/>
              <a:t>）（色泽</a:t>
            </a:r>
            <a:r>
              <a:rPr lang="en-US" altLang="zh-CN" dirty="0"/>
              <a:t>=*</a:t>
            </a:r>
            <a:r>
              <a:rPr lang="zh-CN" altLang="en-US" dirty="0"/>
              <a:t>）</a:t>
            </a:r>
            <a:r>
              <a:rPr lang="en-US" altLang="zh-CN" dirty="0"/>
              <a:t>^</a:t>
            </a:r>
            <a:r>
              <a:rPr lang="zh-CN" altLang="en-US" dirty="0"/>
              <a:t>（根蒂</a:t>
            </a:r>
            <a:r>
              <a:rPr lang="en-US" altLang="zh-CN" dirty="0"/>
              <a:t>=</a:t>
            </a:r>
            <a:r>
              <a:rPr lang="zh-CN" altLang="en-US" dirty="0"/>
              <a:t>硬挺）</a:t>
            </a:r>
            <a:r>
              <a:rPr lang="en-US" altLang="zh-CN" dirty="0"/>
              <a:t>^</a:t>
            </a:r>
            <a:r>
              <a:rPr lang="zh-CN" altLang="en-US" dirty="0"/>
              <a:t>（敲声</a:t>
            </a:r>
            <a:r>
              <a:rPr lang="en-US" altLang="zh-CN" dirty="0"/>
              <a:t>=*</a:t>
            </a:r>
            <a:r>
              <a:rPr lang="zh-CN" altLang="en-US" dirty="0"/>
              <a:t>）（</a:t>
            </a:r>
            <a:r>
              <a:rPr lang="en-US" altLang="zh-CN" dirty="0"/>
              <a:t>45</a:t>
            </a:r>
            <a:r>
              <a:rPr lang="zh-CN" altLang="en-US" dirty="0"/>
              <a:t>）（色泽</a:t>
            </a:r>
            <a:r>
              <a:rPr lang="en-US" altLang="zh-CN" dirty="0"/>
              <a:t>=*</a:t>
            </a:r>
            <a:r>
              <a:rPr lang="zh-CN" altLang="en-US" dirty="0"/>
              <a:t>）</a:t>
            </a:r>
            <a:r>
              <a:rPr lang="en-US" altLang="zh-CN" dirty="0"/>
              <a:t>^</a:t>
            </a:r>
            <a:r>
              <a:rPr lang="zh-CN" altLang="en-US" dirty="0"/>
              <a:t>（根蒂</a:t>
            </a:r>
            <a:r>
              <a:rPr lang="en-US" altLang="zh-CN" dirty="0"/>
              <a:t>=</a:t>
            </a:r>
            <a:r>
              <a:rPr lang="zh-CN" altLang="en-US" dirty="0"/>
              <a:t>稍蜷）</a:t>
            </a:r>
            <a:r>
              <a:rPr lang="en-US" altLang="zh-CN" dirty="0"/>
              <a:t>^</a:t>
            </a:r>
            <a:r>
              <a:rPr lang="zh-CN" altLang="en-US" dirty="0"/>
              <a:t>（敲声</a:t>
            </a:r>
            <a:r>
              <a:rPr lang="en-US" altLang="zh-CN" dirty="0"/>
              <a:t>=*</a:t>
            </a:r>
            <a:r>
              <a:rPr lang="zh-CN" altLang="en-US" dirty="0"/>
              <a:t>）（</a:t>
            </a:r>
            <a:r>
              <a:rPr lang="en-US" altLang="zh-CN" dirty="0"/>
              <a:t>46</a:t>
            </a:r>
            <a:r>
              <a:rPr lang="zh-CN" altLang="en-US" dirty="0"/>
              <a:t>）（色泽</a:t>
            </a:r>
            <a:r>
              <a:rPr lang="en-US" altLang="zh-CN" dirty="0"/>
              <a:t>=</a:t>
            </a:r>
            <a:r>
              <a:rPr lang="zh-CN" altLang="en-US" dirty="0"/>
              <a:t>青绿）</a:t>
            </a:r>
            <a:r>
              <a:rPr lang="en-US" altLang="zh-CN" dirty="0"/>
              <a:t>^</a:t>
            </a:r>
            <a:r>
              <a:rPr lang="zh-CN" altLang="en-US" dirty="0"/>
              <a:t>（根蒂</a:t>
            </a:r>
            <a:r>
              <a:rPr lang="en-US" altLang="zh-CN" dirty="0"/>
              <a:t>=*</a:t>
            </a:r>
            <a:r>
              <a:rPr lang="zh-CN" altLang="en-US" dirty="0"/>
              <a:t>）</a:t>
            </a:r>
            <a:r>
              <a:rPr lang="en-US" altLang="zh-CN" dirty="0"/>
              <a:t>^</a:t>
            </a:r>
            <a:r>
              <a:rPr lang="zh-CN" altLang="en-US" dirty="0"/>
              <a:t>（敲声</a:t>
            </a:r>
            <a:r>
              <a:rPr lang="en-US" altLang="zh-CN" dirty="0"/>
              <a:t>=*</a:t>
            </a:r>
            <a:r>
              <a:rPr lang="zh-CN" altLang="en-US" dirty="0"/>
              <a:t>）（</a:t>
            </a:r>
            <a:r>
              <a:rPr lang="en-US" altLang="zh-CN" dirty="0"/>
              <a:t>47</a:t>
            </a:r>
            <a:r>
              <a:rPr lang="zh-CN" altLang="en-US" dirty="0"/>
              <a:t>）（色泽</a:t>
            </a:r>
            <a:r>
              <a:rPr lang="en-US" altLang="zh-CN" dirty="0"/>
              <a:t>=</a:t>
            </a:r>
            <a:r>
              <a:rPr lang="zh-CN" altLang="en-US" dirty="0"/>
              <a:t>乌黑）</a:t>
            </a:r>
            <a:r>
              <a:rPr lang="en-US" altLang="zh-CN" dirty="0"/>
              <a:t>^</a:t>
            </a:r>
            <a:r>
              <a:rPr lang="zh-CN" altLang="en-US" dirty="0"/>
              <a:t>（根蒂</a:t>
            </a:r>
            <a:r>
              <a:rPr lang="en-US" altLang="zh-CN" dirty="0"/>
              <a:t>=*</a:t>
            </a:r>
            <a:r>
              <a:rPr lang="zh-CN" altLang="en-US" dirty="0"/>
              <a:t>）</a:t>
            </a:r>
            <a:r>
              <a:rPr lang="en-US" altLang="zh-CN" dirty="0"/>
              <a:t>^</a:t>
            </a:r>
            <a:r>
              <a:rPr lang="zh-CN" altLang="en-US" dirty="0"/>
              <a:t>（敲声</a:t>
            </a:r>
            <a:r>
              <a:rPr lang="en-US" altLang="zh-CN" dirty="0"/>
              <a:t>=*</a:t>
            </a:r>
            <a:r>
              <a:rPr lang="zh-CN" altLang="en-US" dirty="0"/>
              <a:t>）</a:t>
            </a:r>
          </a:p>
        </p:txBody>
      </p:sp>
      <p:sp>
        <p:nvSpPr>
          <p:cNvPr id="4" name="矩形 3">
            <a:extLst>
              <a:ext uri="{FF2B5EF4-FFF2-40B4-BE49-F238E27FC236}">
                <a16:creationId xmlns:a16="http://schemas.microsoft.com/office/drawing/2014/main" id="{86325521-328F-4151-83FC-037F3974BDAC}"/>
              </a:ext>
            </a:extLst>
          </p:cNvPr>
          <p:cNvSpPr/>
          <p:nvPr/>
        </p:nvSpPr>
        <p:spPr>
          <a:xfrm>
            <a:off x="1440712" y="3161229"/>
            <a:ext cx="5523614" cy="646331"/>
          </a:xfrm>
          <a:prstGeom prst="rect">
            <a:avLst/>
          </a:prstGeom>
        </p:spPr>
        <p:txBody>
          <a:bodyPr wrap="square">
            <a:spAutoFit/>
          </a:bodyPr>
          <a:lstStyle/>
          <a:p>
            <a:r>
              <a:rPr lang="zh-CN" altLang="en-US" dirty="0">
                <a:solidFill>
                  <a:srgbClr val="4D4D4D"/>
                </a:solidFill>
                <a:latin typeface="Microsoft YaHei" panose="020B0503020204020204" pitchFamily="34" charset="-122"/>
                <a:ea typeface="Microsoft YaHei" panose="020B0503020204020204" pitchFamily="34" charset="-122"/>
              </a:rPr>
              <a:t>（</a:t>
            </a:r>
            <a:r>
              <a:rPr lang="en-US" altLang="zh-CN" dirty="0">
                <a:solidFill>
                  <a:srgbClr val="4D4D4D"/>
                </a:solidFill>
                <a:latin typeface="Microsoft YaHei" panose="020B0503020204020204" pitchFamily="34" charset="-122"/>
                <a:ea typeface="Microsoft YaHei" panose="020B0503020204020204" pitchFamily="34" charset="-122"/>
              </a:rPr>
              <a:t>48</a:t>
            </a:r>
            <a:r>
              <a:rPr lang="zh-CN" altLang="en-US" dirty="0">
                <a:solidFill>
                  <a:srgbClr val="4D4D4D"/>
                </a:solidFill>
                <a:latin typeface="Microsoft YaHei" panose="020B0503020204020204" pitchFamily="34" charset="-122"/>
                <a:ea typeface="Microsoft YaHei" panose="020B0503020204020204" pitchFamily="34" charset="-122"/>
              </a:rPr>
              <a:t>）（色泽</a:t>
            </a:r>
            <a:r>
              <a:rPr lang="en-US" altLang="zh-CN" dirty="0">
                <a:solidFill>
                  <a:srgbClr val="4D4D4D"/>
                </a:solidFill>
                <a:latin typeface="Microsoft YaHei" panose="020B0503020204020204" pitchFamily="34" charset="-122"/>
                <a:ea typeface="Microsoft YaHei" panose="020B0503020204020204" pitchFamily="34" charset="-122"/>
              </a:rPr>
              <a:t>=*</a:t>
            </a:r>
            <a:r>
              <a:rPr lang="zh-CN" altLang="en-US" dirty="0">
                <a:solidFill>
                  <a:srgbClr val="4D4D4D"/>
                </a:solidFill>
                <a:latin typeface="Microsoft YaHei" panose="020B0503020204020204" pitchFamily="34" charset="-122"/>
                <a:ea typeface="Microsoft YaHei" panose="020B0503020204020204" pitchFamily="34" charset="-122"/>
              </a:rPr>
              <a:t>）</a:t>
            </a:r>
            <a:r>
              <a:rPr lang="en-US" altLang="zh-CN" dirty="0">
                <a:solidFill>
                  <a:srgbClr val="4D4D4D"/>
                </a:solidFill>
                <a:latin typeface="Microsoft YaHei" panose="020B0503020204020204" pitchFamily="34" charset="-122"/>
                <a:ea typeface="Microsoft YaHei" panose="020B0503020204020204" pitchFamily="34" charset="-122"/>
              </a:rPr>
              <a:t>^</a:t>
            </a:r>
            <a:r>
              <a:rPr lang="zh-CN" altLang="en-US" dirty="0">
                <a:solidFill>
                  <a:srgbClr val="4D4D4D"/>
                </a:solidFill>
                <a:latin typeface="Microsoft YaHei" panose="020B0503020204020204" pitchFamily="34" charset="-122"/>
                <a:ea typeface="Microsoft YaHei" panose="020B0503020204020204" pitchFamily="34" charset="-122"/>
              </a:rPr>
              <a:t>（根蒂</a:t>
            </a:r>
            <a:r>
              <a:rPr lang="en-US" altLang="zh-CN" dirty="0">
                <a:solidFill>
                  <a:srgbClr val="4D4D4D"/>
                </a:solidFill>
                <a:latin typeface="Microsoft YaHei" panose="020B0503020204020204" pitchFamily="34" charset="-122"/>
                <a:ea typeface="Microsoft YaHei" panose="020B0503020204020204" pitchFamily="34" charset="-122"/>
              </a:rPr>
              <a:t>=*</a:t>
            </a:r>
            <a:r>
              <a:rPr lang="zh-CN" altLang="en-US" dirty="0">
                <a:solidFill>
                  <a:srgbClr val="4D4D4D"/>
                </a:solidFill>
                <a:latin typeface="Microsoft YaHei" panose="020B0503020204020204" pitchFamily="34" charset="-122"/>
                <a:ea typeface="Microsoft YaHei" panose="020B0503020204020204" pitchFamily="34" charset="-122"/>
              </a:rPr>
              <a:t>）</a:t>
            </a:r>
            <a:r>
              <a:rPr lang="en-US" altLang="zh-CN" dirty="0">
                <a:solidFill>
                  <a:srgbClr val="4D4D4D"/>
                </a:solidFill>
                <a:latin typeface="Microsoft YaHei" panose="020B0503020204020204" pitchFamily="34" charset="-122"/>
                <a:ea typeface="Microsoft YaHei" panose="020B0503020204020204" pitchFamily="34" charset="-122"/>
              </a:rPr>
              <a:t>^</a:t>
            </a:r>
            <a:r>
              <a:rPr lang="zh-CN" altLang="en-US" dirty="0">
                <a:solidFill>
                  <a:srgbClr val="4D4D4D"/>
                </a:solidFill>
                <a:latin typeface="Microsoft YaHei" panose="020B0503020204020204" pitchFamily="34" charset="-122"/>
                <a:ea typeface="Microsoft YaHei" panose="020B0503020204020204" pitchFamily="34" charset="-122"/>
              </a:rPr>
              <a:t>（敲声</a:t>
            </a:r>
            <a:r>
              <a:rPr lang="en-US" altLang="zh-CN" dirty="0">
                <a:solidFill>
                  <a:srgbClr val="4D4D4D"/>
                </a:solidFill>
                <a:latin typeface="Microsoft YaHei" panose="020B0503020204020204" pitchFamily="34" charset="-122"/>
                <a:ea typeface="Microsoft YaHei" panose="020B0503020204020204" pitchFamily="34" charset="-122"/>
              </a:rPr>
              <a:t>=*</a:t>
            </a:r>
            <a:r>
              <a:rPr lang="zh-CN" altLang="en-US" dirty="0">
                <a:solidFill>
                  <a:srgbClr val="4D4D4D"/>
                </a:solidFill>
                <a:latin typeface="Microsoft YaHei" panose="020B0503020204020204" pitchFamily="34" charset="-122"/>
                <a:ea typeface="Microsoft YaHei" panose="020B0503020204020204" pitchFamily="34" charset="-122"/>
              </a:rPr>
              <a:t>）</a:t>
            </a:r>
          </a:p>
          <a:p>
            <a:r>
              <a:rPr lang="zh-CN" altLang="en-US" dirty="0">
                <a:solidFill>
                  <a:srgbClr val="4D4D4D"/>
                </a:solidFill>
                <a:latin typeface="Microsoft YaHei" panose="020B0503020204020204" pitchFamily="34" charset="-122"/>
                <a:ea typeface="Microsoft YaHei" panose="020B0503020204020204" pitchFamily="34" charset="-122"/>
              </a:rPr>
              <a:t>（</a:t>
            </a:r>
            <a:r>
              <a:rPr lang="en-US" altLang="zh-CN" dirty="0">
                <a:solidFill>
                  <a:srgbClr val="4D4D4D"/>
                </a:solidFill>
                <a:latin typeface="Microsoft YaHei" panose="020B0503020204020204" pitchFamily="34" charset="-122"/>
                <a:ea typeface="Microsoft YaHei" panose="020B0503020204020204" pitchFamily="34" charset="-122"/>
              </a:rPr>
              <a:t>49</a:t>
            </a:r>
            <a:r>
              <a:rPr lang="zh-CN" altLang="en-US" dirty="0">
                <a:solidFill>
                  <a:srgbClr val="4D4D4D"/>
                </a:solidFill>
                <a:latin typeface="Microsoft YaHei" panose="020B0503020204020204" pitchFamily="34" charset="-122"/>
                <a:ea typeface="Microsoft YaHei" panose="020B0503020204020204" pitchFamily="34" charset="-122"/>
              </a:rPr>
              <a:t>） ∅</a:t>
            </a:r>
            <a:endParaRPr lang="zh-CN" altLang="en-US" b="0" i="0" dirty="0">
              <a:solidFill>
                <a:srgbClr val="4D4D4D"/>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553737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版本空间</a:t>
            </a:r>
          </a:p>
        </p:txBody>
      </p:sp>
      <p:sp>
        <p:nvSpPr>
          <p:cNvPr id="5" name="矩形 4">
            <a:extLst>
              <a:ext uri="{FF2B5EF4-FFF2-40B4-BE49-F238E27FC236}">
                <a16:creationId xmlns:a16="http://schemas.microsoft.com/office/drawing/2014/main" id="{D0BDA818-8AA3-426B-982E-562702A65CB2}"/>
              </a:ext>
            </a:extLst>
          </p:cNvPr>
          <p:cNvSpPr/>
          <p:nvPr/>
        </p:nvSpPr>
        <p:spPr>
          <a:xfrm>
            <a:off x="316318" y="2333846"/>
            <a:ext cx="8689459" cy="2308324"/>
          </a:xfrm>
          <a:prstGeom prst="rect">
            <a:avLst/>
          </a:prstGeom>
        </p:spPr>
        <p:txBody>
          <a:bodyPr wrap="square">
            <a:spAutoFit/>
          </a:bodyPr>
          <a:lstStyle/>
          <a:p>
            <a:r>
              <a:rPr lang="zh-CN" altLang="en-US" dirty="0"/>
              <a:t>在此‘西瓜例’中，我们的学习目标为“好瓜”，所以我们要通过训练集（表</a:t>
            </a:r>
            <a:r>
              <a:rPr lang="en-US" altLang="zh-CN" dirty="0"/>
              <a:t>1</a:t>
            </a:r>
            <a:r>
              <a:rPr lang="zh-CN" altLang="en-US" dirty="0"/>
              <a:t>），从假设空间中删除与正例不一致的假设、和（或）与反例一致的假设，最终将会获得与训练集一致（即对所有训练样本能够进行正确判断）的假设，这就是我们学得的结果，学得的假设集合即为要求的版本空间。</a:t>
            </a:r>
            <a:endParaRPr lang="en-US" altLang="zh-CN" dirty="0"/>
          </a:p>
          <a:p>
            <a:r>
              <a:rPr lang="zh-CN" altLang="en-US" dirty="0"/>
              <a:t>步骤如下：</a:t>
            </a:r>
            <a:endParaRPr lang="en-US" altLang="zh-CN" dirty="0"/>
          </a:p>
          <a:p>
            <a:r>
              <a:rPr lang="en-US" altLang="zh-CN" dirty="0">
                <a:solidFill>
                  <a:srgbClr val="FF0000"/>
                </a:solidFill>
              </a:rPr>
              <a:t>1</a:t>
            </a:r>
            <a:r>
              <a:rPr lang="zh-CN" altLang="en-US" dirty="0">
                <a:solidFill>
                  <a:srgbClr val="FF0000"/>
                </a:solidFill>
              </a:rPr>
              <a:t>） 根据表</a:t>
            </a:r>
            <a:r>
              <a:rPr lang="en-US" altLang="zh-CN" dirty="0">
                <a:solidFill>
                  <a:srgbClr val="FF0000"/>
                </a:solidFill>
              </a:rPr>
              <a:t>1.1</a:t>
            </a:r>
            <a:r>
              <a:rPr lang="zh-CN" altLang="en-US" dirty="0">
                <a:solidFill>
                  <a:srgbClr val="FF0000"/>
                </a:solidFill>
              </a:rPr>
              <a:t>的样本</a:t>
            </a:r>
            <a:r>
              <a:rPr lang="en-US" altLang="zh-CN" dirty="0">
                <a:solidFill>
                  <a:srgbClr val="FF0000"/>
                </a:solidFill>
              </a:rPr>
              <a:t>1</a:t>
            </a:r>
            <a:r>
              <a:rPr lang="zh-CN" altLang="en-US" dirty="0">
                <a:solidFill>
                  <a:srgbClr val="FF0000"/>
                </a:solidFill>
              </a:rPr>
              <a:t>，我们知“好瓜”的概念是成立的，所以先删除  ∅  的假设。</a:t>
            </a:r>
            <a:r>
              <a:rPr lang="zh-CN" altLang="en-US" dirty="0"/>
              <a:t>删除假设空间中的（</a:t>
            </a:r>
            <a:r>
              <a:rPr lang="en-US" altLang="zh-CN" dirty="0"/>
              <a:t>49</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2831293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版本空间</a:t>
            </a:r>
          </a:p>
        </p:txBody>
      </p:sp>
      <p:sp>
        <p:nvSpPr>
          <p:cNvPr id="5" name="矩形 4">
            <a:extLst>
              <a:ext uri="{FF2B5EF4-FFF2-40B4-BE49-F238E27FC236}">
                <a16:creationId xmlns:a16="http://schemas.microsoft.com/office/drawing/2014/main" id="{D0BDA818-8AA3-426B-982E-562702A65CB2}"/>
              </a:ext>
            </a:extLst>
          </p:cNvPr>
          <p:cNvSpPr/>
          <p:nvPr/>
        </p:nvSpPr>
        <p:spPr>
          <a:xfrm>
            <a:off x="159488" y="1467294"/>
            <a:ext cx="8702750" cy="3970318"/>
          </a:xfrm>
          <a:prstGeom prst="rect">
            <a:avLst/>
          </a:prstGeom>
        </p:spPr>
        <p:txBody>
          <a:bodyPr wrap="square">
            <a:spAutoFit/>
          </a:bodyPr>
          <a:lstStyle/>
          <a:p>
            <a:r>
              <a:rPr lang="en-US" altLang="zh-CN" dirty="0">
                <a:solidFill>
                  <a:srgbClr val="FF0000"/>
                </a:solidFill>
              </a:rPr>
              <a:t>2</a:t>
            </a:r>
            <a:r>
              <a:rPr lang="zh-CN" altLang="en-US" dirty="0">
                <a:solidFill>
                  <a:srgbClr val="FF0000"/>
                </a:solidFill>
              </a:rPr>
              <a:t>） 删除与正例（好瓜）不一致的假设。</a:t>
            </a:r>
            <a:r>
              <a:rPr lang="zh-CN" altLang="en-US" dirty="0"/>
              <a:t>根据样本（（色泽</a:t>
            </a:r>
            <a:r>
              <a:rPr lang="en-US" altLang="zh-CN" dirty="0"/>
              <a:t>=</a:t>
            </a:r>
            <a:r>
              <a:rPr lang="zh-CN" altLang="en-US" dirty="0"/>
              <a:t>青绿）</a:t>
            </a:r>
            <a:r>
              <a:rPr lang="en-US" altLang="zh-CN" dirty="0"/>
              <a:t>^</a:t>
            </a:r>
            <a:r>
              <a:rPr lang="zh-CN" altLang="en-US" dirty="0"/>
              <a:t>（根蒂</a:t>
            </a:r>
            <a:r>
              <a:rPr lang="en-US" altLang="zh-CN" dirty="0"/>
              <a:t>=</a:t>
            </a:r>
            <a:r>
              <a:rPr lang="zh-CN" altLang="en-US" dirty="0"/>
              <a:t>蜷缩）</a:t>
            </a:r>
            <a:r>
              <a:rPr lang="en-US" altLang="zh-CN" dirty="0"/>
              <a:t>^</a:t>
            </a:r>
            <a:r>
              <a:rPr lang="zh-CN" altLang="en-US" dirty="0"/>
              <a:t>（敲声</a:t>
            </a:r>
            <a:r>
              <a:rPr lang="en-US" altLang="zh-CN" dirty="0"/>
              <a:t>=</a:t>
            </a:r>
            <a:r>
              <a:rPr lang="zh-CN" altLang="en-US" dirty="0"/>
              <a:t>浊响））</a:t>
            </a:r>
            <a:r>
              <a:rPr lang="en-US" altLang="zh-CN" dirty="0"/>
              <a:t>——&gt;</a:t>
            </a:r>
            <a:r>
              <a:rPr lang="zh-CN" altLang="en-US" dirty="0"/>
              <a:t>好瓜，     删除（</a:t>
            </a:r>
            <a:r>
              <a:rPr lang="en-US" altLang="zh-CN" dirty="0"/>
              <a:t>2</a:t>
            </a:r>
            <a:r>
              <a:rPr lang="zh-CN" altLang="en-US" dirty="0"/>
              <a:t>）</a:t>
            </a:r>
            <a:r>
              <a:rPr lang="en-US" altLang="zh-CN" dirty="0"/>
              <a:t>-</a:t>
            </a:r>
            <a:r>
              <a:rPr lang="zh-CN" altLang="en-US" dirty="0"/>
              <a:t>（</a:t>
            </a:r>
            <a:r>
              <a:rPr lang="en-US" altLang="zh-CN" dirty="0"/>
              <a:t>18</a:t>
            </a:r>
            <a:r>
              <a:rPr lang="zh-CN" altLang="en-US" dirty="0"/>
              <a:t>）、（</a:t>
            </a:r>
            <a:r>
              <a:rPr lang="en-US" altLang="zh-CN" dirty="0"/>
              <a:t>20</a:t>
            </a:r>
            <a:r>
              <a:rPr lang="zh-CN" altLang="en-US" dirty="0"/>
              <a:t>）</a:t>
            </a:r>
            <a:r>
              <a:rPr lang="en-US" altLang="zh-CN" dirty="0"/>
              <a:t>-</a:t>
            </a:r>
            <a:r>
              <a:rPr lang="zh-CN" altLang="en-US" dirty="0"/>
              <a:t>（</a:t>
            </a:r>
            <a:r>
              <a:rPr lang="en-US" altLang="zh-CN" dirty="0"/>
              <a:t>27</a:t>
            </a:r>
            <a:r>
              <a:rPr lang="zh-CN" altLang="en-US" dirty="0"/>
              <a:t>）、（</a:t>
            </a:r>
            <a:r>
              <a:rPr lang="en-US" altLang="zh-CN" dirty="0"/>
              <a:t>29</a:t>
            </a:r>
            <a:r>
              <a:rPr lang="zh-CN" altLang="en-US" dirty="0"/>
              <a:t>）</a:t>
            </a:r>
            <a:r>
              <a:rPr lang="en-US" altLang="zh-CN" dirty="0"/>
              <a:t>- </a:t>
            </a:r>
            <a:r>
              <a:rPr lang="zh-CN" altLang="en-US" dirty="0"/>
              <a:t>（</a:t>
            </a:r>
            <a:r>
              <a:rPr lang="en-US" altLang="zh-CN" dirty="0"/>
              <a:t>33</a:t>
            </a:r>
            <a:r>
              <a:rPr lang="zh-CN" altLang="en-US" dirty="0"/>
              <a:t>）、（</a:t>
            </a:r>
            <a:r>
              <a:rPr lang="en-US" altLang="zh-CN" dirty="0"/>
              <a:t>35</a:t>
            </a:r>
            <a:r>
              <a:rPr lang="zh-CN" altLang="en-US" dirty="0"/>
              <a:t>）</a:t>
            </a:r>
            <a:r>
              <a:rPr lang="en-US" altLang="zh-CN" dirty="0"/>
              <a:t>-</a:t>
            </a:r>
            <a:r>
              <a:rPr lang="zh-CN" altLang="en-US" dirty="0"/>
              <a:t>（</a:t>
            </a:r>
            <a:r>
              <a:rPr lang="en-US" altLang="zh-CN" dirty="0"/>
              <a:t>39</a:t>
            </a:r>
            <a:r>
              <a:rPr lang="zh-CN" altLang="en-US" dirty="0"/>
              <a:t>）、（</a:t>
            </a:r>
            <a:r>
              <a:rPr lang="en-US" altLang="zh-CN" dirty="0"/>
              <a:t>41</a:t>
            </a:r>
            <a:r>
              <a:rPr lang="zh-CN" altLang="en-US" dirty="0"/>
              <a:t>）</a:t>
            </a:r>
            <a:r>
              <a:rPr lang="en-US" altLang="zh-CN" dirty="0"/>
              <a:t>-</a:t>
            </a:r>
            <a:r>
              <a:rPr lang="zh-CN" altLang="en-US" dirty="0"/>
              <a:t>（</a:t>
            </a:r>
            <a:r>
              <a:rPr lang="en-US" altLang="zh-CN" dirty="0"/>
              <a:t>42</a:t>
            </a:r>
            <a:r>
              <a:rPr lang="zh-CN" altLang="en-US" dirty="0"/>
              <a:t>）、（</a:t>
            </a:r>
            <a:r>
              <a:rPr lang="en-US" altLang="zh-CN" dirty="0"/>
              <a:t>44</a:t>
            </a:r>
            <a:r>
              <a:rPr lang="zh-CN" altLang="en-US" dirty="0"/>
              <a:t>）</a:t>
            </a:r>
            <a:r>
              <a:rPr lang="en-US" altLang="zh-CN" dirty="0"/>
              <a:t>-</a:t>
            </a:r>
            <a:r>
              <a:rPr lang="zh-CN" altLang="en-US" dirty="0"/>
              <a:t>（</a:t>
            </a:r>
            <a:r>
              <a:rPr lang="en-US" altLang="zh-CN" dirty="0"/>
              <a:t>45</a:t>
            </a:r>
            <a:r>
              <a:rPr lang="zh-CN" altLang="en-US" dirty="0"/>
              <a:t>）、（</a:t>
            </a:r>
            <a:r>
              <a:rPr lang="en-US" altLang="zh-CN" dirty="0"/>
              <a:t>47</a:t>
            </a:r>
            <a:r>
              <a:rPr lang="zh-CN" altLang="en-US" dirty="0"/>
              <a:t>）根据样本（（色泽</a:t>
            </a:r>
            <a:r>
              <a:rPr lang="en-US" altLang="zh-CN" dirty="0"/>
              <a:t>=</a:t>
            </a:r>
            <a:r>
              <a:rPr lang="zh-CN" altLang="en-US" dirty="0"/>
              <a:t>乌黑）</a:t>
            </a:r>
            <a:r>
              <a:rPr lang="en-US" altLang="zh-CN" dirty="0"/>
              <a:t>^</a:t>
            </a:r>
            <a:r>
              <a:rPr lang="zh-CN" altLang="en-US" dirty="0"/>
              <a:t>（根蒂</a:t>
            </a:r>
            <a:r>
              <a:rPr lang="en-US" altLang="zh-CN" dirty="0"/>
              <a:t>=</a:t>
            </a:r>
            <a:r>
              <a:rPr lang="zh-CN" altLang="en-US" dirty="0"/>
              <a:t>蜷缩）</a:t>
            </a:r>
            <a:r>
              <a:rPr lang="en-US" altLang="zh-CN" dirty="0"/>
              <a:t>^</a:t>
            </a:r>
            <a:r>
              <a:rPr lang="zh-CN" altLang="en-US" dirty="0"/>
              <a:t>（敲声</a:t>
            </a:r>
            <a:r>
              <a:rPr lang="en-US" altLang="zh-CN" dirty="0"/>
              <a:t>=</a:t>
            </a:r>
            <a:r>
              <a:rPr lang="zh-CN" altLang="en-US" dirty="0"/>
              <a:t>浊响））</a:t>
            </a:r>
            <a:r>
              <a:rPr lang="en-US" altLang="zh-CN" dirty="0"/>
              <a:t>——&gt;</a:t>
            </a:r>
            <a:r>
              <a:rPr lang="zh-CN" altLang="en-US" dirty="0"/>
              <a:t>好瓜，     在上一步的基础上再删除（</a:t>
            </a:r>
            <a:r>
              <a:rPr lang="en-US" altLang="zh-CN" dirty="0"/>
              <a:t>1</a:t>
            </a:r>
            <a:r>
              <a:rPr lang="zh-CN" altLang="en-US" dirty="0"/>
              <a:t>）、（</a:t>
            </a:r>
            <a:r>
              <a:rPr lang="en-US" altLang="zh-CN" dirty="0"/>
              <a:t>28</a:t>
            </a:r>
            <a:r>
              <a:rPr lang="zh-CN" altLang="en-US" dirty="0"/>
              <a:t>）、（</a:t>
            </a:r>
            <a:r>
              <a:rPr lang="en-US" altLang="zh-CN" dirty="0"/>
              <a:t>34</a:t>
            </a:r>
            <a:r>
              <a:rPr lang="zh-CN" altLang="en-US" dirty="0"/>
              <a:t>）、（</a:t>
            </a:r>
            <a:r>
              <a:rPr lang="en-US" altLang="zh-CN" dirty="0"/>
              <a:t>46</a:t>
            </a:r>
            <a:r>
              <a:rPr lang="zh-CN" altLang="en-US" dirty="0"/>
              <a:t>）</a:t>
            </a:r>
            <a:endParaRPr lang="en-US" altLang="zh-CN" dirty="0"/>
          </a:p>
          <a:p>
            <a:r>
              <a:rPr lang="en-US" altLang="zh-CN" dirty="0">
                <a:solidFill>
                  <a:srgbClr val="FF0000"/>
                </a:solidFill>
              </a:rPr>
              <a:t>3</a:t>
            </a:r>
            <a:r>
              <a:rPr lang="zh-CN" altLang="en-US" dirty="0">
                <a:solidFill>
                  <a:srgbClr val="FF0000"/>
                </a:solidFill>
              </a:rPr>
              <a:t>）删除与反例（不是好瓜）一致的假设。</a:t>
            </a:r>
            <a:r>
              <a:rPr lang="zh-CN" altLang="en-US" dirty="0"/>
              <a:t>根据样本（（色泽</a:t>
            </a:r>
            <a:r>
              <a:rPr lang="en-US" altLang="zh-CN" dirty="0"/>
              <a:t>=</a:t>
            </a:r>
            <a:r>
              <a:rPr lang="zh-CN" altLang="en-US" dirty="0"/>
              <a:t>青绿）</a:t>
            </a:r>
            <a:r>
              <a:rPr lang="en-US" altLang="zh-CN" dirty="0"/>
              <a:t>^</a:t>
            </a:r>
            <a:r>
              <a:rPr lang="zh-CN" altLang="en-US" dirty="0"/>
              <a:t>（根蒂</a:t>
            </a:r>
            <a:r>
              <a:rPr lang="en-US" altLang="zh-CN" dirty="0"/>
              <a:t>=</a:t>
            </a:r>
            <a:r>
              <a:rPr lang="zh-CN" altLang="en-US" dirty="0"/>
              <a:t>硬挺）</a:t>
            </a:r>
            <a:r>
              <a:rPr lang="en-US" altLang="zh-CN" dirty="0"/>
              <a:t>^</a:t>
            </a:r>
            <a:r>
              <a:rPr lang="zh-CN" altLang="en-US" dirty="0"/>
              <a:t>（敲声</a:t>
            </a:r>
            <a:r>
              <a:rPr lang="en-US" altLang="zh-CN" dirty="0"/>
              <a:t>=</a:t>
            </a:r>
            <a:r>
              <a:rPr lang="zh-CN" altLang="en-US" dirty="0"/>
              <a:t>清脆））</a:t>
            </a:r>
            <a:r>
              <a:rPr lang="en-US" altLang="zh-CN" dirty="0"/>
              <a:t>——&gt;</a:t>
            </a:r>
            <a:r>
              <a:rPr lang="zh-CN" altLang="en-US" dirty="0"/>
              <a:t>不是好瓜，    在上一步的基础上再删除（</a:t>
            </a:r>
            <a:r>
              <a:rPr lang="en-US" altLang="zh-CN" dirty="0"/>
              <a:t>48</a:t>
            </a:r>
            <a:r>
              <a:rPr lang="zh-CN" altLang="en-US" dirty="0"/>
              <a:t>）根据样本（（色泽</a:t>
            </a:r>
            <a:r>
              <a:rPr lang="en-US" altLang="zh-CN" dirty="0"/>
              <a:t>=</a:t>
            </a:r>
            <a:r>
              <a:rPr lang="zh-CN" altLang="en-US" dirty="0"/>
              <a:t>乌黑）</a:t>
            </a:r>
            <a:r>
              <a:rPr lang="en-US" altLang="zh-CN" dirty="0"/>
              <a:t>^</a:t>
            </a:r>
            <a:r>
              <a:rPr lang="zh-CN" altLang="en-US" dirty="0"/>
              <a:t>（根蒂</a:t>
            </a:r>
            <a:r>
              <a:rPr lang="en-US" altLang="zh-CN" dirty="0"/>
              <a:t>=</a:t>
            </a:r>
            <a:r>
              <a:rPr lang="zh-CN" altLang="en-US" dirty="0"/>
              <a:t>稍蜷）</a:t>
            </a:r>
            <a:r>
              <a:rPr lang="en-US" altLang="zh-CN" dirty="0"/>
              <a:t>^</a:t>
            </a:r>
            <a:r>
              <a:rPr lang="zh-CN" altLang="en-US" dirty="0"/>
              <a:t>（敲声</a:t>
            </a:r>
            <a:r>
              <a:rPr lang="en-US" altLang="zh-CN" dirty="0"/>
              <a:t>=</a:t>
            </a:r>
            <a:r>
              <a:rPr lang="zh-CN" altLang="en-US" dirty="0"/>
              <a:t>沉闷））</a:t>
            </a:r>
            <a:r>
              <a:rPr lang="en-US" altLang="zh-CN" dirty="0"/>
              <a:t>——&gt;</a:t>
            </a:r>
            <a:r>
              <a:rPr lang="zh-CN" altLang="en-US" dirty="0"/>
              <a:t>不是好瓜，   剩余假设空间中已无满足此条件可被删的假设。</a:t>
            </a:r>
            <a:endParaRPr lang="en-US" altLang="zh-CN" dirty="0"/>
          </a:p>
          <a:p>
            <a:endParaRPr lang="en-US" altLang="zh-CN" dirty="0"/>
          </a:p>
          <a:p>
            <a:r>
              <a:rPr lang="zh-CN" altLang="en-US" dirty="0"/>
              <a:t>此时，只剩余（</a:t>
            </a:r>
            <a:r>
              <a:rPr lang="en-US" altLang="zh-CN" dirty="0"/>
              <a:t>19</a:t>
            </a:r>
            <a:r>
              <a:rPr lang="zh-CN" altLang="en-US" dirty="0"/>
              <a:t>）、（</a:t>
            </a:r>
            <a:r>
              <a:rPr lang="en-US" altLang="zh-CN" dirty="0"/>
              <a:t>40</a:t>
            </a:r>
            <a:r>
              <a:rPr lang="zh-CN" altLang="en-US" dirty="0"/>
              <a:t>）、（</a:t>
            </a:r>
            <a:r>
              <a:rPr lang="en-US" altLang="zh-CN" dirty="0"/>
              <a:t>43</a:t>
            </a:r>
            <a:r>
              <a:rPr lang="zh-CN" altLang="en-US" dirty="0"/>
              <a:t>）与训练集一致。</a:t>
            </a:r>
            <a:endParaRPr lang="en-US" altLang="zh-CN" dirty="0"/>
          </a:p>
          <a:p>
            <a:r>
              <a:rPr lang="en-US" altLang="zh-CN" dirty="0"/>
              <a:t>   </a:t>
            </a:r>
            <a:r>
              <a:rPr lang="zh-CN" altLang="en-US" dirty="0"/>
              <a:t>（</a:t>
            </a:r>
            <a:r>
              <a:rPr lang="en-US" altLang="zh-CN" dirty="0"/>
              <a:t>19</a:t>
            </a:r>
            <a:r>
              <a:rPr lang="zh-CN" altLang="en-US" dirty="0"/>
              <a:t>）（色泽</a:t>
            </a:r>
            <a:r>
              <a:rPr lang="en-US" altLang="zh-CN" dirty="0"/>
              <a:t>=*</a:t>
            </a:r>
            <a:r>
              <a:rPr lang="zh-CN" altLang="en-US" dirty="0"/>
              <a:t>）</a:t>
            </a:r>
            <a:r>
              <a:rPr lang="en-US" altLang="zh-CN" dirty="0"/>
              <a:t>^</a:t>
            </a:r>
            <a:r>
              <a:rPr lang="zh-CN" altLang="en-US" dirty="0"/>
              <a:t>（根蒂</a:t>
            </a:r>
            <a:r>
              <a:rPr lang="en-US" altLang="zh-CN" dirty="0"/>
              <a:t>=</a:t>
            </a:r>
            <a:r>
              <a:rPr lang="zh-CN" altLang="en-US" dirty="0"/>
              <a:t>蜷缩）</a:t>
            </a:r>
            <a:r>
              <a:rPr lang="en-US" altLang="zh-CN" dirty="0"/>
              <a:t>^</a:t>
            </a:r>
            <a:r>
              <a:rPr lang="zh-CN" altLang="en-US" dirty="0"/>
              <a:t>（敲声</a:t>
            </a:r>
            <a:r>
              <a:rPr lang="en-US" altLang="zh-CN" dirty="0"/>
              <a:t>=</a:t>
            </a:r>
            <a:r>
              <a:rPr lang="zh-CN" altLang="en-US" dirty="0"/>
              <a:t>浊响）</a:t>
            </a:r>
            <a:endParaRPr lang="en-US" altLang="zh-CN" dirty="0"/>
          </a:p>
          <a:p>
            <a:r>
              <a:rPr lang="en-US" altLang="zh-CN" dirty="0"/>
              <a:t>   </a:t>
            </a:r>
            <a:r>
              <a:rPr lang="zh-CN" altLang="en-US" dirty="0"/>
              <a:t>（</a:t>
            </a:r>
            <a:r>
              <a:rPr lang="en-US" altLang="zh-CN" dirty="0"/>
              <a:t>40</a:t>
            </a:r>
            <a:r>
              <a:rPr lang="zh-CN" altLang="en-US" dirty="0"/>
              <a:t>）（色泽</a:t>
            </a:r>
            <a:r>
              <a:rPr lang="en-US" altLang="zh-CN" dirty="0"/>
              <a:t>=*</a:t>
            </a:r>
            <a:r>
              <a:rPr lang="zh-CN" altLang="en-US" dirty="0"/>
              <a:t>）</a:t>
            </a:r>
            <a:r>
              <a:rPr lang="en-US" altLang="zh-CN" dirty="0"/>
              <a:t>^</a:t>
            </a:r>
            <a:r>
              <a:rPr lang="zh-CN" altLang="en-US" dirty="0"/>
              <a:t>（根蒂</a:t>
            </a:r>
            <a:r>
              <a:rPr lang="en-US" altLang="zh-CN" dirty="0"/>
              <a:t>=*</a:t>
            </a:r>
            <a:r>
              <a:rPr lang="zh-CN" altLang="en-US" dirty="0"/>
              <a:t>）</a:t>
            </a:r>
            <a:r>
              <a:rPr lang="en-US" altLang="zh-CN" dirty="0"/>
              <a:t>^</a:t>
            </a:r>
            <a:r>
              <a:rPr lang="zh-CN" altLang="en-US" dirty="0"/>
              <a:t>（敲声</a:t>
            </a:r>
            <a:r>
              <a:rPr lang="en-US" altLang="zh-CN" dirty="0"/>
              <a:t>=</a:t>
            </a:r>
            <a:r>
              <a:rPr lang="zh-CN" altLang="en-US" dirty="0"/>
              <a:t>浊响）</a:t>
            </a:r>
            <a:endParaRPr lang="en-US" altLang="zh-CN" dirty="0"/>
          </a:p>
          <a:p>
            <a:r>
              <a:rPr lang="en-US" altLang="zh-CN" dirty="0"/>
              <a:t>   </a:t>
            </a:r>
            <a:r>
              <a:rPr lang="zh-CN" altLang="en-US" dirty="0"/>
              <a:t>（</a:t>
            </a:r>
            <a:r>
              <a:rPr lang="en-US" altLang="zh-CN" dirty="0"/>
              <a:t>43</a:t>
            </a:r>
            <a:r>
              <a:rPr lang="zh-CN" altLang="en-US" dirty="0"/>
              <a:t>）（色泽</a:t>
            </a:r>
            <a:r>
              <a:rPr lang="en-US" altLang="zh-CN" dirty="0"/>
              <a:t>=*</a:t>
            </a:r>
            <a:r>
              <a:rPr lang="zh-CN" altLang="en-US" dirty="0"/>
              <a:t>）</a:t>
            </a:r>
            <a:r>
              <a:rPr lang="en-US" altLang="zh-CN" dirty="0"/>
              <a:t>^</a:t>
            </a:r>
            <a:r>
              <a:rPr lang="zh-CN" altLang="en-US" dirty="0"/>
              <a:t>（根蒂</a:t>
            </a:r>
            <a:r>
              <a:rPr lang="en-US" altLang="zh-CN" dirty="0"/>
              <a:t>=</a:t>
            </a:r>
            <a:r>
              <a:rPr lang="zh-CN" altLang="en-US" dirty="0"/>
              <a:t>蜷缩）</a:t>
            </a:r>
            <a:r>
              <a:rPr lang="en-US" altLang="zh-CN" dirty="0"/>
              <a:t>^</a:t>
            </a:r>
            <a:r>
              <a:rPr lang="zh-CN" altLang="en-US" dirty="0"/>
              <a:t>（敲声</a:t>
            </a:r>
            <a:r>
              <a:rPr lang="en-US" altLang="zh-CN" dirty="0"/>
              <a:t>=*</a:t>
            </a:r>
            <a:r>
              <a:rPr lang="zh-CN" altLang="en-US" dirty="0"/>
              <a:t>）</a:t>
            </a:r>
          </a:p>
        </p:txBody>
      </p:sp>
    </p:spTree>
    <p:extLst>
      <p:ext uri="{BB962C8B-B14F-4D97-AF65-F5344CB8AC3E}">
        <p14:creationId xmlns:p14="http://schemas.microsoft.com/office/powerpoint/2010/main" val="170311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a:xfrm>
            <a:off x="247824" y="945595"/>
            <a:ext cx="8616950" cy="5918668"/>
          </a:xfrm>
        </p:spPr>
        <p:txBody>
          <a:bodyPr>
            <a:normAutofit/>
          </a:bodyPr>
          <a:lstStyle/>
          <a:p>
            <a:pPr>
              <a:lnSpc>
                <a:spcPct val="100000"/>
              </a:lnSpc>
            </a:pPr>
            <a:r>
              <a:rPr lang="zh-CN" altLang="en-US" sz="1800" dirty="0">
                <a:solidFill>
                  <a:schemeClr val="bg1">
                    <a:lumMod val="85000"/>
                  </a:schemeClr>
                </a:solidFill>
              </a:rPr>
              <a:t>引言</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基本术语</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假设空间</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r>
              <a:rPr lang="zh-CN" altLang="en-US" sz="2000" dirty="0"/>
              <a:t>归纳偏好</a:t>
            </a:r>
            <a:endParaRPr lang="en-US" altLang="zh-CN" sz="2000" dirty="0"/>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发展历程</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应用现状</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阅读材料</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归纳偏好</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189315" y="1503329"/>
                <a:ext cx="6263671" cy="948296"/>
              </a:xfrm>
            </p:spPr>
            <p:txBody>
              <a:bodyPr>
                <a:normAutofit/>
              </a:bodyPr>
              <a:lstStyle/>
              <a:p>
                <a:pPr marL="457200" lvl="1" indent="0">
                  <a:buNone/>
                </a:pPr>
                <a:r>
                  <a:rPr lang="zh-CN" altLang="en-US" dirty="0">
                    <a:latin typeface="幼圆" panose="02010509060101010101" pitchFamily="49" charset="-122"/>
                  </a:rPr>
                  <a:t>假设空间中有三个与训练集一致的假设，但他们对</a:t>
                </a:r>
                <a:r>
                  <a:rPr lang="en-US" altLang="zh-CN" dirty="0">
                    <a:latin typeface="幼圆" panose="02010509060101010101" pitchFamily="49" charset="-122"/>
                  </a:rPr>
                  <a:t>(</a:t>
                </a:r>
                <a:r>
                  <a:rPr lang="zh-CN" altLang="en-US" dirty="0">
                    <a:solidFill>
                      <a:schemeClr val="tx1"/>
                    </a:solidFill>
                    <a:latin typeface="幼圆" panose="02010509060101010101" pitchFamily="49" charset="-122"/>
                  </a:rPr>
                  <a:t>色泽</a:t>
                </a:r>
                <a:r>
                  <a:rPr lang="en-US" altLang="zh-CN" dirty="0">
                    <a:solidFill>
                      <a:schemeClr val="tx1"/>
                    </a:solidFill>
                    <a:latin typeface="幼圆" panose="02010509060101010101" pitchFamily="49" charset="-122"/>
                  </a:rPr>
                  <a:t>=</a:t>
                </a:r>
                <a:r>
                  <a:rPr lang="zh-CN" altLang="en-US" dirty="0">
                    <a:solidFill>
                      <a:schemeClr val="tx1"/>
                    </a:solidFill>
                    <a:latin typeface="幼圆" panose="02010509060101010101" pitchFamily="49" charset="-122"/>
                  </a:rPr>
                  <a:t>青绿</a:t>
                </a:r>
                <a:r>
                  <a:rPr lang="zh-CN" altLang="en-US" dirty="0">
                    <a:latin typeface="幼圆" panose="02010509060101010101" pitchFamily="49" charset="-122"/>
                  </a:rPr>
                  <a:t>；</a:t>
                </a:r>
                <a14:m>
                  <m:oMath xmlns:m="http://schemas.openxmlformats.org/officeDocument/2006/math">
                    <m:r>
                      <m:rPr>
                        <m:nor/>
                      </m:rPr>
                      <a:rPr lang="zh-CN" altLang="en-US" dirty="0">
                        <a:latin typeface="幼圆" panose="02010509060101010101" pitchFamily="49" charset="-122"/>
                      </a:rPr>
                      <m:t>根蒂</m:t>
                    </m:r>
                    <m:r>
                      <m:rPr>
                        <m:nor/>
                      </m:rPr>
                      <a:rPr lang="en-US" altLang="zh-CN" dirty="0">
                        <a:latin typeface="幼圆" panose="02010509060101010101" pitchFamily="49" charset="-122"/>
                      </a:rPr>
                      <m:t>=</m:t>
                    </m:r>
                    <m:r>
                      <a:rPr lang="zh-CN" altLang="en-US" b="0" dirty="0">
                        <a:latin typeface="Cambria Math"/>
                      </a:rPr>
                      <m:t>蜷缩；</m:t>
                    </m:r>
                  </m:oMath>
                </a14:m>
                <a:r>
                  <a:rPr lang="zh-CN" altLang="en-US" dirty="0">
                    <a:latin typeface="幼圆" panose="02010509060101010101" pitchFamily="49" charset="-122"/>
                  </a:rPr>
                  <a:t>敲</a:t>
                </a:r>
                <a:r>
                  <a:rPr lang="zh-CN" altLang="en-US" dirty="0">
                    <a:solidFill>
                      <a:schemeClr val="tx1"/>
                    </a:solidFill>
                    <a:latin typeface="幼圆" panose="02010509060101010101" pitchFamily="49" charset="-122"/>
                  </a:rPr>
                  <a:t>声</a:t>
                </a:r>
                <a:r>
                  <a:rPr lang="en-US" altLang="zh-CN" dirty="0">
                    <a:solidFill>
                      <a:schemeClr val="tx1"/>
                    </a:solidFill>
                    <a:latin typeface="幼圆" panose="02010509060101010101" pitchFamily="49" charset="-122"/>
                  </a:rPr>
                  <a:t>=</a:t>
                </a:r>
                <a:r>
                  <a:rPr lang="zh-CN" altLang="en-US" dirty="0">
                    <a:solidFill>
                      <a:schemeClr val="tx1"/>
                    </a:solidFill>
                    <a:latin typeface="幼圆" panose="02010509060101010101" pitchFamily="49" charset="-122"/>
                  </a:rPr>
                  <a:t>沉闷</a:t>
                </a:r>
                <a:r>
                  <a:rPr lang="en-US" altLang="zh-CN" dirty="0">
                    <a:solidFill>
                      <a:schemeClr val="tx1"/>
                    </a:solidFill>
                    <a:latin typeface="幼圆" panose="02010509060101010101" pitchFamily="49" charset="-122"/>
                  </a:rPr>
                  <a:t>)</a:t>
                </a:r>
                <a:r>
                  <a:rPr lang="zh-CN" altLang="en-US" dirty="0">
                    <a:solidFill>
                      <a:schemeClr val="tx1"/>
                    </a:solidFill>
                    <a:latin typeface="幼圆" panose="02010509060101010101" pitchFamily="49" charset="-122"/>
                  </a:rPr>
                  <a:t>的瓜会预测出不同的结果：</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189315" y="1503329"/>
                <a:ext cx="6263671" cy="948296"/>
              </a:xfrm>
              <a:blipFill rotWithShape="1">
                <a:blip r:embed="rId2"/>
                <a:stretch>
                  <a:fillRect t="-6452" r="-486" b="-7742"/>
                </a:stretch>
              </a:blipFill>
            </p:spPr>
            <p:txBody>
              <a:bodyPr/>
              <a:lstStyle/>
              <a:p>
                <a:r>
                  <a:rPr lang="zh-CN" altLang="en-US">
                    <a:noFill/>
                  </a:rPr>
                  <a:t> </a:t>
                </a:r>
                <a:endParaRPr lang="zh-CN" altLang="en-US">
                  <a:noFill/>
                </a:endParaRPr>
              </a:p>
            </p:txBody>
          </p:sp>
        </mc:Fallback>
      </mc:AlternateContent>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0682" y="2451625"/>
            <a:ext cx="5026040" cy="13676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内容占位符 2"/>
          <p:cNvSpPr txBox="1"/>
          <p:nvPr/>
        </p:nvSpPr>
        <p:spPr>
          <a:xfrm>
            <a:off x="2206487" y="2908873"/>
            <a:ext cx="1620078" cy="33869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3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799715"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199765"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599815"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457200" lvl="1" indent="0" algn="ctr">
              <a:buFont typeface="Wingdings 2" charset="2"/>
              <a:buNone/>
            </a:pPr>
            <a:r>
              <a:rPr lang="zh-CN" altLang="en-US" dirty="0">
                <a:solidFill>
                  <a:srgbClr val="00B050"/>
                </a:solidFill>
              </a:rPr>
              <a:t>好瓜</a:t>
            </a:r>
          </a:p>
        </p:txBody>
      </p:sp>
      <p:grpSp>
        <p:nvGrpSpPr>
          <p:cNvPr id="4" name="组合 3"/>
          <p:cNvGrpSpPr/>
          <p:nvPr/>
        </p:nvGrpSpPr>
        <p:grpSpPr>
          <a:xfrm>
            <a:off x="5131884" y="2923910"/>
            <a:ext cx="1623393" cy="800973"/>
            <a:chOff x="5131884" y="2923910"/>
            <a:chExt cx="1623393" cy="800973"/>
          </a:xfrm>
        </p:grpSpPr>
        <p:sp>
          <p:nvSpPr>
            <p:cNvPr id="12" name="内容占位符 2"/>
            <p:cNvSpPr txBox="1"/>
            <p:nvPr/>
          </p:nvSpPr>
          <p:spPr>
            <a:xfrm>
              <a:off x="5131884" y="2923910"/>
              <a:ext cx="1620078" cy="33869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3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799715"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199765"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599815"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457200" lvl="1" indent="0" algn="ctr">
                <a:buFont typeface="Wingdings 2" charset="2"/>
                <a:buNone/>
              </a:pPr>
              <a:r>
                <a:rPr lang="zh-CN" altLang="en-US" dirty="0">
                  <a:solidFill>
                    <a:srgbClr val="FF0000"/>
                  </a:solidFill>
                </a:rPr>
                <a:t>坏瓜</a:t>
              </a:r>
            </a:p>
          </p:txBody>
        </p:sp>
        <p:sp>
          <p:nvSpPr>
            <p:cNvPr id="14" name="内容占位符 2"/>
            <p:cNvSpPr txBox="1"/>
            <p:nvPr/>
          </p:nvSpPr>
          <p:spPr>
            <a:xfrm>
              <a:off x="5135199" y="3386188"/>
              <a:ext cx="1620078" cy="33869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3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799715"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199765"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599815"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457200" lvl="1" indent="0" algn="ctr">
                <a:buFont typeface="Wingdings 2" charset="2"/>
                <a:buNone/>
              </a:pPr>
              <a:r>
                <a:rPr lang="zh-CN" altLang="en-US" dirty="0">
                  <a:solidFill>
                    <a:srgbClr val="FF0000"/>
                  </a:solidFill>
                </a:rPr>
                <a:t>坏瓜</a:t>
              </a:r>
            </a:p>
          </p:txBody>
        </p:sp>
      </p:grpSp>
      <p:sp>
        <p:nvSpPr>
          <p:cNvPr id="15" name="Rectangle 3"/>
          <p:cNvSpPr>
            <a:spLocks noChangeArrowheads="1"/>
          </p:cNvSpPr>
          <p:nvPr/>
        </p:nvSpPr>
        <p:spPr bwMode="auto">
          <a:xfrm>
            <a:off x="2803152" y="4251605"/>
            <a:ext cx="3501100" cy="500033"/>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marL="0" indent="0">
              <a:lnSpc>
                <a:spcPts val="3200"/>
              </a:lnSpc>
              <a:buNone/>
            </a:pPr>
            <a:r>
              <a:rPr lang="zh-CN" altLang="en-US" sz="2000" b="1" dirty="0">
                <a:solidFill>
                  <a:srgbClr val="C30D23"/>
                </a:solidFill>
                <a:latin typeface="幼圆" panose="02010509060101010101" pitchFamily="49" charset="-122"/>
                <a:ea typeface="幼圆" panose="02010509060101010101" pitchFamily="49" charset="-122"/>
              </a:rPr>
              <a:t>选取哪个假设作为学习模型？</a:t>
            </a:r>
            <a:endParaRPr lang="en-US" altLang="zh-CN" sz="2000" b="1" dirty="0">
              <a:solidFill>
                <a:srgbClr val="C30D23"/>
              </a:solidFill>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归纳偏好</a:t>
            </a:r>
          </a:p>
        </p:txBody>
      </p:sp>
      <p:sp>
        <p:nvSpPr>
          <p:cNvPr id="13" name="内容占位符 2"/>
          <p:cNvSpPr txBox="1"/>
          <p:nvPr/>
        </p:nvSpPr>
        <p:spPr>
          <a:xfrm>
            <a:off x="1138763" y="1357302"/>
            <a:ext cx="6351802" cy="531146"/>
          </a:xfrm>
          <a:prstGeom prst="rect">
            <a:avLst/>
          </a:prstGeom>
        </p:spPr>
        <p:txBody>
          <a:bodyPr vert="horz" lIns="91440" tIns="46800" rIns="91440" bIns="4572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3200"/>
              </a:lnSpc>
            </a:pPr>
            <a:r>
              <a:rPr lang="zh-CN" altLang="en-US" sz="2200" dirty="0">
                <a:latin typeface="幼圆" panose="02010509060101010101" pitchFamily="49" charset="-122"/>
                <a:ea typeface="幼圆" panose="02010509060101010101" pitchFamily="49" charset="-122"/>
              </a:rPr>
              <a:t>学习过程中对某种类型假设的偏好称作归纳偏好</a:t>
            </a:r>
          </a:p>
        </p:txBody>
      </p:sp>
      <p:pic>
        <p:nvPicPr>
          <p:cNvPr id="4101"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38541" y="1888449"/>
            <a:ext cx="3189839" cy="1749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5"/>
          <p:cNvSpPr txBox="1"/>
          <p:nvPr/>
        </p:nvSpPr>
        <p:spPr>
          <a:xfrm>
            <a:off x="3848385" y="2997249"/>
            <a:ext cx="970149" cy="307777"/>
          </a:xfrm>
          <a:prstGeom prst="rect">
            <a:avLst/>
          </a:prstGeom>
          <a:noFill/>
        </p:spPr>
        <p:txBody>
          <a:bodyPr wrap="square" rtlCol="0">
            <a:spAutoFit/>
          </a:bodyPr>
          <a:lstStyle/>
          <a:p>
            <a:pPr fontAlgn="base">
              <a:spcBef>
                <a:spcPct val="0"/>
              </a:spcBef>
              <a:spcAft>
                <a:spcPct val="0"/>
              </a:spcAft>
            </a:pPr>
            <a:r>
              <a:rPr lang="en-US" altLang="zh-CN" sz="1400" b="1" dirty="0">
                <a:latin typeface="Verdana" panose="020B0604030504040204" pitchFamily="34" charset="0"/>
                <a:cs typeface="Verdana" panose="020B0604030504040204" pitchFamily="34" charset="0"/>
              </a:rPr>
              <a:t>A or </a:t>
            </a:r>
            <a:r>
              <a:rPr lang="en-US" altLang="zh-CN" sz="1400" b="1" dirty="0">
                <a:solidFill>
                  <a:srgbClr val="FF0000"/>
                </a:solidFill>
                <a:latin typeface="Verdana" panose="020B0604030504040204" pitchFamily="34" charset="0"/>
                <a:cs typeface="Verdana" panose="020B0604030504040204" pitchFamily="34" charset="0"/>
              </a:rPr>
              <a:t>B?</a:t>
            </a:r>
            <a:r>
              <a:rPr lang="zh-CN" altLang="en-US" sz="1400" dirty="0">
                <a:latin typeface="Verdana" panose="020B0604030504040204" pitchFamily="34" charset="0"/>
                <a:cs typeface="Verdana" panose="020B0604030504040204" pitchFamily="34" charset="0"/>
              </a:rPr>
              <a:t>？</a:t>
            </a:r>
          </a:p>
        </p:txBody>
      </p:sp>
      <p:pic>
        <p:nvPicPr>
          <p:cNvPr id="4103"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0368" y="2997249"/>
            <a:ext cx="6163139" cy="2326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103"/>
                                        </p:tgtEl>
                                        <p:attrNameLst>
                                          <p:attrName>style.visibility</p:attrName>
                                        </p:attrNameLst>
                                      </p:cBhvr>
                                      <p:to>
                                        <p:strVal val="visible"/>
                                      </p:to>
                                    </p:set>
                                    <p:animEffect transition="in" filter="fade">
                                      <p:cBhvr>
                                        <p:cTn id="14" dur="1000"/>
                                        <p:tgtEl>
                                          <p:spTgt spid="4103"/>
                                        </p:tgtEl>
                                      </p:cBhvr>
                                    </p:animEffect>
                                    <p:anim calcmode="lin" valueType="num">
                                      <p:cBhvr>
                                        <p:cTn id="15" dur="1000" fill="hold"/>
                                        <p:tgtEl>
                                          <p:spTgt spid="4103"/>
                                        </p:tgtEl>
                                        <p:attrNameLst>
                                          <p:attrName>ppt_x</p:attrName>
                                        </p:attrNameLst>
                                      </p:cBhvr>
                                      <p:tavLst>
                                        <p:tav tm="0">
                                          <p:val>
                                            <p:strVal val="#ppt_x"/>
                                          </p:val>
                                        </p:tav>
                                        <p:tav tm="100000">
                                          <p:val>
                                            <p:strVal val="#ppt_x"/>
                                          </p:val>
                                        </p:tav>
                                      </p:tavLst>
                                    </p:anim>
                                    <p:anim calcmode="lin" valueType="num">
                                      <p:cBhvr>
                                        <p:cTn id="16" dur="1000" fill="hold"/>
                                        <p:tgtEl>
                                          <p:spTgt spid="41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归纳偏好</a:t>
            </a:r>
          </a:p>
        </p:txBody>
      </p:sp>
      <p:sp>
        <p:nvSpPr>
          <p:cNvPr id="4" name="内容占位符 2"/>
          <p:cNvSpPr txBox="1"/>
          <p:nvPr/>
        </p:nvSpPr>
        <p:spPr>
          <a:xfrm>
            <a:off x="770239" y="1228384"/>
            <a:ext cx="6505202" cy="948296"/>
          </a:xfrm>
          <a:prstGeom prst="rect">
            <a:avLst/>
          </a:prstGeom>
        </p:spPr>
        <p:txBody>
          <a:bodyPr vert="horz" lIns="91440" tIns="46800" rIns="91440" bIns="45720" rtlCol="0">
            <a:norm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Wingdings" panose="05000000000000000000" pitchFamily="2" charset="2"/>
              <a:buNone/>
            </a:pPr>
            <a:r>
              <a:rPr lang="zh-CN" altLang="en-US" dirty="0"/>
              <a:t>归纳偏好可看作学习算法自身在一个可能很庞大的假设空间中对假设进行选择的启发式或“价值观”</a:t>
            </a:r>
            <a:r>
              <a:rPr lang="en-US" altLang="zh-CN" dirty="0"/>
              <a:t>.</a:t>
            </a:r>
            <a:endParaRPr lang="zh-CN" altLang="en-US" dirty="0"/>
          </a:p>
        </p:txBody>
      </p:sp>
      <p:sp>
        <p:nvSpPr>
          <p:cNvPr id="5" name="内容占位符 2"/>
          <p:cNvSpPr txBox="1"/>
          <p:nvPr/>
        </p:nvSpPr>
        <p:spPr>
          <a:xfrm>
            <a:off x="793432" y="2533724"/>
            <a:ext cx="6505202" cy="948296"/>
          </a:xfrm>
          <a:prstGeom prst="rect">
            <a:avLst/>
          </a:prstGeom>
        </p:spPr>
        <p:txBody>
          <a:bodyPr vert="horz" lIns="91440" tIns="46800" rIns="91440" bIns="45720" rtlCol="0">
            <a:norm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Wingdings" panose="05000000000000000000" pitchFamily="2" charset="2"/>
              <a:buNone/>
            </a:pPr>
            <a:r>
              <a:rPr lang="zh-CN" altLang="en-US" dirty="0">
                <a:solidFill>
                  <a:srgbClr val="FF0000"/>
                </a:solidFill>
              </a:rPr>
              <a:t>“奥卡姆剃刀”</a:t>
            </a:r>
            <a:r>
              <a:rPr lang="zh-CN" altLang="en-US" dirty="0"/>
              <a:t>是一种常用的、自然科学研究中最基本的原则，即“若有多个假设与观察一致，选最简单的那个”</a:t>
            </a:r>
            <a:r>
              <a:rPr lang="en-US" altLang="zh-CN" dirty="0"/>
              <a:t>.</a:t>
            </a:r>
            <a:endParaRPr lang="zh-CN" altLang="en-US" dirty="0"/>
          </a:p>
        </p:txBody>
      </p:sp>
      <p:sp>
        <p:nvSpPr>
          <p:cNvPr id="6" name="内容占位符 2"/>
          <p:cNvSpPr txBox="1"/>
          <p:nvPr/>
        </p:nvSpPr>
        <p:spPr>
          <a:xfrm>
            <a:off x="770239" y="3935141"/>
            <a:ext cx="6505202" cy="948296"/>
          </a:xfrm>
          <a:prstGeom prst="rect">
            <a:avLst/>
          </a:prstGeom>
        </p:spPr>
        <p:txBody>
          <a:bodyPr vert="horz" lIns="91440" tIns="46800" rIns="91440" bIns="45720" rtlCol="0">
            <a:norm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Wingdings" panose="05000000000000000000" pitchFamily="2" charset="2"/>
              <a:buNone/>
            </a:pPr>
            <a:r>
              <a:rPr lang="zh-CN" altLang="en-US" dirty="0"/>
              <a:t>具体的现实问题中，学习算法本身所做的假设是否成立，也即算法的归纳偏好是否与问题本身匹配，大多数时候直接决定了算法能否取得好的性能</a:t>
            </a:r>
            <a:r>
              <a:rPr lang="en-US" altLang="zh-CN"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NoFreeLunch</a:t>
            </a:r>
            <a:endParaRPr lang="zh-CN" altLang="en-US" dirty="0"/>
          </a:p>
        </p:txBody>
      </p:sp>
      <p:sp>
        <p:nvSpPr>
          <p:cNvPr id="6" name="内容占位符 2"/>
          <p:cNvSpPr txBox="1"/>
          <p:nvPr/>
        </p:nvSpPr>
        <p:spPr>
          <a:xfrm>
            <a:off x="313220" y="1502549"/>
            <a:ext cx="8616950" cy="872914"/>
          </a:xfrm>
          <a:prstGeom prst="rect">
            <a:avLst/>
          </a:prstGeom>
        </p:spPr>
        <p:txBody>
          <a:bodyPr vert="horz" lIns="91440" tIns="46800" rIns="91440" bIns="4572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20000"/>
              </a:spcBef>
              <a:spcAft>
                <a:spcPct val="0"/>
              </a:spcAft>
              <a:buClr>
                <a:srgbClr val="339933"/>
              </a:buClr>
              <a:buSzPct val="65000"/>
            </a:pPr>
            <a:r>
              <a:rPr lang="zh-CN" altLang="en-US" sz="2200" kern="0" dirty="0">
                <a:solidFill>
                  <a:srgbClr val="000000"/>
                </a:solidFill>
                <a:latin typeface="幼圆" panose="02010509060101010101" pitchFamily="49" charset="-122"/>
                <a:ea typeface="幼圆" panose="02010509060101010101" pitchFamily="49" charset="-122"/>
                <a:cs typeface="Verdana" panose="020B0604030504040204" pitchFamily="34" charset="0"/>
              </a:rPr>
              <a:t>一个算法  如果在某些问题上比另一个算法  好，必然存在另一些问题，</a:t>
            </a:r>
            <a:r>
              <a:rPr lang="en-US" altLang="zh-CN" sz="2200" kern="0" dirty="0">
                <a:solidFill>
                  <a:srgbClr val="000000"/>
                </a:solidFill>
                <a:latin typeface="幼圆" panose="02010509060101010101" pitchFamily="49" charset="-122"/>
                <a:ea typeface="幼圆" panose="02010509060101010101" pitchFamily="49" charset="-122"/>
                <a:cs typeface="Verdana" panose="020B0604030504040204" pitchFamily="34" charset="0"/>
              </a:rPr>
              <a:t> </a:t>
            </a:r>
            <a:r>
              <a:rPr lang="zh-CN" altLang="en-US" sz="2200" kern="0" dirty="0">
                <a:solidFill>
                  <a:srgbClr val="000000"/>
                </a:solidFill>
                <a:latin typeface="幼圆" panose="02010509060101010101" pitchFamily="49" charset="-122"/>
                <a:ea typeface="幼圆" panose="02010509060101010101" pitchFamily="49" charset="-122"/>
                <a:cs typeface="Verdana" panose="020B0604030504040204" pitchFamily="34" charset="0"/>
              </a:rPr>
              <a:t>比  好</a:t>
            </a:r>
            <a:r>
              <a:rPr lang="en-US" altLang="zh-CN" sz="2200" kern="0" dirty="0">
                <a:solidFill>
                  <a:srgbClr val="000000"/>
                </a:solidFill>
                <a:latin typeface="幼圆" panose="02010509060101010101" pitchFamily="49" charset="-122"/>
                <a:ea typeface="幼圆" panose="02010509060101010101" pitchFamily="49" charset="-122"/>
                <a:cs typeface="Verdana" panose="020B0604030504040204" pitchFamily="34" charset="0"/>
              </a:rPr>
              <a:t>,</a:t>
            </a:r>
            <a:r>
              <a:rPr lang="zh-CN" altLang="en-US" sz="2200" kern="0" dirty="0">
                <a:solidFill>
                  <a:srgbClr val="000000"/>
                </a:solidFill>
                <a:latin typeface="幼圆" panose="02010509060101010101" pitchFamily="49" charset="-122"/>
                <a:ea typeface="幼圆" panose="02010509060101010101" pitchFamily="49" charset="-122"/>
                <a:cs typeface="Verdana" panose="020B0604030504040204" pitchFamily="34" charset="0"/>
              </a:rPr>
              <a:t>也即没有免费的午餐定理。</a:t>
            </a:r>
          </a:p>
        </p:txBody>
      </p:sp>
      <p:pic>
        <p:nvPicPr>
          <p:cNvPr id="13"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6170" y="1612855"/>
            <a:ext cx="223609" cy="279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8689" y="1622738"/>
            <a:ext cx="220569" cy="296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9191" y="1944491"/>
            <a:ext cx="223609" cy="279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990" y="1954430"/>
            <a:ext cx="220569" cy="296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组合 3"/>
          <p:cNvGrpSpPr/>
          <p:nvPr/>
        </p:nvGrpSpPr>
        <p:grpSpPr>
          <a:xfrm>
            <a:off x="465620" y="2609105"/>
            <a:ext cx="8616950" cy="3046260"/>
            <a:chOff x="465620" y="2609105"/>
            <a:chExt cx="8616950" cy="3046260"/>
          </a:xfrm>
        </p:grpSpPr>
        <p:pic>
          <p:nvPicPr>
            <p:cNvPr id="512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9630" y="2718395"/>
              <a:ext cx="262620" cy="223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0321" y="2714311"/>
              <a:ext cx="228600" cy="20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2308" y="2703602"/>
              <a:ext cx="1058310" cy="246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24851" y="2736566"/>
              <a:ext cx="264137" cy="217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55491" y="3093964"/>
              <a:ext cx="264137" cy="217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内容占位符 2"/>
            <p:cNvSpPr txBox="1"/>
            <p:nvPr/>
          </p:nvSpPr>
          <p:spPr>
            <a:xfrm>
              <a:off x="465620" y="2609105"/>
              <a:ext cx="8616950" cy="3046260"/>
            </a:xfrm>
            <a:prstGeom prst="rect">
              <a:avLst/>
            </a:prstGeom>
          </p:spPr>
          <p:txBody>
            <a:bodyPr vert="horz" lIns="91440" tIns="46800" rIns="91440" bIns="4572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20000"/>
                </a:spcBef>
                <a:spcAft>
                  <a:spcPct val="0"/>
                </a:spcAft>
                <a:buClr>
                  <a:srgbClr val="339933"/>
                </a:buClr>
                <a:buSzPct val="65000"/>
              </a:pPr>
              <a:r>
                <a:rPr lang="zh-CN" altLang="en-US" sz="2000" kern="0" dirty="0">
                  <a:solidFill>
                    <a:srgbClr val="000000"/>
                  </a:solidFill>
                  <a:latin typeface="幼圆" panose="02010509060101010101" pitchFamily="49" charset="-122"/>
                  <a:ea typeface="幼圆" panose="02010509060101010101" pitchFamily="49" charset="-122"/>
                  <a:cs typeface="Verdana" panose="020B0604030504040204" pitchFamily="34" charset="0"/>
                </a:rPr>
                <a:t>简单起见，假设样本空间   和假设空间  离散</a:t>
              </a:r>
              <a:r>
                <a:rPr lang="en-US" altLang="zh-CN" sz="2000" kern="0" dirty="0">
                  <a:solidFill>
                    <a:srgbClr val="000000"/>
                  </a:solidFill>
                  <a:latin typeface="幼圆" panose="02010509060101010101" pitchFamily="49" charset="-122"/>
                  <a:ea typeface="幼圆" panose="02010509060101010101" pitchFamily="49" charset="-122"/>
                  <a:cs typeface="Verdana" panose="020B0604030504040204" pitchFamily="34" charset="0"/>
                </a:rPr>
                <a:t>,</a:t>
              </a:r>
              <a:r>
                <a:rPr lang="zh-CN" altLang="en-US" sz="2000" kern="0" dirty="0">
                  <a:solidFill>
                    <a:srgbClr val="000000"/>
                  </a:solidFill>
                  <a:latin typeface="幼圆" panose="02010509060101010101" pitchFamily="49" charset="-122"/>
                  <a:ea typeface="幼圆" panose="02010509060101010101" pitchFamily="49" charset="-122"/>
                  <a:cs typeface="Verdana" panose="020B0604030504040204" pitchFamily="34" charset="0"/>
                </a:rPr>
                <a:t>令          代表算法</a:t>
              </a:r>
              <a:endParaRPr lang="en-US" altLang="zh-CN" sz="2000" kern="0" dirty="0">
                <a:solidFill>
                  <a:srgbClr val="000000"/>
                </a:solidFill>
                <a:latin typeface="幼圆" panose="02010509060101010101" pitchFamily="49" charset="-122"/>
                <a:ea typeface="幼圆" panose="02010509060101010101" pitchFamily="49" charset="-122"/>
                <a:cs typeface="Verdana" panose="020B0604030504040204" pitchFamily="34" charset="0"/>
              </a:endParaRPr>
            </a:p>
            <a:p>
              <a:pPr fontAlgn="base">
                <a:spcBef>
                  <a:spcPct val="20000"/>
                </a:spcBef>
                <a:spcAft>
                  <a:spcPct val="0"/>
                </a:spcAft>
                <a:buClr>
                  <a:srgbClr val="339933"/>
                </a:buClr>
                <a:buSzPct val="65000"/>
              </a:pPr>
              <a:r>
                <a:rPr lang="zh-CN" altLang="en-US" sz="2000" kern="0" dirty="0">
                  <a:solidFill>
                    <a:srgbClr val="000000"/>
                  </a:solidFill>
                  <a:latin typeface="幼圆" panose="02010509060101010101" pitchFamily="49" charset="-122"/>
                  <a:ea typeface="幼圆" panose="02010509060101010101" pitchFamily="49" charset="-122"/>
                  <a:cs typeface="Verdana" panose="020B0604030504040204" pitchFamily="34" charset="0"/>
                </a:rPr>
                <a:t>基于训练数据</a:t>
              </a:r>
              <a:r>
                <a:rPr lang="en-US" altLang="zh-CN" sz="2000" kern="0" dirty="0">
                  <a:solidFill>
                    <a:srgbClr val="000000"/>
                  </a:solidFill>
                  <a:latin typeface="幼圆" panose="02010509060101010101" pitchFamily="49" charset="-122"/>
                  <a:ea typeface="幼圆" panose="02010509060101010101" pitchFamily="49" charset="-122"/>
                  <a:cs typeface="Verdana" panose="020B0604030504040204" pitchFamily="34" charset="0"/>
                </a:rPr>
                <a:t>X</a:t>
              </a:r>
              <a:r>
                <a:rPr lang="zh-CN" altLang="en-US" sz="2000" kern="0" dirty="0">
                  <a:solidFill>
                    <a:srgbClr val="000000"/>
                  </a:solidFill>
                  <a:latin typeface="幼圆" panose="02010509060101010101" pitchFamily="49" charset="-122"/>
                  <a:ea typeface="幼圆" panose="02010509060101010101" pitchFamily="49" charset="-122"/>
                  <a:cs typeface="Verdana" panose="020B0604030504040204" pitchFamily="34" charset="0"/>
                </a:rPr>
                <a:t>产生假设</a:t>
              </a:r>
              <a:r>
                <a:rPr lang="en-US" altLang="zh-CN" sz="2000" kern="0" dirty="0">
                  <a:solidFill>
                    <a:srgbClr val="000000"/>
                  </a:solidFill>
                  <a:latin typeface="幼圆" panose="02010509060101010101" pitchFamily="49" charset="-122"/>
                  <a:ea typeface="幼圆" panose="02010509060101010101" pitchFamily="49" charset="-122"/>
                  <a:cs typeface="Verdana" panose="020B0604030504040204" pitchFamily="34" charset="0"/>
                </a:rPr>
                <a:t>h</a:t>
              </a:r>
              <a:r>
                <a:rPr lang="zh-CN" altLang="en-US" sz="2000" kern="0" dirty="0">
                  <a:solidFill>
                    <a:srgbClr val="000000"/>
                  </a:solidFill>
                  <a:latin typeface="幼圆" panose="02010509060101010101" pitchFamily="49" charset="-122"/>
                  <a:ea typeface="幼圆" panose="02010509060101010101" pitchFamily="49" charset="-122"/>
                  <a:cs typeface="Verdana" panose="020B0604030504040204" pitchFamily="34" charset="0"/>
                </a:rPr>
                <a:t>的概率，在令</a:t>
              </a:r>
              <a:r>
                <a:rPr lang="en-US" altLang="zh-CN" sz="2000" kern="0" dirty="0">
                  <a:solidFill>
                    <a:srgbClr val="000000"/>
                  </a:solidFill>
                  <a:latin typeface="幼圆" panose="02010509060101010101" pitchFamily="49" charset="-122"/>
                  <a:ea typeface="幼圆" panose="02010509060101010101" pitchFamily="49" charset="-122"/>
                  <a:cs typeface="Verdana" panose="020B0604030504040204" pitchFamily="34" charset="0"/>
                </a:rPr>
                <a:t>f</a:t>
              </a:r>
              <a:r>
                <a:rPr lang="zh-CN" altLang="en-US" sz="2000" kern="0" dirty="0">
                  <a:solidFill>
                    <a:srgbClr val="000000"/>
                  </a:solidFill>
                  <a:latin typeface="幼圆" panose="02010509060101010101" pitchFamily="49" charset="-122"/>
                  <a:ea typeface="幼圆" panose="02010509060101010101" pitchFamily="49" charset="-122"/>
                  <a:cs typeface="Verdana" panose="020B0604030504040204" pitchFamily="34" charset="0"/>
                </a:rPr>
                <a:t>代表要学的目标函数，  在训练</a:t>
              </a:r>
              <a:endParaRPr lang="en-US" altLang="zh-CN" sz="2000" kern="0" dirty="0">
                <a:solidFill>
                  <a:srgbClr val="000000"/>
                </a:solidFill>
                <a:latin typeface="幼圆" panose="02010509060101010101" pitchFamily="49" charset="-122"/>
                <a:ea typeface="幼圆" panose="02010509060101010101" pitchFamily="49" charset="-122"/>
                <a:cs typeface="Verdana" panose="020B0604030504040204" pitchFamily="34" charset="0"/>
              </a:endParaRPr>
            </a:p>
            <a:p>
              <a:pPr fontAlgn="base">
                <a:spcBef>
                  <a:spcPct val="20000"/>
                </a:spcBef>
                <a:spcAft>
                  <a:spcPct val="0"/>
                </a:spcAft>
                <a:buClr>
                  <a:srgbClr val="339933"/>
                </a:buClr>
                <a:buSzPct val="65000"/>
              </a:pPr>
              <a:r>
                <a:rPr lang="zh-CN" altLang="en-US" sz="2000" kern="0" dirty="0">
                  <a:solidFill>
                    <a:srgbClr val="000000"/>
                  </a:solidFill>
                  <a:latin typeface="幼圆" panose="02010509060101010101" pitchFamily="49" charset="-122"/>
                  <a:ea typeface="幼圆" panose="02010509060101010101" pitchFamily="49" charset="-122"/>
                  <a:cs typeface="Verdana" panose="020B0604030504040204" pitchFamily="34" charset="0"/>
                </a:rPr>
                <a:t>集之外所有样本上的总误差为</a:t>
              </a:r>
              <a:endParaRPr lang="en-US" altLang="zh-CN" sz="2000" kern="0" dirty="0">
                <a:solidFill>
                  <a:srgbClr val="000000"/>
                </a:solidFill>
                <a:latin typeface="幼圆" panose="02010509060101010101" pitchFamily="49" charset="-122"/>
                <a:ea typeface="幼圆" panose="02010509060101010101" pitchFamily="49" charset="-122"/>
                <a:cs typeface="Verdana" panose="020B0604030504040204" pitchFamily="34" charset="0"/>
              </a:endParaRPr>
            </a:p>
            <a:p>
              <a:pPr fontAlgn="base">
                <a:spcBef>
                  <a:spcPct val="20000"/>
                </a:spcBef>
                <a:spcAft>
                  <a:spcPct val="0"/>
                </a:spcAft>
                <a:buClr>
                  <a:srgbClr val="339933"/>
                </a:buClr>
                <a:buSzPct val="65000"/>
              </a:pPr>
              <a:endParaRPr lang="en-US" altLang="zh-CN" sz="2000" kern="0" dirty="0">
                <a:solidFill>
                  <a:srgbClr val="000000"/>
                </a:solidFill>
                <a:latin typeface="幼圆" panose="02010509060101010101" pitchFamily="49" charset="-122"/>
                <a:ea typeface="幼圆" panose="02010509060101010101" pitchFamily="49" charset="-122"/>
                <a:cs typeface="Verdana" panose="020B0604030504040204" pitchFamily="34" charset="0"/>
              </a:endParaRPr>
            </a:p>
            <a:p>
              <a:pPr fontAlgn="base">
                <a:spcBef>
                  <a:spcPct val="20000"/>
                </a:spcBef>
                <a:spcAft>
                  <a:spcPct val="0"/>
                </a:spcAft>
                <a:buClr>
                  <a:srgbClr val="339933"/>
                </a:buClr>
                <a:buSzPct val="65000"/>
              </a:pPr>
              <a:endParaRPr lang="en-US" altLang="zh-CN" sz="2000" kern="0" dirty="0">
                <a:solidFill>
                  <a:srgbClr val="000000"/>
                </a:solidFill>
                <a:latin typeface="幼圆" panose="02010509060101010101" pitchFamily="49" charset="-122"/>
                <a:ea typeface="幼圆" panose="02010509060101010101" pitchFamily="49" charset="-122"/>
                <a:cs typeface="Verdana" panose="020B0604030504040204" pitchFamily="34" charset="0"/>
              </a:endParaRPr>
            </a:p>
            <a:p>
              <a:pPr fontAlgn="base">
                <a:spcBef>
                  <a:spcPct val="20000"/>
                </a:spcBef>
                <a:spcAft>
                  <a:spcPct val="0"/>
                </a:spcAft>
                <a:buClr>
                  <a:srgbClr val="339933"/>
                </a:buClr>
                <a:buSzPct val="65000"/>
              </a:pPr>
              <a:endParaRPr lang="en-US" altLang="zh-CN" sz="2000" kern="0" dirty="0">
                <a:solidFill>
                  <a:srgbClr val="000000"/>
                </a:solidFill>
                <a:latin typeface="幼圆" panose="02010509060101010101" pitchFamily="49" charset="-122"/>
                <a:ea typeface="幼圆" panose="02010509060101010101" pitchFamily="49" charset="-122"/>
                <a:cs typeface="Verdana" panose="020B0604030504040204" pitchFamily="34" charset="0"/>
              </a:endParaRPr>
            </a:p>
            <a:p>
              <a:pPr fontAlgn="base">
                <a:spcBef>
                  <a:spcPct val="20000"/>
                </a:spcBef>
                <a:spcAft>
                  <a:spcPct val="0"/>
                </a:spcAft>
                <a:buClr>
                  <a:srgbClr val="339933"/>
                </a:buClr>
                <a:buSzPct val="65000"/>
              </a:pPr>
              <a:r>
                <a:rPr lang="en-US" altLang="zh-CN" sz="2000" kern="0" dirty="0">
                  <a:solidFill>
                    <a:srgbClr val="000000"/>
                  </a:solidFill>
                  <a:latin typeface="幼圆" panose="02010509060101010101" pitchFamily="49" charset="-122"/>
                  <a:ea typeface="幼圆" panose="02010509060101010101" pitchFamily="49" charset="-122"/>
                  <a:cs typeface="Verdana" panose="020B0604030504040204" pitchFamily="34" charset="0"/>
                </a:rPr>
                <a:t>                </a:t>
              </a:r>
              <a:r>
                <a:rPr lang="zh-CN" altLang="en-US" sz="2000" kern="0" dirty="0">
                  <a:solidFill>
                    <a:srgbClr val="000000"/>
                  </a:solidFill>
                  <a:latin typeface="幼圆" panose="02010509060101010101" pitchFamily="49" charset="-122"/>
                  <a:ea typeface="幼圆" panose="02010509060101010101" pitchFamily="49" charset="-122"/>
                  <a:cs typeface="Verdana" panose="020B0604030504040204" pitchFamily="34" charset="0"/>
                </a:rPr>
                <a:t>为指示函数，若  为真取值</a:t>
              </a:r>
              <a:r>
                <a:rPr lang="en-US" altLang="zh-CN" sz="2000" kern="0" dirty="0">
                  <a:solidFill>
                    <a:srgbClr val="000000"/>
                  </a:solidFill>
                  <a:latin typeface="幼圆" panose="02010509060101010101" pitchFamily="49" charset="-122"/>
                  <a:ea typeface="幼圆" panose="02010509060101010101" pitchFamily="49" charset="-122"/>
                  <a:cs typeface="Verdana" panose="020B0604030504040204" pitchFamily="34" charset="0"/>
                </a:rPr>
                <a:t>1</a:t>
              </a:r>
              <a:r>
                <a:rPr lang="zh-CN" altLang="en-US" sz="2000" kern="0" dirty="0">
                  <a:solidFill>
                    <a:srgbClr val="000000"/>
                  </a:solidFill>
                  <a:latin typeface="幼圆" panose="02010509060101010101" pitchFamily="49" charset="-122"/>
                  <a:ea typeface="幼圆" panose="02010509060101010101" pitchFamily="49" charset="-122"/>
                  <a:cs typeface="Verdana" panose="020B0604030504040204" pitchFamily="34" charset="0"/>
                </a:rPr>
                <a:t>，否则取值</a:t>
              </a:r>
              <a:r>
                <a:rPr lang="en-US" altLang="zh-CN" sz="2000" kern="0" dirty="0">
                  <a:solidFill>
                    <a:srgbClr val="000000"/>
                  </a:solidFill>
                  <a:latin typeface="幼圆" panose="02010509060101010101" pitchFamily="49" charset="-122"/>
                  <a:ea typeface="幼圆" panose="02010509060101010101" pitchFamily="49" charset="-122"/>
                  <a:cs typeface="Verdana" panose="020B0604030504040204" pitchFamily="34" charset="0"/>
                </a:rPr>
                <a:t>0</a:t>
              </a:r>
              <a:endParaRPr lang="zh-CN" altLang="en-US" sz="2000" kern="0" dirty="0">
                <a:solidFill>
                  <a:srgbClr val="000000"/>
                </a:solidFill>
                <a:latin typeface="幼圆" panose="02010509060101010101" pitchFamily="49" charset="-122"/>
                <a:ea typeface="幼圆" panose="02010509060101010101" pitchFamily="49" charset="-122"/>
                <a:cs typeface="Verdana" panose="020B0604030504040204" pitchFamily="34" charset="0"/>
              </a:endParaRPr>
            </a:p>
          </p:txBody>
        </p:sp>
        <p:pic>
          <p:nvPicPr>
            <p:cNvPr id="5127"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7906" y="3813567"/>
              <a:ext cx="6897221" cy="5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25007" y="4858945"/>
              <a:ext cx="446421" cy="342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9"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50539" y="4955951"/>
              <a:ext cx="133350" cy="13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NoFreeLunch</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023" y="2134244"/>
            <a:ext cx="5515307" cy="2681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3"/>
          <p:cNvSpPr txBox="1">
            <a:spLocks noChangeArrowheads="1"/>
          </p:cNvSpPr>
          <p:nvPr/>
        </p:nvSpPr>
        <p:spPr bwMode="auto">
          <a:xfrm>
            <a:off x="707548" y="1311965"/>
            <a:ext cx="7382904" cy="128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fontAlgn="base">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fontAlgn="base">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fontAlgn="base">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a:lstStyle>
          <a:p>
            <a:pPr marL="0" indent="0">
              <a:buClr>
                <a:srgbClr val="339933"/>
              </a:buClr>
              <a:buFont typeface="Wingdings" panose="05000000000000000000" pitchFamily="2" charset="2"/>
              <a:buNone/>
            </a:pPr>
            <a:r>
              <a:rPr lang="zh-CN" altLang="en-US" sz="2000" kern="0" dirty="0">
                <a:solidFill>
                  <a:srgbClr val="000000"/>
                </a:solidFill>
                <a:latin typeface="幼圆" panose="02010509060101010101" pitchFamily="49" charset="-122"/>
                <a:ea typeface="幼圆" panose="02010509060101010101" pitchFamily="49" charset="-122"/>
                <a:cs typeface="Verdana" panose="020B0604030504040204" pitchFamily="34" charset="0"/>
              </a:rPr>
              <a:t>考虑二分类问题，目标函数可以为任何函数         ，函数空间为        ，对所有可能</a:t>
            </a:r>
            <a:r>
              <a:rPr lang="en-US" altLang="zh-CN" sz="2000" kern="0" dirty="0">
                <a:solidFill>
                  <a:srgbClr val="000000"/>
                </a:solidFill>
                <a:latin typeface="幼圆" panose="02010509060101010101" pitchFamily="49" charset="-122"/>
                <a:ea typeface="幼圆" panose="02010509060101010101" pitchFamily="49" charset="-122"/>
                <a:cs typeface="Verdana" panose="020B0604030504040204" pitchFamily="34" charset="0"/>
              </a:rPr>
              <a:t>f</a:t>
            </a:r>
            <a:r>
              <a:rPr lang="zh-CN" altLang="en-US" sz="2000" kern="0" dirty="0">
                <a:solidFill>
                  <a:srgbClr val="000000"/>
                </a:solidFill>
                <a:latin typeface="幼圆" panose="02010509060101010101" pitchFamily="49" charset="-122"/>
                <a:ea typeface="幼圆" panose="02010509060101010101" pitchFamily="49" charset="-122"/>
                <a:cs typeface="Verdana" panose="020B0604030504040204" pitchFamily="34" charset="0"/>
              </a:rPr>
              <a:t>按均匀分布对误差求和</a:t>
            </a:r>
            <a:r>
              <a:rPr lang="en-US" altLang="zh-CN" sz="2000" kern="0" dirty="0">
                <a:solidFill>
                  <a:srgbClr val="000000"/>
                </a:solidFill>
                <a:latin typeface="幼圆" panose="02010509060101010101" pitchFamily="49" charset="-122"/>
                <a:ea typeface="幼圆" panose="02010509060101010101" pitchFamily="49" charset="-122"/>
                <a:cs typeface="Verdana" panose="020B0604030504040204" pitchFamily="34" charset="0"/>
              </a:rPr>
              <a:t>,</a:t>
            </a:r>
            <a:r>
              <a:rPr lang="zh-CN" altLang="en-US" sz="2000" kern="0" dirty="0">
                <a:solidFill>
                  <a:srgbClr val="000000"/>
                </a:solidFill>
                <a:latin typeface="幼圆" panose="02010509060101010101" pitchFamily="49" charset="-122"/>
                <a:ea typeface="幼圆" panose="02010509060101010101" pitchFamily="49" charset="-122"/>
                <a:cs typeface="Verdana" panose="020B0604030504040204" pitchFamily="34" charset="0"/>
              </a:rPr>
              <a:t>有：</a:t>
            </a:r>
            <a:endParaRPr lang="en-US" altLang="zh-CN" sz="2000" kern="0" dirty="0">
              <a:solidFill>
                <a:srgbClr val="000000"/>
              </a:solidFill>
              <a:latin typeface="幼圆" panose="02010509060101010101" pitchFamily="49" charset="-122"/>
              <a:ea typeface="幼圆" panose="02010509060101010101" pitchFamily="49" charset="-122"/>
              <a:cs typeface="Verdana" panose="020B0604030504040204" pitchFamily="34" charset="0"/>
            </a:endParaRPr>
          </a:p>
        </p:txBody>
      </p:sp>
      <p:sp>
        <p:nvSpPr>
          <p:cNvPr id="19" name="Rectangle 3"/>
          <p:cNvSpPr txBox="1">
            <a:spLocks noChangeArrowheads="1"/>
          </p:cNvSpPr>
          <p:nvPr/>
        </p:nvSpPr>
        <p:spPr bwMode="auto">
          <a:xfrm>
            <a:off x="4632031" y="4337341"/>
            <a:ext cx="2812376" cy="39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fontAlgn="base">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fontAlgn="base">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fontAlgn="base">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a:lstStyle>
          <a:p>
            <a:pPr marL="0" indent="0">
              <a:buClr>
                <a:srgbClr val="339933"/>
              </a:buClr>
              <a:buFont typeface="Wingdings" panose="05000000000000000000" pitchFamily="2" charset="2"/>
              <a:buNone/>
            </a:pPr>
            <a:r>
              <a:rPr lang="zh-CN" altLang="en-US" sz="1800" b="1" kern="0" dirty="0">
                <a:solidFill>
                  <a:srgbClr val="FF0000"/>
                </a:solidFill>
                <a:latin typeface="幼圆" panose="02010509060101010101" pitchFamily="49" charset="-122"/>
                <a:ea typeface="幼圆" panose="02010509060101010101" pitchFamily="49" charset="-122"/>
                <a:cs typeface="Verdana" panose="020B0604030504040204" pitchFamily="34" charset="0"/>
              </a:rPr>
              <a:t>总误差与学习算法无关！</a:t>
            </a:r>
            <a:endParaRPr lang="en-US" altLang="zh-CN" sz="1800" b="1" kern="0" dirty="0">
              <a:solidFill>
                <a:srgbClr val="FF0000"/>
              </a:solidFill>
              <a:latin typeface="幼圆" panose="02010509060101010101" pitchFamily="49" charset="-122"/>
              <a:ea typeface="幼圆" panose="02010509060101010101" pitchFamily="49" charset="-122"/>
              <a:cs typeface="Verdana" panose="020B0604030504040204" pitchFamily="34" charset="0"/>
            </a:endParaRPr>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0793" y="1429165"/>
            <a:ext cx="1038182" cy="228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35782" y="1650141"/>
            <a:ext cx="832252" cy="302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3"/>
          <p:cNvSpPr txBox="1">
            <a:spLocks noChangeArrowheads="1"/>
          </p:cNvSpPr>
          <p:nvPr/>
        </p:nvSpPr>
        <p:spPr bwMode="auto">
          <a:xfrm>
            <a:off x="1751908" y="5027707"/>
            <a:ext cx="5810682" cy="76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fontAlgn="base">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fontAlgn="base">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fontAlgn="base">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a:lstStyle>
          <a:p>
            <a:pPr marL="0" indent="0">
              <a:buClr>
                <a:srgbClr val="339933"/>
              </a:buClr>
              <a:buFont typeface="Wingdings" panose="05000000000000000000" pitchFamily="2" charset="2"/>
              <a:buNone/>
            </a:pPr>
            <a:r>
              <a:rPr lang="zh-CN" altLang="en-US" sz="1800" kern="0" dirty="0">
                <a:latin typeface="+mn-ea"/>
                <a:cs typeface="Verdana" panose="020B0604030504040204" pitchFamily="34" charset="0"/>
              </a:rPr>
              <a:t>实际问题中，并非所有问题出现的可能性都相同</a:t>
            </a:r>
            <a:endParaRPr lang="en-US" altLang="zh-CN" sz="1800" kern="0" dirty="0">
              <a:latin typeface="+mn-ea"/>
              <a:cs typeface="Verdana" panose="020B0604030504040204" pitchFamily="34" charset="0"/>
            </a:endParaRPr>
          </a:p>
          <a:p>
            <a:pPr marL="0" indent="0">
              <a:buClr>
                <a:srgbClr val="339933"/>
              </a:buClr>
              <a:buFont typeface="Wingdings" panose="05000000000000000000" pitchFamily="2" charset="2"/>
              <a:buNone/>
            </a:pPr>
            <a:r>
              <a:rPr lang="zh-CN" altLang="en-US" sz="1800" kern="0" dirty="0">
                <a:latin typeface="+mn-ea"/>
                <a:cs typeface="Verdana" panose="020B0604030504040204" pitchFamily="34" charset="0"/>
              </a:rPr>
              <a:t>脱离具体问题，空谈“什么学习算法更好”毫无意义</a:t>
            </a:r>
            <a:endParaRPr lang="en-US" altLang="zh-CN" sz="1800" kern="0" dirty="0">
              <a:latin typeface="+mn-ea"/>
              <a:cs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anim calcmode="lin" valueType="num">
                                      <p:cBhvr>
                                        <p:cTn id="8" dur="1000" fill="hold"/>
                                        <p:tgtEl>
                                          <p:spTgt spid="5122"/>
                                        </p:tgtEl>
                                        <p:attrNameLst>
                                          <p:attrName>ppt_x</p:attrName>
                                        </p:attrNameLst>
                                      </p:cBhvr>
                                      <p:tavLst>
                                        <p:tav tm="0">
                                          <p:val>
                                            <p:strVal val="#ppt_x"/>
                                          </p:val>
                                        </p:tav>
                                        <p:tav tm="100000">
                                          <p:val>
                                            <p:strVal val="#ppt_x"/>
                                          </p:val>
                                        </p:tav>
                                      </p:tavLst>
                                    </p:anim>
                                    <p:anim calcmode="lin" valueType="num">
                                      <p:cBhvr>
                                        <p:cTn id="9"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a:xfrm>
            <a:off x="247824" y="945595"/>
            <a:ext cx="8616950" cy="5918668"/>
          </a:xfrm>
        </p:spPr>
        <p:txBody>
          <a:bodyPr>
            <a:normAutofit/>
          </a:bodyPr>
          <a:lstStyle/>
          <a:p>
            <a:pPr>
              <a:lnSpc>
                <a:spcPct val="100000"/>
              </a:lnSpc>
            </a:pPr>
            <a:r>
              <a:rPr lang="zh-CN" altLang="en-US" sz="1800" dirty="0">
                <a:solidFill>
                  <a:schemeClr val="bg1">
                    <a:lumMod val="85000"/>
                  </a:schemeClr>
                </a:solidFill>
              </a:rPr>
              <a:t>引言</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基本术语</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假设空间</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归纳偏好</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r>
              <a:rPr lang="zh-CN" altLang="en-US" sz="2000" dirty="0"/>
              <a:t>发展历程</a:t>
            </a:r>
            <a:endParaRPr lang="en-US" altLang="zh-CN" sz="2000" dirty="0"/>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应用现状</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阅读材料</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什么是学习？</a:t>
            </a:r>
          </a:p>
        </p:txBody>
      </p:sp>
      <p:sp>
        <p:nvSpPr>
          <p:cNvPr id="5" name="内容占位符 2"/>
          <p:cNvSpPr txBox="1"/>
          <p:nvPr/>
        </p:nvSpPr>
        <p:spPr>
          <a:xfrm>
            <a:off x="2240297" y="2912326"/>
            <a:ext cx="6903703" cy="3945674"/>
          </a:xfrm>
          <a:prstGeom prst="rect">
            <a:avLst/>
          </a:prstGeom>
        </p:spPr>
        <p:txBody>
          <a:bodyPr vert="horz" lIns="91440" tIns="46800" rIns="91440" bIns="4572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t>学习的定义：</a:t>
            </a:r>
            <a:endParaRPr lang="en-US" altLang="zh-CN" sz="2400" b="1" dirty="0"/>
          </a:p>
          <a:p>
            <a:r>
              <a:rPr lang="zh-CN" altLang="en-US" sz="2400" b="1" dirty="0"/>
              <a:t>  </a:t>
            </a:r>
            <a:endParaRPr lang="en-US" altLang="zh-CN" sz="2400" b="1" dirty="0"/>
          </a:p>
          <a:p>
            <a:r>
              <a:rPr lang="en-US" altLang="zh-CN" sz="2400" b="1" dirty="0"/>
              <a:t>  </a:t>
            </a:r>
            <a:r>
              <a:rPr lang="zh-CN" altLang="en-US" sz="2400" b="1" dirty="0"/>
              <a:t> 如果一个</a:t>
            </a:r>
            <a:r>
              <a:rPr lang="zh-CN" altLang="en-US" sz="2400" b="1" dirty="0">
                <a:solidFill>
                  <a:schemeClr val="accent4">
                    <a:lumMod val="60000"/>
                    <a:lumOff val="40000"/>
                  </a:schemeClr>
                </a:solidFill>
              </a:rPr>
              <a:t>系统</a:t>
            </a:r>
            <a:r>
              <a:rPr lang="zh-CN" altLang="en-US" sz="2400" b="1" dirty="0"/>
              <a:t>能够通过执行某个过程改进它的性能</a:t>
            </a:r>
            <a:r>
              <a:rPr lang="en-US" altLang="zh-CN" sz="2400" b="1" dirty="0"/>
              <a:t>, </a:t>
            </a:r>
            <a:r>
              <a:rPr lang="zh-CN" altLang="en-US" sz="2400" b="1" dirty="0"/>
              <a:t>这就是学习。</a:t>
            </a:r>
            <a:endParaRPr lang="en-US" altLang="zh-CN" sz="2400" b="1" dirty="0"/>
          </a:p>
          <a:p>
            <a:endParaRPr lang="en-US" altLang="zh-CN" sz="2400" b="1" dirty="0"/>
          </a:p>
          <a:p>
            <a:r>
              <a:rPr lang="en-US" altLang="zh-CN" sz="2400" b="1" dirty="0"/>
              <a:t>                                      ----</a:t>
            </a:r>
            <a:r>
              <a:rPr lang="zh-CN" altLang="en-US" sz="2400" b="1" dirty="0"/>
              <a:t>赫伯特</a:t>
            </a:r>
            <a:r>
              <a:rPr lang="en-US" altLang="zh-CN" sz="2400" b="1" dirty="0">
                <a:sym typeface="+mn-ea"/>
              </a:rPr>
              <a:t>·</a:t>
            </a:r>
            <a:r>
              <a:rPr lang="zh-CN" altLang="en-US" sz="2400" b="1" dirty="0"/>
              <a:t>西蒙</a:t>
            </a:r>
            <a:endParaRPr lang="en-US" altLang="zh-CN" sz="2400" b="1" dirty="0"/>
          </a:p>
        </p:txBody>
      </p:sp>
      <p:pic>
        <p:nvPicPr>
          <p:cNvPr id="3" name="图片 2"/>
          <p:cNvPicPr>
            <a:picLocks noChangeAspect="1"/>
          </p:cNvPicPr>
          <p:nvPr/>
        </p:nvPicPr>
        <p:blipFill>
          <a:blip r:embed="rId2"/>
          <a:stretch>
            <a:fillRect/>
          </a:stretch>
        </p:blipFill>
        <p:spPr>
          <a:xfrm>
            <a:off x="260350" y="3195750"/>
            <a:ext cx="1590675" cy="2352675"/>
          </a:xfrm>
          <a:prstGeom prst="rect">
            <a:avLst/>
          </a:prstGeom>
        </p:spPr>
      </p:pic>
      <p:sp>
        <p:nvSpPr>
          <p:cNvPr id="4" name="文本框 3"/>
          <p:cNvSpPr txBox="1"/>
          <p:nvPr/>
        </p:nvSpPr>
        <p:spPr>
          <a:xfrm>
            <a:off x="260350" y="1381231"/>
            <a:ext cx="8510163" cy="646331"/>
          </a:xfrm>
          <a:prstGeom prst="rect">
            <a:avLst/>
          </a:prstGeom>
          <a:noFill/>
        </p:spPr>
        <p:txBody>
          <a:bodyPr wrap="square" rtlCol="0">
            <a:spAutoFit/>
          </a:bodyPr>
          <a:lstStyle/>
          <a:p>
            <a:r>
              <a:rPr lang="zh-CN" altLang="en-US" dirty="0"/>
              <a:t>心理学家对学习的定义：</a:t>
            </a:r>
            <a:r>
              <a:rPr lang="zh-CN" altLang="en-US" dirty="0">
                <a:solidFill>
                  <a:schemeClr val="accent4">
                    <a:lumMod val="60000"/>
                    <a:lumOff val="40000"/>
                  </a:schemeClr>
                </a:solidFill>
              </a:rPr>
              <a:t>有机体</a:t>
            </a:r>
            <a:r>
              <a:rPr lang="zh-CN" altLang="en-US" dirty="0"/>
              <a:t>由后天获得经验而引起的比较持久的行为和行为倾向的变化。</a:t>
            </a:r>
            <a:r>
              <a:rPr lang="en-US" altLang="zh-CN" dirty="0"/>
              <a:t>————《</a:t>
            </a:r>
            <a:r>
              <a:rPr lang="zh-CN" altLang="en-US" dirty="0"/>
              <a:t>高等教育心理学</a:t>
            </a:r>
            <a:r>
              <a:rPr lang="en-US" altLang="zh-CN" dirty="0"/>
              <a:t>》</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发展历程</a:t>
            </a:r>
          </a:p>
        </p:txBody>
      </p:sp>
      <p:sp>
        <p:nvSpPr>
          <p:cNvPr id="5" name="内容占位符 2"/>
          <p:cNvSpPr txBox="1"/>
          <p:nvPr/>
        </p:nvSpPr>
        <p:spPr>
          <a:xfrm>
            <a:off x="260350" y="1266824"/>
            <a:ext cx="8616950" cy="4378601"/>
          </a:xfrm>
          <a:prstGeom prst="rect">
            <a:avLst/>
          </a:prstGeom>
        </p:spPr>
        <p:txBody>
          <a:bodyPr vert="horz" lIns="91440" tIns="46800" rIns="91440" bIns="45720" rtlCol="0">
            <a:norm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zh-CN" altLang="en-US" dirty="0">
                <a:solidFill>
                  <a:srgbClr val="023A91"/>
                </a:solidFill>
              </a:rPr>
              <a:t>推理期：</a:t>
            </a:r>
            <a:endParaRPr lang="en-US" altLang="zh-CN" dirty="0">
              <a:solidFill>
                <a:srgbClr val="023A91"/>
              </a:solidFill>
            </a:endParaRPr>
          </a:p>
          <a:p>
            <a:pPr lvl="1">
              <a:lnSpc>
                <a:spcPct val="110000"/>
              </a:lnSpc>
            </a:pPr>
            <a:r>
              <a:rPr lang="en-US" altLang="zh-CN" dirty="0">
                <a:latin typeface="幼圆" panose="02010509060101010101" pitchFamily="49" charset="-122"/>
              </a:rPr>
              <a:t>A. Newell</a:t>
            </a:r>
            <a:r>
              <a:rPr lang="zh-CN" altLang="en-US" dirty="0">
                <a:latin typeface="幼圆" panose="02010509060101010101" pitchFamily="49" charset="-122"/>
              </a:rPr>
              <a:t>和</a:t>
            </a:r>
            <a:r>
              <a:rPr lang="en-US" altLang="zh-CN" dirty="0">
                <a:latin typeface="幼圆" panose="02010509060101010101" pitchFamily="49" charset="-122"/>
              </a:rPr>
              <a:t>H. Simon</a:t>
            </a:r>
            <a:r>
              <a:rPr lang="zh-CN" altLang="en-US" dirty="0">
                <a:latin typeface="幼圆" panose="02010509060101010101" pitchFamily="49" charset="-122"/>
              </a:rPr>
              <a:t>的“逻辑理论家”</a:t>
            </a:r>
            <a:r>
              <a:rPr lang="en-US" altLang="zh-CN" dirty="0">
                <a:latin typeface="幼圆" panose="02010509060101010101" pitchFamily="49" charset="-122"/>
              </a:rPr>
              <a:t>(Logic Theorist)</a:t>
            </a:r>
            <a:r>
              <a:rPr lang="zh-CN" altLang="en-US" dirty="0">
                <a:latin typeface="幼圆" panose="02010509060101010101" pitchFamily="49" charset="-122"/>
              </a:rPr>
              <a:t>程序以及伺候的“通用问题求解”</a:t>
            </a:r>
            <a:r>
              <a:rPr lang="en-US" altLang="zh-CN" dirty="0">
                <a:latin typeface="幼圆" panose="02010509060101010101" pitchFamily="49" charset="-122"/>
              </a:rPr>
              <a:t>(General Problem Solving)</a:t>
            </a:r>
            <a:r>
              <a:rPr lang="zh-CN" altLang="en-US" dirty="0">
                <a:latin typeface="幼圆" panose="02010509060101010101" pitchFamily="49" charset="-122"/>
              </a:rPr>
              <a:t>程序等在当时取得了令人振奋的结果。</a:t>
            </a:r>
            <a:endParaRPr lang="en-US" altLang="zh-CN" dirty="0">
              <a:latin typeface="幼圆" panose="02010509060101010101" pitchFamily="49" charset="-122"/>
            </a:endParaRPr>
          </a:p>
          <a:p>
            <a:pPr lvl="1">
              <a:lnSpc>
                <a:spcPct val="110000"/>
              </a:lnSpc>
            </a:pPr>
            <a:r>
              <a:rPr lang="en-US" altLang="zh-CN" dirty="0">
                <a:latin typeface="幼圆" panose="02010509060101010101" pitchFamily="49" charset="-122"/>
              </a:rPr>
              <a:t>2006</a:t>
            </a:r>
            <a:r>
              <a:rPr lang="zh-CN" altLang="en-US" dirty="0">
                <a:latin typeface="幼圆" panose="02010509060101010101" pitchFamily="49" charset="-122"/>
              </a:rPr>
              <a:t>年卡耐基梅隆大学宣告成立第一个“机器学习系”，机器学习奠基人之一</a:t>
            </a:r>
            <a:r>
              <a:rPr lang="en-US" altLang="zh-CN" dirty="0" err="1">
                <a:latin typeface="幼圆" panose="02010509060101010101" pitchFamily="49" charset="-122"/>
              </a:rPr>
              <a:t>T.Mitchell</a:t>
            </a:r>
            <a:r>
              <a:rPr lang="zh-CN" altLang="en-US" dirty="0">
                <a:latin typeface="幼圆" panose="02010509060101010101" pitchFamily="49" charset="-122"/>
              </a:rPr>
              <a:t>教授任系主任。</a:t>
            </a:r>
            <a:endParaRPr lang="en-US" altLang="zh-CN" dirty="0">
              <a:latin typeface="幼圆" panose="02010509060101010101" pitchFamily="49" charset="-122"/>
            </a:endParaRPr>
          </a:p>
          <a:p>
            <a:pPr>
              <a:lnSpc>
                <a:spcPct val="110000"/>
              </a:lnSpc>
            </a:pPr>
            <a:r>
              <a:rPr lang="zh-CN" altLang="en-US" dirty="0">
                <a:solidFill>
                  <a:srgbClr val="023A91"/>
                </a:solidFill>
              </a:rPr>
              <a:t>知识期：</a:t>
            </a:r>
            <a:endParaRPr lang="en-US" altLang="zh-CN" dirty="0">
              <a:solidFill>
                <a:srgbClr val="023A91"/>
              </a:solidFill>
            </a:endParaRPr>
          </a:p>
          <a:p>
            <a:pPr lvl="1">
              <a:lnSpc>
                <a:spcPct val="110000"/>
              </a:lnSpc>
            </a:pPr>
            <a:r>
              <a:rPr lang="zh-CN" altLang="en-US" dirty="0"/>
              <a:t>大量专家系统问世，在很多应用领域取得大量成果；</a:t>
            </a:r>
            <a:endParaRPr lang="en-US" altLang="zh-CN" dirty="0"/>
          </a:p>
          <a:p>
            <a:pPr lvl="1">
              <a:lnSpc>
                <a:spcPct val="110000"/>
              </a:lnSpc>
            </a:pPr>
            <a:r>
              <a:rPr lang="zh-CN" altLang="en-US" dirty="0"/>
              <a:t>但是由人来总结知识再交给计算机相当困难。</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发展历程</a:t>
            </a:r>
          </a:p>
        </p:txBody>
      </p:sp>
      <p:sp>
        <p:nvSpPr>
          <p:cNvPr id="5" name="内容占位符 2"/>
          <p:cNvSpPr txBox="1"/>
          <p:nvPr/>
        </p:nvSpPr>
        <p:spPr>
          <a:xfrm>
            <a:off x="260350" y="1266824"/>
            <a:ext cx="8616950" cy="4378601"/>
          </a:xfrm>
          <a:prstGeom prst="rect">
            <a:avLst/>
          </a:prstGeom>
        </p:spPr>
        <p:txBody>
          <a:bodyPr vert="horz" lIns="91440" tIns="46800" rIns="91440" bIns="45720" rtlCol="0">
            <a:norm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zh-CN" altLang="en-US" dirty="0">
                <a:solidFill>
                  <a:srgbClr val="023A91"/>
                </a:solidFill>
              </a:rPr>
              <a:t>学习期：</a:t>
            </a:r>
            <a:endParaRPr lang="en-US" altLang="zh-CN" dirty="0">
              <a:solidFill>
                <a:srgbClr val="023A91"/>
              </a:solidFill>
            </a:endParaRPr>
          </a:p>
          <a:p>
            <a:pPr lvl="1">
              <a:lnSpc>
                <a:spcPct val="110000"/>
              </a:lnSpc>
            </a:pPr>
            <a:r>
              <a:rPr lang="zh-CN" altLang="en-US" dirty="0"/>
              <a:t>符号主义学习</a:t>
            </a:r>
            <a:endParaRPr lang="en-US" altLang="zh-CN" dirty="0"/>
          </a:p>
          <a:p>
            <a:pPr lvl="2">
              <a:lnSpc>
                <a:spcPct val="110000"/>
              </a:lnSpc>
            </a:pPr>
            <a:r>
              <a:rPr lang="zh-CN" altLang="en-US" dirty="0"/>
              <a:t>决策树：以信息论为基础，最小化信息熵，模拟了人类对概念进行判定的树形流程</a:t>
            </a:r>
            <a:endParaRPr lang="en-US" altLang="zh-CN" dirty="0"/>
          </a:p>
          <a:p>
            <a:pPr lvl="2">
              <a:lnSpc>
                <a:spcPct val="110000"/>
              </a:lnSpc>
            </a:pPr>
            <a:r>
              <a:rPr lang="zh-CN" altLang="en-US" dirty="0"/>
              <a:t>基于逻辑的学习：使用一节逻辑进行知识表示，通过修改扩充逻辑表达式对数据进行归纳</a:t>
            </a:r>
            <a:endParaRPr lang="en-US" altLang="zh-CN" dirty="0">
              <a:solidFill>
                <a:srgbClr val="023A91"/>
              </a:solidFill>
            </a:endParaRPr>
          </a:p>
          <a:p>
            <a:pPr lvl="1">
              <a:lnSpc>
                <a:spcPct val="110000"/>
              </a:lnSpc>
            </a:pPr>
            <a:r>
              <a:rPr lang="zh-CN" altLang="en-US" dirty="0"/>
              <a:t>连接主义学习</a:t>
            </a:r>
            <a:endParaRPr lang="en-US" altLang="zh-CN" dirty="0"/>
          </a:p>
          <a:p>
            <a:pPr lvl="2">
              <a:lnSpc>
                <a:spcPct val="110000"/>
              </a:lnSpc>
            </a:pPr>
            <a:r>
              <a:rPr lang="zh-CN" altLang="en-US" dirty="0">
                <a:latin typeface="幼圆" panose="02010509060101010101" pitchFamily="49" charset="-122"/>
              </a:rPr>
              <a:t>神经网络</a:t>
            </a:r>
            <a:endParaRPr lang="en-US" altLang="zh-CN" dirty="0">
              <a:latin typeface="幼圆" panose="02010509060101010101" pitchFamily="49" charset="-122"/>
            </a:endParaRPr>
          </a:p>
          <a:p>
            <a:pPr lvl="1">
              <a:lnSpc>
                <a:spcPct val="110000"/>
              </a:lnSpc>
            </a:pPr>
            <a:r>
              <a:rPr lang="zh-CN" altLang="en-US" dirty="0"/>
              <a:t>统计学习</a:t>
            </a:r>
            <a:endParaRPr lang="en-US" altLang="zh-CN" dirty="0"/>
          </a:p>
          <a:p>
            <a:pPr lvl="2">
              <a:lnSpc>
                <a:spcPct val="110000"/>
              </a:lnSpc>
            </a:pPr>
            <a:r>
              <a:rPr lang="zh-CN" altLang="en-US" dirty="0"/>
              <a:t>支持向量机及核方法</a:t>
            </a:r>
            <a:endParaRPr lang="en-US"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发展历程</a:t>
            </a:r>
          </a:p>
        </p:txBody>
      </p:sp>
      <p:sp>
        <p:nvSpPr>
          <p:cNvPr id="4" name="内容占位符 3"/>
          <p:cNvSpPr>
            <a:spLocks noGrp="1"/>
          </p:cNvSpPr>
          <p:nvPr>
            <p:ph idx="1"/>
          </p:nvPr>
        </p:nvSpPr>
        <p:spPr/>
        <p:txBody>
          <a:bodyPr/>
          <a:lstStyle/>
          <a:p>
            <a:endParaRPr lang="zh-CN" altLang="en-US" dirty="0"/>
          </a:p>
        </p:txBody>
      </p:sp>
      <p:cxnSp>
        <p:nvCxnSpPr>
          <p:cNvPr id="5" name="直接箭头连接符 4"/>
          <p:cNvCxnSpPr/>
          <p:nvPr/>
        </p:nvCxnSpPr>
        <p:spPr>
          <a:xfrm>
            <a:off x="830118" y="3102303"/>
            <a:ext cx="7603794" cy="2"/>
          </a:xfrm>
          <a:prstGeom prst="straightConnector1">
            <a:avLst/>
          </a:prstGeom>
          <a:ln w="15875"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5400000">
            <a:off x="1639571" y="3062722"/>
            <a:ext cx="7916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 name="对象 6"/>
          <p:cNvGraphicFramePr>
            <a:graphicFrameLocks noChangeAspect="1"/>
          </p:cNvGraphicFramePr>
          <p:nvPr/>
        </p:nvGraphicFramePr>
        <p:xfrm>
          <a:off x="1503513" y="3101984"/>
          <a:ext cx="303571" cy="307210"/>
        </p:xfrm>
        <a:graphic>
          <a:graphicData uri="http://schemas.openxmlformats.org/presentationml/2006/ole">
            <mc:AlternateContent xmlns:mc="http://schemas.openxmlformats.org/markup-compatibility/2006">
              <mc:Choice xmlns:v="urn:schemas-microsoft-com:vml" Requires="v">
                <p:oleObj spid="_x0000_s7647" name="Equation" r:id="rId3" imgW="4876800" imgH="4267200" progId="Equation.DSMT4">
                  <p:embed/>
                </p:oleObj>
              </mc:Choice>
              <mc:Fallback>
                <p:oleObj name="Equation" r:id="rId3" imgW="4876800" imgH="4267200" progId="Equation.DSMT4">
                  <p:embed/>
                  <p:pic>
                    <p:nvPicPr>
                      <p:cNvPr id="0" name="图片 7524"/>
                      <p:cNvPicPr/>
                      <p:nvPr/>
                    </p:nvPicPr>
                    <p:blipFill>
                      <a:blip r:embed="rId4"/>
                      <a:stretch>
                        <a:fillRect/>
                      </a:stretch>
                    </p:blipFill>
                    <p:spPr>
                      <a:xfrm>
                        <a:off x="1503513" y="3101984"/>
                        <a:ext cx="303571" cy="307210"/>
                      </a:xfrm>
                      <a:prstGeom prst="rect">
                        <a:avLst/>
                      </a:prstGeom>
                    </p:spPr>
                  </p:pic>
                </p:oleObj>
              </mc:Fallback>
            </mc:AlternateContent>
          </a:graphicData>
        </a:graphic>
      </p:graphicFrame>
      <p:cxnSp>
        <p:nvCxnSpPr>
          <p:cNvPr id="8" name="直接连接符 7"/>
          <p:cNvCxnSpPr/>
          <p:nvPr/>
        </p:nvCxnSpPr>
        <p:spPr>
          <a:xfrm rot="5400000">
            <a:off x="7208642" y="3062722"/>
            <a:ext cx="7916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9" name="对象 8"/>
          <p:cNvGraphicFramePr>
            <a:graphicFrameLocks noChangeAspect="1"/>
          </p:cNvGraphicFramePr>
          <p:nvPr/>
        </p:nvGraphicFramePr>
        <p:xfrm>
          <a:off x="7095792" y="3102305"/>
          <a:ext cx="304866" cy="307210"/>
        </p:xfrm>
        <a:graphic>
          <a:graphicData uri="http://schemas.openxmlformats.org/presentationml/2006/ole">
            <mc:AlternateContent xmlns:mc="http://schemas.openxmlformats.org/markup-compatibility/2006">
              <mc:Choice xmlns:v="urn:schemas-microsoft-com:vml" Requires="v">
                <p:oleObj spid="_x0000_s7648" name="Equation" r:id="rId5" imgW="4876800" imgH="4267200" progId="Equation.DSMT4">
                  <p:embed/>
                </p:oleObj>
              </mc:Choice>
              <mc:Fallback>
                <p:oleObj name="Equation" r:id="rId5" imgW="4876800" imgH="4267200" progId="Equation.DSMT4">
                  <p:embed/>
                  <p:pic>
                    <p:nvPicPr>
                      <p:cNvPr id="0" name="图片 7525"/>
                      <p:cNvPicPr>
                        <a:picLocks noChangeAspect="1" noChangeArrowheads="1"/>
                      </p:cNvPicPr>
                      <p:nvPr/>
                    </p:nvPicPr>
                    <p:blipFill>
                      <a:blip r:embed="rId6"/>
                      <a:srcRect/>
                      <a:stretch>
                        <a:fillRect/>
                      </a:stretch>
                    </p:blipFill>
                    <p:spPr bwMode="auto">
                      <a:xfrm>
                        <a:off x="7095792" y="3102305"/>
                        <a:ext cx="304866" cy="307210"/>
                      </a:xfrm>
                      <a:prstGeom prst="rect">
                        <a:avLst/>
                      </a:prstGeom>
                      <a:noFill/>
                      <a:ln>
                        <a:noFill/>
                      </a:ln>
                    </p:spPr>
                  </p:pic>
                </p:oleObj>
              </mc:Fallback>
            </mc:AlternateContent>
          </a:graphicData>
        </a:graphic>
      </p:graphicFrame>
      <p:cxnSp>
        <p:nvCxnSpPr>
          <p:cNvPr id="10" name="直接连接符 9"/>
          <p:cNvCxnSpPr/>
          <p:nvPr/>
        </p:nvCxnSpPr>
        <p:spPr>
          <a:xfrm rot="5400000">
            <a:off x="4482963" y="3054561"/>
            <a:ext cx="7916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1" name="对象 10"/>
          <p:cNvGraphicFramePr>
            <a:graphicFrameLocks noChangeAspect="1"/>
          </p:cNvGraphicFramePr>
          <p:nvPr/>
        </p:nvGraphicFramePr>
        <p:xfrm>
          <a:off x="4380111" y="3101984"/>
          <a:ext cx="286753" cy="307210"/>
        </p:xfrm>
        <a:graphic>
          <a:graphicData uri="http://schemas.openxmlformats.org/presentationml/2006/ole">
            <mc:AlternateContent xmlns:mc="http://schemas.openxmlformats.org/markup-compatibility/2006">
              <mc:Choice xmlns:v="urn:schemas-microsoft-com:vml" Requires="v">
                <p:oleObj spid="_x0000_s7649" name="Equation" r:id="rId7" imgW="4572000" imgH="4267200" progId="Equation.DSMT4">
                  <p:embed/>
                </p:oleObj>
              </mc:Choice>
              <mc:Fallback>
                <p:oleObj name="Equation" r:id="rId7" imgW="4572000" imgH="4267200" progId="Equation.DSMT4">
                  <p:embed/>
                  <p:pic>
                    <p:nvPicPr>
                      <p:cNvPr id="0" name="图片 7526"/>
                      <p:cNvPicPr>
                        <a:picLocks noChangeAspect="1" noChangeArrowheads="1"/>
                      </p:cNvPicPr>
                      <p:nvPr/>
                    </p:nvPicPr>
                    <p:blipFill>
                      <a:blip r:embed="rId8"/>
                      <a:srcRect/>
                      <a:stretch>
                        <a:fillRect/>
                      </a:stretch>
                    </p:blipFill>
                    <p:spPr bwMode="auto">
                      <a:xfrm>
                        <a:off x="4380111" y="3101984"/>
                        <a:ext cx="286753" cy="307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2" name="直接连接符 11"/>
          <p:cNvCxnSpPr/>
          <p:nvPr/>
        </p:nvCxnSpPr>
        <p:spPr>
          <a:xfrm rot="5400000">
            <a:off x="3151824" y="3062722"/>
            <a:ext cx="7916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5400000">
            <a:off x="5977109" y="3053702"/>
            <a:ext cx="7916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4" name="对象 13"/>
          <p:cNvGraphicFramePr>
            <a:graphicFrameLocks noChangeAspect="1"/>
          </p:cNvGraphicFramePr>
          <p:nvPr/>
        </p:nvGraphicFramePr>
        <p:xfrm>
          <a:off x="3038976" y="3102305"/>
          <a:ext cx="304866" cy="307210"/>
        </p:xfrm>
        <a:graphic>
          <a:graphicData uri="http://schemas.openxmlformats.org/presentationml/2006/ole">
            <mc:AlternateContent xmlns:mc="http://schemas.openxmlformats.org/markup-compatibility/2006">
              <mc:Choice xmlns:v="urn:schemas-microsoft-com:vml" Requires="v">
                <p:oleObj spid="_x0000_s7650" name="Equation" r:id="rId9" imgW="4876800" imgH="4267200" progId="Equation.DSMT4">
                  <p:embed/>
                </p:oleObj>
              </mc:Choice>
              <mc:Fallback>
                <p:oleObj name="Equation" r:id="rId9" imgW="4876800" imgH="4267200" progId="Equation.DSMT4">
                  <p:embed/>
                  <p:pic>
                    <p:nvPicPr>
                      <p:cNvPr id="0" name="图片 7527"/>
                      <p:cNvPicPr>
                        <a:picLocks noChangeAspect="1" noChangeArrowheads="1"/>
                      </p:cNvPicPr>
                      <p:nvPr/>
                    </p:nvPicPr>
                    <p:blipFill>
                      <a:blip r:embed="rId10"/>
                      <a:srcRect/>
                      <a:stretch>
                        <a:fillRect/>
                      </a:stretch>
                    </p:blipFill>
                    <p:spPr bwMode="auto">
                      <a:xfrm>
                        <a:off x="3038976" y="3102305"/>
                        <a:ext cx="304866" cy="307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对象 14"/>
          <p:cNvGraphicFramePr>
            <a:graphicFrameLocks noChangeAspect="1"/>
          </p:cNvGraphicFramePr>
          <p:nvPr/>
        </p:nvGraphicFramePr>
        <p:xfrm>
          <a:off x="5874251" y="3101984"/>
          <a:ext cx="286755" cy="307210"/>
        </p:xfrm>
        <a:graphic>
          <a:graphicData uri="http://schemas.openxmlformats.org/presentationml/2006/ole">
            <mc:AlternateContent xmlns:mc="http://schemas.openxmlformats.org/markup-compatibility/2006">
              <mc:Choice xmlns:v="urn:schemas-microsoft-com:vml" Requires="v">
                <p:oleObj spid="_x0000_s7651" name="Equation" r:id="rId11" imgW="4572000" imgH="4267200" progId="Equation.DSMT4">
                  <p:embed/>
                </p:oleObj>
              </mc:Choice>
              <mc:Fallback>
                <p:oleObj name="Equation" r:id="rId11" imgW="4572000" imgH="4267200" progId="Equation.DSMT4">
                  <p:embed/>
                  <p:pic>
                    <p:nvPicPr>
                      <p:cNvPr id="0" name="图片 7528"/>
                      <p:cNvPicPr>
                        <a:picLocks noChangeAspect="1" noChangeArrowheads="1"/>
                      </p:cNvPicPr>
                      <p:nvPr/>
                    </p:nvPicPr>
                    <p:blipFill>
                      <a:blip r:embed="rId12"/>
                      <a:srcRect/>
                      <a:stretch>
                        <a:fillRect/>
                      </a:stretch>
                    </p:blipFill>
                    <p:spPr bwMode="auto">
                      <a:xfrm>
                        <a:off x="5874251" y="3101984"/>
                        <a:ext cx="286755" cy="307210"/>
                      </a:xfrm>
                      <a:prstGeom prst="rect">
                        <a:avLst/>
                      </a:prstGeom>
                      <a:noFill/>
                      <a:ln>
                        <a:noFill/>
                      </a:ln>
                    </p:spPr>
                  </p:pic>
                </p:oleObj>
              </mc:Fallback>
            </mc:AlternateContent>
          </a:graphicData>
        </a:graphic>
      </p:graphicFrame>
      <p:sp>
        <p:nvSpPr>
          <p:cNvPr id="16" name="右大括号 15"/>
          <p:cNvSpPr/>
          <p:nvPr/>
        </p:nvSpPr>
        <p:spPr>
          <a:xfrm rot="16200000">
            <a:off x="1770699" y="1485445"/>
            <a:ext cx="720003" cy="2410041"/>
          </a:xfrm>
          <a:prstGeom prst="rightBrace">
            <a:avLst>
              <a:gd name="adj1" fmla="val 8333"/>
              <a:gd name="adj2" fmla="val 5160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53"/>
          <p:cNvSpPr txBox="1"/>
          <p:nvPr/>
        </p:nvSpPr>
        <p:spPr>
          <a:xfrm>
            <a:off x="1692118" y="1828764"/>
            <a:ext cx="877164" cy="369331"/>
          </a:xfrm>
          <a:prstGeom prst="rect">
            <a:avLst/>
          </a:prstGeom>
          <a:noFill/>
        </p:spPr>
        <p:txBody>
          <a:bodyPr vert="horz" wrap="none" rtlCol="0">
            <a:spAutoFit/>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推理期</a:t>
            </a:r>
          </a:p>
        </p:txBody>
      </p:sp>
      <p:sp>
        <p:nvSpPr>
          <p:cNvPr id="18" name="右大括号 17"/>
          <p:cNvSpPr/>
          <p:nvPr/>
        </p:nvSpPr>
        <p:spPr>
          <a:xfrm rot="16200000">
            <a:off x="3786096" y="2326830"/>
            <a:ext cx="720001" cy="771013"/>
          </a:xfrm>
          <a:prstGeom prst="rightBrace">
            <a:avLst>
              <a:gd name="adj1" fmla="val 8333"/>
              <a:gd name="adj2" fmla="val 5160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文本框 53"/>
          <p:cNvSpPr txBox="1"/>
          <p:nvPr/>
        </p:nvSpPr>
        <p:spPr>
          <a:xfrm>
            <a:off x="3707905" y="1835533"/>
            <a:ext cx="877164" cy="369331"/>
          </a:xfrm>
          <a:prstGeom prst="rect">
            <a:avLst/>
          </a:prstGeom>
          <a:noFill/>
        </p:spPr>
        <p:txBody>
          <a:bodyPr vert="horz" wrap="none" rtlCol="0">
            <a:spAutoFit/>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知识期</a:t>
            </a:r>
          </a:p>
        </p:txBody>
      </p:sp>
      <p:sp>
        <p:nvSpPr>
          <p:cNvPr id="20" name="右大括号 19"/>
          <p:cNvSpPr/>
          <p:nvPr/>
        </p:nvSpPr>
        <p:spPr>
          <a:xfrm rot="16200000">
            <a:off x="5955637" y="1000465"/>
            <a:ext cx="720001" cy="3367244"/>
          </a:xfrm>
          <a:prstGeom prst="rightBrace">
            <a:avLst>
              <a:gd name="adj1" fmla="val 8333"/>
              <a:gd name="adj2" fmla="val 5160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文本框 53"/>
          <p:cNvSpPr txBox="1"/>
          <p:nvPr/>
        </p:nvSpPr>
        <p:spPr>
          <a:xfrm>
            <a:off x="5940152" y="1907541"/>
            <a:ext cx="877164" cy="369331"/>
          </a:xfrm>
          <a:prstGeom prst="rect">
            <a:avLst/>
          </a:prstGeom>
          <a:noFill/>
        </p:spPr>
        <p:txBody>
          <a:bodyPr vert="horz" wrap="none" rtlCol="0">
            <a:spAutoFit/>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学习期</a:t>
            </a:r>
          </a:p>
        </p:txBody>
      </p:sp>
      <p:cxnSp>
        <p:nvCxnSpPr>
          <p:cNvPr id="22" name="直接连接符 21"/>
          <p:cNvCxnSpPr/>
          <p:nvPr/>
        </p:nvCxnSpPr>
        <p:spPr>
          <a:xfrm flipV="1">
            <a:off x="4285604" y="3210207"/>
            <a:ext cx="562368" cy="40845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3" name="文本框 53"/>
          <p:cNvSpPr txBox="1"/>
          <p:nvPr/>
        </p:nvSpPr>
        <p:spPr>
          <a:xfrm>
            <a:off x="1201959" y="3618657"/>
            <a:ext cx="5888274" cy="369331"/>
          </a:xfrm>
          <a:prstGeom prst="rect">
            <a:avLst/>
          </a:prstGeom>
          <a:noFill/>
        </p:spPr>
        <p:txBody>
          <a:bodyPr vert="horz" wrap="square" rtlCol="0">
            <a:spAutoFit/>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符号主义学习：决策树和基于逻辑的学习</a:t>
            </a:r>
          </a:p>
        </p:txBody>
      </p:sp>
      <p:cxnSp>
        <p:nvCxnSpPr>
          <p:cNvPr id="24" name="直接连接符 23"/>
          <p:cNvCxnSpPr/>
          <p:nvPr/>
        </p:nvCxnSpPr>
        <p:spPr>
          <a:xfrm flipV="1">
            <a:off x="4847973" y="3210207"/>
            <a:ext cx="851208" cy="923701"/>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5" name="文本框 53"/>
          <p:cNvSpPr txBox="1"/>
          <p:nvPr/>
        </p:nvSpPr>
        <p:spPr>
          <a:xfrm>
            <a:off x="2455183" y="4133908"/>
            <a:ext cx="3660841" cy="369331"/>
          </a:xfrm>
          <a:prstGeom prst="rect">
            <a:avLst/>
          </a:prstGeom>
          <a:noFill/>
        </p:spPr>
        <p:txBody>
          <a:bodyPr vert="horz" wrap="square" rtlCol="0">
            <a:spAutoFit/>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连接主义学习：基于神经网络</a:t>
            </a:r>
          </a:p>
        </p:txBody>
      </p:sp>
      <p:cxnSp>
        <p:nvCxnSpPr>
          <p:cNvPr id="26" name="直接连接符 25"/>
          <p:cNvCxnSpPr/>
          <p:nvPr/>
        </p:nvCxnSpPr>
        <p:spPr>
          <a:xfrm flipV="1">
            <a:off x="5825956" y="3210207"/>
            <a:ext cx="857520" cy="1493222"/>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7" name="文本框 53"/>
          <p:cNvSpPr txBox="1"/>
          <p:nvPr/>
        </p:nvSpPr>
        <p:spPr>
          <a:xfrm>
            <a:off x="3084256" y="4637962"/>
            <a:ext cx="4236658" cy="369331"/>
          </a:xfrm>
          <a:prstGeom prst="rect">
            <a:avLst/>
          </a:prstGeom>
          <a:noFill/>
        </p:spPr>
        <p:txBody>
          <a:bodyPr vert="horz" wrap="square" rtlCol="0">
            <a:spAutoFit/>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统计学习：支持向量机和核方法</a:t>
            </a:r>
          </a:p>
        </p:txBody>
      </p:sp>
      <p:cxnSp>
        <p:nvCxnSpPr>
          <p:cNvPr id="28" name="直接连接符 27"/>
          <p:cNvCxnSpPr/>
          <p:nvPr/>
        </p:nvCxnSpPr>
        <p:spPr>
          <a:xfrm flipV="1">
            <a:off x="6876255" y="3143542"/>
            <a:ext cx="889319" cy="1926471"/>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9" name="文本框 53"/>
          <p:cNvSpPr txBox="1"/>
          <p:nvPr/>
        </p:nvSpPr>
        <p:spPr>
          <a:xfrm>
            <a:off x="4997576" y="5070011"/>
            <a:ext cx="3534864" cy="369331"/>
          </a:xfrm>
          <a:prstGeom prst="rect">
            <a:avLst/>
          </a:prstGeom>
          <a:noFill/>
        </p:spPr>
        <p:txBody>
          <a:bodyPr vert="horz" wrap="square" rtlCol="0">
            <a:spAutoFit/>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连接主义学习：深度学习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8" grpId="0" animBg="1"/>
      <p:bldP spid="19" grpId="0"/>
      <p:bldP spid="20" grpId="0" animBg="1"/>
      <p:bldP spid="21" grpId="0"/>
      <p:bldP spid="23" grpId="0"/>
      <p:bldP spid="25" grpId="0"/>
      <p:bldP spid="27" grpId="0"/>
      <p:bldP spid="2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a:xfrm>
            <a:off x="247824" y="945595"/>
            <a:ext cx="8616950" cy="5918668"/>
          </a:xfrm>
        </p:spPr>
        <p:txBody>
          <a:bodyPr>
            <a:normAutofit/>
          </a:bodyPr>
          <a:lstStyle/>
          <a:p>
            <a:pPr>
              <a:lnSpc>
                <a:spcPct val="100000"/>
              </a:lnSpc>
            </a:pPr>
            <a:r>
              <a:rPr lang="zh-CN" altLang="en-US" sz="1800" dirty="0">
                <a:solidFill>
                  <a:schemeClr val="bg1">
                    <a:lumMod val="85000"/>
                  </a:schemeClr>
                </a:solidFill>
              </a:rPr>
              <a:t>引言</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基本术语</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假设空间</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归纳偏好</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发展历程</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r>
              <a:rPr lang="zh-CN" altLang="en-US" sz="2000" dirty="0"/>
              <a:t>应用现状</a:t>
            </a:r>
            <a:endParaRPr lang="en-US" altLang="zh-CN" sz="2000" dirty="0"/>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阅读材料</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应用现状</a:t>
            </a:r>
          </a:p>
        </p:txBody>
      </p:sp>
      <p:sp>
        <p:nvSpPr>
          <p:cNvPr id="3" name="内容占位符 2"/>
          <p:cNvSpPr>
            <a:spLocks noGrp="1"/>
          </p:cNvSpPr>
          <p:nvPr>
            <p:ph idx="1"/>
          </p:nvPr>
        </p:nvSpPr>
        <p:spPr>
          <a:xfrm>
            <a:off x="260350" y="1266824"/>
            <a:ext cx="8616950" cy="4378601"/>
          </a:xfrm>
        </p:spPr>
        <p:txBody>
          <a:bodyPr>
            <a:normAutofit/>
          </a:bodyPr>
          <a:lstStyle/>
          <a:p>
            <a:r>
              <a:rPr lang="zh-CN" altLang="en-US" dirty="0">
                <a:solidFill>
                  <a:srgbClr val="023A91"/>
                </a:solidFill>
                <a:latin typeface="幼圆" panose="02010509060101010101" pitchFamily="49" charset="-122"/>
              </a:rPr>
              <a:t>计算机领域最活跃的研究分支之一：</a:t>
            </a:r>
            <a:endParaRPr lang="en-US" altLang="zh-CN" dirty="0">
              <a:solidFill>
                <a:srgbClr val="023A91"/>
              </a:solidFill>
              <a:latin typeface="幼圆" panose="02010509060101010101" pitchFamily="49" charset="-122"/>
            </a:endParaRPr>
          </a:p>
          <a:p>
            <a:pPr lvl="1"/>
            <a:r>
              <a:rPr lang="en-US" altLang="zh-CN" dirty="0">
                <a:latin typeface="幼圆" panose="02010509060101010101" pitchFamily="49" charset="-122"/>
              </a:rPr>
              <a:t>NASA_JPL</a:t>
            </a:r>
            <a:r>
              <a:rPr lang="zh-CN" altLang="en-US" dirty="0">
                <a:latin typeface="幼圆" panose="02010509060101010101" pitchFamily="49" charset="-122"/>
              </a:rPr>
              <a:t>科学家在</a:t>
            </a:r>
            <a:r>
              <a:rPr lang="en-US" altLang="zh-CN" dirty="0">
                <a:latin typeface="幼圆" panose="02010509060101010101" pitchFamily="49" charset="-122"/>
              </a:rPr>
              <a:t>Science</a:t>
            </a:r>
            <a:r>
              <a:rPr lang="zh-CN" altLang="en-US" dirty="0">
                <a:latin typeface="幼圆" panose="02010509060101010101" pitchFamily="49" charset="-122"/>
              </a:rPr>
              <a:t>撰文指出机器学习对科学研究起到越来越大的支撑作用</a:t>
            </a:r>
            <a:endParaRPr lang="en-US" altLang="zh-CN" dirty="0">
              <a:latin typeface="幼圆" panose="02010509060101010101" pitchFamily="49" charset="-122"/>
            </a:endParaRPr>
          </a:p>
          <a:p>
            <a:pPr lvl="1">
              <a:lnSpc>
                <a:spcPct val="110000"/>
              </a:lnSpc>
            </a:pPr>
            <a:r>
              <a:rPr lang="en-US" altLang="zh-CN" dirty="0">
                <a:latin typeface="幼圆" panose="02010509060101010101" pitchFamily="49" charset="-122"/>
              </a:rPr>
              <a:t>DARPA</a:t>
            </a:r>
            <a:r>
              <a:rPr lang="zh-CN" altLang="en-US" dirty="0">
                <a:latin typeface="幼圆" panose="02010509060101010101" pitchFamily="49" charset="-122"/>
              </a:rPr>
              <a:t>启动</a:t>
            </a:r>
            <a:r>
              <a:rPr lang="en-US" altLang="zh-CN" dirty="0">
                <a:latin typeface="幼圆" panose="02010509060101010101" pitchFamily="49" charset="-122"/>
              </a:rPr>
              <a:t>PAL</a:t>
            </a:r>
            <a:r>
              <a:rPr lang="zh-CN" altLang="en-US" dirty="0">
                <a:latin typeface="幼圆" panose="02010509060101010101" pitchFamily="49" charset="-122"/>
              </a:rPr>
              <a:t>计划，将机器学习的重要性提高到国家安全的高度来考虑</a:t>
            </a:r>
            <a:endParaRPr lang="en-US" altLang="zh-CN" dirty="0">
              <a:latin typeface="幼圆" panose="02010509060101010101" pitchFamily="49" charset="-122"/>
            </a:endParaRPr>
          </a:p>
          <a:p>
            <a:pPr lvl="1">
              <a:lnSpc>
                <a:spcPct val="110000"/>
              </a:lnSpc>
            </a:pPr>
            <a:r>
              <a:rPr lang="en-US" altLang="zh-CN" dirty="0">
                <a:latin typeface="幼圆" panose="02010509060101010101" pitchFamily="49" charset="-122"/>
              </a:rPr>
              <a:t>2006</a:t>
            </a:r>
            <a:r>
              <a:rPr lang="zh-CN" altLang="en-US" dirty="0">
                <a:latin typeface="幼圆" panose="02010509060101010101" pitchFamily="49" charset="-122"/>
              </a:rPr>
              <a:t>年卡耐基梅隆大学宣告成立第一个“机器学习系”，机器学习奠基人之一</a:t>
            </a:r>
            <a:r>
              <a:rPr lang="en-US" altLang="zh-CN" dirty="0" err="1">
                <a:latin typeface="幼圆" panose="02010509060101010101" pitchFamily="49" charset="-122"/>
              </a:rPr>
              <a:t>T.Mitchell</a:t>
            </a:r>
            <a:r>
              <a:rPr lang="zh-CN" altLang="en-US" dirty="0">
                <a:latin typeface="幼圆" panose="02010509060101010101" pitchFamily="49" charset="-122"/>
              </a:rPr>
              <a:t>教授任系主任。</a:t>
            </a:r>
            <a:endParaRPr lang="en-US" altLang="zh-CN" dirty="0">
              <a:latin typeface="幼圆" panose="02010509060101010101" pitchFamily="49" charset="-122"/>
            </a:endParaRPr>
          </a:p>
          <a:p>
            <a:pPr marL="325755" lvl="1" indent="0">
              <a:lnSpc>
                <a:spcPct val="110000"/>
              </a:lnSpc>
              <a:buNone/>
            </a:pPr>
            <a:endParaRPr lang="en-US" altLang="zh-CN" dirty="0">
              <a:latin typeface="幼圆" panose="02010509060101010101" pitchFamily="49" charset="-122"/>
            </a:endParaRPr>
          </a:p>
          <a:p>
            <a:pPr>
              <a:lnSpc>
                <a:spcPct val="110000"/>
              </a:lnSpc>
            </a:pPr>
            <a:r>
              <a:rPr lang="zh-CN" altLang="en-US" dirty="0">
                <a:solidFill>
                  <a:srgbClr val="023A91"/>
                </a:solidFill>
                <a:latin typeface="幼圆" panose="02010509060101010101" pitchFamily="49" charset="-122"/>
              </a:rPr>
              <a:t>与普通人的生活密切相关：</a:t>
            </a:r>
            <a:endParaRPr lang="en-US" altLang="zh-CN" dirty="0">
              <a:solidFill>
                <a:srgbClr val="023A91"/>
              </a:solidFill>
              <a:latin typeface="幼圆" panose="02010509060101010101" pitchFamily="49" charset="-122"/>
            </a:endParaRPr>
          </a:p>
          <a:p>
            <a:pPr lvl="1">
              <a:lnSpc>
                <a:spcPct val="110000"/>
              </a:lnSpc>
            </a:pPr>
            <a:r>
              <a:rPr lang="zh-CN" altLang="en-US" dirty="0">
                <a:latin typeface="幼圆" panose="02010509060101010101" pitchFamily="49" charset="-122"/>
              </a:rPr>
              <a:t>天气预报、能源勘探、环境监测、搜索引擎、自动驾驶汽车等</a:t>
            </a:r>
            <a:endParaRPr lang="en-US" altLang="zh-CN" dirty="0">
              <a:latin typeface="幼圆" panose="02010509060101010101"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应用现状</a:t>
            </a:r>
          </a:p>
        </p:txBody>
      </p:sp>
      <p:sp>
        <p:nvSpPr>
          <p:cNvPr id="3" name="内容占位符 2"/>
          <p:cNvSpPr>
            <a:spLocks noGrp="1"/>
          </p:cNvSpPr>
          <p:nvPr>
            <p:ph idx="1"/>
          </p:nvPr>
        </p:nvSpPr>
        <p:spPr>
          <a:xfrm>
            <a:off x="260350" y="1266824"/>
            <a:ext cx="8616950" cy="4378601"/>
          </a:xfrm>
        </p:spPr>
        <p:txBody>
          <a:bodyPr>
            <a:normAutofit/>
          </a:bodyPr>
          <a:lstStyle/>
          <a:p>
            <a:pPr>
              <a:lnSpc>
                <a:spcPct val="110000"/>
              </a:lnSpc>
            </a:pPr>
            <a:r>
              <a:rPr lang="zh-CN" altLang="en-US" dirty="0">
                <a:solidFill>
                  <a:srgbClr val="023A91"/>
                </a:solidFill>
                <a:latin typeface="幼圆" panose="02010509060101010101" pitchFamily="49" charset="-122"/>
              </a:rPr>
              <a:t>影响到人类社会的政治生活：</a:t>
            </a:r>
            <a:endParaRPr lang="en-US" altLang="zh-CN" dirty="0">
              <a:solidFill>
                <a:srgbClr val="023A91"/>
              </a:solidFill>
              <a:latin typeface="幼圆" panose="02010509060101010101" pitchFamily="49" charset="-122"/>
            </a:endParaRPr>
          </a:p>
          <a:p>
            <a:pPr lvl="1">
              <a:lnSpc>
                <a:spcPct val="110000"/>
              </a:lnSpc>
            </a:pPr>
            <a:r>
              <a:rPr lang="en-US" altLang="zh-CN" dirty="0">
                <a:latin typeface="幼圆" panose="02010509060101010101" pitchFamily="49" charset="-122"/>
              </a:rPr>
              <a:t>2012</a:t>
            </a:r>
            <a:r>
              <a:rPr lang="zh-CN" altLang="en-US" dirty="0">
                <a:latin typeface="幼圆" panose="02010509060101010101" pitchFamily="49" charset="-122"/>
              </a:rPr>
              <a:t>美国大选期间奥巴马麾下的机器学习团队，对社交网络等各类数据进行分析，为其提示下一步的竞选行动。</a:t>
            </a:r>
            <a:endParaRPr lang="en-US" altLang="zh-CN" dirty="0">
              <a:latin typeface="幼圆" panose="02010509060101010101" pitchFamily="49" charset="-122"/>
            </a:endParaRPr>
          </a:p>
          <a:p>
            <a:pPr>
              <a:lnSpc>
                <a:spcPct val="110000"/>
              </a:lnSpc>
            </a:pPr>
            <a:endParaRPr lang="en-US" altLang="zh-CN" dirty="0">
              <a:solidFill>
                <a:srgbClr val="023A91"/>
              </a:solidFill>
              <a:latin typeface="幼圆" panose="02010509060101010101" pitchFamily="49" charset="-122"/>
            </a:endParaRPr>
          </a:p>
          <a:p>
            <a:pPr>
              <a:lnSpc>
                <a:spcPct val="110000"/>
              </a:lnSpc>
            </a:pPr>
            <a:r>
              <a:rPr lang="zh-CN" altLang="en-US" dirty="0">
                <a:solidFill>
                  <a:srgbClr val="023A91"/>
                </a:solidFill>
                <a:latin typeface="幼圆" panose="02010509060101010101" pitchFamily="49" charset="-122"/>
              </a:rPr>
              <a:t>具有自然科学探索色彩：</a:t>
            </a:r>
            <a:endParaRPr lang="en-US" altLang="zh-CN" dirty="0">
              <a:solidFill>
                <a:srgbClr val="023A91"/>
              </a:solidFill>
              <a:latin typeface="幼圆" panose="02010509060101010101" pitchFamily="49" charset="-122"/>
            </a:endParaRPr>
          </a:p>
          <a:p>
            <a:pPr lvl="1">
              <a:lnSpc>
                <a:spcPct val="110000"/>
              </a:lnSpc>
            </a:pPr>
            <a:r>
              <a:rPr lang="en-US" altLang="zh-CN" dirty="0" err="1">
                <a:latin typeface="幼圆" panose="02010509060101010101" pitchFamily="49" charset="-122"/>
              </a:rPr>
              <a:t>P.Kanerva</a:t>
            </a:r>
            <a:r>
              <a:rPr lang="zh-CN" altLang="en-US" dirty="0">
                <a:latin typeface="幼圆" panose="02010509060101010101" pitchFamily="49" charset="-122"/>
              </a:rPr>
              <a:t>在二十世纪八十年代中期提出</a:t>
            </a:r>
            <a:r>
              <a:rPr lang="en-US" altLang="zh-CN" dirty="0">
                <a:latin typeface="幼圆" panose="02010509060101010101" pitchFamily="49" charset="-122"/>
              </a:rPr>
              <a:t>SDM(Sparse Distributed Memory)</a:t>
            </a:r>
            <a:r>
              <a:rPr lang="zh-CN" altLang="en-US" dirty="0">
                <a:latin typeface="幼圆" panose="02010509060101010101" pitchFamily="49" charset="-122"/>
              </a:rPr>
              <a:t>模型时并没有刻意模仿脑生理结构，但后来神经科学的研究发现，</a:t>
            </a:r>
            <a:r>
              <a:rPr lang="en-US" altLang="zh-CN" dirty="0">
                <a:latin typeface="幼圆" panose="02010509060101010101" pitchFamily="49" charset="-122"/>
              </a:rPr>
              <a:t>SDM</a:t>
            </a:r>
            <a:r>
              <a:rPr lang="zh-CN" altLang="en-US" dirty="0">
                <a:latin typeface="幼圆" panose="02010509060101010101" pitchFamily="49" charset="-122"/>
              </a:rPr>
              <a:t>的稀疏编码机制在视觉、听觉、嗅觉功能的脑皮层中广泛存在，促进理解“人类如何学习”</a:t>
            </a:r>
            <a:endParaRPr lang="en-US" altLang="zh-CN" dirty="0">
              <a:latin typeface="幼圆" panose="02010509060101010101"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a:xfrm>
            <a:off x="247824" y="945595"/>
            <a:ext cx="8616950" cy="5918668"/>
          </a:xfrm>
        </p:spPr>
        <p:txBody>
          <a:bodyPr>
            <a:normAutofit/>
          </a:bodyPr>
          <a:lstStyle/>
          <a:p>
            <a:pPr>
              <a:lnSpc>
                <a:spcPct val="100000"/>
              </a:lnSpc>
            </a:pPr>
            <a:r>
              <a:rPr lang="zh-CN" altLang="en-US" sz="1800" dirty="0">
                <a:solidFill>
                  <a:schemeClr val="bg1">
                    <a:lumMod val="85000"/>
                  </a:schemeClr>
                </a:solidFill>
              </a:rPr>
              <a:t>引言</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基本术语</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假设空间</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归纳偏好</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发展历程</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应用现状</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r>
              <a:rPr lang="zh-CN" altLang="en-US" sz="2000" dirty="0"/>
              <a:t>阅读材料</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阅读材料</a:t>
            </a:r>
          </a:p>
        </p:txBody>
      </p:sp>
      <p:sp>
        <p:nvSpPr>
          <p:cNvPr id="5" name="内容占位符 2"/>
          <p:cNvSpPr txBox="1"/>
          <p:nvPr/>
        </p:nvSpPr>
        <p:spPr>
          <a:xfrm>
            <a:off x="367415" y="1329481"/>
            <a:ext cx="8616950" cy="4378601"/>
          </a:xfrm>
          <a:prstGeom prst="rect">
            <a:avLst/>
          </a:prstGeom>
        </p:spPr>
        <p:txBody>
          <a:bodyPr vert="horz" lIns="91440" tIns="46800" rIns="91440" bIns="45720" rtlCol="0">
            <a:norm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altLang="zh-CN" dirty="0">
                <a:latin typeface="幼圆" panose="02010509060101010101" pitchFamily="49" charset="-122"/>
              </a:rPr>
              <a:t>[Mitchell, 1997]</a:t>
            </a:r>
            <a:r>
              <a:rPr lang="zh-CN" altLang="en-US" dirty="0">
                <a:latin typeface="幼圆" panose="02010509060101010101" pitchFamily="49" charset="-122"/>
              </a:rPr>
              <a:t>是第一本机器学习专门教材</a:t>
            </a:r>
            <a:r>
              <a:rPr lang="en-US" altLang="zh-CN" dirty="0">
                <a:latin typeface="幼圆" panose="02010509060101010101" pitchFamily="49" charset="-122"/>
              </a:rPr>
              <a:t>. [Duda et al., 2001; Alpaydin, 2004; Flach, 2012]</a:t>
            </a:r>
            <a:r>
              <a:rPr lang="zh-CN" altLang="en-US" dirty="0">
                <a:latin typeface="幼圆" panose="02010509060101010101" pitchFamily="49" charset="-122"/>
              </a:rPr>
              <a:t>为出色的入门读物</a:t>
            </a:r>
            <a:r>
              <a:rPr lang="en-US" altLang="zh-CN" dirty="0">
                <a:latin typeface="幼圆" panose="02010509060101010101" pitchFamily="49" charset="-122"/>
              </a:rPr>
              <a:t>. [Hastie et al., 2009]</a:t>
            </a:r>
            <a:r>
              <a:rPr lang="zh-CN" altLang="en-US" dirty="0">
                <a:latin typeface="幼圆" panose="02010509060101010101" pitchFamily="49" charset="-122"/>
              </a:rPr>
              <a:t>为进阶读物</a:t>
            </a:r>
            <a:r>
              <a:rPr lang="en-US" altLang="zh-CN" dirty="0">
                <a:latin typeface="幼圆" panose="02010509060101010101" pitchFamily="49" charset="-122"/>
              </a:rPr>
              <a:t>, [Bishop, 2006]</a:t>
            </a:r>
            <a:r>
              <a:rPr lang="zh-CN" altLang="en-US" dirty="0">
                <a:latin typeface="幼圆" panose="02010509060101010101" pitchFamily="49" charset="-122"/>
              </a:rPr>
              <a:t>适合于贝叶斯学习偏好者</a:t>
            </a:r>
            <a:r>
              <a:rPr lang="en-US" altLang="zh-CN" dirty="0">
                <a:latin typeface="幼圆" panose="02010509060101010101" pitchFamily="49" charset="-122"/>
              </a:rPr>
              <a:t>. [Shalev-Shwartz and Ben-David, 2014]</a:t>
            </a:r>
            <a:r>
              <a:rPr lang="zh-CN" altLang="en-US" dirty="0">
                <a:latin typeface="幼圆" panose="02010509060101010101" pitchFamily="49" charset="-122"/>
              </a:rPr>
              <a:t>适合于理论偏好者</a:t>
            </a:r>
            <a:r>
              <a:rPr lang="en-US" altLang="zh-CN" dirty="0">
                <a:latin typeface="幼圆" panose="02010509060101010101" pitchFamily="49" charset="-122"/>
              </a:rPr>
              <a:t>.</a:t>
            </a:r>
          </a:p>
          <a:p>
            <a:pPr>
              <a:lnSpc>
                <a:spcPct val="110000"/>
              </a:lnSpc>
            </a:pPr>
            <a:endParaRPr lang="en-US" altLang="zh-CN" dirty="0">
              <a:latin typeface="幼圆" panose="02010509060101010101" pitchFamily="49" charset="-122"/>
            </a:endParaRPr>
          </a:p>
          <a:p>
            <a:pPr>
              <a:lnSpc>
                <a:spcPct val="110000"/>
              </a:lnSpc>
            </a:pPr>
            <a:r>
              <a:rPr lang="en-US" altLang="zh-CN" dirty="0">
                <a:latin typeface="幼圆" panose="02010509060101010101" pitchFamily="49" charset="-122"/>
              </a:rPr>
              <a:t>《</a:t>
            </a:r>
            <a:r>
              <a:rPr lang="zh-CN" altLang="en-US" dirty="0">
                <a:latin typeface="幼圆" panose="02010509060101010101" pitchFamily="49" charset="-122"/>
              </a:rPr>
              <a:t>机器学习</a:t>
            </a:r>
            <a:r>
              <a:rPr lang="en-US" altLang="zh-CN" dirty="0">
                <a:latin typeface="幼圆" panose="02010509060101010101" pitchFamily="49" charset="-122"/>
              </a:rPr>
              <a:t>:</a:t>
            </a:r>
            <a:r>
              <a:rPr lang="zh-CN" altLang="en-US" dirty="0">
                <a:latin typeface="幼圆" panose="02010509060101010101" pitchFamily="49" charset="-122"/>
              </a:rPr>
              <a:t>一种人工智能途径</a:t>
            </a:r>
            <a:r>
              <a:rPr lang="en-US" altLang="zh-CN" dirty="0">
                <a:latin typeface="幼圆" panose="02010509060101010101" pitchFamily="49" charset="-122"/>
              </a:rPr>
              <a:t>》 [Michalski et al., 1983]</a:t>
            </a:r>
            <a:r>
              <a:rPr lang="zh-CN" altLang="en-US" dirty="0">
                <a:latin typeface="幼圆" panose="02010509060101010101" pitchFamily="49" charset="-122"/>
              </a:rPr>
              <a:t>汇集了</a:t>
            </a:r>
            <a:r>
              <a:rPr lang="en-US" altLang="zh-CN" dirty="0">
                <a:latin typeface="幼圆" panose="02010509060101010101" pitchFamily="49" charset="-122"/>
              </a:rPr>
              <a:t>20</a:t>
            </a:r>
            <a:r>
              <a:rPr lang="zh-CN" altLang="en-US" dirty="0">
                <a:latin typeface="幼圆" panose="02010509060101010101" pitchFamily="49" charset="-122"/>
              </a:rPr>
              <a:t>位学者撰写</a:t>
            </a:r>
            <a:r>
              <a:rPr lang="en-US" altLang="zh-CN" dirty="0">
                <a:latin typeface="幼圆" panose="02010509060101010101" pitchFamily="49" charset="-122"/>
              </a:rPr>
              <a:t>16</a:t>
            </a:r>
            <a:r>
              <a:rPr lang="zh-CN" altLang="en-US" dirty="0">
                <a:latin typeface="幼圆" panose="02010509060101010101" pitchFamily="49" charset="-122"/>
              </a:rPr>
              <a:t>篇文章，是机器学习早期最重要的文献</a:t>
            </a:r>
            <a:r>
              <a:rPr lang="en-US" altLang="zh-CN" dirty="0">
                <a:latin typeface="幼圆" panose="02010509060101010101" pitchFamily="49" charset="-122"/>
              </a:rPr>
              <a:t>. [Dietterich, 1997] </a:t>
            </a:r>
            <a:r>
              <a:rPr lang="zh-CN" altLang="en-US" dirty="0">
                <a:latin typeface="幼圆" panose="02010509060101010101" pitchFamily="49" charset="-122"/>
              </a:rPr>
              <a:t>对机器学习领域的发展进行了评述和展望。</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阅读材料</a:t>
            </a:r>
          </a:p>
        </p:txBody>
      </p:sp>
      <p:sp>
        <p:nvSpPr>
          <p:cNvPr id="5" name="内容占位符 2"/>
          <p:cNvSpPr txBox="1"/>
          <p:nvPr/>
        </p:nvSpPr>
        <p:spPr>
          <a:xfrm>
            <a:off x="367415" y="1329481"/>
            <a:ext cx="8616950" cy="4378601"/>
          </a:xfrm>
          <a:prstGeom prst="rect">
            <a:avLst/>
          </a:prstGeom>
        </p:spPr>
        <p:txBody>
          <a:bodyPr vert="horz" lIns="91440" tIns="46800" rIns="91440" bIns="45720" rtlCol="0">
            <a:norm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zh-CN" altLang="en-US" dirty="0">
                <a:latin typeface="幼圆" panose="02010509060101010101" pitchFamily="49" charset="-122"/>
              </a:rPr>
              <a:t>机器学习领域最重要的国际学术会议是国际机器学习会议</a:t>
            </a:r>
            <a:r>
              <a:rPr lang="en-US" altLang="zh-CN" dirty="0">
                <a:latin typeface="幼圆" panose="02010509060101010101" pitchFamily="49" charset="-122"/>
              </a:rPr>
              <a:t>(ICML)</a:t>
            </a:r>
            <a:r>
              <a:rPr lang="zh-CN" altLang="en-US" dirty="0">
                <a:latin typeface="幼圆" panose="02010509060101010101" pitchFamily="49" charset="-122"/>
              </a:rPr>
              <a:t>、国际神经信息处理系统会议</a:t>
            </a:r>
            <a:r>
              <a:rPr lang="en-US" altLang="zh-CN" dirty="0">
                <a:latin typeface="幼圆" panose="02010509060101010101" pitchFamily="49" charset="-122"/>
              </a:rPr>
              <a:t>(NIPS)</a:t>
            </a:r>
            <a:r>
              <a:rPr lang="zh-CN" altLang="en-US" dirty="0">
                <a:latin typeface="幼圆" panose="02010509060101010101" pitchFamily="49" charset="-122"/>
              </a:rPr>
              <a:t>和国际学习理论会议</a:t>
            </a:r>
            <a:r>
              <a:rPr lang="en-US" altLang="zh-CN" dirty="0">
                <a:latin typeface="幼圆" panose="02010509060101010101" pitchFamily="49" charset="-122"/>
              </a:rPr>
              <a:t>(COLT),</a:t>
            </a:r>
            <a:r>
              <a:rPr lang="zh-CN" altLang="en-US" dirty="0">
                <a:latin typeface="幼圆" panose="02010509060101010101" pitchFamily="49" charset="-122"/>
              </a:rPr>
              <a:t>重要的区域性会议主要有欧洲机器学习会议</a:t>
            </a:r>
            <a:r>
              <a:rPr lang="en-US" altLang="zh-CN" dirty="0">
                <a:latin typeface="幼圆" panose="02010509060101010101" pitchFamily="49" charset="-122"/>
              </a:rPr>
              <a:t>(ECML)</a:t>
            </a:r>
            <a:r>
              <a:rPr lang="zh-CN" altLang="en-US" dirty="0">
                <a:latin typeface="幼圆" panose="02010509060101010101" pitchFamily="49" charset="-122"/>
              </a:rPr>
              <a:t>和亚洲机器学习会议</a:t>
            </a:r>
            <a:r>
              <a:rPr lang="en-US" altLang="zh-CN" dirty="0">
                <a:latin typeface="幼圆" panose="02010509060101010101" pitchFamily="49" charset="-122"/>
              </a:rPr>
              <a:t>(ACML);</a:t>
            </a:r>
            <a:r>
              <a:rPr lang="zh-CN" altLang="en-US" dirty="0">
                <a:latin typeface="幼圆" panose="02010509060101010101" pitchFamily="49" charset="-122"/>
              </a:rPr>
              <a:t>最重要的国际学术期刊是</a:t>
            </a:r>
            <a:r>
              <a:rPr lang="en-US" altLang="zh-CN" dirty="0">
                <a:latin typeface="幼圆" panose="02010509060101010101" pitchFamily="49" charset="-122"/>
              </a:rPr>
              <a:t>Journal of </a:t>
            </a:r>
            <a:r>
              <a:rPr lang="en-US" altLang="zh-CN" dirty="0" err="1">
                <a:latin typeface="幼圆" panose="02010509060101010101" pitchFamily="49" charset="-122"/>
              </a:rPr>
              <a:t>Maching</a:t>
            </a:r>
            <a:r>
              <a:rPr lang="en-US" altLang="zh-CN" dirty="0">
                <a:latin typeface="幼圆" panose="02010509060101010101" pitchFamily="49" charset="-122"/>
              </a:rPr>
              <a:t> Learning Research</a:t>
            </a:r>
            <a:r>
              <a:rPr lang="zh-CN" altLang="en-US" dirty="0">
                <a:latin typeface="幼圆" panose="02010509060101010101" pitchFamily="49" charset="-122"/>
              </a:rPr>
              <a:t>和</a:t>
            </a:r>
            <a:r>
              <a:rPr lang="en-US" altLang="zh-CN" dirty="0">
                <a:latin typeface="幼圆" panose="02010509060101010101" pitchFamily="49" charset="-122"/>
              </a:rPr>
              <a:t>Machine Learning.</a:t>
            </a:r>
          </a:p>
          <a:p>
            <a:pPr>
              <a:lnSpc>
                <a:spcPct val="110000"/>
              </a:lnSpc>
            </a:pPr>
            <a:endParaRPr lang="en-US" altLang="zh-CN" dirty="0">
              <a:latin typeface="幼圆" panose="02010509060101010101" pitchFamily="49" charset="-122"/>
            </a:endParaRPr>
          </a:p>
          <a:p>
            <a:pPr>
              <a:lnSpc>
                <a:spcPct val="110000"/>
              </a:lnSpc>
            </a:pPr>
            <a:r>
              <a:rPr lang="zh-CN" altLang="en-US" dirty="0">
                <a:latin typeface="幼圆" panose="02010509060101010101" pitchFamily="49" charset="-122"/>
              </a:rPr>
              <a:t>国内不少书记包含机器学习方面的内容，例如</a:t>
            </a:r>
            <a:r>
              <a:rPr lang="en-US" altLang="zh-CN" dirty="0">
                <a:latin typeface="幼圆" panose="02010509060101010101" pitchFamily="49" charset="-122"/>
              </a:rPr>
              <a:t>[</a:t>
            </a:r>
            <a:r>
              <a:rPr lang="zh-CN" altLang="en-US" dirty="0">
                <a:latin typeface="幼圆" panose="02010509060101010101" pitchFamily="49" charset="-122"/>
              </a:rPr>
              <a:t>陆汝钤</a:t>
            </a:r>
            <a:r>
              <a:rPr lang="en-US" altLang="zh-CN" dirty="0">
                <a:latin typeface="幼圆" panose="02010509060101010101" pitchFamily="49" charset="-122"/>
              </a:rPr>
              <a:t>,1996].[</a:t>
            </a:r>
            <a:r>
              <a:rPr lang="zh-CN" altLang="en-US" dirty="0">
                <a:latin typeface="幼圆" panose="02010509060101010101" pitchFamily="49" charset="-122"/>
              </a:rPr>
              <a:t>李航</a:t>
            </a:r>
            <a:r>
              <a:rPr lang="en-US" altLang="zh-CN" dirty="0">
                <a:latin typeface="幼圆" panose="02010509060101010101" pitchFamily="49" charset="-122"/>
              </a:rPr>
              <a:t>,2012]</a:t>
            </a:r>
            <a:r>
              <a:rPr lang="zh-CN" altLang="en-US" dirty="0">
                <a:latin typeface="幼圆" panose="02010509060101010101" pitchFamily="49" charset="-122"/>
              </a:rPr>
              <a:t>是一统计学习为主题的读物</a:t>
            </a:r>
            <a:r>
              <a:rPr lang="en-US" altLang="zh-CN" dirty="0">
                <a:latin typeface="幼圆" panose="02010509060101010101" pitchFamily="49" charset="-122"/>
              </a:rPr>
              <a:t>. </a:t>
            </a:r>
            <a:r>
              <a:rPr lang="zh-CN" altLang="en-US" dirty="0">
                <a:latin typeface="幼圆" panose="02010509060101010101" pitchFamily="49" charset="-122"/>
              </a:rPr>
              <a:t>国内机器学习领域最重要的活动是两年一次的中国机器学习大会</a:t>
            </a:r>
            <a:r>
              <a:rPr lang="en-US" altLang="zh-CN" dirty="0">
                <a:latin typeface="幼圆" panose="02010509060101010101" pitchFamily="49" charset="-122"/>
              </a:rPr>
              <a:t>(CCML)</a:t>
            </a:r>
            <a:r>
              <a:rPr lang="zh-CN" altLang="en-US" dirty="0">
                <a:latin typeface="幼圆" panose="02010509060101010101" pitchFamily="49" charset="-122"/>
              </a:rPr>
              <a:t>以及每年举行的“机器学习及其应用”研讨会</a:t>
            </a:r>
            <a:r>
              <a:rPr lang="en-US" altLang="zh-CN" dirty="0">
                <a:latin typeface="幼圆" panose="02010509060101010101" pitchFamily="49" charset="-122"/>
              </a:rPr>
              <a:t>(MLA).</a:t>
            </a:r>
            <a:endParaRPr lang="zh-CN" altLang="en-US" dirty="0">
              <a:latin typeface="幼圆" panose="020105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a:latin typeface="Verdana" panose="020B0604030504040204" pitchFamily="34" charset="0"/>
                <a:ea typeface="幼圆" panose="02010509060101010101" pitchFamily="49" charset="-122"/>
                <a:cs typeface="Verdana" panose="020B0604030504040204" pitchFamily="34" charset="0"/>
              </a:rPr>
              <a:t>第一章</a:t>
            </a:r>
            <a:r>
              <a:rPr kumimoji="1" lang="zh-CN" altLang="en-US" b="1" dirty="0">
                <a:latin typeface="Verdana" panose="020B0604030504040204" pitchFamily="34" charset="0"/>
                <a:ea typeface="幼圆" panose="02010509060101010101" pitchFamily="49" charset="-122"/>
                <a:cs typeface="Verdana" panose="020B0604030504040204" pitchFamily="34" charset="0"/>
              </a:rPr>
              <a:t>：绪论</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a:xfrm>
            <a:off x="247824" y="945595"/>
            <a:ext cx="8616950" cy="5918668"/>
          </a:xfrm>
        </p:spPr>
        <p:txBody>
          <a:bodyPr>
            <a:normAutofit/>
          </a:bodyPr>
          <a:lstStyle/>
          <a:p>
            <a:r>
              <a:rPr lang="zh-CN" altLang="en-US" sz="2000" dirty="0"/>
              <a:t>引言</a:t>
            </a:r>
            <a:endParaRPr lang="en-US" altLang="zh-CN" sz="2000" dirty="0"/>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基本术语</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假设空间</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归纳偏好</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发展历程</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应用现状</a:t>
            </a:r>
            <a:endParaRPr lang="en-US" altLang="zh-CN" sz="1800" dirty="0">
              <a:solidFill>
                <a:schemeClr val="bg1">
                  <a:lumMod val="85000"/>
                </a:schemeClr>
              </a:solidFill>
            </a:endParaRPr>
          </a:p>
          <a:p>
            <a:pPr>
              <a:lnSpc>
                <a:spcPct val="100000"/>
              </a:lnSpc>
            </a:pPr>
            <a:endParaRPr lang="en-US" altLang="zh-CN" sz="1800" dirty="0">
              <a:solidFill>
                <a:schemeClr val="bg1">
                  <a:lumMod val="85000"/>
                </a:schemeClr>
              </a:solidFill>
            </a:endParaRPr>
          </a:p>
          <a:p>
            <a:pPr>
              <a:lnSpc>
                <a:spcPct val="100000"/>
              </a:lnSpc>
            </a:pPr>
            <a:r>
              <a:rPr lang="zh-CN" altLang="en-US" sz="1800" dirty="0">
                <a:solidFill>
                  <a:schemeClr val="bg1">
                    <a:lumMod val="85000"/>
                  </a:schemeClr>
                </a:solidFill>
              </a:rPr>
              <a:t>阅读材料</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机器学习</a:t>
            </a:r>
          </a:p>
        </p:txBody>
      </p:sp>
      <mc:AlternateContent xmlns:mc="http://schemas.openxmlformats.org/markup-compatibility/2006" xmlns:a14="http://schemas.microsoft.com/office/drawing/2010/main">
        <mc:Choice Requires="a14">
          <p:sp>
            <p:nvSpPr>
              <p:cNvPr id="5" name="内容占位符 2"/>
              <p:cNvSpPr txBox="1">
                <a:spLocks/>
              </p:cNvSpPr>
              <p:nvPr/>
            </p:nvSpPr>
            <p:spPr>
              <a:xfrm>
                <a:off x="946107" y="1585888"/>
                <a:ext cx="7528194" cy="1855431"/>
              </a:xfrm>
              <a:prstGeom prst="rect">
                <a:avLst/>
              </a:prstGeom>
            </p:spPr>
            <p:txBody>
              <a:bodyPr vert="horz" lIns="91440" tIns="46800" rIns="91440" bIns="4572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zh-CN" altLang="en-US" sz="2200" dirty="0"/>
                  <a:t>“假设用</a:t>
                </a:r>
                <a14:m>
                  <m:oMath xmlns:m="http://schemas.openxmlformats.org/officeDocument/2006/math">
                    <m:r>
                      <a:rPr lang="en-US" altLang="zh-CN" sz="2200" b="0" i="1" smtClean="0">
                        <a:latin typeface="Cambria Math"/>
                      </a:rPr>
                      <m:t>𝑃</m:t>
                    </m:r>
                  </m:oMath>
                </a14:m>
                <a:r>
                  <a:rPr lang="zh-CN" altLang="en-US" sz="2200" dirty="0"/>
                  <a:t>来评估计算机程序在某任务类</a:t>
                </a:r>
                <a14:m>
                  <m:oMath xmlns:m="http://schemas.openxmlformats.org/officeDocument/2006/math">
                    <m:r>
                      <a:rPr lang="en-US" altLang="zh-CN" sz="2200" b="0" i="1" smtClean="0">
                        <a:latin typeface="Cambria Math"/>
                      </a:rPr>
                      <m:t>𝑇</m:t>
                    </m:r>
                  </m:oMath>
                </a14:m>
                <a:r>
                  <a:rPr lang="zh-CN" altLang="en-US" sz="2200" dirty="0"/>
                  <a:t>上的性能，若一个程序通过利用经验</a:t>
                </a:r>
                <a14:m>
                  <m:oMath xmlns:m="http://schemas.openxmlformats.org/officeDocument/2006/math">
                    <m:r>
                      <a:rPr lang="en-US" altLang="zh-CN" sz="2200" b="0" i="1" smtClean="0">
                        <a:latin typeface="Cambria Math"/>
                      </a:rPr>
                      <m:t>𝐸</m:t>
                    </m:r>
                  </m:oMath>
                </a14:m>
                <a:r>
                  <a:rPr lang="zh-CN" altLang="en-US" sz="2200" dirty="0"/>
                  <a:t>在</a:t>
                </a:r>
                <a14:m>
                  <m:oMath xmlns:m="http://schemas.openxmlformats.org/officeDocument/2006/math">
                    <m:r>
                      <a:rPr lang="en-US" altLang="zh-CN" sz="2200" b="0" i="1" smtClean="0">
                        <a:latin typeface="Cambria Math"/>
                      </a:rPr>
                      <m:t>𝑇</m:t>
                    </m:r>
                  </m:oMath>
                </a14:m>
                <a:r>
                  <a:rPr lang="zh-CN" altLang="en-US" sz="2200" dirty="0"/>
                  <a:t>中任务上获得了性能改善，则我们就说关于</a:t>
                </a:r>
                <a14:m>
                  <m:oMath xmlns:m="http://schemas.openxmlformats.org/officeDocument/2006/math">
                    <m:r>
                      <a:rPr lang="en-US" altLang="zh-CN" sz="2200" i="1">
                        <a:latin typeface="Cambria Math"/>
                      </a:rPr>
                      <m:t>𝑇</m:t>
                    </m:r>
                  </m:oMath>
                </a14:m>
                <a:r>
                  <a:rPr lang="zh-CN" altLang="en-US" sz="2200" dirty="0"/>
                  <a:t>和</a:t>
                </a:r>
                <a14:m>
                  <m:oMath xmlns:m="http://schemas.openxmlformats.org/officeDocument/2006/math">
                    <m:r>
                      <a:rPr lang="en-US" altLang="zh-CN" sz="2200" i="1">
                        <a:latin typeface="Cambria Math"/>
                      </a:rPr>
                      <m:t>𝑃</m:t>
                    </m:r>
                  </m:oMath>
                </a14:m>
                <a:r>
                  <a:rPr lang="zh-CN" altLang="en-US" sz="2200" dirty="0"/>
                  <a:t>，该程序对</a:t>
                </a:r>
                <a14:m>
                  <m:oMath xmlns:m="http://schemas.openxmlformats.org/officeDocument/2006/math">
                    <m:r>
                      <a:rPr lang="en-US" altLang="zh-CN" sz="2200" b="0" i="1" smtClean="0">
                        <a:latin typeface="Cambria Math"/>
                      </a:rPr>
                      <m:t>𝐸</m:t>
                    </m:r>
                  </m:oMath>
                </a14:m>
                <a:r>
                  <a:rPr lang="zh-CN" altLang="en-US" sz="2200" dirty="0"/>
                  <a:t>进行了学习”</a:t>
                </a:r>
              </a:p>
            </p:txBody>
          </p:sp>
        </mc:Choice>
        <mc:Fallback xmlns="">
          <p:sp>
            <p:nvSpPr>
              <p:cNvPr id="5" name="内容占位符 2"/>
              <p:cNvSpPr txBox="1">
                <a:spLocks noRot="1" noChangeAspect="1" noMove="1" noResize="1" noEditPoints="1" noAdjustHandles="1" noChangeArrowheads="1" noChangeShapeType="1" noTextEdit="1"/>
              </p:cNvSpPr>
              <p:nvPr/>
            </p:nvSpPr>
            <p:spPr>
              <a:xfrm>
                <a:off x="946107" y="1585888"/>
                <a:ext cx="7528194" cy="1855431"/>
              </a:xfrm>
              <a:prstGeom prst="rect">
                <a:avLst/>
              </a:prstGeom>
              <a:blipFill rotWithShape="1">
                <a:blip r:embed="rId2"/>
                <a:stretch>
                  <a:fillRect l="-972" t="-2951" r="-972"/>
                </a:stretch>
              </a:blipFill>
            </p:spPr>
            <p:txBody>
              <a:bodyPr/>
              <a:lstStyle/>
              <a:p>
                <a:r>
                  <a:rPr lang="zh-CN" altLang="en-US">
                    <a:noFill/>
                  </a:rPr>
                  <a:t> </a:t>
                </a:r>
                <a:endParaRPr lang="zh-CN" altLang="en-US">
                  <a:noFill/>
                </a:endParaRPr>
              </a:p>
            </p:txBody>
          </p:sp>
        </mc:Fallback>
      </mc:AlternateContent>
      <p:sp>
        <p:nvSpPr>
          <p:cNvPr id="6" name="内容占位符 2"/>
          <p:cNvSpPr>
            <a:spLocks noGrp="1"/>
          </p:cNvSpPr>
          <p:nvPr/>
        </p:nvSpPr>
        <p:spPr>
          <a:xfrm>
            <a:off x="958986" y="3491246"/>
            <a:ext cx="7257735" cy="1089574"/>
          </a:xfrm>
          <a:prstGeom prst="rect">
            <a:avLst/>
          </a:prstGeom>
        </p:spPr>
        <p:txBody>
          <a:bodyPr vert="horz" lIns="91440" tIns="46800" rIns="91440" bIns="45720" rtlCol="0">
            <a:normAutofit/>
          </a:bodyPr>
          <a:lstStyle>
            <a:lvl1pPr marL="228600" indent="-360045" algn="l" defTabSz="914400" rtl="0" eaLnBrk="1" latinLnBrk="0" hangingPunct="1">
              <a:lnSpc>
                <a:spcPct val="90000"/>
              </a:lnSpc>
              <a:spcBef>
                <a:spcPts val="1000"/>
              </a:spcBef>
              <a:buClr>
                <a:schemeClr val="tx2"/>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rgbClr val="023A9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rgbClr val="023A9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rgbClr val="023A9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rgbClr val="023A9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机器学习致力于研究如何通过计算的手段，利用经验来改善系统自身的性能，从而在计算机上从数据中产生“模型”，用于对新的情况给出判断。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机器学习与数据挖掘</a:t>
            </a:r>
          </a:p>
        </p:txBody>
      </p:sp>
      <p:grpSp>
        <p:nvGrpSpPr>
          <p:cNvPr id="12" name="组合 11"/>
          <p:cNvGrpSpPr/>
          <p:nvPr/>
        </p:nvGrpSpPr>
        <p:grpSpPr>
          <a:xfrm>
            <a:off x="1038747" y="1924329"/>
            <a:ext cx="7108303" cy="2797771"/>
            <a:chOff x="891420" y="1589480"/>
            <a:chExt cx="7108303" cy="2797771"/>
          </a:xfrm>
        </p:grpSpPr>
        <p:sp>
          <p:nvSpPr>
            <p:cNvPr id="4" name="文本框 3"/>
            <p:cNvSpPr txBox="1"/>
            <p:nvPr/>
          </p:nvSpPr>
          <p:spPr>
            <a:xfrm>
              <a:off x="3134138" y="1589480"/>
              <a:ext cx="2526483" cy="769441"/>
            </a:xfrm>
            <a:prstGeom prst="rect">
              <a:avLst/>
            </a:prstGeom>
            <a:ln w="38100">
              <a:solidFill>
                <a:schemeClr val="accent4"/>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4400" dirty="0">
                  <a:solidFill>
                    <a:srgbClr val="C30D23"/>
                  </a:solidFill>
                </a:rPr>
                <a:t>数据挖掘</a:t>
              </a:r>
            </a:p>
          </p:txBody>
        </p:sp>
        <p:sp>
          <p:nvSpPr>
            <p:cNvPr id="6" name="文本框 5"/>
            <p:cNvSpPr txBox="1"/>
            <p:nvPr/>
          </p:nvSpPr>
          <p:spPr>
            <a:xfrm>
              <a:off x="1319171" y="3617810"/>
              <a:ext cx="2526483" cy="769441"/>
            </a:xfrm>
            <a:prstGeom prst="rect">
              <a:avLst/>
            </a:prstGeom>
            <a:ln w="3810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zh-CN" altLang="en-US" sz="4400" dirty="0">
                  <a:solidFill>
                    <a:schemeClr val="accent5"/>
                  </a:solidFill>
                </a:rPr>
                <a:t>机器学习</a:t>
              </a:r>
            </a:p>
          </p:txBody>
        </p:sp>
        <p:sp>
          <p:nvSpPr>
            <p:cNvPr id="7" name="文本框 6"/>
            <p:cNvSpPr txBox="1"/>
            <p:nvPr/>
          </p:nvSpPr>
          <p:spPr>
            <a:xfrm>
              <a:off x="4921766" y="3617810"/>
              <a:ext cx="2526483" cy="769441"/>
            </a:xfrm>
            <a:prstGeom prst="rect">
              <a:avLst/>
            </a:prstGeom>
            <a:ln w="38100">
              <a:solidFill>
                <a:schemeClr val="accent3"/>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4400" dirty="0">
                  <a:solidFill>
                    <a:schemeClr val="accent3"/>
                  </a:solidFill>
                </a:rPr>
                <a:t>数据库</a:t>
              </a:r>
            </a:p>
          </p:txBody>
        </p:sp>
        <p:sp>
          <p:nvSpPr>
            <p:cNvPr id="8" name="下箭头 7"/>
            <p:cNvSpPr/>
            <p:nvPr/>
          </p:nvSpPr>
          <p:spPr>
            <a:xfrm rot="10800000">
              <a:off x="3222802" y="2531165"/>
              <a:ext cx="622852" cy="914400"/>
            </a:xfrm>
            <a:prstGeom prst="downArrow">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rot="10800000">
              <a:off x="4807608" y="2531165"/>
              <a:ext cx="622852" cy="914400"/>
            </a:xfrm>
            <a:prstGeom prst="downArrow">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891420" y="2811820"/>
              <a:ext cx="2339102" cy="523220"/>
            </a:xfrm>
            <a:prstGeom prst="rect">
              <a:avLst/>
            </a:prstGeom>
            <a:noFill/>
          </p:spPr>
          <p:txBody>
            <a:bodyPr wrap="none" rtlCol="0">
              <a:spAutoFit/>
            </a:bodyPr>
            <a:lstStyle/>
            <a:p>
              <a:r>
                <a:rPr lang="zh-CN" altLang="en-US" sz="2800" dirty="0">
                  <a:solidFill>
                    <a:schemeClr val="accent5"/>
                  </a:solidFill>
                </a:rPr>
                <a:t>数据分析技术</a:t>
              </a:r>
            </a:p>
          </p:txBody>
        </p:sp>
        <p:sp>
          <p:nvSpPr>
            <p:cNvPr id="11" name="文本框 10"/>
            <p:cNvSpPr txBox="1"/>
            <p:nvPr/>
          </p:nvSpPr>
          <p:spPr>
            <a:xfrm>
              <a:off x="5660621" y="2833782"/>
              <a:ext cx="2339102" cy="523220"/>
            </a:xfrm>
            <a:prstGeom prst="rect">
              <a:avLst/>
            </a:prstGeom>
            <a:noFill/>
          </p:spPr>
          <p:txBody>
            <a:bodyPr wrap="none" rtlCol="0">
              <a:spAutoFit/>
            </a:bodyPr>
            <a:lstStyle/>
            <a:p>
              <a:r>
                <a:rPr lang="zh-CN" altLang="en-US" sz="2800" dirty="0">
                  <a:solidFill>
                    <a:schemeClr val="accent3"/>
                  </a:solidFill>
                </a:rPr>
                <a:t>数据管理技术</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典型的机器学习过程</a:t>
            </a:r>
          </a:p>
        </p:txBody>
      </p:sp>
      <p:sp>
        <p:nvSpPr>
          <p:cNvPr id="3" name="Line 2"/>
          <p:cNvSpPr>
            <a:spLocks noChangeShapeType="1"/>
          </p:cNvSpPr>
          <p:nvPr/>
        </p:nvSpPr>
        <p:spPr bwMode="auto">
          <a:xfrm>
            <a:off x="6877050" y="3005758"/>
            <a:ext cx="790575" cy="1079500"/>
          </a:xfrm>
          <a:prstGeom prst="line">
            <a:avLst/>
          </a:prstGeom>
          <a:noFill/>
          <a:ln w="22225">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400">
              <a:solidFill>
                <a:srgbClr val="000000"/>
              </a:solidFill>
              <a:latin typeface="Times New Roman" panose="02020603050405020304" pitchFamily="18" charset="0"/>
            </a:endParaRPr>
          </a:p>
        </p:txBody>
      </p:sp>
      <p:sp>
        <p:nvSpPr>
          <p:cNvPr id="4" name="Line 3"/>
          <p:cNvSpPr>
            <a:spLocks noChangeShapeType="1"/>
          </p:cNvSpPr>
          <p:nvPr/>
        </p:nvSpPr>
        <p:spPr bwMode="auto">
          <a:xfrm flipV="1">
            <a:off x="5867400" y="3005758"/>
            <a:ext cx="936625" cy="1152525"/>
          </a:xfrm>
          <a:prstGeom prst="line">
            <a:avLst/>
          </a:prstGeom>
          <a:noFill/>
          <a:ln w="22225">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400">
              <a:solidFill>
                <a:srgbClr val="000000"/>
              </a:solidFill>
              <a:latin typeface="Times New Roman" panose="02020603050405020304" pitchFamily="18" charset="0"/>
            </a:endParaRPr>
          </a:p>
        </p:txBody>
      </p:sp>
      <p:grpSp>
        <p:nvGrpSpPr>
          <p:cNvPr id="5" name="Group 4"/>
          <p:cNvGrpSpPr/>
          <p:nvPr/>
        </p:nvGrpSpPr>
        <p:grpSpPr bwMode="auto">
          <a:xfrm>
            <a:off x="5216530" y="2140569"/>
            <a:ext cx="3478215" cy="1622425"/>
            <a:chOff x="3216" y="2912"/>
            <a:chExt cx="2191" cy="1022"/>
          </a:xfrm>
        </p:grpSpPr>
        <p:sp>
          <p:nvSpPr>
            <p:cNvPr id="6" name="Rectangle 5"/>
            <p:cNvSpPr>
              <a:spLocks noChangeArrowheads="1"/>
            </p:cNvSpPr>
            <p:nvPr/>
          </p:nvSpPr>
          <p:spPr bwMode="auto">
            <a:xfrm>
              <a:off x="3216" y="3526"/>
              <a:ext cx="2191" cy="408"/>
            </a:xfrm>
            <a:prstGeom prst="rect">
              <a:avLst/>
            </a:prstGeom>
          </p:spPr>
          <p:style>
            <a:lnRef idx="0">
              <a:schemeClr val="accent5"/>
            </a:lnRef>
            <a:fillRef idx="3">
              <a:schemeClr val="accent5"/>
            </a:fillRef>
            <a:effectRef idx="3">
              <a:schemeClr val="accent5"/>
            </a:effectRef>
            <a:fontRef idx="minor">
              <a:schemeClr val="lt1"/>
            </a:fontRef>
          </p:style>
          <p:txBody>
            <a:bodyPr wrap="square" lIns="92075" tIns="46038" rIns="92075" bIns="46038" anchor="ctr">
              <a:spAutoFit/>
            </a:bodyPr>
            <a:lstStyle/>
            <a:p>
              <a:pPr marL="0" marR="0" lvl="0" indent="0" algn="ctr" defTabSz="914400" eaLnBrk="1" fontAlgn="base" latinLnBrk="0" hangingPunct="1">
                <a:lnSpc>
                  <a:spcPct val="100000"/>
                </a:lnSpc>
                <a:spcBef>
                  <a:spcPct val="0"/>
                </a:spcBef>
                <a:spcAft>
                  <a:spcPct val="0"/>
                </a:spcAft>
                <a:buClrTx/>
                <a:buSzTx/>
                <a:buFontTx/>
                <a:buNone/>
                <a:defRPr/>
              </a:pPr>
              <a:r>
                <a:rPr kumimoji="1" lang="zh-CN" altLang="en-US" b="0" i="0" u="none" strike="noStrike" kern="0" cap="none" spc="0" normalizeH="0" baseline="0" noProof="0" dirty="0">
                  <a:ln>
                    <a:noFill/>
                  </a:ln>
                  <a:solidFill>
                    <a:schemeClr val="bg1"/>
                  </a:solidFill>
                  <a:effectLst/>
                  <a:uLnTx/>
                  <a:uFillTx/>
                  <a:latin typeface="Palatino Linotype" panose="02040502050505030304" pitchFamily="18" charset="0"/>
                  <a:ea typeface="幼圆" panose="02010509060101010101" pitchFamily="49" charset="-122"/>
                  <a:cs typeface="Verdana" panose="020B0604030504040204" pitchFamily="34" charset="0"/>
                </a:rPr>
                <a:t>决策树，神经网络，支持向量机，</a:t>
              </a:r>
              <a:r>
                <a:rPr kumimoji="1" lang="en-US" altLang="zh-CN" b="0" i="0" u="none" strike="noStrike" kern="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Boosting</a:t>
              </a:r>
              <a:r>
                <a:rPr kumimoji="1" lang="zh-CN" altLang="en-US" b="0" i="0" u="none" strike="noStrike" kern="0" cap="none" spc="0" normalizeH="0" baseline="0" noProof="0" dirty="0">
                  <a:ln>
                    <a:noFill/>
                  </a:ln>
                  <a:solidFill>
                    <a:schemeClr val="bg1"/>
                  </a:solidFill>
                  <a:effectLst/>
                  <a:uLnTx/>
                  <a:uFillTx/>
                  <a:latin typeface="Palatino Linotype" panose="02040502050505030304" pitchFamily="18" charset="0"/>
                  <a:ea typeface="幼圆" panose="02010509060101010101" pitchFamily="49" charset="-122"/>
                  <a:cs typeface="Verdana" panose="020B0604030504040204" pitchFamily="34" charset="0"/>
                </a:rPr>
                <a:t>，贝叶斯网络，</a:t>
              </a:r>
              <a:r>
                <a:rPr kumimoji="1" lang="en-US" altLang="zh-CN" b="0" i="0" u="none" strike="noStrike" kern="0" cap="none" spc="0" normalizeH="0" baseline="0" noProof="0" dirty="0">
                  <a:ln>
                    <a:noFill/>
                  </a:ln>
                  <a:solidFill>
                    <a:schemeClr val="bg1"/>
                  </a:solidFill>
                  <a:effectLst/>
                  <a:uLnTx/>
                  <a:uFillTx/>
                  <a:latin typeface="Palatino Linotype" panose="02040502050505030304" pitchFamily="18" charset="0"/>
                  <a:ea typeface="Verdana" panose="020B0604030504040204" pitchFamily="34" charset="0"/>
                  <a:cs typeface="Verdana" panose="020B0604030504040204" pitchFamily="34" charset="0"/>
                </a:rPr>
                <a:t>……</a:t>
              </a:r>
            </a:p>
          </p:txBody>
        </p:sp>
        <p:pic>
          <p:nvPicPr>
            <p:cNvPr id="7"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6" y="2912"/>
              <a:ext cx="6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a:spLocks noChangeArrowheads="1"/>
            </p:cNvSpPr>
            <p:nvPr/>
          </p:nvSpPr>
          <p:spPr bwMode="auto">
            <a:xfrm>
              <a:off x="4044" y="3132"/>
              <a:ext cx="442"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marL="0" marR="0" lvl="0" indent="0" algn="ctr" defTabSz="914400" eaLnBrk="1" fontAlgn="base" latinLnBrk="0" hangingPunct="1">
                <a:lnSpc>
                  <a:spcPct val="80000"/>
                </a:lnSpc>
                <a:spcBef>
                  <a:spcPct val="0"/>
                </a:spcBef>
                <a:spcAft>
                  <a:spcPct val="0"/>
                </a:spcAft>
                <a:buClrTx/>
                <a:buSzTx/>
                <a:buFontTx/>
                <a:buNone/>
                <a:defRPr/>
              </a:pPr>
              <a:r>
                <a:rPr kumimoji="1" lang="zh-CN" altLang="en-US" sz="2000" b="1" i="0" u="none" strike="noStrike" kern="0" cap="none" spc="0" normalizeH="0" baseline="0" noProof="0" dirty="0">
                  <a:ln>
                    <a:noFill/>
                  </a:ln>
                  <a:solidFill>
                    <a:srgbClr val="000000"/>
                  </a:solidFill>
                  <a:effectLst/>
                  <a:uLnTx/>
                  <a:uFillTx/>
                  <a:latin typeface="幼圆" panose="02010509060101010101" pitchFamily="49" charset="-122"/>
                  <a:ea typeface="幼圆" panose="02010509060101010101" pitchFamily="49" charset="-122"/>
                </a:rPr>
                <a:t>模型</a:t>
              </a:r>
              <a:endParaRPr kumimoji="1" lang="en-US" altLang="zh-CN" sz="2000" b="1" i="0" u="none" strike="noStrike" kern="0" cap="none" spc="0" normalizeH="0" baseline="0" noProof="0" dirty="0">
                <a:ln>
                  <a:noFill/>
                </a:ln>
                <a:solidFill>
                  <a:srgbClr val="000000"/>
                </a:solidFill>
                <a:effectLst/>
                <a:uLnTx/>
                <a:uFillTx/>
                <a:latin typeface="幼圆" panose="02010509060101010101" pitchFamily="49" charset="-122"/>
                <a:ea typeface="幼圆" panose="02010509060101010101" pitchFamily="49" charset="-122"/>
              </a:endParaRPr>
            </a:p>
          </p:txBody>
        </p:sp>
        <p:sp>
          <p:nvSpPr>
            <p:cNvPr id="9" name="Line 8"/>
            <p:cNvSpPr>
              <a:spLocks noChangeShapeType="1"/>
            </p:cNvSpPr>
            <p:nvPr/>
          </p:nvSpPr>
          <p:spPr bwMode="auto">
            <a:xfrm flipH="1">
              <a:off x="3264" y="3312"/>
              <a:ext cx="624" cy="21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10" name="Line 9"/>
            <p:cNvSpPr>
              <a:spLocks noChangeShapeType="1"/>
            </p:cNvSpPr>
            <p:nvPr/>
          </p:nvSpPr>
          <p:spPr bwMode="auto">
            <a:xfrm>
              <a:off x="4656" y="3336"/>
              <a:ext cx="672" cy="19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grpSp>
      <p:grpSp>
        <p:nvGrpSpPr>
          <p:cNvPr id="11" name="Group 10"/>
          <p:cNvGrpSpPr/>
          <p:nvPr/>
        </p:nvGrpSpPr>
        <p:grpSpPr bwMode="auto">
          <a:xfrm>
            <a:off x="285428" y="2068411"/>
            <a:ext cx="4070346" cy="2813051"/>
            <a:chOff x="203" y="1903"/>
            <a:chExt cx="2564" cy="1772"/>
          </a:xfrm>
        </p:grpSpPr>
        <p:grpSp>
          <p:nvGrpSpPr>
            <p:cNvPr id="12" name="Group 11"/>
            <p:cNvGrpSpPr/>
            <p:nvPr/>
          </p:nvGrpSpPr>
          <p:grpSpPr bwMode="auto">
            <a:xfrm>
              <a:off x="203" y="1903"/>
              <a:ext cx="2479" cy="1772"/>
              <a:chOff x="203" y="1903"/>
              <a:chExt cx="2479" cy="1772"/>
            </a:xfrm>
          </p:grpSpPr>
          <p:pic>
            <p:nvPicPr>
              <p:cNvPr id="15"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0" y="1903"/>
                <a:ext cx="637" cy="51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3"/>
              <p:cNvSpPr>
                <a:spLocks noChangeArrowheads="1"/>
              </p:cNvSpPr>
              <p:nvPr/>
            </p:nvSpPr>
            <p:spPr bwMode="auto">
              <a:xfrm>
                <a:off x="1020" y="2085"/>
                <a:ext cx="658"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marL="0" marR="0" lvl="0" indent="0" algn="ctr" defTabSz="914400" eaLnBrk="1" fontAlgn="base" latinLnBrk="0" hangingPunct="1">
                  <a:lnSpc>
                    <a:spcPct val="100000"/>
                  </a:lnSpc>
                  <a:spcBef>
                    <a:spcPct val="0"/>
                  </a:spcBef>
                  <a:spcAft>
                    <a:spcPct val="0"/>
                  </a:spcAft>
                  <a:buClrTx/>
                  <a:buSzTx/>
                  <a:buFontTx/>
                  <a:buNone/>
                  <a:defRPr/>
                </a:pPr>
                <a:r>
                  <a:rPr kumimoji="1" lang="zh-CN" altLang="en-US" sz="1600" b="1" i="0" u="none" strike="noStrike" kern="0" cap="none" spc="0" normalizeH="0" baseline="0" noProof="0" dirty="0">
                    <a:ln>
                      <a:noFill/>
                    </a:ln>
                    <a:solidFill>
                      <a:srgbClr val="000000"/>
                    </a:solidFill>
                    <a:effectLst/>
                    <a:uLnTx/>
                    <a:uFillTx/>
                    <a:latin typeface="幼圆" panose="02010509060101010101" pitchFamily="49" charset="-122"/>
                    <a:ea typeface="幼圆" panose="02010509060101010101" pitchFamily="49" charset="-122"/>
                  </a:rPr>
                  <a:t>训练数据</a:t>
                </a:r>
                <a:endParaRPr kumimoji="1" lang="en-US" altLang="zh-CN" sz="1600" b="1" i="0" u="none" strike="noStrike" kern="0" cap="none" spc="0" normalizeH="0" baseline="0" noProof="0" dirty="0">
                  <a:ln>
                    <a:noFill/>
                  </a:ln>
                  <a:solidFill>
                    <a:srgbClr val="000000"/>
                  </a:solidFill>
                  <a:effectLst/>
                  <a:uLnTx/>
                  <a:uFillTx/>
                  <a:latin typeface="幼圆" panose="02010509060101010101" pitchFamily="49" charset="-122"/>
                  <a:ea typeface="幼圆" panose="02010509060101010101" pitchFamily="49" charset="-122"/>
                </a:endParaRPr>
              </a:p>
            </p:txBody>
          </p:sp>
          <p:graphicFrame>
            <p:nvGraphicFramePr>
              <p:cNvPr id="17" name="Object 14"/>
              <p:cNvGraphicFramePr/>
              <p:nvPr/>
            </p:nvGraphicFramePr>
            <p:xfrm>
              <a:off x="203" y="2547"/>
              <a:ext cx="2479" cy="1128"/>
            </p:xfrm>
            <a:graphic>
              <a:graphicData uri="http://schemas.openxmlformats.org/presentationml/2006/ole">
                <mc:AlternateContent xmlns:mc="http://schemas.openxmlformats.org/markup-compatibility/2006">
                  <mc:Choice xmlns:v="urn:schemas-microsoft-com:vml" Requires="v">
                    <p:oleObj spid="_x0000_s2148" name="工作表" r:id="rId5" imgW="3975735" imgH="1632585" progId="Excel.Sheet.8">
                      <p:embed/>
                    </p:oleObj>
                  </mc:Choice>
                  <mc:Fallback>
                    <p:oleObj name="工作表" r:id="rId5" imgW="3975735" imgH="1632585" progId="Excel.Sheet.8">
                      <p:embed/>
                      <p:pic>
                        <p:nvPicPr>
                          <p:cNvPr id="0" name="图片 2121"/>
                          <p:cNvPicPr>
                            <a:picLocks noChangeArrowheads="1"/>
                          </p:cNvPicPr>
                          <p:nvPr/>
                        </p:nvPicPr>
                        <p:blipFill>
                          <a:blip r:embed="rId6"/>
                          <a:srcRect/>
                          <a:stretch>
                            <a:fillRect/>
                          </a:stretch>
                        </p:blipFill>
                        <p:spPr bwMode="auto">
                          <a:xfrm>
                            <a:off x="203" y="2547"/>
                            <a:ext cx="2479" cy="1128"/>
                          </a:xfrm>
                          <a:prstGeom prst="rect">
                            <a:avLst/>
                          </a:prstGeom>
                          <a:noFill/>
                          <a:ln>
                            <a:noFill/>
                          </a:ln>
                          <a:effectLst/>
                        </p:spPr>
                      </p:pic>
                    </p:oleObj>
                  </mc:Fallback>
                </mc:AlternateContent>
              </a:graphicData>
            </a:graphic>
          </p:graphicFrame>
          <p:sp>
            <p:nvSpPr>
              <p:cNvPr id="18" name="Line 15"/>
              <p:cNvSpPr>
                <a:spLocks noChangeShapeType="1"/>
              </p:cNvSpPr>
              <p:nvPr/>
            </p:nvSpPr>
            <p:spPr bwMode="auto">
              <a:xfrm flipH="1">
                <a:off x="295" y="2273"/>
                <a:ext cx="720" cy="25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19" name="Line 16"/>
              <p:cNvSpPr>
                <a:spLocks noChangeShapeType="1"/>
              </p:cNvSpPr>
              <p:nvPr/>
            </p:nvSpPr>
            <p:spPr bwMode="auto">
              <a:xfrm>
                <a:off x="1735" y="2273"/>
                <a:ext cx="816" cy="25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grpSp>
        <p:sp>
          <p:nvSpPr>
            <p:cNvPr id="13" name="Text Box 17"/>
            <p:cNvSpPr txBox="1">
              <a:spLocks noChangeArrowheads="1"/>
            </p:cNvSpPr>
            <p:nvPr/>
          </p:nvSpPr>
          <p:spPr bwMode="auto">
            <a:xfrm>
              <a:off x="2041" y="1921"/>
              <a:ext cx="72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0" lang="zh-CN" altLang="en-US" sz="1600" b="1" i="0" u="none" strike="noStrike" kern="0" cap="none" spc="0" normalizeH="0" baseline="0" noProof="0" dirty="0">
                  <a:ln>
                    <a:noFill/>
                  </a:ln>
                  <a:solidFill>
                    <a:schemeClr val="tx2"/>
                  </a:solidFill>
                  <a:effectLst/>
                  <a:uLnTx/>
                  <a:uFillTx/>
                  <a:latin typeface="幼圆" panose="02010509060101010101" pitchFamily="49" charset="-122"/>
                  <a:ea typeface="幼圆" panose="02010509060101010101" pitchFamily="49" charset="-122"/>
                </a:rPr>
                <a:t>类别标记</a:t>
              </a:r>
              <a:r>
                <a:rPr kumimoji="0" lang="zh-CN" altLang="en-US" sz="1600" b="1" i="0" u="none" strike="noStrike" kern="0" cap="none" spc="0" normalizeH="0" baseline="0" noProof="0" dirty="0">
                  <a:ln>
                    <a:noFill/>
                  </a:ln>
                  <a:solidFill>
                    <a:schemeClr val="tx2"/>
                  </a:solidFill>
                  <a:effectLst/>
                  <a:uLnTx/>
                  <a:uFillTx/>
                  <a:latin typeface="Palatino Linotype" panose="02040502050505030304" pitchFamily="18" charset="0"/>
                  <a:ea typeface="宋体" panose="02010600030101010101" pitchFamily="2" charset="-122"/>
                </a:rPr>
                <a:t>（</a:t>
              </a:r>
              <a:r>
                <a:rPr kumimoji="0" lang="en-US" altLang="zh-CN" sz="1600" b="1" i="1" u="none" strike="noStrike" kern="0" cap="none" spc="0" normalizeH="0" baseline="0" noProof="0" dirty="0">
                  <a:ln>
                    <a:noFill/>
                  </a:ln>
                  <a:solidFill>
                    <a:schemeClr val="tx2"/>
                  </a:solidFill>
                  <a:effectLst/>
                  <a:uLnTx/>
                  <a:uFillTx/>
                  <a:latin typeface="Palatino Linotype" panose="02040502050505030304" pitchFamily="18" charset="0"/>
                  <a:ea typeface="宋体" panose="02010600030101010101" pitchFamily="2" charset="-122"/>
                </a:rPr>
                <a:t>label</a:t>
              </a:r>
              <a:r>
                <a:rPr kumimoji="0" lang="zh-CN" altLang="en-US" sz="1600" b="1" i="0" u="none" strike="noStrike" kern="0" cap="none" spc="0" normalizeH="0" baseline="0" noProof="0" dirty="0">
                  <a:ln>
                    <a:noFill/>
                  </a:ln>
                  <a:solidFill>
                    <a:schemeClr val="tx2"/>
                  </a:solidFill>
                  <a:effectLst/>
                  <a:uLnTx/>
                  <a:uFillTx/>
                  <a:latin typeface="Palatino Linotype" panose="02040502050505030304" pitchFamily="18" charset="0"/>
                  <a:ea typeface="宋体" panose="02010600030101010101" pitchFamily="2" charset="-122"/>
                </a:rPr>
                <a:t>）</a:t>
              </a:r>
              <a:endParaRPr kumimoji="0" lang="en-US" altLang="zh-CN" sz="1600" b="1" i="0" u="none" strike="noStrike" kern="0" cap="none" spc="0" normalizeH="0" baseline="0" noProof="0" dirty="0">
                <a:ln>
                  <a:noFill/>
                </a:ln>
                <a:solidFill>
                  <a:schemeClr val="tx2"/>
                </a:solidFill>
                <a:effectLst/>
                <a:uLnTx/>
                <a:uFillTx/>
                <a:latin typeface="Palatino Linotype" panose="02040502050505030304" pitchFamily="18" charset="0"/>
                <a:ea typeface="宋体" panose="02010600030101010101" pitchFamily="2" charset="-122"/>
              </a:endParaRPr>
            </a:p>
          </p:txBody>
        </p:sp>
        <p:sp>
          <p:nvSpPr>
            <p:cNvPr id="14" name="Line 18"/>
            <p:cNvSpPr>
              <a:spLocks noChangeShapeType="1"/>
            </p:cNvSpPr>
            <p:nvPr/>
          </p:nvSpPr>
          <p:spPr bwMode="auto">
            <a:xfrm flipH="1">
              <a:off x="2347" y="2251"/>
              <a:ext cx="57" cy="287"/>
            </a:xfrm>
            <a:prstGeom prst="line">
              <a:avLst/>
            </a:prstGeom>
            <a:noFill/>
            <a:ln w="25400">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grpSp>
      <p:grpSp>
        <p:nvGrpSpPr>
          <p:cNvPr id="20" name="Group 19"/>
          <p:cNvGrpSpPr/>
          <p:nvPr/>
        </p:nvGrpSpPr>
        <p:grpSpPr bwMode="auto">
          <a:xfrm>
            <a:off x="4211640" y="2573958"/>
            <a:ext cx="1260476" cy="647700"/>
            <a:chOff x="2653" y="2115"/>
            <a:chExt cx="794" cy="408"/>
          </a:xfrm>
        </p:grpSpPr>
        <p:sp>
          <p:nvSpPr>
            <p:cNvPr id="21" name="Text Box 20"/>
            <p:cNvSpPr txBox="1">
              <a:spLocks noChangeArrowheads="1"/>
            </p:cNvSpPr>
            <p:nvPr/>
          </p:nvSpPr>
          <p:spPr bwMode="auto">
            <a:xfrm>
              <a:off x="2676" y="2115"/>
              <a:ext cx="77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0" lang="zh-CN" altLang="en-US" sz="1800" b="1" i="0" u="none" strike="noStrike" kern="0" cap="none" spc="0" normalizeH="0" baseline="0" noProof="0" dirty="0">
                  <a:ln>
                    <a:noFill/>
                  </a:ln>
                  <a:solidFill>
                    <a:srgbClr val="000000"/>
                  </a:solidFill>
                  <a:effectLst/>
                  <a:uLnTx/>
                  <a:uFillTx/>
                  <a:latin typeface="幼圆" panose="02010509060101010101" pitchFamily="49" charset="-122"/>
                  <a:ea typeface="幼圆" panose="02010509060101010101" pitchFamily="49" charset="-122"/>
                </a:rPr>
                <a:t>训练</a:t>
              </a:r>
              <a:endParaRPr kumimoji="0" lang="en-US" altLang="zh-CN" sz="1800" b="1" i="0" u="none" strike="noStrike" kern="0" cap="none" spc="0" normalizeH="0" baseline="0" noProof="0" dirty="0">
                <a:ln>
                  <a:noFill/>
                </a:ln>
                <a:solidFill>
                  <a:srgbClr val="000000"/>
                </a:solidFill>
                <a:effectLst/>
                <a:uLnTx/>
                <a:uFillTx/>
                <a:latin typeface="幼圆" panose="02010509060101010101" pitchFamily="49" charset="-122"/>
                <a:ea typeface="幼圆" panose="02010509060101010101" pitchFamily="49" charset="-122"/>
              </a:endParaRPr>
            </a:p>
          </p:txBody>
        </p:sp>
        <p:sp>
          <p:nvSpPr>
            <p:cNvPr id="22" name="AutoShape 21"/>
            <p:cNvSpPr>
              <a:spLocks noChangeArrowheads="1"/>
            </p:cNvSpPr>
            <p:nvPr/>
          </p:nvSpPr>
          <p:spPr bwMode="auto">
            <a:xfrm>
              <a:off x="2653" y="2341"/>
              <a:ext cx="589" cy="182"/>
            </a:xfrm>
            <a:prstGeom prst="rightArrow">
              <a:avLst>
                <a:gd name="adj1" fmla="val 50000"/>
                <a:gd name="adj2" fmla="val 80907"/>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grpSp>
      <p:sp>
        <p:nvSpPr>
          <p:cNvPr id="23" name="Text Box 22"/>
          <p:cNvSpPr txBox="1">
            <a:spLocks noChangeArrowheads="1"/>
          </p:cNvSpPr>
          <p:nvPr/>
        </p:nvSpPr>
        <p:spPr bwMode="auto">
          <a:xfrm>
            <a:off x="7308850" y="4137645"/>
            <a:ext cx="863600" cy="379413"/>
          </a:xfrm>
          <a:prstGeom prst="rect">
            <a:avLst/>
          </a:prstGeom>
        </p:spPr>
        <p:style>
          <a:lnRef idx="0">
            <a:schemeClr val="accent3"/>
          </a:lnRef>
          <a:fillRef idx="3">
            <a:schemeClr val="accent3"/>
          </a:fillRef>
          <a:effectRef idx="3">
            <a:schemeClr val="accent3"/>
          </a:effectRef>
          <a:fontRef idx="minor">
            <a:schemeClr val="lt1"/>
          </a:fontRef>
        </p:style>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50000"/>
              </a:spcBef>
              <a:spcAft>
                <a:spcPct val="0"/>
              </a:spcAft>
            </a:pPr>
            <a:r>
              <a:rPr kumimoji="1" lang="en-US" altLang="zh-CN" sz="1800" b="1" dirty="0">
                <a:solidFill>
                  <a:schemeClr val="bg1"/>
                </a:solidFill>
                <a:latin typeface="Palatino Linotype" panose="02040502050505030304" pitchFamily="18" charset="0"/>
              </a:rPr>
              <a:t>? = </a:t>
            </a:r>
            <a:r>
              <a:rPr kumimoji="1" lang="zh-CN" altLang="en-US" sz="1800" b="1" dirty="0">
                <a:solidFill>
                  <a:schemeClr val="bg1"/>
                </a:solidFill>
                <a:latin typeface="幼圆" panose="02010509060101010101" pitchFamily="49" charset="-122"/>
                <a:ea typeface="幼圆" panose="02010509060101010101" pitchFamily="49" charset="-122"/>
              </a:rPr>
              <a:t>是</a:t>
            </a:r>
            <a:endParaRPr kumimoji="1" lang="en-US" altLang="zh-CN" sz="1800" b="1" i="1" dirty="0">
              <a:solidFill>
                <a:schemeClr val="bg1"/>
              </a:solidFill>
              <a:latin typeface="幼圆" panose="02010509060101010101" pitchFamily="49" charset="-122"/>
              <a:ea typeface="幼圆" panose="02010509060101010101" pitchFamily="49" charset="-122"/>
            </a:endParaRPr>
          </a:p>
        </p:txBody>
      </p:sp>
      <p:grpSp>
        <p:nvGrpSpPr>
          <p:cNvPr id="24" name="Group 23"/>
          <p:cNvGrpSpPr/>
          <p:nvPr/>
        </p:nvGrpSpPr>
        <p:grpSpPr bwMode="auto">
          <a:xfrm>
            <a:off x="4322765" y="4229721"/>
            <a:ext cx="4227514" cy="1793876"/>
            <a:chOff x="2723" y="3158"/>
            <a:chExt cx="2663" cy="1130"/>
          </a:xfrm>
        </p:grpSpPr>
        <p:grpSp>
          <p:nvGrpSpPr>
            <p:cNvPr id="25" name="Group 24"/>
            <p:cNvGrpSpPr/>
            <p:nvPr/>
          </p:nvGrpSpPr>
          <p:grpSpPr bwMode="auto">
            <a:xfrm>
              <a:off x="2723" y="3158"/>
              <a:ext cx="1944" cy="613"/>
              <a:chOff x="4050" y="3094"/>
              <a:chExt cx="1944" cy="613"/>
            </a:xfrm>
          </p:grpSpPr>
          <p:grpSp>
            <p:nvGrpSpPr>
              <p:cNvPr id="28" name="Group 25"/>
              <p:cNvGrpSpPr/>
              <p:nvPr/>
            </p:nvGrpSpPr>
            <p:grpSpPr bwMode="auto">
              <a:xfrm>
                <a:off x="4595" y="3094"/>
                <a:ext cx="768" cy="296"/>
                <a:chOff x="4175" y="2008"/>
                <a:chExt cx="1137" cy="514"/>
              </a:xfrm>
            </p:grpSpPr>
            <p:pic>
              <p:nvPicPr>
                <p:cNvPr id="32" name="Picture 26"/>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87" y="2008"/>
                  <a:ext cx="1122" cy="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Rectangle 27"/>
                <p:cNvSpPr>
                  <a:spLocks noChangeArrowheads="1"/>
                </p:cNvSpPr>
                <p:nvPr/>
              </p:nvSpPr>
              <p:spPr bwMode="auto">
                <a:xfrm>
                  <a:off x="4175" y="2109"/>
                  <a:ext cx="1137" cy="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marL="0" marR="0" lvl="0" indent="0" algn="ctr" defTabSz="914400" eaLnBrk="1" fontAlgn="base" latinLnBrk="0" hangingPunct="1">
                    <a:lnSpc>
                      <a:spcPct val="100000"/>
                    </a:lnSpc>
                    <a:spcBef>
                      <a:spcPct val="0"/>
                    </a:spcBef>
                    <a:spcAft>
                      <a:spcPct val="0"/>
                    </a:spcAft>
                    <a:buClrTx/>
                    <a:buSzTx/>
                    <a:buFontTx/>
                    <a:buNone/>
                    <a:defRPr/>
                  </a:pPr>
                  <a:r>
                    <a:rPr kumimoji="1" lang="zh-CN" altLang="en-US" sz="1600" b="1" i="0" u="none" strike="noStrike" kern="0" cap="none" spc="0" normalizeH="0" baseline="0" noProof="0" dirty="0">
                      <a:ln>
                        <a:noFill/>
                      </a:ln>
                      <a:solidFill>
                        <a:srgbClr val="000000"/>
                      </a:solidFill>
                      <a:effectLst/>
                      <a:uLnTx/>
                      <a:uFillTx/>
                      <a:latin typeface="幼圆" panose="02010509060101010101" pitchFamily="49" charset="-122"/>
                      <a:ea typeface="幼圆" panose="02010509060101010101" pitchFamily="49" charset="-122"/>
                    </a:rPr>
                    <a:t>新数据样本</a:t>
                  </a:r>
                  <a:endParaRPr kumimoji="1" lang="en-US" altLang="zh-CN" sz="1600" b="1" i="0" u="none" strike="noStrike" kern="0" cap="none" spc="0" normalizeH="0" baseline="0" noProof="0" dirty="0">
                    <a:ln>
                      <a:noFill/>
                    </a:ln>
                    <a:solidFill>
                      <a:srgbClr val="000000"/>
                    </a:solidFill>
                    <a:effectLst/>
                    <a:uLnTx/>
                    <a:uFillTx/>
                    <a:latin typeface="幼圆" panose="02010509060101010101" pitchFamily="49" charset="-122"/>
                    <a:ea typeface="幼圆" panose="02010509060101010101" pitchFamily="49" charset="-122"/>
                  </a:endParaRPr>
                </a:p>
              </p:txBody>
            </p:sp>
          </p:grpSp>
          <p:sp>
            <p:nvSpPr>
              <p:cNvPr id="29" name="Rectangle 28"/>
              <p:cNvSpPr>
                <a:spLocks noChangeArrowheads="1"/>
              </p:cNvSpPr>
              <p:nvPr/>
            </p:nvSpPr>
            <p:spPr bwMode="auto">
              <a:xfrm>
                <a:off x="4050" y="3493"/>
                <a:ext cx="1944" cy="214"/>
              </a:xfrm>
              <a:prstGeom prst="rect">
                <a:avLst/>
              </a:prstGeom>
            </p:spPr>
            <p:style>
              <a:lnRef idx="0">
                <a:schemeClr val="accent4"/>
              </a:lnRef>
              <a:fillRef idx="3">
                <a:schemeClr val="accent4"/>
              </a:fillRef>
              <a:effectRef idx="3">
                <a:schemeClr val="accent4"/>
              </a:effectRef>
              <a:fontRef idx="minor">
                <a:schemeClr val="lt1"/>
              </a:fontRef>
            </p:style>
            <p:txBody>
              <a:bodyPr wrap="square" lIns="92075" tIns="46038" rIns="92075" bIns="46038">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1" lang="en-US" altLang="zh-CN" sz="1600" b="0" i="0" u="none" strike="noStrike" kern="0" cap="none" spc="0" normalizeH="0" baseline="0" noProof="0" dirty="0">
                    <a:ln>
                      <a:noFill/>
                    </a:ln>
                    <a:solidFill>
                      <a:schemeClr val="bg1"/>
                    </a:solidFill>
                    <a:effectLst/>
                    <a:uLnTx/>
                    <a:uFillTx/>
                    <a:latin typeface="+mj-ea"/>
                    <a:ea typeface="+mj-ea"/>
                  </a:rPr>
                  <a:t>(</a:t>
                </a:r>
                <a:r>
                  <a:rPr kumimoji="1" lang="zh-CN" altLang="en-US" sz="1600" b="0" i="0" u="none" strike="noStrike" kern="0" cap="none" spc="0" normalizeH="0" baseline="0" noProof="0" dirty="0">
                    <a:ln>
                      <a:noFill/>
                    </a:ln>
                    <a:solidFill>
                      <a:schemeClr val="bg1"/>
                    </a:solidFill>
                    <a:effectLst/>
                    <a:uLnTx/>
                    <a:uFillTx/>
                    <a:latin typeface="+mj-ea"/>
                    <a:ea typeface="+mj-ea"/>
                  </a:rPr>
                  <a:t>刘二</a:t>
                </a:r>
                <a:r>
                  <a:rPr kumimoji="1" lang="en-US" altLang="zh-CN" sz="1600" b="0" i="0" u="none" strike="noStrike" kern="0" cap="none" spc="0" normalizeH="0" baseline="0" noProof="0" dirty="0">
                    <a:ln>
                      <a:noFill/>
                    </a:ln>
                    <a:solidFill>
                      <a:schemeClr val="bg1"/>
                    </a:solidFill>
                    <a:effectLst/>
                    <a:uLnTx/>
                    <a:uFillTx/>
                    <a:latin typeface="+mj-ea"/>
                    <a:ea typeface="+mj-ea"/>
                  </a:rPr>
                  <a:t>, </a:t>
                </a:r>
                <a:r>
                  <a:rPr kumimoji="1" lang="zh-CN" altLang="en-US" sz="1600" b="0" i="0" u="none" strike="noStrike" kern="0" cap="none" spc="0" normalizeH="0" baseline="0" noProof="0" dirty="0">
                    <a:ln>
                      <a:noFill/>
                    </a:ln>
                    <a:solidFill>
                      <a:schemeClr val="bg1"/>
                    </a:solidFill>
                    <a:effectLst/>
                    <a:uLnTx/>
                    <a:uFillTx/>
                    <a:latin typeface="+mj-ea"/>
                    <a:ea typeface="+mj-ea"/>
                  </a:rPr>
                  <a:t>公务员</a:t>
                </a:r>
                <a:r>
                  <a:rPr kumimoji="1" lang="en-US" altLang="zh-CN" sz="1600" b="0" i="0" u="none" strike="noStrike" kern="0" cap="none" spc="0" normalizeH="0" baseline="0" noProof="0" dirty="0">
                    <a:ln>
                      <a:noFill/>
                    </a:ln>
                    <a:solidFill>
                      <a:schemeClr val="bg1"/>
                    </a:solidFill>
                    <a:effectLst/>
                    <a:uLnTx/>
                    <a:uFillTx/>
                    <a:latin typeface="+mj-ea"/>
                    <a:ea typeface="+mj-ea"/>
                  </a:rPr>
                  <a:t>, 8</a:t>
                </a:r>
                <a:r>
                  <a:rPr kumimoji="1" lang="zh-CN" altLang="en-US" sz="1600" b="0" i="0" u="none" strike="noStrike" kern="0" cap="none" spc="0" normalizeH="0" baseline="0" noProof="0" dirty="0">
                    <a:ln>
                      <a:noFill/>
                    </a:ln>
                    <a:solidFill>
                      <a:schemeClr val="bg1"/>
                    </a:solidFill>
                    <a:effectLst/>
                    <a:uLnTx/>
                    <a:uFillTx/>
                    <a:latin typeface="+mj-ea"/>
                    <a:ea typeface="+mj-ea"/>
                  </a:rPr>
                  <a:t>万</a:t>
                </a:r>
                <a:r>
                  <a:rPr kumimoji="1" lang="en-US" altLang="zh-CN" sz="1600" b="0" i="0" u="none" strike="noStrike" kern="0" cap="none" spc="0" normalizeH="0" baseline="0" noProof="0" dirty="0">
                    <a:ln>
                      <a:noFill/>
                    </a:ln>
                    <a:solidFill>
                      <a:schemeClr val="bg1"/>
                    </a:solidFill>
                    <a:effectLst/>
                    <a:uLnTx/>
                    <a:uFillTx/>
                    <a:latin typeface="+mj-ea"/>
                    <a:ea typeface="+mj-ea"/>
                  </a:rPr>
                  <a:t>, …,  ?)</a:t>
                </a:r>
              </a:p>
            </p:txBody>
          </p:sp>
          <p:sp>
            <p:nvSpPr>
              <p:cNvPr id="30" name="Line 29"/>
              <p:cNvSpPr>
                <a:spLocks noChangeShapeType="1"/>
              </p:cNvSpPr>
              <p:nvPr/>
            </p:nvSpPr>
            <p:spPr bwMode="auto">
              <a:xfrm flipH="1">
                <a:off x="4275" y="3334"/>
                <a:ext cx="306" cy="14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31" name="Line 30"/>
              <p:cNvSpPr>
                <a:spLocks noChangeShapeType="1"/>
              </p:cNvSpPr>
              <p:nvPr/>
            </p:nvSpPr>
            <p:spPr bwMode="auto">
              <a:xfrm>
                <a:off x="5362" y="3334"/>
                <a:ext cx="297" cy="14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grpSp>
        <p:sp>
          <p:nvSpPr>
            <p:cNvPr id="26" name="Line 31"/>
            <p:cNvSpPr>
              <a:spLocks noChangeShapeType="1"/>
            </p:cNvSpPr>
            <p:nvPr/>
          </p:nvSpPr>
          <p:spPr bwMode="auto">
            <a:xfrm>
              <a:off x="4416" y="3771"/>
              <a:ext cx="322" cy="330"/>
            </a:xfrm>
            <a:prstGeom prst="line">
              <a:avLst/>
            </a:prstGeom>
            <a:noFill/>
            <a:ln w="25400">
              <a:solidFill>
                <a:schemeClr val="accent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27" name="Text Box 32"/>
            <p:cNvSpPr txBox="1">
              <a:spLocks noChangeArrowheads="1"/>
            </p:cNvSpPr>
            <p:nvPr/>
          </p:nvSpPr>
          <p:spPr bwMode="auto">
            <a:xfrm>
              <a:off x="4738" y="3920"/>
              <a:ext cx="648" cy="368"/>
            </a:xfrm>
            <a:prstGeom prst="rect">
              <a:avLst/>
            </a:prstGeom>
            <a:noFill/>
            <a:ln w="12700">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defRPr/>
              </a:pPr>
              <a:r>
                <a:rPr kumimoji="0" lang="zh-CN" altLang="en-US" sz="1600" b="1" i="0" u="none" strike="noStrike" kern="0" cap="none" spc="0" normalizeH="0" baseline="0" noProof="0" dirty="0">
                  <a:ln>
                    <a:noFill/>
                  </a:ln>
                  <a:solidFill>
                    <a:schemeClr val="tx2"/>
                  </a:solidFill>
                  <a:effectLst/>
                  <a:uLnTx/>
                  <a:uFillTx/>
                  <a:latin typeface="幼圆" panose="02010509060101010101" pitchFamily="49" charset="-122"/>
                  <a:ea typeface="幼圆" panose="02010509060101010101" pitchFamily="49" charset="-122"/>
                </a:rPr>
                <a:t>类别标记未知</a:t>
              </a:r>
              <a:endParaRPr kumimoji="0" lang="en-US" altLang="zh-CN" sz="1600" b="1" i="0" u="none" strike="noStrike" kern="0" cap="none" spc="0" normalizeH="0" baseline="0" noProof="0" dirty="0">
                <a:ln>
                  <a:noFill/>
                </a:ln>
                <a:solidFill>
                  <a:schemeClr val="tx2"/>
                </a:solidFill>
                <a:effectLst/>
                <a:uLnTx/>
                <a:uFillTx/>
                <a:latin typeface="幼圆" panose="02010509060101010101" pitchFamily="49" charset="-122"/>
                <a:ea typeface="幼圆" panose="02010509060101010101" pitchFamily="49" charset="-122"/>
              </a:endParaRPr>
            </a:p>
          </p:txBody>
        </p:sp>
      </p:grpSp>
      <p:sp>
        <p:nvSpPr>
          <p:cNvPr id="34" name="AutoShape 33"/>
          <p:cNvSpPr/>
          <p:nvPr/>
        </p:nvSpPr>
        <p:spPr bwMode="auto">
          <a:xfrm>
            <a:off x="5076824" y="1421433"/>
            <a:ext cx="3951266" cy="401637"/>
          </a:xfrm>
          <a:prstGeom prst="borderCallout1">
            <a:avLst>
              <a:gd name="adj1" fmla="val 46245"/>
              <a:gd name="adj2" fmla="val -2861"/>
              <a:gd name="adj3" fmla="val 294356"/>
              <a:gd name="adj4" fmla="val -14490"/>
            </a:avLst>
          </a:prstGeom>
        </p:spPr>
        <p:style>
          <a:lnRef idx="0">
            <a:schemeClr val="accent3"/>
          </a:lnRef>
          <a:fillRef idx="3">
            <a:schemeClr val="accent3"/>
          </a:fillRef>
          <a:effectRef idx="3">
            <a:schemeClr val="accent3"/>
          </a:effectRef>
          <a:fontRef idx="minor">
            <a:schemeClr val="lt1"/>
          </a:fontRef>
        </p:style>
        <p:txBody>
          <a:body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en-US" sz="1800" b="0" i="0" u="none" strike="noStrike" kern="0" cap="none" spc="0" normalizeH="0" baseline="0" noProof="0" dirty="0">
                <a:ln>
                  <a:noFill/>
                </a:ln>
                <a:solidFill>
                  <a:schemeClr val="bg1"/>
                </a:solidFill>
                <a:effectLst/>
                <a:uLnTx/>
                <a:uFillTx/>
                <a:latin typeface="Palatino Linotype" panose="02040502050505030304" pitchFamily="18" charset="0"/>
                <a:ea typeface="幼圆" panose="02010509060101010101" pitchFamily="49" charset="-122"/>
              </a:rPr>
              <a:t>使用学习算法</a:t>
            </a:r>
            <a:r>
              <a:rPr kumimoji="0" lang="zh-CN" altLang="en-US" sz="1800" b="0" i="0" u="none" strike="noStrike" kern="0" cap="none" spc="0" normalizeH="0" baseline="0" noProof="0" dirty="0">
                <a:ln>
                  <a:noFill/>
                </a:ln>
                <a:solidFill>
                  <a:schemeClr val="bg1"/>
                </a:solidFill>
                <a:effectLst/>
                <a:uLnTx/>
                <a:uFillTx/>
                <a:latin typeface="Verdana" panose="020B0604030504040204" pitchFamily="34" charset="0"/>
                <a:ea typeface="幼圆" panose="02010509060101010101" pitchFamily="49" charset="-122"/>
                <a:cs typeface="Verdana" panose="020B0604030504040204" pitchFamily="34" charset="0"/>
              </a:rPr>
              <a:t>（</a:t>
            </a:r>
            <a:r>
              <a:rPr kumimoji="0" lang="en-US" altLang="zh-CN" sz="1800" b="0" i="1" u="none" strike="noStrike" kern="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learning algorithm</a:t>
            </a:r>
            <a:r>
              <a:rPr kumimoji="0" lang="zh-CN" altLang="en-US" sz="1800" b="0" i="0" u="none" strike="noStrike" kern="0" cap="none" spc="0" normalizeH="0" baseline="0" noProof="0" dirty="0">
                <a:ln>
                  <a:noFill/>
                </a:ln>
                <a:solidFill>
                  <a:schemeClr val="bg1"/>
                </a:solidFill>
                <a:effectLst/>
                <a:uLnTx/>
                <a:uFillTx/>
                <a:latin typeface="Verdana" panose="020B0604030504040204" pitchFamily="34" charset="0"/>
                <a:ea typeface="幼圆" panose="02010509060101010101" pitchFamily="49" charset="-122"/>
                <a:cs typeface="Verdana" panose="020B0604030504040204" pitchFamily="34" charset="0"/>
              </a:rPr>
              <a:t>）</a:t>
            </a:r>
            <a:endParaRPr kumimoji="0" lang="en-US" altLang="zh-CN" sz="1800" b="0" i="0" u="none" strike="noStrike" kern="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35" name="文本框 34"/>
          <p:cNvSpPr txBox="1"/>
          <p:nvPr/>
        </p:nvSpPr>
        <p:spPr>
          <a:xfrm>
            <a:off x="2104701" y="5816051"/>
            <a:ext cx="4965600" cy="369332"/>
          </a:xfrm>
          <a:prstGeom prst="rect">
            <a:avLst/>
          </a:prstGeom>
          <a:noFill/>
        </p:spPr>
        <p:txBody>
          <a:bodyPr wrap="square" rtlCol="0">
            <a:spAutoFit/>
          </a:bodyPr>
          <a:lstStyle/>
          <a:p>
            <a:r>
              <a:rPr lang="zh-CN" altLang="en-US" dirty="0"/>
              <a:t>似曾相识：最小二乘法与线性回归方程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750"/>
                                        <p:tgtEl>
                                          <p:spTgt spid="2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1000"/>
                                        <p:tgtEl>
                                          <p:spTgt spid="34"/>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up)">
                                      <p:cBhvr>
                                        <p:cTn id="20" dur="500"/>
                                        <p:tgtEl>
                                          <p:spTgt spid="24"/>
                                        </p:tgtEl>
                                      </p:cBhvr>
                                    </p:animEffect>
                                  </p:childTnLst>
                                </p:cTn>
                              </p:par>
                            </p:childTnLst>
                          </p:cTn>
                        </p:par>
                        <p:par>
                          <p:cTn id="21" fill="hold">
                            <p:stCondLst>
                              <p:cond delay="500"/>
                            </p:stCondLst>
                            <p:childTnLst>
                              <p:par>
                                <p:cTn id="22" presetID="22" presetClass="entr" presetSubtype="4" fill="hold" grpId="0" nodeType="afterEffect">
                                  <p:stCondLst>
                                    <p:cond delay="500"/>
                                  </p:stCondLst>
                                  <p:childTnLst>
                                    <p:set>
                                      <p:cBhvr>
                                        <p:cTn id="23" dur="1" fill="hold">
                                          <p:stCondLst>
                                            <p:cond delay="0"/>
                                          </p:stCondLst>
                                        </p:cTn>
                                        <p:tgtEl>
                                          <p:spTgt spid="4"/>
                                        </p:tgtEl>
                                        <p:attrNameLst>
                                          <p:attrName>style.visibility</p:attrName>
                                        </p:attrNameLst>
                                      </p:cBhvr>
                                      <p:to>
                                        <p:strVal val="visible"/>
                                      </p:to>
                                    </p:set>
                                    <p:animEffect transition="in" filter="wipe(down)">
                                      <p:cBhvr>
                                        <p:cTn id="24" dur="500"/>
                                        <p:tgtEl>
                                          <p:spTgt spid="4"/>
                                        </p:tgtEl>
                                      </p:cBhvr>
                                    </p:animEffect>
                                  </p:childTnLst>
                                </p:cTn>
                              </p:par>
                            </p:childTnLst>
                          </p:cTn>
                        </p:par>
                        <p:par>
                          <p:cTn id="25" fill="hold">
                            <p:stCondLst>
                              <p:cond delay="1500"/>
                            </p:stCondLst>
                            <p:childTnLst>
                              <p:par>
                                <p:cTn id="26" presetID="22" presetClass="entr" presetSubtype="1" fill="hold" grpId="0" nodeType="afterEffect">
                                  <p:stCondLst>
                                    <p:cond delay="500"/>
                                  </p:stCondLst>
                                  <p:childTnLst>
                                    <p:set>
                                      <p:cBhvr>
                                        <p:cTn id="27" dur="1" fill="hold">
                                          <p:stCondLst>
                                            <p:cond delay="0"/>
                                          </p:stCondLst>
                                        </p:cTn>
                                        <p:tgtEl>
                                          <p:spTgt spid="3"/>
                                        </p:tgtEl>
                                        <p:attrNameLst>
                                          <p:attrName>style.visibility</p:attrName>
                                        </p:attrNameLst>
                                      </p:cBhvr>
                                      <p:to>
                                        <p:strVal val="visible"/>
                                      </p:to>
                                    </p:set>
                                    <p:animEffect transition="in" filter="wipe(up)">
                                      <p:cBhvr>
                                        <p:cTn id="28" dur="500"/>
                                        <p:tgtEl>
                                          <p:spTgt spid="3"/>
                                        </p:tgtEl>
                                      </p:cBhvr>
                                    </p:animEffect>
                                  </p:childTnLst>
                                </p:cTn>
                              </p:par>
                            </p:childTnLst>
                          </p:cTn>
                        </p:par>
                        <p:par>
                          <p:cTn id="29" fill="hold">
                            <p:stCondLst>
                              <p:cond delay="2500"/>
                            </p:stCondLst>
                            <p:childTnLst>
                              <p:par>
                                <p:cTn id="30" presetID="22" presetClass="entr" presetSubtype="8" fill="hold" grpId="0" nodeType="afterEffect">
                                  <p:stCondLst>
                                    <p:cond delay="50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23" grpId="0" animBg="1"/>
      <p:bldP spid="3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机器学习与人工智能</a:t>
            </a:r>
          </a:p>
        </p:txBody>
      </p:sp>
      <p:pic>
        <p:nvPicPr>
          <p:cNvPr id="35" name="图片 34"/>
          <p:cNvPicPr>
            <a:picLocks noChangeAspect="1"/>
          </p:cNvPicPr>
          <p:nvPr/>
        </p:nvPicPr>
        <p:blipFill>
          <a:blip r:embed="rId2"/>
          <a:stretch>
            <a:fillRect/>
          </a:stretch>
        </p:blipFill>
        <p:spPr>
          <a:xfrm>
            <a:off x="1148235" y="1986314"/>
            <a:ext cx="6891197" cy="3628875"/>
          </a:xfrm>
          <a:prstGeom prst="rect">
            <a:avLst/>
          </a:prstGeom>
        </p:spPr>
      </p:pic>
      <p:sp>
        <p:nvSpPr>
          <p:cNvPr id="36" name="文本框 35"/>
          <p:cNvSpPr txBox="1"/>
          <p:nvPr/>
        </p:nvSpPr>
        <p:spPr>
          <a:xfrm>
            <a:off x="260350" y="864609"/>
            <a:ext cx="8590813" cy="646331"/>
          </a:xfrm>
          <a:prstGeom prst="rect">
            <a:avLst/>
          </a:prstGeom>
          <a:noFill/>
        </p:spPr>
        <p:txBody>
          <a:bodyPr wrap="none" rtlCol="0">
            <a:spAutoFit/>
          </a:bodyPr>
          <a:lstStyle/>
          <a:p>
            <a:r>
              <a:rPr lang="zh-CN" altLang="en-US" dirty="0"/>
              <a:t>    机器学习能够模拟人类的心智过程，或者说机器学习的模型本身就是模仿人类的</a:t>
            </a:r>
            <a:endParaRPr lang="en-US" altLang="zh-CN" dirty="0"/>
          </a:p>
          <a:p>
            <a:r>
              <a:rPr lang="zh-CN" altLang="en-US" dirty="0"/>
              <a:t>心智而建立起来的。以下为例</a:t>
            </a:r>
            <a:r>
              <a:rPr lang="en-US" altLang="zh-CN" dirty="0"/>
              <a:t>:</a:t>
            </a:r>
            <a:endParaRPr lang="zh-CN" altLang="en-US" dirty="0"/>
          </a:p>
        </p:txBody>
      </p:sp>
    </p:spTree>
  </p:cSld>
  <p:clrMapOvr>
    <a:masterClrMapping/>
  </p:clrMapOvr>
</p:sld>
</file>

<file path=ppt/theme/theme1.xml><?xml version="1.0" encoding="utf-8"?>
<a:theme xmlns:a="http://schemas.openxmlformats.org/drawingml/2006/main" name="机器学习v2.1rgb">
  <a:themeElements>
    <a:clrScheme name="机器学习">
      <a:dk1>
        <a:sysClr val="windowText" lastClr="000000"/>
      </a:dk1>
      <a:lt1>
        <a:sysClr val="window" lastClr="FFFFFF"/>
      </a:lt1>
      <a:dk2>
        <a:srgbClr val="16754D"/>
      </a:dk2>
      <a:lt2>
        <a:srgbClr val="FFFFFF"/>
      </a:lt2>
      <a:accent1>
        <a:srgbClr val="16754D"/>
      </a:accent1>
      <a:accent2>
        <a:srgbClr val="329E6E"/>
      </a:accent2>
      <a:accent3>
        <a:srgbClr val="FFC000"/>
      </a:accent3>
      <a:accent4>
        <a:srgbClr val="C00000"/>
      </a:accent4>
      <a:accent5>
        <a:srgbClr val="0070C0"/>
      </a:accent5>
      <a:accent6>
        <a:srgbClr val="002060"/>
      </a:accent6>
      <a:hlink>
        <a:srgbClr val="80C000"/>
      </a:hlink>
      <a:folHlink>
        <a:srgbClr val="CC66FF"/>
      </a:folHlink>
    </a:clrScheme>
    <a:fontScheme name="机器学习">
      <a:majorFont>
        <a:latin typeface="Verdana"/>
        <a:ea typeface="幼圆"/>
        <a:cs typeface=""/>
      </a:majorFont>
      <a:minorFont>
        <a:latin typeface="Verdana"/>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机器学习v2.1rgb</Template>
  <TotalTime>168</TotalTime>
  <Words>2596</Words>
  <Application>Microsoft Office PowerPoint</Application>
  <PresentationFormat>全屏显示(4:3)</PresentationFormat>
  <Paragraphs>259</Paragraphs>
  <Slides>38</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38</vt:i4>
      </vt:variant>
    </vt:vector>
  </HeadingPairs>
  <TitlesOfParts>
    <vt:vector size="51" baseType="lpstr">
      <vt:lpstr>华文仿宋</vt:lpstr>
      <vt:lpstr>Microsoft YaHei</vt:lpstr>
      <vt:lpstr>幼圆</vt:lpstr>
      <vt:lpstr>Arial</vt:lpstr>
      <vt:lpstr>Cambria Math</vt:lpstr>
      <vt:lpstr>Palatino Linotype</vt:lpstr>
      <vt:lpstr>Times New Roman</vt:lpstr>
      <vt:lpstr>Verdana</vt:lpstr>
      <vt:lpstr>Wingdings</vt:lpstr>
      <vt:lpstr>Wingdings 2</vt:lpstr>
      <vt:lpstr>机器学习v2.1rgb</vt:lpstr>
      <vt:lpstr>工作表</vt:lpstr>
      <vt:lpstr>Equation</vt:lpstr>
      <vt:lpstr>PowerPoint 演示文稿</vt:lpstr>
      <vt:lpstr>什么是信息？</vt:lpstr>
      <vt:lpstr>什么是学习？</vt:lpstr>
      <vt:lpstr>第一章：绪论</vt:lpstr>
      <vt:lpstr>大纲</vt:lpstr>
      <vt:lpstr>机器学习</vt:lpstr>
      <vt:lpstr>机器学习与数据挖掘</vt:lpstr>
      <vt:lpstr>典型的机器学习过程</vt:lpstr>
      <vt:lpstr>机器学习与人工智能</vt:lpstr>
      <vt:lpstr>机器学习与人工智能</vt:lpstr>
      <vt:lpstr>大纲</vt:lpstr>
      <vt:lpstr>基本术语-数据</vt:lpstr>
      <vt:lpstr>基本术语-任务</vt:lpstr>
      <vt:lpstr>基本术语-任务</vt:lpstr>
      <vt:lpstr>基本术语-泛化能力</vt:lpstr>
      <vt:lpstr>大纲</vt:lpstr>
      <vt:lpstr>假设空间</vt:lpstr>
      <vt:lpstr>假设空间</vt:lpstr>
      <vt:lpstr>假设空间</vt:lpstr>
      <vt:lpstr>假设空间</vt:lpstr>
      <vt:lpstr>版本空间</vt:lpstr>
      <vt:lpstr>版本空间</vt:lpstr>
      <vt:lpstr>大纲</vt:lpstr>
      <vt:lpstr>归纳偏好</vt:lpstr>
      <vt:lpstr>归纳偏好</vt:lpstr>
      <vt:lpstr>归纳偏好</vt:lpstr>
      <vt:lpstr>NoFreeLunch</vt:lpstr>
      <vt:lpstr>NoFreeLunch</vt:lpstr>
      <vt:lpstr>大纲</vt:lpstr>
      <vt:lpstr>发展历程</vt:lpstr>
      <vt:lpstr>发展历程</vt:lpstr>
      <vt:lpstr>发展历程</vt:lpstr>
      <vt:lpstr>大纲</vt:lpstr>
      <vt:lpstr>应用现状</vt:lpstr>
      <vt:lpstr>应用现状</vt:lpstr>
      <vt:lpstr>大纲</vt:lpstr>
      <vt:lpstr>阅读材料</vt:lpstr>
      <vt:lpstr>阅读材料</vt:lpstr>
    </vt:vector>
  </TitlesOfParts>
  <Company>LAMDA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机器学习-第一章</dc:title>
  <dc:creator/>
  <cp:lastModifiedBy>汤 健</cp:lastModifiedBy>
  <cp:revision>92</cp:revision>
  <dcterms:created xsi:type="dcterms:W3CDTF">2015-12-30T14:22:00Z</dcterms:created>
  <dcterms:modified xsi:type="dcterms:W3CDTF">2019-09-05T11:31:05Z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2052-11.1.0.8799</vt:lpwstr>
  </property>
</Properties>
</file>