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4" r:id="rId3"/>
    <p:sldId id="257" r:id="rId4"/>
    <p:sldId id="291" r:id="rId5"/>
    <p:sldId id="278" r:id="rId6"/>
    <p:sldId id="301" r:id="rId7"/>
    <p:sldId id="302" r:id="rId8"/>
    <p:sldId id="339" r:id="rId9"/>
    <p:sldId id="303" r:id="rId10"/>
    <p:sldId id="304" r:id="rId11"/>
    <p:sldId id="305" r:id="rId12"/>
    <p:sldId id="338" r:id="rId13"/>
    <p:sldId id="306" r:id="rId14"/>
    <p:sldId id="340" r:id="rId15"/>
    <p:sldId id="308" r:id="rId16"/>
    <p:sldId id="307" r:id="rId17"/>
    <p:sldId id="309" r:id="rId18"/>
    <p:sldId id="312" r:id="rId19"/>
    <p:sldId id="388" r:id="rId20"/>
    <p:sldId id="390" r:id="rId21"/>
    <p:sldId id="391" r:id="rId22"/>
    <p:sldId id="416" r:id="rId23"/>
    <p:sldId id="417" r:id="rId24"/>
    <p:sldId id="316" r:id="rId25"/>
    <p:sldId id="317" r:id="rId26"/>
    <p:sldId id="318" r:id="rId27"/>
    <p:sldId id="341" r:id="rId28"/>
    <p:sldId id="319" r:id="rId29"/>
    <p:sldId id="320" r:id="rId30"/>
    <p:sldId id="321" r:id="rId31"/>
    <p:sldId id="322" r:id="rId32"/>
    <p:sldId id="323" r:id="rId33"/>
    <p:sldId id="324" r:id="rId34"/>
    <p:sldId id="325" r:id="rId35"/>
    <p:sldId id="326" r:id="rId36"/>
    <p:sldId id="327" r:id="rId37"/>
    <p:sldId id="328" r:id="rId38"/>
    <p:sldId id="329" r:id="rId39"/>
    <p:sldId id="342" r:id="rId40"/>
    <p:sldId id="330" r:id="rId41"/>
    <p:sldId id="331" r:id="rId42"/>
    <p:sldId id="332" r:id="rId43"/>
    <p:sldId id="333" r:id="rId44"/>
    <p:sldId id="334" r:id="rId45"/>
    <p:sldId id="343" r:id="rId46"/>
    <p:sldId id="335" r:id="rId47"/>
    <p:sldId id="337" r:id="rId48"/>
  </p:sldIdLst>
  <p:sldSz cx="9144000" cy="6858000" type="screen4x3"/>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112" d="100"/>
          <a:sy n="112" d="100"/>
        </p:scale>
        <p:origin x="1482" y="114"/>
      </p:cViewPr>
      <p:guideLst>
        <p:guide orient="horz" pos="2160"/>
        <p:guide pos="2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endParaRPr lang="zh-CN" altLang="en-US" smtClean="0"/>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endParaRPr lang="zh-CN" altLang="en-US" smtClean="0"/>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0.png"/><Relationship Id="rId1" Type="http://schemas.openxmlformats.org/officeDocument/2006/relationships/image" Target="../media/image4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58.png"/><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53.png"/><Relationship Id="rId2" Type="http://schemas.openxmlformats.org/officeDocument/2006/relationships/image" Target="../media/image60.png"/><Relationship Id="rId1"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7.png"/><Relationship Id="rId1" Type="http://schemas.openxmlformats.org/officeDocument/2006/relationships/image" Target="../media/image66.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3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3.xml"/><Relationship Id="rId5" Type="http://schemas.openxmlformats.org/officeDocument/2006/relationships/image" Target="../media/image79.png"/><Relationship Id="rId4" Type="http://schemas.openxmlformats.org/officeDocument/2006/relationships/image" Target="../media/image78.wmf"/><Relationship Id="rId3" Type="http://schemas.openxmlformats.org/officeDocument/2006/relationships/oleObject" Target="../embeddings/oleObject3.bin"/><Relationship Id="rId2" Type="http://schemas.openxmlformats.org/officeDocument/2006/relationships/image" Target="../media/image77.wmf"/><Relationship Id="rId1"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image" Target="../media/image8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9" Type="http://schemas.openxmlformats.org/officeDocument/2006/relationships/image" Target="../media/image88.png"/><Relationship Id="rId8" Type="http://schemas.openxmlformats.org/officeDocument/2006/relationships/oleObject" Target="../embeddings/oleObject8.bin"/><Relationship Id="rId7" Type="http://schemas.openxmlformats.org/officeDocument/2006/relationships/image" Target="../media/image87.wmf"/><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86.wmf"/><Relationship Id="rId3" Type="http://schemas.openxmlformats.org/officeDocument/2006/relationships/oleObject" Target="../embeddings/oleObject5.bin"/><Relationship Id="rId2" Type="http://schemas.openxmlformats.org/officeDocument/2006/relationships/image" Target="../media/image85.wmf"/><Relationship Id="rId19" Type="http://schemas.openxmlformats.org/officeDocument/2006/relationships/vmlDrawing" Target="../drawings/vmlDrawing3.vml"/><Relationship Id="rId18" Type="http://schemas.openxmlformats.org/officeDocument/2006/relationships/slideLayout" Target="../slideLayouts/slideLayout3.xml"/><Relationship Id="rId17" Type="http://schemas.openxmlformats.org/officeDocument/2006/relationships/image" Target="../media/image93.png"/><Relationship Id="rId16" Type="http://schemas.openxmlformats.org/officeDocument/2006/relationships/image" Target="../media/image92.png"/><Relationship Id="rId15" Type="http://schemas.openxmlformats.org/officeDocument/2006/relationships/image" Target="../media/image91.png"/><Relationship Id="rId14" Type="http://schemas.openxmlformats.org/officeDocument/2006/relationships/oleObject" Target="../embeddings/oleObject11.bin"/><Relationship Id="rId13" Type="http://schemas.openxmlformats.org/officeDocument/2006/relationships/image" Target="../media/image90.wmf"/><Relationship Id="rId12" Type="http://schemas.openxmlformats.org/officeDocument/2006/relationships/oleObject" Target="../embeddings/oleObject10.bin"/><Relationship Id="rId11" Type="http://schemas.openxmlformats.org/officeDocument/2006/relationships/image" Target="../media/image89.wmf"/><Relationship Id="rId10" Type="http://schemas.openxmlformats.org/officeDocument/2006/relationships/oleObject" Target="../embeddings/oleObject9.bin"/><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03247" y="5559552"/>
            <a:ext cx="384721" cy="536448"/>
          </a:xfrm>
          <a:prstGeom prst="rect">
            <a:avLst/>
          </a:prstGeom>
          <a:noFill/>
        </p:spPr>
        <p:txBody>
          <a:bodyPr vert="eaVert" wrap="square" rtlCol="0">
            <a:spAutoFit/>
          </a:bodyPr>
          <a:lstStyle/>
          <a:p>
            <a:r>
              <a:rPr lang="zh-CN" altLang="en-US" sz="1300" spc="-300" dirty="0" smtClean="0">
                <a:latin typeface="华文仿宋" panose="02010600040101010101" pitchFamily="2" charset="-122"/>
                <a:ea typeface="华文仿宋" panose="02010600040101010101" pitchFamily="2" charset="-122"/>
              </a:rPr>
              <a:t>胡鹏</a:t>
            </a:r>
            <a:endParaRPr lang="zh-CN" altLang="en-US" sz="1300" spc="-3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10" name="内容占位符 2"/>
          <p:cNvSpPr>
            <a:spLocks noGrp="1"/>
          </p:cNvSpPr>
          <p:nvPr>
            <p:ph idx="1"/>
          </p:nvPr>
        </p:nvSpPr>
        <p:spPr>
          <a:xfrm>
            <a:off x="413880" y="991991"/>
            <a:ext cx="7937500" cy="2565401"/>
          </a:xfrm>
        </p:spPr>
        <p:txBody>
          <a:bodyPr>
            <a:normAutofit/>
          </a:bodyPr>
          <a:lstStyle/>
          <a:p>
            <a:r>
              <a:rPr lang="zh-CN" altLang="en-US" dirty="0">
                <a:solidFill>
                  <a:srgbClr val="023A91"/>
                </a:solidFill>
              </a:rPr>
              <a:t>交叉</a:t>
            </a:r>
            <a:r>
              <a:rPr lang="zh-CN" altLang="en-US" dirty="0" smtClean="0">
                <a:solidFill>
                  <a:srgbClr val="023A91"/>
                </a:solidFill>
              </a:rPr>
              <a:t>验证法：</a:t>
            </a:r>
            <a:endParaRPr lang="en-US" altLang="zh-CN" dirty="0" smtClean="0">
              <a:solidFill>
                <a:srgbClr val="023A91"/>
              </a:solidFill>
            </a:endParaRPr>
          </a:p>
          <a:p>
            <a:pPr marL="325755" lvl="1" indent="0">
              <a:buNone/>
            </a:pPr>
            <a:r>
              <a:rPr lang="zh-CN" altLang="en-US" dirty="0" smtClean="0"/>
              <a:t>将数据集分层采样划分为</a:t>
            </a:r>
            <a:r>
              <a:rPr lang="en-US" altLang="zh-CN" dirty="0" smtClean="0"/>
              <a:t>k</a:t>
            </a:r>
            <a:r>
              <a:rPr lang="zh-CN" altLang="en-US" dirty="0" smtClean="0"/>
              <a:t>个大小相似的互斥子集，每次用</a:t>
            </a:r>
            <a:r>
              <a:rPr lang="en-US" altLang="zh-CN" dirty="0" smtClean="0"/>
              <a:t>k-1</a:t>
            </a:r>
            <a:r>
              <a:rPr lang="zh-CN" altLang="en-US" dirty="0" smtClean="0"/>
              <a:t>个子集的并集作为训练集，余下的子集作为测试集，最终返回</a:t>
            </a:r>
            <a:r>
              <a:rPr lang="en-US" altLang="zh-CN" dirty="0" smtClean="0"/>
              <a:t>k</a:t>
            </a:r>
            <a:r>
              <a:rPr lang="zh-CN" altLang="en-US" dirty="0" smtClean="0"/>
              <a:t>个测试结果的均值，</a:t>
            </a:r>
            <a:r>
              <a:rPr lang="en-US" altLang="zh-CN" dirty="0" smtClean="0"/>
              <a:t>k</a:t>
            </a:r>
            <a:r>
              <a:rPr lang="zh-CN" altLang="en-US" dirty="0" smtClean="0"/>
              <a:t>最常用的取值是</a:t>
            </a:r>
            <a:r>
              <a:rPr lang="en-US" altLang="zh-CN" dirty="0" smtClean="0"/>
              <a:t>10</a:t>
            </a:r>
            <a:r>
              <a:rPr lang="en-US" altLang="zh-CN" dirty="0"/>
              <a:t>.</a:t>
            </a:r>
            <a:endParaRPr lang="en-US" altLang="zh-CN" dirty="0" smtClean="0"/>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4663" y="2606938"/>
            <a:ext cx="6413499" cy="263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4" name="内容占位符 3"/>
          <p:cNvSpPr>
            <a:spLocks noGrp="1"/>
          </p:cNvSpPr>
          <p:nvPr>
            <p:ph idx="1"/>
          </p:nvPr>
        </p:nvSpPr>
        <p:spPr>
          <a:xfrm>
            <a:off x="210246" y="1496738"/>
            <a:ext cx="8616950" cy="1258988"/>
          </a:xfrm>
        </p:spPr>
        <p:txBody>
          <a:bodyPr>
            <a:normAutofit lnSpcReduction="10000"/>
          </a:bodyPr>
          <a:lstStyle/>
          <a:p>
            <a:pPr marL="0" indent="0">
              <a:buNone/>
            </a:pPr>
            <a:r>
              <a:rPr lang="zh-CN" altLang="en-US" dirty="0" smtClean="0"/>
              <a:t>与留出法类似，将数据集</a:t>
            </a:r>
            <a:r>
              <a:rPr lang="en-US" altLang="zh-CN" dirty="0" smtClean="0"/>
              <a:t>D</a:t>
            </a:r>
            <a:r>
              <a:rPr lang="zh-CN" altLang="en-US" dirty="0" smtClean="0"/>
              <a:t>划分为</a:t>
            </a:r>
            <a:r>
              <a:rPr lang="en-US" altLang="zh-CN" dirty="0" smtClean="0"/>
              <a:t>k</a:t>
            </a:r>
            <a:r>
              <a:rPr lang="zh-CN" altLang="en-US" dirty="0" smtClean="0"/>
              <a:t>个子集同样存在多种划分方式，为了减小因样本划分不同而引入的差别，</a:t>
            </a:r>
            <a:r>
              <a:rPr lang="en-US" altLang="zh-CN" dirty="0" smtClean="0"/>
              <a:t>k</a:t>
            </a:r>
            <a:r>
              <a:rPr lang="zh-CN" altLang="en-US" dirty="0" smtClean="0"/>
              <a:t>折交叉验证通常随机使用不同的划分重复</a:t>
            </a:r>
            <a:r>
              <a:rPr lang="en-US" altLang="zh-CN" dirty="0" smtClean="0"/>
              <a:t>p</a:t>
            </a:r>
            <a:r>
              <a:rPr lang="zh-CN" altLang="en-US" dirty="0" smtClean="0"/>
              <a:t>次，最终的评估结果是这</a:t>
            </a:r>
            <a:r>
              <a:rPr lang="en-US" altLang="zh-CN" dirty="0" smtClean="0"/>
              <a:t>p</a:t>
            </a:r>
            <a:r>
              <a:rPr lang="zh-CN" altLang="en-US" dirty="0" smtClean="0"/>
              <a:t>次</a:t>
            </a:r>
            <a:r>
              <a:rPr lang="en-US" altLang="zh-CN" dirty="0" smtClean="0"/>
              <a:t>k</a:t>
            </a:r>
            <a:r>
              <a:rPr lang="zh-CN" altLang="en-US" dirty="0" smtClean="0"/>
              <a:t>折交叉验证结果的均值，例如常见的“</a:t>
            </a:r>
            <a:r>
              <a:rPr lang="en-US" altLang="zh-CN" dirty="0" smtClean="0"/>
              <a:t>10</a:t>
            </a:r>
            <a:r>
              <a:rPr lang="zh-CN" altLang="en-US" dirty="0" smtClean="0"/>
              <a:t>次</a:t>
            </a:r>
            <a:r>
              <a:rPr lang="en-US" altLang="zh-CN" dirty="0" smtClean="0"/>
              <a:t>10</a:t>
            </a:r>
            <a:r>
              <a:rPr lang="zh-CN" altLang="en-US" dirty="0" smtClean="0"/>
              <a:t>折交叉验证”</a:t>
            </a:r>
            <a:endParaRPr lang="zh-CN" altLang="en-US" dirty="0"/>
          </a:p>
        </p:txBody>
      </p:sp>
      <p:grpSp>
        <p:nvGrpSpPr>
          <p:cNvPr id="7" name="组合 6"/>
          <p:cNvGrpSpPr/>
          <p:nvPr/>
        </p:nvGrpSpPr>
        <p:grpSpPr>
          <a:xfrm>
            <a:off x="212334" y="2968547"/>
            <a:ext cx="8616950" cy="1908253"/>
            <a:chOff x="212334" y="2968547"/>
            <a:chExt cx="8616950" cy="1908253"/>
          </a:xfrm>
        </p:grpSpPr>
        <p:sp>
          <p:nvSpPr>
            <p:cNvPr id="8" name="内容占位符 3"/>
            <p:cNvSpPr txBox="1"/>
            <p:nvPr/>
          </p:nvSpPr>
          <p:spPr>
            <a:xfrm>
              <a:off x="212334" y="2968547"/>
              <a:ext cx="8616950" cy="1908253"/>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smtClean="0"/>
                <a:t>假设数据集</a:t>
              </a:r>
              <a:r>
                <a:rPr lang="en-US" altLang="zh-CN" dirty="0" smtClean="0"/>
                <a:t>D</a:t>
              </a:r>
              <a:r>
                <a:rPr lang="zh-CN" altLang="en-US" dirty="0" smtClean="0"/>
                <a:t>包含</a:t>
              </a:r>
              <a:r>
                <a:rPr lang="en-US" altLang="zh-CN" dirty="0" smtClean="0"/>
                <a:t>m</a:t>
              </a:r>
              <a:r>
                <a:rPr lang="zh-CN" altLang="en-US" dirty="0" smtClean="0"/>
                <a:t>个样本，若令       ，则得到留一法：</a:t>
              </a:r>
              <a:endParaRPr lang="en-US" altLang="zh-CN" dirty="0" smtClean="0"/>
            </a:p>
            <a:p>
              <a:pPr lvl="1"/>
              <a:r>
                <a:rPr lang="zh-CN" altLang="en-US" dirty="0"/>
                <a:t>不受随机样本划分方式的</a:t>
              </a:r>
              <a:r>
                <a:rPr lang="zh-CN" altLang="en-US" dirty="0" smtClean="0"/>
                <a:t>影响</a:t>
              </a:r>
              <a:endParaRPr lang="en-US" altLang="zh-CN" dirty="0"/>
            </a:p>
            <a:p>
              <a:pPr lvl="1"/>
              <a:r>
                <a:rPr lang="zh-CN" altLang="en-US" dirty="0" smtClean="0"/>
                <a:t>结果往往比较准确</a:t>
              </a:r>
              <a:endParaRPr lang="en-US" altLang="zh-CN" dirty="0" smtClean="0"/>
            </a:p>
            <a:p>
              <a:pPr lvl="1"/>
              <a:r>
                <a:rPr lang="zh-CN" altLang="en-US" dirty="0" smtClean="0"/>
                <a:t>当数据集比较大时，计算开销难以忍受</a:t>
              </a:r>
              <a:endParaRPr lang="zh-CN" altLang="en-US" dirty="0"/>
            </a:p>
          </p:txBody>
        </p:sp>
        <p:graphicFrame>
          <p:nvGraphicFramePr>
            <p:cNvPr id="6" name="对象 5"/>
            <p:cNvGraphicFramePr>
              <a:graphicFrameLocks noChangeAspect="1"/>
            </p:cNvGraphicFramePr>
            <p:nvPr/>
          </p:nvGraphicFramePr>
          <p:xfrm>
            <a:off x="4419514" y="3056229"/>
            <a:ext cx="653527" cy="248239"/>
          </p:xfrm>
          <a:graphic>
            <a:graphicData uri="http://schemas.openxmlformats.org/presentationml/2006/ole">
              <mc:AlternateContent xmlns:mc="http://schemas.openxmlformats.org/markup-compatibility/2006">
                <mc:Choice xmlns:v="urn:schemas-microsoft-com:vml" Requires="v">
                  <p:oleObj spid="_x0000_s36888" name="Formula" r:id="rId1" imgW="3095625" imgH="1181100" progId="Equation.Ribbit">
                    <p:embed/>
                  </p:oleObj>
                </mc:Choice>
                <mc:Fallback>
                  <p:oleObj name="Formula" r:id="rId1" imgW="3095625" imgH="1181100" progId="Equation.Ribbit">
                    <p:embed/>
                    <p:pic>
                      <p:nvPicPr>
                        <p:cNvPr id="0" name="图片 36887"/>
                        <p:cNvPicPr/>
                        <p:nvPr/>
                      </p:nvPicPr>
                      <p:blipFill>
                        <a:blip r:embed="rId2"/>
                        <a:stretch>
                          <a:fillRect/>
                        </a:stretch>
                      </p:blipFill>
                      <p:spPr>
                        <a:xfrm>
                          <a:off x="4419514" y="3056229"/>
                          <a:ext cx="653527" cy="248239"/>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10" name="内容占位符 2"/>
          <p:cNvSpPr>
            <a:spLocks noGrp="1"/>
          </p:cNvSpPr>
          <p:nvPr>
            <p:ph idx="1"/>
          </p:nvPr>
        </p:nvSpPr>
        <p:spPr>
          <a:xfrm>
            <a:off x="809625" y="1416049"/>
            <a:ext cx="7937500" cy="4295819"/>
          </a:xfrm>
        </p:spPr>
        <p:txBody>
          <a:bodyPr>
            <a:normAutofit/>
          </a:bodyPr>
          <a:lstStyle/>
          <a:p>
            <a:r>
              <a:rPr lang="zh-CN" altLang="en-US" dirty="0" smtClean="0">
                <a:solidFill>
                  <a:srgbClr val="023A91"/>
                </a:solidFill>
                <a:latin typeface="+mn-ea"/>
                <a:ea typeface="+mn-ea"/>
              </a:rPr>
              <a:t>自助法：</a:t>
            </a:r>
            <a:endParaRPr lang="en-US" altLang="zh-CN" dirty="0" smtClean="0">
              <a:solidFill>
                <a:srgbClr val="023A91"/>
              </a:solidFill>
              <a:latin typeface="+mn-ea"/>
              <a:ea typeface="+mn-ea"/>
            </a:endParaRPr>
          </a:p>
          <a:p>
            <a:pPr marL="325755" lvl="1" indent="0">
              <a:buNone/>
            </a:pPr>
            <a:r>
              <a:rPr lang="zh-CN" altLang="en-US" dirty="0" smtClean="0">
                <a:latin typeface="+mn-ea"/>
                <a:ea typeface="+mn-ea"/>
              </a:rPr>
              <a:t>以自助采样法为基础，对数据集  有放回采样  次得到训练集</a:t>
            </a:r>
            <a:endParaRPr lang="en-US" altLang="zh-CN" dirty="0" smtClean="0">
              <a:latin typeface="+mn-ea"/>
              <a:ea typeface="+mn-ea"/>
            </a:endParaRPr>
          </a:p>
          <a:p>
            <a:pPr marL="325755" lvl="1" indent="0">
              <a:buNone/>
            </a:pPr>
            <a:r>
              <a:rPr lang="en-US" altLang="zh-CN" dirty="0">
                <a:latin typeface="+mn-ea"/>
                <a:ea typeface="+mn-ea"/>
              </a:rPr>
              <a:t> </a:t>
            </a:r>
            <a:r>
              <a:rPr lang="en-US" altLang="zh-CN" dirty="0" smtClean="0">
                <a:latin typeface="+mn-ea"/>
                <a:ea typeface="+mn-ea"/>
              </a:rPr>
              <a:t> ,     </a:t>
            </a:r>
            <a:r>
              <a:rPr lang="zh-CN" altLang="en-US" dirty="0" smtClean="0">
                <a:latin typeface="+mn-ea"/>
                <a:ea typeface="+mn-ea"/>
              </a:rPr>
              <a:t>用做测试集。</a:t>
            </a:r>
            <a:endParaRPr lang="en-US" altLang="zh-CN" dirty="0" smtClean="0">
              <a:latin typeface="+mn-ea"/>
              <a:ea typeface="+mn-ea"/>
            </a:endParaRPr>
          </a:p>
          <a:p>
            <a:pPr marL="325755" lvl="1" indent="0">
              <a:buNone/>
            </a:pPr>
            <a:endParaRPr lang="en-US" altLang="zh-CN" dirty="0" smtClean="0">
              <a:latin typeface="+mn-ea"/>
              <a:ea typeface="+mn-ea"/>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21412" y="1893715"/>
            <a:ext cx="182849" cy="17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2421" y="1840278"/>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863" y="2195830"/>
            <a:ext cx="272153" cy="19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724" y="2204159"/>
            <a:ext cx="634365" cy="21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18950" y="2565106"/>
            <a:ext cx="7937500" cy="2565401"/>
            <a:chOff x="718950" y="2565106"/>
            <a:chExt cx="7937500" cy="2565401"/>
          </a:xfrm>
        </p:grpSpPr>
        <p:sp>
          <p:nvSpPr>
            <p:cNvPr id="9" name="内容占位符 2"/>
            <p:cNvSpPr txBox="1"/>
            <p:nvPr/>
          </p:nvSpPr>
          <p:spPr>
            <a:xfrm>
              <a:off x="718950" y="2565106"/>
              <a:ext cx="7937500" cy="25654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smtClean="0"/>
                <a:t>实际模型与预期模型都使用    个训练样本</a:t>
              </a:r>
              <a:endParaRPr lang="en-US" altLang="zh-CN" dirty="0" smtClean="0"/>
            </a:p>
            <a:p>
              <a:pPr lvl="1"/>
              <a:r>
                <a:rPr lang="zh-CN" altLang="en-US" dirty="0" smtClean="0"/>
                <a:t>约有</a:t>
              </a:r>
              <a:r>
                <a:rPr lang="en-US" altLang="zh-CN" dirty="0" smtClean="0"/>
                <a:t>1/3</a:t>
              </a:r>
              <a:r>
                <a:rPr lang="zh-CN" altLang="en-US" dirty="0" smtClean="0"/>
                <a:t>的样本没在训练集中出现 </a:t>
              </a:r>
              <a:endParaRPr lang="en-US" altLang="zh-CN" dirty="0" smtClean="0"/>
            </a:p>
            <a:p>
              <a:pPr lvl="1"/>
              <a:r>
                <a:rPr lang="zh-CN" altLang="en-US" dirty="0"/>
                <a:t>从初始数据集中产生多个不同的训练集，对集成学习有很大的</a:t>
              </a:r>
              <a:r>
                <a:rPr lang="zh-CN" altLang="en-US" dirty="0" smtClean="0"/>
                <a:t>好处</a:t>
              </a:r>
              <a:endParaRPr lang="en-US" altLang="zh-CN" dirty="0"/>
            </a:p>
            <a:p>
              <a:pPr lvl="1"/>
              <a:r>
                <a:rPr lang="zh-CN" altLang="en-US" dirty="0"/>
                <a:t>自助</a:t>
              </a:r>
              <a:r>
                <a:rPr lang="zh-CN" altLang="en-US" dirty="0" smtClean="0"/>
                <a:t>法在数据集较小、难以有效划分训练</a:t>
              </a:r>
              <a:r>
                <a:rPr lang="en-US" altLang="zh-CN" dirty="0" smtClean="0"/>
                <a:t>/</a:t>
              </a:r>
              <a:r>
                <a:rPr lang="zh-CN" altLang="en-US" dirty="0" smtClean="0"/>
                <a:t>测试集时很有用；由于改变了数据集分布可能引入估计偏差，在数据量足够时，留出法和交叉验证法更常用。</a:t>
              </a:r>
              <a:endParaRPr lang="en-US" altLang="zh-CN" dirty="0" smtClean="0"/>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550" y="2631615"/>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性能度量</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766993" y="1486947"/>
            <a:ext cx="6973210" cy="738236"/>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性能度量是衡量模型泛化能力的评价标准，反映了任务需求；使用不同的性能度量往往会导致不同的评判结果</a:t>
            </a:r>
            <a:endParaRPr lang="zh-CN" altLang="en-US" dirty="0"/>
          </a:p>
        </p:txBody>
      </p:sp>
      <p:grpSp>
        <p:nvGrpSpPr>
          <p:cNvPr id="4" name="组合 3"/>
          <p:cNvGrpSpPr/>
          <p:nvPr/>
        </p:nvGrpSpPr>
        <p:grpSpPr>
          <a:xfrm>
            <a:off x="733320" y="2607320"/>
            <a:ext cx="7127980" cy="738236"/>
            <a:chOff x="682520" y="2607320"/>
            <a:chExt cx="7127980" cy="738236"/>
          </a:xfrm>
        </p:grpSpPr>
        <p:sp>
          <p:nvSpPr>
            <p:cNvPr id="18" name="内容占位符 2"/>
            <p:cNvSpPr txBox="1"/>
            <p:nvPr/>
          </p:nvSpPr>
          <p:spPr>
            <a:xfrm>
              <a:off x="682520" y="2607320"/>
              <a:ext cx="7127980" cy="738236"/>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在预测任务中，给定样例集</a:t>
              </a:r>
              <a:endParaRPr lang="en-US" altLang="zh-CN" dirty="0" smtClean="0"/>
            </a:p>
            <a:p>
              <a:pPr marL="457200" lvl="1" indent="0">
                <a:buNone/>
              </a:pPr>
              <a:r>
                <a:rPr lang="zh-CN" altLang="en-US" dirty="0" smtClean="0"/>
                <a:t>评估学习器的性能   也即把预测结果     和真实标记比较</a:t>
              </a:r>
              <a:r>
                <a:rPr lang="en-US" altLang="zh-CN" dirty="0" smtClean="0"/>
                <a:t>.</a:t>
              </a:r>
              <a:r>
                <a:rPr lang="zh-CN" altLang="en-US" dirty="0" smtClean="0"/>
                <a:t>  </a:t>
              </a:r>
              <a:endParaRPr lang="zh-CN" altLang="en-US" dirty="0"/>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02028" y="2687935"/>
              <a:ext cx="3136997" cy="23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463" y="3019427"/>
              <a:ext cx="181313" cy="24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01" y="3031224"/>
              <a:ext cx="428625" cy="22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组合 2"/>
          <p:cNvGrpSpPr/>
          <p:nvPr/>
        </p:nvGrpSpPr>
        <p:grpSpPr>
          <a:xfrm>
            <a:off x="733320" y="3791473"/>
            <a:ext cx="6973210" cy="993663"/>
            <a:chOff x="733320" y="3791473"/>
            <a:chExt cx="6973210" cy="993663"/>
          </a:xfrm>
        </p:grpSpPr>
        <p:sp>
          <p:nvSpPr>
            <p:cNvPr id="19" name="内容占位符 2"/>
            <p:cNvSpPr txBox="1"/>
            <p:nvPr/>
          </p:nvSpPr>
          <p:spPr>
            <a:xfrm>
              <a:off x="733320" y="3791473"/>
              <a:ext cx="6973210" cy="738236"/>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回归任务最常用的性能度量是“均方误差”：</a:t>
              </a:r>
              <a:endParaRPr lang="zh-CN" altLang="en-US" dirty="0"/>
            </a:p>
          </p:txBody>
        </p:sp>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51089"/>
              <a:ext cx="3735338" cy="63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7669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对于分类任务</a:t>
            </a:r>
            <a:r>
              <a:rPr lang="en-US" altLang="zh-CN" dirty="0" smtClean="0"/>
              <a:t>,</a:t>
            </a:r>
            <a:r>
              <a:rPr lang="zh-CN" altLang="en-US" dirty="0" smtClean="0"/>
              <a:t>错误率和精度是最常用的两种性能度量：</a:t>
            </a:r>
            <a:endParaRPr lang="en-US" altLang="zh-CN" dirty="0" smtClean="0"/>
          </a:p>
          <a:p>
            <a:pPr lvl="2"/>
            <a:r>
              <a:rPr lang="zh-CN" altLang="en-US" dirty="0" smtClean="0"/>
              <a:t>错误率：分错样本占样本总数的比例</a:t>
            </a:r>
            <a:endParaRPr lang="en-US" altLang="zh-CN" dirty="0" smtClean="0"/>
          </a:p>
          <a:p>
            <a:pPr lvl="2"/>
            <a:r>
              <a:rPr lang="zh-CN" altLang="en-US" dirty="0" smtClean="0"/>
              <a:t>精度：分对样本占样本总数的比率</a:t>
            </a:r>
            <a:endParaRPr lang="en-US" altLang="zh-CN" dirty="0"/>
          </a:p>
          <a:p>
            <a:pPr marL="457200" lvl="1" indent="0">
              <a:buNone/>
            </a:pPr>
            <a:endParaRPr lang="zh-CN" altLang="en-US" dirty="0"/>
          </a:p>
        </p:txBody>
      </p:sp>
      <p:pic>
        <p:nvPicPr>
          <p:cNvPr id="13319"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4937" y="3827846"/>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4850" y="3815146"/>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47068" y="3327400"/>
            <a:ext cx="1638300" cy="381000"/>
          </a:xfrm>
          <a:prstGeom prst="rect">
            <a:avLst/>
          </a:prstGeom>
          <a:noFill/>
        </p:spPr>
        <p:txBody>
          <a:bodyPr wrap="square" rtlCol="0">
            <a:spAutoFit/>
          </a:bodyPr>
          <a:lstStyle/>
          <a:p>
            <a:r>
              <a:rPr lang="zh-CN" altLang="en-US" dirty="0" smtClean="0"/>
              <a:t>分类错误率</a:t>
            </a:r>
            <a:endParaRPr lang="zh-CN" altLang="en-US" dirty="0"/>
          </a:p>
        </p:txBody>
      </p:sp>
      <p:sp>
        <p:nvSpPr>
          <p:cNvPr id="28" name="TextBox 27"/>
          <p:cNvSpPr txBox="1"/>
          <p:nvPr/>
        </p:nvSpPr>
        <p:spPr>
          <a:xfrm>
            <a:off x="5744368" y="3340100"/>
            <a:ext cx="1638300" cy="381000"/>
          </a:xfrm>
          <a:prstGeom prst="rect">
            <a:avLst/>
          </a:prstGeom>
          <a:noFill/>
        </p:spPr>
        <p:txBody>
          <a:bodyPr wrap="square" rtlCol="0">
            <a:spAutoFit/>
          </a:bodyPr>
          <a:lstStyle/>
          <a:p>
            <a:r>
              <a:rPr lang="zh-CN" altLang="en-US" dirty="0" smtClean="0"/>
              <a:t>精度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1000"/>
                                        <p:tgtEl>
                                          <p:spTgt spid="13320"/>
                                        </p:tgtEl>
                                      </p:cBhvr>
                                    </p:animEffect>
                                    <p:anim calcmode="lin" valueType="num">
                                      <p:cBhvr>
                                        <p:cTn id="20" dur="1000" fill="hold"/>
                                        <p:tgtEl>
                                          <p:spTgt spid="13320"/>
                                        </p:tgtEl>
                                        <p:attrNameLst>
                                          <p:attrName>ppt_x</p:attrName>
                                        </p:attrNameLst>
                                      </p:cBhvr>
                                      <p:tavLst>
                                        <p:tav tm="0">
                                          <p:val>
                                            <p:strVal val="#ppt_x"/>
                                          </p:val>
                                        </p:tav>
                                        <p:tav tm="100000">
                                          <p:val>
                                            <p:strVal val="#ppt_x"/>
                                          </p:val>
                                        </p:tav>
                                      </p:tavLst>
                                    </p:anim>
                                    <p:anim calcmode="lin" valueType="num">
                                      <p:cBhvr>
                                        <p:cTn id="21" dur="1000" fill="hold"/>
                                        <p:tgtEl>
                                          <p:spTgt spid="133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7669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信息检索、</a:t>
            </a:r>
            <a:r>
              <a:rPr lang="en-US" altLang="zh-CN" dirty="0" smtClean="0"/>
              <a:t>Web</a:t>
            </a:r>
            <a:r>
              <a:rPr lang="zh-CN" altLang="en-US" dirty="0" smtClean="0"/>
              <a:t>搜索等场景中经常需要衡量正例被预测出来的比率或者预测出来的正例中正确的比率，此时查准率和查全率比错误率和精度更适合。</a:t>
            </a:r>
            <a:endParaRPr lang="zh-CN" altLang="en-US" dirty="0"/>
          </a:p>
        </p:txBody>
      </p:sp>
      <p:sp>
        <p:nvSpPr>
          <p:cNvPr id="8" name="内容占位符 2"/>
          <p:cNvSpPr txBox="1"/>
          <p:nvPr/>
        </p:nvSpPr>
        <p:spPr>
          <a:xfrm>
            <a:off x="766993" y="29093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统计真实标记和预测结果的组合可以得到“混淆矩阵”</a:t>
            </a:r>
            <a:endParaRPr lang="zh-CN" altLang="en-US" dirty="0"/>
          </a:p>
        </p:txBody>
      </p:sp>
      <p:pic>
        <p:nvPicPr>
          <p:cNvPr id="1434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18637" y="3594904"/>
            <a:ext cx="3975664" cy="14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461000" y="3936643"/>
            <a:ext cx="942975" cy="369332"/>
          </a:xfrm>
          <a:prstGeom prst="rect">
            <a:avLst/>
          </a:prstGeom>
          <a:noFill/>
        </p:spPr>
        <p:txBody>
          <a:bodyPr wrap="square" rtlCol="0">
            <a:spAutoFit/>
          </a:bodyPr>
          <a:lstStyle/>
          <a:p>
            <a:r>
              <a:rPr lang="zh-CN" altLang="en-US" dirty="0"/>
              <a:t>查准率</a:t>
            </a:r>
            <a:endParaRPr lang="zh-CN" altLang="en-US" dirty="0"/>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3975" y="3879353"/>
            <a:ext cx="1231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486400" y="4571643"/>
            <a:ext cx="942975" cy="369332"/>
          </a:xfrm>
          <a:prstGeom prst="rect">
            <a:avLst/>
          </a:prstGeom>
          <a:noFill/>
        </p:spPr>
        <p:txBody>
          <a:bodyPr wrap="square" rtlCol="0">
            <a:spAutoFit/>
          </a:bodyPr>
          <a:lstStyle/>
          <a:p>
            <a:r>
              <a:rPr lang="zh-CN" altLang="en-US" dirty="0" smtClean="0"/>
              <a:t>查全率</a:t>
            </a:r>
            <a:endParaRPr lang="zh-CN" altLang="en-US" dirty="0"/>
          </a:p>
        </p:txBody>
      </p:sp>
      <p:pic>
        <p:nvPicPr>
          <p:cNvPr id="1434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348" y="4563145"/>
            <a:ext cx="1204227" cy="4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1000"/>
                                        <p:tgtEl>
                                          <p:spTgt spid="14340"/>
                                        </p:tgtEl>
                                      </p:cBhvr>
                                    </p:animEffect>
                                    <p:anim calcmode="lin" valueType="num">
                                      <p:cBhvr>
                                        <p:cTn id="13" dur="1000" fill="hold"/>
                                        <p:tgtEl>
                                          <p:spTgt spid="14340"/>
                                        </p:tgtEl>
                                        <p:attrNameLst>
                                          <p:attrName>ppt_x</p:attrName>
                                        </p:attrNameLst>
                                      </p:cBhvr>
                                      <p:tavLst>
                                        <p:tav tm="0">
                                          <p:val>
                                            <p:strVal val="#ppt_x"/>
                                          </p:val>
                                        </p:tav>
                                        <p:tav tm="100000">
                                          <p:val>
                                            <p:strVal val="#ppt_x"/>
                                          </p:val>
                                        </p:tav>
                                      </p:tavLst>
                                    </p:anim>
                                    <p:anim calcmode="lin" valueType="num">
                                      <p:cBhvr>
                                        <p:cTn id="14" dur="1000" fill="hold"/>
                                        <p:tgtEl>
                                          <p:spTgt spid="143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fade">
                                      <p:cBhvr>
                                        <p:cTn id="22" dur="1000"/>
                                        <p:tgtEl>
                                          <p:spTgt spid="14341"/>
                                        </p:tgtEl>
                                      </p:cBhvr>
                                    </p:animEffect>
                                    <p:anim calcmode="lin" valueType="num">
                                      <p:cBhvr>
                                        <p:cTn id="23" dur="1000" fill="hold"/>
                                        <p:tgtEl>
                                          <p:spTgt spid="14341"/>
                                        </p:tgtEl>
                                        <p:attrNameLst>
                                          <p:attrName>ppt_x</p:attrName>
                                        </p:attrNameLst>
                                      </p:cBhvr>
                                      <p:tavLst>
                                        <p:tav tm="0">
                                          <p:val>
                                            <p:strVal val="#ppt_x"/>
                                          </p:val>
                                        </p:tav>
                                        <p:tav tm="100000">
                                          <p:val>
                                            <p:strVal val="#ppt_x"/>
                                          </p:val>
                                        </p:tav>
                                      </p:tavLst>
                                    </p:anim>
                                    <p:anim calcmode="lin" valueType="num">
                                      <p:cBhvr>
                                        <p:cTn id="24" dur="1000" fill="hold"/>
                                        <p:tgtEl>
                                          <p:spTgt spid="143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fade">
                                      <p:cBhvr>
                                        <p:cTn id="32" dur="1000"/>
                                        <p:tgtEl>
                                          <p:spTgt spid="14342"/>
                                        </p:tgtEl>
                                      </p:cBhvr>
                                    </p:animEffect>
                                    <p:anim calcmode="lin" valueType="num">
                                      <p:cBhvr>
                                        <p:cTn id="33" dur="1000" fill="hold"/>
                                        <p:tgtEl>
                                          <p:spTgt spid="14342"/>
                                        </p:tgtEl>
                                        <p:attrNameLst>
                                          <p:attrName>ppt_x</p:attrName>
                                        </p:attrNameLst>
                                      </p:cBhvr>
                                      <p:tavLst>
                                        <p:tav tm="0">
                                          <p:val>
                                            <p:strVal val="#ppt_x"/>
                                          </p:val>
                                        </p:tav>
                                        <p:tav tm="100000">
                                          <p:val>
                                            <p:strVal val="#ppt_x"/>
                                          </p:val>
                                        </p:tav>
                                      </p:tavLst>
                                    </p:anim>
                                    <p:anim calcmode="lin" valueType="num">
                                      <p:cBhvr>
                                        <p:cTn id="34"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8304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比</a:t>
            </a:r>
            <a:r>
              <a:rPr lang="en-US" altLang="zh-CN" dirty="0" smtClean="0"/>
              <a:t>P-R</a:t>
            </a:r>
            <a:r>
              <a:rPr lang="zh-CN" altLang="en-US" dirty="0" smtClean="0"/>
              <a:t>曲线平衡点更用常用的是</a:t>
            </a:r>
            <a:r>
              <a:rPr lang="en-US" altLang="zh-CN" dirty="0" smtClean="0"/>
              <a:t>F1</a:t>
            </a:r>
            <a:r>
              <a:rPr lang="zh-CN" altLang="en-US" dirty="0" smtClean="0"/>
              <a:t>度量：</a:t>
            </a:r>
            <a:endParaRPr lang="zh-CN" altLang="en-US" dirty="0"/>
          </a:p>
        </p:txBody>
      </p:sp>
      <p:sp>
        <p:nvSpPr>
          <p:cNvPr id="12" name="内容占位符 2"/>
          <p:cNvSpPr txBox="1"/>
          <p:nvPr/>
        </p:nvSpPr>
        <p:spPr>
          <a:xfrm>
            <a:off x="4860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63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9086" y="1924508"/>
            <a:ext cx="4387381" cy="59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830493" y="2715429"/>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5" name="组合 4"/>
          <p:cNvGrpSpPr/>
          <p:nvPr/>
        </p:nvGrpSpPr>
        <p:grpSpPr>
          <a:xfrm>
            <a:off x="839133" y="2654667"/>
            <a:ext cx="6973210" cy="2450733"/>
            <a:chOff x="851833" y="2514967"/>
            <a:chExt cx="6973210" cy="2450733"/>
          </a:xfrm>
        </p:grpSpPr>
        <p:sp>
          <p:nvSpPr>
            <p:cNvPr id="10" name="内容占位符 2"/>
            <p:cNvSpPr txBox="1"/>
            <p:nvPr/>
          </p:nvSpPr>
          <p:spPr>
            <a:xfrm>
              <a:off x="851833" y="2514967"/>
              <a:ext cx="6973210" cy="245073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比</a:t>
              </a:r>
              <a:r>
                <a:rPr lang="en-US" altLang="zh-CN" dirty="0" smtClean="0"/>
                <a:t>F1</a:t>
              </a:r>
              <a:r>
                <a:rPr lang="zh-CN" altLang="en-US" dirty="0" smtClean="0"/>
                <a:t>更一般的形式    </a:t>
              </a:r>
              <a:r>
                <a:rPr lang="en-US" altLang="zh-CN" dirty="0" smtClean="0"/>
                <a:t>,</a:t>
              </a:r>
              <a:endParaRPr lang="en-US" altLang="zh-CN" dirty="0" smtClean="0"/>
            </a:p>
            <a:p>
              <a:pPr marL="457200" lvl="1" indent="0">
                <a:buNone/>
              </a:pPr>
              <a:endParaRPr lang="en-US" altLang="zh-CN" dirty="0"/>
            </a:p>
            <a:p>
              <a:pPr marL="457200" lvl="1" indent="0">
                <a:buNone/>
              </a:pPr>
              <a:endParaRPr lang="en-US" altLang="zh-CN" dirty="0" smtClean="0"/>
            </a:p>
            <a:p>
              <a:pPr marL="1240155" lvl="3" indent="0">
                <a:buNone/>
              </a:pPr>
              <a:endParaRPr lang="en-US" altLang="zh-CN" dirty="0" smtClean="0"/>
            </a:p>
            <a:p>
              <a:pPr marL="1240155" lvl="3" indent="0">
                <a:buNone/>
              </a:pPr>
              <a:r>
                <a:rPr lang="en-US" altLang="zh-CN" dirty="0"/>
                <a:t>	</a:t>
              </a:r>
              <a:r>
                <a:rPr lang="en-US" altLang="zh-CN" dirty="0" smtClean="0"/>
                <a:t>:  </a:t>
              </a:r>
              <a:r>
                <a:rPr lang="zh-CN" altLang="en-US" sz="1800" dirty="0">
                  <a:latin typeface="+mn-ea"/>
                  <a:ea typeface="+mn-ea"/>
                </a:rPr>
                <a:t>标准</a:t>
              </a:r>
              <a:r>
                <a:rPr lang="en-US" altLang="zh-CN" sz="1800" dirty="0" smtClean="0">
                  <a:latin typeface="+mn-ea"/>
                  <a:ea typeface="+mn-ea"/>
                </a:rPr>
                <a:t>F1</a:t>
              </a:r>
              <a:endParaRPr lang="en-US" altLang="zh-CN" sz="1800" dirty="0" smtClean="0">
                <a:latin typeface="+mn-ea"/>
                <a:ea typeface="+mn-ea"/>
              </a:endParaRPr>
            </a:p>
            <a:p>
              <a:pPr marL="1240155" lvl="3" indent="0">
                <a:buNone/>
              </a:pPr>
              <a:r>
                <a:rPr lang="en-US" altLang="zh-CN" sz="1800" dirty="0">
                  <a:latin typeface="+mn-ea"/>
                  <a:ea typeface="+mn-ea"/>
                </a:rPr>
                <a:t>	</a:t>
              </a:r>
              <a:r>
                <a:rPr lang="en-US" altLang="zh-CN" sz="1800" dirty="0" smtClean="0">
                  <a:latin typeface="+mn-ea"/>
                  <a:ea typeface="+mn-ea"/>
                </a:rPr>
                <a:t>: </a:t>
              </a:r>
              <a:r>
                <a:rPr lang="zh-CN" altLang="en-US" sz="1800" dirty="0">
                  <a:latin typeface="+mn-ea"/>
                  <a:ea typeface="+mn-ea"/>
                </a:rPr>
                <a:t>偏重查全率</a:t>
              </a:r>
              <a:r>
                <a:rPr lang="en-US" altLang="zh-CN" sz="1800" dirty="0">
                  <a:latin typeface="+mn-ea"/>
                  <a:ea typeface="+mn-ea"/>
                </a:rPr>
                <a:t>(</a:t>
              </a:r>
              <a:r>
                <a:rPr lang="zh-CN" altLang="en-US" sz="1800" dirty="0">
                  <a:latin typeface="+mn-ea"/>
                  <a:ea typeface="+mn-ea"/>
                </a:rPr>
                <a:t>逃犯信息检索</a:t>
              </a:r>
              <a:r>
                <a:rPr lang="en-US" altLang="zh-CN" sz="1800" dirty="0" smtClean="0">
                  <a:latin typeface="+mn-ea"/>
                  <a:ea typeface="+mn-ea"/>
                </a:rPr>
                <a:t>)</a:t>
              </a:r>
              <a:endParaRPr lang="en-US" altLang="zh-CN" sz="1800" dirty="0" smtClean="0">
                <a:latin typeface="+mn-ea"/>
                <a:ea typeface="+mn-ea"/>
              </a:endParaRPr>
            </a:p>
            <a:p>
              <a:pPr marL="1240155" lvl="3" indent="0">
                <a:buNone/>
              </a:pPr>
              <a:r>
                <a:rPr lang="en-US" altLang="zh-CN" sz="1800" dirty="0">
                  <a:latin typeface="+mn-ea"/>
                  <a:ea typeface="+mn-ea"/>
                </a:rPr>
                <a:t>	</a:t>
              </a:r>
              <a:r>
                <a:rPr lang="zh-CN" altLang="en-US" sz="1800" dirty="0" smtClean="0">
                  <a:latin typeface="+mn-ea"/>
                  <a:ea typeface="+mn-ea"/>
                </a:rPr>
                <a:t>：</a:t>
              </a:r>
              <a:r>
                <a:rPr lang="zh-CN" altLang="en-US" sz="1800" dirty="0">
                  <a:latin typeface="+mn-ea"/>
                  <a:ea typeface="+mn-ea"/>
                </a:rPr>
                <a:t>偏重查准率</a:t>
              </a:r>
              <a:r>
                <a:rPr lang="en-US" altLang="zh-CN" sz="1800" dirty="0">
                  <a:latin typeface="+mn-ea"/>
                  <a:ea typeface="+mn-ea"/>
                </a:rPr>
                <a:t>(</a:t>
              </a:r>
              <a:r>
                <a:rPr lang="zh-CN" altLang="en-US" sz="1800" dirty="0">
                  <a:latin typeface="+mn-ea"/>
                  <a:ea typeface="+mn-ea"/>
                </a:rPr>
                <a:t>商品推荐系统</a:t>
              </a:r>
              <a:r>
                <a:rPr lang="en-US" altLang="zh-CN" sz="1800" dirty="0">
                  <a:latin typeface="+mn-ea"/>
                  <a:ea typeface="+mn-ea"/>
                </a:rPr>
                <a:t>)</a:t>
              </a:r>
              <a:endParaRPr lang="en-US" altLang="zh-CN" sz="1800" dirty="0">
                <a:latin typeface="+mn-ea"/>
                <a:ea typeface="+mn-ea"/>
              </a:endParaRPr>
            </a:p>
            <a:p>
              <a:pPr marL="457200" lvl="1" indent="0">
                <a:buNone/>
              </a:pPr>
              <a:endParaRPr lang="en-US" altLang="zh-CN" dirty="0" smtClean="0"/>
            </a:p>
            <a:p>
              <a:pPr marL="457200" lvl="1" indent="0">
                <a:buNone/>
              </a:pPr>
              <a:endParaRPr lang="zh-CN" altLang="en-US"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0600" y="2601460"/>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2975117"/>
              <a:ext cx="2562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2367" y="3903016"/>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3060" y="4197354"/>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83411" y="4521148"/>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85090" y="990600"/>
            <a:ext cx="8149590" cy="1428115"/>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dirty="0">
                <a:latin typeface="+mn-ea"/>
                <a:ea typeface="+mn-ea"/>
              </a:rPr>
              <a:t>现在假设有一个训练好的二分类器对10个正负样本（正例5个，负例5个）预测，得分按高到低排序得到的最好预测结果为</a:t>
            </a:r>
            <a:endParaRPr dirty="0">
              <a:latin typeface="+mn-ea"/>
              <a:ea typeface="+mn-ea"/>
            </a:endParaRPr>
          </a:p>
          <a:p>
            <a:pPr marL="457200" lvl="1" indent="0" algn="ctr">
              <a:buNone/>
            </a:pPr>
            <a:r>
              <a:rPr dirty="0">
                <a:latin typeface="+mn-ea"/>
                <a:ea typeface="+mn-ea"/>
              </a:rPr>
              <a:t>[1, 1, 1, 1, 1, 0, 0, 0, 0, 0]，</a:t>
            </a:r>
            <a:endParaRPr dirty="0">
              <a:latin typeface="+mn-ea"/>
              <a:ea typeface="+mn-ea"/>
            </a:endParaRPr>
          </a:p>
          <a:p>
            <a:pPr marL="457200" lvl="1" indent="0">
              <a:buNone/>
            </a:pPr>
            <a:r>
              <a:rPr dirty="0">
                <a:latin typeface="+mn-ea"/>
                <a:ea typeface="+mn-ea"/>
              </a:rPr>
              <a:t>即5个正例均排在5个负例前面，正例排在负例前面的概率为100%。然后绘制其ROC曲线，由于是10个样本，除开原点我们需要描10个点，如下： </a:t>
            </a:r>
            <a:endParaRPr dirty="0">
              <a:latin typeface="+mn-ea"/>
              <a:ea typeface="+mn-ea"/>
            </a:endParaRPr>
          </a:p>
          <a:p>
            <a:pPr marL="457200" lvl="1" indent="0">
              <a:buNone/>
            </a:pPr>
            <a:endParaRPr dirty="0">
              <a:latin typeface="+mn-ea"/>
              <a:ea typeface="+mn-ea"/>
            </a:endParaRPr>
          </a:p>
        </p:txBody>
      </p:sp>
      <p:pic>
        <p:nvPicPr>
          <p:cNvPr id="3" name="图片 2"/>
          <p:cNvPicPr>
            <a:picLocks noChangeAspect="1"/>
          </p:cNvPicPr>
          <p:nvPr/>
        </p:nvPicPr>
        <p:blipFill>
          <a:blip r:embed="rId1"/>
          <a:stretch>
            <a:fillRect/>
          </a:stretch>
        </p:blipFill>
        <p:spPr>
          <a:xfrm>
            <a:off x="400050" y="2870835"/>
            <a:ext cx="4681220" cy="3664585"/>
          </a:xfrm>
          <a:prstGeom prst="rect">
            <a:avLst/>
          </a:prstGeom>
        </p:spPr>
      </p:pic>
      <p:sp>
        <p:nvSpPr>
          <p:cNvPr id="4" name="文本框 3"/>
          <p:cNvSpPr txBox="1"/>
          <p:nvPr/>
        </p:nvSpPr>
        <p:spPr>
          <a:xfrm>
            <a:off x="5314950" y="3265805"/>
            <a:ext cx="3442970" cy="2584450"/>
          </a:xfrm>
          <a:prstGeom prst="rect">
            <a:avLst/>
          </a:prstGeom>
          <a:noFill/>
        </p:spPr>
        <p:txBody>
          <a:bodyPr wrap="square" rtlCol="0" anchor="t">
            <a:spAutoFit/>
          </a:bodyPr>
          <a:p>
            <a:r>
              <a:rPr lang="zh-CN" altLang="en-US"/>
              <a:t>描点方式按照样本预测结果的得分高低从左至右开始遍历。从原点开始，每遇到1便向y轴正方向移动y轴最小步长1个单位，这里是1/5=0.2；每遇到0则向x轴正方向移动x轴最小步长1个单位，这里也是0.2。不难看出，左图的AUC等于1，印证了正例排在负例前面的概率的确为100%。</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85090" y="990600"/>
            <a:ext cx="8149590" cy="862965"/>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dirty="0">
                <a:latin typeface="+mn-ea"/>
                <a:ea typeface="+mn-ea"/>
              </a:rPr>
              <a:t>我们不妨再举个</a:t>
            </a:r>
            <a:r>
              <a:rPr lang="zh-CN" dirty="0">
                <a:latin typeface="+mn-ea"/>
                <a:ea typeface="+mn-ea"/>
              </a:rPr>
              <a:t>例</a:t>
            </a:r>
            <a:r>
              <a:rPr dirty="0">
                <a:latin typeface="+mn-ea"/>
                <a:ea typeface="+mn-ea"/>
              </a:rPr>
              <a:t>子，预测结果序列为</a:t>
            </a:r>
            <a:endParaRPr dirty="0">
              <a:latin typeface="+mn-ea"/>
              <a:ea typeface="+mn-ea"/>
            </a:endParaRPr>
          </a:p>
          <a:p>
            <a:pPr marL="457200" lvl="1" indent="0">
              <a:buNone/>
            </a:pPr>
            <a:r>
              <a:rPr dirty="0">
                <a:latin typeface="+mn-ea"/>
                <a:ea typeface="+mn-ea"/>
              </a:rPr>
              <a:t>             [1, 1, 1, 1, 0, 1, 0, 0, 0, 0] </a:t>
            </a:r>
            <a:endParaRPr dirty="0">
              <a:latin typeface="+mn-ea"/>
              <a:ea typeface="+mn-ea"/>
            </a:endParaRPr>
          </a:p>
        </p:txBody>
      </p:sp>
      <p:sp>
        <p:nvSpPr>
          <p:cNvPr id="4" name="文本框 3"/>
          <p:cNvSpPr txBox="1"/>
          <p:nvPr/>
        </p:nvSpPr>
        <p:spPr>
          <a:xfrm>
            <a:off x="5174615" y="2552700"/>
            <a:ext cx="3541395" cy="1753235"/>
          </a:xfrm>
          <a:prstGeom prst="rect">
            <a:avLst/>
          </a:prstGeom>
          <a:noFill/>
        </p:spPr>
        <p:txBody>
          <a:bodyPr wrap="square" rtlCol="0" anchor="t">
            <a:spAutoFit/>
          </a:bodyPr>
          <a:p>
            <a:r>
              <a:rPr lang="zh-CN" altLang="en-US"/>
              <a:t>计算左图的AUC为0.96与计算正例与排在负例前面的概率0.8 × 1 + 0.2 × 0.8 = 0.96相等，而左上角阴影部分的面积则是负例排在正例前面的概率0.2 × 0.2 = 0.04。</a:t>
            </a:r>
            <a:endParaRPr lang="zh-CN" altLang="en-US"/>
          </a:p>
        </p:txBody>
      </p:sp>
      <p:pic>
        <p:nvPicPr>
          <p:cNvPr id="7" name="图片 6"/>
          <p:cNvPicPr>
            <a:picLocks noChangeAspect="1"/>
          </p:cNvPicPr>
          <p:nvPr/>
        </p:nvPicPr>
        <p:blipFill>
          <a:blip r:embed="rId1"/>
          <a:stretch>
            <a:fillRect/>
          </a:stretch>
        </p:blipFill>
        <p:spPr>
          <a:xfrm>
            <a:off x="116840" y="2087245"/>
            <a:ext cx="4911725" cy="36741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smtClean="0">
                <a:latin typeface="Verdana" panose="020B0604030504040204" pitchFamily="34" charset="0"/>
                <a:ea typeface="幼圆" panose="02010509060101010101" pitchFamily="49" charset="-122"/>
                <a:cs typeface="Verdana" panose="020B0604030504040204" pitchFamily="34" charset="0"/>
              </a:rPr>
              <a:t>第</a:t>
            </a:r>
            <a:r>
              <a:rPr kumimoji="1" lang="zh-CN" altLang="en-US" smtClean="0">
                <a:cs typeface="Verdana" panose="020B0604030504040204" pitchFamily="34" charset="0"/>
              </a:rPr>
              <a:t>二</a:t>
            </a:r>
            <a:r>
              <a:rPr kumimoji="1" lang="zh-CN" altLang="en-US" b="1" smtClean="0">
                <a:latin typeface="Verdana" panose="020B0604030504040204" pitchFamily="34" charset="0"/>
                <a:ea typeface="幼圆" panose="02010509060101010101" pitchFamily="49" charset="-122"/>
                <a:cs typeface="Verdana" panose="020B0604030504040204" pitchFamily="34" charset="0"/>
              </a:rPr>
              <a:t>章</a:t>
            </a:r>
            <a:r>
              <a:rPr kumimoji="1" lang="zh-CN" altLang="en-US" b="1" dirty="0" smtClean="0">
                <a:latin typeface="Verdana" panose="020B0604030504040204" pitchFamily="34" charset="0"/>
                <a:ea typeface="幼圆" panose="02010509060101010101" pitchFamily="49" charset="-122"/>
                <a:cs typeface="Verdana" panose="020B0604030504040204" pitchFamily="34" charset="0"/>
              </a:rPr>
              <a:t>：模型评估</a:t>
            </a:r>
            <a:br>
              <a:rPr kumimoji="1" lang="en-US" altLang="zh-CN" b="1" dirty="0" smtClean="0">
                <a:latin typeface="Verdana" panose="020B0604030504040204" pitchFamily="34" charset="0"/>
                <a:ea typeface="幼圆" panose="02010509060101010101" pitchFamily="49" charset="-122"/>
                <a:cs typeface="Verdana" panose="020B0604030504040204" pitchFamily="34" charset="0"/>
              </a:rPr>
            </a:br>
            <a:r>
              <a:rPr kumimoji="1" lang="zh-CN" altLang="en-US" b="1" dirty="0" smtClean="0">
                <a:latin typeface="Verdana" panose="020B0604030504040204" pitchFamily="34" charset="0"/>
                <a:ea typeface="幼圆" panose="02010509060101010101" pitchFamily="49" charset="-122"/>
                <a:cs typeface="Verdana" panose="020B0604030504040204" pitchFamily="34" charset="0"/>
              </a:rPr>
              <a:t>与选择</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85090" y="990600"/>
            <a:ext cx="8149590" cy="862965"/>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dirty="0">
                <a:latin typeface="+mn-ea"/>
                <a:ea typeface="+mn-ea"/>
              </a:rPr>
              <a:t>我们不妨再举个</a:t>
            </a:r>
            <a:r>
              <a:rPr lang="zh-CN" dirty="0">
                <a:latin typeface="+mn-ea"/>
                <a:ea typeface="+mn-ea"/>
              </a:rPr>
              <a:t>例</a:t>
            </a:r>
            <a:r>
              <a:rPr dirty="0">
                <a:latin typeface="+mn-ea"/>
                <a:ea typeface="+mn-ea"/>
              </a:rPr>
              <a:t>子，预测结果序列为</a:t>
            </a:r>
            <a:endParaRPr dirty="0">
              <a:latin typeface="+mn-ea"/>
              <a:ea typeface="+mn-ea"/>
            </a:endParaRPr>
          </a:p>
          <a:p>
            <a:pPr marL="457200" lvl="1" indent="0">
              <a:buNone/>
            </a:pPr>
            <a:r>
              <a:rPr dirty="0">
                <a:latin typeface="+mn-ea"/>
                <a:ea typeface="+mn-ea"/>
              </a:rPr>
              <a:t>          [1, 1, 1, 0, 1, 0, 1, 0, 0, 0]</a:t>
            </a:r>
            <a:endParaRPr dirty="0">
              <a:latin typeface="+mn-ea"/>
              <a:ea typeface="+mn-ea"/>
            </a:endParaRPr>
          </a:p>
        </p:txBody>
      </p:sp>
      <p:sp>
        <p:nvSpPr>
          <p:cNvPr id="4" name="文本框 3"/>
          <p:cNvSpPr txBox="1"/>
          <p:nvPr/>
        </p:nvSpPr>
        <p:spPr>
          <a:xfrm>
            <a:off x="5097780" y="2277745"/>
            <a:ext cx="3296920" cy="2030095"/>
          </a:xfrm>
          <a:prstGeom prst="rect">
            <a:avLst/>
          </a:prstGeom>
          <a:noFill/>
        </p:spPr>
        <p:txBody>
          <a:bodyPr wrap="square" rtlCol="0" anchor="t">
            <a:spAutoFit/>
          </a:bodyPr>
          <a:p>
            <a:r>
              <a:rPr lang="zh-CN" altLang="en-US"/>
              <a:t>计算上图的AUC为0.88与计算正例与排在负例前面的概率0.6 × 1 + 0.2 × 0.8 + 0.2 × 0.6 = 0.88相等，左上角阴影部分的面积是负例排在正例前面的概率0.2 × 0.2 × 3 = 0.12</a:t>
            </a:r>
            <a:endParaRPr lang="zh-CN" altLang="en-US"/>
          </a:p>
        </p:txBody>
      </p:sp>
      <p:pic>
        <p:nvPicPr>
          <p:cNvPr id="3" name="图片 2"/>
          <p:cNvPicPr>
            <a:picLocks noChangeAspect="1"/>
          </p:cNvPicPr>
          <p:nvPr/>
        </p:nvPicPr>
        <p:blipFill>
          <a:blip r:embed="rId1"/>
          <a:stretch>
            <a:fillRect/>
          </a:stretch>
        </p:blipFill>
        <p:spPr>
          <a:xfrm>
            <a:off x="348615" y="2013585"/>
            <a:ext cx="4510405" cy="34093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7669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类似</a:t>
            </a:r>
            <a:r>
              <a:rPr lang="en-US" altLang="zh-CN" dirty="0" smtClean="0">
                <a:latin typeface="+mn-ea"/>
                <a:ea typeface="+mn-ea"/>
              </a:rPr>
              <a:t>P-R</a:t>
            </a:r>
            <a:r>
              <a:rPr lang="zh-CN" altLang="en-US" dirty="0" smtClean="0">
                <a:latin typeface="+mn-ea"/>
                <a:ea typeface="+mn-ea"/>
              </a:rPr>
              <a:t>曲线，根据学习器的预测结果对样例排序，并逐个作为正例进行预测，以“假正例率”为横轴，“真正例率”为纵轴可得到</a:t>
            </a:r>
            <a:r>
              <a:rPr lang="en-US" altLang="zh-CN" dirty="0" smtClean="0">
                <a:latin typeface="+mn-ea"/>
                <a:ea typeface="+mn-ea"/>
              </a:rPr>
              <a:t>ROC</a:t>
            </a:r>
            <a:r>
              <a:rPr lang="zh-CN" altLang="en-US" dirty="0" smtClean="0">
                <a:latin typeface="+mn-ea"/>
                <a:ea typeface="+mn-ea"/>
              </a:rPr>
              <a:t>曲线</a:t>
            </a:r>
            <a:r>
              <a:rPr lang="en-US" altLang="zh-CN" dirty="0" smtClean="0">
                <a:latin typeface="+mn-ea"/>
                <a:ea typeface="+mn-ea"/>
              </a:rPr>
              <a:t>,</a:t>
            </a:r>
            <a:r>
              <a:rPr lang="zh-CN" altLang="en-US" dirty="0" smtClean="0">
                <a:latin typeface="+mn-ea"/>
                <a:ea typeface="+mn-ea"/>
              </a:rPr>
              <a:t>全称“受试者工作特征</a:t>
            </a:r>
            <a:r>
              <a:rPr lang="en-US" altLang="zh-CN" dirty="0" smtClean="0">
                <a:latin typeface="+mn-ea"/>
                <a:ea typeface="+mn-ea"/>
              </a:rPr>
              <a:t>”.</a:t>
            </a:r>
            <a:endParaRPr lang="zh-CN" altLang="en-US" dirty="0">
              <a:latin typeface="+mn-ea"/>
              <a:ea typeface="+mn-ea"/>
            </a:endParaRPr>
          </a:p>
        </p:txBody>
      </p:sp>
      <p:sp>
        <p:nvSpPr>
          <p:cNvPr id="12" name="内容占位符 2"/>
          <p:cNvSpPr txBox="1"/>
          <p:nvPr/>
        </p:nvSpPr>
        <p:spPr>
          <a:xfrm>
            <a:off x="4860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3" name="组合 2"/>
          <p:cNvGrpSpPr/>
          <p:nvPr/>
        </p:nvGrpSpPr>
        <p:grpSpPr>
          <a:xfrm>
            <a:off x="805093" y="2897694"/>
            <a:ext cx="6973210" cy="1436200"/>
            <a:chOff x="805093" y="2897694"/>
            <a:chExt cx="6973210" cy="1436200"/>
          </a:xfrm>
        </p:grpSpPr>
        <p:sp>
          <p:nvSpPr>
            <p:cNvPr id="7" name="内容占位符 2"/>
            <p:cNvSpPr txBox="1"/>
            <p:nvPr/>
          </p:nvSpPr>
          <p:spPr>
            <a:xfrm>
              <a:off x="805093" y="2897694"/>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dirty="0" smtClean="0">
                  <a:latin typeface="+mn-ea"/>
                  <a:ea typeface="+mn-ea"/>
                </a:rPr>
                <a:t>ROC</a:t>
              </a:r>
              <a:r>
                <a:rPr lang="zh-CN" altLang="en-US" dirty="0" smtClean="0">
                  <a:latin typeface="+mn-ea"/>
                  <a:ea typeface="+mn-ea"/>
                </a:rPr>
                <a:t>图的绘制：给定    个正例和    个负例，根据学习器预测结果对样例进行排序，将分类阈值设为每个样例的预测值，当前标记点坐标为    </a:t>
              </a:r>
              <a:r>
                <a:rPr lang="en-US" altLang="zh-CN" dirty="0" smtClean="0">
                  <a:latin typeface="+mn-ea"/>
                  <a:ea typeface="+mn-ea"/>
                </a:rPr>
                <a:t>,</a:t>
              </a:r>
              <a:r>
                <a:rPr lang="zh-CN" altLang="en-US" dirty="0" smtClean="0">
                  <a:latin typeface="+mn-ea"/>
                  <a:ea typeface="+mn-ea"/>
                </a:rPr>
                <a:t>当前若为真正例，则对应标记点的坐标为        </a:t>
              </a:r>
              <a:r>
                <a:rPr lang="en-US" altLang="zh-CN" dirty="0" smtClean="0">
                  <a:latin typeface="+mn-ea"/>
                  <a:ea typeface="+mn-ea"/>
                </a:rPr>
                <a:t>;</a:t>
              </a:r>
              <a:r>
                <a:rPr lang="zh-CN" altLang="en-US" dirty="0" smtClean="0">
                  <a:latin typeface="+mn-ea"/>
                  <a:ea typeface="+mn-ea"/>
                </a:rPr>
                <a:t>当前若为假正例，则对应标记点的坐标为         </a:t>
              </a:r>
              <a:r>
                <a:rPr lang="en-US" altLang="zh-CN" dirty="0" smtClean="0">
                  <a:latin typeface="+mn-ea"/>
                  <a:ea typeface="+mn-ea"/>
                </a:rPr>
                <a:t>,</a:t>
              </a:r>
              <a:r>
                <a:rPr lang="zh-CN" altLang="en-US" dirty="0" smtClean="0">
                  <a:latin typeface="+mn-ea"/>
                  <a:ea typeface="+mn-ea"/>
                </a:rPr>
                <a:t>然后用线段连接相邻点</a:t>
              </a:r>
              <a:r>
                <a:rPr lang="en-US" altLang="zh-CN" dirty="0" smtClean="0">
                  <a:latin typeface="+mn-ea"/>
                  <a:ea typeface="+mn-ea"/>
                </a:rPr>
                <a:t>.</a:t>
              </a:r>
              <a:endParaRPr lang="zh-CN" altLang="en-US" dirty="0">
                <a:latin typeface="+mn-ea"/>
                <a:ea typeface="+mn-ea"/>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23131" y="2935551"/>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7732" y="2951426"/>
              <a:ext cx="457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5463" y="3525439"/>
              <a:ext cx="473869" cy="23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3036" y="3778502"/>
              <a:ext cx="982661" cy="2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3259" y="4073282"/>
              <a:ext cx="965506" cy="2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性能度量</a:t>
            </a:r>
            <a:endParaRPr lang="zh-CN" altLang="en-US" dirty="0"/>
          </a:p>
        </p:txBody>
      </p:sp>
      <p:sp>
        <p:nvSpPr>
          <p:cNvPr id="13" name="内容占位符 2"/>
          <p:cNvSpPr txBox="1"/>
          <p:nvPr/>
        </p:nvSpPr>
        <p:spPr>
          <a:xfrm>
            <a:off x="7669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若某个学习器的</a:t>
            </a:r>
            <a:r>
              <a:rPr lang="en-US" altLang="zh-CN" dirty="0" smtClean="0">
                <a:latin typeface="+mn-ea"/>
                <a:ea typeface="+mn-ea"/>
              </a:rPr>
              <a:t>ROC</a:t>
            </a:r>
            <a:r>
              <a:rPr lang="zh-CN" altLang="en-US" dirty="0" smtClean="0">
                <a:latin typeface="+mn-ea"/>
                <a:ea typeface="+mn-ea"/>
              </a:rPr>
              <a:t>曲线被另一个学习器的曲线“包住”，则后者性能优于前者；否则如果曲线交叉，可以</a:t>
            </a:r>
            <a:r>
              <a:rPr lang="zh-CN" altLang="en-US" dirty="0">
                <a:latin typeface="+mn-ea"/>
                <a:ea typeface="+mn-ea"/>
              </a:rPr>
              <a:t>根据</a:t>
            </a:r>
            <a:r>
              <a:rPr lang="en-US" altLang="zh-CN" dirty="0" smtClean="0">
                <a:latin typeface="+mn-ea"/>
                <a:ea typeface="+mn-ea"/>
              </a:rPr>
              <a:t>ROC</a:t>
            </a:r>
            <a:r>
              <a:rPr lang="zh-CN" altLang="en-US" dirty="0" smtClean="0">
                <a:latin typeface="+mn-ea"/>
                <a:ea typeface="+mn-ea"/>
              </a:rPr>
              <a:t>曲线下面积大小进行比较，也即</a:t>
            </a:r>
            <a:r>
              <a:rPr lang="en-US" altLang="zh-CN" dirty="0" smtClean="0">
                <a:latin typeface="+mn-ea"/>
                <a:ea typeface="+mn-ea"/>
              </a:rPr>
              <a:t>AUC</a:t>
            </a:r>
            <a:r>
              <a:rPr lang="zh-CN" altLang="en-US" dirty="0" smtClean="0">
                <a:latin typeface="+mn-ea"/>
                <a:ea typeface="+mn-ea"/>
              </a:rPr>
              <a:t>值</a:t>
            </a:r>
            <a:r>
              <a:rPr lang="en-US" altLang="zh-CN" dirty="0" smtClean="0">
                <a:latin typeface="+mn-ea"/>
                <a:ea typeface="+mn-ea"/>
              </a:rPr>
              <a:t>.</a:t>
            </a:r>
            <a:endParaRPr lang="zh-CN" altLang="en-US" dirty="0">
              <a:latin typeface="+mn-ea"/>
              <a:ea typeface="+mn-ea"/>
            </a:endParaRPr>
          </a:p>
        </p:txBody>
      </p:sp>
      <p:sp>
        <p:nvSpPr>
          <p:cNvPr id="12" name="内容占位符 2"/>
          <p:cNvSpPr txBox="1"/>
          <p:nvPr/>
        </p:nvSpPr>
        <p:spPr>
          <a:xfrm>
            <a:off x="42885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0725" y="2687935"/>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87142" y="2870786"/>
            <a:ext cx="4585358" cy="2308324"/>
          </a:xfrm>
          <a:prstGeom prst="rect">
            <a:avLst/>
          </a:prstGeom>
          <a:noFill/>
        </p:spPr>
        <p:txBody>
          <a:bodyPr wrap="square" rtlCol="0">
            <a:spAutoFit/>
          </a:bodyPr>
          <a:lstStyle/>
          <a:p>
            <a:r>
              <a:rPr lang="zh-CN" altLang="en-US" dirty="0" smtClean="0">
                <a:latin typeface="+mn-ea"/>
              </a:rPr>
              <a:t>假设</a:t>
            </a:r>
            <a:r>
              <a:rPr lang="en-US" altLang="zh-CN" dirty="0" smtClean="0">
                <a:latin typeface="+mn-ea"/>
              </a:rPr>
              <a:t>ROC</a:t>
            </a:r>
            <a:r>
              <a:rPr lang="zh-CN" altLang="en-US" dirty="0" smtClean="0">
                <a:latin typeface="+mn-ea"/>
              </a:rPr>
              <a:t>曲线由</a:t>
            </a:r>
            <a:endParaRPr lang="en-US" altLang="zh-CN" dirty="0" smtClean="0">
              <a:latin typeface="+mn-ea"/>
            </a:endParaRPr>
          </a:p>
          <a:p>
            <a:r>
              <a:rPr lang="zh-CN" altLang="en-US" dirty="0" smtClean="0">
                <a:latin typeface="+mn-ea"/>
              </a:rPr>
              <a:t>的点按序连接而形成             ，则：</a:t>
            </a:r>
            <a:endParaRPr lang="en-US" altLang="zh-CN" dirty="0" smtClean="0">
              <a:latin typeface="+mn-ea"/>
            </a:endParaRPr>
          </a:p>
          <a:p>
            <a:r>
              <a:rPr lang="en-US" altLang="zh-CN" dirty="0" smtClean="0">
                <a:latin typeface="+mn-ea"/>
              </a:rPr>
              <a:t>AUC</a:t>
            </a:r>
            <a:r>
              <a:rPr lang="zh-CN" altLang="en-US" dirty="0" smtClean="0">
                <a:latin typeface="+mn-ea"/>
              </a:rPr>
              <a:t>可估算为：</a:t>
            </a:r>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pPr algn="ctr"/>
            <a:r>
              <a:rPr lang="en-US" altLang="zh-CN" b="1" dirty="0" smtClean="0">
                <a:solidFill>
                  <a:srgbClr val="FF0000"/>
                </a:solidFill>
                <a:latin typeface="+mn-ea"/>
              </a:rPr>
              <a:t>AUC</a:t>
            </a:r>
            <a:r>
              <a:rPr lang="zh-CN" altLang="en-US" b="1" dirty="0" smtClean="0">
                <a:solidFill>
                  <a:srgbClr val="FF0000"/>
                </a:solidFill>
                <a:latin typeface="+mn-ea"/>
              </a:rPr>
              <a:t>衡量了样本预测的排序质量。</a:t>
            </a:r>
            <a:endParaRPr lang="en-US" altLang="zh-CN" b="1" dirty="0" smtClean="0">
              <a:solidFill>
                <a:srgbClr val="FF0000"/>
              </a:solidFill>
              <a:latin typeface="+mn-ea"/>
            </a:endParaRPr>
          </a:p>
          <a:p>
            <a:endParaRPr lang="zh-CN" altLang="en-US" dirty="0">
              <a:solidFill>
                <a:srgbClr val="FF0000"/>
              </a:solidFill>
              <a:latin typeface="+mn-ea"/>
            </a:endParaRP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153" y="2978146"/>
            <a:ext cx="2565400" cy="24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5715" y="3253593"/>
            <a:ext cx="1519685" cy="22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133" y="3908169"/>
            <a:ext cx="3153376" cy="59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animEffect transition="in" filter="fade">
                                      <p:cBhvr>
                                        <p:cTn id="7" dur="1000"/>
                                        <p:tgtEl>
                                          <p:spTgt spid="14">
                                            <p:txEl>
                                              <p:pRg st="6" end="6"/>
                                            </p:txEl>
                                          </p:spTgt>
                                        </p:tgtEl>
                                      </p:cBhvr>
                                    </p:animEffect>
                                    <p:anim calcmode="lin" valueType="num">
                                      <p:cBhvr>
                                        <p:cTn id="8"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代价敏感错误率</a:t>
            </a:r>
            <a:endParaRPr lang="zh-CN" altLang="en-US" dirty="0"/>
          </a:p>
        </p:txBody>
      </p:sp>
      <p:sp>
        <p:nvSpPr>
          <p:cNvPr id="13" name="内容占位符 2"/>
          <p:cNvSpPr txBox="1"/>
          <p:nvPr/>
        </p:nvSpPr>
        <p:spPr>
          <a:xfrm>
            <a:off x="7669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现实任务中不同类型的错误所造成的后果很可能不同，为了权衡不同类型错误所造成的不同损失，可为错误赋予“非均等代价”。</a:t>
            </a:r>
            <a:endParaRPr lang="zh-CN" altLang="en-US" dirty="0"/>
          </a:p>
        </p:txBody>
      </p:sp>
      <p:sp>
        <p:nvSpPr>
          <p:cNvPr id="12" name="内容占位符 2"/>
          <p:cNvSpPr txBox="1"/>
          <p:nvPr/>
        </p:nvSpPr>
        <p:spPr>
          <a:xfrm>
            <a:off x="4860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6" name="组合 5"/>
          <p:cNvGrpSpPr/>
          <p:nvPr/>
        </p:nvGrpSpPr>
        <p:grpSpPr>
          <a:xfrm>
            <a:off x="805093" y="2605594"/>
            <a:ext cx="6973210" cy="1200988"/>
            <a:chOff x="805093" y="2605594"/>
            <a:chExt cx="6973210" cy="1200988"/>
          </a:xfrm>
        </p:grpSpPr>
        <p:sp>
          <p:nvSpPr>
            <p:cNvPr id="11" name="内容占位符 2"/>
            <p:cNvSpPr txBox="1"/>
            <p:nvPr/>
          </p:nvSpPr>
          <p:spPr>
            <a:xfrm>
              <a:off x="805093" y="2605594"/>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以二分类为例，可根据领域知识设定“代价矩阵”，如下表所示，其中      表示将第</a:t>
              </a:r>
              <a:r>
                <a:rPr lang="en-US" altLang="zh-CN" dirty="0" smtClean="0">
                  <a:latin typeface="+mn-ea"/>
                  <a:ea typeface="+mn-ea"/>
                </a:rPr>
                <a:t>i</a:t>
              </a:r>
              <a:r>
                <a:rPr lang="zh-CN" altLang="en-US" dirty="0" smtClean="0">
                  <a:latin typeface="+mn-ea"/>
                  <a:ea typeface="+mn-ea"/>
                </a:rPr>
                <a:t>类样本预测为第</a:t>
              </a:r>
              <a:r>
                <a:rPr lang="en-US" altLang="zh-CN" dirty="0" smtClean="0">
                  <a:latin typeface="+mn-ea"/>
                  <a:ea typeface="+mn-ea"/>
                </a:rPr>
                <a:t>j</a:t>
              </a:r>
              <a:r>
                <a:rPr lang="zh-CN" altLang="en-US" dirty="0" smtClean="0">
                  <a:latin typeface="+mn-ea"/>
                  <a:ea typeface="+mn-ea"/>
                </a:rPr>
                <a:t>类样本的代价。损失程度越大，     与      值的差别越大。</a:t>
              </a:r>
              <a:endParaRPr lang="zh-CN" altLang="en-US" dirty="0">
                <a:latin typeface="+mn-ea"/>
                <a:ea typeface="+mn-ea"/>
              </a:endParaRPr>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399" y="2959100"/>
              <a:ext cx="623251" cy="25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396" y="3241675"/>
              <a:ext cx="6858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651" y="3232901"/>
              <a:ext cx="6477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792393" y="3823746"/>
            <a:ext cx="6973210" cy="1764253"/>
            <a:chOff x="792393" y="3823746"/>
            <a:chExt cx="6973210" cy="1764253"/>
          </a:xfrm>
        </p:grpSpPr>
        <p:sp>
          <p:nvSpPr>
            <p:cNvPr id="16" name="内容占位符 2"/>
            <p:cNvSpPr txBox="1"/>
            <p:nvPr/>
          </p:nvSpPr>
          <p:spPr>
            <a:xfrm>
              <a:off x="792393" y="3823746"/>
              <a:ext cx="6973210" cy="17642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在非均等代价下，不再最小化错误次数，而是最小化“总体代价”，则“代价敏感”错误率相应的为：</a:t>
              </a:r>
              <a:endParaRPr lang="zh-CN" altLang="en-US" dirty="0"/>
            </a:p>
          </p:txBody>
        </p:sp>
        <p:grpSp>
          <p:nvGrpSpPr>
            <p:cNvPr id="3" name="组合 2"/>
            <p:cNvGrpSpPr/>
            <p:nvPr/>
          </p:nvGrpSpPr>
          <p:grpSpPr>
            <a:xfrm>
              <a:off x="1404938" y="4419776"/>
              <a:ext cx="6088062" cy="825324"/>
              <a:chOff x="1328738" y="4254675"/>
              <a:chExt cx="6197158" cy="570497"/>
            </a:xfrm>
          </p:grpSpPr>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738" y="4305475"/>
                <a:ext cx="3531302" cy="495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0" y="4254675"/>
                <a:ext cx="2604646" cy="57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代价曲线</a:t>
            </a:r>
            <a:endParaRPr lang="zh-CN" altLang="en-US" dirty="0"/>
          </a:p>
        </p:txBody>
      </p:sp>
      <p:sp>
        <p:nvSpPr>
          <p:cNvPr id="13" name="内容占位符 2"/>
          <p:cNvSpPr txBox="1"/>
          <p:nvPr/>
        </p:nvSpPr>
        <p:spPr>
          <a:xfrm>
            <a:off x="766993" y="14869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在非均等代价下，</a:t>
            </a:r>
            <a:r>
              <a:rPr lang="en-US" altLang="zh-CN" dirty="0" smtClean="0">
                <a:latin typeface="+mn-ea"/>
                <a:ea typeface="+mn-ea"/>
              </a:rPr>
              <a:t>ROC</a:t>
            </a:r>
            <a:r>
              <a:rPr lang="zh-CN" altLang="en-US" dirty="0" smtClean="0">
                <a:latin typeface="+mn-ea"/>
                <a:ea typeface="+mn-ea"/>
              </a:rPr>
              <a:t>曲线不能直接反映出学习器的期望总体代价，而“代价曲线”可以。</a:t>
            </a:r>
            <a:endParaRPr lang="zh-CN" altLang="en-US" dirty="0">
              <a:latin typeface="+mn-ea"/>
              <a:ea typeface="+mn-ea"/>
            </a:endParaRPr>
          </a:p>
        </p:txBody>
      </p:sp>
      <p:sp>
        <p:nvSpPr>
          <p:cNvPr id="12" name="内容占位符 2"/>
          <p:cNvSpPr txBox="1"/>
          <p:nvPr/>
        </p:nvSpPr>
        <p:spPr>
          <a:xfrm>
            <a:off x="4860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4" name="组合 3"/>
          <p:cNvGrpSpPr/>
          <p:nvPr/>
        </p:nvGrpSpPr>
        <p:grpSpPr>
          <a:xfrm>
            <a:off x="805093" y="2605594"/>
            <a:ext cx="7049832" cy="2402478"/>
            <a:chOff x="805093" y="2605594"/>
            <a:chExt cx="7049832" cy="2402478"/>
          </a:xfrm>
        </p:grpSpPr>
        <p:sp>
          <p:nvSpPr>
            <p:cNvPr id="11" name="内容占位符 2"/>
            <p:cNvSpPr txBox="1"/>
            <p:nvPr/>
          </p:nvSpPr>
          <p:spPr>
            <a:xfrm>
              <a:off x="805093" y="2605594"/>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代价曲线的横轴是取值为</a:t>
              </a:r>
              <a:r>
                <a:rPr lang="en-US" altLang="zh-CN" dirty="0" smtClean="0">
                  <a:latin typeface="+mn-ea"/>
                  <a:ea typeface="+mn-ea"/>
                </a:rPr>
                <a:t>[0,1]</a:t>
              </a:r>
              <a:r>
                <a:rPr lang="zh-CN" altLang="en-US" dirty="0" smtClean="0">
                  <a:latin typeface="+mn-ea"/>
                  <a:ea typeface="+mn-ea"/>
                </a:rPr>
                <a:t>的正例概率代价</a:t>
              </a:r>
              <a:endParaRPr lang="zh-CN" altLang="en-US" dirty="0">
                <a:latin typeface="+mn-ea"/>
                <a:ea typeface="+mn-ea"/>
              </a:endParaRPr>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3289" y="3039231"/>
              <a:ext cx="3833066" cy="6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内容占位符 2"/>
            <p:cNvSpPr txBox="1"/>
            <p:nvPr/>
          </p:nvSpPr>
          <p:spPr>
            <a:xfrm>
              <a:off x="881715" y="3765064"/>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纵轴是取值为</a:t>
              </a:r>
              <a:r>
                <a:rPr lang="en-US" altLang="zh-CN" dirty="0" smtClean="0">
                  <a:latin typeface="+mn-ea"/>
                  <a:ea typeface="+mn-ea"/>
                </a:rPr>
                <a:t>[0,1]</a:t>
              </a:r>
              <a:r>
                <a:rPr lang="zh-CN" altLang="en-US" dirty="0" smtClean="0">
                  <a:latin typeface="+mn-ea"/>
                  <a:ea typeface="+mn-ea"/>
                </a:rPr>
                <a:t>的归一化代价</a:t>
              </a:r>
              <a:endParaRPr lang="zh-CN" altLang="en-US" dirty="0">
                <a:latin typeface="+mn-ea"/>
                <a:ea typeface="+mn-ea"/>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289" y="4201018"/>
              <a:ext cx="4728552" cy="80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代价曲线</a:t>
            </a:r>
            <a:endParaRPr lang="zh-CN" altLang="en-US" dirty="0"/>
          </a:p>
        </p:txBody>
      </p:sp>
      <p:sp>
        <p:nvSpPr>
          <p:cNvPr id="12" name="内容占位符 2"/>
          <p:cNvSpPr txBox="1"/>
          <p:nvPr/>
        </p:nvSpPr>
        <p:spPr>
          <a:xfrm>
            <a:off x="4860040" y="2897694"/>
            <a:ext cx="3486605"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7" name="内容占位符 2"/>
          <p:cNvSpPr txBox="1"/>
          <p:nvPr/>
        </p:nvSpPr>
        <p:spPr>
          <a:xfrm>
            <a:off x="805093" y="1170494"/>
            <a:ext cx="6973210" cy="206099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代价曲线图的绘制：</a:t>
            </a:r>
            <a:r>
              <a:rPr lang="en-US" altLang="zh-CN" dirty="0" smtClean="0">
                <a:latin typeface="+mn-ea"/>
                <a:ea typeface="+mn-ea"/>
              </a:rPr>
              <a:t>ROC</a:t>
            </a:r>
            <a:r>
              <a:rPr lang="zh-CN" altLang="en-US" dirty="0" smtClean="0">
                <a:latin typeface="+mn-ea"/>
                <a:ea typeface="+mn-ea"/>
              </a:rPr>
              <a:t>曲线上每个点对应了代价曲线上的一条线段，设</a:t>
            </a:r>
            <a:r>
              <a:rPr lang="en-US" altLang="zh-CN" dirty="0" smtClean="0">
                <a:latin typeface="+mn-ea"/>
                <a:ea typeface="+mn-ea"/>
              </a:rPr>
              <a:t>ROC</a:t>
            </a:r>
            <a:r>
              <a:rPr lang="zh-CN" altLang="en-US" dirty="0" smtClean="0">
                <a:latin typeface="+mn-ea"/>
                <a:ea typeface="+mn-ea"/>
              </a:rPr>
              <a:t>曲线上点的坐标为</a:t>
            </a:r>
            <a:r>
              <a:rPr lang="en-US" altLang="zh-CN" dirty="0" smtClean="0">
                <a:latin typeface="+mn-ea"/>
                <a:ea typeface="+mn-ea"/>
              </a:rPr>
              <a:t>(TPR,FPR),</a:t>
            </a:r>
            <a:r>
              <a:rPr lang="zh-CN" altLang="en-US" dirty="0" smtClean="0">
                <a:latin typeface="+mn-ea"/>
                <a:ea typeface="+mn-ea"/>
              </a:rPr>
              <a:t>则可相应计算出</a:t>
            </a:r>
            <a:r>
              <a:rPr lang="en-US" altLang="zh-CN" dirty="0" smtClean="0">
                <a:latin typeface="+mn-ea"/>
                <a:ea typeface="+mn-ea"/>
              </a:rPr>
              <a:t>FNR,</a:t>
            </a:r>
            <a:r>
              <a:rPr lang="zh-CN" altLang="en-US" dirty="0" smtClean="0">
                <a:latin typeface="+mn-ea"/>
                <a:ea typeface="+mn-ea"/>
              </a:rPr>
              <a:t>然后在代价平面上绘制一条从</a:t>
            </a:r>
            <a:r>
              <a:rPr lang="en-US" altLang="zh-CN" dirty="0" smtClean="0">
                <a:latin typeface="+mn-ea"/>
                <a:ea typeface="+mn-ea"/>
              </a:rPr>
              <a:t>(0,FPR)</a:t>
            </a:r>
            <a:r>
              <a:rPr lang="zh-CN" altLang="en-US" dirty="0" smtClean="0">
                <a:latin typeface="+mn-ea"/>
                <a:ea typeface="+mn-ea"/>
              </a:rPr>
              <a:t>到</a:t>
            </a:r>
            <a:r>
              <a:rPr lang="en-US" altLang="zh-CN" dirty="0" smtClean="0">
                <a:latin typeface="+mn-ea"/>
                <a:ea typeface="+mn-ea"/>
              </a:rPr>
              <a:t>(1,FNR)</a:t>
            </a:r>
            <a:r>
              <a:rPr lang="zh-CN" altLang="en-US" dirty="0" smtClean="0">
                <a:latin typeface="+mn-ea"/>
                <a:ea typeface="+mn-ea"/>
              </a:rPr>
              <a:t>的线段，线段下的面积即表示了该条件下的期望总体代价；如此将</a:t>
            </a:r>
            <a:r>
              <a:rPr lang="en-US" altLang="zh-CN" dirty="0" smtClean="0">
                <a:latin typeface="+mn-ea"/>
                <a:ea typeface="+mn-ea"/>
              </a:rPr>
              <a:t>ROC</a:t>
            </a:r>
            <a:r>
              <a:rPr lang="zh-CN" altLang="en-US" dirty="0" smtClean="0">
                <a:latin typeface="+mn-ea"/>
                <a:ea typeface="+mn-ea"/>
              </a:rPr>
              <a:t>曲线上的每个点转化为代价平面上的一条线段，然后取所有线段的下界，围成的面积即为所有条件下学习器的期望总体代价。</a:t>
            </a:r>
            <a:endParaRPr lang="zh-CN" altLang="en-US" dirty="0">
              <a:latin typeface="+mn-ea"/>
              <a:ea typeface="+mn-ea"/>
            </a:endParaRPr>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00758" y="3231487"/>
            <a:ext cx="3612568" cy="256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比较检验</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性能评估</a:t>
            </a:r>
            <a:endParaRPr lang="zh-CN" altLang="en-US" dirty="0"/>
          </a:p>
        </p:txBody>
      </p:sp>
      <p:sp>
        <p:nvSpPr>
          <p:cNvPr id="3" name="内容占位符 2"/>
          <p:cNvSpPr>
            <a:spLocks noGrp="1"/>
          </p:cNvSpPr>
          <p:nvPr>
            <p:ph idx="1"/>
          </p:nvPr>
        </p:nvSpPr>
        <p:spPr>
          <a:xfrm>
            <a:off x="273050" y="1158537"/>
            <a:ext cx="8616950" cy="2092664"/>
          </a:xfrm>
        </p:spPr>
        <p:txBody>
          <a:bodyPr>
            <a:normAutofit/>
          </a:bodyPr>
          <a:lstStyle/>
          <a:p>
            <a:r>
              <a:rPr lang="zh-CN" altLang="en-US" sz="2000" dirty="0" smtClean="0">
                <a:latin typeface="+mn-ea"/>
                <a:ea typeface="+mn-ea"/>
              </a:rPr>
              <a:t>关于性能</a:t>
            </a:r>
            <a:r>
              <a:rPr lang="zh-CN" altLang="en-US" sz="2000" dirty="0">
                <a:latin typeface="+mn-ea"/>
                <a:ea typeface="+mn-ea"/>
              </a:rPr>
              <a:t>比较</a:t>
            </a:r>
            <a:r>
              <a:rPr lang="zh-CN" altLang="en-US" sz="2000" dirty="0" smtClean="0">
                <a:latin typeface="+mn-ea"/>
                <a:ea typeface="+mn-ea"/>
              </a:rPr>
              <a:t>：</a:t>
            </a:r>
            <a:endParaRPr lang="en-US" altLang="zh-CN" sz="2000" dirty="0" smtClean="0">
              <a:latin typeface="+mn-ea"/>
              <a:ea typeface="+mn-ea"/>
            </a:endParaRPr>
          </a:p>
          <a:p>
            <a:pPr lvl="1"/>
            <a:r>
              <a:rPr lang="zh-CN" altLang="en-US" dirty="0" smtClean="0">
                <a:latin typeface="+mn-ea"/>
                <a:ea typeface="+mn-ea"/>
              </a:rPr>
              <a:t>测试</a:t>
            </a:r>
            <a:r>
              <a:rPr lang="zh-CN" altLang="en-US" dirty="0">
                <a:latin typeface="+mn-ea"/>
                <a:ea typeface="+mn-ea"/>
              </a:rPr>
              <a:t>性能并不等于泛化性能</a:t>
            </a:r>
            <a:endParaRPr lang="en-US" altLang="zh-CN" dirty="0">
              <a:latin typeface="+mn-ea"/>
              <a:ea typeface="+mn-ea"/>
            </a:endParaRPr>
          </a:p>
          <a:p>
            <a:pPr lvl="1"/>
            <a:r>
              <a:rPr lang="zh-CN" altLang="en-US" dirty="0">
                <a:latin typeface="+mn-ea"/>
                <a:ea typeface="+mn-ea"/>
              </a:rPr>
              <a:t>测试性能随着测试集的变化而变化</a:t>
            </a:r>
            <a:endParaRPr lang="en-US" altLang="zh-CN" dirty="0">
              <a:latin typeface="+mn-ea"/>
              <a:ea typeface="+mn-ea"/>
            </a:endParaRPr>
          </a:p>
          <a:p>
            <a:pPr lvl="1"/>
            <a:r>
              <a:rPr lang="zh-CN" altLang="en-US" dirty="0">
                <a:latin typeface="+mn-ea"/>
                <a:ea typeface="+mn-ea"/>
              </a:rPr>
              <a:t>很多机器学习算法本身有一定的</a:t>
            </a:r>
            <a:r>
              <a:rPr lang="zh-CN" altLang="en-US" dirty="0" smtClean="0">
                <a:latin typeface="+mn-ea"/>
                <a:ea typeface="+mn-ea"/>
              </a:rPr>
              <a:t>随机性</a:t>
            </a:r>
            <a:endParaRPr lang="en-US" altLang="zh-CN" dirty="0" smtClean="0">
              <a:latin typeface="+mn-ea"/>
              <a:ea typeface="+mn-ea"/>
            </a:endParaRPr>
          </a:p>
          <a:p>
            <a:pPr lvl="1"/>
            <a:endParaRPr lang="en-US" altLang="zh-CN" dirty="0">
              <a:latin typeface="+mn-ea"/>
              <a:ea typeface="+mn-ea"/>
            </a:endParaRPr>
          </a:p>
          <a:p>
            <a:pPr marL="325755" lvl="1" indent="0">
              <a:buNone/>
            </a:pPr>
            <a:r>
              <a:rPr lang="en-US" altLang="zh-CN" b="1" dirty="0" smtClean="0">
                <a:latin typeface="+mn-ea"/>
                <a:ea typeface="+mn-ea"/>
              </a:rPr>
              <a:t>	</a:t>
            </a:r>
            <a:r>
              <a:rPr lang="zh-CN" altLang="en-US" b="1" dirty="0" smtClean="0">
                <a:solidFill>
                  <a:srgbClr val="FF0000"/>
                </a:solidFill>
                <a:latin typeface="+mn-ea"/>
                <a:ea typeface="+mn-ea"/>
              </a:rPr>
              <a:t>直接选取相应评估方法在相应度量下比大小的方法不可取！</a:t>
            </a:r>
            <a:endParaRPr lang="en-US" altLang="zh-CN" b="1" dirty="0">
              <a:solidFill>
                <a:srgbClr val="FF0000"/>
              </a:solidFill>
              <a:latin typeface="+mn-ea"/>
              <a:ea typeface="+mn-ea"/>
            </a:endParaRPr>
          </a:p>
        </p:txBody>
      </p:sp>
      <p:sp>
        <p:nvSpPr>
          <p:cNvPr id="4" name="内容占位符 2"/>
          <p:cNvSpPr txBox="1"/>
          <p:nvPr/>
        </p:nvSpPr>
        <p:spPr>
          <a:xfrm>
            <a:off x="766993" y="35951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latin typeface="+mn-ea"/>
                <a:ea typeface="+mn-ea"/>
              </a:rPr>
              <a:t>假设检验为学习器性能比较提供了重要依据，基于其结果我们可以推断出若在测试集上观察到学习器</a:t>
            </a:r>
            <a:r>
              <a:rPr lang="en-US" altLang="zh-CN" dirty="0" smtClean="0">
                <a:latin typeface="+mn-ea"/>
                <a:ea typeface="+mn-ea"/>
              </a:rPr>
              <a:t>A</a:t>
            </a:r>
            <a:r>
              <a:rPr lang="zh-CN" altLang="en-US" dirty="0" smtClean="0">
                <a:latin typeface="+mn-ea"/>
                <a:ea typeface="+mn-ea"/>
              </a:rPr>
              <a:t>比</a:t>
            </a:r>
            <a:r>
              <a:rPr lang="en-US" altLang="zh-CN" dirty="0" smtClean="0">
                <a:latin typeface="+mn-ea"/>
                <a:ea typeface="+mn-ea"/>
              </a:rPr>
              <a:t>B</a:t>
            </a:r>
            <a:r>
              <a:rPr lang="zh-CN" altLang="en-US" dirty="0" smtClean="0">
                <a:latin typeface="+mn-ea"/>
                <a:ea typeface="+mn-ea"/>
              </a:rPr>
              <a:t>好，则</a:t>
            </a:r>
            <a:r>
              <a:rPr lang="en-US" altLang="zh-CN" dirty="0" smtClean="0">
                <a:latin typeface="+mn-ea"/>
                <a:ea typeface="+mn-ea"/>
              </a:rPr>
              <a:t>A</a:t>
            </a:r>
            <a:r>
              <a:rPr lang="zh-CN" altLang="en-US" dirty="0" smtClean="0">
                <a:latin typeface="+mn-ea"/>
                <a:ea typeface="+mn-ea"/>
              </a:rPr>
              <a:t>的泛化性能是否在统计意义上优于</a:t>
            </a:r>
            <a:r>
              <a:rPr lang="en-US" altLang="zh-CN" dirty="0" smtClean="0">
                <a:latin typeface="+mn-ea"/>
                <a:ea typeface="+mn-ea"/>
              </a:rPr>
              <a:t>B</a:t>
            </a:r>
            <a:r>
              <a:rPr lang="zh-CN" altLang="en-US" dirty="0" smtClean="0">
                <a:latin typeface="+mn-ea"/>
                <a:ea typeface="+mn-ea"/>
              </a:rPr>
              <a:t>，以及这个结论的把握有多大。</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二项检验</a:t>
            </a:r>
            <a:endParaRPr lang="zh-CN" altLang="en-US" dirty="0"/>
          </a:p>
        </p:txBody>
      </p:sp>
      <p:grpSp>
        <p:nvGrpSpPr>
          <p:cNvPr id="6" name="组合 5"/>
          <p:cNvGrpSpPr/>
          <p:nvPr/>
        </p:nvGrpSpPr>
        <p:grpSpPr>
          <a:xfrm>
            <a:off x="736438" y="2944816"/>
            <a:ext cx="7263685" cy="2123658"/>
            <a:chOff x="798488" y="3124844"/>
            <a:chExt cx="7263685" cy="2123658"/>
          </a:xfrm>
        </p:grpSpPr>
        <p:sp>
          <p:nvSpPr>
            <p:cNvPr id="5" name="矩形 4"/>
            <p:cNvSpPr/>
            <p:nvPr/>
          </p:nvSpPr>
          <p:spPr>
            <a:xfrm>
              <a:off x="798488" y="3124844"/>
              <a:ext cx="7263685" cy="2123658"/>
            </a:xfrm>
            <a:prstGeom prst="rect">
              <a:avLst/>
            </a:prstGeom>
          </p:spPr>
          <p:txBody>
            <a:bodyPr wrap="square">
              <a:spAutoFit/>
            </a:bodyPr>
            <a:lstStyle/>
            <a:p>
              <a:r>
                <a:rPr lang="zh-CN" altLang="en-US" sz="2200" dirty="0" smtClean="0">
                  <a:latin typeface="+mn-ea"/>
                </a:rPr>
                <a:t>假设</a:t>
              </a:r>
              <a:r>
                <a:rPr lang="en-US" altLang="zh-CN" sz="2200" dirty="0">
                  <a:latin typeface="+mn-ea"/>
                </a:rPr>
                <a:t>	    ,</a:t>
              </a:r>
              <a:r>
                <a:rPr lang="zh-CN" altLang="en-US" sz="2200" dirty="0" smtClean="0">
                  <a:latin typeface="+mn-ea"/>
                </a:rPr>
                <a:t>若</a:t>
              </a:r>
              <a:r>
                <a:rPr lang="zh-CN" altLang="en-US" sz="2200" dirty="0">
                  <a:latin typeface="+mn-ea"/>
                </a:rPr>
                <a:t>测试错误率小于</a:t>
              </a:r>
              <a:endParaRPr lang="en-US" altLang="zh-CN" sz="2200" dirty="0">
                <a:latin typeface="+mn-ea"/>
              </a:endParaRPr>
            </a:p>
            <a:p>
              <a:pPr marL="325755" lvl="1"/>
              <a:endParaRPr lang="en-US" altLang="zh-CN" sz="2200" dirty="0">
                <a:latin typeface="+mn-ea"/>
              </a:endParaRPr>
            </a:p>
            <a:p>
              <a:pPr indent="-131445"/>
              <a:endParaRPr lang="en-US" altLang="zh-CN" sz="2200" dirty="0" smtClean="0">
                <a:latin typeface="+mn-ea"/>
              </a:endParaRPr>
            </a:p>
            <a:p>
              <a:pPr indent="-131445"/>
              <a:endParaRPr lang="en-US" altLang="zh-CN" sz="2200" dirty="0" smtClean="0">
                <a:latin typeface="+mn-ea"/>
              </a:endParaRPr>
            </a:p>
            <a:p>
              <a:pPr indent="-131445"/>
              <a:r>
                <a:rPr lang="zh-CN" altLang="en-US" sz="2200" dirty="0" smtClean="0">
                  <a:latin typeface="+mn-ea"/>
                </a:rPr>
                <a:t>则</a:t>
              </a:r>
              <a:r>
                <a:rPr lang="zh-CN" altLang="en-US" sz="2200" dirty="0">
                  <a:latin typeface="+mn-ea"/>
                </a:rPr>
                <a:t>在   的显著度下，假设不能被拒绝</a:t>
              </a:r>
              <a:r>
                <a:rPr lang="en-US" altLang="zh-CN" sz="2200" dirty="0">
                  <a:latin typeface="+mn-ea"/>
                </a:rPr>
                <a:t>, </a:t>
              </a:r>
              <a:r>
                <a:rPr lang="zh-CN" altLang="en-US" sz="2200" dirty="0">
                  <a:latin typeface="+mn-ea"/>
                </a:rPr>
                <a:t>也即能以</a:t>
              </a:r>
              <a:endParaRPr lang="en-US" altLang="zh-CN" sz="2200" dirty="0">
                <a:latin typeface="+mn-ea"/>
              </a:endParaRPr>
            </a:p>
            <a:p>
              <a:pPr indent="-131445"/>
              <a:r>
                <a:rPr lang="zh-CN" altLang="en-US" sz="2200" dirty="0" smtClean="0">
                  <a:latin typeface="+mn-ea"/>
                </a:rPr>
                <a:t>的</a:t>
              </a:r>
              <a:r>
                <a:rPr lang="zh-CN" altLang="en-US" sz="2200" dirty="0">
                  <a:latin typeface="+mn-ea"/>
                </a:rPr>
                <a:t>置信度认为，模型的泛化错误率不大于   </a:t>
              </a:r>
              <a:r>
                <a:rPr lang="en-US" altLang="zh-CN" sz="2200" dirty="0" smtClean="0">
                  <a:latin typeface="+mn-ea"/>
                </a:rPr>
                <a:t>.</a:t>
              </a:r>
              <a:endParaRPr lang="en-US" altLang="zh-CN" sz="2200" dirty="0">
                <a:latin typeface="+mn-ea"/>
              </a:endParaRPr>
            </a:p>
          </p:txBody>
        </p:sp>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80812" y="3202117"/>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95" y="4601730"/>
              <a:ext cx="234357" cy="20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744" y="4560948"/>
              <a:ext cx="807357" cy="30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9085" y="4898590"/>
              <a:ext cx="337386" cy="337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778" y="3621998"/>
              <a:ext cx="5129077" cy="75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组合 6"/>
          <p:cNvGrpSpPr/>
          <p:nvPr/>
        </p:nvGrpSpPr>
        <p:grpSpPr>
          <a:xfrm>
            <a:off x="474893" y="1271047"/>
            <a:ext cx="6973210" cy="1200988"/>
            <a:chOff x="474893" y="1080547"/>
            <a:chExt cx="6973210" cy="1200988"/>
          </a:xfrm>
        </p:grpSpPr>
        <p:sp>
          <p:nvSpPr>
            <p:cNvPr id="4" name="内容占位符 2"/>
            <p:cNvSpPr txBox="1"/>
            <p:nvPr/>
          </p:nvSpPr>
          <p:spPr>
            <a:xfrm>
              <a:off x="474893" y="10805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mn-ea"/>
                  <a:ea typeface="+mn-ea"/>
                </a:rPr>
                <a:t>记泛</a:t>
              </a:r>
              <a:r>
                <a:rPr lang="zh-CN" altLang="en-US" dirty="0">
                  <a:latin typeface="+mn-ea"/>
                  <a:ea typeface="+mn-ea"/>
                </a:rPr>
                <a:t>化</a:t>
              </a:r>
              <a:r>
                <a:rPr lang="zh-CN" altLang="en-US" dirty="0" smtClean="0">
                  <a:latin typeface="+mn-ea"/>
                  <a:ea typeface="+mn-ea"/>
                </a:rPr>
                <a:t>错误率为  ，</a:t>
              </a:r>
              <a:r>
                <a:rPr lang="zh-CN" altLang="en-US" dirty="0">
                  <a:latin typeface="+mn-ea"/>
                  <a:ea typeface="+mn-ea"/>
                </a:rPr>
                <a:t>测试</a:t>
              </a:r>
              <a:r>
                <a:rPr lang="zh-CN" altLang="en-US" dirty="0" smtClean="0">
                  <a:latin typeface="+mn-ea"/>
                  <a:ea typeface="+mn-ea"/>
                </a:rPr>
                <a:t>错误率为  </a:t>
              </a:r>
              <a:r>
                <a:rPr lang="en-US" altLang="zh-CN" dirty="0" smtClean="0">
                  <a:latin typeface="+mn-ea"/>
                  <a:ea typeface="+mn-ea"/>
                </a:rPr>
                <a:t>,</a:t>
              </a:r>
              <a:r>
                <a:rPr lang="zh-CN" altLang="en-US" dirty="0" smtClean="0">
                  <a:latin typeface="+mn-ea"/>
                  <a:ea typeface="+mn-ea"/>
                </a:rPr>
                <a:t>假定测试样本从样本总体分布中独立采样而来，我们可以使用“二项检验”对       进行假设检验。</a:t>
              </a:r>
              <a:endParaRPr lang="zh-CN" altLang="en-US" dirty="0">
                <a:latin typeface="+mn-ea"/>
                <a:ea typeface="+mn-ea"/>
              </a:endParaRPr>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7300" y="1176338"/>
              <a:ext cx="2286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1950" y="1100138"/>
              <a:ext cx="179151" cy="28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68445" y="1745069"/>
              <a:ext cx="840109" cy="343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t>
            </a:r>
            <a:r>
              <a:rPr lang="zh-CN" altLang="en-US" dirty="0" smtClean="0"/>
              <a:t>检验</a:t>
            </a:r>
            <a:endParaRPr lang="zh-CN" altLang="en-US" dirty="0"/>
          </a:p>
        </p:txBody>
      </p:sp>
      <p:sp>
        <p:nvSpPr>
          <p:cNvPr id="4" name="内容占位符 2"/>
          <p:cNvSpPr txBox="1"/>
          <p:nvPr/>
        </p:nvSpPr>
        <p:spPr>
          <a:xfrm>
            <a:off x="474893" y="1588547"/>
            <a:ext cx="6973210" cy="1200988"/>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mn-ea"/>
                <a:ea typeface="+mn-ea"/>
              </a:rPr>
              <a:t>对应的，面对多次重复留出法或者交叉验证法进行多次训练</a:t>
            </a:r>
            <a:r>
              <a:rPr lang="en-US" altLang="zh-CN" dirty="0" smtClean="0">
                <a:latin typeface="+mn-ea"/>
                <a:ea typeface="+mn-ea"/>
              </a:rPr>
              <a:t>/</a:t>
            </a:r>
            <a:r>
              <a:rPr lang="zh-CN" altLang="en-US" dirty="0" smtClean="0">
                <a:latin typeface="+mn-ea"/>
                <a:ea typeface="+mn-ea"/>
              </a:rPr>
              <a:t>测试时可使用“</a:t>
            </a:r>
            <a:r>
              <a:rPr lang="en-US" altLang="zh-CN" dirty="0" smtClean="0">
                <a:latin typeface="+mn-ea"/>
                <a:ea typeface="+mn-ea"/>
              </a:rPr>
              <a:t>t</a:t>
            </a:r>
            <a:r>
              <a:rPr lang="zh-CN" altLang="en-US" dirty="0" smtClean="0">
                <a:latin typeface="+mn-ea"/>
                <a:ea typeface="+mn-ea"/>
              </a:rPr>
              <a:t>检验”。</a:t>
            </a:r>
            <a:endParaRPr lang="zh-CN" altLang="en-US" dirty="0">
              <a:latin typeface="+mn-ea"/>
              <a:ea typeface="+mn-ea"/>
            </a:endParaRPr>
          </a:p>
        </p:txBody>
      </p:sp>
      <p:grpSp>
        <p:nvGrpSpPr>
          <p:cNvPr id="3" name="组合 2"/>
          <p:cNvGrpSpPr/>
          <p:nvPr/>
        </p:nvGrpSpPr>
        <p:grpSpPr>
          <a:xfrm>
            <a:off x="474893" y="2926236"/>
            <a:ext cx="6973210" cy="1446550"/>
            <a:chOff x="474893" y="2926236"/>
            <a:chExt cx="6973210" cy="1446550"/>
          </a:xfrm>
        </p:grpSpPr>
        <p:sp>
          <p:nvSpPr>
            <p:cNvPr id="5" name="矩形 4"/>
            <p:cNvSpPr/>
            <p:nvPr/>
          </p:nvSpPr>
          <p:spPr>
            <a:xfrm>
              <a:off x="474893" y="2926236"/>
              <a:ext cx="6973210" cy="1446550"/>
            </a:xfrm>
            <a:prstGeom prst="rect">
              <a:avLst/>
            </a:prstGeom>
          </p:spPr>
          <p:txBody>
            <a:bodyPr wrap="square">
              <a:spAutoFit/>
            </a:bodyPr>
            <a:lstStyle/>
            <a:p>
              <a:r>
                <a:rPr lang="zh-CN" altLang="en-US" sz="2200" dirty="0" smtClean="0">
                  <a:latin typeface="+mn-ea"/>
                </a:rPr>
                <a:t>假定得到了</a:t>
              </a:r>
              <a:r>
                <a:rPr lang="en-US" altLang="zh-CN" sz="2200" dirty="0" smtClean="0">
                  <a:latin typeface="+mn-ea"/>
                </a:rPr>
                <a:t>k</a:t>
              </a:r>
              <a:r>
                <a:rPr lang="zh-CN" altLang="en-US" sz="2200" dirty="0" smtClean="0">
                  <a:latin typeface="+mn-ea"/>
                </a:rPr>
                <a:t>个测试错误率，           </a:t>
              </a:r>
              <a:r>
                <a:rPr lang="en-US" altLang="zh-CN" sz="2200" dirty="0" smtClean="0">
                  <a:latin typeface="+mn-ea"/>
                </a:rPr>
                <a:t>,</a:t>
              </a:r>
              <a:r>
                <a:rPr lang="zh-CN" altLang="en-US" sz="2200" dirty="0" smtClean="0">
                  <a:latin typeface="+mn-ea"/>
                </a:rPr>
                <a:t>假设，</a:t>
              </a:r>
              <a:r>
                <a:rPr lang="en-US" altLang="zh-CN" sz="2200" dirty="0">
                  <a:latin typeface="+mn-ea"/>
                </a:rPr>
                <a:t> </a:t>
              </a:r>
              <a:r>
                <a:rPr lang="en-US" altLang="zh-CN" sz="2200" dirty="0" smtClean="0">
                  <a:latin typeface="+mn-ea"/>
                </a:rPr>
                <a:t>   </a:t>
              </a:r>
              <a:r>
                <a:rPr lang="zh-CN" altLang="en-US" sz="2200" dirty="0" smtClean="0">
                  <a:latin typeface="+mn-ea"/>
                </a:rPr>
                <a:t>对于显著度   </a:t>
              </a:r>
              <a:r>
                <a:rPr lang="en-US" altLang="zh-CN" sz="2200" dirty="0" smtClean="0">
                  <a:latin typeface="+mn-ea"/>
                </a:rPr>
                <a:t>,</a:t>
              </a:r>
              <a:r>
                <a:rPr lang="zh-CN" altLang="en-US" sz="2200" dirty="0" smtClean="0">
                  <a:latin typeface="+mn-ea"/>
                </a:rPr>
                <a:t>若          位于临界范围             内</a:t>
              </a:r>
              <a:r>
                <a:rPr lang="en-US" altLang="zh-CN" sz="2200" dirty="0" smtClean="0">
                  <a:latin typeface="+mn-ea"/>
                </a:rPr>
                <a:t>,</a:t>
              </a:r>
              <a:r>
                <a:rPr lang="zh-CN" altLang="en-US" sz="2200" dirty="0" smtClean="0">
                  <a:latin typeface="+mn-ea"/>
                </a:rPr>
                <a:t>则假设不能被拒绝，即可认为泛</a:t>
              </a:r>
              <a:r>
                <a:rPr lang="zh-CN" altLang="en-US" sz="2200" dirty="0">
                  <a:latin typeface="+mn-ea"/>
                </a:rPr>
                <a:t>化</a:t>
              </a:r>
              <a:r>
                <a:rPr lang="zh-CN" altLang="en-US" sz="2200" dirty="0" smtClean="0">
                  <a:latin typeface="+mn-ea"/>
                </a:rPr>
                <a:t>错误率      </a:t>
              </a:r>
              <a:r>
                <a:rPr lang="en-US" altLang="zh-CN" sz="2200" dirty="0" smtClean="0">
                  <a:latin typeface="+mn-ea"/>
                </a:rPr>
                <a:t>,</a:t>
              </a:r>
              <a:endParaRPr lang="en-US" altLang="zh-CN" sz="2200" dirty="0" smtClean="0">
                <a:latin typeface="+mn-ea"/>
              </a:endParaRPr>
            </a:p>
            <a:p>
              <a:r>
                <a:rPr lang="zh-CN" altLang="en-US" sz="2200" dirty="0" smtClean="0">
                  <a:latin typeface="+mn-ea"/>
                </a:rPr>
                <a:t>其置信度为     </a:t>
              </a:r>
              <a:r>
                <a:rPr lang="en-US" altLang="zh-CN" sz="2200" dirty="0" smtClean="0">
                  <a:latin typeface="+mn-ea"/>
                </a:rPr>
                <a:t>.</a:t>
              </a:r>
              <a:r>
                <a:rPr lang="zh-CN" altLang="en-US" sz="2200" dirty="0" smtClean="0">
                  <a:latin typeface="+mn-ea"/>
                </a:rPr>
                <a:t>    </a:t>
              </a:r>
              <a:endParaRPr lang="en-US" altLang="zh-CN" sz="2200" dirty="0">
                <a:latin typeface="+mn-ea"/>
              </a:endParaRPr>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7407" y="2987406"/>
              <a:ext cx="1633537" cy="32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231" y="3083537"/>
              <a:ext cx="801265" cy="242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259" y="3396541"/>
              <a:ext cx="276755" cy="24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571" y="3384066"/>
              <a:ext cx="761344" cy="25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2809" y="3371489"/>
              <a:ext cx="1224136" cy="28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201" y="3747229"/>
              <a:ext cx="843725" cy="255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5733" y="4065003"/>
              <a:ext cx="705840" cy="27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a:xfrm>
            <a:off x="260350" y="1158536"/>
            <a:ext cx="8616950" cy="4950163"/>
          </a:xfrm>
        </p:spPr>
        <p:txBody>
          <a:bodyPr>
            <a:noAutofit/>
          </a:bodyPr>
          <a:lstStyle/>
          <a:p>
            <a:r>
              <a:rPr lang="zh-CN" altLang="en-US" sz="2000" dirty="0"/>
              <a:t>经验误差与过拟合</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交叉验证</a:t>
            </a:r>
            <a:r>
              <a:rPr lang="en-US" altLang="zh-CN" dirty="0" smtClean="0"/>
              <a:t>t</a:t>
            </a:r>
            <a:r>
              <a:rPr lang="zh-CN" altLang="en-US" dirty="0" smtClean="0"/>
              <a:t>检验</a:t>
            </a:r>
            <a:endParaRPr lang="zh-CN" altLang="en-US" dirty="0"/>
          </a:p>
        </p:txBody>
      </p:sp>
      <p:sp>
        <p:nvSpPr>
          <p:cNvPr id="4" name="内容占位符 2"/>
          <p:cNvSpPr txBox="1"/>
          <p:nvPr/>
        </p:nvSpPr>
        <p:spPr>
          <a:xfrm>
            <a:off x="474892" y="1271047"/>
            <a:ext cx="7576908" cy="4815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t>现实任务中，更多时候需要对不同学习器的性能进行比较</a:t>
            </a:r>
            <a:endParaRPr lang="zh-CN" altLang="en-US" dirty="0"/>
          </a:p>
        </p:txBody>
      </p:sp>
      <p:grpSp>
        <p:nvGrpSpPr>
          <p:cNvPr id="3" name="组合 2"/>
          <p:cNvGrpSpPr/>
          <p:nvPr/>
        </p:nvGrpSpPr>
        <p:grpSpPr>
          <a:xfrm>
            <a:off x="589193" y="2502113"/>
            <a:ext cx="6973210" cy="1785104"/>
            <a:chOff x="474893" y="2926236"/>
            <a:chExt cx="6973210" cy="1785104"/>
          </a:xfrm>
        </p:grpSpPr>
        <p:sp>
          <p:nvSpPr>
            <p:cNvPr id="12" name="矩形 11"/>
            <p:cNvSpPr/>
            <p:nvPr/>
          </p:nvSpPr>
          <p:spPr>
            <a:xfrm>
              <a:off x="474893" y="2926236"/>
              <a:ext cx="6973210" cy="1785104"/>
            </a:xfrm>
            <a:prstGeom prst="rect">
              <a:avLst/>
            </a:prstGeom>
          </p:spPr>
          <p:txBody>
            <a:bodyPr wrap="square">
              <a:spAutoFit/>
            </a:bodyPr>
            <a:lstStyle/>
            <a:p>
              <a:r>
                <a:rPr lang="zh-CN" altLang="en-US" sz="2200" dirty="0" smtClean="0">
                  <a:latin typeface="+mn-ea"/>
                </a:rPr>
                <a:t>对两个学习器</a:t>
              </a:r>
              <a:r>
                <a:rPr lang="en-US" altLang="zh-CN" sz="2200" dirty="0" smtClean="0">
                  <a:latin typeface="+mn-ea"/>
                </a:rPr>
                <a:t>A</a:t>
              </a:r>
              <a:r>
                <a:rPr lang="zh-CN" altLang="en-US" sz="2200" dirty="0" smtClean="0">
                  <a:latin typeface="+mn-ea"/>
                </a:rPr>
                <a:t>和</a:t>
              </a:r>
              <a:r>
                <a:rPr lang="en-US" altLang="zh-CN" sz="2200" dirty="0" smtClean="0">
                  <a:latin typeface="+mn-ea"/>
                </a:rPr>
                <a:t>B,</a:t>
              </a:r>
              <a:r>
                <a:rPr lang="zh-CN" altLang="en-US" sz="2200" dirty="0" smtClean="0">
                  <a:latin typeface="+mn-ea"/>
                </a:rPr>
                <a:t>若</a:t>
              </a:r>
              <a:r>
                <a:rPr lang="en-US" altLang="zh-CN" sz="2200" dirty="0" smtClean="0">
                  <a:latin typeface="+mn-ea"/>
                </a:rPr>
                <a:t>k</a:t>
              </a:r>
              <a:r>
                <a:rPr lang="zh-CN" altLang="en-US" sz="2200" dirty="0" smtClean="0">
                  <a:latin typeface="+mn-ea"/>
                </a:rPr>
                <a:t>折交叉验证得到的测试错误率分别为</a:t>
              </a:r>
              <a:r>
                <a:rPr lang="en-US" altLang="zh-CN" sz="2200" dirty="0" smtClean="0">
                  <a:latin typeface="+mn-ea"/>
                </a:rPr>
                <a:t>		</a:t>
              </a:r>
              <a:r>
                <a:rPr lang="zh-CN" altLang="en-US" sz="2200" dirty="0" smtClean="0">
                  <a:latin typeface="+mn-ea"/>
                </a:rPr>
                <a:t>和        ，可用</a:t>
              </a:r>
              <a:r>
                <a:rPr lang="en-US" altLang="zh-CN" sz="2200" dirty="0" smtClean="0">
                  <a:latin typeface="+mn-ea"/>
                </a:rPr>
                <a:t>k</a:t>
              </a:r>
              <a:r>
                <a:rPr lang="zh-CN" altLang="en-US" sz="2200" dirty="0" smtClean="0">
                  <a:latin typeface="+mn-ea"/>
                </a:rPr>
                <a:t>折交叉验证“成对</a:t>
              </a:r>
              <a:r>
                <a:rPr lang="en-US" altLang="zh-CN" sz="2200" dirty="0" smtClean="0">
                  <a:latin typeface="+mn-ea"/>
                </a:rPr>
                <a:t>t</a:t>
              </a:r>
              <a:r>
                <a:rPr lang="zh-CN" altLang="en-US" sz="2200" dirty="0" smtClean="0">
                  <a:latin typeface="+mn-ea"/>
                </a:rPr>
                <a:t>检验”进行比较检验。若两个学习器的性能相同，则他们使用相同的训练</a:t>
              </a:r>
              <a:r>
                <a:rPr lang="en-US" altLang="zh-CN" sz="2200" dirty="0" smtClean="0">
                  <a:latin typeface="+mn-ea"/>
                </a:rPr>
                <a:t>/</a:t>
              </a:r>
              <a:r>
                <a:rPr lang="zh-CN" altLang="en-US" sz="2200" dirty="0" smtClean="0">
                  <a:latin typeface="+mn-ea"/>
                </a:rPr>
                <a:t>测试集得到的测试错误率应相同，即         </a:t>
              </a:r>
              <a:r>
                <a:rPr lang="en-US" altLang="zh-CN" sz="2200" dirty="0" smtClean="0">
                  <a:latin typeface="+mn-ea"/>
                </a:rPr>
                <a:t>.</a:t>
              </a:r>
              <a:endParaRPr lang="en-US" altLang="zh-CN" sz="2200" dirty="0">
                <a:latin typeface="+mn-ea"/>
              </a:endParaRPr>
            </a:p>
          </p:txBody>
        </p:sp>
        <p:pic>
          <p:nvPicPr>
            <p:cNvPr id="1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8835" y="3319912"/>
              <a:ext cx="1173469" cy="359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630" y="3342148"/>
              <a:ext cx="1000743" cy="31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819" y="4287217"/>
              <a:ext cx="1136650" cy="42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交叉验证</a:t>
            </a:r>
            <a:r>
              <a:rPr lang="en-US" altLang="zh-CN" dirty="0" smtClean="0"/>
              <a:t>t</a:t>
            </a:r>
            <a:r>
              <a:rPr lang="zh-CN" altLang="en-US" dirty="0" smtClean="0"/>
              <a:t>检验</a:t>
            </a:r>
            <a:endParaRPr lang="zh-CN" altLang="en-US" dirty="0"/>
          </a:p>
        </p:txBody>
      </p:sp>
      <p:sp>
        <p:nvSpPr>
          <p:cNvPr id="4" name="内容占位符 2"/>
          <p:cNvSpPr txBox="1"/>
          <p:nvPr/>
        </p:nvSpPr>
        <p:spPr>
          <a:xfrm>
            <a:off x="474892" y="1271047"/>
            <a:ext cx="7576908" cy="4815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mn-ea"/>
                <a:ea typeface="+mn-ea"/>
              </a:rPr>
              <a:t>先</a:t>
            </a:r>
            <a:r>
              <a:rPr lang="zh-CN" altLang="en-US" dirty="0" smtClean="0">
                <a:latin typeface="+mn-ea"/>
                <a:ea typeface="+mn-ea"/>
              </a:rPr>
              <a:t>对每对结果求差，           </a:t>
            </a:r>
            <a:r>
              <a:rPr lang="en-US" altLang="zh-CN" dirty="0" smtClean="0">
                <a:latin typeface="+mn-ea"/>
                <a:ea typeface="+mn-ea"/>
              </a:rPr>
              <a:t>,</a:t>
            </a:r>
            <a:r>
              <a:rPr lang="zh-CN" altLang="en-US" dirty="0" smtClean="0">
                <a:latin typeface="+mn-ea"/>
                <a:ea typeface="+mn-ea"/>
              </a:rPr>
              <a:t>若两个学习器性能相同，则差值应该为</a:t>
            </a:r>
            <a:r>
              <a:rPr lang="en-US" altLang="zh-CN" dirty="0" smtClean="0">
                <a:latin typeface="+mn-ea"/>
                <a:ea typeface="+mn-ea"/>
              </a:rPr>
              <a:t>0</a:t>
            </a:r>
            <a:r>
              <a:rPr lang="zh-CN" altLang="en-US" dirty="0" smtClean="0">
                <a:latin typeface="+mn-ea"/>
                <a:ea typeface="+mn-ea"/>
              </a:rPr>
              <a:t>，继而用         来对“学习器</a:t>
            </a:r>
            <a:r>
              <a:rPr lang="en-US" altLang="zh-CN" dirty="0" smtClean="0">
                <a:latin typeface="+mn-ea"/>
                <a:ea typeface="+mn-ea"/>
              </a:rPr>
              <a:t>A</a:t>
            </a:r>
            <a:r>
              <a:rPr lang="zh-CN" altLang="en-US" dirty="0" smtClean="0">
                <a:latin typeface="+mn-ea"/>
                <a:ea typeface="+mn-ea"/>
              </a:rPr>
              <a:t>与</a:t>
            </a:r>
            <a:r>
              <a:rPr lang="en-US" altLang="zh-CN" dirty="0" smtClean="0">
                <a:latin typeface="+mn-ea"/>
                <a:ea typeface="+mn-ea"/>
              </a:rPr>
              <a:t>B</a:t>
            </a:r>
            <a:r>
              <a:rPr lang="zh-CN" altLang="en-US" dirty="0" smtClean="0">
                <a:latin typeface="+mn-ea"/>
                <a:ea typeface="+mn-ea"/>
              </a:rPr>
              <a:t>性能相同”这个假设做</a:t>
            </a:r>
            <a:r>
              <a:rPr lang="en-US" altLang="zh-CN" dirty="0" smtClean="0">
                <a:latin typeface="+mn-ea"/>
                <a:ea typeface="+mn-ea"/>
              </a:rPr>
              <a:t>t</a:t>
            </a:r>
            <a:r>
              <a:rPr lang="zh-CN" altLang="en-US" dirty="0" smtClean="0">
                <a:latin typeface="+mn-ea"/>
                <a:ea typeface="+mn-ea"/>
              </a:rPr>
              <a:t>检验。</a:t>
            </a:r>
            <a:endParaRPr lang="zh-CN" altLang="en-US" dirty="0">
              <a:latin typeface="+mn-ea"/>
              <a:ea typeface="+mn-ea"/>
            </a:endParaRPr>
          </a:p>
        </p:txBody>
      </p:sp>
      <p:pic>
        <p:nvPicPr>
          <p:cNvPr id="256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97953" y="1284270"/>
            <a:ext cx="1649412" cy="3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080" y="1652585"/>
            <a:ext cx="1197950" cy="280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内容占位符 2"/>
          <p:cNvSpPr txBox="1"/>
          <p:nvPr/>
        </p:nvSpPr>
        <p:spPr>
          <a:xfrm>
            <a:off x="603347" y="2998247"/>
            <a:ext cx="7576908" cy="18277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smtClean="0">
                <a:latin typeface="+mn-ea"/>
                <a:ea typeface="+mn-ea"/>
              </a:rPr>
              <a:t>假设检验的前提是测试错误率为泛化错误率的独立采样，然而由于样本有限，使用交叉验证导致训练集重叠，测试错误率并不独立，从而过高估计假设成立的概率，为缓解这一问题，可采用“</a:t>
            </a:r>
            <a:r>
              <a:rPr lang="en-US" altLang="zh-CN" dirty="0" smtClean="0">
                <a:latin typeface="+mn-ea"/>
                <a:ea typeface="+mn-ea"/>
              </a:rPr>
              <a:t>5</a:t>
            </a:r>
            <a:r>
              <a:rPr lang="zh-CN" altLang="en-US" dirty="0" smtClean="0">
                <a:latin typeface="+mn-ea"/>
                <a:ea typeface="+mn-ea"/>
              </a:rPr>
              <a:t>*</a:t>
            </a:r>
            <a:r>
              <a:rPr lang="en-US" altLang="zh-CN" dirty="0" smtClean="0">
                <a:latin typeface="+mn-ea"/>
                <a:ea typeface="+mn-ea"/>
              </a:rPr>
              <a:t>2</a:t>
            </a:r>
            <a:r>
              <a:rPr lang="zh-CN" altLang="en-US" dirty="0" smtClean="0">
                <a:latin typeface="+mn-ea"/>
                <a:ea typeface="+mn-ea"/>
              </a:rPr>
              <a:t>交叉验证”法</a:t>
            </a:r>
            <a:r>
              <a:rPr lang="en-US" altLang="zh-CN" dirty="0" smtClean="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a:t>
            </a:r>
            <a:r>
              <a:rPr lang="en-US" altLang="zh-CN" dirty="0" smtClean="0"/>
              <a:t>2</a:t>
            </a:r>
            <a:r>
              <a:rPr lang="zh-CN" altLang="en-US" dirty="0" smtClean="0"/>
              <a:t>交叉验证法</a:t>
            </a:r>
            <a:endParaRPr lang="zh-CN" altLang="en-US" dirty="0"/>
          </a:p>
        </p:txBody>
      </p:sp>
      <p:sp>
        <p:nvSpPr>
          <p:cNvPr id="4" name="内容占位符 2"/>
          <p:cNvSpPr txBox="1"/>
          <p:nvPr/>
        </p:nvSpPr>
        <p:spPr>
          <a:xfrm>
            <a:off x="474892" y="1271047"/>
            <a:ext cx="7576908" cy="4815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p:nvPr/>
        </p:nvSpPr>
        <p:spPr>
          <a:xfrm>
            <a:off x="603347" y="1271047"/>
            <a:ext cx="7576908" cy="18277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所谓</a:t>
            </a:r>
            <a:r>
              <a:rPr lang="en-US" altLang="zh-CN" dirty="0" smtClean="0">
                <a:latin typeface="+mn-ea"/>
                <a:ea typeface="+mn-ea"/>
              </a:rPr>
              <a:t>5</a:t>
            </a:r>
            <a:r>
              <a:rPr lang="zh-CN" altLang="en-US" dirty="0" smtClean="0">
                <a:latin typeface="+mn-ea"/>
                <a:ea typeface="+mn-ea"/>
              </a:rPr>
              <a:t>*</a:t>
            </a:r>
            <a:r>
              <a:rPr lang="en-US" altLang="zh-CN" dirty="0" smtClean="0">
                <a:latin typeface="+mn-ea"/>
                <a:ea typeface="+mn-ea"/>
              </a:rPr>
              <a:t>2</a:t>
            </a:r>
            <a:r>
              <a:rPr lang="zh-CN" altLang="en-US" dirty="0" smtClean="0">
                <a:latin typeface="+mn-ea"/>
                <a:ea typeface="+mn-ea"/>
              </a:rPr>
              <a:t>折交叉验证就是做</a:t>
            </a:r>
            <a:r>
              <a:rPr lang="en-US" altLang="zh-CN" dirty="0" smtClean="0">
                <a:latin typeface="+mn-ea"/>
                <a:ea typeface="+mn-ea"/>
              </a:rPr>
              <a:t>5</a:t>
            </a:r>
            <a:r>
              <a:rPr lang="zh-CN" altLang="en-US" dirty="0" smtClean="0">
                <a:latin typeface="+mn-ea"/>
                <a:ea typeface="+mn-ea"/>
              </a:rPr>
              <a:t>次二折交叉验证，每次二折交叉验证之前将数据打乱，使得</a:t>
            </a:r>
            <a:r>
              <a:rPr lang="en-US" altLang="zh-CN" dirty="0" smtClean="0">
                <a:latin typeface="+mn-ea"/>
                <a:ea typeface="+mn-ea"/>
              </a:rPr>
              <a:t>5</a:t>
            </a:r>
            <a:r>
              <a:rPr lang="zh-CN" altLang="en-US" dirty="0" smtClean="0">
                <a:latin typeface="+mn-ea"/>
                <a:ea typeface="+mn-ea"/>
              </a:rPr>
              <a:t>次交叉验证中的数据划分不重复。为缓解测试数据错误率的非独立性，仅计算第一次</a:t>
            </a:r>
            <a:r>
              <a:rPr lang="en-US" altLang="zh-CN" dirty="0" smtClean="0">
                <a:latin typeface="+mn-ea"/>
                <a:ea typeface="+mn-ea"/>
              </a:rPr>
              <a:t>2</a:t>
            </a:r>
            <a:r>
              <a:rPr lang="zh-CN" altLang="en-US" dirty="0" smtClean="0">
                <a:latin typeface="+mn-ea"/>
                <a:ea typeface="+mn-ea"/>
              </a:rPr>
              <a:t>折交叉验证结果的平均值                和每次二折实验计算得到的方差                             </a:t>
            </a:r>
            <a:r>
              <a:rPr lang="en-US" altLang="zh-CN" dirty="0">
                <a:latin typeface="+mn-ea"/>
                <a:ea typeface="+mn-ea"/>
              </a:rPr>
              <a:t> </a:t>
            </a:r>
            <a:r>
              <a:rPr lang="en-US" altLang="zh-CN" dirty="0" smtClean="0">
                <a:latin typeface="+mn-ea"/>
                <a:ea typeface="+mn-ea"/>
              </a:rPr>
              <a:t>,</a:t>
            </a:r>
            <a:r>
              <a:rPr lang="zh-CN" altLang="en-US" dirty="0" smtClean="0">
                <a:latin typeface="+mn-ea"/>
                <a:ea typeface="+mn-ea"/>
              </a:rPr>
              <a:t>则变量</a:t>
            </a:r>
            <a:endParaRPr lang="en-US" altLang="zh-CN" dirty="0" smtClean="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endParaRPr lang="en-US" altLang="zh-CN" dirty="0" smtClean="0">
              <a:latin typeface="+mn-ea"/>
              <a:ea typeface="+mn-ea"/>
            </a:endParaRPr>
          </a:p>
          <a:p>
            <a:pPr marL="0" indent="0">
              <a:lnSpc>
                <a:spcPct val="150000"/>
              </a:lnSpc>
              <a:buNone/>
            </a:pPr>
            <a:r>
              <a:rPr lang="zh-CN" altLang="en-US" dirty="0" smtClean="0">
                <a:latin typeface="+mn-ea"/>
                <a:ea typeface="+mn-ea"/>
              </a:rPr>
              <a:t>服从自由度为</a:t>
            </a:r>
            <a:r>
              <a:rPr lang="en-US" altLang="zh-CN" dirty="0" smtClean="0">
                <a:latin typeface="+mn-ea"/>
                <a:ea typeface="+mn-ea"/>
              </a:rPr>
              <a:t>5</a:t>
            </a:r>
            <a:r>
              <a:rPr lang="zh-CN" altLang="en-US" dirty="0" smtClean="0">
                <a:latin typeface="+mn-ea"/>
                <a:ea typeface="+mn-ea"/>
              </a:rPr>
              <a:t>的</a:t>
            </a:r>
            <a:r>
              <a:rPr lang="en-US" altLang="zh-CN" dirty="0" smtClean="0">
                <a:latin typeface="+mn-ea"/>
                <a:ea typeface="+mn-ea"/>
              </a:rPr>
              <a:t>t</a:t>
            </a:r>
            <a:r>
              <a:rPr lang="zh-CN" altLang="en-US" dirty="0" smtClean="0">
                <a:latin typeface="+mn-ea"/>
                <a:ea typeface="+mn-ea"/>
              </a:rPr>
              <a:t>分布。</a:t>
            </a:r>
            <a:endParaRPr lang="en-US" altLang="zh-CN" dirty="0" smtClean="0">
              <a:latin typeface="+mn-ea"/>
              <a:ea typeface="+mn-ea"/>
            </a:endParaRPr>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0177" y="3781271"/>
            <a:ext cx="2236787" cy="125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863" y="2944391"/>
            <a:ext cx="2027237" cy="3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724" y="3352149"/>
            <a:ext cx="4167963" cy="429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McNemar</a:t>
            </a:r>
            <a:r>
              <a:rPr lang="zh-CN" altLang="en-US" dirty="0" smtClean="0"/>
              <a:t>检验</a:t>
            </a:r>
            <a:endParaRPr lang="zh-CN" altLang="en-US" dirty="0"/>
          </a:p>
        </p:txBody>
      </p:sp>
      <p:sp>
        <p:nvSpPr>
          <p:cNvPr id="4" name="内容占位符 2"/>
          <p:cNvSpPr txBox="1"/>
          <p:nvPr/>
        </p:nvSpPr>
        <p:spPr>
          <a:xfrm>
            <a:off x="474892" y="1271047"/>
            <a:ext cx="7576908" cy="4815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p:nvPr/>
        </p:nvSpPr>
        <p:spPr>
          <a:xfrm>
            <a:off x="603347" y="1271047"/>
            <a:ext cx="7576908" cy="10276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对于二分类问题，留出法不仅可以估计出学习器</a:t>
            </a:r>
            <a:r>
              <a:rPr lang="en-US" altLang="zh-CN" dirty="0" smtClean="0">
                <a:latin typeface="+mn-ea"/>
                <a:ea typeface="+mn-ea"/>
              </a:rPr>
              <a:t>A</a:t>
            </a:r>
            <a:r>
              <a:rPr lang="zh-CN" altLang="en-US" dirty="0" smtClean="0">
                <a:latin typeface="+mn-ea"/>
                <a:ea typeface="+mn-ea"/>
              </a:rPr>
              <a:t>和</a:t>
            </a:r>
            <a:r>
              <a:rPr lang="en-US" altLang="zh-CN" dirty="0" smtClean="0">
                <a:latin typeface="+mn-ea"/>
                <a:ea typeface="+mn-ea"/>
              </a:rPr>
              <a:t>B</a:t>
            </a:r>
            <a:r>
              <a:rPr lang="zh-CN" altLang="en-US" dirty="0" smtClean="0">
                <a:latin typeface="+mn-ea"/>
                <a:ea typeface="+mn-ea"/>
              </a:rPr>
              <a:t>的测试错误率，还能获得两学习器分类结果的差别，如下表所示</a:t>
            </a:r>
            <a:endParaRPr lang="en-US" altLang="zh-CN" dirty="0" smtClean="0">
              <a:latin typeface="+mn-ea"/>
              <a:ea typeface="+mn-ea"/>
            </a:endParaRPr>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5663" y="2979737"/>
            <a:ext cx="268401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内容占位符 2"/>
          <p:cNvSpPr txBox="1"/>
          <p:nvPr/>
        </p:nvSpPr>
        <p:spPr>
          <a:xfrm>
            <a:off x="3918047" y="2614341"/>
            <a:ext cx="3943253" cy="2897459"/>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dirty="0" smtClean="0">
                <a:latin typeface="+mn-ea"/>
                <a:ea typeface="+mn-ea"/>
              </a:rPr>
              <a:t>假设两学习器性能相同</a:t>
            </a:r>
            <a:endParaRPr lang="en-US" altLang="zh-CN" dirty="0" smtClean="0">
              <a:latin typeface="+mn-ea"/>
              <a:ea typeface="+mn-ea"/>
            </a:endParaRPr>
          </a:p>
          <a:p>
            <a:pPr marL="0" indent="0">
              <a:lnSpc>
                <a:spcPct val="100000"/>
              </a:lnSpc>
              <a:buNone/>
            </a:pPr>
            <a:r>
              <a:rPr lang="zh-CN" altLang="en-US" dirty="0" smtClean="0">
                <a:latin typeface="+mn-ea"/>
                <a:ea typeface="+mn-ea"/>
              </a:rPr>
              <a:t>则       应服从正</a:t>
            </a:r>
            <a:r>
              <a:rPr lang="zh-CN" altLang="en-US" dirty="0">
                <a:latin typeface="+mn-ea"/>
                <a:ea typeface="+mn-ea"/>
              </a:rPr>
              <a:t>态</a:t>
            </a:r>
            <a:r>
              <a:rPr lang="zh-CN" altLang="en-US" dirty="0" smtClean="0">
                <a:latin typeface="+mn-ea"/>
                <a:ea typeface="+mn-ea"/>
              </a:rPr>
              <a:t>分布，且均值为</a:t>
            </a:r>
            <a:r>
              <a:rPr lang="en-US" altLang="zh-CN" dirty="0" smtClean="0">
                <a:latin typeface="+mn-ea"/>
                <a:ea typeface="+mn-ea"/>
              </a:rPr>
              <a:t>1</a:t>
            </a:r>
            <a:r>
              <a:rPr lang="zh-CN" altLang="en-US" dirty="0" smtClean="0">
                <a:latin typeface="+mn-ea"/>
                <a:ea typeface="+mn-ea"/>
              </a:rPr>
              <a:t>，方差为</a:t>
            </a:r>
            <a:r>
              <a:rPr lang="en-US" altLang="zh-CN" dirty="0">
                <a:latin typeface="+mn-ea"/>
                <a:ea typeface="+mn-ea"/>
              </a:rPr>
              <a:t> </a:t>
            </a:r>
            <a:r>
              <a:rPr lang="en-US" altLang="zh-CN" dirty="0" smtClean="0">
                <a:latin typeface="+mn-ea"/>
                <a:ea typeface="+mn-ea"/>
              </a:rPr>
              <a:t>       </a:t>
            </a:r>
            <a:r>
              <a:rPr lang="zh-CN" altLang="en-US" dirty="0" smtClean="0">
                <a:latin typeface="+mn-ea"/>
                <a:ea typeface="+mn-ea"/>
              </a:rPr>
              <a:t>，则</a:t>
            </a:r>
            <a:endParaRPr lang="en-US" altLang="zh-CN" dirty="0" smtClean="0">
              <a:latin typeface="+mn-ea"/>
              <a:ea typeface="+mn-ea"/>
            </a:endParaRPr>
          </a:p>
          <a:p>
            <a:pPr marL="0" indent="0">
              <a:lnSpc>
                <a:spcPct val="100000"/>
              </a:lnSpc>
              <a:buNone/>
            </a:pPr>
            <a:endParaRPr lang="en-US" altLang="zh-CN" dirty="0">
              <a:latin typeface="+mn-ea"/>
              <a:ea typeface="+mn-ea"/>
            </a:endParaRPr>
          </a:p>
          <a:p>
            <a:pPr marL="0" indent="0">
              <a:lnSpc>
                <a:spcPct val="100000"/>
              </a:lnSpc>
              <a:buNone/>
            </a:pPr>
            <a:r>
              <a:rPr lang="zh-CN" altLang="en-US" dirty="0" smtClean="0">
                <a:latin typeface="+mn-ea"/>
                <a:ea typeface="+mn-ea"/>
              </a:rPr>
              <a:t>服从自由度为</a:t>
            </a:r>
            <a:r>
              <a:rPr lang="en-US" altLang="zh-CN" dirty="0" smtClean="0">
                <a:latin typeface="+mn-ea"/>
                <a:ea typeface="+mn-ea"/>
              </a:rPr>
              <a:t>1</a:t>
            </a:r>
            <a:r>
              <a:rPr lang="zh-CN" altLang="en-US" dirty="0" smtClean="0">
                <a:latin typeface="+mn-ea"/>
                <a:ea typeface="+mn-ea"/>
              </a:rPr>
              <a:t>的   分布。</a:t>
            </a:r>
            <a:endParaRPr lang="en-US" altLang="zh-CN" dirty="0" smtClean="0">
              <a:latin typeface="+mn-ea"/>
              <a:ea typeface="+mn-ea"/>
            </a:endParaRP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363" y="2774949"/>
            <a:ext cx="1125537" cy="225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446" y="3179098"/>
            <a:ext cx="965151" cy="25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317" y="3547985"/>
            <a:ext cx="949414" cy="27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9931" y="3956050"/>
            <a:ext cx="2645569" cy="65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2742" y="4710113"/>
            <a:ext cx="333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Friedman</a:t>
            </a:r>
            <a:r>
              <a:rPr lang="zh-CN" altLang="en-US" dirty="0" smtClean="0"/>
              <a:t>检验</a:t>
            </a:r>
            <a:endParaRPr lang="zh-CN" altLang="en-US" dirty="0"/>
          </a:p>
        </p:txBody>
      </p:sp>
      <p:sp>
        <p:nvSpPr>
          <p:cNvPr id="4" name="内容占位符 2"/>
          <p:cNvSpPr txBox="1"/>
          <p:nvPr/>
        </p:nvSpPr>
        <p:spPr>
          <a:xfrm>
            <a:off x="474892" y="1271047"/>
            <a:ext cx="7576908" cy="4815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11" name="内容占位符 2"/>
          <p:cNvSpPr txBox="1"/>
          <p:nvPr/>
        </p:nvSpPr>
        <p:spPr>
          <a:xfrm>
            <a:off x="603347" y="1271047"/>
            <a:ext cx="7576908" cy="10276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交叉验证</a:t>
            </a:r>
            <a:r>
              <a:rPr lang="en-US" altLang="zh-CN" dirty="0" smtClean="0">
                <a:latin typeface="+mn-ea"/>
                <a:ea typeface="+mn-ea"/>
              </a:rPr>
              <a:t>t</a:t>
            </a:r>
            <a:r>
              <a:rPr lang="zh-CN" altLang="en-US" dirty="0" smtClean="0">
                <a:latin typeface="+mn-ea"/>
                <a:ea typeface="+mn-ea"/>
              </a:rPr>
              <a:t>检验和</a:t>
            </a:r>
            <a:r>
              <a:rPr lang="en-US" altLang="zh-CN" dirty="0" err="1" smtClean="0">
                <a:latin typeface="+mn-ea"/>
                <a:ea typeface="+mn-ea"/>
              </a:rPr>
              <a:t>McNemar</a:t>
            </a:r>
            <a:r>
              <a:rPr lang="zh-CN" altLang="en-US" dirty="0" smtClean="0">
                <a:latin typeface="+mn-ea"/>
                <a:ea typeface="+mn-ea"/>
              </a:rPr>
              <a:t>检验都是在一个数据集上比较两个算法的性能，可以用</a:t>
            </a:r>
            <a:r>
              <a:rPr lang="en-US" altLang="zh-CN" dirty="0" smtClean="0">
                <a:latin typeface="+mn-ea"/>
                <a:ea typeface="+mn-ea"/>
              </a:rPr>
              <a:t>Friedman</a:t>
            </a:r>
            <a:r>
              <a:rPr lang="zh-CN" altLang="en-US" dirty="0" smtClean="0">
                <a:latin typeface="+mn-ea"/>
                <a:ea typeface="+mn-ea"/>
              </a:rPr>
              <a:t>检验在一组数据集上对多个算法进行比较。</a:t>
            </a:r>
            <a:endParaRPr lang="en-US" altLang="zh-CN" dirty="0" smtClean="0">
              <a:latin typeface="+mn-ea"/>
              <a:ea typeface="+mn-ea"/>
            </a:endParaRPr>
          </a:p>
        </p:txBody>
      </p:sp>
      <p:grpSp>
        <p:nvGrpSpPr>
          <p:cNvPr id="7" name="组合 6"/>
          <p:cNvGrpSpPr/>
          <p:nvPr/>
        </p:nvGrpSpPr>
        <p:grpSpPr>
          <a:xfrm>
            <a:off x="679547" y="3099847"/>
            <a:ext cx="7576908" cy="2608803"/>
            <a:chOff x="679547" y="3099847"/>
            <a:chExt cx="7576908" cy="2608803"/>
          </a:xfrm>
        </p:grpSpPr>
        <p:sp>
          <p:nvSpPr>
            <p:cNvPr id="13" name="内容占位符 2"/>
            <p:cNvSpPr txBox="1"/>
            <p:nvPr/>
          </p:nvSpPr>
          <p:spPr>
            <a:xfrm>
              <a:off x="679547" y="3099847"/>
              <a:ext cx="7576908" cy="10276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假定用             四个数据集对算法       进行比较。</a:t>
              </a:r>
              <a:endParaRPr lang="en-US" altLang="zh-CN" dirty="0" smtClean="0">
                <a:latin typeface="+mn-ea"/>
                <a:ea typeface="+mn-ea"/>
              </a:endParaRPr>
            </a:p>
            <a:p>
              <a:pPr marL="0" indent="0">
                <a:lnSpc>
                  <a:spcPct val="150000"/>
                </a:lnSpc>
                <a:buNone/>
              </a:pPr>
              <a:r>
                <a:rPr lang="zh-CN" altLang="en-US" dirty="0">
                  <a:latin typeface="+mn-ea"/>
                  <a:ea typeface="+mn-ea"/>
                </a:rPr>
                <a:t>先</a:t>
              </a:r>
              <a:r>
                <a:rPr lang="zh-CN" altLang="en-US" dirty="0" smtClean="0">
                  <a:latin typeface="+mn-ea"/>
                  <a:ea typeface="+mn-ea"/>
                </a:rPr>
                <a:t>使用留出法或者交叉验证法得到每个算法在每个数据集上的测试结果，然后在每个数据集上根据性能好坏排序，并赋序值</a:t>
              </a:r>
              <a:r>
                <a:rPr lang="en-US" altLang="zh-CN" dirty="0" smtClean="0">
                  <a:latin typeface="+mn-ea"/>
                  <a:ea typeface="+mn-ea"/>
                </a:rPr>
                <a:t>1,2,…;</a:t>
              </a:r>
              <a:r>
                <a:rPr lang="zh-CN" altLang="en-US" dirty="0" smtClean="0">
                  <a:latin typeface="+mn-ea"/>
                  <a:ea typeface="+mn-ea"/>
                </a:rPr>
                <a:t>若算法性能相同则平分序值</a:t>
              </a:r>
              <a:r>
                <a:rPr lang="en-US" altLang="zh-CN" dirty="0" smtClean="0">
                  <a:latin typeface="+mn-ea"/>
                  <a:ea typeface="+mn-ea"/>
                </a:rPr>
                <a:t>,</a:t>
              </a:r>
              <a:r>
                <a:rPr lang="zh-CN" altLang="en-US" dirty="0" smtClean="0">
                  <a:latin typeface="+mn-ea"/>
                  <a:ea typeface="+mn-ea"/>
                </a:rPr>
                <a:t>继而得到每个算法的平均序值   </a:t>
              </a:r>
              <a:r>
                <a:rPr lang="en-US" altLang="zh-CN" dirty="0" smtClean="0">
                  <a:latin typeface="+mn-ea"/>
                  <a:ea typeface="+mn-ea"/>
                </a:rPr>
                <a:t>.</a:t>
              </a:r>
              <a:endParaRPr lang="en-US" altLang="zh-CN" dirty="0" smtClean="0">
                <a:latin typeface="+mn-ea"/>
                <a:ea typeface="+mn-ea"/>
              </a:endParaRPr>
            </a:p>
          </p:txBody>
        </p:sp>
        <p:graphicFrame>
          <p:nvGraphicFramePr>
            <p:cNvPr id="5" name="对象 4"/>
            <p:cNvGraphicFramePr>
              <a:graphicFrameLocks noChangeAspect="1"/>
            </p:cNvGraphicFramePr>
            <p:nvPr/>
          </p:nvGraphicFramePr>
          <p:xfrm>
            <a:off x="1645603" y="3305698"/>
            <a:ext cx="1707197" cy="285023"/>
          </p:xfrm>
          <a:graphic>
            <a:graphicData uri="http://schemas.openxmlformats.org/presentationml/2006/ole">
              <mc:AlternateContent xmlns:mc="http://schemas.openxmlformats.org/markup-compatibility/2006">
                <mc:Choice xmlns:v="urn:schemas-microsoft-com:vml" Requires="v">
                  <p:oleObj spid="_x0000_s28722" name="Formula" r:id="rId1" imgW="6972300" imgH="1162050" progId="Equation.Ribbit">
                    <p:embed/>
                  </p:oleObj>
                </mc:Choice>
                <mc:Fallback>
                  <p:oleObj name="Formula" r:id="rId1" imgW="6972300" imgH="1162050" progId="Equation.Ribbit">
                    <p:embed/>
                    <p:pic>
                      <p:nvPicPr>
                        <p:cNvPr id="0" name="图片 28721"/>
                        <p:cNvPicPr/>
                        <p:nvPr/>
                      </p:nvPicPr>
                      <p:blipFill>
                        <a:blip r:embed="rId2"/>
                        <a:stretch>
                          <a:fillRect/>
                        </a:stretch>
                      </p:blipFill>
                      <p:spPr>
                        <a:xfrm>
                          <a:off x="1645603" y="3305698"/>
                          <a:ext cx="1707197" cy="285023"/>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646738" y="3294585"/>
            <a:ext cx="893762" cy="293688"/>
          </p:xfrm>
          <a:graphic>
            <a:graphicData uri="http://schemas.openxmlformats.org/presentationml/2006/ole">
              <mc:AlternateContent xmlns:mc="http://schemas.openxmlformats.org/markup-compatibility/2006">
                <mc:Choice xmlns:v="urn:schemas-microsoft-com:vml" Requires="v">
                  <p:oleObj spid="_x0000_s28723" name="Formula" r:id="rId3" imgW="3657600" imgH="1200150" progId="Equation.Ribbit">
                    <p:embed/>
                  </p:oleObj>
                </mc:Choice>
                <mc:Fallback>
                  <p:oleObj name="Formula" r:id="rId3" imgW="3657600" imgH="1200150" progId="Equation.Ribbit">
                    <p:embed/>
                    <p:pic>
                      <p:nvPicPr>
                        <p:cNvPr id="0" name="对象 4"/>
                        <p:cNvPicPr>
                          <a:picLocks noChangeAspect="1" noChangeArrowheads="1"/>
                        </p:cNvPicPr>
                        <p:nvPr/>
                      </p:nvPicPr>
                      <p:blipFill>
                        <a:blip r:embed="rId4"/>
                        <a:srcRect/>
                        <a:stretch>
                          <a:fillRect/>
                        </a:stretch>
                      </p:blipFill>
                      <p:spPr bwMode="auto">
                        <a:xfrm>
                          <a:off x="5646738" y="3294585"/>
                          <a:ext cx="893762"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8210" y="5463224"/>
              <a:ext cx="307698" cy="24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Friedman</a:t>
            </a:r>
            <a:r>
              <a:rPr lang="zh-CN" altLang="en-US" dirty="0" smtClean="0"/>
              <a:t>检验</a:t>
            </a:r>
            <a:endParaRPr lang="zh-CN" altLang="en-US" dirty="0"/>
          </a:p>
        </p:txBody>
      </p:sp>
      <p:sp>
        <p:nvSpPr>
          <p:cNvPr id="4" name="内容占位符 2"/>
          <p:cNvSpPr txBox="1"/>
          <p:nvPr/>
        </p:nvSpPr>
        <p:spPr>
          <a:xfrm>
            <a:off x="474892" y="1271047"/>
            <a:ext cx="7576908" cy="4815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pic>
        <p:nvPicPr>
          <p:cNvPr id="296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3347" y="2509029"/>
            <a:ext cx="3459162" cy="2213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2"/>
          <p:cNvSpPr txBox="1"/>
          <p:nvPr/>
        </p:nvSpPr>
        <p:spPr>
          <a:xfrm>
            <a:off x="603347" y="1271047"/>
            <a:ext cx="7576908" cy="10276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得到表格如下所示，由平均序值进行</a:t>
            </a:r>
            <a:r>
              <a:rPr lang="en-US" altLang="zh-CN" dirty="0" smtClean="0">
                <a:latin typeface="+mn-ea"/>
                <a:ea typeface="+mn-ea"/>
              </a:rPr>
              <a:t>Friedman</a:t>
            </a:r>
            <a:r>
              <a:rPr lang="zh-CN" altLang="en-US" dirty="0" smtClean="0">
                <a:latin typeface="+mn-ea"/>
                <a:ea typeface="+mn-ea"/>
              </a:rPr>
              <a:t>检验来判断这些算法是否性能都相同。</a:t>
            </a:r>
            <a:endParaRPr lang="en-US" altLang="zh-CN" dirty="0" smtClean="0">
              <a:latin typeface="+mn-ea"/>
              <a:ea typeface="+mn-ea"/>
            </a:endParaRPr>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101" y="2882900"/>
            <a:ext cx="3589902"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p:nvPr/>
        </p:nvSpPr>
        <p:spPr>
          <a:xfrm>
            <a:off x="4108546" y="2369073"/>
            <a:ext cx="4362354" cy="10276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latin typeface="+mn-ea"/>
                <a:ea typeface="+mn-ea"/>
              </a:rPr>
              <a:t>则变量：</a:t>
            </a:r>
            <a:endParaRPr lang="en-US" altLang="zh-CN" dirty="0" smtClean="0">
              <a:latin typeface="+mn-ea"/>
              <a:ea typeface="+mn-ea"/>
            </a:endParaRPr>
          </a:p>
          <a:p>
            <a:pPr marL="0" indent="0">
              <a:lnSpc>
                <a:spcPct val="150000"/>
              </a:lnSpc>
              <a:buNone/>
            </a:pPr>
            <a:endParaRPr lang="en-US" altLang="zh-CN" dirty="0">
              <a:latin typeface="+mn-ea"/>
              <a:ea typeface="+mn-ea"/>
            </a:endParaRPr>
          </a:p>
          <a:p>
            <a:pPr marL="0" indent="0">
              <a:lnSpc>
                <a:spcPct val="150000"/>
              </a:lnSpc>
              <a:buNone/>
            </a:pPr>
            <a:r>
              <a:rPr lang="zh-CN" altLang="en-US" dirty="0" smtClean="0">
                <a:latin typeface="+mn-ea"/>
                <a:ea typeface="+mn-ea"/>
              </a:rPr>
              <a:t>服从自由度为</a:t>
            </a:r>
            <a:r>
              <a:rPr lang="en-US" altLang="zh-CN" dirty="0" smtClean="0">
                <a:latin typeface="+mn-ea"/>
                <a:ea typeface="+mn-ea"/>
              </a:rPr>
              <a:t>k-1</a:t>
            </a:r>
            <a:r>
              <a:rPr lang="zh-CN" altLang="en-US" dirty="0" smtClean="0">
                <a:latin typeface="+mn-ea"/>
                <a:ea typeface="+mn-ea"/>
              </a:rPr>
              <a:t>的   分布</a:t>
            </a:r>
            <a:endParaRPr lang="en-US" altLang="zh-CN" dirty="0" smtClean="0">
              <a:latin typeface="+mn-ea"/>
              <a:ea typeface="+mn-ea"/>
            </a:endParaRPr>
          </a:p>
          <a:p>
            <a:pPr marL="0" indent="0">
              <a:lnSpc>
                <a:spcPct val="150000"/>
              </a:lnSpc>
              <a:buNone/>
            </a:pPr>
            <a:r>
              <a:rPr lang="zh-CN" altLang="en-US" dirty="0" smtClean="0">
                <a:latin typeface="+mn-ea"/>
                <a:ea typeface="+mn-ea"/>
              </a:rPr>
              <a:t>其中</a:t>
            </a:r>
            <a:r>
              <a:rPr lang="en-US" altLang="zh-CN" dirty="0" smtClean="0">
                <a:latin typeface="+mn-ea"/>
                <a:ea typeface="+mn-ea"/>
              </a:rPr>
              <a:t>N</a:t>
            </a:r>
            <a:r>
              <a:rPr lang="zh-CN" altLang="en-US" dirty="0" smtClean="0">
                <a:latin typeface="+mn-ea"/>
                <a:ea typeface="+mn-ea"/>
              </a:rPr>
              <a:t>，</a:t>
            </a:r>
            <a:r>
              <a:rPr lang="en-US" altLang="zh-CN" dirty="0" smtClean="0">
                <a:latin typeface="+mn-ea"/>
                <a:ea typeface="+mn-ea"/>
              </a:rPr>
              <a:t>k</a:t>
            </a:r>
            <a:r>
              <a:rPr lang="zh-CN" altLang="en-US" dirty="0" smtClean="0">
                <a:latin typeface="+mn-ea"/>
                <a:ea typeface="+mn-ea"/>
              </a:rPr>
              <a:t>表示数据集和算法数目</a:t>
            </a:r>
            <a:endParaRPr lang="en-US" altLang="zh-CN" dirty="0" smtClean="0">
              <a:latin typeface="+mn-ea"/>
              <a:ea typeface="+mn-ea"/>
            </a:endParaRPr>
          </a:p>
        </p:txBody>
      </p:sp>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061" y="3757422"/>
            <a:ext cx="328877" cy="31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Nemenyi</a:t>
            </a:r>
            <a:r>
              <a:rPr lang="zh-CN" altLang="en-US" dirty="0" smtClean="0"/>
              <a:t>后续检验</a:t>
            </a:r>
            <a:endParaRPr lang="zh-CN" altLang="en-US" dirty="0"/>
          </a:p>
        </p:txBody>
      </p:sp>
      <p:sp>
        <p:nvSpPr>
          <p:cNvPr id="4" name="内容占位符 2"/>
          <p:cNvSpPr txBox="1"/>
          <p:nvPr/>
        </p:nvSpPr>
        <p:spPr>
          <a:xfrm>
            <a:off x="603347" y="1271047"/>
            <a:ext cx="7576908" cy="1027653"/>
          </a:xfrm>
          <a:prstGeom prst="rect">
            <a:avLst/>
          </a:prstGeom>
        </p:spPr>
        <p:txBody>
          <a:bodyPr vert="horz" lIns="91440" tIns="46800" rIns="91440" bIns="45720" rtlCol="0">
            <a:no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dirty="0" smtClean="0"/>
              <a:t>若“所有算法的性能相同”这个假设被拒绝，说明算法的性能显著不同，此时可用</a:t>
            </a:r>
            <a:r>
              <a:rPr lang="en-US" altLang="zh-CN" dirty="0" err="1"/>
              <a:t>Nemenyi</a:t>
            </a:r>
            <a:r>
              <a:rPr lang="zh-CN" altLang="en-US" dirty="0"/>
              <a:t>后续</a:t>
            </a:r>
            <a:r>
              <a:rPr lang="zh-CN" altLang="en-US" dirty="0" smtClean="0"/>
              <a:t>检验进一步区分算法。</a:t>
            </a:r>
            <a:endParaRPr lang="en-US" altLang="zh-CN" dirty="0" smtClean="0"/>
          </a:p>
          <a:p>
            <a:pPr marL="0" indent="0">
              <a:lnSpc>
                <a:spcPct val="150000"/>
              </a:lnSpc>
              <a:buNone/>
            </a:pPr>
            <a:r>
              <a:rPr lang="en-US" altLang="zh-CN" dirty="0" err="1" smtClean="0"/>
              <a:t>Nemenyi</a:t>
            </a:r>
            <a:r>
              <a:rPr lang="zh-CN" altLang="en-US" dirty="0" smtClean="0"/>
              <a:t>检验计算平均序值差别的临界阈值</a:t>
            </a:r>
            <a:endParaRPr lang="en-US" altLang="zh-CN" dirty="0" smtClean="0"/>
          </a:p>
          <a:p>
            <a:pPr marL="0" indent="0">
              <a:lnSpc>
                <a:spcPct val="150000"/>
              </a:lnSpc>
              <a:buNone/>
            </a:pPr>
            <a:endParaRPr lang="en-US" altLang="zh-CN" dirty="0"/>
          </a:p>
          <a:p>
            <a:pPr marL="0" indent="0">
              <a:lnSpc>
                <a:spcPct val="150000"/>
              </a:lnSpc>
              <a:buNone/>
            </a:pPr>
            <a:r>
              <a:rPr lang="zh-CN" altLang="en-US" dirty="0" smtClean="0"/>
              <a:t>如果两个算法的平均序值之差超出了临界阈值</a:t>
            </a:r>
            <a:r>
              <a:rPr lang="en-US" altLang="zh-CN" dirty="0" smtClean="0"/>
              <a:t>CD</a:t>
            </a:r>
            <a:r>
              <a:rPr lang="zh-CN" altLang="en-US" dirty="0" smtClean="0"/>
              <a:t>，则以相应的置信度拒绝“两个算法性能相同”这一假设。</a:t>
            </a:r>
            <a:endParaRPr lang="en-US" altLang="zh-CN" dirty="0" smtClean="0"/>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06739" y="3040064"/>
            <a:ext cx="2252661" cy="64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Friedman</a:t>
            </a:r>
            <a:r>
              <a:rPr lang="zh-CN" altLang="en-US" dirty="0" smtClean="0"/>
              <a:t>检验图</a:t>
            </a:r>
            <a:endParaRPr lang="zh-CN" altLang="en-US" dirty="0"/>
          </a:p>
        </p:txBody>
      </p:sp>
      <p:sp>
        <p:nvSpPr>
          <p:cNvPr id="3" name="内容占位符 2"/>
          <p:cNvSpPr>
            <a:spLocks noGrp="1"/>
          </p:cNvSpPr>
          <p:nvPr>
            <p:ph idx="1"/>
          </p:nvPr>
        </p:nvSpPr>
        <p:spPr>
          <a:xfrm>
            <a:off x="260350" y="1158537"/>
            <a:ext cx="8616950" cy="1978364"/>
          </a:xfrm>
        </p:spPr>
        <p:txBody>
          <a:bodyPr/>
          <a:lstStyle/>
          <a:p>
            <a:pPr marL="0" indent="0">
              <a:buNone/>
            </a:pPr>
            <a:r>
              <a:rPr lang="zh-CN" altLang="en-US" dirty="0"/>
              <a:t>根据</a:t>
            </a:r>
            <a:r>
              <a:rPr lang="zh-CN" altLang="en-US" dirty="0" smtClean="0"/>
              <a:t>上例的序值结果可绘制如下</a:t>
            </a:r>
            <a:r>
              <a:rPr lang="en-US" altLang="zh-CN" dirty="0" smtClean="0"/>
              <a:t>Friedman</a:t>
            </a:r>
            <a:r>
              <a:rPr lang="zh-CN" altLang="en-US" dirty="0" smtClean="0"/>
              <a:t>检验图，横轴为平均序值，每个算法圆点为其平均序值，线段为临界阈值的大小。</a:t>
            </a:r>
            <a:endParaRPr lang="en-US" altLang="zh-CN" dirty="0" smtClean="0"/>
          </a:p>
          <a:p>
            <a:pPr marL="0" indent="0">
              <a:buNone/>
            </a:pPr>
            <a:r>
              <a:rPr lang="zh-CN" altLang="en-US" dirty="0" smtClean="0"/>
              <a:t>     若两个算法有交叠</a:t>
            </a:r>
            <a:r>
              <a:rPr lang="en-US" altLang="zh-CN" dirty="0" smtClean="0"/>
              <a:t>(A</a:t>
            </a:r>
            <a:r>
              <a:rPr lang="zh-CN" altLang="en-US" dirty="0" smtClean="0"/>
              <a:t>和</a:t>
            </a:r>
            <a:r>
              <a:rPr lang="en-US" altLang="zh-CN" dirty="0" smtClean="0"/>
              <a:t>B)</a:t>
            </a:r>
            <a:r>
              <a:rPr lang="zh-CN" altLang="en-US" dirty="0" smtClean="0"/>
              <a:t>，则说明没有显著差别</a:t>
            </a:r>
            <a:r>
              <a:rPr lang="en-US" altLang="zh-CN" dirty="0" smtClean="0"/>
              <a:t>;</a:t>
            </a:r>
            <a:endParaRPr lang="en-US" altLang="zh-CN" dirty="0" smtClean="0"/>
          </a:p>
          <a:p>
            <a:pPr marL="0" indent="0">
              <a:buNone/>
            </a:pPr>
            <a:r>
              <a:rPr lang="zh-CN" altLang="en-US" dirty="0" smtClean="0"/>
              <a:t>     否则有显著差别</a:t>
            </a:r>
            <a:r>
              <a:rPr lang="en-US" altLang="zh-CN" dirty="0" smtClean="0"/>
              <a:t>(A</a:t>
            </a:r>
            <a:r>
              <a:rPr lang="zh-CN" altLang="en-US" dirty="0" smtClean="0"/>
              <a:t>和</a:t>
            </a:r>
            <a:r>
              <a:rPr lang="en-US" altLang="zh-CN" dirty="0" smtClean="0"/>
              <a:t>C),</a:t>
            </a:r>
            <a:r>
              <a:rPr lang="zh-CN" altLang="en-US" dirty="0" smtClean="0"/>
              <a:t>算法</a:t>
            </a:r>
            <a:r>
              <a:rPr lang="en-US" altLang="zh-CN" dirty="0" smtClean="0"/>
              <a:t>A</a:t>
            </a:r>
            <a:r>
              <a:rPr lang="zh-CN" altLang="en-US" dirty="0" smtClean="0"/>
              <a:t>明显优于算法</a:t>
            </a:r>
            <a:r>
              <a:rPr lang="en-US" altLang="zh-CN" dirty="0" smtClean="0"/>
              <a:t>C.</a:t>
            </a:r>
            <a:endParaRPr lang="zh-CN" altLang="en-US" dirty="0"/>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3013" y="2936875"/>
            <a:ext cx="5145087" cy="22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偏差与方差</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7"/>
            <a:ext cx="8616950" cy="873463"/>
          </a:xfrm>
        </p:spPr>
        <p:txBody>
          <a:bodyPr>
            <a:normAutofit fontScale="92500" lnSpcReduction="10000"/>
          </a:bodyPr>
          <a:lstStyle/>
          <a:p>
            <a:pPr marL="0" indent="0">
              <a:buNone/>
            </a:pPr>
            <a:r>
              <a:rPr lang="zh-CN" altLang="en-US" dirty="0"/>
              <a:t>通过实验可以估计学习算法的泛化性能，而“偏差</a:t>
            </a:r>
            <a:r>
              <a:rPr lang="en-US" altLang="zh-CN" dirty="0"/>
              <a:t>-</a:t>
            </a:r>
            <a:r>
              <a:rPr lang="zh-CN" altLang="en-US" dirty="0"/>
              <a:t>方差分解”可以用来帮助</a:t>
            </a:r>
            <a:r>
              <a:rPr lang="zh-CN" altLang="en-US" dirty="0" smtClean="0"/>
              <a:t>解释泛化</a:t>
            </a:r>
            <a:r>
              <a:rPr lang="zh-CN" altLang="en-US" dirty="0"/>
              <a:t>性能。偏差</a:t>
            </a:r>
            <a:r>
              <a:rPr lang="en-US" altLang="zh-CN" dirty="0"/>
              <a:t>-</a:t>
            </a:r>
            <a:r>
              <a:rPr lang="zh-CN" altLang="en-US" dirty="0"/>
              <a:t>方差</a:t>
            </a:r>
            <a:r>
              <a:rPr lang="zh-CN" altLang="en-US" dirty="0" smtClean="0"/>
              <a:t>分解</a:t>
            </a:r>
            <a:r>
              <a:rPr lang="zh-CN" altLang="en-US" dirty="0"/>
              <a:t>试图</a:t>
            </a:r>
            <a:r>
              <a:rPr lang="zh-CN" altLang="en-US" dirty="0" smtClean="0"/>
              <a:t>对</a:t>
            </a:r>
            <a:r>
              <a:rPr lang="zh-CN" altLang="en-US" dirty="0"/>
              <a:t>学习算法</a:t>
            </a:r>
            <a:r>
              <a:rPr lang="zh-CN" altLang="en-US" dirty="0" smtClean="0"/>
              <a:t>期望的泛华错误率</a:t>
            </a:r>
            <a:r>
              <a:rPr lang="zh-CN" altLang="en-US" dirty="0"/>
              <a:t>进行拆解。</a:t>
            </a:r>
            <a:endParaRPr lang="en-US" altLang="zh-CN" dirty="0"/>
          </a:p>
          <a:p>
            <a:pPr marL="0" indent="0">
              <a:buNone/>
            </a:pPr>
            <a:endParaRPr lang="zh-CN" altLang="en-US" dirty="0"/>
          </a:p>
        </p:txBody>
      </p:sp>
      <p:grpSp>
        <p:nvGrpSpPr>
          <p:cNvPr id="13" name="组合 12"/>
          <p:cNvGrpSpPr/>
          <p:nvPr/>
        </p:nvGrpSpPr>
        <p:grpSpPr>
          <a:xfrm>
            <a:off x="260350" y="2352337"/>
            <a:ext cx="8616950" cy="3835521"/>
            <a:chOff x="260350" y="2352337"/>
            <a:chExt cx="8616950" cy="3835521"/>
          </a:xfrm>
        </p:grpSpPr>
        <p:sp>
          <p:nvSpPr>
            <p:cNvPr id="5" name="内容占位符 2"/>
            <p:cNvSpPr txBox="1"/>
            <p:nvPr/>
          </p:nvSpPr>
          <p:spPr>
            <a:xfrm>
              <a:off x="260350" y="2352337"/>
              <a:ext cx="8616950" cy="383552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smtClean="0"/>
                <a:t>对测试样本  </a:t>
              </a:r>
              <a:r>
                <a:rPr lang="en-US" altLang="zh-CN" sz="2000" dirty="0" smtClean="0"/>
                <a:t>,</a:t>
              </a:r>
              <a:r>
                <a:rPr lang="zh-CN" altLang="en-US" sz="2000" dirty="0" smtClean="0"/>
                <a:t>令    为   在数据集中的标记， 为   的真实标记，</a:t>
              </a:r>
              <a:endParaRPr lang="en-US" altLang="zh-CN" sz="2000" dirty="0" smtClean="0"/>
            </a:p>
            <a:p>
              <a:pPr marL="0" indent="0">
                <a:buFont typeface="Wingdings" panose="05000000000000000000" pitchFamily="2" charset="2"/>
                <a:buNone/>
              </a:pPr>
              <a:r>
                <a:rPr lang="zh-CN" altLang="en-US" sz="2000" dirty="0" smtClean="0"/>
                <a:t>为训练集   上学得模型   在   上的预测输出。以回归任务为例：学习</a:t>
              </a:r>
              <a:endParaRPr lang="en-US" altLang="zh-CN" sz="2000" dirty="0" smtClean="0"/>
            </a:p>
            <a:p>
              <a:pPr marL="0" indent="0">
                <a:buFont typeface="Wingdings" panose="05000000000000000000" pitchFamily="2" charset="2"/>
                <a:buNone/>
              </a:pPr>
              <a:r>
                <a:rPr lang="zh-CN" altLang="en-US" sz="2000" dirty="0" smtClean="0"/>
                <a:t>算法的期望预期为：</a:t>
              </a:r>
              <a:endParaRPr lang="en-US" altLang="zh-CN" sz="2000" dirty="0" smtClean="0"/>
            </a:p>
            <a:p>
              <a:pPr marL="0" indent="0">
                <a:buFont typeface="Wingdings" panose="05000000000000000000" pitchFamily="2" charset="2"/>
                <a:buNone/>
              </a:pPr>
              <a:endParaRPr lang="en-US" altLang="zh-CN" sz="2000" dirty="0"/>
            </a:p>
            <a:p>
              <a:pPr marL="0" indent="0">
                <a:buFont typeface="Wingdings" panose="05000000000000000000" pitchFamily="2" charset="2"/>
                <a:buNone/>
              </a:pPr>
              <a:r>
                <a:rPr lang="zh-CN" altLang="en-US" sz="2000" dirty="0" smtClean="0"/>
                <a:t>使用样本数目相同的不同训练集产生的方差为</a:t>
              </a:r>
              <a:endParaRPr lang="en-US" altLang="zh-CN" sz="2000" dirty="0" smtClean="0"/>
            </a:p>
            <a:p>
              <a:pPr marL="0" indent="0">
                <a:buFont typeface="Wingdings" panose="05000000000000000000" pitchFamily="2" charset="2"/>
                <a:buNone/>
              </a:pPr>
              <a:endParaRPr lang="en-US" altLang="zh-CN" sz="2000" dirty="0"/>
            </a:p>
            <a:p>
              <a:pPr marL="0" indent="0">
                <a:buFont typeface="Wingdings" panose="05000000000000000000" pitchFamily="2" charset="2"/>
                <a:buNone/>
              </a:pPr>
              <a:endParaRPr lang="en-US" altLang="zh-CN" sz="2000" dirty="0" smtClean="0"/>
            </a:p>
            <a:p>
              <a:pPr marL="0" indent="0">
                <a:buFont typeface="Wingdings" panose="05000000000000000000" pitchFamily="2" charset="2"/>
                <a:buNone/>
              </a:pPr>
              <a:r>
                <a:rPr lang="zh-CN" altLang="en-US" sz="2000" dirty="0" smtClean="0"/>
                <a:t>噪声为</a:t>
              </a:r>
              <a:endParaRPr lang="zh-CN" altLang="en-US" sz="2000" dirty="0"/>
            </a:p>
          </p:txBody>
        </p:sp>
        <p:graphicFrame>
          <p:nvGraphicFramePr>
            <p:cNvPr id="4" name="对象 3"/>
            <p:cNvGraphicFramePr>
              <a:graphicFrameLocks noChangeAspect="1"/>
            </p:cNvGraphicFramePr>
            <p:nvPr/>
          </p:nvGraphicFramePr>
          <p:xfrm>
            <a:off x="1614488" y="2446338"/>
            <a:ext cx="173037" cy="236537"/>
          </p:xfrm>
          <a:graphic>
            <a:graphicData uri="http://schemas.openxmlformats.org/presentationml/2006/ole">
              <mc:AlternateContent xmlns:mc="http://schemas.openxmlformats.org/markup-compatibility/2006">
                <mc:Choice xmlns:v="urn:schemas-microsoft-com:vml" Requires="v">
                  <p:oleObj spid="_x0000_s32944" name="Formula" r:id="rId1" imgW="657225" imgH="895350" progId="Equation.Ribbit">
                    <p:embed/>
                  </p:oleObj>
                </mc:Choice>
                <mc:Fallback>
                  <p:oleObj name="Formula" r:id="rId1" imgW="657225" imgH="895350" progId="Equation.Ribbit">
                    <p:embed/>
                    <p:pic>
                      <p:nvPicPr>
                        <p:cNvPr id="0" name="图片 32943"/>
                        <p:cNvPicPr/>
                        <p:nvPr/>
                      </p:nvPicPr>
                      <p:blipFill>
                        <a:blip r:embed="rId2"/>
                        <a:stretch>
                          <a:fillRect/>
                        </a:stretch>
                      </p:blipFill>
                      <p:spPr>
                        <a:xfrm>
                          <a:off x="1614488" y="2446338"/>
                          <a:ext cx="173037" cy="23653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170113" y="2433468"/>
            <a:ext cx="333375" cy="239713"/>
          </p:xfrm>
          <a:graphic>
            <a:graphicData uri="http://schemas.openxmlformats.org/presentationml/2006/ole">
              <mc:AlternateContent xmlns:mc="http://schemas.openxmlformats.org/markup-compatibility/2006">
                <mc:Choice xmlns:v="urn:schemas-microsoft-com:vml" Requires="v">
                  <p:oleObj spid="_x0000_s32945" name="Formula" r:id="rId3" imgW="1257300" imgH="904875" progId="Equation.Ribbit">
                    <p:embed/>
                  </p:oleObj>
                </mc:Choice>
                <mc:Fallback>
                  <p:oleObj name="Formula" r:id="rId3" imgW="1257300" imgH="904875" progId="Equation.Ribbit">
                    <p:embed/>
                    <p:pic>
                      <p:nvPicPr>
                        <p:cNvPr id="0" name="图片 32944"/>
                        <p:cNvPicPr/>
                        <p:nvPr/>
                      </p:nvPicPr>
                      <p:blipFill>
                        <a:blip r:embed="rId4"/>
                        <a:stretch>
                          <a:fillRect/>
                        </a:stretch>
                      </p:blipFill>
                      <p:spPr>
                        <a:xfrm>
                          <a:off x="2170113" y="2433468"/>
                          <a:ext cx="333375" cy="239713"/>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795588" y="2459038"/>
            <a:ext cx="173037" cy="236537"/>
          </p:xfrm>
          <a:graphic>
            <a:graphicData uri="http://schemas.openxmlformats.org/presentationml/2006/ole">
              <mc:AlternateContent xmlns:mc="http://schemas.openxmlformats.org/markup-compatibility/2006">
                <mc:Choice xmlns:v="urn:schemas-microsoft-com:vml" Requires="v">
                  <p:oleObj spid="_x0000_s32946" name="Formula" r:id="rId5" imgW="657225" imgH="895350" progId="Equation.Ribbit">
                    <p:embed/>
                  </p:oleObj>
                </mc:Choice>
                <mc:Fallback>
                  <p:oleObj name="Formula" r:id="rId5" imgW="657225" imgH="89535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245903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5200650" y="2420768"/>
            <a:ext cx="163513" cy="239713"/>
          </p:xfrm>
          <a:graphic>
            <a:graphicData uri="http://schemas.openxmlformats.org/presentationml/2006/ole">
              <mc:AlternateContent xmlns:mc="http://schemas.openxmlformats.org/markup-compatibility/2006">
                <mc:Choice xmlns:v="urn:schemas-microsoft-com:vml" Requires="v">
                  <p:oleObj spid="_x0000_s32947" name="Formula" r:id="rId6" imgW="619125" imgH="904875" progId="Equation.Ribbit">
                    <p:embed/>
                  </p:oleObj>
                </mc:Choice>
                <mc:Fallback>
                  <p:oleObj name="Formula" r:id="rId6" imgW="619125" imgH="904875" progId="Equation.Ribbit">
                    <p:embed/>
                    <p:pic>
                      <p:nvPicPr>
                        <p:cNvPr id="0" name="图片 32946"/>
                        <p:cNvPicPr/>
                        <p:nvPr/>
                      </p:nvPicPr>
                      <p:blipFill>
                        <a:blip r:embed="rId7"/>
                        <a:stretch>
                          <a:fillRect/>
                        </a:stretch>
                      </p:blipFill>
                      <p:spPr>
                        <a:xfrm>
                          <a:off x="5200650" y="2420768"/>
                          <a:ext cx="163513" cy="239713"/>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678488" y="2453937"/>
            <a:ext cx="173037" cy="236537"/>
          </p:xfrm>
          <a:graphic>
            <a:graphicData uri="http://schemas.openxmlformats.org/presentationml/2006/ole">
              <mc:AlternateContent xmlns:mc="http://schemas.openxmlformats.org/markup-compatibility/2006">
                <mc:Choice xmlns:v="urn:schemas-microsoft-com:vml" Requires="v">
                  <p:oleObj spid="_x0000_s32948" name="Formula" r:id="rId8" imgW="657225" imgH="895350" progId="Equation.Ribbit">
                    <p:embed/>
                  </p:oleObj>
                </mc:Choice>
                <mc:Fallback>
                  <p:oleObj name="Formula" r:id="rId8" imgW="657225" imgH="89535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88" y="2453937"/>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8"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97739" y="2389230"/>
              <a:ext cx="830261" cy="28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nvGraphicFramePr>
          <p:xfrm>
            <a:off x="1423988" y="2837649"/>
            <a:ext cx="195261" cy="239751"/>
          </p:xfrm>
          <a:graphic>
            <a:graphicData uri="http://schemas.openxmlformats.org/presentationml/2006/ole">
              <mc:AlternateContent xmlns:mc="http://schemas.openxmlformats.org/markup-compatibility/2006">
                <mc:Choice xmlns:v="urn:schemas-microsoft-com:vml" Requires="v">
                  <p:oleObj spid="_x0000_s32949" name="Formula" r:id="rId10" imgW="952500" imgH="1162050" progId="Equation.Ribbit">
                    <p:embed/>
                  </p:oleObj>
                </mc:Choice>
                <mc:Fallback>
                  <p:oleObj name="Formula" r:id="rId10" imgW="952500" imgH="1162050" progId="Equation.Ribbit">
                    <p:embed/>
                    <p:pic>
                      <p:nvPicPr>
                        <p:cNvPr id="0" name="图片 32948"/>
                        <p:cNvPicPr/>
                        <p:nvPr/>
                      </p:nvPicPr>
                      <p:blipFill>
                        <a:blip r:embed="rId11"/>
                        <a:stretch>
                          <a:fillRect/>
                        </a:stretch>
                      </p:blipFill>
                      <p:spPr>
                        <a:xfrm>
                          <a:off x="1423988" y="2837649"/>
                          <a:ext cx="195261" cy="23975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2969261" y="2827168"/>
            <a:ext cx="127000" cy="228828"/>
          </p:xfrm>
          <a:graphic>
            <a:graphicData uri="http://schemas.openxmlformats.org/presentationml/2006/ole">
              <mc:AlternateContent xmlns:mc="http://schemas.openxmlformats.org/markup-compatibility/2006">
                <mc:Choice xmlns:v="urn:schemas-microsoft-com:vml" Requires="v">
                  <p:oleObj spid="_x0000_s32950" name="Formula" r:id="rId12" imgW="666750" imgH="1200150" progId="Equation.Ribbit">
                    <p:embed/>
                  </p:oleObj>
                </mc:Choice>
                <mc:Fallback>
                  <p:oleObj name="Formula" r:id="rId12" imgW="666750" imgH="1200150" progId="Equation.Ribbit">
                    <p:embed/>
                    <p:pic>
                      <p:nvPicPr>
                        <p:cNvPr id="0" name="图片 32949"/>
                        <p:cNvPicPr/>
                        <p:nvPr/>
                      </p:nvPicPr>
                      <p:blipFill>
                        <a:blip r:embed="rId13"/>
                        <a:stretch>
                          <a:fillRect/>
                        </a:stretch>
                      </p:blipFill>
                      <p:spPr>
                        <a:xfrm>
                          <a:off x="2969261" y="2827168"/>
                          <a:ext cx="127000" cy="22882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3485192" y="2850198"/>
            <a:ext cx="173037" cy="236537"/>
          </p:xfrm>
          <a:graphic>
            <a:graphicData uri="http://schemas.openxmlformats.org/presentationml/2006/ole">
              <mc:AlternateContent xmlns:mc="http://schemas.openxmlformats.org/markup-compatibility/2006">
                <mc:Choice xmlns:v="urn:schemas-microsoft-com:vml" Requires="v">
                  <p:oleObj spid="_x0000_s32951" name="Formula" r:id="rId14" imgW="657225" imgH="895350" progId="Equation.Ribbit">
                    <p:embed/>
                  </p:oleObj>
                </mc:Choice>
                <mc:Fallback>
                  <p:oleObj name="Formula" r:id="rId14" imgW="657225" imgH="89535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5192" y="285019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1" name="Picture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4074" y="3462925"/>
              <a:ext cx="2384642" cy="39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2"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32423" y="4352820"/>
              <a:ext cx="3755851" cy="4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3" name="Picture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05708" y="5479812"/>
              <a:ext cx="2209279" cy="4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经验误差与过拟合</a:t>
            </a:r>
            <a:endParaRPr lang="zh-CN" altLang="en-US" dirty="0"/>
          </a:p>
        </p:txBody>
      </p:sp>
      <p:sp>
        <p:nvSpPr>
          <p:cNvPr id="7" name="内容占位符 2"/>
          <p:cNvSpPr>
            <a:spLocks noGrp="1"/>
          </p:cNvSpPr>
          <p:nvPr>
            <p:ph idx="1"/>
          </p:nvPr>
        </p:nvSpPr>
        <p:spPr>
          <a:xfrm>
            <a:off x="260350" y="1317625"/>
            <a:ext cx="8616950" cy="2026824"/>
          </a:xfrm>
        </p:spPr>
        <p:txBody>
          <a:bodyPr>
            <a:normAutofit/>
          </a:bodyPr>
          <a:lstStyle/>
          <a:p>
            <a:r>
              <a:rPr lang="zh-CN" altLang="en-US" dirty="0" smtClean="0">
                <a:solidFill>
                  <a:srgbClr val="023A91"/>
                </a:solidFill>
              </a:rPr>
              <a:t>错误率</a:t>
            </a:r>
            <a:r>
              <a:rPr lang="en-US" altLang="zh-CN" dirty="0" smtClean="0">
                <a:solidFill>
                  <a:srgbClr val="023A91"/>
                </a:solidFill>
              </a:rPr>
              <a:t>&amp;</a:t>
            </a:r>
            <a:r>
              <a:rPr lang="zh-CN" altLang="en-US" dirty="0" smtClean="0">
                <a:solidFill>
                  <a:srgbClr val="023A91"/>
                </a:solidFill>
              </a:rPr>
              <a:t>误差：</a:t>
            </a:r>
            <a:endParaRPr lang="en-US" altLang="zh-CN" dirty="0" smtClean="0">
              <a:solidFill>
                <a:srgbClr val="023A91"/>
              </a:solidFill>
            </a:endParaRPr>
          </a:p>
          <a:p>
            <a:pPr lvl="1"/>
            <a:r>
              <a:rPr lang="zh-CN" altLang="en-US" dirty="0"/>
              <a:t>错误率</a:t>
            </a:r>
            <a:r>
              <a:rPr lang="en-US" altLang="zh-CN" dirty="0"/>
              <a:t>: </a:t>
            </a:r>
            <a:r>
              <a:rPr lang="zh-CN" altLang="en-US" dirty="0"/>
              <a:t>错分样本的占</a:t>
            </a:r>
            <a:r>
              <a:rPr lang="zh-CN" altLang="en-US" dirty="0" smtClean="0"/>
              <a:t>比：</a:t>
            </a:r>
            <a:endParaRPr lang="en-US" altLang="zh-CN" dirty="0" smtClean="0"/>
          </a:p>
          <a:p>
            <a:pPr lvl="1"/>
            <a:r>
              <a:rPr lang="zh-CN" altLang="en-US" dirty="0" smtClean="0"/>
              <a:t>误差：样本真实输出与预测输出之间的差异</a:t>
            </a:r>
            <a:endParaRPr lang="en-US" altLang="zh-CN" dirty="0" smtClean="0"/>
          </a:p>
          <a:p>
            <a:pPr lvl="2"/>
            <a:r>
              <a:rPr lang="zh-CN" altLang="en-US" dirty="0" smtClean="0"/>
              <a:t>训练</a:t>
            </a:r>
            <a:r>
              <a:rPr lang="en-US" altLang="zh-CN" dirty="0" smtClean="0"/>
              <a:t>(</a:t>
            </a:r>
            <a:r>
              <a:rPr lang="zh-CN" altLang="en-US" dirty="0" smtClean="0"/>
              <a:t>经验</a:t>
            </a:r>
            <a:r>
              <a:rPr lang="en-US" altLang="zh-CN" dirty="0" smtClean="0"/>
              <a:t>)</a:t>
            </a:r>
            <a:r>
              <a:rPr lang="zh-CN" altLang="en-US" dirty="0" smtClean="0"/>
              <a:t>误差：训练集上</a:t>
            </a:r>
            <a:endParaRPr lang="en-US" altLang="zh-CN" dirty="0" smtClean="0"/>
          </a:p>
          <a:p>
            <a:pPr lvl="2"/>
            <a:r>
              <a:rPr lang="zh-CN" altLang="en-US" dirty="0" smtClean="0"/>
              <a:t>测试误差：测试集</a:t>
            </a:r>
            <a:endParaRPr lang="en-US" altLang="zh-CN" dirty="0" smtClean="0"/>
          </a:p>
          <a:p>
            <a:pPr lvl="2"/>
            <a:r>
              <a:rPr lang="zh-CN" altLang="en-US" dirty="0"/>
              <a:t>泛化</a:t>
            </a:r>
            <a:r>
              <a:rPr lang="zh-CN" altLang="en-US" dirty="0" smtClean="0"/>
              <a:t>误差：除训练集外所有样本</a:t>
            </a:r>
            <a:endParaRPr lang="en-US" altLang="zh-CN" dirty="0" smtClean="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5297" y="1744195"/>
            <a:ext cx="1104900" cy="283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p:nvPr/>
        </p:nvSpPr>
        <p:spPr>
          <a:xfrm>
            <a:off x="838059" y="3715289"/>
            <a:ext cx="6890499" cy="1432908"/>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由于</a:t>
            </a:r>
            <a:r>
              <a:rPr lang="zh-CN" altLang="en-US" dirty="0" smtClean="0"/>
              <a:t>事先并不知道新样本的特征，</a:t>
            </a:r>
            <a:r>
              <a:rPr lang="zh-CN" altLang="en-US" dirty="0"/>
              <a:t>我们</a:t>
            </a:r>
            <a:r>
              <a:rPr lang="zh-CN" altLang="en-US" dirty="0" smtClean="0"/>
              <a:t>只能努力使经验误差最小化；</a:t>
            </a:r>
            <a:endParaRPr lang="en-US" altLang="zh-CN" dirty="0" smtClean="0"/>
          </a:p>
          <a:p>
            <a:pPr marL="457200" lvl="1" indent="0">
              <a:buNone/>
            </a:pPr>
            <a:r>
              <a:rPr lang="zh-CN" altLang="en-US" dirty="0" smtClean="0"/>
              <a:t>很多时候虽然能在训练集上做到分类错误率为零，但多数情况下这样的学习器并不好</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fade">
                                      <p:cBhvr>
                                        <p:cTn id="29" dur="1000"/>
                                        <p:tgtEl>
                                          <p:spTgt spid="8">
                                            <p:txEl>
                                              <p:pRg st="0" end="0"/>
                                            </p:txEl>
                                          </p:spTgt>
                                        </p:tgtEl>
                                      </p:cBhvr>
                                    </p:animEffect>
                                    <p:anim calcmode="lin" valueType="num">
                                      <p:cBhvr>
                                        <p:cTn id="3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fade">
                                      <p:cBhvr>
                                        <p:cTn id="36" dur="1000"/>
                                        <p:tgtEl>
                                          <p:spTgt spid="8">
                                            <p:txEl>
                                              <p:pRg st="1" end="1"/>
                                            </p:txEl>
                                          </p:spTgt>
                                        </p:tgtEl>
                                      </p:cBhvr>
                                    </p:animEffect>
                                    <p:anim calcmode="lin" valueType="num">
                                      <p:cBhvr>
                                        <p:cTn id="3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7"/>
            <a:ext cx="8616950" cy="873463"/>
          </a:xfrm>
        </p:spPr>
        <p:txBody>
          <a:bodyPr>
            <a:normAutofit fontScale="92500"/>
          </a:bodyPr>
          <a:lstStyle/>
          <a:p>
            <a:pPr marL="0" indent="0">
              <a:buNone/>
            </a:pPr>
            <a:r>
              <a:rPr lang="zh-CN" altLang="en-US" dirty="0" smtClean="0">
                <a:latin typeface="+mn-ea"/>
                <a:ea typeface="+mn-ea"/>
              </a:rPr>
              <a:t>期望输出与真实标记的差别称为偏差，即</a:t>
            </a:r>
            <a:endParaRPr lang="en-US" altLang="zh-CN" dirty="0" smtClean="0">
              <a:latin typeface="+mn-ea"/>
              <a:ea typeface="+mn-ea"/>
            </a:endParaRPr>
          </a:p>
          <a:p>
            <a:pPr marL="0" indent="0">
              <a:buNone/>
            </a:pPr>
            <a:r>
              <a:rPr lang="zh-CN" altLang="en-US" dirty="0" smtClean="0">
                <a:latin typeface="+mn-ea"/>
                <a:ea typeface="+mn-ea"/>
              </a:rPr>
              <a:t>为便与讨论，假定噪声期望为</a:t>
            </a:r>
            <a:r>
              <a:rPr lang="en-US" altLang="zh-CN" dirty="0" smtClean="0">
                <a:latin typeface="+mn-ea"/>
                <a:ea typeface="+mn-ea"/>
              </a:rPr>
              <a:t>0</a:t>
            </a:r>
            <a:r>
              <a:rPr lang="zh-CN" altLang="en-US" dirty="0" smtClean="0">
                <a:latin typeface="+mn-ea"/>
                <a:ea typeface="+mn-ea"/>
              </a:rPr>
              <a:t>，也即              </a:t>
            </a:r>
            <a:r>
              <a:rPr lang="en-US" altLang="zh-CN" dirty="0" smtClean="0">
                <a:latin typeface="+mn-ea"/>
                <a:ea typeface="+mn-ea"/>
              </a:rPr>
              <a:t>, </a:t>
            </a:r>
            <a:r>
              <a:rPr lang="zh-CN" altLang="en-US" dirty="0" smtClean="0">
                <a:latin typeface="+mn-ea"/>
                <a:ea typeface="+mn-ea"/>
              </a:rPr>
              <a:t>对泛化误差分解</a:t>
            </a:r>
            <a:endParaRPr lang="zh-CN" altLang="en-US" dirty="0">
              <a:latin typeface="+mn-ea"/>
              <a:ea typeface="+mn-ea"/>
            </a:endParaRPr>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22473" y="1109687"/>
            <a:ext cx="2815738" cy="4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428" y="1630408"/>
            <a:ext cx="1757036" cy="2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26" y="2331799"/>
            <a:ext cx="7081185" cy="293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473292" y="3038159"/>
            <a:ext cx="8616950" cy="2392470"/>
          </a:xfrm>
        </p:spPr>
        <p:txBody>
          <a:bodyPr>
            <a:normAutofit/>
          </a:bodyPr>
          <a:lstStyle/>
          <a:p>
            <a:pPr marL="0" indent="0">
              <a:buNone/>
            </a:pPr>
            <a:r>
              <a:rPr lang="zh-CN" altLang="en-US" dirty="0" smtClean="0"/>
              <a:t>又由假设中噪声期望为</a:t>
            </a:r>
            <a:r>
              <a:rPr lang="en-US" altLang="zh-CN" dirty="0" smtClean="0"/>
              <a:t>0</a:t>
            </a:r>
            <a:r>
              <a:rPr lang="zh-CN" altLang="en-US" dirty="0" smtClean="0"/>
              <a:t>，可得</a:t>
            </a:r>
            <a:endParaRPr lang="en-US" altLang="zh-CN" dirty="0" smtClean="0"/>
          </a:p>
          <a:p>
            <a:pPr marL="0" indent="0">
              <a:buNone/>
            </a:pPr>
            <a:endParaRPr lang="en-US" altLang="zh-CN" dirty="0" smtClean="0"/>
          </a:p>
          <a:p>
            <a:pPr marL="0" indent="0">
              <a:buNone/>
            </a:pPr>
            <a:endParaRPr lang="en-US" altLang="zh-CN" dirty="0"/>
          </a:p>
          <a:p>
            <a:pPr marL="0" indent="0">
              <a:buNone/>
            </a:pPr>
            <a:r>
              <a:rPr lang="zh-CN" altLang="en-US" dirty="0"/>
              <a:t>于是</a:t>
            </a:r>
            <a:r>
              <a:rPr lang="zh-CN" altLang="en-US" dirty="0" smtClean="0"/>
              <a:t>：</a:t>
            </a:r>
            <a:r>
              <a:rPr lang="en-US" altLang="zh-CN" dirty="0" smtClean="0"/>
              <a:t>                                         </a:t>
            </a:r>
            <a:endParaRPr lang="en-US" altLang="zh-CN" dirty="0" smtClean="0"/>
          </a:p>
          <a:p>
            <a:pPr marL="0" indent="0">
              <a:buNone/>
            </a:pPr>
            <a:r>
              <a:rPr lang="zh-CN" altLang="en-US" dirty="0" smtClean="0"/>
              <a:t>也即泛化误差可分解为偏差、方差与噪声之和。</a:t>
            </a:r>
            <a:endParaRPr lang="en-US" altLang="zh-CN" dirty="0" smtClean="0"/>
          </a:p>
          <a:p>
            <a:pPr marL="0" indent="0">
              <a:buNone/>
            </a:pPr>
            <a:endParaRPr lang="en-US" altLang="zh-CN" dirty="0"/>
          </a:p>
          <a:p>
            <a:pPr marL="0" indent="0">
              <a:buNone/>
            </a:pPr>
            <a:endParaRPr lang="en-US" altLang="zh-CN" dirty="0" smtClean="0"/>
          </a:p>
        </p:txBody>
      </p:sp>
      <p:pic>
        <p:nvPicPr>
          <p:cNvPr id="348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5125" y="355314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22" y="4334463"/>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036" y="1244774"/>
            <a:ext cx="6505966" cy="15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6"/>
            <a:ext cx="8616950" cy="4428071"/>
          </a:xfrm>
        </p:spPr>
        <p:txBody>
          <a:bodyPr>
            <a:normAutofit/>
          </a:bodyPr>
          <a:lstStyle/>
          <a:p>
            <a:pPr lvl="1"/>
            <a:r>
              <a:rPr lang="zh-CN" altLang="en-US" sz="2100" dirty="0">
                <a:latin typeface="+mn-ea"/>
                <a:ea typeface="+mn-ea"/>
              </a:rPr>
              <a:t>偏差度量了学习</a:t>
            </a:r>
            <a:r>
              <a:rPr lang="zh-CN" altLang="en-US" sz="2100" dirty="0" smtClean="0">
                <a:latin typeface="+mn-ea"/>
                <a:ea typeface="+mn-ea"/>
              </a:rPr>
              <a:t>算法期望</a:t>
            </a:r>
            <a:r>
              <a:rPr lang="zh-CN" altLang="en-US" sz="2100" dirty="0">
                <a:latin typeface="+mn-ea"/>
                <a:ea typeface="+mn-ea"/>
              </a:rPr>
              <a:t>预测与真实结果的偏离程度；即刻画了学习算法本身的拟合能力；</a:t>
            </a:r>
            <a:endParaRPr lang="en-US" altLang="zh-CN" sz="2100" dirty="0">
              <a:latin typeface="+mn-ea"/>
              <a:ea typeface="+mn-ea"/>
            </a:endParaRPr>
          </a:p>
          <a:p>
            <a:pPr lvl="1"/>
            <a:r>
              <a:rPr lang="zh-CN" altLang="en-US" sz="2100" dirty="0">
                <a:latin typeface="+mn-ea"/>
                <a:ea typeface="+mn-ea"/>
              </a:rPr>
              <a:t>方差度量了同样大小训练集的变动所导致的学习性能的变化；即刻画了数据扰动所造成的影响；</a:t>
            </a:r>
            <a:endParaRPr lang="en-US" altLang="zh-CN" sz="2100" dirty="0">
              <a:latin typeface="+mn-ea"/>
              <a:ea typeface="+mn-ea"/>
            </a:endParaRPr>
          </a:p>
          <a:p>
            <a:pPr lvl="1"/>
            <a:r>
              <a:rPr lang="zh-CN" altLang="en-US" sz="2100" dirty="0">
                <a:latin typeface="+mn-ea"/>
                <a:ea typeface="+mn-ea"/>
              </a:rPr>
              <a:t>噪声表达了在当前任务上任何学习算法所能达到的期望泛化误差</a:t>
            </a:r>
            <a:r>
              <a:rPr lang="zh-CN" altLang="en-US" sz="2100" dirty="0" smtClean="0">
                <a:latin typeface="+mn-ea"/>
                <a:ea typeface="+mn-ea"/>
              </a:rPr>
              <a:t>的</a:t>
            </a:r>
            <a:r>
              <a:rPr lang="zh-CN" altLang="en-US" sz="2100" dirty="0">
                <a:latin typeface="+mn-ea"/>
                <a:ea typeface="+mn-ea"/>
              </a:rPr>
              <a:t>下界</a:t>
            </a:r>
            <a:r>
              <a:rPr lang="zh-CN" altLang="en-US" sz="2100" dirty="0" smtClean="0">
                <a:latin typeface="+mn-ea"/>
                <a:ea typeface="+mn-ea"/>
              </a:rPr>
              <a:t>；</a:t>
            </a:r>
            <a:r>
              <a:rPr lang="zh-CN" altLang="en-US" sz="2100" dirty="0">
                <a:latin typeface="+mn-ea"/>
                <a:ea typeface="+mn-ea"/>
              </a:rPr>
              <a:t>即刻画了学习问题本身的难度。</a:t>
            </a:r>
            <a:endParaRPr lang="en-US" altLang="zh-CN" sz="2100" dirty="0">
              <a:latin typeface="+mn-ea"/>
              <a:ea typeface="+mn-ea"/>
            </a:endParaRPr>
          </a:p>
          <a:p>
            <a:pPr marL="0" indent="0">
              <a:buNone/>
            </a:pPr>
            <a:endParaRPr lang="en-US" altLang="zh-CN" dirty="0" smtClean="0">
              <a:latin typeface="+mn-ea"/>
              <a:ea typeface="+mn-ea"/>
            </a:endParaRPr>
          </a:p>
          <a:p>
            <a:pPr marL="457200" lvl="1" indent="0">
              <a:buNone/>
            </a:pPr>
            <a:r>
              <a:rPr lang="zh-CN" altLang="en-US" dirty="0" smtClean="0">
                <a:latin typeface="+mn-ea"/>
                <a:ea typeface="+mn-ea"/>
              </a:rPr>
              <a:t>泛化性能是由学习算法的能力、数据的充分性以及学习任务本身的难度所共同决定的。给定学习任务为了取得好的泛化性能，需要使偏差小</a:t>
            </a:r>
            <a:r>
              <a:rPr lang="en-US" altLang="zh-CN" dirty="0" smtClean="0">
                <a:latin typeface="+mn-ea"/>
                <a:ea typeface="+mn-ea"/>
              </a:rPr>
              <a:t>(</a:t>
            </a:r>
            <a:r>
              <a:rPr lang="zh-CN" altLang="en-US" dirty="0" smtClean="0">
                <a:latin typeface="+mn-ea"/>
                <a:ea typeface="+mn-ea"/>
              </a:rPr>
              <a:t>充分拟合数据</a:t>
            </a:r>
            <a:r>
              <a:rPr lang="en-US" altLang="zh-CN" dirty="0" smtClean="0">
                <a:latin typeface="+mn-ea"/>
                <a:ea typeface="+mn-ea"/>
              </a:rPr>
              <a:t>)</a:t>
            </a:r>
            <a:r>
              <a:rPr lang="zh-CN" altLang="en-US" dirty="0" smtClean="0">
                <a:latin typeface="+mn-ea"/>
                <a:ea typeface="+mn-ea"/>
              </a:rPr>
              <a:t>而且方差较小</a:t>
            </a:r>
            <a:r>
              <a:rPr lang="en-US" altLang="zh-CN" dirty="0" smtClean="0">
                <a:latin typeface="+mn-ea"/>
                <a:ea typeface="+mn-ea"/>
              </a:rPr>
              <a:t>(</a:t>
            </a:r>
            <a:r>
              <a:rPr lang="zh-CN" altLang="en-US" dirty="0" smtClean="0">
                <a:latin typeface="+mn-ea"/>
                <a:ea typeface="+mn-ea"/>
              </a:rPr>
              <a:t>减少数据扰动产生的影响</a:t>
            </a:r>
            <a:r>
              <a:rPr lang="en-US" altLang="zh-CN" dirty="0" smtClean="0">
                <a:latin typeface="+mn-ea"/>
                <a:ea typeface="+mn-ea"/>
              </a:rPr>
              <a:t>)</a:t>
            </a:r>
            <a:r>
              <a:rPr lang="zh-CN" altLang="en-US" dirty="0" smtClean="0">
                <a:latin typeface="+mn-ea"/>
                <a:ea typeface="+mn-ea"/>
              </a:rPr>
              <a:t>。</a:t>
            </a:r>
            <a:endParaRPr lang="en-US" altLang="zh-CN" dirty="0" smtClean="0">
              <a:latin typeface="+mn-ea"/>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偏差与方差</a:t>
            </a:r>
            <a:endParaRPr lang="zh-CN" altLang="en-US" dirty="0"/>
          </a:p>
        </p:txBody>
      </p:sp>
      <p:sp>
        <p:nvSpPr>
          <p:cNvPr id="3" name="内容占位符 2"/>
          <p:cNvSpPr>
            <a:spLocks noGrp="1"/>
          </p:cNvSpPr>
          <p:nvPr>
            <p:ph idx="1"/>
          </p:nvPr>
        </p:nvSpPr>
        <p:spPr>
          <a:xfrm>
            <a:off x="260350" y="1158536"/>
            <a:ext cx="8370083" cy="1196357"/>
          </a:xfrm>
        </p:spPr>
        <p:txBody>
          <a:bodyPr>
            <a:normAutofit/>
          </a:bodyPr>
          <a:lstStyle/>
          <a:p>
            <a:pPr marL="325755" lvl="1" indent="0">
              <a:buNone/>
            </a:pPr>
            <a:r>
              <a:rPr lang="zh-CN" altLang="en-US" dirty="0" smtClean="0">
                <a:latin typeface="+mn-ea"/>
                <a:ea typeface="+mn-ea"/>
              </a:rPr>
              <a:t>一般来说，偏差与方差是有冲突的，称为偏差</a:t>
            </a:r>
            <a:r>
              <a:rPr lang="en-US" altLang="zh-CN" dirty="0" smtClean="0">
                <a:latin typeface="+mn-ea"/>
                <a:ea typeface="+mn-ea"/>
              </a:rPr>
              <a:t>-</a:t>
            </a:r>
            <a:r>
              <a:rPr lang="zh-CN" altLang="en-US" dirty="0" smtClean="0">
                <a:latin typeface="+mn-ea"/>
                <a:ea typeface="+mn-ea"/>
              </a:rPr>
              <a:t>方差窘境。</a:t>
            </a:r>
            <a:endParaRPr lang="en-US" altLang="zh-CN" dirty="0" smtClean="0">
              <a:latin typeface="+mn-ea"/>
              <a:ea typeface="+mn-ea"/>
            </a:endParaRPr>
          </a:p>
          <a:p>
            <a:pPr marL="325755" lvl="1" indent="0">
              <a:buNone/>
            </a:pPr>
            <a:r>
              <a:rPr lang="zh-CN" altLang="en-US" dirty="0" smtClean="0">
                <a:latin typeface="+mn-ea"/>
                <a:ea typeface="+mn-ea"/>
              </a:rPr>
              <a:t>如右图所示，假如我们能控制算法的训练程度：</a:t>
            </a:r>
            <a:endParaRPr lang="en-US" altLang="zh-CN" dirty="0" smtClean="0">
              <a:latin typeface="+mn-ea"/>
              <a:ea typeface="+mn-ea"/>
            </a:endParaRPr>
          </a:p>
        </p:txBody>
      </p:sp>
      <p:sp>
        <p:nvSpPr>
          <p:cNvPr id="4" name="内容占位符 2"/>
          <p:cNvSpPr txBox="1"/>
          <p:nvPr/>
        </p:nvSpPr>
        <p:spPr>
          <a:xfrm>
            <a:off x="325068" y="1987341"/>
            <a:ext cx="4900373" cy="3712001"/>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100" dirty="0" smtClean="0">
                <a:latin typeface="+mn-ea"/>
                <a:ea typeface="+mn-ea"/>
              </a:rPr>
              <a:t>在训练不足时，学习器拟合能力不强，训练数据的扰动不足以使学习器的拟合能力产生显著变化，此时偏差主导泛化错误率；</a:t>
            </a:r>
            <a:endParaRPr lang="en-US" altLang="zh-CN" sz="2100" dirty="0" smtClean="0">
              <a:latin typeface="+mn-ea"/>
              <a:ea typeface="+mn-ea"/>
            </a:endParaRPr>
          </a:p>
          <a:p>
            <a:pPr lvl="1"/>
            <a:r>
              <a:rPr lang="zh-CN" altLang="en-US" sz="2100" dirty="0" smtClean="0">
                <a:latin typeface="+mn-ea"/>
                <a:ea typeface="+mn-ea"/>
              </a:rPr>
              <a:t>随着训练程度加深，学习器拟合能力逐渐增强，方差逐渐主导泛化错误率；</a:t>
            </a:r>
            <a:endParaRPr lang="en-US" altLang="zh-CN" sz="2100" dirty="0" smtClean="0">
              <a:latin typeface="+mn-ea"/>
              <a:ea typeface="+mn-ea"/>
            </a:endParaRPr>
          </a:p>
          <a:p>
            <a:pPr lvl="1"/>
            <a:r>
              <a:rPr lang="zh-CN" altLang="en-US" sz="2100" dirty="0" smtClean="0">
                <a:latin typeface="+mn-ea"/>
                <a:ea typeface="+mn-ea"/>
              </a:rPr>
              <a:t>训练充足后，学习器的拟合能力非常强，训练数据的轻微扰动都会导致学习器的显著变化，若训练数据自身非全局特性被学到则会发生过拟合。</a:t>
            </a:r>
            <a:endParaRPr lang="en-US" altLang="zh-CN" sz="2100" dirty="0">
              <a:latin typeface="+mn-ea"/>
              <a:ea typeface="+mn-ea"/>
            </a:endParaRPr>
          </a:p>
        </p:txBody>
      </p:sp>
      <p:pic>
        <p:nvPicPr>
          <p:cNvPr id="358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3227" y="2561769"/>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评估方法</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2000" dirty="0"/>
          </a:p>
          <a:p>
            <a:pPr>
              <a:lnSpc>
                <a:spcPct val="100000"/>
              </a:lnSpc>
            </a:pPr>
            <a:r>
              <a:rPr lang="zh-CN" altLang="en-US" sz="2000" dirty="0"/>
              <a:t>阅读材料</a:t>
            </a:r>
            <a:endParaRPr lang="zh-CN" alt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阅读材料</a:t>
            </a:r>
            <a:endParaRPr lang="zh-CN" altLang="en-US" dirty="0"/>
          </a:p>
        </p:txBody>
      </p:sp>
      <p:sp>
        <p:nvSpPr>
          <p:cNvPr id="3" name="内容占位符 2"/>
          <p:cNvSpPr>
            <a:spLocks noGrp="1"/>
          </p:cNvSpPr>
          <p:nvPr>
            <p:ph idx="1"/>
          </p:nvPr>
        </p:nvSpPr>
        <p:spPr/>
        <p:txBody>
          <a:bodyPr>
            <a:normAutofit/>
          </a:bodyPr>
          <a:lstStyle/>
          <a:p>
            <a:r>
              <a:rPr lang="zh-CN" altLang="en-US" dirty="0" smtClean="0">
                <a:latin typeface="+mn-ea"/>
                <a:ea typeface="+mn-ea"/>
              </a:rPr>
              <a:t>自助采样法在机器学习中有重要用途</a:t>
            </a:r>
            <a:r>
              <a:rPr lang="en-US" altLang="zh-CN" dirty="0" smtClean="0">
                <a:latin typeface="+mn-ea"/>
                <a:ea typeface="+mn-ea"/>
              </a:rPr>
              <a:t>,[</a:t>
            </a:r>
            <a:r>
              <a:rPr lang="en-US" altLang="zh-CN" dirty="0">
                <a:latin typeface="+mn-ea"/>
                <a:ea typeface="+mn-ea"/>
              </a:rPr>
              <a:t>Efron and Tibshirani, 1993</a:t>
            </a:r>
            <a:r>
              <a:rPr lang="en-US" altLang="zh-CN" dirty="0" smtClean="0">
                <a:latin typeface="+mn-ea"/>
                <a:ea typeface="+mn-ea"/>
              </a:rPr>
              <a:t>]</a:t>
            </a:r>
            <a:r>
              <a:rPr lang="zh-CN" altLang="en-US" dirty="0" smtClean="0">
                <a:latin typeface="+mn-ea"/>
                <a:ea typeface="+mn-ea"/>
              </a:rPr>
              <a:t>对此有详细讨论。</a:t>
            </a:r>
            <a:br>
              <a:rPr lang="en-US" altLang="zh-CN" dirty="0">
                <a:latin typeface="+mn-ea"/>
                <a:ea typeface="+mn-ea"/>
              </a:rPr>
            </a:br>
            <a:endParaRPr lang="en-US" altLang="zh-CN" dirty="0">
              <a:latin typeface="+mn-ea"/>
              <a:ea typeface="+mn-ea"/>
            </a:endParaRPr>
          </a:p>
          <a:p>
            <a:r>
              <a:rPr lang="en-US" altLang="zh-CN" dirty="0" smtClean="0">
                <a:latin typeface="+mn-ea"/>
                <a:ea typeface="+mn-ea"/>
              </a:rPr>
              <a:t>ROC</a:t>
            </a:r>
            <a:r>
              <a:rPr lang="zh-CN" altLang="en-US" dirty="0" smtClean="0">
                <a:latin typeface="+mn-ea"/>
                <a:ea typeface="+mn-ea"/>
              </a:rPr>
              <a:t>曲线在二十世纪八十年代后期被引入机器学习</a:t>
            </a:r>
            <a:r>
              <a:rPr lang="en-US" altLang="zh-CN" dirty="0">
                <a:latin typeface="+mn-ea"/>
                <a:ea typeface="+mn-ea"/>
              </a:rPr>
              <a:t>[Spackman, 1989</a:t>
            </a:r>
            <a:r>
              <a:rPr lang="en-US" altLang="zh-CN" dirty="0" smtClean="0">
                <a:latin typeface="+mn-ea"/>
                <a:ea typeface="+mn-ea"/>
              </a:rPr>
              <a:t>],AUC</a:t>
            </a:r>
            <a:r>
              <a:rPr lang="zh-CN" altLang="en-US" dirty="0" smtClean="0">
                <a:latin typeface="+mn-ea"/>
                <a:ea typeface="+mn-ea"/>
              </a:rPr>
              <a:t>则是从九十年代中期起在机器学习领域广为使用</a:t>
            </a:r>
            <a:r>
              <a:rPr lang="en-US" altLang="zh-CN" dirty="0">
                <a:latin typeface="+mn-ea"/>
                <a:ea typeface="+mn-ea"/>
              </a:rPr>
              <a:t>[</a:t>
            </a:r>
            <a:r>
              <a:rPr lang="en-US" altLang="zh-CN" dirty="0" smtClean="0">
                <a:latin typeface="+mn-ea"/>
                <a:ea typeface="+mn-ea"/>
              </a:rPr>
              <a:t>Bradley,1997].[</a:t>
            </a:r>
            <a:r>
              <a:rPr lang="en-US" altLang="zh-CN" dirty="0">
                <a:latin typeface="+mn-ea"/>
                <a:ea typeface="+mn-ea"/>
              </a:rPr>
              <a:t>Hand and </a:t>
            </a:r>
            <a:r>
              <a:rPr lang="en-US" altLang="zh-CN" dirty="0" smtClean="0">
                <a:latin typeface="+mn-ea"/>
                <a:ea typeface="+mn-ea"/>
              </a:rPr>
              <a:t>Till,2001]</a:t>
            </a:r>
            <a:r>
              <a:rPr lang="zh-CN" altLang="en-US" dirty="0" smtClean="0">
                <a:latin typeface="+mn-ea"/>
                <a:ea typeface="+mn-ea"/>
              </a:rPr>
              <a:t>将</a:t>
            </a:r>
            <a:r>
              <a:rPr lang="en-US" altLang="zh-CN" dirty="0" smtClean="0">
                <a:latin typeface="+mn-ea"/>
                <a:ea typeface="+mn-ea"/>
              </a:rPr>
              <a:t>ROC</a:t>
            </a:r>
            <a:r>
              <a:rPr lang="zh-CN" altLang="en-US" dirty="0" smtClean="0">
                <a:latin typeface="+mn-ea"/>
                <a:ea typeface="+mn-ea"/>
              </a:rPr>
              <a:t>曲线从二分类任务推广到多分类任务</a:t>
            </a:r>
            <a:r>
              <a:rPr lang="en-US" altLang="zh-CN" dirty="0" smtClean="0">
                <a:latin typeface="+mn-ea"/>
                <a:ea typeface="+mn-ea"/>
              </a:rPr>
              <a:t>.[Fawcett,2006]</a:t>
            </a:r>
            <a:r>
              <a:rPr lang="zh-CN" altLang="en-US" dirty="0" smtClean="0">
                <a:latin typeface="+mn-ea"/>
                <a:ea typeface="+mn-ea"/>
              </a:rPr>
              <a:t>综述了</a:t>
            </a:r>
            <a:r>
              <a:rPr lang="en-US" altLang="zh-CN" dirty="0" smtClean="0">
                <a:latin typeface="+mn-ea"/>
                <a:ea typeface="+mn-ea"/>
              </a:rPr>
              <a:t>ROC</a:t>
            </a:r>
            <a:r>
              <a:rPr lang="zh-CN" altLang="en-US" dirty="0" smtClean="0">
                <a:latin typeface="+mn-ea"/>
                <a:ea typeface="+mn-ea"/>
              </a:rPr>
              <a:t>曲线的用途</a:t>
            </a:r>
            <a:r>
              <a:rPr lang="en-US" altLang="zh-CN" dirty="0" smtClean="0">
                <a:latin typeface="+mn-ea"/>
                <a:ea typeface="+mn-ea"/>
              </a:rPr>
              <a:t>.</a:t>
            </a:r>
            <a:endParaRPr lang="en-US" altLang="zh-CN" dirty="0" smtClean="0">
              <a:latin typeface="+mn-ea"/>
              <a:ea typeface="+mn-ea"/>
            </a:endParaRPr>
          </a:p>
          <a:p>
            <a:endParaRPr lang="en-US" altLang="zh-CN" dirty="0">
              <a:latin typeface="+mn-ea"/>
              <a:ea typeface="+mn-ea"/>
            </a:endParaRPr>
          </a:p>
          <a:p>
            <a:r>
              <a:rPr lang="en-US" altLang="zh-CN" dirty="0">
                <a:latin typeface="+mn-ea"/>
                <a:ea typeface="+mn-ea"/>
              </a:rPr>
              <a:t>[Drummond and </a:t>
            </a:r>
            <a:r>
              <a:rPr lang="en-US" altLang="zh-CN" dirty="0" smtClean="0">
                <a:latin typeface="+mn-ea"/>
                <a:ea typeface="+mn-ea"/>
              </a:rPr>
              <a:t>Holte,2006]</a:t>
            </a:r>
            <a:r>
              <a:rPr lang="zh-CN" altLang="en-US" dirty="0" smtClean="0">
                <a:latin typeface="+mn-ea"/>
                <a:ea typeface="+mn-ea"/>
              </a:rPr>
              <a:t>发明了代价曲线</a:t>
            </a:r>
            <a:r>
              <a:rPr lang="en-US" altLang="zh-CN" dirty="0" smtClean="0">
                <a:latin typeface="+mn-ea"/>
                <a:ea typeface="+mn-ea"/>
              </a:rPr>
              <a:t>.</a:t>
            </a:r>
            <a:r>
              <a:rPr lang="zh-CN" altLang="en-US" dirty="0" smtClean="0">
                <a:latin typeface="+mn-ea"/>
                <a:ea typeface="+mn-ea"/>
              </a:rPr>
              <a:t>代价敏感学习</a:t>
            </a:r>
            <a:r>
              <a:rPr lang="en-US" altLang="zh-CN" dirty="0">
                <a:latin typeface="+mn-ea"/>
                <a:ea typeface="+mn-ea"/>
              </a:rPr>
              <a:t>[</a:t>
            </a:r>
            <a:r>
              <a:rPr lang="en-US" altLang="zh-CN" dirty="0" smtClean="0">
                <a:latin typeface="+mn-ea"/>
                <a:ea typeface="+mn-ea"/>
              </a:rPr>
              <a:t>Elkan,2001;Zhou </a:t>
            </a:r>
            <a:r>
              <a:rPr lang="en-US" altLang="zh-CN" dirty="0">
                <a:latin typeface="+mn-ea"/>
                <a:ea typeface="+mn-ea"/>
              </a:rPr>
              <a:t>and </a:t>
            </a:r>
            <a:r>
              <a:rPr lang="en-US" altLang="zh-CN" dirty="0" smtClean="0">
                <a:latin typeface="+mn-ea"/>
                <a:ea typeface="+mn-ea"/>
              </a:rPr>
              <a:t>Liu,2006]</a:t>
            </a:r>
            <a:r>
              <a:rPr lang="zh-CN" altLang="en-US" dirty="0" smtClean="0">
                <a:latin typeface="+mn-ea"/>
                <a:ea typeface="+mn-ea"/>
              </a:rPr>
              <a:t>专门研究非均等代价下的学习。</a:t>
            </a:r>
            <a:br>
              <a:rPr lang="en-US" altLang="zh-CN" dirty="0">
                <a:latin typeface="+mn-ea"/>
                <a:ea typeface="+mn-ea"/>
              </a:rPr>
            </a:br>
            <a:br>
              <a:rPr lang="en-US" altLang="zh-CN" dirty="0">
                <a:latin typeface="+mn-ea"/>
                <a:ea typeface="+mn-ea"/>
              </a:rPr>
            </a:br>
            <a:br>
              <a:rPr lang="en-US" altLang="zh-CN" dirty="0">
                <a:latin typeface="+mn-ea"/>
                <a:ea typeface="+mn-ea"/>
              </a:rPr>
            </a:b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阅读材料</a:t>
            </a:r>
            <a:endParaRPr lang="zh-CN" altLang="en-US" dirty="0"/>
          </a:p>
        </p:txBody>
      </p:sp>
      <p:sp>
        <p:nvSpPr>
          <p:cNvPr id="3" name="内容占位符 2"/>
          <p:cNvSpPr>
            <a:spLocks noGrp="1"/>
          </p:cNvSpPr>
          <p:nvPr>
            <p:ph idx="1"/>
          </p:nvPr>
        </p:nvSpPr>
        <p:spPr/>
        <p:txBody>
          <a:bodyPr>
            <a:normAutofit/>
          </a:bodyPr>
          <a:lstStyle/>
          <a:p>
            <a:r>
              <a:rPr lang="en-US" altLang="zh-CN" dirty="0">
                <a:latin typeface="+mn-ea"/>
                <a:ea typeface="+mn-ea"/>
              </a:rPr>
              <a:t>[</a:t>
            </a:r>
            <a:r>
              <a:rPr lang="en-US" altLang="zh-CN" dirty="0" smtClean="0">
                <a:latin typeface="+mn-ea"/>
                <a:ea typeface="+mn-ea"/>
              </a:rPr>
              <a:t>Dietterich,1998]</a:t>
            </a:r>
            <a:r>
              <a:rPr lang="zh-CN" altLang="en-US" dirty="0" smtClean="0">
                <a:latin typeface="+mn-ea"/>
                <a:ea typeface="+mn-ea"/>
              </a:rPr>
              <a:t>指出了常规</a:t>
            </a:r>
            <a:r>
              <a:rPr lang="en-US" altLang="zh-CN" dirty="0" smtClean="0">
                <a:latin typeface="+mn-ea"/>
                <a:ea typeface="+mn-ea"/>
              </a:rPr>
              <a:t>k</a:t>
            </a:r>
            <a:r>
              <a:rPr lang="zh-CN" altLang="en-US" dirty="0" smtClean="0">
                <a:latin typeface="+mn-ea"/>
                <a:ea typeface="+mn-ea"/>
              </a:rPr>
              <a:t>折交叉验证法存在的风险</a:t>
            </a:r>
            <a:r>
              <a:rPr lang="en-US" altLang="zh-CN" dirty="0" smtClean="0">
                <a:latin typeface="+mn-ea"/>
                <a:ea typeface="+mn-ea"/>
              </a:rPr>
              <a:t>,</a:t>
            </a:r>
            <a:r>
              <a:rPr lang="zh-CN" altLang="en-US" dirty="0" smtClean="0">
                <a:latin typeface="+mn-ea"/>
                <a:ea typeface="+mn-ea"/>
              </a:rPr>
              <a:t>并提出了</a:t>
            </a:r>
            <a:r>
              <a:rPr lang="en-US" altLang="zh-CN" dirty="0" smtClean="0">
                <a:latin typeface="+mn-ea"/>
                <a:ea typeface="+mn-ea"/>
              </a:rPr>
              <a:t>5*2</a:t>
            </a:r>
            <a:r>
              <a:rPr lang="zh-CN" altLang="en-US" dirty="0" smtClean="0">
                <a:latin typeface="+mn-ea"/>
                <a:ea typeface="+mn-ea"/>
              </a:rPr>
              <a:t>折交叉验证法</a:t>
            </a:r>
            <a:r>
              <a:rPr lang="en-US" altLang="zh-CN" dirty="0" smtClean="0">
                <a:latin typeface="+mn-ea"/>
                <a:ea typeface="+mn-ea"/>
              </a:rPr>
              <a:t>.[</a:t>
            </a:r>
            <a:r>
              <a:rPr lang="en-US" altLang="zh-CN" dirty="0" err="1" smtClean="0">
                <a:latin typeface="+mn-ea"/>
                <a:ea typeface="+mn-ea"/>
              </a:rPr>
              <a:t>Demsar</a:t>
            </a:r>
            <a:r>
              <a:rPr lang="en-US" altLang="zh-CN" dirty="0" smtClean="0">
                <a:latin typeface="+mn-ea"/>
                <a:ea typeface="+mn-ea"/>
              </a:rPr>
              <a:t>, 2006]</a:t>
            </a:r>
            <a:r>
              <a:rPr lang="zh-CN" altLang="en-US" dirty="0" smtClean="0">
                <a:latin typeface="+mn-ea"/>
                <a:ea typeface="+mn-ea"/>
              </a:rPr>
              <a:t>讨论了对多个算法进行比较检验的方法</a:t>
            </a:r>
            <a:r>
              <a:rPr lang="en-US" altLang="zh-CN" dirty="0" smtClean="0">
                <a:latin typeface="+mn-ea"/>
                <a:ea typeface="+mn-ea"/>
              </a:rPr>
              <a:t>.</a:t>
            </a:r>
            <a:br>
              <a:rPr lang="en-US" altLang="zh-CN" dirty="0">
                <a:latin typeface="+mn-ea"/>
                <a:ea typeface="+mn-ea"/>
              </a:rPr>
            </a:br>
            <a:endParaRPr lang="en-US" altLang="zh-CN" dirty="0">
              <a:latin typeface="+mn-ea"/>
              <a:ea typeface="+mn-ea"/>
            </a:endParaRPr>
          </a:p>
          <a:p>
            <a:r>
              <a:rPr lang="en-US" altLang="zh-CN" dirty="0">
                <a:latin typeface="+mn-ea"/>
                <a:ea typeface="+mn-ea"/>
              </a:rPr>
              <a:t>[Geman et al</a:t>
            </a:r>
            <a:r>
              <a:rPr lang="en-US" altLang="zh-CN" dirty="0" smtClean="0">
                <a:latin typeface="+mn-ea"/>
                <a:ea typeface="+mn-ea"/>
              </a:rPr>
              <a:t>.,1992]</a:t>
            </a:r>
            <a:r>
              <a:rPr lang="zh-CN" altLang="en-US" dirty="0" smtClean="0">
                <a:latin typeface="+mn-ea"/>
                <a:ea typeface="+mn-ea"/>
              </a:rPr>
              <a:t>针对回归任务给出了偏差</a:t>
            </a:r>
            <a:r>
              <a:rPr lang="en-US" altLang="zh-CN" dirty="0" smtClean="0">
                <a:latin typeface="+mn-ea"/>
                <a:ea typeface="+mn-ea"/>
              </a:rPr>
              <a:t>-</a:t>
            </a:r>
            <a:r>
              <a:rPr lang="zh-CN" altLang="en-US" dirty="0" smtClean="0">
                <a:latin typeface="+mn-ea"/>
                <a:ea typeface="+mn-ea"/>
              </a:rPr>
              <a:t>方差</a:t>
            </a:r>
            <a:r>
              <a:rPr lang="en-US" altLang="zh-CN" dirty="0" smtClean="0">
                <a:latin typeface="+mn-ea"/>
                <a:ea typeface="+mn-ea"/>
              </a:rPr>
              <a:t>-</a:t>
            </a:r>
            <a:r>
              <a:rPr lang="zh-CN" altLang="en-US" dirty="0" smtClean="0">
                <a:latin typeface="+mn-ea"/>
                <a:ea typeface="+mn-ea"/>
              </a:rPr>
              <a:t>协方差分解，后来被简称为偏差</a:t>
            </a:r>
            <a:r>
              <a:rPr lang="en-US" altLang="zh-CN" dirty="0" smtClean="0">
                <a:latin typeface="+mn-ea"/>
                <a:ea typeface="+mn-ea"/>
              </a:rPr>
              <a:t>-</a:t>
            </a:r>
            <a:r>
              <a:rPr lang="zh-CN" altLang="en-US" dirty="0" smtClean="0">
                <a:latin typeface="+mn-ea"/>
                <a:ea typeface="+mn-ea"/>
              </a:rPr>
              <a:t>方差分解。但仅基于均方误差的回归任务中推导，对分类任务，由于</a:t>
            </a:r>
            <a:r>
              <a:rPr lang="en-US" altLang="zh-CN" dirty="0" smtClean="0">
                <a:latin typeface="+mn-ea"/>
                <a:ea typeface="+mn-ea"/>
              </a:rPr>
              <a:t>0/1</a:t>
            </a:r>
            <a:r>
              <a:rPr lang="zh-CN" altLang="en-US" dirty="0" smtClean="0">
                <a:latin typeface="+mn-ea"/>
                <a:ea typeface="+mn-ea"/>
              </a:rPr>
              <a:t>损失函数的跳变性</a:t>
            </a:r>
            <a:r>
              <a:rPr lang="en-US" altLang="zh-CN" dirty="0" smtClean="0">
                <a:latin typeface="+mn-ea"/>
                <a:ea typeface="+mn-ea"/>
              </a:rPr>
              <a:t>,</a:t>
            </a:r>
            <a:r>
              <a:rPr lang="zh-CN" altLang="en-US" dirty="0" smtClean="0">
                <a:latin typeface="+mn-ea"/>
                <a:ea typeface="+mn-ea"/>
              </a:rPr>
              <a:t>理论上推导出偏差</a:t>
            </a:r>
            <a:r>
              <a:rPr lang="en-US" altLang="zh-CN" dirty="0" smtClean="0">
                <a:latin typeface="+mn-ea"/>
                <a:ea typeface="+mn-ea"/>
              </a:rPr>
              <a:t>-</a:t>
            </a:r>
            <a:r>
              <a:rPr lang="zh-CN" altLang="en-US" dirty="0" smtClean="0">
                <a:latin typeface="+mn-ea"/>
                <a:ea typeface="+mn-ea"/>
              </a:rPr>
              <a:t>方差分解很困难。已有多种方法可通过试验队偏差和方差进行估计</a:t>
            </a:r>
            <a:r>
              <a:rPr lang="en-US" altLang="zh-CN" dirty="0">
                <a:latin typeface="+mn-ea"/>
                <a:ea typeface="+mn-ea"/>
              </a:rPr>
              <a:t>[Kong and </a:t>
            </a:r>
            <a:r>
              <a:rPr lang="en-US" altLang="zh-CN" dirty="0" smtClean="0">
                <a:latin typeface="+mn-ea"/>
                <a:ea typeface="+mn-ea"/>
              </a:rPr>
              <a:t>Dietterich,1995;Kohavi </a:t>
            </a:r>
            <a:r>
              <a:rPr lang="en-US" altLang="zh-CN" dirty="0">
                <a:latin typeface="+mn-ea"/>
                <a:ea typeface="+mn-ea"/>
              </a:rPr>
              <a:t>and Wolpert,</a:t>
            </a:r>
            <a:br>
              <a:rPr lang="en-US" altLang="zh-CN" dirty="0">
                <a:latin typeface="+mn-ea"/>
                <a:ea typeface="+mn-ea"/>
              </a:rPr>
            </a:br>
            <a:r>
              <a:rPr lang="en-US" altLang="zh-CN" dirty="0">
                <a:latin typeface="+mn-ea"/>
                <a:ea typeface="+mn-ea"/>
              </a:rPr>
              <a:t>1996; </a:t>
            </a:r>
            <a:r>
              <a:rPr lang="en-US" altLang="zh-CN" dirty="0" smtClean="0">
                <a:latin typeface="+mn-ea"/>
                <a:ea typeface="+mn-ea"/>
              </a:rPr>
              <a:t>Breiman,1996;Friedman,1997;Domingos,2000]</a:t>
            </a:r>
            <a:r>
              <a:rPr lang="en-US" altLang="zh-CN" dirty="0">
                <a:latin typeface="+mn-ea"/>
                <a:ea typeface="+mn-ea"/>
              </a:rPr>
              <a:t>.</a:t>
            </a:r>
            <a:br>
              <a:rPr lang="en-US" altLang="zh-CN" dirty="0">
                <a:latin typeface="+mn-ea"/>
                <a:ea typeface="+mn-ea"/>
              </a:rPr>
            </a:b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经验误差与过拟合</a:t>
            </a:r>
            <a:endParaRPr lang="zh-CN" altLang="en-US" dirty="0"/>
          </a:p>
        </p:txBody>
      </p:sp>
      <p:sp>
        <p:nvSpPr>
          <p:cNvPr id="7" name="内容占位符 2"/>
          <p:cNvSpPr>
            <a:spLocks noGrp="1"/>
          </p:cNvSpPr>
          <p:nvPr>
            <p:ph idx="1"/>
          </p:nvPr>
        </p:nvSpPr>
        <p:spPr>
          <a:xfrm>
            <a:off x="260350" y="1317625"/>
            <a:ext cx="8616950" cy="3978276"/>
          </a:xfrm>
        </p:spPr>
        <p:txBody>
          <a:bodyPr>
            <a:normAutofit/>
          </a:bodyPr>
          <a:lstStyle/>
          <a:p>
            <a:r>
              <a:rPr lang="zh-CN" altLang="en-US" dirty="0" smtClean="0">
                <a:solidFill>
                  <a:srgbClr val="023A91"/>
                </a:solidFill>
                <a:latin typeface="+mn-ea"/>
                <a:ea typeface="+mn-ea"/>
              </a:rPr>
              <a:t>过拟合</a:t>
            </a:r>
            <a:r>
              <a:rPr lang="en-US" altLang="zh-CN" dirty="0" smtClean="0">
                <a:solidFill>
                  <a:srgbClr val="023A91"/>
                </a:solidFill>
                <a:latin typeface="+mn-ea"/>
                <a:ea typeface="+mn-ea"/>
              </a:rPr>
              <a:t>:</a:t>
            </a:r>
            <a:endParaRPr lang="en-US" altLang="zh-CN" dirty="0" smtClean="0">
              <a:solidFill>
                <a:srgbClr val="023A91"/>
              </a:solidFill>
              <a:latin typeface="+mn-ea"/>
              <a:ea typeface="+mn-ea"/>
            </a:endParaRPr>
          </a:p>
          <a:p>
            <a:pPr marL="0" indent="0">
              <a:buNone/>
            </a:pPr>
            <a:r>
              <a:rPr lang="en-US" altLang="zh-CN" sz="2200" dirty="0">
                <a:solidFill>
                  <a:srgbClr val="023A91"/>
                </a:solidFill>
                <a:latin typeface="+mn-ea"/>
                <a:ea typeface="+mn-ea"/>
              </a:rPr>
              <a:t>	</a:t>
            </a:r>
            <a:r>
              <a:rPr lang="zh-CN" altLang="en-US" sz="2000" dirty="0">
                <a:latin typeface="+mn-ea"/>
                <a:ea typeface="+mn-ea"/>
              </a:rPr>
              <a:t>学习器把训练样本学习的“太好”，将训练样本本身的特点</a:t>
            </a:r>
            <a:r>
              <a:rPr lang="en-US" altLang="zh-CN" sz="2000" dirty="0">
                <a:latin typeface="+mn-ea"/>
                <a:ea typeface="+mn-ea"/>
              </a:rPr>
              <a:t>	</a:t>
            </a:r>
            <a:r>
              <a:rPr lang="zh-CN" altLang="en-US" sz="2000" dirty="0">
                <a:latin typeface="+mn-ea"/>
                <a:ea typeface="+mn-ea"/>
              </a:rPr>
              <a:t>当做所有样本的一般性质，导致泛化性能下降</a:t>
            </a:r>
            <a:endParaRPr lang="en-US" altLang="zh-CN" sz="2000" dirty="0">
              <a:latin typeface="+mn-ea"/>
              <a:ea typeface="+mn-ea"/>
            </a:endParaRPr>
          </a:p>
          <a:p>
            <a:pPr lvl="2"/>
            <a:r>
              <a:rPr lang="zh-CN" altLang="en-US" sz="2000" dirty="0">
                <a:latin typeface="+mn-ea"/>
                <a:ea typeface="+mn-ea"/>
              </a:rPr>
              <a:t>优化目标加正则项</a:t>
            </a:r>
            <a:endParaRPr lang="en-US" altLang="zh-CN" sz="2000" dirty="0">
              <a:latin typeface="+mn-ea"/>
              <a:ea typeface="+mn-ea"/>
            </a:endParaRPr>
          </a:p>
          <a:p>
            <a:pPr lvl="2"/>
            <a:r>
              <a:rPr lang="en-US" altLang="zh-CN" sz="2000" dirty="0">
                <a:latin typeface="+mn-ea"/>
                <a:ea typeface="+mn-ea"/>
              </a:rPr>
              <a:t>early </a:t>
            </a:r>
            <a:r>
              <a:rPr lang="en-US" altLang="zh-CN" sz="2000" dirty="0" smtClean="0">
                <a:latin typeface="+mn-ea"/>
                <a:ea typeface="+mn-ea"/>
              </a:rPr>
              <a:t>stop</a:t>
            </a:r>
            <a:endParaRPr lang="en-US" altLang="zh-CN" sz="2000" dirty="0" smtClean="0">
              <a:solidFill>
                <a:srgbClr val="023A91"/>
              </a:solidFill>
              <a:latin typeface="+mn-ea"/>
              <a:ea typeface="+mn-ea"/>
            </a:endParaRPr>
          </a:p>
          <a:p>
            <a:r>
              <a:rPr lang="zh-CN" altLang="en-US" dirty="0">
                <a:solidFill>
                  <a:srgbClr val="023A91"/>
                </a:solidFill>
                <a:latin typeface="+mn-ea"/>
                <a:ea typeface="+mn-ea"/>
              </a:rPr>
              <a:t>欠拟合：</a:t>
            </a:r>
            <a:endParaRPr lang="en-US" altLang="zh-CN" dirty="0">
              <a:solidFill>
                <a:srgbClr val="023A91"/>
              </a:solidFill>
              <a:latin typeface="+mn-ea"/>
              <a:ea typeface="+mn-ea"/>
            </a:endParaRPr>
          </a:p>
          <a:p>
            <a:pPr marL="325755" lvl="1" indent="0">
              <a:buNone/>
            </a:pPr>
            <a:r>
              <a:rPr lang="en-US" altLang="zh-CN" dirty="0" smtClean="0">
                <a:latin typeface="+mn-ea"/>
                <a:ea typeface="+mn-ea"/>
              </a:rPr>
              <a:t>	</a:t>
            </a:r>
            <a:r>
              <a:rPr lang="zh-CN" altLang="en-US" dirty="0" smtClean="0">
                <a:latin typeface="+mn-ea"/>
                <a:ea typeface="+mn-ea"/>
              </a:rPr>
              <a:t>对</a:t>
            </a:r>
            <a:r>
              <a:rPr lang="zh-CN" altLang="en-US" dirty="0">
                <a:latin typeface="+mn-ea"/>
                <a:ea typeface="+mn-ea"/>
              </a:rPr>
              <a:t>训练样本的一般性质尚未学好</a:t>
            </a:r>
            <a:endParaRPr lang="en-US" altLang="zh-CN" dirty="0">
              <a:latin typeface="+mn-ea"/>
              <a:ea typeface="+mn-ea"/>
            </a:endParaRPr>
          </a:p>
          <a:p>
            <a:pPr lvl="2"/>
            <a:r>
              <a:rPr lang="zh-CN" altLang="en-US" sz="2000" dirty="0">
                <a:latin typeface="+mn-ea"/>
                <a:ea typeface="+mn-ea"/>
              </a:rPr>
              <a:t>决策树</a:t>
            </a:r>
            <a:r>
              <a:rPr lang="en-US" altLang="zh-CN" sz="2000" dirty="0">
                <a:latin typeface="+mn-ea"/>
                <a:ea typeface="+mn-ea"/>
              </a:rPr>
              <a:t>:</a:t>
            </a:r>
            <a:r>
              <a:rPr lang="zh-CN" altLang="en-US" sz="2000" dirty="0">
                <a:latin typeface="+mn-ea"/>
                <a:ea typeface="+mn-ea"/>
              </a:rPr>
              <a:t>拓展分支</a:t>
            </a:r>
            <a:endParaRPr lang="en-US" altLang="zh-CN" sz="2000" dirty="0">
              <a:latin typeface="+mn-ea"/>
              <a:ea typeface="+mn-ea"/>
            </a:endParaRPr>
          </a:p>
          <a:p>
            <a:pPr lvl="2"/>
            <a:r>
              <a:rPr lang="zh-CN" altLang="en-US" sz="2000" dirty="0" smtClean="0">
                <a:latin typeface="+mn-ea"/>
                <a:ea typeface="+mn-ea"/>
              </a:rPr>
              <a:t>神经网络</a:t>
            </a:r>
            <a:r>
              <a:rPr lang="en-US" altLang="zh-CN" sz="2000" dirty="0" smtClean="0">
                <a:latin typeface="+mn-ea"/>
                <a:ea typeface="+mn-ea"/>
              </a:rPr>
              <a:t>:</a:t>
            </a:r>
            <a:r>
              <a:rPr lang="zh-CN" altLang="en-US" sz="2000" dirty="0" smtClean="0">
                <a:latin typeface="+mn-ea"/>
                <a:ea typeface="+mn-ea"/>
              </a:rPr>
              <a:t>增加</a:t>
            </a:r>
            <a:r>
              <a:rPr lang="zh-CN" altLang="en-US" sz="2000" dirty="0">
                <a:latin typeface="+mn-ea"/>
                <a:ea typeface="+mn-ea"/>
              </a:rPr>
              <a:t>训练轮数</a:t>
            </a:r>
            <a:endParaRPr lang="zh-CN" altLang="en-US" sz="2000" dirty="0">
              <a:latin typeface="+mn-ea"/>
              <a:ea typeface="+mn-ea"/>
            </a:endParaRPr>
          </a:p>
          <a:p>
            <a:pPr lvl="1">
              <a:lnSpc>
                <a:spcPct val="110000"/>
              </a:lnSpc>
            </a:pPr>
            <a:endParaRPr lang="en-US" altLang="zh-CN" sz="2400"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1000"/>
                                        <p:tgtEl>
                                          <p:spTgt spid="7">
                                            <p:txEl>
                                              <p:pRg st="4" end="4"/>
                                            </p:txEl>
                                          </p:spTgt>
                                        </p:tgtEl>
                                      </p:cBhvr>
                                    </p:animEffect>
                                    <p:anim calcmode="lin" valueType="num">
                                      <p:cBhvr>
                                        <p:cTn id="20"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1000"/>
                                        <p:tgtEl>
                                          <p:spTgt spid="7">
                                            <p:txEl>
                                              <p:pRg st="5" end="5"/>
                                            </p:txEl>
                                          </p:spTgt>
                                        </p:tgtEl>
                                      </p:cBhvr>
                                    </p:animEffect>
                                    <p:anim calcmode="lin" valueType="num">
                                      <p:cBhvr>
                                        <p:cTn id="2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经验误差与过拟合</a:t>
            </a:r>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2098" y="1049446"/>
            <a:ext cx="4969744" cy="300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2"/>
          <p:cNvSpPr txBox="1"/>
          <p:nvPr/>
        </p:nvSpPr>
        <p:spPr>
          <a:xfrm>
            <a:off x="1263946" y="4308953"/>
            <a:ext cx="6505202" cy="951220"/>
          </a:xfrm>
          <a:prstGeom prst="rect">
            <a:avLst/>
          </a:prstGeom>
        </p:spPr>
        <p:txBody>
          <a:bodyPr vert="horz" lIns="91440" tIns="46800" rIns="91440" bIns="45720" rtlCol="0">
            <a:normAutofit lnSpcReduction="10000"/>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过拟合：学习器把训练样本本身特点当做所有潜在样本都会具有的一般性质</a:t>
            </a:r>
            <a:r>
              <a:rPr lang="en-US" altLang="zh-CN" dirty="0" smtClean="0"/>
              <a:t>.</a:t>
            </a:r>
            <a:endParaRPr lang="en-US" altLang="zh-CN" dirty="0" smtClean="0"/>
          </a:p>
          <a:p>
            <a:pPr marL="457200" lvl="1" indent="0">
              <a:buNone/>
            </a:pPr>
            <a:r>
              <a:rPr lang="zh-CN" altLang="en-US" dirty="0" smtClean="0"/>
              <a:t>欠拟合：训练样本的一般性质尚未被学习器学好</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a:xfrm>
            <a:off x="260350" y="1158536"/>
            <a:ext cx="8616950" cy="4950163"/>
          </a:xfrm>
        </p:spPr>
        <p:txBody>
          <a:bodyPr>
            <a:noAutofit/>
          </a:bodyPr>
          <a:lstStyle/>
          <a:p>
            <a:r>
              <a:rPr lang="zh-CN" altLang="en-US" sz="1600" dirty="0">
                <a:solidFill>
                  <a:schemeClr val="bg1">
                    <a:lumMod val="85000"/>
                  </a:schemeClr>
                </a:solidFill>
              </a:rPr>
              <a:t>经验误差与过拟合</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2000" dirty="0"/>
              <a:t>评估方法</a:t>
            </a:r>
            <a:endParaRPr lang="en-US" altLang="zh-CN" sz="2000" dirty="0"/>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性能度量</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比较检验</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偏差与方差</a:t>
            </a:r>
            <a:endParaRPr lang="en-US" altLang="zh-CN" sz="1600" dirty="0">
              <a:solidFill>
                <a:schemeClr val="bg1">
                  <a:lumMod val="85000"/>
                </a:schemeClr>
              </a:solidFill>
            </a:endParaRPr>
          </a:p>
          <a:p>
            <a:pPr>
              <a:lnSpc>
                <a:spcPct val="100000"/>
              </a:lnSpc>
            </a:pPr>
            <a:endParaRPr lang="en-US" altLang="zh-CN" sz="1600" dirty="0">
              <a:solidFill>
                <a:schemeClr val="bg1">
                  <a:lumMod val="85000"/>
                </a:schemeClr>
              </a:solidFill>
            </a:endParaRPr>
          </a:p>
          <a:p>
            <a:pPr>
              <a:lnSpc>
                <a:spcPct val="100000"/>
              </a:lnSpc>
            </a:pPr>
            <a:r>
              <a:rPr lang="zh-CN" altLang="en-US" sz="1600" dirty="0" smtClean="0">
                <a:solidFill>
                  <a:schemeClr val="bg1">
                    <a:lumMod val="85000"/>
                  </a:schemeClr>
                </a:solidFill>
              </a:rPr>
              <a:t>阅读材料</a:t>
            </a:r>
            <a:endParaRPr lang="zh-CN" altLang="en-US" sz="16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8" name="内容占位符 2"/>
          <p:cNvSpPr txBox="1"/>
          <p:nvPr/>
        </p:nvSpPr>
        <p:spPr>
          <a:xfrm>
            <a:off x="700274" y="1738264"/>
            <a:ext cx="6505202" cy="738236"/>
          </a:xfrm>
          <a:prstGeom prst="rect">
            <a:avLst/>
          </a:prstGeom>
        </p:spPr>
        <p:txBody>
          <a:bodyPr vert="horz" lIns="91440" tIns="46800" rIns="91440" bIns="45720" rtlCol="0">
            <a:normAutofit fontScale="92500"/>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现实</a:t>
            </a:r>
            <a:r>
              <a:rPr lang="zh-CN" altLang="en-US" dirty="0" smtClean="0"/>
              <a:t>任务中往往会</a:t>
            </a:r>
            <a:r>
              <a:rPr lang="zh-CN" altLang="en-US" dirty="0"/>
              <a:t>对</a:t>
            </a:r>
            <a:r>
              <a:rPr lang="zh-CN" altLang="en-US" dirty="0" smtClean="0"/>
              <a:t>学习器的泛化性能、时间开销、存储开销、可解释性等方面的因素进行评估并做出选择</a:t>
            </a:r>
            <a:endParaRPr lang="zh-CN" altLang="en-US" dirty="0"/>
          </a:p>
        </p:txBody>
      </p:sp>
      <p:sp>
        <p:nvSpPr>
          <p:cNvPr id="9" name="内容占位符 2"/>
          <p:cNvSpPr txBox="1"/>
          <p:nvPr/>
        </p:nvSpPr>
        <p:spPr>
          <a:xfrm>
            <a:off x="751074" y="3290867"/>
            <a:ext cx="6505202" cy="94829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我们假设测试集是从样本真实分布中独立采样获得，将测试集上的“测试误差</a:t>
            </a:r>
            <a:r>
              <a:rPr lang="zh-CN" altLang="en-US" dirty="0"/>
              <a:t>”</a:t>
            </a:r>
            <a:r>
              <a:rPr lang="zh-CN" altLang="en-US" dirty="0" smtClean="0"/>
              <a:t>作为泛化误差的近似，所以测试集要和训练集中的样本尽量互斥。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评估方法</a:t>
            </a:r>
            <a:endParaRPr lang="zh-CN" altLang="en-US" dirty="0"/>
          </a:p>
        </p:txBody>
      </p:sp>
      <p:sp>
        <p:nvSpPr>
          <p:cNvPr id="10" name="内容占位符 2"/>
          <p:cNvSpPr>
            <a:spLocks noGrp="1"/>
          </p:cNvSpPr>
          <p:nvPr>
            <p:ph idx="1"/>
          </p:nvPr>
        </p:nvSpPr>
        <p:spPr>
          <a:xfrm>
            <a:off x="952500" y="2793999"/>
            <a:ext cx="7937500" cy="2565401"/>
          </a:xfrm>
        </p:spPr>
        <p:txBody>
          <a:bodyPr>
            <a:normAutofit/>
          </a:bodyPr>
          <a:lstStyle/>
          <a:p>
            <a:r>
              <a:rPr lang="zh-CN" altLang="en-US" dirty="0" smtClean="0">
                <a:solidFill>
                  <a:srgbClr val="023A91"/>
                </a:solidFill>
              </a:rPr>
              <a:t>留出法：</a:t>
            </a:r>
            <a:endParaRPr lang="en-US" altLang="zh-CN" dirty="0" smtClean="0">
              <a:solidFill>
                <a:srgbClr val="023A91"/>
              </a:solidFill>
            </a:endParaRPr>
          </a:p>
          <a:p>
            <a:pPr lvl="1"/>
            <a:r>
              <a:rPr lang="zh-CN" altLang="en-US" dirty="0" smtClean="0"/>
              <a:t>直接将数据集划分为两个互斥集合</a:t>
            </a:r>
            <a:endParaRPr lang="en-US" altLang="zh-CN" dirty="0" smtClean="0"/>
          </a:p>
          <a:p>
            <a:pPr lvl="1"/>
            <a:r>
              <a:rPr lang="zh-CN" altLang="en-US" dirty="0" smtClean="0"/>
              <a:t>训练</a:t>
            </a:r>
            <a:r>
              <a:rPr lang="en-US" altLang="zh-CN" dirty="0" smtClean="0"/>
              <a:t>/</a:t>
            </a:r>
            <a:r>
              <a:rPr lang="zh-CN" altLang="en-US" dirty="0" smtClean="0"/>
              <a:t>测试集划分要尽可能保持数据分布的一致性</a:t>
            </a:r>
            <a:endParaRPr lang="en-US" altLang="zh-CN" dirty="0" smtClean="0"/>
          </a:p>
          <a:p>
            <a:pPr lvl="1"/>
            <a:r>
              <a:rPr lang="zh-CN" altLang="en-US" dirty="0" smtClean="0"/>
              <a:t>一般若干次随机划分、重复实验取平均值</a:t>
            </a:r>
            <a:endParaRPr lang="en-US" altLang="zh-CN" dirty="0" smtClean="0"/>
          </a:p>
          <a:p>
            <a:pPr lvl="1"/>
            <a:r>
              <a:rPr lang="zh-CN" altLang="en-US" dirty="0" smtClean="0"/>
              <a:t>训练</a:t>
            </a:r>
            <a:r>
              <a:rPr lang="en-US" altLang="zh-CN" dirty="0" smtClean="0"/>
              <a:t>/</a:t>
            </a:r>
            <a:r>
              <a:rPr lang="zh-CN" altLang="en-US" dirty="0" smtClean="0"/>
              <a:t>测试样本比例通常为</a:t>
            </a:r>
            <a:r>
              <a:rPr lang="en-US" altLang="zh-CN" dirty="0" smtClean="0"/>
              <a:t>2:1~4:1</a:t>
            </a:r>
            <a:endParaRPr lang="zh-CN" altLang="en-US" dirty="0"/>
          </a:p>
          <a:p>
            <a:pPr lvl="1">
              <a:lnSpc>
                <a:spcPct val="110000"/>
              </a:lnSpc>
            </a:pPr>
            <a:endParaRPr lang="en-US" altLang="zh-CN" dirty="0" smtClean="0"/>
          </a:p>
        </p:txBody>
      </p:sp>
      <p:grpSp>
        <p:nvGrpSpPr>
          <p:cNvPr id="3" name="组合 2"/>
          <p:cNvGrpSpPr/>
          <p:nvPr/>
        </p:nvGrpSpPr>
        <p:grpSpPr>
          <a:xfrm>
            <a:off x="535174" y="1649364"/>
            <a:ext cx="7610326" cy="738236"/>
            <a:chOff x="674874" y="1408064"/>
            <a:chExt cx="7610326" cy="738236"/>
          </a:xfrm>
        </p:grpSpPr>
        <p:sp>
          <p:nvSpPr>
            <p:cNvPr id="8" name="内容占位符 2"/>
            <p:cNvSpPr txBox="1"/>
            <p:nvPr/>
          </p:nvSpPr>
          <p:spPr>
            <a:xfrm>
              <a:off x="674874" y="1408064"/>
              <a:ext cx="6505202" cy="738236"/>
            </a:xfrm>
            <a:prstGeom prst="rect">
              <a:avLst/>
            </a:prstGeom>
          </p:spPr>
          <p:txBody>
            <a:bodyPr vert="horz" lIns="91440" tIns="46800" rIns="91440" bIns="45720" rtlCol="0">
              <a:normAutofit/>
            </a:bodyPr>
            <a:lstStyle>
              <a:lvl1pPr marL="228600" indent="-360045"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smtClean="0"/>
                <a:t>通常将包含个   样本的数据集</a:t>
              </a:r>
              <a:endParaRPr lang="en-US" altLang="zh-CN" dirty="0" smtClean="0"/>
            </a:p>
            <a:p>
              <a:pPr marL="457200" lvl="1" indent="0">
                <a:buNone/>
              </a:pPr>
              <a:r>
                <a:rPr lang="zh-CN" altLang="en-US" dirty="0"/>
                <a:t>拆分</a:t>
              </a:r>
              <a:r>
                <a:rPr lang="zh-CN" altLang="en-US" dirty="0" smtClean="0"/>
                <a:t>成训练集   和测试集   ：</a:t>
              </a:r>
              <a:endParaRPr lang="zh-CN" alt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84694" y="1457301"/>
              <a:ext cx="3700506" cy="28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7174" y="1812902"/>
              <a:ext cx="184169" cy="23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0514" y="1824808"/>
              <a:ext cx="193636" cy="21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1630" y="1491841"/>
              <a:ext cx="282575" cy="19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1400823b-731a-4f32-9bfa-f26ace922a78"/>
  <p:tag name="COMMONDATA" val="eyJoZGlkIjoiN2Y4YmZkNzk3OTkzMDAwNmI1NDA3MDlmYjMyOGYzZDIifQ=="/>
</p:tagLst>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0</TotalTime>
  <Words>5981</Words>
  <Application>WPS 演示</Application>
  <PresentationFormat>全屏显示(4:3)</PresentationFormat>
  <Paragraphs>411</Paragraphs>
  <Slides>46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11</vt:i4>
      </vt:variant>
      <vt:variant>
        <vt:lpstr>幻灯片标题</vt:lpstr>
      </vt:variant>
      <vt:variant>
        <vt:i4>46</vt:i4>
      </vt:variant>
    </vt:vector>
  </HeadingPairs>
  <TitlesOfParts>
    <vt:vector size="69" baseType="lpstr">
      <vt:lpstr>Arial</vt:lpstr>
      <vt:lpstr>宋体</vt:lpstr>
      <vt:lpstr>Wingdings</vt:lpstr>
      <vt:lpstr>Verdana</vt:lpstr>
      <vt:lpstr>幼圆</vt:lpstr>
      <vt:lpstr>微软雅黑</vt:lpstr>
      <vt:lpstr>华文仿宋</vt:lpstr>
      <vt:lpstr>仿宋</vt:lpstr>
      <vt:lpstr>Arial Unicode MS</vt:lpstr>
      <vt:lpstr>Calibri</vt:lpstr>
      <vt:lpstr>幼圆</vt:lpstr>
      <vt:lpstr>机器学习v2.1rgb</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第二章：模型评估 与选择</vt:lpstr>
      <vt:lpstr>大纲</vt:lpstr>
      <vt:lpstr>经验误差与过拟合</vt:lpstr>
      <vt:lpstr>经验误差与过拟合</vt:lpstr>
      <vt:lpstr>经验误差与过拟合</vt:lpstr>
      <vt:lpstr>大纲</vt:lpstr>
      <vt:lpstr>评估方法</vt:lpstr>
      <vt:lpstr>评估方法</vt:lpstr>
      <vt:lpstr>评估方法</vt:lpstr>
      <vt:lpstr>评估方法</vt:lpstr>
      <vt:lpstr>评估方法</vt:lpstr>
      <vt:lpstr>大纲</vt:lpstr>
      <vt:lpstr>性能度量</vt:lpstr>
      <vt:lpstr>性能度量</vt:lpstr>
      <vt:lpstr>性能度量</vt:lpstr>
      <vt:lpstr>性能度量</vt:lpstr>
      <vt:lpstr>性能度量</vt:lpstr>
      <vt:lpstr>性能度量</vt:lpstr>
      <vt:lpstr>性能度量</vt:lpstr>
      <vt:lpstr>性能度量</vt:lpstr>
      <vt:lpstr>性能度量</vt:lpstr>
      <vt:lpstr>代价敏感错误率</vt:lpstr>
      <vt:lpstr>代价曲线</vt:lpstr>
      <vt:lpstr>代价曲线</vt:lpstr>
      <vt:lpstr>大纲</vt:lpstr>
      <vt:lpstr>性能评估</vt:lpstr>
      <vt:lpstr>二项检验</vt:lpstr>
      <vt:lpstr>t检验</vt:lpstr>
      <vt:lpstr>交叉验证t检验</vt:lpstr>
      <vt:lpstr>交叉验证t检验</vt:lpstr>
      <vt:lpstr>5*2交叉验证法</vt:lpstr>
      <vt:lpstr>McNemar检验</vt:lpstr>
      <vt:lpstr>Friedman检验</vt:lpstr>
      <vt:lpstr>Friedman检验</vt:lpstr>
      <vt:lpstr>Nemenyi后续检验</vt:lpstr>
      <vt:lpstr>Friedman检验图</vt:lpstr>
      <vt:lpstr>大纲</vt:lpstr>
      <vt:lpstr>偏差与方差</vt:lpstr>
      <vt:lpstr>偏差与方差</vt:lpstr>
      <vt:lpstr>偏差与方差</vt:lpstr>
      <vt:lpstr>偏差与方差</vt:lpstr>
      <vt:lpstr>偏差与方差</vt:lpstr>
      <vt:lpstr>大纲</vt:lpstr>
      <vt:lpstr>阅读材料</vt:lpstr>
      <vt:lpstr>阅读材料</vt:lpstr>
    </vt:vector>
  </TitlesOfParts>
  <Company>LAMDA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机器学习-第二张</dc:title>
  <dc:creator/>
  <cp:lastModifiedBy>媾慕正</cp:lastModifiedBy>
  <cp:revision>97</cp:revision>
  <dcterms:created xsi:type="dcterms:W3CDTF">2015-12-30T14:22:00Z</dcterms:created>
  <dcterms:modified xsi:type="dcterms:W3CDTF">2023-04-17T12:41:00Z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83EDBE7E2DE944E3887399DA6BA55604_12</vt:lpwstr>
  </property>
</Properties>
</file>