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sigs" ContentType="application/vnd.openxmlformats-package.digital-signature-origin"/>
  <Default Extension="jpg" ContentType="image/jpeg"/>
  <Override PartName="/ppt/presentation.xml" ContentType="application/vnd.openxmlformats-officedocument.presentationml.presentation.main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3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29.xml" ContentType="application/vnd.openxmlformats-officedocument.presentationml.slide+xml"/>
  <Override PartName="/ppt/slides/slide31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_xmlsignatures/sig1.xml" ContentType="application/vnd.openxmlformats-package.digital-signature-xmlsignatur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package/2006/relationships/digital-signature/origin" Target="_xmlsignatures/origin.sigs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301" r:id="rId2"/>
    <p:sldId id="257" r:id="rId3"/>
    <p:sldId id="275" r:id="rId4"/>
    <p:sldId id="276" r:id="rId5"/>
    <p:sldId id="302" r:id="rId6"/>
    <p:sldId id="277" r:id="rId7"/>
    <p:sldId id="303" r:id="rId8"/>
    <p:sldId id="305" r:id="rId9"/>
    <p:sldId id="316" r:id="rId10"/>
    <p:sldId id="304" r:id="rId11"/>
    <p:sldId id="317" r:id="rId12"/>
    <p:sldId id="278" r:id="rId13"/>
    <p:sldId id="306" r:id="rId14"/>
    <p:sldId id="307" r:id="rId15"/>
    <p:sldId id="300" r:id="rId16"/>
    <p:sldId id="309" r:id="rId17"/>
    <p:sldId id="308" r:id="rId18"/>
    <p:sldId id="284" r:id="rId19"/>
    <p:sldId id="310" r:id="rId20"/>
    <p:sldId id="318" r:id="rId21"/>
    <p:sldId id="319" r:id="rId22"/>
    <p:sldId id="287" r:id="rId23"/>
    <p:sldId id="285" r:id="rId24"/>
    <p:sldId id="288" r:id="rId25"/>
    <p:sldId id="320" r:id="rId26"/>
    <p:sldId id="290" r:id="rId27"/>
    <p:sldId id="311" r:id="rId28"/>
    <p:sldId id="289" r:id="rId29"/>
    <p:sldId id="312" r:id="rId30"/>
    <p:sldId id="292" r:id="rId31"/>
    <p:sldId id="313" r:id="rId32"/>
    <p:sldId id="295" r:id="rId33"/>
    <p:sldId id="314" r:id="rId34"/>
    <p:sldId id="315" r:id="rId35"/>
    <p:sldId id="296" r:id="rId36"/>
    <p:sldId id="297" r:id="rId37"/>
    <p:sldId id="294" r:id="rId38"/>
    <p:sldId id="298" r:id="rId39"/>
    <p:sldId id="321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D23"/>
    <a:srgbClr val="023A91"/>
    <a:srgbClr val="013990"/>
    <a:srgbClr val="CC0000"/>
    <a:srgbClr val="236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4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4" Type="http://schemas.openxmlformats.org/officeDocument/2006/relationships/image" Target="../media/image9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21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279525"/>
            <a:ext cx="3962400" cy="4897438"/>
          </a:xfrm>
        </p:spPr>
        <p:txBody>
          <a:bodyPr/>
          <a:lstStyle>
            <a:lvl1pPr marL="228600" indent="-360000"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00">
              <a:buClr>
                <a:schemeClr val="tx2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00">
              <a:buClr>
                <a:schemeClr val="tx2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00">
              <a:buClr>
                <a:schemeClr val="tx2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00">
              <a:buClr>
                <a:schemeClr val="tx2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79525"/>
            <a:ext cx="4260850" cy="4897438"/>
          </a:xfrm>
        </p:spPr>
        <p:txBody>
          <a:bodyPr/>
          <a:lstStyle>
            <a:lvl1pPr marL="228600" indent="-360000"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00">
              <a:buClr>
                <a:schemeClr val="tx2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00">
              <a:buClr>
                <a:schemeClr val="tx2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00">
              <a:buClr>
                <a:schemeClr val="tx2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00">
              <a:buClr>
                <a:schemeClr val="tx2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DD087ABC-C147-4608-9421-DC913BD4572E}" type="datetimeFigureOut">
              <a:rPr lang="zh-CN" altLang="en-US" smtClean="0"/>
              <a:pPr/>
              <a:t>2016/6/18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DE0B59AC-3424-42EB-B3D4-DEBEAAEEC0D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50" y="1619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23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269207"/>
            <a:ext cx="400685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0" y="1881189"/>
            <a:ext cx="4006850" cy="4308473"/>
          </a:xfrm>
        </p:spPr>
        <p:txBody>
          <a:bodyPr/>
          <a:lstStyle>
            <a:lvl1pPr marL="228600" indent="-360000"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00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00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00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00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269207"/>
            <a:ext cx="430530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881189"/>
            <a:ext cx="4305300" cy="4308473"/>
          </a:xfrm>
        </p:spPr>
        <p:txBody>
          <a:bodyPr/>
          <a:lstStyle>
            <a:lvl1pPr marL="228600" indent="-360000"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00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00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00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00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方正准圆简体" panose="02010601030101010101" pitchFamily="2" charset="-122"/>
                <a:ea typeface="方正准圆简体" panose="02010601030101010101" pitchFamily="2" charset="-122"/>
              </a:defRPr>
            </a:lvl1pPr>
          </a:lstStyle>
          <a:p>
            <a:fld id="{DD087ABC-C147-4608-9421-DC913BD4572E}" type="datetimeFigureOut">
              <a:rPr lang="zh-CN" altLang="en-US" smtClean="0"/>
              <a:pPr/>
              <a:t>2016/6/18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方正准圆简体" panose="02010601030101010101" pitchFamily="2" charset="-122"/>
                <a:ea typeface="方正准圆简体" panose="02010601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方正准圆简体" panose="02010601030101010101" pitchFamily="2" charset="-122"/>
                <a:ea typeface="方正准圆简体" panose="02010601030101010101" pitchFamily="2" charset="-122"/>
              </a:defRPr>
            </a:lvl1pPr>
          </a:lstStyle>
          <a:p>
            <a:fld id="{DE0B59AC-3424-42EB-B3D4-DEBEAAEEC0D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0350" y="1619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3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DD087ABC-C147-4608-9421-DC913BD4572E}" type="datetimeFigureOut">
              <a:rPr lang="zh-CN" altLang="en-US" smtClean="0"/>
              <a:pPr/>
              <a:t>2016/6/18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DE0B59AC-3424-42EB-B3D4-DEBEAAEEC0D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0350" y="1619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562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DD087ABC-C147-4608-9421-DC913BD4572E}" type="datetimeFigureOut">
              <a:rPr lang="zh-CN" altLang="en-US" smtClean="0"/>
              <a:pPr/>
              <a:t>2016/6/18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DE0B59AC-3424-42EB-B3D4-DEBEAAEEC0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98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aseline="0">
                <a:solidFill>
                  <a:schemeClr val="tx2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856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42864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350" y="1158536"/>
            <a:ext cx="8616950" cy="4930775"/>
          </a:xfrm>
        </p:spPr>
        <p:txBody>
          <a:bodyPr tIns="46800"/>
          <a:lstStyle>
            <a:lvl1pPr marL="228600" indent="-360000" algn="l"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dirty="0" smtClean="0"/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800"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286000" indent="0">
              <a:buClr>
                <a:schemeClr val="tx2"/>
              </a:buClr>
              <a:buFont typeface="Arial" panose="020B0604020202020204" pitchFamily="34" charset="0"/>
              <a:buNone/>
              <a:defRPr/>
            </a:lvl6pPr>
            <a:lvl7pPr marL="2743200" indent="0">
              <a:buNone/>
              <a:defRPr/>
            </a:lvl7pPr>
            <a:lvl8pPr marL="3200400" indent="0">
              <a:buNone/>
              <a:defRPr/>
            </a:lvl8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89528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60350" y="1149013"/>
            <a:ext cx="862965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60350" y="1720513"/>
            <a:ext cx="8629650" cy="4343400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 baseline="0"/>
            </a:lvl3pPr>
            <a:lvl4pPr>
              <a:buClr>
                <a:schemeClr val="accent1"/>
              </a:buClr>
              <a:defRPr baseline="0"/>
            </a:lvl4pPr>
            <a:lvl5pPr>
              <a:buClr>
                <a:schemeClr val="accent1"/>
              </a:buClr>
              <a:defRPr baseline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440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171237"/>
            <a:ext cx="3962400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71237"/>
            <a:ext cx="4260850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50" y="603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95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112791"/>
            <a:ext cx="400685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0" y="1724773"/>
            <a:ext cx="400685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112791"/>
            <a:ext cx="430530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24773"/>
            <a:ext cx="430530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37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5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92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152400"/>
            <a:ext cx="7194550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D087ABC-C147-4608-9421-DC913BD4572E}" type="datetimeFigureOut">
              <a:rPr lang="zh-CN" altLang="en-US" smtClean="0"/>
              <a:pPr/>
              <a:t>2016/6/18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E0B59AC-3424-42EB-B3D4-DEBEAAEEC0D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60350" y="1257300"/>
            <a:ext cx="862965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60350" y="1828800"/>
            <a:ext cx="8629650" cy="434340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793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050917"/>
            <a:ext cx="8629650" cy="507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26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673" r:id="rId9"/>
    <p:sldLayoutId id="2147483664" r:id="rId10"/>
    <p:sldLayoutId id="2147483665" r:id="rId11"/>
    <p:sldLayoutId id="2147483666" r:id="rId12"/>
    <p:sldLayoutId id="2147483667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3600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20000"/>
        <a:buFont typeface="Wingdings" panose="05000000000000000000" pitchFamily="2" charset="2"/>
        <a:buChar char="p"/>
        <a:defRPr sz="22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1pPr>
      <a:lvl2pPr marL="6858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20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2pPr>
      <a:lvl3pPr marL="11430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3pPr>
      <a:lvl4pPr marL="16002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4pPr>
      <a:lvl5pPr marL="20574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oleObject" Target="../embeddings/oleObject33.bin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6.wmf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33.wmf"/><Relationship Id="rId9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5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66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65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79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1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80413" y="5398377"/>
            <a:ext cx="584775" cy="6293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300" spc="-3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李绍园 </a:t>
            </a:r>
            <a:endParaRPr lang="en-US" altLang="zh-CN" sz="1300" spc="-3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300" spc="-3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刘冲</a:t>
            </a:r>
            <a:endParaRPr lang="zh-CN" altLang="en-US" sz="1300" spc="-3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55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多元线性回归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60350" y="1266824"/>
            <a:ext cx="8616950" cy="466419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给定数据集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多元线性回归目标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061432"/>
              </p:ext>
            </p:extLst>
          </p:nvPr>
        </p:nvGraphicFramePr>
        <p:xfrm>
          <a:off x="1653170" y="1971283"/>
          <a:ext cx="49149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3" name="Formula" r:id="rId3" imgW="2457450" imgH="177800" progId="Equation.Ribbit">
                  <p:embed/>
                </p:oleObj>
              </mc:Choice>
              <mc:Fallback>
                <p:oleObj name="Formula" r:id="rId3" imgW="2457450" imgH="177800" progId="Equation.Ribbit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170" y="1971283"/>
                        <a:ext cx="491490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867054"/>
              </p:ext>
            </p:extLst>
          </p:nvPr>
        </p:nvGraphicFramePr>
        <p:xfrm>
          <a:off x="1990180" y="2690114"/>
          <a:ext cx="277177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4" name="Formula" r:id="rId5" imgW="1397000" imgH="176530" progId="Equation.Ribbit">
                  <p:embed/>
                </p:oleObj>
              </mc:Choice>
              <mc:Fallback>
                <p:oleObj name="Formula" r:id="rId5" imgW="1397000" imgH="176530" progId="Equation.Ribbit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180" y="2690114"/>
                        <a:ext cx="2771775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544140"/>
              </p:ext>
            </p:extLst>
          </p:nvPr>
        </p:nvGraphicFramePr>
        <p:xfrm>
          <a:off x="4960885" y="2711203"/>
          <a:ext cx="8255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5" name="Formula" r:id="rId7" imgW="417139" imgH="157699" progId="Equation.Ribbit">
                  <p:embed/>
                </p:oleObj>
              </mc:Choice>
              <mc:Fallback>
                <p:oleObj name="Formula" r:id="rId7" imgW="417139" imgH="157699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885" y="2711203"/>
                        <a:ext cx="8255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783314"/>
              </p:ext>
            </p:extLst>
          </p:nvPr>
        </p:nvGraphicFramePr>
        <p:xfrm>
          <a:off x="1918123" y="4530667"/>
          <a:ext cx="2336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6" name="Formula" r:id="rId9" imgW="1181160" imgH="186840" progId="Equation.Ribbit">
                  <p:embed/>
                </p:oleObj>
              </mc:Choice>
              <mc:Fallback>
                <p:oleObj name="Formula" r:id="rId9" imgW="1181160" imgH="186840" progId="Equation.Ribbit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123" y="4530667"/>
                        <a:ext cx="2336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974056"/>
              </p:ext>
            </p:extLst>
          </p:nvPr>
        </p:nvGraphicFramePr>
        <p:xfrm>
          <a:off x="5011665" y="4529298"/>
          <a:ext cx="1360488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7" name="Formula" r:id="rId11" imgW="685800" imgH="176760" progId="Equation.Ribbit">
                  <p:embed/>
                </p:oleObj>
              </mc:Choice>
              <mc:Fallback>
                <p:oleObj name="Formula" r:id="rId11" imgW="685800" imgH="17676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665" y="4529298"/>
                        <a:ext cx="1360488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278386" y="4488110"/>
            <a:ext cx="88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使得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603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多元线性回归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60350" y="1266824"/>
            <a:ext cx="8616950" cy="466419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把   和   吸收入向量形式               ，数据集表示为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462380"/>
              </p:ext>
            </p:extLst>
          </p:nvPr>
        </p:nvGraphicFramePr>
        <p:xfrm>
          <a:off x="1236372" y="2468300"/>
          <a:ext cx="58166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5" name="Formula" r:id="rId3" imgW="2932560" imgH="1022400" progId="Equation.Ribbit">
                  <p:embed/>
                </p:oleObj>
              </mc:Choice>
              <mc:Fallback>
                <p:oleObj name="Formula" r:id="rId3" imgW="2932560" imgH="102240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372" y="2468300"/>
                        <a:ext cx="58166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132419"/>
              </p:ext>
            </p:extLst>
          </p:nvPr>
        </p:nvGraphicFramePr>
        <p:xfrm>
          <a:off x="3010323" y="5022850"/>
          <a:ext cx="2465387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6" name="Formula" r:id="rId5" imgW="1243440" imgH="176760" progId="Equation.Ribbit">
                  <p:embed/>
                </p:oleObj>
              </mc:Choice>
              <mc:Fallback>
                <p:oleObj name="Formula" r:id="rId5" imgW="1243440" imgH="176760" progId="Equation.Ribbit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323" y="5022850"/>
                        <a:ext cx="2465387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741101"/>
              </p:ext>
            </p:extLst>
          </p:nvPr>
        </p:nvGraphicFramePr>
        <p:xfrm>
          <a:off x="983551" y="1391713"/>
          <a:ext cx="2635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" name="Formula" r:id="rId7" imgW="131040" imgH="120960" progId="Equation.Ribbit">
                  <p:embed/>
                </p:oleObj>
              </mc:Choice>
              <mc:Fallback>
                <p:oleObj name="Formula" r:id="rId7" imgW="131040" imgH="120960" progId="Equation.Ribbit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551" y="1391713"/>
                        <a:ext cx="263525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581637"/>
              </p:ext>
            </p:extLst>
          </p:nvPr>
        </p:nvGraphicFramePr>
        <p:xfrm>
          <a:off x="1639393" y="1335466"/>
          <a:ext cx="1365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8" name="Formula" r:id="rId9" imgW="68760" imgH="157680" progId="Equation.Ribbit">
                  <p:embed/>
                </p:oleObj>
              </mc:Choice>
              <mc:Fallback>
                <p:oleObj name="Formula" r:id="rId9" imgW="68760" imgH="157680" progId="Equation.Ribbit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393" y="1335466"/>
                        <a:ext cx="13652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336967"/>
              </p:ext>
            </p:extLst>
          </p:nvPr>
        </p:nvGraphicFramePr>
        <p:xfrm>
          <a:off x="3885895" y="1327077"/>
          <a:ext cx="14033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9" name="Formula" r:id="rId11" imgW="701280" imgH="176760" progId="Equation.Ribbit">
                  <p:embed/>
                </p:oleObj>
              </mc:Choice>
              <mc:Fallback>
                <p:oleObj name="Formula" r:id="rId11" imgW="701280" imgH="176760" progId="Equation.Ribbit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5895" y="1327077"/>
                        <a:ext cx="140335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54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4"/>
          <p:cNvSpPr txBox="1"/>
          <p:nvPr/>
        </p:nvSpPr>
        <p:spPr>
          <a:xfrm>
            <a:off x="612028" y="5238056"/>
            <a:ext cx="514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令上式为零可得   最优解的闭式解</a:t>
            </a:r>
            <a:endParaRPr lang="zh-CN" altLang="en-US" sz="200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321000"/>
              </p:ext>
            </p:extLst>
          </p:nvPr>
        </p:nvGraphicFramePr>
        <p:xfrm>
          <a:off x="2487813" y="5280155"/>
          <a:ext cx="26352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7" name="Formula" r:id="rId3" imgW="131040" imgH="160200" progId="Equation.Ribbit">
                  <p:embed/>
                </p:oleObj>
              </mc:Choice>
              <mc:Fallback>
                <p:oleObj name="Formula" r:id="rId3" imgW="131040" imgH="1602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813" y="5280155"/>
                        <a:ext cx="26352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526654"/>
              </p:ext>
            </p:extLst>
          </p:nvPr>
        </p:nvGraphicFramePr>
        <p:xfrm>
          <a:off x="5395413" y="3488808"/>
          <a:ext cx="26352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8" name="Formula" r:id="rId5" imgW="131040" imgH="160200" progId="Equation.Ribbit">
                  <p:embed/>
                </p:oleObj>
              </mc:Choice>
              <mc:Fallback>
                <p:oleObj name="Formula" r:id="rId5" imgW="131040" imgH="1602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413" y="3488808"/>
                        <a:ext cx="26352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多元线性回归 </a:t>
            </a:r>
            <a:r>
              <a:rPr lang="en-US" altLang="zh-CN" dirty="0" smtClean="0">
                <a:latin typeface="+mn-ea"/>
              </a:rPr>
              <a:t>-</a:t>
            </a:r>
            <a:r>
              <a:rPr lang="en-US" altLang="zh-CN" dirty="0" smtClean="0"/>
              <a:t> </a:t>
            </a:r>
            <a:r>
              <a:rPr lang="zh-CN" altLang="en-US" dirty="0" smtClean="0"/>
              <a:t>最小二乘法</a:t>
            </a:r>
            <a:endParaRPr lang="zh-CN" altLang="en-US" dirty="0"/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252144" y="1290638"/>
            <a:ext cx="8616950" cy="575423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最小二乘法（</a:t>
            </a:r>
            <a:r>
              <a:rPr lang="en-US" altLang="zh-CN" dirty="0" smtClean="0"/>
              <a:t>least square method</a:t>
            </a:r>
            <a:r>
              <a:rPr lang="en-US" dirty="0" smtClean="0"/>
              <a:t>）</a:t>
            </a:r>
            <a:endParaRPr 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03119"/>
              </p:ext>
            </p:extLst>
          </p:nvPr>
        </p:nvGraphicFramePr>
        <p:xfrm>
          <a:off x="2048405" y="2152550"/>
          <a:ext cx="4673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9" name="Formula" r:id="rId6" imgW="2337120" imgH="282240" progId="Equation.Ribbit">
                  <p:embed/>
                </p:oleObj>
              </mc:Choice>
              <mc:Fallback>
                <p:oleObj name="Formula" r:id="rId6" imgW="2337120" imgH="282240" progId="Equation.Ribbit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8405" y="2152550"/>
                        <a:ext cx="4673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315318"/>
              </p:ext>
            </p:extLst>
          </p:nvPr>
        </p:nvGraphicFramePr>
        <p:xfrm>
          <a:off x="1052450" y="3448886"/>
          <a:ext cx="363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0" name="Formula" r:id="rId8" imgW="1816200" imgH="205920" progId="Equation.Ribbit">
                  <p:embed/>
                </p:oleObj>
              </mc:Choice>
              <mc:Fallback>
                <p:oleObj name="Formula" r:id="rId8" imgW="1816200" imgH="205920" progId="Equation.Ribbit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450" y="3448886"/>
                        <a:ext cx="363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927768"/>
              </p:ext>
            </p:extLst>
          </p:nvPr>
        </p:nvGraphicFramePr>
        <p:xfrm>
          <a:off x="2811992" y="4383088"/>
          <a:ext cx="29432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1" name="Formula" r:id="rId10" imgW="1472040" imgH="343080" progId="Equation.Ribbit">
                  <p:embed/>
                </p:oleObj>
              </mc:Choice>
              <mc:Fallback>
                <p:oleObj name="Formula" r:id="rId10" imgW="1472040" imgH="343080" progId="Equation.Ribbit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992" y="4383088"/>
                        <a:ext cx="29432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12028" y="3446709"/>
            <a:ext cx="88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04294" y="3455176"/>
            <a:ext cx="2266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，对   求导得到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83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多元线性回归 </a:t>
            </a:r>
            <a:r>
              <a:rPr lang="en-US" altLang="zh-CN" dirty="0" smtClean="0">
                <a:latin typeface="+mn-ea"/>
              </a:rPr>
              <a:t>-</a:t>
            </a:r>
            <a:r>
              <a:rPr lang="en-US" altLang="zh-CN" dirty="0" smtClean="0"/>
              <a:t> </a:t>
            </a:r>
            <a:r>
              <a:rPr lang="zh-CN" altLang="en-US" dirty="0" smtClean="0"/>
              <a:t>满秩讨论</a:t>
            </a:r>
            <a:endParaRPr lang="zh-CN" altLang="en-US" dirty="0"/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252144" y="1290638"/>
            <a:ext cx="8616950" cy="5043050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          是满秩矩阵或正定矩阵，则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000" dirty="0" smtClean="0"/>
              <a:t>其中              是           的逆矩阵，线性回归模型为</a:t>
            </a:r>
            <a:endParaRPr lang="en-US" altLang="zh-CN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zh-CN" altLang="en-US" dirty="0" smtClean="0"/>
              <a:t>          不是满秩矩阵</a:t>
            </a:r>
            <a:endParaRPr lang="en-US" altLang="zh-CN" dirty="0" smtClean="0"/>
          </a:p>
          <a:p>
            <a:pPr lvl="1">
              <a:buClr>
                <a:schemeClr val="tx2"/>
              </a:buClr>
            </a:pPr>
            <a:r>
              <a:rPr lang="zh-CN" altLang="en-US" dirty="0" smtClean="0"/>
              <a:t>根据归纳偏好选择解</a:t>
            </a:r>
            <a:r>
              <a:rPr lang="zh-CN" altLang="en-US" dirty="0" smtClean="0">
                <a:solidFill>
                  <a:srgbClr val="FF0000"/>
                </a:solidFill>
              </a:rPr>
              <a:t>（参见</a:t>
            </a:r>
            <a:r>
              <a:rPr lang="en-US" altLang="zh-CN" dirty="0" smtClean="0">
                <a:solidFill>
                  <a:srgbClr val="FF0000"/>
                </a:solidFill>
              </a:rPr>
              <a:t>1.4</a:t>
            </a:r>
            <a:r>
              <a:rPr lang="zh-CN" altLang="en-US" dirty="0" smtClean="0">
                <a:solidFill>
                  <a:srgbClr val="FF0000"/>
                </a:solidFill>
              </a:rPr>
              <a:t>节）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Clr>
                <a:schemeClr val="tx2"/>
              </a:buClr>
            </a:pPr>
            <a:r>
              <a:rPr lang="zh-CN" altLang="en-US" dirty="0" smtClean="0"/>
              <a:t>引入正则化</a:t>
            </a:r>
            <a:r>
              <a:rPr lang="zh-CN" altLang="en-US" dirty="0" smtClean="0">
                <a:solidFill>
                  <a:srgbClr val="FF0000"/>
                </a:solidFill>
              </a:rPr>
              <a:t>（参加</a:t>
            </a:r>
            <a:r>
              <a:rPr lang="en-US" altLang="zh-CN" dirty="0" smtClean="0">
                <a:solidFill>
                  <a:srgbClr val="FF0000"/>
                </a:solidFill>
              </a:rPr>
              <a:t>6.4</a:t>
            </a:r>
            <a:r>
              <a:rPr lang="zh-CN" altLang="en-US" dirty="0" smtClean="0">
                <a:solidFill>
                  <a:srgbClr val="FF0000"/>
                </a:solidFill>
              </a:rPr>
              <a:t>节，</a:t>
            </a:r>
            <a:r>
              <a:rPr lang="en-US" altLang="zh-CN" dirty="0" smtClean="0">
                <a:solidFill>
                  <a:srgbClr val="FF0000"/>
                </a:solidFill>
              </a:rPr>
              <a:t>11.4</a:t>
            </a:r>
            <a:r>
              <a:rPr lang="zh-CN" altLang="en-US" dirty="0" smtClean="0">
                <a:solidFill>
                  <a:srgbClr val="FF0000"/>
                </a:solidFill>
              </a:rPr>
              <a:t>节）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661662"/>
              </p:ext>
            </p:extLst>
          </p:nvPr>
        </p:nvGraphicFramePr>
        <p:xfrm>
          <a:off x="2938871" y="1833796"/>
          <a:ext cx="2679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" name="Formula" r:id="rId3" imgW="1351440" imgH="234000" progId="Equation.Ribbit">
                  <p:embed/>
                </p:oleObj>
              </mc:Choice>
              <mc:Fallback>
                <p:oleObj name="Formula" r:id="rId3" imgW="1351440" imgH="234000" progId="Equation.Ribbit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871" y="1833796"/>
                        <a:ext cx="26797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30898"/>
              </p:ext>
            </p:extLst>
          </p:nvPr>
        </p:nvGraphicFramePr>
        <p:xfrm>
          <a:off x="855051" y="2497225"/>
          <a:ext cx="11906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3" name="Formula" r:id="rId5" imgW="600840" imgH="234000" progId="Equation.Ribbit">
                  <p:embed/>
                </p:oleObj>
              </mc:Choice>
              <mc:Fallback>
                <p:oleObj name="Formula" r:id="rId5" imgW="600840" imgH="234000" progId="Equation.Ribbit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051" y="2497225"/>
                        <a:ext cx="11906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889388"/>
              </p:ext>
            </p:extLst>
          </p:nvPr>
        </p:nvGraphicFramePr>
        <p:xfrm>
          <a:off x="803275" y="1322388"/>
          <a:ext cx="68897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4" name="Formula" r:id="rId7" imgW="347040" imgH="175320" progId="Equation.Ribbit">
                  <p:embed/>
                </p:oleObj>
              </mc:Choice>
              <mc:Fallback>
                <p:oleObj name="Formula" r:id="rId7" imgW="347040" imgH="175320" progId="Equation.Ribbit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1322388"/>
                        <a:ext cx="688975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735993"/>
              </p:ext>
            </p:extLst>
          </p:nvPr>
        </p:nvGraphicFramePr>
        <p:xfrm>
          <a:off x="2632614" y="3184008"/>
          <a:ext cx="34528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5" name="Formula" r:id="rId9" imgW="1740240" imgH="234000" progId="Equation.Ribbit">
                  <p:embed/>
                </p:oleObj>
              </mc:Choice>
              <mc:Fallback>
                <p:oleObj name="Formula" r:id="rId9" imgW="1740240" imgH="234000" progId="Equation.Ribbit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614" y="3184008"/>
                        <a:ext cx="345281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19171"/>
              </p:ext>
            </p:extLst>
          </p:nvPr>
        </p:nvGraphicFramePr>
        <p:xfrm>
          <a:off x="2460475" y="2573588"/>
          <a:ext cx="68897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6" name="Formula" r:id="rId11" imgW="347040" imgH="175320" progId="Equation.Ribbit">
                  <p:embed/>
                </p:oleObj>
              </mc:Choice>
              <mc:Fallback>
                <p:oleObj name="Formula" r:id="rId11" imgW="347040" imgH="1753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475" y="2573588"/>
                        <a:ext cx="688975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514960"/>
              </p:ext>
            </p:extLst>
          </p:nvPr>
        </p:nvGraphicFramePr>
        <p:xfrm>
          <a:off x="855051" y="4301156"/>
          <a:ext cx="68897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" name="Formula" r:id="rId12" imgW="347040" imgH="175320" progId="Equation.Ribbit">
                  <p:embed/>
                </p:oleObj>
              </mc:Choice>
              <mc:Fallback>
                <p:oleObj name="Formula" r:id="rId12" imgW="347040" imgH="1753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051" y="4301156"/>
                        <a:ext cx="688975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676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对数线性回归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4435" y="1250296"/>
            <a:ext cx="8082670" cy="2620488"/>
          </a:xfrm>
        </p:spPr>
        <p:txBody>
          <a:bodyPr>
            <a:normAutofit/>
          </a:bodyPr>
          <a:lstStyle/>
          <a:p>
            <a:r>
              <a:rPr lang="zh-CN" altLang="en-US" dirty="0"/>
              <a:t>输出标记</a:t>
            </a:r>
            <a:r>
              <a:rPr lang="zh-CN" altLang="en-US" dirty="0" smtClean="0"/>
              <a:t>的对数为线性模型</a:t>
            </a:r>
            <a:r>
              <a:rPr lang="zh-CN" altLang="en-US" dirty="0"/>
              <a:t>逼近的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3142" r="2301" b="4944"/>
          <a:stretch/>
        </p:blipFill>
        <p:spPr bwMode="auto">
          <a:xfrm>
            <a:off x="1202546" y="1813383"/>
            <a:ext cx="4316507" cy="411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407292"/>
              </p:ext>
            </p:extLst>
          </p:nvPr>
        </p:nvGraphicFramePr>
        <p:xfrm>
          <a:off x="6243494" y="2808391"/>
          <a:ext cx="19272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Formula" r:id="rId4" imgW="970560" imgH="176760" progId="Equation.Ribbit">
                  <p:embed/>
                </p:oleObj>
              </mc:Choice>
              <mc:Fallback>
                <p:oleObj name="Formula" r:id="rId4" imgW="970560" imgH="176760" progId="Equation.Ribbit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494" y="2808391"/>
                        <a:ext cx="192722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499077"/>
              </p:ext>
            </p:extLst>
          </p:nvPr>
        </p:nvGraphicFramePr>
        <p:xfrm>
          <a:off x="6348954" y="4066607"/>
          <a:ext cx="168275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Formula" r:id="rId6" imgW="847440" imgH="176760" progId="Equation.Ribbit">
                  <p:embed/>
                </p:oleObj>
              </mc:Choice>
              <mc:Fallback>
                <p:oleObj name="Formula" r:id="rId6" imgW="847440" imgH="176760" progId="Equation.Ribbit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954" y="4066607"/>
                        <a:ext cx="1682750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上下箭头 6"/>
          <p:cNvSpPr/>
          <p:nvPr/>
        </p:nvSpPr>
        <p:spPr>
          <a:xfrm>
            <a:off x="6826632" y="3313057"/>
            <a:ext cx="576392" cy="660744"/>
          </a:xfrm>
          <a:prstGeom prst="up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1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 </a:t>
            </a:r>
            <a:r>
              <a:rPr lang="en-US" altLang="zh-CN" dirty="0" smtClean="0">
                <a:latin typeface="+mn-ea"/>
              </a:rPr>
              <a:t>-</a:t>
            </a:r>
            <a:r>
              <a:rPr lang="en-US" altLang="zh-CN" dirty="0" smtClean="0"/>
              <a:t> </a:t>
            </a:r>
            <a:r>
              <a:rPr lang="zh-CN" altLang="en-US" dirty="0" smtClean="0"/>
              <a:t>广义线性模型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4435" y="1250296"/>
            <a:ext cx="7584140" cy="4932390"/>
          </a:xfrm>
        </p:spPr>
        <p:txBody>
          <a:bodyPr/>
          <a:lstStyle/>
          <a:p>
            <a:r>
              <a:rPr lang="zh-CN" altLang="en-US" dirty="0" smtClean="0"/>
              <a:t>一般形式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28600" lvl="1">
              <a:spcBef>
                <a:spcPts val="1000"/>
              </a:spcBef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 smtClean="0"/>
              <a:t>       称为联系函数（</a:t>
            </a:r>
            <a:r>
              <a:rPr lang="en-US" altLang="zh-CN" dirty="0" smtClean="0"/>
              <a:t>link function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r>
              <a:rPr lang="zh-CN" altLang="en-US" dirty="0" smtClean="0"/>
              <a:t>单调可微函数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对数线性回归是                 时广义线性模型的特例</a:t>
            </a:r>
            <a:endParaRPr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486339"/>
              </p:ext>
            </p:extLst>
          </p:nvPr>
        </p:nvGraphicFramePr>
        <p:xfrm>
          <a:off x="1027084" y="2966310"/>
          <a:ext cx="50482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6" name="Formula" r:id="rId3" imgW="255600" imgH="176760" progId="Equation.Ribbit">
                  <p:embed/>
                </p:oleObj>
              </mc:Choice>
              <mc:Fallback>
                <p:oleObj name="Formula" r:id="rId3" imgW="255600" imgH="176760" progId="Equation.Ribbit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084" y="2966310"/>
                        <a:ext cx="504825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708961"/>
              </p:ext>
            </p:extLst>
          </p:nvPr>
        </p:nvGraphicFramePr>
        <p:xfrm>
          <a:off x="3055850" y="2012529"/>
          <a:ext cx="24018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" name="Formula" r:id="rId5" imgW="1210320" imgH="205920" progId="Equation.Ribbit">
                  <p:embed/>
                </p:oleObj>
              </mc:Choice>
              <mc:Fallback>
                <p:oleObj name="Formula" r:id="rId5" imgW="1210320" imgH="205920" progId="Equation.Ribbit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850" y="2012529"/>
                        <a:ext cx="24018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194120"/>
              </p:ext>
            </p:extLst>
          </p:nvPr>
        </p:nvGraphicFramePr>
        <p:xfrm>
          <a:off x="3009142" y="4509884"/>
          <a:ext cx="150495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" name="Formula" r:id="rId7" imgW="762120" imgH="176760" progId="Equation.Ribbit">
                  <p:embed/>
                </p:oleObj>
              </mc:Choice>
              <mc:Fallback>
                <p:oleObj name="Formula" r:id="rId7" imgW="762120" imgH="176760" progId="Equation.Ribbit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142" y="4509884"/>
                        <a:ext cx="1504950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965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二分类</a:t>
            </a:r>
            <a:r>
              <a:rPr lang="zh-CN" altLang="en-US" dirty="0" smtClean="0">
                <a:latin typeface="+mn-ea"/>
              </a:rPr>
              <a:t>任务 </a:t>
            </a:r>
            <a:r>
              <a:rPr lang="en-US" altLang="zh-CN" dirty="0" smtClean="0">
                <a:latin typeface="+mn-ea"/>
              </a:rPr>
              <a:t>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预测值与输出标记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kern="0" dirty="0">
                <a:latin typeface="+mn-ea"/>
                <a:cs typeface="Verdana" pitchFamily="34" charset="0"/>
              </a:rPr>
              <a:t>寻找函数将分类标记与线性回归模型输出联系起来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最理想的函数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单位阶跃函数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预测值大于零就判为正例，小于零就判为反例，预测值为临界值零则可任意判别</a:t>
            </a:r>
            <a:endParaRPr lang="en-US" altLang="zh-CN" dirty="0" smtClean="0"/>
          </a:p>
        </p:txBody>
      </p:sp>
      <p:sp>
        <p:nvSpPr>
          <p:cNvPr id="11" name="TextBox 18"/>
          <p:cNvSpPr txBox="1"/>
          <p:nvPr/>
        </p:nvSpPr>
        <p:spPr>
          <a:xfrm>
            <a:off x="541665" y="353446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13990"/>
                </a:solidFill>
                <a:effectLst/>
                <a:uLnTx/>
                <a:uFillTx/>
                <a:latin typeface="+mn-ea"/>
                <a:cs typeface="Verdana" pitchFamily="34" charset="0"/>
              </a:rPr>
              <a:t> 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013990"/>
              </a:solidFill>
              <a:effectLst/>
              <a:uLnTx/>
              <a:uFillTx/>
              <a:latin typeface="+mn-ea"/>
              <a:cs typeface="Verdana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202574"/>
              </p:ext>
            </p:extLst>
          </p:nvPr>
        </p:nvGraphicFramePr>
        <p:xfrm>
          <a:off x="2107734" y="1747692"/>
          <a:ext cx="16700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" name="Formula" r:id="rId3" imgW="842010" imgH="175260" progId="Equation.Ribbit">
                  <p:embed/>
                </p:oleObj>
              </mc:Choice>
              <mc:Fallback>
                <p:oleObj name="Formula" r:id="rId3" imgW="842010" imgH="175260" progId="Equation.Ribbit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7734" y="1747692"/>
                        <a:ext cx="167005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259565"/>
              </p:ext>
            </p:extLst>
          </p:nvPr>
        </p:nvGraphicFramePr>
        <p:xfrm>
          <a:off x="2904266" y="3798305"/>
          <a:ext cx="2343150" cy="149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" name="Formula" r:id="rId5" imgW="1186180" imgH="758190" progId="Equation.Ribbit">
                  <p:embed/>
                </p:oleObj>
              </mc:Choice>
              <mc:Fallback>
                <p:oleObj name="Formula" r:id="rId5" imgW="1186180" imgH="758190" progId="Equation.Ribbit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4266" y="3798305"/>
                        <a:ext cx="2343150" cy="149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932608"/>
              </p:ext>
            </p:extLst>
          </p:nvPr>
        </p:nvGraphicFramePr>
        <p:xfrm>
          <a:off x="4600342" y="1747328"/>
          <a:ext cx="12414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" name="Formula" r:id="rId7" imgW="628650" imgH="177800" progId="Equation.Ribbit">
                  <p:embed/>
                </p:oleObj>
              </mc:Choice>
              <mc:Fallback>
                <p:oleObj name="Formula" r:id="rId7" imgW="628650" imgH="177800" progId="Equation.Ribbit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342" y="1747328"/>
                        <a:ext cx="124142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88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二分类</a:t>
            </a:r>
            <a:r>
              <a:rPr lang="zh-CN" altLang="en-US" dirty="0" smtClean="0">
                <a:latin typeface="+mn-ea"/>
              </a:rPr>
              <a:t>任务 </a:t>
            </a:r>
            <a:r>
              <a:rPr lang="en-US" altLang="zh-CN" dirty="0" smtClean="0">
                <a:latin typeface="+mn-ea"/>
              </a:rPr>
              <a:t>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单位阶跃函数缺点</a:t>
            </a:r>
            <a:endParaRPr lang="en-US" altLang="zh-CN" dirty="0" smtClean="0"/>
          </a:p>
          <a:p>
            <a:pPr lvl="1"/>
            <a:r>
              <a:rPr lang="zh-CN" altLang="en-US" dirty="0"/>
              <a:t>不连续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替代函数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对数几率函数（</a:t>
            </a:r>
            <a:r>
              <a:rPr lang="en-US" altLang="zh-CN" dirty="0" smtClean="0"/>
              <a:t>logistic function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单调可微、任意阶可导</a:t>
            </a: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009" y="3334342"/>
            <a:ext cx="4947950" cy="267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39780" y="2835479"/>
            <a:ext cx="449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单位阶跃函数与对数几率函数的比较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50523"/>
              </p:ext>
            </p:extLst>
          </p:nvPr>
        </p:nvGraphicFramePr>
        <p:xfrm>
          <a:off x="1099963" y="4177762"/>
          <a:ext cx="15319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Formula" r:id="rId4" imgW="772200" imgH="344520" progId="Equation.Ribbit">
                  <p:embed/>
                </p:oleObj>
              </mc:Choice>
              <mc:Fallback>
                <p:oleObj name="Formula" r:id="rId4" imgW="772200" imgH="344520" progId="Equation.Ribbit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963" y="4177762"/>
                        <a:ext cx="153193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44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</a:rPr>
              <a:t>对数几率回归</a:t>
            </a:r>
            <a:r>
              <a:rPr lang="en-US" altLang="zh-CN" dirty="0" smtClean="0">
                <a:latin typeface="+mn-ea"/>
              </a:rPr>
              <a:t> 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60350" y="1158536"/>
            <a:ext cx="8616950" cy="4973816"/>
          </a:xfrm>
        </p:spPr>
        <p:txBody>
          <a:bodyPr>
            <a:normAutofit/>
          </a:bodyPr>
          <a:lstStyle/>
          <a:p>
            <a:pPr marL="342900" indent="-342900"/>
            <a:r>
              <a:rPr lang="zh-CN" altLang="en-US" sz="2100" dirty="0" smtClean="0"/>
              <a:t>运用对数几率函数</a:t>
            </a:r>
            <a:endParaRPr lang="en-US" altLang="zh-CN" sz="2100" dirty="0" smtClean="0"/>
          </a:p>
          <a:p>
            <a:pPr marL="342900" indent="-342900"/>
            <a:endParaRPr lang="en-US" altLang="zh-CN" sz="2100" dirty="0" smtClean="0"/>
          </a:p>
          <a:p>
            <a:pPr marL="342900" indent="-342900"/>
            <a:endParaRPr lang="en-US" altLang="zh-CN" sz="2100" dirty="0" smtClean="0"/>
          </a:p>
          <a:p>
            <a:pPr marL="342900" indent="-342900"/>
            <a:r>
              <a:rPr lang="zh-CN" altLang="en-US" sz="2100" dirty="0" smtClean="0"/>
              <a:t>对数几率（</a:t>
            </a:r>
            <a:r>
              <a:rPr lang="en-US" altLang="zh-CN" sz="2100" dirty="0" smtClean="0"/>
              <a:t>log odds</a:t>
            </a:r>
            <a:r>
              <a:rPr lang="zh-CN" altLang="en-US" sz="2100" dirty="0" smtClean="0"/>
              <a:t>）</a:t>
            </a:r>
            <a:endParaRPr lang="en-US" altLang="zh-CN" sz="2100" dirty="0" smtClean="0"/>
          </a:p>
          <a:p>
            <a:pPr marL="800100" lvl="1" indent="-342900"/>
            <a:r>
              <a:rPr lang="zh-CN" altLang="en-US" dirty="0" smtClean="0"/>
              <a:t>样本作为正例的相对可能性的对数</a:t>
            </a:r>
            <a:endParaRPr lang="en-US" altLang="zh-CN" dirty="0"/>
          </a:p>
          <a:p>
            <a:pPr marL="342900" indent="-342900"/>
            <a:endParaRPr lang="en-US" altLang="zh-CN" sz="2100" dirty="0" smtClean="0"/>
          </a:p>
          <a:p>
            <a:pPr marL="342900" indent="-342900"/>
            <a:endParaRPr lang="en-US" altLang="zh-CN" sz="2100" dirty="0"/>
          </a:p>
          <a:p>
            <a:pPr marL="342900" indent="-342900"/>
            <a:r>
              <a:rPr lang="zh-CN" altLang="en-US" sz="2100" dirty="0" smtClean="0"/>
              <a:t>对数几率回归优点</a:t>
            </a:r>
            <a:endParaRPr lang="en-US" altLang="zh-CN" sz="2100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000" dirty="0" smtClean="0"/>
              <a:t>无需事先假设数据分布</a:t>
            </a: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000" dirty="0" smtClean="0"/>
              <a:t>可得到“类别”的近似概率预测</a:t>
            </a: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000" dirty="0" smtClean="0"/>
              <a:t>可直接应用现有数值优化算法求取最优解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577507"/>
              </p:ext>
            </p:extLst>
          </p:nvPr>
        </p:nvGraphicFramePr>
        <p:xfrm>
          <a:off x="2056309" y="1627509"/>
          <a:ext cx="15319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" name="Formula" r:id="rId3" imgW="772200" imgH="344520" progId="Equation.Ribbit">
                  <p:embed/>
                </p:oleObj>
              </mc:Choice>
              <mc:Fallback>
                <p:oleObj name="Formula" r:id="rId3" imgW="772200" imgH="344520" progId="Equation.Ribbit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6309" y="1627509"/>
                        <a:ext cx="153193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034705"/>
              </p:ext>
            </p:extLst>
          </p:nvPr>
        </p:nvGraphicFramePr>
        <p:xfrm>
          <a:off x="4584948" y="1625703"/>
          <a:ext cx="23018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" name="Formula" r:id="rId5" imgW="1158480" imgH="344520" progId="Equation.Ribbit">
                  <p:embed/>
                </p:oleObj>
              </mc:Choice>
              <mc:Fallback>
                <p:oleObj name="Formula" r:id="rId5" imgW="1158480" imgH="344520" progId="Equation.Ribbit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948" y="1625703"/>
                        <a:ext cx="23018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657759"/>
              </p:ext>
            </p:extLst>
          </p:nvPr>
        </p:nvGraphicFramePr>
        <p:xfrm>
          <a:off x="3664620" y="3219770"/>
          <a:ext cx="9683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7" name="Formula" r:id="rId7" imgW="486720" imgH="325440" progId="Equation.Ribbit">
                  <p:embed/>
                </p:oleObj>
              </mc:Choice>
              <mc:Fallback>
                <p:oleObj name="Formula" r:id="rId7" imgW="486720" imgH="32544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4620" y="3219770"/>
                        <a:ext cx="96837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762872" y="1786465"/>
            <a:ext cx="1403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变为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914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</a:rPr>
              <a:t>对数几率回归 </a:t>
            </a:r>
            <a:r>
              <a:rPr lang="en-US" altLang="zh-CN" dirty="0" smtClean="0">
                <a:latin typeface="+mn-ea"/>
              </a:rPr>
              <a:t>- </a:t>
            </a:r>
            <a:r>
              <a:rPr lang="zh-CN" altLang="en-US" dirty="0" smtClean="0">
                <a:latin typeface="+mn-ea"/>
              </a:rPr>
              <a:t>极大似然法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对数几率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/>
              <a:t>显然有</a:t>
            </a:r>
            <a:endParaRPr lang="en-US" altLang="zh-CN" sz="2000" dirty="0" smtClean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471166"/>
              </p:ext>
            </p:extLst>
          </p:nvPr>
        </p:nvGraphicFramePr>
        <p:xfrm>
          <a:off x="2561483" y="3778934"/>
          <a:ext cx="34417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" name="Formula" r:id="rId3" imgW="1732320" imgH="386280" progId="Equation.Ribbit">
                  <p:embed/>
                </p:oleObj>
              </mc:Choice>
              <mc:Fallback>
                <p:oleObj name="Formula" r:id="rId3" imgW="1732320" imgH="386280" progId="Equation.Ribbit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1483" y="3778934"/>
                        <a:ext cx="34417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008686"/>
              </p:ext>
            </p:extLst>
          </p:nvPr>
        </p:nvGraphicFramePr>
        <p:xfrm>
          <a:off x="2586649" y="4830062"/>
          <a:ext cx="34417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0" name="Formula" r:id="rId5" imgW="1732320" imgH="344520" progId="Equation.Ribbit">
                  <p:embed/>
                </p:oleObj>
              </mc:Choice>
              <mc:Fallback>
                <p:oleObj name="Formula" r:id="rId5" imgW="1732320" imgH="34452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649" y="4830062"/>
                        <a:ext cx="34417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697392"/>
              </p:ext>
            </p:extLst>
          </p:nvPr>
        </p:nvGraphicFramePr>
        <p:xfrm>
          <a:off x="2485981" y="2070756"/>
          <a:ext cx="34417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1" name="Formula" r:id="rId7" imgW="1732320" imgH="382320" progId="Equation.Ribbit">
                  <p:embed/>
                </p:oleObj>
              </mc:Choice>
              <mc:Fallback>
                <p:oleObj name="Formula" r:id="rId7" imgW="1732320" imgH="382320" progId="Equation.Ribbit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5981" y="2070756"/>
                        <a:ext cx="34417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502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smtClean="0">
                <a:latin typeface="Verdana" pitchFamily="34" charset="0"/>
                <a:ea typeface="幼圆" pitchFamily="49" charset="-122"/>
                <a:cs typeface="Verdana" pitchFamily="34" charset="0"/>
              </a:rPr>
              <a:t>第三章</a:t>
            </a:r>
            <a:r>
              <a:rPr kumimoji="1" lang="zh-CN" altLang="en-US" b="1" dirty="0" smtClean="0">
                <a:latin typeface="Verdana" pitchFamily="34" charset="0"/>
                <a:ea typeface="幼圆" pitchFamily="49" charset="-122"/>
                <a:cs typeface="Verdana" pitchFamily="34" charset="0"/>
              </a:rPr>
              <a:t>：</a:t>
            </a:r>
            <a:r>
              <a:rPr kumimoji="1" lang="zh-CN" altLang="en-US" dirty="0" smtClean="0">
                <a:cs typeface="Verdana" pitchFamily="34" charset="0"/>
              </a:rPr>
              <a:t>线性模型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0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</a:rPr>
              <a:t>对数几率回归 </a:t>
            </a:r>
            <a:r>
              <a:rPr lang="en-US" altLang="zh-CN" dirty="0" smtClean="0">
                <a:latin typeface="+mn-ea"/>
              </a:rPr>
              <a:t>- </a:t>
            </a:r>
            <a:r>
              <a:rPr lang="zh-CN" altLang="en-US" dirty="0" smtClean="0">
                <a:latin typeface="+mn-ea"/>
              </a:rPr>
              <a:t>极大似然法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极大似然法</a:t>
            </a:r>
            <a:r>
              <a:rPr lang="zh-CN" altLang="en-US" dirty="0"/>
              <a:t>（</a:t>
            </a:r>
            <a:r>
              <a:rPr lang="en-US" altLang="zh-CN" dirty="0"/>
              <a:t>maximum likelihood</a:t>
            </a:r>
            <a:r>
              <a:rPr lang="en-US" altLang="zh-CN" dirty="0" smtClean="0"/>
              <a:t>）</a:t>
            </a:r>
          </a:p>
          <a:p>
            <a:pPr lvl="1"/>
            <a:r>
              <a:rPr lang="zh-CN" altLang="en-US" dirty="0" smtClean="0"/>
              <a:t>给定数据集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325800" lvl="1" indent="0">
              <a:buNone/>
            </a:pPr>
            <a:endParaRPr lang="en-US" altLang="zh-CN" dirty="0"/>
          </a:p>
          <a:p>
            <a:pPr lvl="1"/>
            <a:r>
              <a:rPr lang="zh-CN" altLang="en-US" dirty="0" smtClean="0"/>
              <a:t>最大化样本属于其真实标记的概率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最大化对数似</a:t>
            </a:r>
            <a:r>
              <a:rPr lang="zh-CN" altLang="en-US" dirty="0"/>
              <a:t>然函数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marL="783000" lvl="2" indent="0">
              <a:buNone/>
            </a:pPr>
            <a:endParaRPr lang="en-US" altLang="zh-CN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949654"/>
              </p:ext>
            </p:extLst>
          </p:nvPr>
        </p:nvGraphicFramePr>
        <p:xfrm>
          <a:off x="2158140" y="4366572"/>
          <a:ext cx="412115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6" name="Formula" r:id="rId3" imgW="2060280" imgH="438480" progId="Equation.Ribbit">
                  <p:embed/>
                </p:oleObj>
              </mc:Choice>
              <mc:Fallback>
                <p:oleObj name="Formula" r:id="rId3" imgW="2060280" imgH="43848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8140" y="4366572"/>
                        <a:ext cx="412115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990174"/>
              </p:ext>
            </p:extLst>
          </p:nvPr>
        </p:nvGraphicFramePr>
        <p:xfrm>
          <a:off x="3299713" y="2300434"/>
          <a:ext cx="15716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7" name="Formula" r:id="rId5" imgW="786240" imgH="182880" progId="Equation.Ribbit">
                  <p:embed/>
                </p:oleObj>
              </mc:Choice>
              <mc:Fallback>
                <p:oleObj name="Formula" r:id="rId5" imgW="786240" imgH="18288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9713" y="2300434"/>
                        <a:ext cx="157162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57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</a:rPr>
              <a:t>对数几率回归 </a:t>
            </a:r>
            <a:r>
              <a:rPr lang="en-US" altLang="zh-CN" dirty="0" smtClean="0">
                <a:latin typeface="+mn-ea"/>
              </a:rPr>
              <a:t>- </a:t>
            </a:r>
            <a:r>
              <a:rPr lang="zh-CN" altLang="en-US" dirty="0" smtClean="0">
                <a:latin typeface="+mn-ea"/>
              </a:rPr>
              <a:t>极大似然法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转化为最小化负对数似然函数求解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令                ，              ，则              可简写为</a:t>
            </a:r>
            <a:endParaRPr lang="en-US" altLang="zh-CN" dirty="0" smtClean="0"/>
          </a:p>
          <a:p>
            <a:pPr marL="325800" lvl="1" indent="0">
              <a:buNone/>
            </a:pPr>
            <a:endParaRPr lang="en-US" altLang="zh-CN" dirty="0"/>
          </a:p>
          <a:p>
            <a:pPr lvl="1"/>
            <a:r>
              <a:rPr lang="zh-CN" altLang="en-US" dirty="0" smtClean="0"/>
              <a:t>再令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325800" lvl="1" indent="0">
              <a:buNone/>
            </a:pPr>
            <a:endParaRPr lang="en-US" altLang="zh-CN" dirty="0" smtClean="0"/>
          </a:p>
          <a:p>
            <a:pPr marL="325800" lvl="1" indent="0">
              <a:buNone/>
            </a:pPr>
            <a:endParaRPr lang="en-US" altLang="zh-CN" dirty="0" smtClean="0"/>
          </a:p>
          <a:p>
            <a:pPr marL="325800" lvl="1" indent="0">
              <a:buNone/>
            </a:pPr>
            <a:r>
              <a:rPr lang="zh-CN" altLang="en-US" dirty="0" smtClean="0"/>
              <a:t>则似然项可重写为</a:t>
            </a:r>
            <a:endParaRPr lang="en-US" altLang="zh-CN" dirty="0" smtClean="0"/>
          </a:p>
          <a:p>
            <a:pPr marL="325800" lvl="1" indent="0">
              <a:buNone/>
            </a:pPr>
            <a:endParaRPr lang="en-US" altLang="zh-CN" dirty="0" smtClean="0"/>
          </a:p>
          <a:p>
            <a:pPr marL="325800" lvl="1" indent="0">
              <a:buNone/>
            </a:pPr>
            <a:endParaRPr lang="en-US" altLang="zh-CN" dirty="0"/>
          </a:p>
          <a:p>
            <a:pPr lvl="1"/>
            <a:r>
              <a:rPr lang="zh-CN" altLang="en-US" dirty="0" smtClean="0"/>
              <a:t>故等价形式为要最小化</a:t>
            </a:r>
            <a:endParaRPr lang="en-US" altLang="zh-CN" dirty="0" smtClean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07287"/>
              </p:ext>
            </p:extLst>
          </p:nvPr>
        </p:nvGraphicFramePr>
        <p:xfrm>
          <a:off x="1753444" y="4988697"/>
          <a:ext cx="51530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9" name="Formula" r:id="rId3" imgW="2575800" imgH="438480" progId="Equation.Ribbit">
                  <p:embed/>
                </p:oleObj>
              </mc:Choice>
              <mc:Fallback>
                <p:oleObj name="Formula" r:id="rId3" imgW="2575800" imgH="43848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3444" y="4988697"/>
                        <a:ext cx="515302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506898"/>
              </p:ext>
            </p:extLst>
          </p:nvPr>
        </p:nvGraphicFramePr>
        <p:xfrm>
          <a:off x="1336719" y="1547215"/>
          <a:ext cx="13557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0" name="Formula" r:id="rId5" imgW="678240" imgH="176760" progId="Equation.Ribbit">
                  <p:embed/>
                </p:oleObj>
              </mc:Choice>
              <mc:Fallback>
                <p:oleObj name="Formula" r:id="rId5" imgW="678240" imgH="176760" progId="Equation.Ribbit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719" y="1547215"/>
                        <a:ext cx="135572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473839"/>
              </p:ext>
            </p:extLst>
          </p:nvPr>
        </p:nvGraphicFramePr>
        <p:xfrm>
          <a:off x="2871439" y="1537923"/>
          <a:ext cx="13017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1" name="Formula" r:id="rId7" imgW="650520" imgH="176760" progId="Equation.Ribbit">
                  <p:embed/>
                </p:oleObj>
              </mc:Choice>
              <mc:Fallback>
                <p:oleObj name="Formula" r:id="rId7" imgW="650520" imgH="176760" progId="Equation.Ribbit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439" y="1537923"/>
                        <a:ext cx="13017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496126"/>
              </p:ext>
            </p:extLst>
          </p:nvPr>
        </p:nvGraphicFramePr>
        <p:xfrm>
          <a:off x="4765617" y="1537851"/>
          <a:ext cx="1131888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2" name="Formula" r:id="rId9" imgW="569160" imgH="174240" progId="Equation.Ribbit">
                  <p:embed/>
                </p:oleObj>
              </mc:Choice>
              <mc:Fallback>
                <p:oleObj name="Formula" r:id="rId9" imgW="569160" imgH="174240" progId="Equation.Ribbit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617" y="1537851"/>
                        <a:ext cx="1131888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751529"/>
              </p:ext>
            </p:extLst>
          </p:nvPr>
        </p:nvGraphicFramePr>
        <p:xfrm>
          <a:off x="7040563" y="1547143"/>
          <a:ext cx="58737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3" name="Formula" r:id="rId11" imgW="293400" imgH="174240" progId="Equation.Ribbit">
                  <p:embed/>
                </p:oleObj>
              </mc:Choice>
              <mc:Fallback>
                <p:oleObj name="Formula" r:id="rId11" imgW="293400" imgH="174240" progId="Equation.Ribbit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0563" y="1547143"/>
                        <a:ext cx="587375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637082"/>
              </p:ext>
            </p:extLst>
          </p:nvPr>
        </p:nvGraphicFramePr>
        <p:xfrm>
          <a:off x="2530927" y="2592956"/>
          <a:ext cx="354965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4" name="Formula" r:id="rId13" imgW="1774440" imgH="177840" progId="Equation.Ribbit">
                  <p:embed/>
                </p:oleObj>
              </mc:Choice>
              <mc:Fallback>
                <p:oleObj name="Formula" r:id="rId13" imgW="1774440" imgH="177840" progId="Equation.Ribbit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927" y="2592956"/>
                        <a:ext cx="354965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392853"/>
              </p:ext>
            </p:extLst>
          </p:nvPr>
        </p:nvGraphicFramePr>
        <p:xfrm>
          <a:off x="1639392" y="3110771"/>
          <a:ext cx="56515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5" name="Formula" r:id="rId15" imgW="2826000" imgH="177840" progId="Equation.Ribbit">
                  <p:embed/>
                </p:oleObj>
              </mc:Choice>
              <mc:Fallback>
                <p:oleObj name="Formula" r:id="rId15" imgW="2826000" imgH="177840" progId="Equation.Ribbit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392" y="3110771"/>
                        <a:ext cx="56515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354836"/>
              </p:ext>
            </p:extLst>
          </p:nvPr>
        </p:nvGraphicFramePr>
        <p:xfrm>
          <a:off x="1308494" y="4050412"/>
          <a:ext cx="63595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6" name="Formula" r:id="rId17" imgW="3179160" imgH="177840" progId="Equation.Ribbit">
                  <p:embed/>
                </p:oleObj>
              </mc:Choice>
              <mc:Fallback>
                <p:oleObj name="Formula" r:id="rId17" imgW="3179160" imgH="177840" progId="Equation.Ribbit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494" y="4050412"/>
                        <a:ext cx="635952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75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对数</a:t>
            </a:r>
            <a:r>
              <a:rPr lang="zh-CN" altLang="en-US" dirty="0">
                <a:latin typeface="+mn-ea"/>
              </a:rPr>
              <a:t>几率回归</a:t>
            </a:r>
            <a:r>
              <a:rPr lang="en-US" altLang="zh-CN" dirty="0">
                <a:latin typeface="+mn-ea"/>
              </a:rPr>
              <a:t> </a:t>
            </a:r>
            <a:endParaRPr lang="zh-CN" altLang="en-US" dirty="0"/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251386" y="1296273"/>
            <a:ext cx="8616950" cy="3057613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求解得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牛顿法第</a:t>
            </a:r>
            <a:r>
              <a:rPr lang="en-US" altLang="zh-CN" dirty="0" smtClean="0"/>
              <a:t>t+1</a:t>
            </a:r>
            <a:r>
              <a:rPr lang="zh-CN" altLang="en-US" dirty="0" smtClean="0"/>
              <a:t>轮迭代解的更新公式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其中关于    的一阶、二阶导数分别为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386" y="5820066"/>
            <a:ext cx="9129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高</a:t>
            </a:r>
            <a:r>
              <a:rPr lang="zh-CN" altLang="en-US" sz="2000" dirty="0" smtClean="0">
                <a:solidFill>
                  <a:srgbClr val="FF0000"/>
                </a:solidFill>
              </a:rPr>
              <a:t>阶可导连续凸函数，梯度下降法</a:t>
            </a:r>
            <a:r>
              <a:rPr lang="en-US" altLang="zh-CN" sz="2000" dirty="0" smtClean="0">
                <a:solidFill>
                  <a:srgbClr val="FF0000"/>
                </a:solidFill>
              </a:rPr>
              <a:t>/</a:t>
            </a:r>
            <a:r>
              <a:rPr lang="zh-CN" altLang="en-US" sz="2000" dirty="0" smtClean="0">
                <a:solidFill>
                  <a:srgbClr val="FF0000"/>
                </a:solidFill>
              </a:rPr>
              <a:t>牛顿法 </a:t>
            </a:r>
            <a:r>
              <a:rPr lang="en-US" altLang="zh-CN" sz="1600" dirty="0" smtClean="0">
                <a:solidFill>
                  <a:srgbClr val="FF0000"/>
                </a:solidFill>
              </a:rPr>
              <a:t>[Boyd and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Vandenberghe</a:t>
            </a:r>
            <a:r>
              <a:rPr lang="en-US" altLang="zh-CN" sz="1600" dirty="0" smtClean="0">
                <a:solidFill>
                  <a:srgbClr val="FF0000"/>
                </a:solidFill>
              </a:rPr>
              <a:t>, 2004]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595521"/>
              </p:ext>
            </p:extLst>
          </p:nvPr>
        </p:nvGraphicFramePr>
        <p:xfrm>
          <a:off x="3001365" y="1589350"/>
          <a:ext cx="235585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8" name="Formula" r:id="rId3" imgW="1178640" imgH="278280" progId="Equation.Ribbit">
                  <p:embed/>
                </p:oleObj>
              </mc:Choice>
              <mc:Fallback>
                <p:oleObj name="Formula" r:id="rId3" imgW="1178640" imgH="278280" progId="Equation.Ribbit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365" y="1589350"/>
                        <a:ext cx="235585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623192"/>
              </p:ext>
            </p:extLst>
          </p:nvPr>
        </p:nvGraphicFramePr>
        <p:xfrm>
          <a:off x="2059177" y="2588266"/>
          <a:ext cx="42767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9" name="Formula" r:id="rId5" imgW="2138760" imgH="416880" progId="Equation.Ribbit">
                  <p:embed/>
                </p:oleObj>
              </mc:Choice>
              <mc:Fallback>
                <p:oleObj name="Formula" r:id="rId5" imgW="2138760" imgH="416880" progId="Equation.Ribbit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177" y="2588266"/>
                        <a:ext cx="427672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981901"/>
              </p:ext>
            </p:extLst>
          </p:nvPr>
        </p:nvGraphicFramePr>
        <p:xfrm>
          <a:off x="1964742" y="3939657"/>
          <a:ext cx="434657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0" name="Formula" r:id="rId7" imgW="2173320" imgH="438480" progId="Equation.Ribbit">
                  <p:embed/>
                </p:oleObj>
              </mc:Choice>
              <mc:Fallback>
                <p:oleObj name="Formula" r:id="rId7" imgW="2173320" imgH="438480" progId="Equation.Ribbit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4742" y="3939657"/>
                        <a:ext cx="434657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795023"/>
              </p:ext>
            </p:extLst>
          </p:nvPr>
        </p:nvGraphicFramePr>
        <p:xfrm>
          <a:off x="1519223" y="4907719"/>
          <a:ext cx="567372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1" name="Formula" r:id="rId9" imgW="2836080" imgH="438480" progId="Equation.Ribbit">
                  <p:embed/>
                </p:oleObj>
              </mc:Choice>
              <mc:Fallback>
                <p:oleObj name="Formula" r:id="rId9" imgW="2836080" imgH="438480" progId="Equation.Ribbit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23" y="4907719"/>
                        <a:ext cx="567372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496654"/>
              </p:ext>
            </p:extLst>
          </p:nvPr>
        </p:nvGraphicFramePr>
        <p:xfrm>
          <a:off x="1562377" y="3488204"/>
          <a:ext cx="18732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2" name="Formula" r:id="rId11" imgW="94320" imgH="157680" progId="Equation.Ribbit">
                  <p:embed/>
                </p:oleObj>
              </mc:Choice>
              <mc:Fallback>
                <p:oleObj name="Formula" r:id="rId11" imgW="94320" imgH="157680" progId="Equation.Ribbit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377" y="3488204"/>
                        <a:ext cx="187325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21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二分类</a:t>
            </a:r>
            <a:r>
              <a:rPr lang="zh-CN" altLang="en-US" dirty="0" smtClean="0">
                <a:latin typeface="+mn-ea"/>
              </a:rPr>
              <a:t>任务</a:t>
            </a:r>
            <a:r>
              <a:rPr lang="en-US" altLang="zh-CN" dirty="0" smtClean="0">
                <a:latin typeface="+mn-ea"/>
              </a:rPr>
              <a:t>– </a:t>
            </a:r>
            <a:r>
              <a:rPr lang="zh-CN" altLang="en-US" dirty="0" smtClean="0">
                <a:latin typeface="+mn-ea"/>
              </a:rPr>
              <a:t>线性判别分析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266825"/>
            <a:ext cx="8616950" cy="452794"/>
          </a:xfrm>
        </p:spPr>
        <p:txBody>
          <a:bodyPr/>
          <a:lstStyle/>
          <a:p>
            <a:r>
              <a:rPr lang="zh-CN" altLang="en-US" dirty="0" smtClean="0"/>
              <a:t>线性判别分析（</a:t>
            </a:r>
            <a:r>
              <a:rPr lang="en-US" altLang="zh-CN" dirty="0" smtClean="0"/>
              <a:t>Linear Discriminant Analysis</a:t>
            </a:r>
            <a:r>
              <a:rPr lang="zh-CN" altLang="en-US" dirty="0" smtClean="0"/>
              <a:t>）</a:t>
            </a:r>
            <a:r>
              <a:rPr lang="en-US" altLang="zh-CN" sz="1600" dirty="0" smtClean="0">
                <a:solidFill>
                  <a:srgbClr val="FF0000"/>
                </a:solidFill>
              </a:rPr>
              <a:t>[Fisher, 1936]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744" y="4567982"/>
            <a:ext cx="2526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LDA</a:t>
            </a:r>
            <a:r>
              <a:rPr lang="zh-CN" altLang="en-US" sz="2000" dirty="0" smtClean="0">
                <a:solidFill>
                  <a:srgbClr val="FF0000"/>
                </a:solidFill>
              </a:rPr>
              <a:t>也可被视为一种监督降维技术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93" y="1853967"/>
            <a:ext cx="5629971" cy="42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19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二分类</a:t>
            </a:r>
            <a:r>
              <a:rPr lang="zh-CN" altLang="en-US" dirty="0" smtClean="0">
                <a:latin typeface="+mn-ea"/>
              </a:rPr>
              <a:t>任务</a:t>
            </a:r>
            <a:r>
              <a:rPr lang="en-US" altLang="zh-CN" dirty="0" smtClean="0">
                <a:latin typeface="+mn-ea"/>
              </a:rPr>
              <a:t>– </a:t>
            </a:r>
            <a:r>
              <a:rPr lang="zh-CN" altLang="en-US" dirty="0">
                <a:latin typeface="+mn-ea"/>
              </a:rPr>
              <a:t>线性判别分析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266824"/>
            <a:ext cx="8616950" cy="4966196"/>
          </a:xfrm>
        </p:spPr>
        <p:txBody>
          <a:bodyPr>
            <a:normAutofit/>
          </a:bodyPr>
          <a:lstStyle/>
          <a:p>
            <a:r>
              <a:rPr lang="en-US" altLang="zh-CN" dirty="0"/>
              <a:t>LDA</a:t>
            </a:r>
            <a:r>
              <a:rPr lang="zh-CN" altLang="en-US" dirty="0"/>
              <a:t>的思想</a:t>
            </a:r>
            <a:endParaRPr lang="en-US" altLang="zh-CN" dirty="0"/>
          </a:p>
          <a:p>
            <a:pPr lvl="1"/>
            <a:r>
              <a:rPr lang="zh-CN" altLang="en-US" dirty="0"/>
              <a:t>欲使同类样例的投影点尽可能接近，可以让同类样例投影点的协方差尽可能小</a:t>
            </a:r>
            <a:endParaRPr lang="en-US" altLang="zh-CN" dirty="0"/>
          </a:p>
          <a:p>
            <a:pPr lvl="1"/>
            <a:r>
              <a:rPr lang="zh-CN" altLang="en-US" dirty="0"/>
              <a:t>欲使异类样例的投影点尽可能远离，可以让类中心之间的距离尽可能大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一些变量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类示例的集合</a:t>
            </a:r>
            <a:endParaRPr lang="en-US" altLang="zh-CN" dirty="0" smtClean="0"/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类示例的</a:t>
            </a:r>
            <a:r>
              <a:rPr lang="zh-CN" altLang="en-US" dirty="0" smtClean="0"/>
              <a:t>均值向量</a:t>
            </a:r>
            <a:endParaRPr lang="en-US" altLang="zh-CN" dirty="0" smtClean="0"/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类示例的协方差</a:t>
            </a:r>
            <a:r>
              <a:rPr lang="zh-CN" altLang="en-US" dirty="0" smtClean="0"/>
              <a:t>矩阵</a:t>
            </a:r>
            <a:endParaRPr lang="en-US" altLang="zh-CN" dirty="0" smtClean="0"/>
          </a:p>
          <a:p>
            <a:pPr lvl="1"/>
            <a:r>
              <a:rPr lang="zh-CN" altLang="en-US" dirty="0"/>
              <a:t>两</a:t>
            </a:r>
            <a:r>
              <a:rPr lang="zh-CN" altLang="en-US" dirty="0" smtClean="0"/>
              <a:t>类样本的中心在直线上的投影：         和</a:t>
            </a:r>
            <a:endParaRPr lang="en-US" altLang="zh-CN" dirty="0" smtClean="0"/>
          </a:p>
          <a:p>
            <a:pPr lvl="1"/>
            <a:r>
              <a:rPr lang="zh-CN" altLang="en-US" dirty="0"/>
              <a:t>两</a:t>
            </a:r>
            <a:r>
              <a:rPr lang="zh-CN" altLang="en-US" dirty="0" smtClean="0"/>
              <a:t>类样本的协方差：            和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76642"/>
              </p:ext>
            </p:extLst>
          </p:nvPr>
        </p:nvGraphicFramePr>
        <p:xfrm>
          <a:off x="2911796" y="3774696"/>
          <a:ext cx="33337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4" name="Formula" r:id="rId3" imgW="166680" imgH="156240" progId="Equation.Ribbit">
                  <p:embed/>
                </p:oleObj>
              </mc:Choice>
              <mc:Fallback>
                <p:oleObj name="Formula" r:id="rId3" imgW="166680" imgH="156240" progId="Equation.Ribbit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796" y="3774696"/>
                        <a:ext cx="33337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461563"/>
              </p:ext>
            </p:extLst>
          </p:nvPr>
        </p:nvGraphicFramePr>
        <p:xfrm>
          <a:off x="3401052" y="4132014"/>
          <a:ext cx="29845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5" name="Formula" r:id="rId5" imgW="148680" imgH="122040" progId="Equation.Ribbit">
                  <p:embed/>
                </p:oleObj>
              </mc:Choice>
              <mc:Fallback>
                <p:oleObj name="Formula" r:id="rId5" imgW="148680" imgH="12204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1052" y="4132014"/>
                        <a:ext cx="29845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72011"/>
              </p:ext>
            </p:extLst>
          </p:nvPr>
        </p:nvGraphicFramePr>
        <p:xfrm>
          <a:off x="3659028" y="4442626"/>
          <a:ext cx="3206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6" name="Formula" r:id="rId7" imgW="160200" imgH="156240" progId="Equation.Ribbit">
                  <p:embed/>
                </p:oleObj>
              </mc:Choice>
              <mc:Fallback>
                <p:oleObj name="Formula" r:id="rId7" imgW="160200" imgH="15624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028" y="4442626"/>
                        <a:ext cx="32067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863311"/>
              </p:ext>
            </p:extLst>
          </p:nvPr>
        </p:nvGraphicFramePr>
        <p:xfrm>
          <a:off x="4833124" y="4739125"/>
          <a:ext cx="7620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7" name="Formula" r:id="rId9" imgW="381240" imgH="176760" progId="Equation.Ribbit">
                  <p:embed/>
                </p:oleObj>
              </mc:Choice>
              <mc:Fallback>
                <p:oleObj name="Formula" r:id="rId9" imgW="381240" imgH="176760" progId="Equation.Ribbit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124" y="4739125"/>
                        <a:ext cx="7620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785173"/>
              </p:ext>
            </p:extLst>
          </p:nvPr>
        </p:nvGraphicFramePr>
        <p:xfrm>
          <a:off x="5957291" y="4750456"/>
          <a:ext cx="7556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8" name="Formula" r:id="rId11" imgW="377280" imgH="176760" progId="Equation.Ribbit">
                  <p:embed/>
                </p:oleObj>
              </mc:Choice>
              <mc:Fallback>
                <p:oleObj name="Formula" r:id="rId11" imgW="377280" imgH="176760" progId="Equation.Ribbit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291" y="4750456"/>
                        <a:ext cx="75565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934310"/>
              </p:ext>
            </p:extLst>
          </p:nvPr>
        </p:nvGraphicFramePr>
        <p:xfrm>
          <a:off x="3308352" y="5092029"/>
          <a:ext cx="10572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9" name="Formula" r:id="rId13" imgW="528480" imgH="176760" progId="Equation.Ribbit">
                  <p:embed/>
                </p:oleObj>
              </mc:Choice>
              <mc:Fallback>
                <p:oleObj name="Formula" r:id="rId13" imgW="528480" imgH="176760" progId="Equation.Ribbit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2" y="5092029"/>
                        <a:ext cx="105727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08324"/>
              </p:ext>
            </p:extLst>
          </p:nvPr>
        </p:nvGraphicFramePr>
        <p:xfrm>
          <a:off x="4674401" y="5085912"/>
          <a:ext cx="10572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0" name="Formula" r:id="rId15" imgW="528480" imgH="175320" progId="Equation.Ribbit">
                  <p:embed/>
                </p:oleObj>
              </mc:Choice>
              <mc:Fallback>
                <p:oleObj name="Formula" r:id="rId15" imgW="528480" imgH="175320" progId="Equation.Ribbit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4401" y="5085912"/>
                        <a:ext cx="105727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915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二分类</a:t>
            </a:r>
            <a:r>
              <a:rPr lang="zh-CN" altLang="en-US" dirty="0" smtClean="0">
                <a:latin typeface="+mn-ea"/>
              </a:rPr>
              <a:t>任务</a:t>
            </a:r>
            <a:r>
              <a:rPr lang="en-US" altLang="zh-CN" dirty="0" smtClean="0">
                <a:latin typeface="+mn-ea"/>
              </a:rPr>
              <a:t>– </a:t>
            </a:r>
            <a:r>
              <a:rPr lang="zh-CN" altLang="en-US" dirty="0">
                <a:latin typeface="+mn-ea"/>
              </a:rPr>
              <a:t>线性判别分析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266824"/>
            <a:ext cx="8616950" cy="496619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最大化目标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类内散度矩阵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类间散度矩阵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385600"/>
              </p:ext>
            </p:extLst>
          </p:nvPr>
        </p:nvGraphicFramePr>
        <p:xfrm>
          <a:off x="2184696" y="1629529"/>
          <a:ext cx="4181475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1" name="Formula" r:id="rId3" imgW="2090520" imgH="861120" progId="Equation.Ribbit">
                  <p:embed/>
                </p:oleObj>
              </mc:Choice>
              <mc:Fallback>
                <p:oleObj name="Formula" r:id="rId3" imgW="2090520" imgH="8611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696" y="1629529"/>
                        <a:ext cx="4181475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542695"/>
              </p:ext>
            </p:extLst>
          </p:nvPr>
        </p:nvGraphicFramePr>
        <p:xfrm>
          <a:off x="771362" y="3854878"/>
          <a:ext cx="732472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2" name="Formula" r:id="rId5" imgW="3663000" imgH="600840" progId="Equation.Ribbit">
                  <p:embed/>
                </p:oleObj>
              </mc:Choice>
              <mc:Fallback>
                <p:oleObj name="Formula" r:id="rId5" imgW="3663000" imgH="6008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362" y="3854878"/>
                        <a:ext cx="732472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560859"/>
              </p:ext>
            </p:extLst>
          </p:nvPr>
        </p:nvGraphicFramePr>
        <p:xfrm>
          <a:off x="2644209" y="5537902"/>
          <a:ext cx="34480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3" name="Formula" r:id="rId7" imgW="1724760" imgH="205920" progId="Equation.Ribbit">
                  <p:embed/>
                </p:oleObj>
              </mc:Choice>
              <mc:Fallback>
                <p:oleObj name="Formula" r:id="rId7" imgW="1724760" imgH="2059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209" y="5537902"/>
                        <a:ext cx="34480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49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二分类</a:t>
            </a:r>
            <a:r>
              <a:rPr lang="zh-CN" altLang="en-US" dirty="0" smtClean="0">
                <a:latin typeface="+mn-ea"/>
              </a:rPr>
              <a:t>任务</a:t>
            </a:r>
            <a:r>
              <a:rPr lang="en-US" altLang="zh-CN" dirty="0" smtClean="0">
                <a:latin typeface="+mn-ea"/>
              </a:rPr>
              <a:t>– </a:t>
            </a:r>
            <a:r>
              <a:rPr lang="zh-CN" altLang="en-US" dirty="0">
                <a:latin typeface="+mn-ea"/>
              </a:rPr>
              <a:t>线性判别分析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266825"/>
            <a:ext cx="8616950" cy="47752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zh-CN" altLang="en-US" dirty="0"/>
              <a:t>广义瑞利</a:t>
            </a:r>
            <a:r>
              <a:rPr lang="zh-CN" altLang="en-US" dirty="0" smtClean="0"/>
              <a:t>商（</a:t>
            </a:r>
            <a:r>
              <a:rPr lang="en-US" altLang="zh-CN" dirty="0" smtClean="0"/>
              <a:t>generalized </a:t>
            </a:r>
            <a:r>
              <a:rPr lang="en-US" altLang="zh-CN" dirty="0"/>
              <a:t>Rayleigh </a:t>
            </a:r>
            <a:r>
              <a:rPr lang="en-US" altLang="zh-CN" dirty="0" smtClean="0"/>
              <a:t>quotient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Clr>
                <a:schemeClr val="tx2"/>
              </a:buClr>
            </a:pPr>
            <a:endParaRPr lang="en-US" altLang="zh-CN" dirty="0"/>
          </a:p>
          <a:p>
            <a:pPr>
              <a:buClr>
                <a:schemeClr val="tx2"/>
              </a:buClr>
            </a:pPr>
            <a:endParaRPr lang="en-US" altLang="zh-CN" dirty="0" smtClean="0"/>
          </a:p>
          <a:p>
            <a:pPr>
              <a:buClr>
                <a:schemeClr val="tx2"/>
              </a:buClr>
            </a:pPr>
            <a:endParaRPr lang="en-US" altLang="zh-CN" dirty="0" smtClean="0"/>
          </a:p>
          <a:p>
            <a:pPr marL="342900" indent="-342900">
              <a:buClr>
                <a:schemeClr val="tx2"/>
              </a:buClr>
            </a:pPr>
            <a:r>
              <a:rPr lang="zh-CN" altLang="en-US" dirty="0" smtClean="0"/>
              <a:t>令                 ，最大化广义瑞利商等价形式为</a:t>
            </a:r>
            <a:endParaRPr lang="en-US" altLang="zh-CN" dirty="0" smtClean="0"/>
          </a:p>
          <a:p>
            <a:pPr>
              <a:buClr>
                <a:schemeClr val="tx2"/>
              </a:buClr>
            </a:pPr>
            <a:endParaRPr lang="en-US" altLang="zh-CN" dirty="0"/>
          </a:p>
          <a:p>
            <a:pPr marL="0" indent="0">
              <a:buClr>
                <a:schemeClr val="tx2"/>
              </a:buClr>
              <a:buNone/>
            </a:pPr>
            <a:endParaRPr lang="en-US" altLang="zh-CN" dirty="0" smtClean="0"/>
          </a:p>
          <a:p>
            <a:pPr>
              <a:buClr>
                <a:schemeClr val="tx2"/>
              </a:buClr>
            </a:pPr>
            <a:endParaRPr lang="en-US" altLang="zh-CN" dirty="0" smtClean="0"/>
          </a:p>
          <a:p>
            <a:pPr>
              <a:buClr>
                <a:schemeClr val="tx2"/>
              </a:buClr>
            </a:pPr>
            <a:r>
              <a:rPr lang="zh-CN" altLang="en-US" dirty="0" smtClean="0"/>
              <a:t>运用拉格朗日乘子法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226270"/>
              </p:ext>
            </p:extLst>
          </p:nvPr>
        </p:nvGraphicFramePr>
        <p:xfrm>
          <a:off x="3101466" y="3548209"/>
          <a:ext cx="219075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0" name="Formula" r:id="rId3" imgW="1094760" imgH="505800" progId="Equation.Ribbit">
                  <p:embed/>
                </p:oleObj>
              </mc:Choice>
              <mc:Fallback>
                <p:oleObj name="Formula" r:id="rId3" imgW="1094760" imgH="505800" progId="Equation.Ribbit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466" y="3548209"/>
                        <a:ext cx="2190750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860480"/>
              </p:ext>
            </p:extLst>
          </p:nvPr>
        </p:nvGraphicFramePr>
        <p:xfrm>
          <a:off x="3266362" y="1974573"/>
          <a:ext cx="167957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1" name="Formula" r:id="rId5" imgW="839520" imgH="379800" progId="Equation.Ribbit">
                  <p:embed/>
                </p:oleObj>
              </mc:Choice>
              <mc:Fallback>
                <p:oleObj name="Formula" r:id="rId5" imgW="839520" imgH="379800" progId="Equation.Ribbit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6362" y="1974573"/>
                        <a:ext cx="167957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383471"/>
              </p:ext>
            </p:extLst>
          </p:nvPr>
        </p:nvGraphicFramePr>
        <p:xfrm>
          <a:off x="1015767" y="2996268"/>
          <a:ext cx="15970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2" name="Formula" r:id="rId7" imgW="797760" imgH="182880" progId="Equation.Ribbit">
                  <p:embed/>
                </p:oleObj>
              </mc:Choice>
              <mc:Fallback>
                <p:oleObj name="Formula" r:id="rId7" imgW="797760" imgH="182880" progId="Equation.Ribbit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5767" y="2996268"/>
                        <a:ext cx="15970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24757"/>
              </p:ext>
            </p:extLst>
          </p:nvPr>
        </p:nvGraphicFramePr>
        <p:xfrm>
          <a:off x="3295024" y="5383198"/>
          <a:ext cx="17430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3" name="Formula" r:id="rId9" imgW="871560" imgH="158760" progId="Equation.Ribbit">
                  <p:embed/>
                </p:oleObj>
              </mc:Choice>
              <mc:Fallback>
                <p:oleObj name="Formula" r:id="rId9" imgW="871560" imgH="158760" progId="Equation.Ribbit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024" y="5383198"/>
                        <a:ext cx="174307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719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二分类</a:t>
            </a:r>
            <a:r>
              <a:rPr lang="zh-CN" altLang="en-US" dirty="0" smtClean="0">
                <a:latin typeface="+mn-ea"/>
              </a:rPr>
              <a:t>任务</a:t>
            </a:r>
            <a:r>
              <a:rPr lang="en-US" altLang="zh-CN" dirty="0" smtClean="0">
                <a:latin typeface="+mn-ea"/>
              </a:rPr>
              <a:t>– </a:t>
            </a:r>
            <a:r>
              <a:rPr lang="zh-CN" altLang="en-US" dirty="0">
                <a:latin typeface="+mn-ea"/>
              </a:rPr>
              <a:t>线性判别分析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266825"/>
            <a:ext cx="8616950" cy="47752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zh-CN" altLang="en-US" dirty="0" smtClean="0"/>
              <a:t>同向向量</a:t>
            </a:r>
            <a:endParaRPr lang="en-US" altLang="zh-CN" dirty="0"/>
          </a:p>
          <a:p>
            <a:pPr>
              <a:buClr>
                <a:schemeClr val="tx2"/>
              </a:buClr>
            </a:pPr>
            <a:endParaRPr lang="en-US" altLang="zh-CN" dirty="0" smtClean="0"/>
          </a:p>
          <a:p>
            <a:pPr>
              <a:buClr>
                <a:schemeClr val="tx2"/>
              </a:buClr>
            </a:pPr>
            <a:endParaRPr lang="en-US" altLang="zh-CN" dirty="0"/>
          </a:p>
          <a:p>
            <a:pPr>
              <a:buClr>
                <a:schemeClr val="tx2"/>
              </a:buClr>
            </a:pPr>
            <a:r>
              <a:rPr lang="zh-CN" altLang="en-US" dirty="0" smtClean="0"/>
              <a:t>结果</a:t>
            </a:r>
            <a:endParaRPr lang="en-US" altLang="zh-CN" dirty="0" smtClean="0"/>
          </a:p>
          <a:p>
            <a:pPr>
              <a:buClr>
                <a:schemeClr val="tx2"/>
              </a:buClr>
            </a:pPr>
            <a:endParaRPr lang="en-US" altLang="zh-CN" dirty="0"/>
          </a:p>
          <a:p>
            <a:pPr>
              <a:buClr>
                <a:schemeClr val="tx2"/>
              </a:buClr>
            </a:pPr>
            <a:endParaRPr lang="en-US" altLang="zh-CN" dirty="0" smtClean="0"/>
          </a:p>
          <a:p>
            <a:pPr>
              <a:buClr>
                <a:schemeClr val="tx2"/>
              </a:buClr>
            </a:pPr>
            <a:r>
              <a:rPr lang="zh-CN" altLang="en-US" dirty="0" smtClean="0"/>
              <a:t>求解</a:t>
            </a:r>
            <a:endParaRPr lang="en-US" altLang="zh-CN" dirty="0"/>
          </a:p>
          <a:p>
            <a:pPr lvl="1">
              <a:buClr>
                <a:schemeClr val="tx2"/>
              </a:buClr>
            </a:pPr>
            <a:r>
              <a:rPr lang="zh-CN" altLang="en-US" dirty="0" smtClean="0"/>
              <a:t>奇异值分解</a:t>
            </a:r>
            <a:endParaRPr lang="en-US" altLang="zh-CN" dirty="0"/>
          </a:p>
          <a:p>
            <a:pPr>
              <a:buClr>
                <a:schemeClr val="tx2"/>
              </a:buClr>
            </a:pPr>
            <a:endParaRPr lang="en-US" altLang="zh-CN" dirty="0"/>
          </a:p>
          <a:p>
            <a:pPr>
              <a:buClr>
                <a:schemeClr val="tx2"/>
              </a:buClr>
            </a:pPr>
            <a:r>
              <a:rPr lang="en-US" altLang="zh-CN" dirty="0" smtClean="0"/>
              <a:t>LDA</a:t>
            </a:r>
            <a:r>
              <a:rPr lang="zh-CN" altLang="en-US" dirty="0" smtClean="0"/>
              <a:t>的贝叶斯决策论解释</a:t>
            </a:r>
            <a:endParaRPr lang="en-US" altLang="zh-CN" dirty="0" smtClean="0"/>
          </a:p>
          <a:p>
            <a:pPr lvl="1">
              <a:buClr>
                <a:schemeClr val="tx2"/>
              </a:buClr>
            </a:pPr>
            <a:r>
              <a:rPr lang="zh-CN" altLang="en-US" dirty="0"/>
              <a:t>两</a:t>
            </a:r>
            <a:r>
              <a:rPr lang="zh-CN" altLang="en-US" dirty="0" smtClean="0"/>
              <a:t>类数据同先验、满足高斯分布且协方差相等时，</a:t>
            </a:r>
            <a:r>
              <a:rPr lang="en-US" altLang="zh-CN" dirty="0" smtClean="0"/>
              <a:t>LDA</a:t>
            </a:r>
            <a:r>
              <a:rPr lang="zh-CN" altLang="en-US" dirty="0" smtClean="0"/>
              <a:t>达到最优分类</a:t>
            </a:r>
            <a:endParaRPr lang="en-US" altLang="zh-CN" dirty="0" smtClean="0"/>
          </a:p>
          <a:p>
            <a:pPr marL="325800" lvl="1" indent="0">
              <a:buClr>
                <a:schemeClr val="tx2"/>
              </a:buClr>
              <a:buNone/>
            </a:pPr>
            <a:endParaRPr lang="en-US" altLang="zh-CN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2842778" y="2142387"/>
            <a:ext cx="7427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133149" y="2139357"/>
            <a:ext cx="13090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214175" y="2139357"/>
            <a:ext cx="185698" cy="2883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4236440" y="2142387"/>
            <a:ext cx="551222" cy="2852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142896" y="2361271"/>
            <a:ext cx="131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同向向量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171085"/>
              </p:ext>
            </p:extLst>
          </p:nvPr>
        </p:nvGraphicFramePr>
        <p:xfrm>
          <a:off x="2372191" y="4208638"/>
          <a:ext cx="16954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" name="Formula" r:id="rId3" imgW="847440" imgH="175320" progId="Equation.Ribbit">
                  <p:embed/>
                </p:oleObj>
              </mc:Choice>
              <mc:Fallback>
                <p:oleObj name="Formula" r:id="rId3" imgW="847440" imgH="17532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191" y="4208638"/>
                        <a:ext cx="16954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783379"/>
              </p:ext>
            </p:extLst>
          </p:nvPr>
        </p:nvGraphicFramePr>
        <p:xfrm>
          <a:off x="2891114" y="3044243"/>
          <a:ext cx="2451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1" name="Formula" r:id="rId5" imgW="1225800" imgH="188280" progId="Equation.Ribbit">
                  <p:embed/>
                </p:oleObj>
              </mc:Choice>
              <mc:Fallback>
                <p:oleObj name="Formula" r:id="rId5" imgW="1225800" imgH="188280" progId="Equation.Ribbit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114" y="3044243"/>
                        <a:ext cx="2451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568866"/>
              </p:ext>
            </p:extLst>
          </p:nvPr>
        </p:nvGraphicFramePr>
        <p:xfrm>
          <a:off x="2941449" y="1782314"/>
          <a:ext cx="24320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2" name="Formula" r:id="rId7" imgW="1215720" imgH="176760" progId="Equation.Ribbit">
                  <p:embed/>
                </p:oleObj>
              </mc:Choice>
              <mc:Fallback>
                <p:oleObj name="Formula" r:id="rId7" imgW="1215720" imgH="176760" progId="Equation.Ribbit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449" y="1782314"/>
                        <a:ext cx="24320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698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LDA</a:t>
            </a:r>
            <a:r>
              <a:rPr lang="zh-CN" altLang="en-US" dirty="0" smtClean="0"/>
              <a:t>推广</a:t>
            </a:r>
            <a:r>
              <a:rPr lang="en-US" altLang="zh-CN" dirty="0" smtClean="0">
                <a:latin typeface="+mn-ea"/>
              </a:rPr>
              <a:t>– </a:t>
            </a:r>
            <a:r>
              <a:rPr lang="zh-CN" altLang="en-US" dirty="0" smtClean="0"/>
              <a:t>多分类任务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全局散度矩阵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类内散度矩阵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其中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求解得</a:t>
            </a:r>
            <a:endParaRPr lang="en-US" altLang="zh-CN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888806"/>
              </p:ext>
            </p:extLst>
          </p:nvPr>
        </p:nvGraphicFramePr>
        <p:xfrm>
          <a:off x="2203217" y="1569630"/>
          <a:ext cx="358775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8" name="Formula" r:id="rId3" imgW="1793520" imgH="677160" progId="Equation.Ribbit">
                  <p:embed/>
                </p:oleObj>
              </mc:Choice>
              <mc:Fallback>
                <p:oleObj name="Formula" r:id="rId3" imgW="1793520" imgH="67716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217" y="1569630"/>
                        <a:ext cx="3587750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044166"/>
              </p:ext>
            </p:extLst>
          </p:nvPr>
        </p:nvGraphicFramePr>
        <p:xfrm>
          <a:off x="2964023" y="2929229"/>
          <a:ext cx="16637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9" name="Formula" r:id="rId5" imgW="831960" imgH="463680" progId="Equation.Ribbit">
                  <p:embed/>
                </p:oleObj>
              </mc:Choice>
              <mc:Fallback>
                <p:oleObj name="Formula" r:id="rId5" imgW="831960" imgH="463680" progId="Equation.Ribbit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023" y="2929229"/>
                        <a:ext cx="16637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745290"/>
              </p:ext>
            </p:extLst>
          </p:nvPr>
        </p:nvGraphicFramePr>
        <p:xfrm>
          <a:off x="2271028" y="3915489"/>
          <a:ext cx="383857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0" name="Formula" r:id="rId7" imgW="1919160" imgH="362160" progId="Equation.Ribbit">
                  <p:embed/>
                </p:oleObj>
              </mc:Choice>
              <mc:Fallback>
                <p:oleObj name="Formula" r:id="rId7" imgW="1919160" imgH="362160" progId="Equation.Ribbit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028" y="3915489"/>
                        <a:ext cx="3838575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216217"/>
              </p:ext>
            </p:extLst>
          </p:nvPr>
        </p:nvGraphicFramePr>
        <p:xfrm>
          <a:off x="2281413" y="4841220"/>
          <a:ext cx="4029075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1" name="Formula" r:id="rId9" imgW="2014560" imgH="702360" progId="Equation.Ribbit">
                  <p:embed/>
                </p:oleObj>
              </mc:Choice>
              <mc:Fallback>
                <p:oleObj name="Formula" r:id="rId9" imgW="2014560" imgH="702360" progId="Equation.Ribbit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413" y="4841220"/>
                        <a:ext cx="4029075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593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LDA</a:t>
            </a:r>
            <a:r>
              <a:rPr lang="zh-CN" altLang="en-US" dirty="0" smtClean="0"/>
              <a:t>推广</a:t>
            </a:r>
            <a:r>
              <a:rPr lang="en-US" altLang="zh-CN" dirty="0" smtClean="0">
                <a:latin typeface="+mn-ea"/>
              </a:rPr>
              <a:t>– </a:t>
            </a:r>
            <a:r>
              <a:rPr lang="zh-CN" altLang="en-US" dirty="0" smtClean="0"/>
              <a:t>多分类任务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优化目标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/>
              <a:t>其中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/>
              <a:t>     的闭式解则是         的</a:t>
            </a:r>
            <a:r>
              <a:rPr lang="en-US" altLang="zh-CN" sz="2000" dirty="0" smtClean="0"/>
              <a:t>N-1</a:t>
            </a:r>
            <a:r>
              <a:rPr lang="zh-CN" altLang="en-US" sz="2000" dirty="0" smtClean="0"/>
              <a:t>个最大广义特征值所对应的特征向量组成的矩阵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多分类</a:t>
            </a:r>
            <a:r>
              <a:rPr lang="en-US" altLang="zh-CN" dirty="0" smtClean="0"/>
              <a:t>LDA</a:t>
            </a:r>
            <a:r>
              <a:rPr lang="zh-CN" altLang="en-US" dirty="0" smtClean="0"/>
              <a:t>将样本投影到</a:t>
            </a:r>
            <a:r>
              <a:rPr lang="en-US" altLang="zh-CN" dirty="0" smtClean="0"/>
              <a:t>N-1</a:t>
            </a:r>
            <a:r>
              <a:rPr lang="zh-CN" altLang="en-US" dirty="0" smtClean="0"/>
              <a:t>维空间，</a:t>
            </a:r>
            <a:r>
              <a:rPr lang="en-US" altLang="zh-CN" dirty="0" smtClean="0"/>
              <a:t>N-1</a:t>
            </a:r>
            <a:r>
              <a:rPr lang="zh-CN" altLang="en-US" dirty="0" smtClean="0"/>
              <a:t>通常远小于数据原有的属性数，因此</a:t>
            </a:r>
            <a:r>
              <a:rPr lang="en-US" altLang="zh-CN" dirty="0" smtClean="0"/>
              <a:t>LDA</a:t>
            </a:r>
            <a:r>
              <a:rPr lang="zh-CN" altLang="en-US" dirty="0" smtClean="0"/>
              <a:t>也被视为一种监督降维技术</a:t>
            </a:r>
            <a:endParaRPr lang="en-US" altLang="zh-CN" dirty="0" smtClean="0"/>
          </a:p>
        </p:txBody>
      </p:sp>
      <p:sp>
        <p:nvSpPr>
          <p:cNvPr id="5" name="上下箭头 4"/>
          <p:cNvSpPr/>
          <p:nvPr/>
        </p:nvSpPr>
        <p:spPr>
          <a:xfrm>
            <a:off x="3731095" y="2818107"/>
            <a:ext cx="576392" cy="660744"/>
          </a:xfrm>
          <a:prstGeom prst="up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096596"/>
              </p:ext>
            </p:extLst>
          </p:nvPr>
        </p:nvGraphicFramePr>
        <p:xfrm>
          <a:off x="2854254" y="1687630"/>
          <a:ext cx="24130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4" name="Formula" r:id="rId3" imgW="1206720" imgH="406440" progId="Equation.Ribbit">
                  <p:embed/>
                </p:oleObj>
              </mc:Choice>
              <mc:Fallback>
                <p:oleObj name="Formula" r:id="rId3" imgW="1206720" imgH="406440" progId="Equation.Ribbit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254" y="1687630"/>
                        <a:ext cx="24130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534735"/>
              </p:ext>
            </p:extLst>
          </p:nvPr>
        </p:nvGraphicFramePr>
        <p:xfrm>
          <a:off x="867984" y="2462507"/>
          <a:ext cx="18605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5" name="Formula" r:id="rId5" imgW="929880" imgH="182880" progId="Equation.Ribbit">
                  <p:embed/>
                </p:oleObj>
              </mc:Choice>
              <mc:Fallback>
                <p:oleObj name="Formula" r:id="rId5" imgW="929880" imgH="182880" progId="Equation.Ribbit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984" y="2462507"/>
                        <a:ext cx="18605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920878"/>
              </p:ext>
            </p:extLst>
          </p:nvPr>
        </p:nvGraphicFramePr>
        <p:xfrm>
          <a:off x="3156316" y="3598912"/>
          <a:ext cx="19431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6" name="Formula" r:id="rId7" imgW="971640" imgH="158760" progId="Equation.Ribbit">
                  <p:embed/>
                </p:oleObj>
              </mc:Choice>
              <mc:Fallback>
                <p:oleObj name="Formula" r:id="rId7" imgW="971640" imgH="15876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316" y="3598912"/>
                        <a:ext cx="19431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001133"/>
              </p:ext>
            </p:extLst>
          </p:nvPr>
        </p:nvGraphicFramePr>
        <p:xfrm>
          <a:off x="373762" y="4163517"/>
          <a:ext cx="3683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7" name="Formula" r:id="rId9" imgW="184320" imgH="157680" progId="Equation.Ribbit">
                  <p:embed/>
                </p:oleObj>
              </mc:Choice>
              <mc:Fallback>
                <p:oleObj name="Formula" r:id="rId9" imgW="184320" imgH="15768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762" y="4163517"/>
                        <a:ext cx="36830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752949"/>
              </p:ext>
            </p:extLst>
          </p:nvPr>
        </p:nvGraphicFramePr>
        <p:xfrm>
          <a:off x="2335125" y="4144219"/>
          <a:ext cx="7683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8" name="Formula" r:id="rId11" imgW="383760" imgH="188280" progId="Equation.Ribbit">
                  <p:embed/>
                </p:oleObj>
              </mc:Choice>
              <mc:Fallback>
                <p:oleObj name="Formula" r:id="rId11" imgW="383760" imgH="188280" progId="Equation.Ribbit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125" y="4144219"/>
                        <a:ext cx="76835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49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线性回归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最小二乘法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二分类任务</a:t>
            </a:r>
          </a:p>
          <a:p>
            <a:pPr lvl="1"/>
            <a:r>
              <a:rPr lang="zh-CN" altLang="en-US" dirty="0"/>
              <a:t>对数几率回归</a:t>
            </a:r>
          </a:p>
          <a:p>
            <a:pPr lvl="1"/>
            <a:r>
              <a:rPr lang="zh-CN" altLang="en-US" dirty="0"/>
              <a:t>线性判别分析  </a:t>
            </a:r>
          </a:p>
          <a:p>
            <a:endParaRPr lang="zh-CN" altLang="en-US" dirty="0"/>
          </a:p>
          <a:p>
            <a:r>
              <a:rPr lang="zh-CN" altLang="en-US" dirty="0"/>
              <a:t> 多分类任务</a:t>
            </a:r>
          </a:p>
          <a:p>
            <a:pPr lvl="1"/>
            <a:r>
              <a:rPr lang="zh-CN" altLang="en-US" dirty="0"/>
              <a:t>一对一</a:t>
            </a:r>
          </a:p>
          <a:p>
            <a:pPr lvl="1"/>
            <a:r>
              <a:rPr lang="zh-CN" altLang="en-US" dirty="0"/>
              <a:t>一对其余</a:t>
            </a:r>
          </a:p>
          <a:p>
            <a:pPr lvl="1"/>
            <a:r>
              <a:rPr lang="zh-CN" altLang="en-US" dirty="0"/>
              <a:t>多对多</a:t>
            </a:r>
          </a:p>
          <a:p>
            <a:endParaRPr lang="zh-CN" altLang="en-US" dirty="0"/>
          </a:p>
          <a:p>
            <a:r>
              <a:rPr lang="zh-CN" altLang="en-US" dirty="0"/>
              <a:t> 类别不平衡问题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34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分类学习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266825"/>
            <a:ext cx="8616950" cy="495780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多分类学习方法</a:t>
            </a:r>
            <a:endParaRPr lang="en-US" altLang="zh-CN" dirty="0" smtClean="0"/>
          </a:p>
          <a:p>
            <a:pPr lvl="1"/>
            <a:r>
              <a:rPr lang="zh-CN" altLang="en-US" dirty="0"/>
              <a:t>二</a:t>
            </a:r>
            <a:r>
              <a:rPr lang="zh-CN" altLang="en-US" dirty="0" smtClean="0"/>
              <a:t>分类学习方法推广到多类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利用二分类学习器解决多分类问题</a:t>
            </a:r>
            <a:r>
              <a:rPr lang="zh-CN" altLang="en-US" dirty="0" smtClean="0">
                <a:solidFill>
                  <a:srgbClr val="FF0000"/>
                </a:solidFill>
              </a:rPr>
              <a:t>（常用）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对问题进行拆分，为拆出的每个二分类任务训练一个分类器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对于每个分类器的预测结果进行集成以获得最终的多分类结果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marL="783000" lvl="2" indent="0">
              <a:buNone/>
            </a:pPr>
            <a:endParaRPr lang="en-US" altLang="zh-CN" dirty="0"/>
          </a:p>
          <a:p>
            <a:pPr marL="342900" indent="-342900"/>
            <a:r>
              <a:rPr lang="zh-CN" altLang="en-US" dirty="0" smtClean="0"/>
              <a:t>拆分策略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一对一（</a:t>
            </a:r>
            <a:r>
              <a:rPr lang="en-US" altLang="zh-CN" dirty="0" smtClean="0"/>
              <a:t>One vs. One, </a:t>
            </a:r>
            <a:r>
              <a:rPr lang="en-US" altLang="zh-CN" dirty="0" err="1" smtClean="0"/>
              <a:t>OvO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一对其余</a:t>
            </a:r>
            <a:r>
              <a:rPr lang="zh-CN" altLang="en-US" dirty="0"/>
              <a:t>（</a:t>
            </a:r>
            <a:r>
              <a:rPr lang="en-US" altLang="zh-CN" dirty="0"/>
              <a:t>One </a:t>
            </a:r>
            <a:r>
              <a:rPr lang="en-US" altLang="zh-CN" dirty="0" smtClean="0"/>
              <a:t>vs. Rest, </a:t>
            </a:r>
            <a:r>
              <a:rPr lang="en-US" altLang="zh-CN" dirty="0" err="1" smtClean="0"/>
              <a:t>OvR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800100" lvl="1" indent="-342900"/>
            <a:r>
              <a:rPr lang="zh-CN" altLang="en-US" dirty="0"/>
              <a:t>多对</a:t>
            </a:r>
            <a:r>
              <a:rPr lang="zh-CN" altLang="en-US" dirty="0" smtClean="0"/>
              <a:t>多（</a:t>
            </a:r>
            <a:r>
              <a:rPr lang="en-US" altLang="zh-CN" dirty="0" smtClean="0"/>
              <a:t>Many vs. Many, </a:t>
            </a:r>
            <a:r>
              <a:rPr lang="en-US" altLang="zh-CN" dirty="0" err="1" smtClean="0"/>
              <a:t>MvM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7851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分类学习</a:t>
            </a:r>
            <a:r>
              <a:rPr lang="en-US" altLang="zh-CN" dirty="0" smtClean="0">
                <a:latin typeface="+mn-ea"/>
              </a:rPr>
              <a:t>–</a:t>
            </a:r>
            <a:r>
              <a:rPr lang="en-US" altLang="zh-CN" dirty="0" smtClean="0"/>
              <a:t> </a:t>
            </a:r>
            <a:r>
              <a:rPr lang="zh-CN" altLang="en-US" dirty="0" smtClean="0"/>
              <a:t>一对一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266825"/>
            <a:ext cx="8616950" cy="472291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拆分阶段</a:t>
            </a:r>
            <a:endParaRPr lang="en-US" altLang="zh-CN" dirty="0"/>
          </a:p>
          <a:p>
            <a:pPr lvl="1"/>
            <a:r>
              <a:rPr lang="en-US" altLang="zh-CN" dirty="0" smtClean="0"/>
              <a:t>N</a:t>
            </a:r>
            <a:r>
              <a:rPr lang="zh-CN" altLang="en-US" dirty="0" smtClean="0"/>
              <a:t>个类别两两配对</a:t>
            </a:r>
            <a:endParaRPr lang="en-US" altLang="zh-CN" dirty="0"/>
          </a:p>
          <a:p>
            <a:pPr lvl="2"/>
            <a:r>
              <a:rPr lang="en-US" altLang="zh-CN" dirty="0" smtClean="0"/>
              <a:t>N(N-1)/2 </a:t>
            </a:r>
            <a:r>
              <a:rPr lang="zh-CN" altLang="en-US" dirty="0" smtClean="0"/>
              <a:t>个二类任务</a:t>
            </a:r>
            <a:endParaRPr lang="en-US" altLang="zh-CN" dirty="0"/>
          </a:p>
          <a:p>
            <a:pPr lvl="1"/>
            <a:r>
              <a:rPr lang="zh-CN" altLang="en-US" dirty="0" smtClean="0"/>
              <a:t>各个二类任务学习分类器</a:t>
            </a:r>
            <a:endParaRPr lang="en-US" altLang="zh-CN" dirty="0"/>
          </a:p>
          <a:p>
            <a:pPr lvl="2"/>
            <a:r>
              <a:rPr lang="en-US" altLang="zh-CN" dirty="0" smtClean="0"/>
              <a:t>N(N-1</a:t>
            </a:r>
            <a:r>
              <a:rPr lang="en-US" altLang="zh-CN" dirty="0"/>
              <a:t>)/2 </a:t>
            </a:r>
            <a:r>
              <a:rPr lang="zh-CN" altLang="en-US" dirty="0"/>
              <a:t>个二</a:t>
            </a:r>
            <a:r>
              <a:rPr lang="zh-CN" altLang="en-US" dirty="0" smtClean="0"/>
              <a:t>类分类器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测试阶段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</a:t>
            </a:r>
            <a:r>
              <a:rPr lang="zh-CN" altLang="en-US" dirty="0"/>
              <a:t>样本提交给所有分类器</a:t>
            </a:r>
            <a:r>
              <a:rPr lang="zh-CN" altLang="en-US" dirty="0" smtClean="0"/>
              <a:t>预测</a:t>
            </a:r>
            <a:endParaRPr lang="en-US" altLang="zh-CN" dirty="0"/>
          </a:p>
          <a:p>
            <a:pPr lvl="2"/>
            <a:r>
              <a:rPr lang="en-US" altLang="zh-CN" dirty="0" smtClean="0"/>
              <a:t>N(N-1</a:t>
            </a:r>
            <a:r>
              <a:rPr lang="en-US" altLang="zh-CN" dirty="0"/>
              <a:t>)/2 </a:t>
            </a:r>
            <a:r>
              <a:rPr lang="zh-CN" altLang="en-US" dirty="0"/>
              <a:t>个分类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投票</a:t>
            </a:r>
            <a:r>
              <a:rPr lang="zh-CN" altLang="en-US" dirty="0"/>
              <a:t>产生最终分类</a:t>
            </a:r>
            <a:r>
              <a:rPr lang="zh-CN" altLang="en-US" dirty="0" smtClean="0"/>
              <a:t>结果</a:t>
            </a:r>
            <a:endParaRPr lang="en-US" altLang="zh-CN" dirty="0"/>
          </a:p>
          <a:p>
            <a:pPr lvl="2"/>
            <a:r>
              <a:rPr lang="zh-CN" altLang="en-US" dirty="0" smtClean="0"/>
              <a:t>被</a:t>
            </a:r>
            <a:r>
              <a:rPr lang="zh-CN" altLang="en-US" dirty="0"/>
              <a:t>预测最多的</a:t>
            </a:r>
            <a:r>
              <a:rPr lang="zh-CN" altLang="en-US" dirty="0" smtClean="0"/>
              <a:t>类别为</a:t>
            </a:r>
            <a:r>
              <a:rPr lang="zh-CN" altLang="en-US" dirty="0"/>
              <a:t>最终类别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6597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>
          <a:xfrm>
            <a:off x="277171" y="3781309"/>
            <a:ext cx="8616950" cy="2467092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分类学习</a:t>
            </a:r>
            <a:r>
              <a:rPr lang="en-US" altLang="zh-CN" dirty="0" smtClean="0">
                <a:latin typeface="+mn-ea"/>
              </a:rPr>
              <a:t>–</a:t>
            </a:r>
            <a:r>
              <a:rPr lang="en-US" altLang="zh-CN" dirty="0" smtClean="0"/>
              <a:t> </a:t>
            </a:r>
            <a:r>
              <a:rPr lang="zh-CN" altLang="en-US" dirty="0" smtClean="0"/>
              <a:t>一对其余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266825"/>
            <a:ext cx="8616950" cy="49815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任务拆分</a:t>
            </a:r>
            <a:endParaRPr lang="en-US" altLang="zh-CN" dirty="0"/>
          </a:p>
          <a:p>
            <a:pPr lvl="1"/>
            <a:r>
              <a:rPr lang="zh-CN" altLang="en-US" dirty="0" smtClean="0"/>
              <a:t>某一类作为正例，其他反例</a:t>
            </a:r>
            <a:endParaRPr lang="en-US" altLang="zh-CN" dirty="0"/>
          </a:p>
          <a:p>
            <a:pPr lvl="2"/>
            <a:r>
              <a:rPr lang="en-US" altLang="zh-CN" dirty="0" smtClean="0"/>
              <a:t>N </a:t>
            </a:r>
            <a:r>
              <a:rPr lang="zh-CN" altLang="en-US" dirty="0" smtClean="0"/>
              <a:t>个二类任务</a:t>
            </a:r>
            <a:endParaRPr lang="en-US" altLang="zh-CN" dirty="0"/>
          </a:p>
          <a:p>
            <a:pPr lvl="1"/>
            <a:r>
              <a:rPr lang="zh-CN" altLang="en-US" dirty="0" smtClean="0"/>
              <a:t>各个二类任务学习分类器</a:t>
            </a:r>
            <a:endParaRPr lang="en-US" altLang="zh-CN" dirty="0"/>
          </a:p>
          <a:p>
            <a:pPr lvl="2"/>
            <a:r>
              <a:rPr lang="en-US" altLang="zh-CN" dirty="0" smtClean="0"/>
              <a:t>N </a:t>
            </a:r>
            <a:r>
              <a:rPr lang="zh-CN" altLang="en-US" dirty="0"/>
              <a:t>个二</a:t>
            </a:r>
            <a:r>
              <a:rPr lang="zh-CN" altLang="en-US" dirty="0" smtClean="0"/>
              <a:t>类分类器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测试阶段</a:t>
            </a:r>
            <a:endParaRPr lang="en-US" altLang="zh-CN" dirty="0"/>
          </a:p>
          <a:p>
            <a:pPr lvl="1"/>
            <a:r>
              <a:rPr lang="zh-CN" altLang="en-US" dirty="0" smtClean="0"/>
              <a:t>新</a:t>
            </a:r>
            <a:r>
              <a:rPr lang="zh-CN" altLang="en-US" dirty="0"/>
              <a:t>样本提交给所有分类器</a:t>
            </a:r>
            <a:r>
              <a:rPr lang="zh-CN" altLang="en-US" dirty="0" smtClean="0"/>
              <a:t>预测</a:t>
            </a:r>
            <a:endParaRPr lang="en-US" altLang="zh-CN" dirty="0"/>
          </a:p>
          <a:p>
            <a:pPr lvl="2"/>
            <a:r>
              <a:rPr lang="en-US" altLang="zh-CN" dirty="0" smtClean="0"/>
              <a:t>N </a:t>
            </a:r>
            <a:r>
              <a:rPr lang="zh-CN" altLang="en-US" dirty="0"/>
              <a:t>个分类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</a:t>
            </a:r>
            <a:r>
              <a:rPr lang="zh-CN" altLang="en-US" dirty="0"/>
              <a:t>各分类器预测置信</a:t>
            </a:r>
            <a:r>
              <a:rPr lang="zh-CN" altLang="en-US" dirty="0" smtClean="0"/>
              <a:t>度</a:t>
            </a:r>
            <a:endParaRPr lang="en-US" altLang="zh-CN" dirty="0"/>
          </a:p>
          <a:p>
            <a:pPr lvl="2"/>
            <a:r>
              <a:rPr lang="zh-CN" altLang="en-US" dirty="0" smtClean="0"/>
              <a:t>置信</a:t>
            </a:r>
            <a:r>
              <a:rPr lang="zh-CN" altLang="en-US" dirty="0"/>
              <a:t>度最大类别作为最终类别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830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>
          <a:xfrm>
            <a:off x="277171" y="3781309"/>
            <a:ext cx="8616950" cy="2467092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分类学习</a:t>
            </a:r>
            <a:r>
              <a:rPr lang="en-US" altLang="zh-CN" dirty="0" smtClean="0">
                <a:latin typeface="+mn-ea"/>
              </a:rPr>
              <a:t>–</a:t>
            </a:r>
            <a:r>
              <a:rPr lang="en-US" altLang="zh-CN" dirty="0" smtClean="0"/>
              <a:t> </a:t>
            </a:r>
            <a:r>
              <a:rPr lang="zh-CN" altLang="en-US" dirty="0" smtClean="0"/>
              <a:t>两种策略比较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16" y="1420738"/>
            <a:ext cx="7669325" cy="4338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76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一对一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训练</a:t>
            </a:r>
            <a:r>
              <a:rPr lang="en-US" altLang="zh-CN" dirty="0" smtClean="0"/>
              <a:t>N(N-1</a:t>
            </a:r>
            <a:r>
              <a:rPr lang="en-US" altLang="zh-CN" dirty="0"/>
              <a:t>)/2</a:t>
            </a:r>
            <a:r>
              <a:rPr lang="zh-CN" altLang="en-US" dirty="0" smtClean="0"/>
              <a:t>个分类器，存储开销和测试时间大</a:t>
            </a:r>
            <a:endParaRPr lang="en-US" altLang="zh-CN" dirty="0" smtClean="0"/>
          </a:p>
          <a:p>
            <a:r>
              <a:rPr lang="zh-CN" altLang="en-US" dirty="0" smtClean="0"/>
              <a:t>训练只用两个类的样例，训练时间</a:t>
            </a:r>
            <a:r>
              <a:rPr lang="zh-CN" altLang="en-US" dirty="0"/>
              <a:t>短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一对其余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训练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个分类器，存储开销和测试时间小</a:t>
            </a:r>
            <a:endParaRPr lang="en-US" altLang="zh-CN" dirty="0" smtClean="0"/>
          </a:p>
          <a:p>
            <a:r>
              <a:rPr lang="zh-CN" altLang="en-US" dirty="0" smtClean="0"/>
              <a:t>训练用到全部训练样例，训练时间长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47860"/>
            <a:ext cx="7886700" cy="777874"/>
          </a:xfrm>
        </p:spPr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分类学习</a:t>
            </a:r>
            <a:r>
              <a:rPr lang="en-US" altLang="zh-CN" dirty="0" smtClean="0">
                <a:latin typeface="+mn-ea"/>
              </a:rPr>
              <a:t>–</a:t>
            </a:r>
            <a:r>
              <a:rPr lang="en-US" altLang="zh-CN" dirty="0" smtClean="0"/>
              <a:t> </a:t>
            </a:r>
            <a:r>
              <a:rPr lang="zh-CN" altLang="en-US" dirty="0" smtClean="0"/>
              <a:t>两种策略比较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30306" y="4266097"/>
            <a:ext cx="8148918" cy="1173177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预测性能取决于具体数据分布，多数情况下两者差不多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17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分类学习</a:t>
            </a:r>
            <a:r>
              <a:rPr lang="en-US" altLang="zh-CN" dirty="0" smtClean="0">
                <a:latin typeface="+mn-ea"/>
              </a:rPr>
              <a:t>– </a:t>
            </a:r>
            <a:r>
              <a:rPr lang="zh-CN" altLang="en-US" dirty="0" smtClean="0"/>
              <a:t>多对多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770" y="1201905"/>
            <a:ext cx="8616950" cy="858907"/>
          </a:xfrm>
        </p:spPr>
        <p:txBody>
          <a:bodyPr/>
          <a:lstStyle/>
          <a:p>
            <a:r>
              <a:rPr lang="zh-CN" altLang="en-US" dirty="0" smtClean="0"/>
              <a:t>多对多（</a:t>
            </a:r>
            <a:r>
              <a:rPr lang="en-US" altLang="zh-CN" dirty="0" smtClean="0"/>
              <a:t>Many vs Many, </a:t>
            </a:r>
            <a:r>
              <a:rPr lang="en-US" altLang="zh-CN" dirty="0" err="1" smtClean="0"/>
              <a:t>MvM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若干类作为正类，若干类作为反类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5322" y="3230742"/>
            <a:ext cx="3541594" cy="1107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200" dirty="0">
                <a:latin typeface="Verdana" panose="020B0604030504040204" pitchFamily="34" charset="0"/>
                <a:ea typeface="幼圆" panose="02010509060101010101" pitchFamily="49" charset="-122"/>
              </a:rPr>
              <a:t>编码</a:t>
            </a:r>
            <a:r>
              <a:rPr lang="zh-CN" altLang="en-US" sz="2200" dirty="0" smtClean="0">
                <a:latin typeface="Verdana" panose="020B0604030504040204" pitchFamily="34" charset="0"/>
                <a:ea typeface="幼圆" panose="02010509060101010101" pitchFamily="49" charset="-122"/>
              </a:rPr>
              <a:t>：对</a:t>
            </a:r>
            <a:r>
              <a:rPr lang="en-US" altLang="zh-CN" sz="2200" dirty="0">
                <a:latin typeface="Verdana" panose="020B0604030504040204" pitchFamily="34" charset="0"/>
                <a:ea typeface="幼圆" panose="02010509060101010101" pitchFamily="49" charset="-122"/>
              </a:rPr>
              <a:t>N</a:t>
            </a:r>
            <a:r>
              <a:rPr lang="zh-CN" altLang="en-US" sz="2200" dirty="0" smtClean="0">
                <a:latin typeface="Verdana" panose="020B0604030504040204" pitchFamily="34" charset="0"/>
                <a:ea typeface="幼圆" panose="02010509060101010101" pitchFamily="49" charset="-122"/>
              </a:rPr>
              <a:t>个类别</a:t>
            </a:r>
            <a:r>
              <a:rPr lang="zh-CN" altLang="en-US" sz="2200" dirty="0">
                <a:latin typeface="Verdana" panose="020B0604030504040204" pitchFamily="34" charset="0"/>
                <a:ea typeface="幼圆" panose="02010509060101010101" pitchFamily="49" charset="-122"/>
              </a:rPr>
              <a:t>做</a:t>
            </a:r>
            <a:r>
              <a:rPr lang="en-US" altLang="zh-CN" sz="2200" dirty="0">
                <a:latin typeface="Verdana" panose="020B0604030504040204" pitchFamily="34" charset="0"/>
                <a:ea typeface="幼圆" panose="02010509060101010101" pitchFamily="49" charset="-122"/>
              </a:rPr>
              <a:t>M</a:t>
            </a:r>
            <a:r>
              <a:rPr lang="zh-CN" altLang="en-US" sz="2200" dirty="0">
                <a:latin typeface="Verdana" panose="020B0604030504040204" pitchFamily="34" charset="0"/>
                <a:ea typeface="幼圆" panose="02010509060101010101" pitchFamily="49" charset="-122"/>
              </a:rPr>
              <a:t>次划分，每次划分将一部分类别划为正</a:t>
            </a:r>
            <a:r>
              <a:rPr lang="zh-CN" altLang="en-US" sz="2200" dirty="0" smtClean="0">
                <a:latin typeface="Verdana" panose="020B0604030504040204" pitchFamily="34" charset="0"/>
                <a:ea typeface="幼圆" panose="02010509060101010101" pitchFamily="49" charset="-122"/>
              </a:rPr>
              <a:t>类</a:t>
            </a:r>
            <a:r>
              <a:rPr lang="zh-CN" altLang="en-US" sz="2200" dirty="0">
                <a:latin typeface="Verdana" panose="020B0604030504040204" pitchFamily="34" charset="0"/>
                <a:ea typeface="幼圆" panose="02010509060101010101" pitchFamily="49" charset="-122"/>
              </a:rPr>
              <a:t>，</a:t>
            </a:r>
            <a:r>
              <a:rPr lang="zh-CN" altLang="en-US" sz="2200" dirty="0" smtClean="0">
                <a:latin typeface="Verdana" panose="020B0604030504040204" pitchFamily="34" charset="0"/>
                <a:ea typeface="幼圆" panose="02010509060101010101" pitchFamily="49" charset="-122"/>
              </a:rPr>
              <a:t>一部分</a:t>
            </a:r>
            <a:r>
              <a:rPr lang="zh-CN" altLang="en-US" sz="2200" dirty="0">
                <a:latin typeface="Verdana" panose="020B0604030504040204" pitchFamily="34" charset="0"/>
                <a:ea typeface="幼圆" panose="02010509060101010101" pitchFamily="49" charset="-122"/>
              </a:rPr>
              <a:t>划为反类</a:t>
            </a:r>
          </a:p>
        </p:txBody>
      </p:sp>
      <p:sp>
        <p:nvSpPr>
          <p:cNvPr id="6" name="矩形 5"/>
          <p:cNvSpPr/>
          <p:nvPr/>
        </p:nvSpPr>
        <p:spPr>
          <a:xfrm>
            <a:off x="5136533" y="2846021"/>
            <a:ext cx="3243196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200" dirty="0" smtClean="0">
                <a:latin typeface="Verdana" panose="020B0604030504040204" pitchFamily="34" charset="0"/>
                <a:ea typeface="幼圆" panose="02010509060101010101" pitchFamily="49" charset="-122"/>
              </a:rPr>
              <a:t>M</a:t>
            </a:r>
            <a:r>
              <a:rPr lang="zh-CN" altLang="en-US" sz="2200" dirty="0" smtClean="0">
                <a:latin typeface="Verdana" panose="020B0604030504040204" pitchFamily="34" charset="0"/>
                <a:ea typeface="幼圆" panose="02010509060101010101" pitchFamily="49" charset="-122"/>
              </a:rPr>
              <a:t>个二</a:t>
            </a:r>
            <a:r>
              <a:rPr lang="zh-CN" altLang="en-US" sz="2200" dirty="0">
                <a:latin typeface="Verdana" panose="020B0604030504040204" pitchFamily="34" charset="0"/>
                <a:ea typeface="幼圆" panose="02010509060101010101" pitchFamily="49" charset="-122"/>
              </a:rPr>
              <a:t>类</a:t>
            </a:r>
            <a:r>
              <a:rPr lang="zh-CN" altLang="en-US" sz="2200" dirty="0" smtClean="0">
                <a:latin typeface="Verdana" panose="020B0604030504040204" pitchFamily="34" charset="0"/>
                <a:ea typeface="幼圆" panose="02010509060101010101" pitchFamily="49" charset="-122"/>
              </a:rPr>
              <a:t>任务</a:t>
            </a:r>
            <a:endParaRPr lang="en-US" altLang="zh-CN" sz="2200" dirty="0" smtClean="0">
              <a:latin typeface="Verdana" panose="020B0604030504040204" pitchFamily="34" charset="0"/>
              <a:ea typeface="幼圆" panose="02010509060101010101" pitchFamily="49" charset="-122"/>
            </a:endParaRPr>
          </a:p>
          <a:p>
            <a:r>
              <a:rPr lang="zh-CN" altLang="en-US" sz="2200" dirty="0">
                <a:latin typeface="Verdana" panose="020B0604030504040204" pitchFamily="34" charset="0"/>
                <a:ea typeface="幼圆" panose="02010509060101010101" pitchFamily="49" charset="-122"/>
              </a:rPr>
              <a:t>各个</a:t>
            </a:r>
            <a:r>
              <a:rPr lang="zh-CN" altLang="en-US" sz="2200" dirty="0" smtClean="0">
                <a:latin typeface="Verdana" panose="020B0604030504040204" pitchFamily="34" charset="0"/>
                <a:ea typeface="幼圆" panose="02010509060101010101" pitchFamily="49" charset="-122"/>
              </a:rPr>
              <a:t>类别长度为</a:t>
            </a:r>
            <a:r>
              <a:rPr lang="en-US" altLang="zh-CN" sz="2200" dirty="0" smtClean="0">
                <a:latin typeface="Verdana" panose="020B0604030504040204" pitchFamily="34" charset="0"/>
                <a:ea typeface="幼圆" panose="02010509060101010101" pitchFamily="49" charset="-122"/>
              </a:rPr>
              <a:t>M</a:t>
            </a:r>
            <a:r>
              <a:rPr lang="zh-CN" altLang="en-US" sz="2200" dirty="0" smtClean="0">
                <a:latin typeface="Verdana" panose="020B0604030504040204" pitchFamily="34" charset="0"/>
                <a:ea typeface="幼圆" panose="02010509060101010101" pitchFamily="49" charset="-122"/>
              </a:rPr>
              <a:t>的编码</a:t>
            </a:r>
            <a:endParaRPr lang="en-US" altLang="zh-CN" sz="2200" dirty="0">
              <a:latin typeface="Verdana" panose="020B0604030504040204" pitchFamily="34" charset="0"/>
              <a:ea typeface="幼圆" panose="02010509060101010101" pitchFamily="49" charset="-122"/>
            </a:endParaRPr>
          </a:p>
        </p:txBody>
      </p:sp>
      <p:cxnSp>
        <p:nvCxnSpPr>
          <p:cNvPr id="12" name="直接箭头连接符 11"/>
          <p:cNvCxnSpPr>
            <a:stCxn id="4" idx="3"/>
            <a:endCxn id="6" idx="1"/>
          </p:cNvCxnSpPr>
          <p:nvPr/>
        </p:nvCxnSpPr>
        <p:spPr>
          <a:xfrm flipV="1">
            <a:off x="4146916" y="3230742"/>
            <a:ext cx="989617" cy="5539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05322" y="4842732"/>
            <a:ext cx="3541594" cy="7694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200" dirty="0">
                <a:latin typeface="Verdana" panose="020B0604030504040204" pitchFamily="34" charset="0"/>
                <a:ea typeface="幼圆" panose="02010509060101010101" pitchFamily="49" charset="-122"/>
              </a:rPr>
              <a:t>解码</a:t>
            </a:r>
            <a:r>
              <a:rPr lang="zh-CN" altLang="en-US" sz="2200" dirty="0" smtClean="0">
                <a:latin typeface="Verdana" panose="020B0604030504040204" pitchFamily="34" charset="0"/>
                <a:ea typeface="幼圆" panose="02010509060101010101" pitchFamily="49" charset="-122"/>
              </a:rPr>
              <a:t>：测试样本交给</a:t>
            </a:r>
            <a:r>
              <a:rPr lang="en-US" altLang="zh-CN" sz="2200" dirty="0" smtClean="0">
                <a:latin typeface="Verdana" panose="020B0604030504040204" pitchFamily="34" charset="0"/>
                <a:ea typeface="幼圆" panose="02010509060101010101" pitchFamily="49" charset="-122"/>
              </a:rPr>
              <a:t>M</a:t>
            </a:r>
            <a:r>
              <a:rPr lang="zh-CN" altLang="en-US" sz="2200" dirty="0" smtClean="0">
                <a:latin typeface="Verdana" panose="020B0604030504040204" pitchFamily="34" charset="0"/>
                <a:ea typeface="幼圆" panose="02010509060101010101" pitchFamily="49" charset="-122"/>
              </a:rPr>
              <a:t>个分类器预测</a:t>
            </a:r>
            <a:endParaRPr lang="zh-CN" altLang="en-US" sz="2200" dirty="0">
              <a:latin typeface="Verdana" panose="020B060403050404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18662" y="5547407"/>
            <a:ext cx="2678938" cy="4308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200" dirty="0">
                <a:latin typeface="Verdana" panose="020B0604030504040204" pitchFamily="34" charset="0"/>
                <a:ea typeface="幼圆" panose="02010509060101010101" pitchFamily="49" charset="-122"/>
              </a:rPr>
              <a:t>长度为</a:t>
            </a:r>
            <a:r>
              <a:rPr lang="en-US" altLang="zh-CN" sz="2200" dirty="0">
                <a:latin typeface="Verdana" panose="020B0604030504040204" pitchFamily="34" charset="0"/>
                <a:ea typeface="幼圆" panose="02010509060101010101" pitchFamily="49" charset="-122"/>
              </a:rPr>
              <a:t>M</a:t>
            </a:r>
            <a:r>
              <a:rPr lang="zh-CN" altLang="en-US" sz="2200" dirty="0">
                <a:latin typeface="Verdana" panose="020B0604030504040204" pitchFamily="34" charset="0"/>
                <a:ea typeface="幼圆" panose="02010509060101010101" pitchFamily="49" charset="-122"/>
              </a:rPr>
              <a:t>的编码预测</a:t>
            </a:r>
          </a:p>
        </p:txBody>
      </p:sp>
      <p:cxnSp>
        <p:nvCxnSpPr>
          <p:cNvPr id="14" name="直接箭头连接符 13"/>
          <p:cNvCxnSpPr>
            <a:stCxn id="13" idx="3"/>
            <a:endCxn id="7" idx="1"/>
          </p:cNvCxnSpPr>
          <p:nvPr/>
        </p:nvCxnSpPr>
        <p:spPr>
          <a:xfrm>
            <a:off x="4146916" y="5227453"/>
            <a:ext cx="1271746" cy="535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  <a:endCxn id="24" idx="2"/>
          </p:cNvCxnSpPr>
          <p:nvPr/>
        </p:nvCxnSpPr>
        <p:spPr>
          <a:xfrm flipH="1" flipV="1">
            <a:off x="6758130" y="4915964"/>
            <a:ext cx="1" cy="63144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826489" y="4146523"/>
            <a:ext cx="1863281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200" dirty="0" smtClean="0">
                <a:latin typeface="Verdana" panose="020B0604030504040204" pitchFamily="34" charset="0"/>
                <a:ea typeface="幼圆" panose="02010509060101010101" pitchFamily="49" charset="-122"/>
              </a:rPr>
              <a:t>距离最小</a:t>
            </a:r>
            <a:r>
              <a:rPr lang="zh-CN" altLang="en-US" sz="2200" dirty="0">
                <a:latin typeface="Verdana" panose="020B0604030504040204" pitchFamily="34" charset="0"/>
                <a:ea typeface="幼圆" panose="02010509060101010101" pitchFamily="49" charset="-122"/>
              </a:rPr>
              <a:t>的</a:t>
            </a:r>
            <a:r>
              <a:rPr lang="zh-CN" altLang="en-US" sz="2200" dirty="0" smtClean="0">
                <a:latin typeface="Verdana" panose="020B0604030504040204" pitchFamily="34" charset="0"/>
                <a:ea typeface="幼圆" panose="02010509060101010101" pitchFamily="49" charset="-122"/>
              </a:rPr>
              <a:t>类别为</a:t>
            </a:r>
            <a:r>
              <a:rPr lang="zh-CN" altLang="en-US" sz="2200" dirty="0">
                <a:latin typeface="Verdana" panose="020B0604030504040204" pitchFamily="34" charset="0"/>
                <a:ea typeface="幼圆" panose="02010509060101010101" pitchFamily="49" charset="-122"/>
              </a:rPr>
              <a:t>最终类别</a:t>
            </a:r>
          </a:p>
        </p:txBody>
      </p:sp>
      <p:sp>
        <p:nvSpPr>
          <p:cNvPr id="31" name="内容占位符 2"/>
          <p:cNvSpPr txBox="1">
            <a:spLocks/>
          </p:cNvSpPr>
          <p:nvPr/>
        </p:nvSpPr>
        <p:spPr>
          <a:xfrm>
            <a:off x="240770" y="2225488"/>
            <a:ext cx="8616950" cy="858907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纠错输出</a:t>
            </a:r>
            <a:r>
              <a:rPr lang="zh-CN" altLang="en-US" dirty="0" smtClean="0"/>
              <a:t>码（</a:t>
            </a:r>
            <a:r>
              <a:rPr lang="en-US" altLang="zh-CN" dirty="0" smtClean="0"/>
              <a:t>Error </a:t>
            </a:r>
            <a:r>
              <a:rPr lang="en-US" altLang="zh-CN" dirty="0"/>
              <a:t>Correcting Output </a:t>
            </a:r>
            <a:r>
              <a:rPr lang="en-US" altLang="zh-CN" dirty="0" smtClean="0"/>
              <a:t>Code, ECOC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endCxn id="24" idx="0"/>
          </p:cNvCxnSpPr>
          <p:nvPr/>
        </p:nvCxnSpPr>
        <p:spPr>
          <a:xfrm>
            <a:off x="6758129" y="3615462"/>
            <a:ext cx="1" cy="53106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0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分类学习</a:t>
            </a:r>
            <a:r>
              <a:rPr lang="en-US" altLang="zh-CN" dirty="0" smtClean="0">
                <a:latin typeface="+mn-ea"/>
              </a:rPr>
              <a:t>– </a:t>
            </a:r>
            <a:r>
              <a:rPr lang="zh-CN" altLang="en-US" dirty="0" smtClean="0"/>
              <a:t>多对多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纠错输出码</a:t>
            </a:r>
            <a:r>
              <a:rPr lang="en-US" altLang="zh-CN" dirty="0"/>
              <a:t>(Error Correcting Output </a:t>
            </a:r>
            <a:r>
              <a:rPr lang="en-US" altLang="zh-CN" dirty="0" smtClean="0"/>
              <a:t>Code, ECOC)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0342" y="5061570"/>
            <a:ext cx="8690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2"/>
              </a:buClr>
              <a:buFont typeface="Wingdings" pitchFamily="2" charset="2"/>
              <a:buChar char="l"/>
            </a:pP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ECOC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编码对分类器错误有一定容忍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和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修正能力，编码越长、纠错能力越强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l"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对同等长度的编码，理论上来说，任意两个类别之间的编码距离越远，则纠错能力越强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6845" y="4358143"/>
            <a:ext cx="31502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[</a:t>
            </a:r>
            <a:r>
              <a:rPr lang="en-US" altLang="zh-CN" sz="1600" dirty="0" err="1">
                <a:solidFill>
                  <a:srgbClr val="FF0000"/>
                </a:solidFill>
              </a:rPr>
              <a:t>Dietterich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and </a:t>
            </a:r>
            <a:r>
              <a:rPr lang="en-US" altLang="zh-CN" sz="1600" dirty="0">
                <a:solidFill>
                  <a:srgbClr val="FF0000"/>
                </a:solidFill>
              </a:rPr>
              <a:t>Bakiri,1995]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87631" y="4358143"/>
            <a:ext cx="22926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[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Allwein</a:t>
            </a:r>
            <a:r>
              <a:rPr lang="en-US" altLang="zh-CN" sz="1600" dirty="0" smtClean="0">
                <a:solidFill>
                  <a:srgbClr val="FF0000"/>
                </a:solidFill>
              </a:rPr>
              <a:t> et al. 2000]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74" y="1632685"/>
            <a:ext cx="8087403" cy="268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14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类别不平衡问题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266824"/>
            <a:ext cx="8616950" cy="497256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类别不平衡（</a:t>
            </a:r>
            <a:r>
              <a:rPr lang="en-US" altLang="zh-CN" dirty="0" smtClean="0"/>
              <a:t>class imbalance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</a:t>
            </a:r>
            <a:r>
              <a:rPr lang="zh-CN" altLang="en-US" dirty="0"/>
              <a:t>类别训练样例数相差很大</a:t>
            </a:r>
            <a:r>
              <a:rPr lang="zh-CN" altLang="en-US" dirty="0" smtClean="0"/>
              <a:t>情况（正类为小类）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zh-CN" altLang="en-US" dirty="0" smtClean="0"/>
              <a:t>再缩放</a:t>
            </a:r>
            <a:endParaRPr lang="en-US" altLang="zh-CN" dirty="0"/>
          </a:p>
          <a:p>
            <a:pPr marL="800100" lvl="1" indent="-342900"/>
            <a:r>
              <a:rPr lang="zh-CN" altLang="en-US" dirty="0" smtClean="0"/>
              <a:t>欠采样（</a:t>
            </a:r>
            <a:r>
              <a:rPr lang="en-US" altLang="zh-CN" dirty="0" err="1" smtClean="0"/>
              <a:t>undersampling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257300" lvl="2" indent="-342900"/>
            <a:r>
              <a:rPr lang="zh-CN" altLang="en-US" dirty="0"/>
              <a:t>去除一些反例使正反例数目接近（</a:t>
            </a:r>
            <a:r>
              <a:rPr lang="en-US" altLang="zh-CN" dirty="0" err="1"/>
              <a:t>EasyEnsemble</a:t>
            </a:r>
            <a:r>
              <a:rPr lang="en-US" altLang="zh-CN" dirty="0"/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[Liu et al.,2009]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800100" lvl="1" indent="-342900"/>
            <a:r>
              <a:rPr lang="zh-CN" altLang="en-US" dirty="0"/>
              <a:t>过采样（</a:t>
            </a:r>
            <a:r>
              <a:rPr lang="en-US" altLang="zh-CN" dirty="0"/>
              <a:t>oversampling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257300" lvl="2" indent="-342900"/>
            <a:r>
              <a:rPr lang="zh-CN" altLang="en-US" dirty="0"/>
              <a:t>增加</a:t>
            </a:r>
            <a:r>
              <a:rPr lang="zh-CN" altLang="en-US" dirty="0" smtClean="0"/>
              <a:t>一些</a:t>
            </a:r>
            <a:r>
              <a:rPr lang="zh-CN" altLang="en-US" dirty="0"/>
              <a:t>正例使正反例数目接近（</a:t>
            </a:r>
            <a:r>
              <a:rPr lang="en-US" altLang="zh-CN" dirty="0"/>
              <a:t>SMOTE </a:t>
            </a:r>
            <a:r>
              <a:rPr lang="en-US" altLang="zh-CN" sz="1600" dirty="0">
                <a:solidFill>
                  <a:srgbClr val="FF0000"/>
                </a:solidFill>
              </a:rPr>
              <a:t>[Chawla et al.2002]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800100" lvl="1" indent="-342900"/>
            <a:r>
              <a:rPr lang="zh-CN" altLang="en-US" dirty="0"/>
              <a:t>阈值移动（</a:t>
            </a:r>
            <a:r>
              <a:rPr lang="en-US" altLang="zh-CN" dirty="0"/>
              <a:t>threshold-moving</a:t>
            </a:r>
            <a:r>
              <a:rPr lang="zh-CN" altLang="en-US" dirty="0"/>
              <a:t>）</a:t>
            </a:r>
            <a:endParaRPr lang="en-US" altLang="zh-CN" dirty="0">
              <a:solidFill>
                <a:srgbClr val="00B0F0"/>
              </a:solidFill>
            </a:endParaRPr>
          </a:p>
          <a:p>
            <a:pPr marL="800100" lvl="1" indent="-342900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92667" y="2420150"/>
            <a:ext cx="226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类别平衡正例预测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4130434" y="2425677"/>
            <a:ext cx="723332" cy="45728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276843" y="3579421"/>
            <a:ext cx="8616950" cy="1278329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 smtClean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26894" y="2420150"/>
            <a:ext cx="177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正负类比例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796957"/>
              </p:ext>
            </p:extLst>
          </p:nvPr>
        </p:nvGraphicFramePr>
        <p:xfrm>
          <a:off x="2845718" y="2429662"/>
          <a:ext cx="9683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8" name="Formula" r:id="rId3" imgW="484200" imgH="214920" progId="Equation.Ribbit">
                  <p:embed/>
                </p:oleObj>
              </mc:Choice>
              <mc:Fallback>
                <p:oleObj name="Formula" r:id="rId3" imgW="484200" imgH="214920" progId="Equation.Ribbit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5718" y="2429662"/>
                        <a:ext cx="9683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370035"/>
              </p:ext>
            </p:extLst>
          </p:nvPr>
        </p:nvGraphicFramePr>
        <p:xfrm>
          <a:off x="5290453" y="2402248"/>
          <a:ext cx="12255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name="Formula" r:id="rId5" imgW="612360" imgH="247680" progId="Equation.Ribbit">
                  <p:embed/>
                </p:oleObj>
              </mc:Choice>
              <mc:Fallback>
                <p:oleObj name="Formula" r:id="rId5" imgW="612360" imgH="247680" progId="Equation.Ribbit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0453" y="2402248"/>
                        <a:ext cx="122555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7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各任务下（回归、分类）各个模型优化的目标</a:t>
            </a:r>
            <a:endParaRPr lang="en-US" altLang="zh-CN" dirty="0"/>
          </a:p>
          <a:p>
            <a:pPr lvl="1"/>
            <a:r>
              <a:rPr lang="zh-CN" altLang="en-US" dirty="0" smtClean="0">
                <a:latin typeface="幼圆" pitchFamily="49" charset="-122"/>
              </a:rPr>
              <a:t>最小二乘法：最小化均方误差</a:t>
            </a:r>
            <a:endParaRPr lang="en-US" altLang="zh-CN" dirty="0" smtClean="0">
              <a:latin typeface="幼圆" pitchFamily="49" charset="-122"/>
            </a:endParaRPr>
          </a:p>
          <a:p>
            <a:pPr lvl="1"/>
            <a:r>
              <a:rPr lang="zh-CN" altLang="en-US" dirty="0" smtClean="0">
                <a:latin typeface="幼圆" pitchFamily="49" charset="-122"/>
              </a:rPr>
              <a:t>对数</a:t>
            </a:r>
            <a:r>
              <a:rPr lang="zh-CN" altLang="en-US" dirty="0">
                <a:latin typeface="幼圆" pitchFamily="49" charset="-122"/>
              </a:rPr>
              <a:t>几率回归：最大化样本分布</a:t>
            </a:r>
            <a:r>
              <a:rPr lang="zh-CN" altLang="en-US" dirty="0" smtClean="0">
                <a:latin typeface="幼圆" pitchFamily="49" charset="-122"/>
              </a:rPr>
              <a:t>似然</a:t>
            </a:r>
            <a:endParaRPr lang="en-US" altLang="zh-CN" dirty="0" smtClean="0">
              <a:latin typeface="幼圆" pitchFamily="49" charset="-122"/>
            </a:endParaRPr>
          </a:p>
          <a:p>
            <a:pPr lvl="1"/>
            <a:r>
              <a:rPr lang="zh-CN" altLang="en-US" dirty="0" smtClean="0">
                <a:latin typeface="幼圆" pitchFamily="49" charset="-122"/>
              </a:rPr>
              <a:t>线性判别分析：投影空间内最小（</a:t>
            </a:r>
            <a:r>
              <a:rPr lang="zh-CN" altLang="en-US" dirty="0">
                <a:latin typeface="幼圆" pitchFamily="49" charset="-122"/>
              </a:rPr>
              <a:t>大</a:t>
            </a:r>
            <a:r>
              <a:rPr lang="zh-CN" altLang="en-US" dirty="0" smtClean="0">
                <a:latin typeface="幼圆" pitchFamily="49" charset="-122"/>
              </a:rPr>
              <a:t>）化类</a:t>
            </a:r>
            <a:r>
              <a:rPr lang="zh-CN" altLang="en-US" dirty="0">
                <a:latin typeface="幼圆" pitchFamily="49" charset="-122"/>
              </a:rPr>
              <a:t>内</a:t>
            </a:r>
            <a:r>
              <a:rPr lang="zh-CN" altLang="en-US" dirty="0" smtClean="0">
                <a:latin typeface="幼圆" pitchFamily="49" charset="-122"/>
              </a:rPr>
              <a:t>（间）散度</a:t>
            </a:r>
            <a:endParaRPr lang="zh-CN" altLang="en-US" dirty="0">
              <a:latin typeface="幼圆" pitchFamily="49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参数的优化方法</a:t>
            </a:r>
            <a:endParaRPr lang="en-US" altLang="zh-CN" dirty="0"/>
          </a:p>
          <a:p>
            <a:pPr lvl="1"/>
            <a:r>
              <a:rPr lang="zh-CN" altLang="en-US" dirty="0" smtClean="0">
                <a:latin typeface="幼圆" pitchFamily="49" charset="-122"/>
              </a:rPr>
              <a:t>最小二乘法：线性代数</a:t>
            </a:r>
            <a:endParaRPr lang="en-US" altLang="zh-CN" dirty="0">
              <a:latin typeface="幼圆" pitchFamily="49" charset="-122"/>
            </a:endParaRPr>
          </a:p>
          <a:p>
            <a:pPr lvl="1"/>
            <a:r>
              <a:rPr lang="zh-CN" altLang="en-US" dirty="0" smtClean="0">
                <a:latin typeface="幼圆" pitchFamily="49" charset="-122"/>
              </a:rPr>
              <a:t>对数</a:t>
            </a:r>
            <a:r>
              <a:rPr lang="zh-CN" altLang="en-US" dirty="0">
                <a:latin typeface="幼圆" pitchFamily="49" charset="-122"/>
              </a:rPr>
              <a:t>几率回归</a:t>
            </a:r>
            <a:r>
              <a:rPr lang="zh-CN" altLang="en-US" dirty="0" smtClean="0">
                <a:latin typeface="幼圆" pitchFamily="49" charset="-122"/>
              </a:rPr>
              <a:t>：凸</a:t>
            </a:r>
            <a:r>
              <a:rPr lang="zh-CN" altLang="en-US" dirty="0">
                <a:latin typeface="幼圆" pitchFamily="49" charset="-122"/>
              </a:rPr>
              <a:t>优化梯度下降、牛顿</a:t>
            </a:r>
            <a:r>
              <a:rPr lang="zh-CN" altLang="en-US" dirty="0" smtClean="0">
                <a:latin typeface="幼圆" pitchFamily="49" charset="-122"/>
              </a:rPr>
              <a:t>法</a:t>
            </a:r>
            <a:endParaRPr lang="en-US" altLang="zh-CN" dirty="0">
              <a:latin typeface="幼圆" pitchFamily="49" charset="-122"/>
            </a:endParaRPr>
          </a:p>
          <a:p>
            <a:pPr lvl="1"/>
            <a:r>
              <a:rPr lang="zh-CN" altLang="en-US" dirty="0" smtClean="0">
                <a:latin typeface="幼圆" pitchFamily="49" charset="-122"/>
              </a:rPr>
              <a:t>线性</a:t>
            </a:r>
            <a:r>
              <a:rPr lang="zh-CN" altLang="en-US" dirty="0">
                <a:latin typeface="幼圆" pitchFamily="49" charset="-122"/>
              </a:rPr>
              <a:t>判别分析</a:t>
            </a:r>
            <a:r>
              <a:rPr lang="zh-CN" altLang="en-US" dirty="0" smtClean="0">
                <a:latin typeface="幼圆" pitchFamily="49" charset="-122"/>
              </a:rPr>
              <a:t>：矩阵论、广义</a:t>
            </a:r>
            <a:r>
              <a:rPr lang="zh-CN" altLang="en-US" dirty="0">
                <a:latin typeface="幼圆" pitchFamily="49" charset="-122"/>
              </a:rPr>
              <a:t>瑞利商</a:t>
            </a:r>
            <a:endParaRPr lang="en-US" altLang="zh-CN" dirty="0">
              <a:latin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499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60350" y="1158536"/>
            <a:ext cx="8616950" cy="539326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线性回归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最小二乘法（最小化均方误差）</a:t>
            </a:r>
            <a:endParaRPr lang="zh-CN" altLang="en-US" dirty="0"/>
          </a:p>
          <a:p>
            <a:r>
              <a:rPr lang="zh-CN" altLang="en-US" dirty="0"/>
              <a:t> 二分类任务</a:t>
            </a:r>
          </a:p>
          <a:p>
            <a:pPr lvl="1"/>
            <a:r>
              <a:rPr lang="zh-CN" altLang="en-US" dirty="0"/>
              <a:t>对数几率</a:t>
            </a:r>
            <a:r>
              <a:rPr lang="zh-CN" altLang="en-US" dirty="0" smtClean="0"/>
              <a:t>回归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单位阶跃函数、对数几率函数、极大似然法</a:t>
            </a:r>
            <a:endParaRPr lang="zh-CN" altLang="en-US" dirty="0"/>
          </a:p>
          <a:p>
            <a:pPr lvl="1"/>
            <a:r>
              <a:rPr lang="zh-CN" altLang="en-US" dirty="0"/>
              <a:t>线性</a:t>
            </a:r>
            <a:r>
              <a:rPr lang="zh-CN" altLang="en-US" dirty="0" smtClean="0"/>
              <a:t>判别分析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最大化广义瑞利商</a:t>
            </a:r>
            <a:endParaRPr lang="zh-CN" altLang="en-US" dirty="0"/>
          </a:p>
          <a:p>
            <a:r>
              <a:rPr lang="zh-CN" altLang="en-US" dirty="0"/>
              <a:t> 多</a:t>
            </a:r>
            <a:r>
              <a:rPr lang="zh-CN" altLang="en-US" dirty="0" smtClean="0"/>
              <a:t>分类学习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一对一</a:t>
            </a:r>
            <a:endParaRPr lang="zh-CN" altLang="en-US" dirty="0"/>
          </a:p>
          <a:p>
            <a:pPr lvl="1"/>
            <a:r>
              <a:rPr lang="zh-CN" altLang="en-US" dirty="0"/>
              <a:t>一对其余</a:t>
            </a:r>
          </a:p>
          <a:p>
            <a:pPr lvl="1"/>
            <a:r>
              <a:rPr lang="zh-CN" altLang="en-US" dirty="0"/>
              <a:t>多对</a:t>
            </a:r>
            <a:r>
              <a:rPr lang="zh-CN" altLang="en-US" dirty="0" smtClean="0"/>
              <a:t>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纠错输出码</a:t>
            </a:r>
            <a:endParaRPr lang="zh-CN" altLang="en-US" dirty="0"/>
          </a:p>
          <a:p>
            <a:r>
              <a:rPr lang="zh-CN" altLang="en-US" dirty="0"/>
              <a:t> 类别不平衡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基本策略：再缩放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78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267881"/>
              </p:ext>
            </p:extLst>
          </p:nvPr>
        </p:nvGraphicFramePr>
        <p:xfrm>
          <a:off x="327463" y="2904674"/>
          <a:ext cx="245745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" name="Formula" r:id="rId3" imgW="1243440" imgH="176760" progId="Equation.Ribbit">
                  <p:embed/>
                </p:oleObj>
              </mc:Choice>
              <mc:Fallback>
                <p:oleObj name="Formula" r:id="rId3" imgW="1243440" imgH="176760" progId="Equation.Ribbit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463" y="2904674"/>
                        <a:ext cx="2457450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基本形式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线性模型一般形式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           </a:t>
            </a:r>
            <a:r>
              <a:rPr lang="zh-CN" altLang="en-US" sz="2000" dirty="0" smtClean="0"/>
              <a:t>是由属性描述的示例，其中   是   在第</a:t>
            </a:r>
            <a:r>
              <a:rPr lang="en-US" altLang="zh-CN" sz="2000" b="1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 smtClean="0"/>
              <a:t>个属性上的取值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向量形式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/>
              <a:t>其中</a:t>
            </a:r>
            <a:endParaRPr lang="en-US" altLang="zh-CN" sz="20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84926"/>
              </p:ext>
            </p:extLst>
          </p:nvPr>
        </p:nvGraphicFramePr>
        <p:xfrm>
          <a:off x="1839068" y="2065877"/>
          <a:ext cx="48291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" name="Formula" r:id="rId5" imgW="2441160" imgH="176760" progId="Equation.Ribbit">
                  <p:embed/>
                </p:oleObj>
              </mc:Choice>
              <mc:Fallback>
                <p:oleObj name="Formula" r:id="rId5" imgW="2441160" imgH="176760" progId="Equation.Ribbit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068" y="2065877"/>
                        <a:ext cx="482917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622518"/>
              </p:ext>
            </p:extLst>
          </p:nvPr>
        </p:nvGraphicFramePr>
        <p:xfrm>
          <a:off x="3300864" y="4686358"/>
          <a:ext cx="2170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" name="Formula" r:id="rId7" imgW="1096200" imgH="186840" progId="Equation.Ribbit">
                  <p:embed/>
                </p:oleObj>
              </mc:Choice>
              <mc:Fallback>
                <p:oleObj name="Formula" r:id="rId7" imgW="1096200" imgH="186840" progId="Equation.Ribbit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864" y="4686358"/>
                        <a:ext cx="2170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953811"/>
              </p:ext>
            </p:extLst>
          </p:nvPr>
        </p:nvGraphicFramePr>
        <p:xfrm>
          <a:off x="5857129" y="2982228"/>
          <a:ext cx="2508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" name="Formula" r:id="rId9" imgW="127080" imgH="119520" progId="Equation.Ribbit">
                  <p:embed/>
                </p:oleObj>
              </mc:Choice>
              <mc:Fallback>
                <p:oleObj name="Formula" r:id="rId9" imgW="127080" imgH="119520" progId="Equation.Ribbit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129" y="2982228"/>
                        <a:ext cx="250825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322094"/>
              </p:ext>
            </p:extLst>
          </p:nvPr>
        </p:nvGraphicFramePr>
        <p:xfrm>
          <a:off x="6405680" y="2972252"/>
          <a:ext cx="198438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" name="Formula" r:id="rId11" imgW="100440" imgH="120960" progId="Equation.Ribbit">
                  <p:embed/>
                </p:oleObj>
              </mc:Choice>
              <mc:Fallback>
                <p:oleObj name="Formula" r:id="rId11" imgW="100440" imgH="120960" progId="Equation.Ribbit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5680" y="2972252"/>
                        <a:ext cx="198438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017895"/>
              </p:ext>
            </p:extLst>
          </p:nvPr>
        </p:nvGraphicFramePr>
        <p:xfrm>
          <a:off x="918522" y="5291647"/>
          <a:ext cx="26511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" name="Formula" r:id="rId13" imgW="1341360" imgH="176760" progId="Equation.Ribbit">
                  <p:embed/>
                </p:oleObj>
              </mc:Choice>
              <mc:Fallback>
                <p:oleObj name="Formula" r:id="rId13" imgW="1341360" imgH="176760" progId="Equation.Ribbit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522" y="5291647"/>
                        <a:ext cx="265112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995338"/>
              </p:ext>
            </p:extLst>
          </p:nvPr>
        </p:nvGraphicFramePr>
        <p:xfrm>
          <a:off x="7205255" y="2934254"/>
          <a:ext cx="9842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" name="Formula" r:id="rId15" imgW="49680" imgH="152640" progId="Equation.Ribbit">
                  <p:embed/>
                </p:oleObj>
              </mc:Choice>
              <mc:Fallback>
                <p:oleObj name="Formula" r:id="rId15" imgW="49680" imgH="1526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5255" y="2934254"/>
                        <a:ext cx="9842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61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线性模型优点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形式简单、易于建模</a:t>
            </a:r>
            <a:endParaRPr lang="en-US" altLang="zh-CN" dirty="0"/>
          </a:p>
          <a:p>
            <a:r>
              <a:rPr lang="zh-CN" altLang="en-US" dirty="0"/>
              <a:t>可解释性</a:t>
            </a:r>
            <a:endParaRPr lang="en-US" altLang="zh-CN" dirty="0"/>
          </a:p>
          <a:p>
            <a:r>
              <a:rPr lang="zh-CN" altLang="en-US" dirty="0"/>
              <a:t>非线性模型的</a:t>
            </a:r>
            <a:r>
              <a:rPr lang="zh-CN" altLang="en-US" dirty="0" smtClean="0"/>
              <a:t>基础</a:t>
            </a:r>
            <a:endParaRPr lang="en-US" altLang="zh-CN" dirty="0"/>
          </a:p>
          <a:p>
            <a:pPr lvl="1">
              <a:buClr>
                <a:schemeClr val="tx2"/>
              </a:buClr>
            </a:pPr>
            <a:r>
              <a:rPr lang="zh-CN" altLang="en-US" dirty="0"/>
              <a:t>引入层级结构或高维</a:t>
            </a:r>
            <a:r>
              <a:rPr lang="zh-CN" altLang="en-US" dirty="0" smtClean="0"/>
              <a:t>映射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一个例子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综合考虑色泽、根蒂和敲声来判断西瓜好不好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其中根蒂的系数最大，表明根蒂最要紧；而敲声的系数比色泽大，说明敲声比色泽更重要</a:t>
            </a:r>
            <a:endParaRPr lang="en-US" altLang="zh-CN" dirty="0" smtClean="0"/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244612" y="3852889"/>
            <a:ext cx="8616950" cy="2109693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363047"/>
              </p:ext>
            </p:extLst>
          </p:nvPr>
        </p:nvGraphicFramePr>
        <p:xfrm>
          <a:off x="1212224" y="4907735"/>
          <a:ext cx="6164262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Formula" r:id="rId3" imgW="3117960" imgH="177840" progId="Equation.Ribbit">
                  <p:embed/>
                </p:oleObj>
              </mc:Choice>
              <mc:Fallback>
                <p:oleObj name="Formula" r:id="rId3" imgW="3117960" imgH="177840" progId="Equation.Ribbit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224" y="4907735"/>
                        <a:ext cx="6164262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086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60350" y="1266824"/>
            <a:ext cx="8616950" cy="487391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给定数据集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/>
              <a:t>其中                                ，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线性回归（</a:t>
            </a:r>
            <a:r>
              <a:rPr lang="en-US" altLang="zh-CN" dirty="0" smtClean="0"/>
              <a:t>linear regression</a:t>
            </a:r>
            <a:r>
              <a:rPr lang="zh-CN" altLang="en-US" dirty="0" smtClean="0"/>
              <a:t>）目的</a:t>
            </a:r>
            <a:endParaRPr lang="en-US" altLang="zh-CN" dirty="0" smtClean="0"/>
          </a:p>
          <a:p>
            <a:pPr lvl="1"/>
            <a:r>
              <a:rPr lang="zh-CN" altLang="en-US" dirty="0"/>
              <a:t>学得一个线性模型以尽可能准确地预测实值输出标记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离散属性处理</a:t>
            </a:r>
            <a:endParaRPr lang="en-US" altLang="zh-CN" dirty="0"/>
          </a:p>
          <a:p>
            <a:pPr lvl="1"/>
            <a:r>
              <a:rPr lang="zh-CN" altLang="en-US" dirty="0" smtClean="0"/>
              <a:t>有“序”关系</a:t>
            </a:r>
            <a:endParaRPr lang="en-US" altLang="zh-CN" dirty="0" smtClean="0"/>
          </a:p>
          <a:p>
            <a:pPr lvl="2"/>
            <a:r>
              <a:rPr lang="zh-CN" altLang="en-US" dirty="0"/>
              <a:t>连续</a:t>
            </a:r>
            <a:r>
              <a:rPr lang="zh-CN" altLang="en-US" dirty="0" smtClean="0"/>
              <a:t>化为连续值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无“序”关系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个属性值，则转换为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维向量</a:t>
            </a:r>
            <a:endParaRPr lang="en-US" altLang="zh-CN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890667"/>
              </p:ext>
            </p:extLst>
          </p:nvPr>
        </p:nvGraphicFramePr>
        <p:xfrm>
          <a:off x="2173914" y="1299960"/>
          <a:ext cx="49149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" name="Formula" r:id="rId3" imgW="2457720" imgH="177840" progId="Equation.Ribbit">
                  <p:embed/>
                </p:oleObj>
              </mc:Choice>
              <mc:Fallback>
                <p:oleObj name="Formula" r:id="rId3" imgW="2457720" imgH="177840" progId="Equation.Ribbit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914" y="1299960"/>
                        <a:ext cx="491490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460613"/>
              </p:ext>
            </p:extLst>
          </p:nvPr>
        </p:nvGraphicFramePr>
        <p:xfrm>
          <a:off x="978789" y="1700810"/>
          <a:ext cx="27717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name="Formula" r:id="rId5" imgW="1397160" imgH="176760" progId="Equation.Ribbit">
                  <p:embed/>
                </p:oleObj>
              </mc:Choice>
              <mc:Fallback>
                <p:oleObj name="Formula" r:id="rId5" imgW="1397160" imgH="176760" progId="Equation.Ribbit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789" y="1700810"/>
                        <a:ext cx="277177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085553"/>
              </p:ext>
            </p:extLst>
          </p:nvPr>
        </p:nvGraphicFramePr>
        <p:xfrm>
          <a:off x="3924781" y="1712752"/>
          <a:ext cx="8255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" name="Formula" r:id="rId7" imgW="416880" imgH="157680" progId="Equation.Ribbit">
                  <p:embed/>
                </p:oleObj>
              </mc:Choice>
              <mc:Fallback>
                <p:oleObj name="Formula" r:id="rId7" imgW="416880" imgH="157680" progId="Equation.Ribbit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781" y="1712752"/>
                        <a:ext cx="8255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001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60350" y="1266824"/>
            <a:ext cx="8616950" cy="4706137"/>
          </a:xfrm>
        </p:spPr>
        <p:txBody>
          <a:bodyPr/>
          <a:lstStyle/>
          <a:p>
            <a:r>
              <a:rPr lang="zh-CN" altLang="en-US" dirty="0" smtClean="0"/>
              <a:t>单一属性的线性回归目标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参数</a:t>
            </a:r>
            <a:r>
              <a:rPr lang="en-US" altLang="zh-CN" dirty="0"/>
              <a:t>/</a:t>
            </a:r>
            <a:r>
              <a:rPr lang="zh-CN" altLang="en-US" dirty="0"/>
              <a:t>模型估计：最小二乘法（</a:t>
            </a:r>
            <a:r>
              <a:rPr lang="en-US" altLang="zh-CN" dirty="0"/>
              <a:t>least square method）</a:t>
            </a:r>
          </a:p>
          <a:p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331357"/>
              </p:ext>
            </p:extLst>
          </p:nvPr>
        </p:nvGraphicFramePr>
        <p:xfrm>
          <a:off x="1856749" y="2012018"/>
          <a:ext cx="19907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name="Formula" r:id="rId3" imgW="1003320" imgH="176760" progId="Equation.Ribbit">
                  <p:embed/>
                </p:oleObj>
              </mc:Choice>
              <mc:Fallback>
                <p:oleObj name="Formula" r:id="rId3" imgW="1003320" imgH="176760" progId="Equation.Ribbit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749" y="2012018"/>
                        <a:ext cx="199072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281528"/>
              </p:ext>
            </p:extLst>
          </p:nvPr>
        </p:nvGraphicFramePr>
        <p:xfrm>
          <a:off x="4749013" y="1988191"/>
          <a:ext cx="132873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Formula" r:id="rId5" imgW="670680" imgH="176760" progId="Equation.Ribbit">
                  <p:embed/>
                </p:oleObj>
              </mc:Choice>
              <mc:Fallback>
                <p:oleObj name="Formula" r:id="rId5" imgW="670680" imgH="176760" progId="Equation.Ribbit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013" y="1988191"/>
                        <a:ext cx="1328738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84771" y="1954635"/>
            <a:ext cx="88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使得</a:t>
            </a:r>
            <a:endParaRPr lang="zh-CN" altLang="en-US" sz="20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567866"/>
              </p:ext>
            </p:extLst>
          </p:nvPr>
        </p:nvGraphicFramePr>
        <p:xfrm>
          <a:off x="1849264" y="3769119"/>
          <a:ext cx="4759325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Formula" r:id="rId7" imgW="2378880" imgH="927360" progId="Equation.Ribbit">
                  <p:embed/>
                </p:oleObj>
              </mc:Choice>
              <mc:Fallback>
                <p:oleObj name="Formula" r:id="rId7" imgW="2378880" imgH="927360" progId="Equation.Ribbit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264" y="3769119"/>
                        <a:ext cx="4759325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73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 </a:t>
            </a:r>
            <a:r>
              <a:rPr lang="en-US" altLang="zh-CN" dirty="0" smtClean="0">
                <a:latin typeface="+mn-ea"/>
              </a:rPr>
              <a:t>-</a:t>
            </a:r>
            <a:r>
              <a:rPr lang="en-US" altLang="zh-CN" dirty="0" smtClean="0"/>
              <a:t> </a:t>
            </a:r>
            <a:r>
              <a:rPr lang="zh-CN" altLang="en-US" dirty="0" smtClean="0"/>
              <a:t>最小二乘法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60350" y="1266824"/>
            <a:ext cx="8616950" cy="470613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最小化均方误差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分别对    和   求导，可得</a:t>
            </a:r>
            <a:endParaRPr lang="en-US" altLang="zh-CN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06437"/>
              </p:ext>
            </p:extLst>
          </p:nvPr>
        </p:nvGraphicFramePr>
        <p:xfrm>
          <a:off x="1830256" y="3724420"/>
          <a:ext cx="512762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" name="Formula" r:id="rId3" imgW="2563200" imgH="482760" progId="Equation.Ribbit">
                  <p:embed/>
                </p:oleObj>
              </mc:Choice>
              <mc:Fallback>
                <p:oleObj name="Formula" r:id="rId3" imgW="2563200" imgH="482760" progId="Equation.Ribbit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256" y="3724420"/>
                        <a:ext cx="5127625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921013"/>
              </p:ext>
            </p:extLst>
          </p:nvPr>
        </p:nvGraphicFramePr>
        <p:xfrm>
          <a:off x="2049754" y="4927003"/>
          <a:ext cx="45085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7" name="Formula" r:id="rId5" imgW="2254320" imgH="482760" progId="Equation.Ribbit">
                  <p:embed/>
                </p:oleObj>
              </mc:Choice>
              <mc:Fallback>
                <p:oleObj name="Formula" r:id="rId5" imgW="2254320" imgH="482760" progId="Equation.Ribbit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754" y="4927003"/>
                        <a:ext cx="450850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246139"/>
              </p:ext>
            </p:extLst>
          </p:nvPr>
        </p:nvGraphicFramePr>
        <p:xfrm>
          <a:off x="2488283" y="1914729"/>
          <a:ext cx="35115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8" name="Formula" r:id="rId7" imgW="1755360" imgH="437040" progId="Equation.Ribbit">
                  <p:embed/>
                </p:oleObj>
              </mc:Choice>
              <mc:Fallback>
                <p:oleObj name="Formula" r:id="rId7" imgW="1755360" imgH="437040" progId="Equation.Ribbit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8283" y="1914729"/>
                        <a:ext cx="351155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234166"/>
              </p:ext>
            </p:extLst>
          </p:nvPr>
        </p:nvGraphicFramePr>
        <p:xfrm>
          <a:off x="1636800" y="3121215"/>
          <a:ext cx="2254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9" name="Formula" r:id="rId9" imgW="111960" imgH="119520" progId="Equation.Ribbit">
                  <p:embed/>
                </p:oleObj>
              </mc:Choice>
              <mc:Fallback>
                <p:oleObj name="Formula" r:id="rId9" imgW="111960" imgH="11952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800" y="3121215"/>
                        <a:ext cx="225425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610130"/>
              </p:ext>
            </p:extLst>
          </p:nvPr>
        </p:nvGraphicFramePr>
        <p:xfrm>
          <a:off x="2296078" y="3062943"/>
          <a:ext cx="13652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0" name="Formula" r:id="rId11" imgW="68760" imgH="157680" progId="Equation.Ribbit">
                  <p:embed/>
                </p:oleObj>
              </mc:Choice>
              <mc:Fallback>
                <p:oleObj name="Formula" r:id="rId11" imgW="68760" imgH="157680" progId="Equation.Ribbit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078" y="3062943"/>
                        <a:ext cx="136525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987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 </a:t>
            </a:r>
            <a:r>
              <a:rPr lang="en-US" altLang="zh-CN" dirty="0" smtClean="0">
                <a:latin typeface="+mn-ea"/>
              </a:rPr>
              <a:t>-</a:t>
            </a:r>
            <a:r>
              <a:rPr lang="en-US" altLang="zh-CN" dirty="0" smtClean="0"/>
              <a:t> </a:t>
            </a:r>
            <a:r>
              <a:rPr lang="zh-CN" altLang="en-US" dirty="0" smtClean="0"/>
              <a:t>最小二乘法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60350" y="1266824"/>
            <a:ext cx="8616950" cy="4706137"/>
          </a:xfrm>
        </p:spPr>
        <p:txBody>
          <a:bodyPr/>
          <a:lstStyle/>
          <a:p>
            <a:r>
              <a:rPr lang="zh-CN" altLang="en-US" dirty="0" smtClean="0"/>
              <a:t>得到闭式（</a:t>
            </a:r>
            <a:r>
              <a:rPr lang="en-US" altLang="zh-CN" dirty="0" smtClean="0"/>
              <a:t>closed-form</a:t>
            </a:r>
            <a:r>
              <a:rPr lang="zh-CN" altLang="en-US" dirty="0" smtClean="0"/>
              <a:t>）解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其中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248376"/>
              </p:ext>
            </p:extLst>
          </p:nvPr>
        </p:nvGraphicFramePr>
        <p:xfrm>
          <a:off x="2536170" y="2020597"/>
          <a:ext cx="3252787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" name="Formula" r:id="rId3" imgW="1625760" imgH="787680" progId="Equation.Ribbit">
                  <p:embed/>
                </p:oleObj>
              </mc:Choice>
              <mc:Fallback>
                <p:oleObj name="Formula" r:id="rId3" imgW="1625760" imgH="78768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170" y="2020597"/>
                        <a:ext cx="3252787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152613"/>
              </p:ext>
            </p:extLst>
          </p:nvPr>
        </p:nvGraphicFramePr>
        <p:xfrm>
          <a:off x="2907500" y="3871868"/>
          <a:ext cx="252095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name="Formula" r:id="rId5" imgW="1260000" imgH="341640" progId="Equation.Ribbit">
                  <p:embed/>
                </p:oleObj>
              </mc:Choice>
              <mc:Fallback>
                <p:oleObj name="Formula" r:id="rId5" imgW="1260000" imgH="341640" progId="Equation.Ribbit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7500" y="3871868"/>
                        <a:ext cx="252095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247342"/>
              </p:ext>
            </p:extLst>
          </p:nvPr>
        </p:nvGraphicFramePr>
        <p:xfrm>
          <a:off x="3511507" y="5390233"/>
          <a:ext cx="1524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" name="Formula" r:id="rId7" imgW="762120" imgH="341640" progId="Equation.Ribbit">
                  <p:embed/>
                </p:oleObj>
              </mc:Choice>
              <mc:Fallback>
                <p:oleObj name="Formula" r:id="rId7" imgW="762120" imgH="341640" progId="Equation.Ribbit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07" y="5390233"/>
                        <a:ext cx="1524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801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机器学习v2.1rgb">
  <a:themeElements>
    <a:clrScheme name="机器学习">
      <a:dk1>
        <a:sysClr val="windowText" lastClr="000000"/>
      </a:dk1>
      <a:lt1>
        <a:sysClr val="window" lastClr="FFFFFF"/>
      </a:lt1>
      <a:dk2>
        <a:srgbClr val="16754D"/>
      </a:dk2>
      <a:lt2>
        <a:srgbClr val="FFFFFF"/>
      </a:lt2>
      <a:accent1>
        <a:srgbClr val="16754D"/>
      </a:accent1>
      <a:accent2>
        <a:srgbClr val="329E6E"/>
      </a:accent2>
      <a:accent3>
        <a:srgbClr val="FFC000"/>
      </a:accent3>
      <a:accent4>
        <a:srgbClr val="C00000"/>
      </a:accent4>
      <a:accent5>
        <a:srgbClr val="0070C0"/>
      </a:accent5>
      <a:accent6>
        <a:srgbClr val="002060"/>
      </a:accent6>
      <a:hlink>
        <a:srgbClr val="80C000"/>
      </a:hlink>
      <a:folHlink>
        <a:srgbClr val="CC66FF"/>
      </a:folHlink>
    </a:clrScheme>
    <a:fontScheme name="机器学习">
      <a:majorFont>
        <a:latin typeface="Verdana"/>
        <a:ea typeface="幼圆"/>
        <a:cs typeface=""/>
      </a:majorFont>
      <a:minorFont>
        <a:latin typeface="Verdana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机器学习v2.1rgb" id="{EEBC26C2-D188-4AC0-8846-32FF974952E7}" vid="{5872C309-9AD6-4384-AB1E-DDF89DAEFE71}"/>
    </a:ext>
  </a:extLst>
</a:theme>
</file>

<file path=_xmlsignatures/_rels/origin.sigs.rels><?xml version="1.0" encoding="UTF-8" standalone="yes"?>
<Relationships xmlns="http://schemas.openxmlformats.org/package/2006/relationships"><Relationship Id="rId1" Type="http://schemas.openxmlformats.org/package/2006/relationships/digital-signature/signature" Target="sig1.xml"/></Relationships>
</file>

<file path=_xmlsignatures/sig1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0/09/xmldsig#rsa-sha1"/>
    <Reference Type="http://www.w3.org/2000/09/xmldsig#Object" URI="#idPackageObject">
      <DigestMethod Algorithm="http://www.w3.org/2000/09/xmldsig#sha1"/>
      <DigestValue>i7rfZGCVGkx6hQK5CTl9EzUfTUs=</DigestValue>
    </Reference>
    <Reference Type="http://www.w3.org/2000/09/xmldsig#Object" URI="#idOfficeObject">
      <DigestMethod Algorithm="http://www.w3.org/2000/09/xmldsig#sha1"/>
      <DigestValue>fiYGb59T1LeC23mkbTSEnuj9PT0=</DigestValue>
    </Reference>
    <Reference Type="http://uri.etsi.org/01903#SignedProperties" URI="#idSignedProperties">
      <Transforms>
        <Transform Algorithm="http://www.w3.org/TR/2001/REC-xml-c14n-20010315"/>
      </Transforms>
      <DigestMethod Algorithm="http://www.w3.org/2000/09/xmldsig#sha1"/>
      <DigestValue>1TzXj8nQR1GswDnwd73CP0ISOvc=</DigestValue>
    </Reference>
  </SignedInfo>
  <SignatureValue>YpW3E7TB3tXuRuMMIsC6Q5fCjnOucjwfxqko7qGopUZn3kcHN2c3Fw2nsPYMArY0RVrE0QE00bm9
PmQEK8A/wrFbobZOcppRR53s4DlpUrLXRkchfLHssRR+Lr7VCGUbeIoJegxBLQE4Cpvgx4Mk0cWT
RHlurkplJR2u9jzXljc=</SignatureValue>
  <KeyInfo>
    <X509Data>
      <X509Certificate>MIIEgDCCA2igAwIBAgIUWp4ugJlq/+MImQNkOn7ERBX7B1cwDQYJKoZIhvcNAQEFBQAwTzEbMBkGA1UEAwwSSkQuQ09NIEVuZCBVc2VyIENBMR8wHQYDVQQLDBZKRC5DT00gU2VjdXJpdHkgQ2VudGVyMQ8wDQYDVQQKDAZKRC5DT00wHhcNMTYwMzE3MTAxODQwWhcNMTcwMzE3MTAxODQwWjB7MSkwJwYDVQQDDCA3ZDY5ZjI2NzU2N2YxYWE5NDQ0ZWVjMzNmNmNiYmRhMjEaMBgGCSqGSIb3DQEJARYLY2VydEBqZC5jb20xEjAQBgNVBAsMCXNvY2tldF9PVTERMA8GA1UECgwIc29ja2V0X08xCzAJBgNVBAYTAkNOMIGfMA0GCSqGSIb3DQEBAQUAA4GNADCBiQKBgQCc6XE3poIOzhiVX27J9lGfr8F0jINH+szpjK0tHoBNBb7LIq56kc7HoVJFg8impNuw6FL/Wzm3hGlG95HS8pH7Tta96QnFPIKn7gXvfjpzXnbFCIrot/eStd7BeJR4W7q7wRhJq99Ts0ychuvQP68QpIjPe87m81jUVbUXxfqz+QIDAQABo4IBqjCCAaYwCQYDVR0TBAIwADAOBgNVHQ8BAf8EBAMCBsAwFgYDVR0lAQH/BAwwCgYIKwYBBQUHAwIwgYoGCCsGAQUFBwEBBH4wfDB6BggrBgEFBQcwAoZuaHR0cDovL1lvdXJfU2VydmVyX05hbWU6UG9ydC9Ub3BDQS91c2VyRW5yb2xsL2NhQ2VydD9jZXJ0U2VyaWFsTnVtYmVyPTUxRjM0RTcwOUFEQkQwNTkxRUUxNkRENTg3MkQyOEFFNUUwOTYwQjYwUQYDVR0uBEowSDBGoESgQoZAUG9ydC9wdWJsaWMvaXRydXNjcmw/Q0E9NTFGMzRFNzA5QURCRDA1OTFFRTE2REQ1ODcyRDI4QUU1RTA5NjBCNjBRBgNVHR8ESjBIMEagRKBChkBQb3J0L3B1YmxpYy9pdHJ1c2NybD9DQT01MUYzNEU3MDlBREJEMDU5MUVFMTZERDU4NzJEMjhBRTVFMDk2MEI2MB8GA1UdIwQYMBaAFGnErCCWJ5MxubBzxwWfuvBYT0VRMB0GA1UdDgQWBBTUxdvS0c8rHaMkJDmka32/zbXikzANBgkqhkiG9w0BAQUFAAOCAQEAP7zvKqNDanQ7gBb3aSB9VFo3yGNzMQ+RZdgSB8H8tfCvA/lMteonncfmT2OGbNSoKye5byqqr7bkAc125s5sRD7Fe1yaYQEYoyjGR7EvOxa5n6UdEAGen/dDNP5aBlx9vQppyg31VmZfoZ546TFbP1kRGhgqw/4MFwKqHRcqwnpQhPFSiruRq6C3FGpcnRnIVxpdZYUeK23uobv52eBILuIL3VDPaOduZdaXU+yVjXT0a+eAIcfzMz/OeiPsDWuxZwMH8JGNRvh5WQ5sJ/FsiLh0aSFeheY3/857Z/dciQ5qV50BqfU28aJoNHeTPujP0uOtqUKVO4fmKLGLl1fd6g==</X509Certificate>
    </X509Data>
  </KeyInfo>
  <Object Id="idPackageObject">
    <Manifest>
      <Reference URI="/_rels/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zU3xVjYU7a1ax8o9OQBgdxm5bvU=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9"/>
            <mdssi:RelationshipReference xmlns:mdssi="http://schemas.openxmlformats.org/package/2006/digital-signature" SourceId="rId3"/>
            <mdssi:RelationshipReference xmlns:mdssi="http://schemas.openxmlformats.org/package/2006/digital-signature" SourceId="rId21"/>
            <mdssi:RelationshipReference xmlns:mdssi="http://schemas.openxmlformats.org/package/2006/digital-signature" SourceId="rId34"/>
            <mdssi:RelationshipReference xmlns:mdssi="http://schemas.openxmlformats.org/package/2006/digital-signature" SourceId="rId42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17"/>
            <mdssi:RelationshipReference xmlns:mdssi="http://schemas.openxmlformats.org/package/2006/digital-signature" SourceId="rId25"/>
            <mdssi:RelationshipReference xmlns:mdssi="http://schemas.openxmlformats.org/package/2006/digital-signature" SourceId="rId33"/>
            <mdssi:RelationshipReference xmlns:mdssi="http://schemas.openxmlformats.org/package/2006/digital-signature" SourceId="rId38"/>
            <mdssi:RelationshipReference xmlns:mdssi="http://schemas.openxmlformats.org/package/2006/digital-signature" SourceId="rId2"/>
            <mdssi:RelationshipReference xmlns:mdssi="http://schemas.openxmlformats.org/package/2006/digital-signature" SourceId="rId16"/>
            <mdssi:RelationshipReference xmlns:mdssi="http://schemas.openxmlformats.org/package/2006/digital-signature" SourceId="rId20"/>
            <mdssi:RelationshipReference xmlns:mdssi="http://schemas.openxmlformats.org/package/2006/digital-signature" SourceId="rId29"/>
            <mdssi:RelationshipReference xmlns:mdssi="http://schemas.openxmlformats.org/package/2006/digital-signature" SourceId="rId41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24"/>
            <mdssi:RelationshipReference xmlns:mdssi="http://schemas.openxmlformats.org/package/2006/digital-signature" SourceId="rId32"/>
            <mdssi:RelationshipReference xmlns:mdssi="http://schemas.openxmlformats.org/package/2006/digital-signature" SourceId="rId37"/>
            <mdssi:RelationshipReference xmlns:mdssi="http://schemas.openxmlformats.org/package/2006/digital-signature" SourceId="rId40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23"/>
            <mdssi:RelationshipReference xmlns:mdssi="http://schemas.openxmlformats.org/package/2006/digital-signature" SourceId="rId28"/>
            <mdssi:RelationshipReference xmlns:mdssi="http://schemas.openxmlformats.org/package/2006/digital-signature" SourceId="rId36"/>
            <mdssi:RelationshipReference xmlns:mdssi="http://schemas.openxmlformats.org/package/2006/digital-signature" SourceId="rId10"/>
            <mdssi:RelationshipReference xmlns:mdssi="http://schemas.openxmlformats.org/package/2006/digital-signature" SourceId="rId19"/>
            <mdssi:RelationshipReference xmlns:mdssi="http://schemas.openxmlformats.org/package/2006/digital-signature" SourceId="rId31"/>
            <mdssi:RelationshipReference xmlns:mdssi="http://schemas.openxmlformats.org/package/2006/digital-signature" SourceId="rId44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22"/>
            <mdssi:RelationshipReference xmlns:mdssi="http://schemas.openxmlformats.org/package/2006/digital-signature" SourceId="rId27"/>
            <mdssi:RelationshipReference xmlns:mdssi="http://schemas.openxmlformats.org/package/2006/digital-signature" SourceId="rId30"/>
            <mdssi:RelationshipReference xmlns:mdssi="http://schemas.openxmlformats.org/package/2006/digital-signature" SourceId="rId35"/>
            <mdssi:RelationshipReference xmlns:mdssi="http://schemas.openxmlformats.org/package/2006/digital-signature" SourceId="rId43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18"/>
            <mdssi:RelationshipReference xmlns:mdssi="http://schemas.openxmlformats.org/package/2006/digital-signature" SourceId="rId26"/>
          </Transform>
          <Transform Algorithm="http://www.w3.org/TR/2001/REC-xml-c14n-20010315"/>
        </Transforms>
        <DigestMethod Algorithm="http://www.w3.org/2000/09/xmldsig#sha1"/>
        <DigestValue>XknugDm4uqoqvmfdqSHWTeZRnuA=</DigestValue>
      </Reference>
      <Reference URI="/ppt/drawings/_rels/vmlDrawing1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</Transform>
          <Transform Algorithm="http://www.w3.org/TR/2001/REC-xml-c14n-20010315"/>
        </Transforms>
        <DigestMethod Algorithm="http://www.w3.org/2000/09/xmldsig#sha1"/>
        <DigestValue>7sjIb08UtxfRLnqqdEdkbh5zEn8=</DigestValue>
      </Reference>
      <Reference URI="/ppt/drawings/_rels/vmlDrawing10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0/09/xmldsig#sha1"/>
        <DigestValue>9Q28YcQyxanp0yxvxwrmkejaNtM=</DigestValue>
      </Reference>
      <Reference URI="/ppt/drawings/_rels/vmlDrawing11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TZo4SZMntjX/dIHpwsXNLaEjO2Q=</DigestValue>
      </Reference>
      <Reference URI="/ppt/drawings/_rels/vmlDrawing12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bqxWeDQpRqoslISo6VT3ZHvzWjE=</DigestValue>
      </Reference>
      <Reference URI="/ppt/drawings/_rels/vmlDrawing13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Mg6yTppN2p8Qd73vDmTpGK21PWc=</DigestValue>
      </Reference>
      <Reference URI="/ppt/drawings/_rels/vmlDrawing14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oujtsHKTBlObf4oN2x6KqvhIMMo=</DigestValue>
      </Reference>
      <Reference URI="/ppt/drawings/_rels/vmlDrawing15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Z4WUcHXosIPoFc/bn7F7hrZxIhU=</DigestValue>
      </Reference>
      <Reference URI="/ppt/drawings/_rels/vmlDrawing16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dwDmPwuYLf2lGlYZJOR557xVf3Y=</DigestValue>
      </Reference>
      <Reference URI="/ppt/drawings/_rels/vmlDrawing17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aAxKwovGsxnUeeVtEwaOllcdXKg=</DigestValue>
      </Reference>
      <Reference URI="/ppt/drawings/_rels/vmlDrawing18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EYPGD+/KIxPqqf0XWUBvzI9Z/Kw=</DigestValue>
      </Reference>
      <Reference URI="/ppt/drawings/_rels/vmlDrawing19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5"/>
          </Transform>
          <Transform Algorithm="http://www.w3.org/TR/2001/REC-xml-c14n-20010315"/>
        </Transforms>
        <DigestMethod Algorithm="http://www.w3.org/2000/09/xmldsig#sha1"/>
        <DigestValue>509sAxyd4uuuFFhrC7uBuLrxC6I=</DigestValue>
      </Reference>
      <Reference URI="/ppt/drawings/_rels/vmlDrawing2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/1HcqqQIa/BSS2D/+FZWU5YO67c=</DigestValue>
      </Reference>
      <Reference URI="/ppt/drawings/_rels/vmlDrawing20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</Transform>
          <Transform Algorithm="http://www.w3.org/TR/2001/REC-xml-c14n-20010315"/>
        </Transforms>
        <DigestMethod Algorithm="http://www.w3.org/2000/09/xmldsig#sha1"/>
        <DigestValue>90Zv4OMXQQDVuA/jQB/S9kCzPsU=</DigestValue>
      </Reference>
      <Reference URI="/ppt/drawings/_rels/vmlDrawing21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iwrJ6r1vAYjkXH13cV83XYW9NrU=</DigestValue>
      </Reference>
      <Reference URI="/ppt/drawings/_rels/vmlDrawing22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F5u+qDZi2h8u6EWAuZ8cx5ZtaS0=</DigestValue>
      </Reference>
      <Reference URI="/ppt/drawings/_rels/vmlDrawing23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uhxho/W51m88NuFQTvQONmbHLJM=</DigestValue>
      </Reference>
      <Reference URI="/ppt/drawings/_rels/vmlDrawing24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0/09/xmldsig#sha1"/>
        <DigestValue>8jsJ3qqonb4ah76qyp2efFzPVjw=</DigestValue>
      </Reference>
      <Reference URI="/ppt/drawings/_rels/vmlDrawing25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jVi7Vj/O7qd0lOpWzAc2Z09sKfY=</DigestValue>
      </Reference>
      <Reference URI="/ppt/drawings/_rels/vmlDrawing26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7ol155HVfbgzhB76zHSvyNGo/HY=</DigestValue>
      </Reference>
      <Reference URI="/ppt/drawings/_rels/vmlDrawing3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B682OgXRh7pd70Meq3OW8sCXY4Q=</DigestValue>
      </Reference>
      <Reference URI="/ppt/drawings/_rels/vmlDrawing4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LmiYVFt1SuSrpQ2r7KDOps8jxGQ=</DigestValue>
      </Reference>
      <Reference URI="/ppt/drawings/_rels/vmlDrawing5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ea0OCI5uyLPf/6BamYePb+NKiNU=</DigestValue>
      </Reference>
      <Reference URI="/ppt/drawings/_rels/vmlDrawing6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DvxatKtUj+kzC1NQke5WGzLnuPQ=</DigestValue>
      </Reference>
      <Reference URI="/ppt/drawings/_rels/vmlDrawing7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0/09/xmldsig#sha1"/>
        <DigestValue>2wiLqHPoXsnmCH1kdCBFFuIugL8=</DigestValue>
      </Reference>
      <Reference URI="/ppt/drawings/_rels/vmlDrawing8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v4QnumJQ43hdnEQY56lxbKlXMK8=</DigestValue>
      </Reference>
      <Reference URI="/ppt/drawings/_rels/vmlDrawing9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PIIj4KiEDj2FKRvzA1MzeqUOSgA=</DigestValue>
      </Reference>
      <Reference URI="/ppt/drawings/vmlDrawing1.vml?ContentType=application/vnd.openxmlformats-officedocument.vmlDrawing">
        <DigestMethod Algorithm="http://www.w3.org/2000/09/xmldsig#sha1"/>
        <DigestValue>mxzpi2OZwkg9g0Ey2Md0np453lg=</DigestValue>
      </Reference>
      <Reference URI="/ppt/drawings/vmlDrawing10.vml?ContentType=application/vnd.openxmlformats-officedocument.vmlDrawing">
        <DigestMethod Algorithm="http://www.w3.org/2000/09/xmldsig#sha1"/>
        <DigestValue>K2LmhZH0OF5BDQc789AoyzxUE3g=</DigestValue>
      </Reference>
      <Reference URI="/ppt/drawings/vmlDrawing11.vml?ContentType=application/vnd.openxmlformats-officedocument.vmlDrawing">
        <DigestMethod Algorithm="http://www.w3.org/2000/09/xmldsig#sha1"/>
        <DigestValue>TU5U7EdOcA0DbuUsfUuw5DYJyOU=</DigestValue>
      </Reference>
      <Reference URI="/ppt/drawings/vmlDrawing12.vml?ContentType=application/vnd.openxmlformats-officedocument.vmlDrawing">
        <DigestMethod Algorithm="http://www.w3.org/2000/09/xmldsig#sha1"/>
        <DigestValue>CTszj1rFbHVXdcG5zEbFHDXpRj4=</DigestValue>
      </Reference>
      <Reference URI="/ppt/drawings/vmlDrawing13.vml?ContentType=application/vnd.openxmlformats-officedocument.vmlDrawing">
        <DigestMethod Algorithm="http://www.w3.org/2000/09/xmldsig#sha1"/>
        <DigestValue>NNrUN34fXZsYtWsft/RI/m4v+Dc=</DigestValue>
      </Reference>
      <Reference URI="/ppt/drawings/vmlDrawing14.vml?ContentType=application/vnd.openxmlformats-officedocument.vmlDrawing">
        <DigestMethod Algorithm="http://www.w3.org/2000/09/xmldsig#sha1"/>
        <DigestValue>dXLDrGicPbsQvha8m7n7e+UrTzI=</DigestValue>
      </Reference>
      <Reference URI="/ppt/drawings/vmlDrawing15.vml?ContentType=application/vnd.openxmlformats-officedocument.vmlDrawing">
        <DigestMethod Algorithm="http://www.w3.org/2000/09/xmldsig#sha1"/>
        <DigestValue>3VFKuRj+V3JqcuXHr7AcLj+zwtA=</DigestValue>
      </Reference>
      <Reference URI="/ppt/drawings/vmlDrawing16.vml?ContentType=application/vnd.openxmlformats-officedocument.vmlDrawing">
        <DigestMethod Algorithm="http://www.w3.org/2000/09/xmldsig#sha1"/>
        <DigestValue>kLFQvJ64zjOPDkVfsUL4Axandew=</DigestValue>
      </Reference>
      <Reference URI="/ppt/drawings/vmlDrawing17.vml?ContentType=application/vnd.openxmlformats-officedocument.vmlDrawing">
        <DigestMethod Algorithm="http://www.w3.org/2000/09/xmldsig#sha1"/>
        <DigestValue>LFUqgbyICDSuCF6M0L+5u1QzpSA=</DigestValue>
      </Reference>
      <Reference URI="/ppt/drawings/vmlDrawing18.vml?ContentType=application/vnd.openxmlformats-officedocument.vmlDrawing">
        <DigestMethod Algorithm="http://www.w3.org/2000/09/xmldsig#sha1"/>
        <DigestValue>X9eudNxdsUmv1zt8vMQsvtL4WkU=</DigestValue>
      </Reference>
      <Reference URI="/ppt/drawings/vmlDrawing19.vml?ContentType=application/vnd.openxmlformats-officedocument.vmlDrawing">
        <DigestMethod Algorithm="http://www.w3.org/2000/09/xmldsig#sha1"/>
        <DigestValue>9B3cezsVdOtG1uYjvmACO1Dpns8=</DigestValue>
      </Reference>
      <Reference URI="/ppt/drawings/vmlDrawing2.vml?ContentType=application/vnd.openxmlformats-officedocument.vmlDrawing">
        <DigestMethod Algorithm="http://www.w3.org/2000/09/xmldsig#sha1"/>
        <DigestValue>xXpzz7+EyeId7crKkl/HoQ5YCwk=</DigestValue>
      </Reference>
      <Reference URI="/ppt/drawings/vmlDrawing20.vml?ContentType=application/vnd.openxmlformats-officedocument.vmlDrawing">
        <DigestMethod Algorithm="http://www.w3.org/2000/09/xmldsig#sha1"/>
        <DigestValue>3CoXCd1UNw5Prp34UQBHLHvzkDA=</DigestValue>
      </Reference>
      <Reference URI="/ppt/drawings/vmlDrawing21.vml?ContentType=application/vnd.openxmlformats-officedocument.vmlDrawing">
        <DigestMethod Algorithm="http://www.w3.org/2000/09/xmldsig#sha1"/>
        <DigestValue>/woV5v6GC7ToaZqskPmu64ZH+84=</DigestValue>
      </Reference>
      <Reference URI="/ppt/drawings/vmlDrawing22.vml?ContentType=application/vnd.openxmlformats-officedocument.vmlDrawing">
        <DigestMethod Algorithm="http://www.w3.org/2000/09/xmldsig#sha1"/>
        <DigestValue>+IN9aGQvvYikEOEHDoe5tBn7xMc=</DigestValue>
      </Reference>
      <Reference URI="/ppt/drawings/vmlDrawing23.vml?ContentType=application/vnd.openxmlformats-officedocument.vmlDrawing">
        <DigestMethod Algorithm="http://www.w3.org/2000/09/xmldsig#sha1"/>
        <DigestValue>LUxw7iudzrY7iYFa4mWAZ+NIagw=</DigestValue>
      </Reference>
      <Reference URI="/ppt/drawings/vmlDrawing24.vml?ContentType=application/vnd.openxmlformats-officedocument.vmlDrawing">
        <DigestMethod Algorithm="http://www.w3.org/2000/09/xmldsig#sha1"/>
        <DigestValue>tH6Msd4cNiEvUA1yxPNNkYoN53Q=</DigestValue>
      </Reference>
      <Reference URI="/ppt/drawings/vmlDrawing25.vml?ContentType=application/vnd.openxmlformats-officedocument.vmlDrawing">
        <DigestMethod Algorithm="http://www.w3.org/2000/09/xmldsig#sha1"/>
        <DigestValue>KlZkcSfqGJ/5IMvOQQFTow822yg=</DigestValue>
      </Reference>
      <Reference URI="/ppt/drawings/vmlDrawing26.vml?ContentType=application/vnd.openxmlformats-officedocument.vmlDrawing">
        <DigestMethod Algorithm="http://www.w3.org/2000/09/xmldsig#sha1"/>
        <DigestValue>o2uXioAipBfLjUYTn7m/0D/VFb0=</DigestValue>
      </Reference>
      <Reference URI="/ppt/drawings/vmlDrawing3.vml?ContentType=application/vnd.openxmlformats-officedocument.vmlDrawing">
        <DigestMethod Algorithm="http://www.w3.org/2000/09/xmldsig#sha1"/>
        <DigestValue>YMD9XqgqSUYBxjy268c+juvE1vY=</DigestValue>
      </Reference>
      <Reference URI="/ppt/drawings/vmlDrawing4.vml?ContentType=application/vnd.openxmlformats-officedocument.vmlDrawing">
        <DigestMethod Algorithm="http://www.w3.org/2000/09/xmldsig#sha1"/>
        <DigestValue>XOM7hMsDut0rzyVZRcvPDCYKA68=</DigestValue>
      </Reference>
      <Reference URI="/ppt/drawings/vmlDrawing5.vml?ContentType=application/vnd.openxmlformats-officedocument.vmlDrawing">
        <DigestMethod Algorithm="http://www.w3.org/2000/09/xmldsig#sha1"/>
        <DigestValue>vjAH9UBUUOItTCXXLub7KzVOuFc=</DigestValue>
      </Reference>
      <Reference URI="/ppt/drawings/vmlDrawing6.vml?ContentType=application/vnd.openxmlformats-officedocument.vmlDrawing">
        <DigestMethod Algorithm="http://www.w3.org/2000/09/xmldsig#sha1"/>
        <DigestValue>MBjfF5MAL1l2mgAF4MgHJC92t4Y=</DigestValue>
      </Reference>
      <Reference URI="/ppt/drawings/vmlDrawing7.vml?ContentType=application/vnd.openxmlformats-officedocument.vmlDrawing">
        <DigestMethod Algorithm="http://www.w3.org/2000/09/xmldsig#sha1"/>
        <DigestValue>UeMNXNMfvPhlo2goNJV4JcBjyAU=</DigestValue>
      </Reference>
      <Reference URI="/ppt/drawings/vmlDrawing8.vml?ContentType=application/vnd.openxmlformats-officedocument.vmlDrawing">
        <DigestMethod Algorithm="http://www.w3.org/2000/09/xmldsig#sha1"/>
        <DigestValue>enkDTGJ+JRZOTq5Fj/dzDfsWk0U=</DigestValue>
      </Reference>
      <Reference URI="/ppt/drawings/vmlDrawing9.vml?ContentType=application/vnd.openxmlformats-officedocument.vmlDrawing">
        <DigestMethod Algorithm="http://www.w3.org/2000/09/xmldsig#sha1"/>
        <DigestValue>WIPfvbKVwpN6G89hOP6azOByTco=</DigestValue>
      </Reference>
      <Reference URI="/ppt/embeddings/oleObject1.bin?ContentType=application/vnd.openxmlformats-officedocument.oleObject">
        <DigestMethod Algorithm="http://www.w3.org/2000/09/xmldsig#sha1"/>
        <DigestValue>O1vlmIcSXYJvORj0zLOWZSiYXt8=</DigestValue>
      </Reference>
      <Reference URI="/ppt/embeddings/oleObject10.bin?ContentType=application/vnd.openxmlformats-officedocument.oleObject">
        <DigestMethod Algorithm="http://www.w3.org/2000/09/xmldsig#sha1"/>
        <DigestValue>JHBBYr4hrqGWg/sMPhoib6lyU1c=</DigestValue>
      </Reference>
      <Reference URI="/ppt/embeddings/oleObject100.bin?ContentType=application/vnd.openxmlformats-officedocument.oleObject">
        <DigestMethod Algorithm="http://www.w3.org/2000/09/xmldsig#sha1"/>
        <DigestValue>CMPmWoqBXHnFiIaLQievr9K8bos=</DigestValue>
      </Reference>
      <Reference URI="/ppt/embeddings/oleObject101.bin?ContentType=application/vnd.openxmlformats-officedocument.oleObject">
        <DigestMethod Algorithm="http://www.w3.org/2000/09/xmldsig#sha1"/>
        <DigestValue>XWhG8SNd11NT2n2McU0vDivlaWQ=</DigestValue>
      </Reference>
      <Reference URI="/ppt/embeddings/oleObject11.bin?ContentType=application/vnd.openxmlformats-officedocument.oleObject">
        <DigestMethod Algorithm="http://www.w3.org/2000/09/xmldsig#sha1"/>
        <DigestValue>t/A1uEAwmHMQM1xKcrNZSqPAXEw=</DigestValue>
      </Reference>
      <Reference URI="/ppt/embeddings/oleObject12.bin?ContentType=application/vnd.openxmlformats-officedocument.oleObject">
        <DigestMethod Algorithm="http://www.w3.org/2000/09/xmldsig#sha1"/>
        <DigestValue>82IrC5HuiqfER6WkmvHAcBMWud8=</DigestValue>
      </Reference>
      <Reference URI="/ppt/embeddings/oleObject13.bin?ContentType=application/vnd.openxmlformats-officedocument.oleObject">
        <DigestMethod Algorithm="http://www.w3.org/2000/09/xmldsig#sha1"/>
        <DigestValue>oz/a5WnQFfHX8UYLBXWyH/F3Xoc=</DigestValue>
      </Reference>
      <Reference URI="/ppt/embeddings/oleObject14.bin?ContentType=application/vnd.openxmlformats-officedocument.oleObject">
        <DigestMethod Algorithm="http://www.w3.org/2000/09/xmldsig#sha1"/>
        <DigestValue>/h7ia/CNdGZIHptpUUaSHqgl0LA=</DigestValue>
      </Reference>
      <Reference URI="/ppt/embeddings/oleObject15.bin?ContentType=application/vnd.openxmlformats-officedocument.oleObject">
        <DigestMethod Algorithm="http://www.w3.org/2000/09/xmldsig#sha1"/>
        <DigestValue>7iiQo1546afP5V9w8Y8f4UJ/UxY=</DigestValue>
      </Reference>
      <Reference URI="/ppt/embeddings/oleObject16.bin?ContentType=application/vnd.openxmlformats-officedocument.oleObject">
        <DigestMethod Algorithm="http://www.w3.org/2000/09/xmldsig#sha1"/>
        <DigestValue>xd7ifWScC3rjCP2Jhtik/pdYWWs=</DigestValue>
      </Reference>
      <Reference URI="/ppt/embeddings/oleObject17.bin?ContentType=application/vnd.openxmlformats-officedocument.oleObject">
        <DigestMethod Algorithm="http://www.w3.org/2000/09/xmldsig#sha1"/>
        <DigestValue>FSOSjDnpCWA1znTSRyK8BdmlLD8=</DigestValue>
      </Reference>
      <Reference URI="/ppt/embeddings/oleObject18.bin?ContentType=application/vnd.openxmlformats-officedocument.oleObject">
        <DigestMethod Algorithm="http://www.w3.org/2000/09/xmldsig#sha1"/>
        <DigestValue>qo+I9l3s+q8i2q7PeQodzb7odt8=</DigestValue>
      </Reference>
      <Reference URI="/ppt/embeddings/oleObject19.bin?ContentType=application/vnd.openxmlformats-officedocument.oleObject">
        <DigestMethod Algorithm="http://www.w3.org/2000/09/xmldsig#sha1"/>
        <DigestValue>7ElUpofsvYOE+K5qXUgKG4WtpT4=</DigestValue>
      </Reference>
      <Reference URI="/ppt/embeddings/oleObject2.bin?ContentType=application/vnd.openxmlformats-officedocument.oleObject">
        <DigestMethod Algorithm="http://www.w3.org/2000/09/xmldsig#sha1"/>
        <DigestValue>EyQqkVNkPIERvczfLvzSCuWMzGY=</DigestValue>
      </Reference>
      <Reference URI="/ppt/embeddings/oleObject20.bin?ContentType=application/vnd.openxmlformats-officedocument.oleObject">
        <DigestMethod Algorithm="http://www.w3.org/2000/09/xmldsig#sha1"/>
        <DigestValue>9oLIDhvLlKDMbpjc6jnS6MVJQG0=</DigestValue>
      </Reference>
      <Reference URI="/ppt/embeddings/oleObject21.bin?ContentType=application/vnd.openxmlformats-officedocument.oleObject">
        <DigestMethod Algorithm="http://www.w3.org/2000/09/xmldsig#sha1"/>
        <DigestValue>4qBGEnpgbAMThzt4GVDaYv6+ioQ=</DigestValue>
      </Reference>
      <Reference URI="/ppt/embeddings/oleObject22.bin?ContentType=application/vnd.openxmlformats-officedocument.oleObject">
        <DigestMethod Algorithm="http://www.w3.org/2000/09/xmldsig#sha1"/>
        <DigestValue>tEXn48IB46+/CBHB878igI1HxJA=</DigestValue>
      </Reference>
      <Reference URI="/ppt/embeddings/oleObject23.bin?ContentType=application/vnd.openxmlformats-officedocument.oleObject">
        <DigestMethod Algorithm="http://www.w3.org/2000/09/xmldsig#sha1"/>
        <DigestValue>9ZN3a+YsAQG0AQ7zJ/hGbfmtUoQ=</DigestValue>
      </Reference>
      <Reference URI="/ppt/embeddings/oleObject24.bin?ContentType=application/vnd.openxmlformats-officedocument.oleObject">
        <DigestMethod Algorithm="http://www.w3.org/2000/09/xmldsig#sha1"/>
        <DigestValue>JHBBYr4hrqGWg/sMPhoib6lyU1c=</DigestValue>
      </Reference>
      <Reference URI="/ppt/embeddings/oleObject25.bin?ContentType=application/vnd.openxmlformats-officedocument.oleObject">
        <DigestMethod Algorithm="http://www.w3.org/2000/09/xmldsig#sha1"/>
        <DigestValue>t/A1uEAwmHMQM1xKcrNZSqPAXEw=</DigestValue>
      </Reference>
      <Reference URI="/ppt/embeddings/oleObject26.bin?ContentType=application/vnd.openxmlformats-officedocument.oleObject">
        <DigestMethod Algorithm="http://www.w3.org/2000/09/xmldsig#sha1"/>
        <DigestValue>XoeyesLkmhgMzu0DnFHxiMC2EQE=</DigestValue>
      </Reference>
      <Reference URI="/ppt/embeddings/oleObject27.bin?ContentType=application/vnd.openxmlformats-officedocument.oleObject">
        <DigestMethod Algorithm="http://www.w3.org/2000/09/xmldsig#sha1"/>
        <DigestValue>0By5408MhJIKt6zk755y6taR1MU=</DigestValue>
      </Reference>
      <Reference URI="/ppt/embeddings/oleObject28.bin?ContentType=application/vnd.openxmlformats-officedocument.oleObject">
        <DigestMethod Algorithm="http://www.w3.org/2000/09/xmldsig#sha1"/>
        <DigestValue>nBwClZdTnkRpkTfGKA0WHYofUJE=</DigestValue>
      </Reference>
      <Reference URI="/ppt/embeddings/oleObject29.bin?ContentType=application/vnd.openxmlformats-officedocument.oleObject">
        <DigestMethod Algorithm="http://www.w3.org/2000/09/xmldsig#sha1"/>
        <DigestValue>UZ3opJqaVEIBgd7Xao1vaQ7EqVA=</DigestValue>
      </Reference>
      <Reference URI="/ppt/embeddings/oleObject3.bin?ContentType=application/vnd.openxmlformats-officedocument.oleObject">
        <DigestMethod Algorithm="http://www.w3.org/2000/09/xmldsig#sha1"/>
        <DigestValue>EfL35d516D5CnRRdWcLDFyh6TnI=</DigestValue>
      </Reference>
      <Reference URI="/ppt/embeddings/oleObject30.bin?ContentType=application/vnd.openxmlformats-officedocument.oleObject">
        <DigestMethod Algorithm="http://www.w3.org/2000/09/xmldsig#sha1"/>
        <DigestValue>Imh4RvD2/YXbFxf/mleYtW0HBFU=</DigestValue>
      </Reference>
      <Reference URI="/ppt/embeddings/oleObject31.bin?ContentType=application/vnd.openxmlformats-officedocument.oleObject">
        <DigestMethod Algorithm="http://www.w3.org/2000/09/xmldsig#sha1"/>
        <DigestValue>VwbHc+c36Zd9v7uLoS64zx7mxTs=</DigestValue>
      </Reference>
      <Reference URI="/ppt/embeddings/oleObject32.bin?ContentType=application/vnd.openxmlformats-officedocument.oleObject">
        <DigestMethod Algorithm="http://www.w3.org/2000/09/xmldsig#sha1"/>
        <DigestValue>0L06jxVweOLcguIbM8zUagaA40U=</DigestValue>
      </Reference>
      <Reference URI="/ppt/embeddings/oleObject33.bin?ContentType=application/vnd.openxmlformats-officedocument.oleObject">
        <DigestMethod Algorithm="http://www.w3.org/2000/09/xmldsig#sha1"/>
        <DigestValue>QPDsKJ/ZcR4li76peICT/q4iuVg=</DigestValue>
      </Reference>
      <Reference URI="/ppt/embeddings/oleObject34.bin?ContentType=application/vnd.openxmlformats-officedocument.oleObject">
        <DigestMethod Algorithm="http://www.w3.org/2000/09/xmldsig#sha1"/>
        <DigestValue>QPDsKJ/ZcR4li76peICT/q4iuVg=</DigestValue>
      </Reference>
      <Reference URI="/ppt/embeddings/oleObject35.bin?ContentType=application/vnd.openxmlformats-officedocument.oleObject">
        <DigestMethod Algorithm="http://www.w3.org/2000/09/xmldsig#sha1"/>
        <DigestValue>a8KWiemCDjuTrA3j9ICh39r2D7I=</DigestValue>
      </Reference>
      <Reference URI="/ppt/embeddings/oleObject36.bin?ContentType=application/vnd.openxmlformats-officedocument.oleObject">
        <DigestMethod Algorithm="http://www.w3.org/2000/09/xmldsig#sha1"/>
        <DigestValue>+T9e0LkOeoni0zskhJFIFkrztjU=</DigestValue>
      </Reference>
      <Reference URI="/ppt/embeddings/oleObject37.bin?ContentType=application/vnd.openxmlformats-officedocument.oleObject">
        <DigestMethod Algorithm="http://www.w3.org/2000/09/xmldsig#sha1"/>
        <DigestValue>0m/BevXhBot/jSe83424bjSn/2k=</DigestValue>
      </Reference>
      <Reference URI="/ppt/embeddings/oleObject38.bin?ContentType=application/vnd.openxmlformats-officedocument.oleObject">
        <DigestMethod Algorithm="http://www.w3.org/2000/09/xmldsig#sha1"/>
        <DigestValue>/tlMxbaQ65nSh/Ap0/oK2nIuM/s=</DigestValue>
      </Reference>
      <Reference URI="/ppt/embeddings/oleObject39.bin?ContentType=application/vnd.openxmlformats-officedocument.oleObject">
        <DigestMethod Algorithm="http://www.w3.org/2000/09/xmldsig#sha1"/>
        <DigestValue>2EuuwUNl0geAsG1Zyr5HZalgeos=</DigestValue>
      </Reference>
      <Reference URI="/ppt/embeddings/oleObject4.bin?ContentType=application/vnd.openxmlformats-officedocument.oleObject">
        <DigestMethod Algorithm="http://www.w3.org/2000/09/xmldsig#sha1"/>
        <DigestValue>1JGu+Trz/eZR1ytY1LlCOiQTYPY=</DigestValue>
      </Reference>
      <Reference URI="/ppt/embeddings/oleObject40.bin?ContentType=application/vnd.openxmlformats-officedocument.oleObject">
        <DigestMethod Algorithm="http://www.w3.org/2000/09/xmldsig#sha1"/>
        <DigestValue>ukyVHgoYc2DPmkywRGyH0vlaCok=</DigestValue>
      </Reference>
      <Reference URI="/ppt/embeddings/oleObject41.bin?ContentType=application/vnd.openxmlformats-officedocument.oleObject">
        <DigestMethod Algorithm="http://www.w3.org/2000/09/xmldsig#sha1"/>
        <DigestValue>CWIrB/L5gILkIe39MLe7fFQBdk0=</DigestValue>
      </Reference>
      <Reference URI="/ppt/embeddings/oleObject42.bin?ContentType=application/vnd.openxmlformats-officedocument.oleObject">
        <DigestMethod Algorithm="http://www.w3.org/2000/09/xmldsig#sha1"/>
        <DigestValue>Dy3dgR3KcrWyCWWLwr18hX3i7F4=</DigestValue>
      </Reference>
      <Reference URI="/ppt/embeddings/oleObject43.bin?ContentType=application/vnd.openxmlformats-officedocument.oleObject">
        <DigestMethod Algorithm="http://www.w3.org/2000/09/xmldsig#sha1"/>
        <DigestValue>Dy3dgR3KcrWyCWWLwr18hX3i7F4=</DigestValue>
      </Reference>
      <Reference URI="/ppt/embeddings/oleObject44.bin?ContentType=application/vnd.openxmlformats-officedocument.oleObject">
        <DigestMethod Algorithm="http://www.w3.org/2000/09/xmldsig#sha1"/>
        <DigestValue>KlLE2PnO3eW1eDNn583Vl349yRM=</DigestValue>
      </Reference>
      <Reference URI="/ppt/embeddings/oleObject45.bin?ContentType=application/vnd.openxmlformats-officedocument.oleObject">
        <DigestMethod Algorithm="http://www.w3.org/2000/09/xmldsig#sha1"/>
        <DigestValue>wcgf8ESWtot9ZpTOQiNqyopq8gM=</DigestValue>
      </Reference>
      <Reference URI="/ppt/embeddings/oleObject46.bin?ContentType=application/vnd.openxmlformats-officedocument.oleObject">
        <DigestMethod Algorithm="http://www.w3.org/2000/09/xmldsig#sha1"/>
        <DigestValue>ygZ6q1s17hEeUQJB1S7JyLHGKRc=</DigestValue>
      </Reference>
      <Reference URI="/ppt/embeddings/oleObject47.bin?ContentType=application/vnd.openxmlformats-officedocument.oleObject">
        <DigestMethod Algorithm="http://www.w3.org/2000/09/xmldsig#sha1"/>
        <DigestValue>Ci3jLqNZ75xP8jmlt88gLZTf0qg=</DigestValue>
      </Reference>
      <Reference URI="/ppt/embeddings/oleObject48.bin?ContentType=application/vnd.openxmlformats-officedocument.oleObject">
        <DigestMethod Algorithm="http://www.w3.org/2000/09/xmldsig#sha1"/>
        <DigestValue>U5NrGmXnFud+mtkjZiTuoXADbOI=</DigestValue>
      </Reference>
      <Reference URI="/ppt/embeddings/oleObject49.bin?ContentType=application/vnd.openxmlformats-officedocument.oleObject">
        <DigestMethod Algorithm="http://www.w3.org/2000/09/xmldsig#sha1"/>
        <DigestValue>arYxrowyTnKGo1GmUyJ50yzSNFc=</DigestValue>
      </Reference>
      <Reference URI="/ppt/embeddings/oleObject5.bin?ContentType=application/vnd.openxmlformats-officedocument.oleObject">
        <DigestMethod Algorithm="http://www.w3.org/2000/09/xmldsig#sha1"/>
        <DigestValue>ZvwnlP6Q0It26PJtgEaIOpEOAXY=</DigestValue>
      </Reference>
      <Reference URI="/ppt/embeddings/oleObject50.bin?ContentType=application/vnd.openxmlformats-officedocument.oleObject">
        <DigestMethod Algorithm="http://www.w3.org/2000/09/xmldsig#sha1"/>
        <DigestValue>ckOScGzRJWkvRcIGQsaZ0P0vDRg=</DigestValue>
      </Reference>
      <Reference URI="/ppt/embeddings/oleObject51.bin?ContentType=application/vnd.openxmlformats-officedocument.oleObject">
        <DigestMethod Algorithm="http://www.w3.org/2000/09/xmldsig#sha1"/>
        <DigestValue>8I0odFgzVIW/WGTKpD+x2r5NeIY=</DigestValue>
      </Reference>
      <Reference URI="/ppt/embeddings/oleObject52.bin?ContentType=application/vnd.openxmlformats-officedocument.oleObject">
        <DigestMethod Algorithm="http://www.w3.org/2000/09/xmldsig#sha1"/>
        <DigestValue>AcHlbdZrZzneLkI28bcQ/MSKSwg=</DigestValue>
      </Reference>
      <Reference URI="/ppt/embeddings/oleObject53.bin?ContentType=application/vnd.openxmlformats-officedocument.oleObject">
        <DigestMethod Algorithm="http://www.w3.org/2000/09/xmldsig#sha1"/>
        <DigestValue>AcHlbdZrZzneLkI28bcQ/MSKSwg=</DigestValue>
      </Reference>
      <Reference URI="/ppt/embeddings/oleObject54.bin?ContentType=application/vnd.openxmlformats-officedocument.oleObject">
        <DigestMethod Algorithm="http://www.w3.org/2000/09/xmldsig#sha1"/>
        <DigestValue>gqozvZoY8qcUunyOVe4ulEPdM1w=</DigestValue>
      </Reference>
      <Reference URI="/ppt/embeddings/oleObject55.bin?ContentType=application/vnd.openxmlformats-officedocument.oleObject">
        <DigestMethod Algorithm="http://www.w3.org/2000/09/xmldsig#sha1"/>
        <DigestValue>MuYI1CczHTrnEQ1p7c2xtfJAXsg=</DigestValue>
      </Reference>
      <Reference URI="/ppt/embeddings/oleObject56.bin?ContentType=application/vnd.openxmlformats-officedocument.oleObject">
        <DigestMethod Algorithm="http://www.w3.org/2000/09/xmldsig#sha1"/>
        <DigestValue>n+ZTsd+XVRTHer1vCPojG09NFxY=</DigestValue>
      </Reference>
      <Reference URI="/ppt/embeddings/oleObject57.bin?ContentType=application/vnd.openxmlformats-officedocument.oleObject">
        <DigestMethod Algorithm="http://www.w3.org/2000/09/xmldsig#sha1"/>
        <DigestValue>6Sa+3rS4Fbg8ZjgrTPQrqwOM4TE=</DigestValue>
      </Reference>
      <Reference URI="/ppt/embeddings/oleObject58.bin?ContentType=application/vnd.openxmlformats-officedocument.oleObject">
        <DigestMethod Algorithm="http://www.w3.org/2000/09/xmldsig#sha1"/>
        <DigestValue>lKg/0FSaNaWkSP24pQAuYdriJ6s=</DigestValue>
      </Reference>
      <Reference URI="/ppt/embeddings/oleObject59.bin?ContentType=application/vnd.openxmlformats-officedocument.oleObject">
        <DigestMethod Algorithm="http://www.w3.org/2000/09/xmldsig#sha1"/>
        <DigestValue>URFSdKksO5pJI4qxYy5d6k9c7gs=</DigestValue>
      </Reference>
      <Reference URI="/ppt/embeddings/oleObject6.bin?ContentType=application/vnd.openxmlformats-officedocument.oleObject">
        <DigestMethod Algorithm="http://www.w3.org/2000/09/xmldsig#sha1"/>
        <DigestValue>Eytcf/OVjOTIALs80g7pjmA8wtg=</DigestValue>
      </Reference>
      <Reference URI="/ppt/embeddings/oleObject60.bin?ContentType=application/vnd.openxmlformats-officedocument.oleObject">
        <DigestMethod Algorithm="http://www.w3.org/2000/09/xmldsig#sha1"/>
        <DigestValue>4PN2div/OHERO+iDhNzBbiDOKvg=</DigestValue>
      </Reference>
      <Reference URI="/ppt/embeddings/oleObject61.bin?ContentType=application/vnd.openxmlformats-officedocument.oleObject">
        <DigestMethod Algorithm="http://www.w3.org/2000/09/xmldsig#sha1"/>
        <DigestValue>Ol3xgtgClSfsEcIY2vmx1MK46c8=</DigestValue>
      </Reference>
      <Reference URI="/ppt/embeddings/oleObject62.bin?ContentType=application/vnd.openxmlformats-officedocument.oleObject">
        <DigestMethod Algorithm="http://www.w3.org/2000/09/xmldsig#sha1"/>
        <DigestValue>jDYyJteUh5Vk0x2l+oJBsi7VJ9o=</DigestValue>
      </Reference>
      <Reference URI="/ppt/embeddings/oleObject63.bin?ContentType=application/vnd.openxmlformats-officedocument.oleObject">
        <DigestMethod Algorithm="http://www.w3.org/2000/09/xmldsig#sha1"/>
        <DigestValue>6Ufaxoq+gusQTm9uzU23RdhH+3Q=</DigestValue>
      </Reference>
      <Reference URI="/ppt/embeddings/oleObject64.bin?ContentType=application/vnd.openxmlformats-officedocument.oleObject">
        <DigestMethod Algorithm="http://www.w3.org/2000/09/xmldsig#sha1"/>
        <DigestValue>b7dXhF724GMFCQi4yEsJZI83Mi4=</DigestValue>
      </Reference>
      <Reference URI="/ppt/embeddings/oleObject65.bin?ContentType=application/vnd.openxmlformats-officedocument.oleObject">
        <DigestMethod Algorithm="http://www.w3.org/2000/09/xmldsig#sha1"/>
        <DigestValue>MmmiLLVfu2HLWU73fPr08rlg69w=</DigestValue>
      </Reference>
      <Reference URI="/ppt/embeddings/oleObject66.bin?ContentType=application/vnd.openxmlformats-officedocument.oleObject">
        <DigestMethod Algorithm="http://www.w3.org/2000/09/xmldsig#sha1"/>
        <DigestValue>F3bfnvnDwDMhhMcGZwT4yLciG+w=</DigestValue>
      </Reference>
      <Reference URI="/ppt/embeddings/oleObject67.bin?ContentType=application/vnd.openxmlformats-officedocument.oleObject">
        <DigestMethod Algorithm="http://www.w3.org/2000/09/xmldsig#sha1"/>
        <DigestValue>fpdZiLG2S6in85xvB4NPwBlbHE0=</DigestValue>
      </Reference>
      <Reference URI="/ppt/embeddings/oleObject68.bin?ContentType=application/vnd.openxmlformats-officedocument.oleObject">
        <DigestMethod Algorithm="http://www.w3.org/2000/09/xmldsig#sha1"/>
        <DigestValue>qrUcIHzWe9AshCcG+N1+GArg9Qo=</DigestValue>
      </Reference>
      <Reference URI="/ppt/embeddings/oleObject69.bin?ContentType=application/vnd.openxmlformats-officedocument.oleObject">
        <DigestMethod Algorithm="http://www.w3.org/2000/09/xmldsig#sha1"/>
        <DigestValue>2urBoL6chSlCnzJ8bJpSFuTEYUY=</DigestValue>
      </Reference>
      <Reference URI="/ppt/embeddings/oleObject7.bin?ContentType=application/vnd.openxmlformats-officedocument.oleObject">
        <DigestMethod Algorithm="http://www.w3.org/2000/09/xmldsig#sha1"/>
        <DigestValue>4GsSnTEK9h1UTQWeu1sWZK8+DWY=</DigestValue>
      </Reference>
      <Reference URI="/ppt/embeddings/oleObject70.bin?ContentType=application/vnd.openxmlformats-officedocument.oleObject">
        <DigestMethod Algorithm="http://www.w3.org/2000/09/xmldsig#sha1"/>
        <DigestValue>+3iav8cipy25AjvMQFkr41IKaNU=</DigestValue>
      </Reference>
      <Reference URI="/ppt/embeddings/oleObject71.bin?ContentType=application/vnd.openxmlformats-officedocument.oleObject">
        <DigestMethod Algorithm="http://www.w3.org/2000/09/xmldsig#sha1"/>
        <DigestValue>WqLl/pWDOaGJMnXFg2oyST0xHWg=</DigestValue>
      </Reference>
      <Reference URI="/ppt/embeddings/oleObject72.bin?ContentType=application/vnd.openxmlformats-officedocument.oleObject">
        <DigestMethod Algorithm="http://www.w3.org/2000/09/xmldsig#sha1"/>
        <DigestValue>YGSu/KT8Q9eOoQIz1n0P4QTldio=</DigestValue>
      </Reference>
      <Reference URI="/ppt/embeddings/oleObject73.bin?ContentType=application/vnd.openxmlformats-officedocument.oleObject">
        <DigestMethod Algorithm="http://www.w3.org/2000/09/xmldsig#sha1"/>
        <DigestValue>zvBmOAk/gppW8SXuRqidBPn58dI=</DigestValue>
      </Reference>
      <Reference URI="/ppt/embeddings/oleObject74.bin?ContentType=application/vnd.openxmlformats-officedocument.oleObject">
        <DigestMethod Algorithm="http://www.w3.org/2000/09/xmldsig#sha1"/>
        <DigestValue>PZ0VmgpvT8EwlWY9kYzXEoH8KV8=</DigestValue>
      </Reference>
      <Reference URI="/ppt/embeddings/oleObject75.bin?ContentType=application/vnd.openxmlformats-officedocument.oleObject">
        <DigestMethod Algorithm="http://www.w3.org/2000/09/xmldsig#sha1"/>
        <DigestValue>6l6EXEfpSpI5eTg3vazB9x5QNIM=</DigestValue>
      </Reference>
      <Reference URI="/ppt/embeddings/oleObject76.bin?ContentType=application/vnd.openxmlformats-officedocument.oleObject">
        <DigestMethod Algorithm="http://www.w3.org/2000/09/xmldsig#sha1"/>
        <DigestValue>dmL40XXWGmcz6XkU753hihCrnTk=</DigestValue>
      </Reference>
      <Reference URI="/ppt/embeddings/oleObject77.bin?ContentType=application/vnd.openxmlformats-officedocument.oleObject">
        <DigestMethod Algorithm="http://www.w3.org/2000/09/xmldsig#sha1"/>
        <DigestValue>rawPR2iNN3WHu8pzTZneLnyjD8E=</DigestValue>
      </Reference>
      <Reference URI="/ppt/embeddings/oleObject78.bin?ContentType=application/vnd.openxmlformats-officedocument.oleObject">
        <DigestMethod Algorithm="http://www.w3.org/2000/09/xmldsig#sha1"/>
        <DigestValue>CAMM1qpymXJEZ4WH3xlfF9lTcuo=</DigestValue>
      </Reference>
      <Reference URI="/ppt/embeddings/oleObject79.bin?ContentType=application/vnd.openxmlformats-officedocument.oleObject">
        <DigestMethod Algorithm="http://www.w3.org/2000/09/xmldsig#sha1"/>
        <DigestValue>ew1r1BRIx8vbWYMedU4fX0e49Vk=</DigestValue>
      </Reference>
      <Reference URI="/ppt/embeddings/oleObject8.bin?ContentType=application/vnd.openxmlformats-officedocument.oleObject">
        <DigestMethod Algorithm="http://www.w3.org/2000/09/xmldsig#sha1"/>
        <DigestValue>cUoonM9JT79V1llNTRhskGzVNVk=</DigestValue>
      </Reference>
      <Reference URI="/ppt/embeddings/oleObject80.bin?ContentType=application/vnd.openxmlformats-officedocument.oleObject">
        <DigestMethod Algorithm="http://www.w3.org/2000/09/xmldsig#sha1"/>
        <DigestValue>2tKTUkyHDtIKDO6TdSjQotPHMK0=</DigestValue>
      </Reference>
      <Reference URI="/ppt/embeddings/oleObject81.bin?ContentType=application/vnd.openxmlformats-officedocument.oleObject">
        <DigestMethod Algorithm="http://www.w3.org/2000/09/xmldsig#sha1"/>
        <DigestValue>kajMoM6dFZ5KvSG5xuG/CtlVEws=</DigestValue>
      </Reference>
      <Reference URI="/ppt/embeddings/oleObject82.bin?ContentType=application/vnd.openxmlformats-officedocument.oleObject">
        <DigestMethod Algorithm="http://www.w3.org/2000/09/xmldsig#sha1"/>
        <DigestValue>dCWJZLTks4/eIHfWBu3DORDd/Qw=</DigestValue>
      </Reference>
      <Reference URI="/ppt/embeddings/oleObject83.bin?ContentType=application/vnd.openxmlformats-officedocument.oleObject">
        <DigestMethod Algorithm="http://www.w3.org/2000/09/xmldsig#sha1"/>
        <DigestValue>VFzsYiJm6yRgYlGNV8n0KWkopFs=</DigestValue>
      </Reference>
      <Reference URI="/ppt/embeddings/oleObject84.bin?ContentType=application/vnd.openxmlformats-officedocument.oleObject">
        <DigestMethod Algorithm="http://www.w3.org/2000/09/xmldsig#sha1"/>
        <DigestValue>4hTDe32mi+bNmulsK+xPc1CCo9o=</DigestValue>
      </Reference>
      <Reference URI="/ppt/embeddings/oleObject85.bin?ContentType=application/vnd.openxmlformats-officedocument.oleObject">
        <DigestMethod Algorithm="http://www.w3.org/2000/09/xmldsig#sha1"/>
        <DigestValue>HxP2JQ7CyT4+iUU+GQwE+I2zqJM=</DigestValue>
      </Reference>
      <Reference URI="/ppt/embeddings/oleObject86.bin?ContentType=application/vnd.openxmlformats-officedocument.oleObject">
        <DigestMethod Algorithm="http://www.w3.org/2000/09/xmldsig#sha1"/>
        <DigestValue>U5QleiNiq68UanM5+sYdKolNd5U=</DigestValue>
      </Reference>
      <Reference URI="/ppt/embeddings/oleObject87.bin?ContentType=application/vnd.openxmlformats-officedocument.oleObject">
        <DigestMethod Algorithm="http://www.w3.org/2000/09/xmldsig#sha1"/>
        <DigestValue>d1b5GitAjis88vyMNI3XX1MQPYY=</DigestValue>
      </Reference>
      <Reference URI="/ppt/embeddings/oleObject88.bin?ContentType=application/vnd.openxmlformats-officedocument.oleObject">
        <DigestMethod Algorithm="http://www.w3.org/2000/09/xmldsig#sha1"/>
        <DigestValue>iCI6wrNmWhEOFG5YLprNJN76waY=</DigestValue>
      </Reference>
      <Reference URI="/ppt/embeddings/oleObject89.bin?ContentType=application/vnd.openxmlformats-officedocument.oleObject">
        <DigestMethod Algorithm="http://www.w3.org/2000/09/xmldsig#sha1"/>
        <DigestValue>vXzTSzZfVVGyFjFu7dA+T8X5qx8=</DigestValue>
      </Reference>
      <Reference URI="/ppt/embeddings/oleObject9.bin?ContentType=application/vnd.openxmlformats-officedocument.oleObject">
        <DigestMethod Algorithm="http://www.w3.org/2000/09/xmldsig#sha1"/>
        <DigestValue>9ZN3a+YsAQG0AQ7zJ/hGbfmtUoQ=</DigestValue>
      </Reference>
      <Reference URI="/ppt/embeddings/oleObject90.bin?ContentType=application/vnd.openxmlformats-officedocument.oleObject">
        <DigestMethod Algorithm="http://www.w3.org/2000/09/xmldsig#sha1"/>
        <DigestValue>0M8v6YkhT2rt+R2x97vE1Y9u94A=</DigestValue>
      </Reference>
      <Reference URI="/ppt/embeddings/oleObject91.bin?ContentType=application/vnd.openxmlformats-officedocument.oleObject">
        <DigestMethod Algorithm="http://www.w3.org/2000/09/xmldsig#sha1"/>
        <DigestValue>HnwTtSg6uK9baX7yc7ApSjujIXg=</DigestValue>
      </Reference>
      <Reference URI="/ppt/embeddings/oleObject92.bin?ContentType=application/vnd.openxmlformats-officedocument.oleObject">
        <DigestMethod Algorithm="http://www.w3.org/2000/09/xmldsig#sha1"/>
        <DigestValue>8JKxq6oVg2h5NMLimxF3p2S9avM=</DigestValue>
      </Reference>
      <Reference URI="/ppt/embeddings/oleObject93.bin?ContentType=application/vnd.openxmlformats-officedocument.oleObject">
        <DigestMethod Algorithm="http://www.w3.org/2000/09/xmldsig#sha1"/>
        <DigestValue>Vpqm67ONkkQTICabX5PXrqzmTgI=</DigestValue>
      </Reference>
      <Reference URI="/ppt/embeddings/oleObject94.bin?ContentType=application/vnd.openxmlformats-officedocument.oleObject">
        <DigestMethod Algorithm="http://www.w3.org/2000/09/xmldsig#sha1"/>
        <DigestValue>aDXvC8uifakc9zlohKWOcwbqY7g=</DigestValue>
      </Reference>
      <Reference URI="/ppt/embeddings/oleObject95.bin?ContentType=application/vnd.openxmlformats-officedocument.oleObject">
        <DigestMethod Algorithm="http://www.w3.org/2000/09/xmldsig#sha1"/>
        <DigestValue>HgPokMxr7hYOpd051fu5sdF3WrQ=</DigestValue>
      </Reference>
      <Reference URI="/ppt/embeddings/oleObject96.bin?ContentType=application/vnd.openxmlformats-officedocument.oleObject">
        <DigestMethod Algorithm="http://www.w3.org/2000/09/xmldsig#sha1"/>
        <DigestValue>0N1ghZw4XEsoTJ+KQCprqfHYNhM=</DigestValue>
      </Reference>
      <Reference URI="/ppt/embeddings/oleObject97.bin?ContentType=application/vnd.openxmlformats-officedocument.oleObject">
        <DigestMethod Algorithm="http://www.w3.org/2000/09/xmldsig#sha1"/>
        <DigestValue>tFGbDfKrheDE31hPUTLrBulQGFk=</DigestValue>
      </Reference>
      <Reference URI="/ppt/embeddings/oleObject98.bin?ContentType=application/vnd.openxmlformats-officedocument.oleObject">
        <DigestMethod Algorithm="http://www.w3.org/2000/09/xmldsig#sha1"/>
        <DigestValue>lcpiVgzsXRAn6dH2Fd2mSDVxXEk=</DigestValue>
      </Reference>
      <Reference URI="/ppt/embeddings/oleObject99.bin?ContentType=application/vnd.openxmlformats-officedocument.oleObject">
        <DigestMethod Algorithm="http://www.w3.org/2000/09/xmldsig#sha1"/>
        <DigestValue>TQ6E/xzPuqb/3jlMWbndC9Id044=</DigestValue>
      </Reference>
      <Reference URI="/ppt/media/image1.jpg?ContentType=image/jpeg">
        <DigestMethod Algorithm="http://www.w3.org/2000/09/xmldsig#sha1"/>
        <DigestValue>BMVbUWUuG9/Tj3kxsiTKcqG/voc=</DigestValue>
      </Reference>
      <Reference URI="/ppt/media/image10.wmf?ContentType=image/x-wmf">
        <DigestMethod Algorithm="http://www.w3.org/2000/09/xmldsig#sha1"/>
        <DigestValue>iVSABmrh8Nzhrk9jwBtRfKRGwbk=</DigestValue>
      </Reference>
      <Reference URI="/ppt/media/image100.png?ContentType=image/png">
        <DigestMethod Algorithm="http://www.w3.org/2000/09/xmldsig#sha1"/>
        <DigestValue>hSql/G5zMeeYS21oClEsyDiBJ5g=</DigestValue>
      </Reference>
      <Reference URI="/ppt/media/image101.wmf?ContentType=image/x-wmf">
        <DigestMethod Algorithm="http://www.w3.org/2000/09/xmldsig#sha1"/>
        <DigestValue>dr5rTN+ySpghYzZOUOpVauR6Ekg=</DigestValue>
      </Reference>
      <Reference URI="/ppt/media/image102.wmf?ContentType=image/x-wmf">
        <DigestMethod Algorithm="http://www.w3.org/2000/09/xmldsig#sha1"/>
        <DigestValue>9f4uVr5knBrk06YWDiwdJ2tqvdw=</DigestValue>
      </Reference>
      <Reference URI="/ppt/media/image11.wmf?ContentType=image/x-wmf">
        <DigestMethod Algorithm="http://www.w3.org/2000/09/xmldsig#sha1"/>
        <DigestValue>YIKEeeHncE2z8QA89+SgfKHb/J8=</DigestValue>
      </Reference>
      <Reference URI="/ppt/media/image12.wmf?ContentType=image/x-wmf">
        <DigestMethod Algorithm="http://www.w3.org/2000/09/xmldsig#sha1"/>
        <DigestValue>o3/h/B0Tf2qEqUpbsvOytEVQmIs=</DigestValue>
      </Reference>
      <Reference URI="/ppt/media/image13.wmf?ContentType=image/x-wmf">
        <DigestMethod Algorithm="http://www.w3.org/2000/09/xmldsig#sha1"/>
        <DigestValue>NRQeKrXlZtYLU+XbjKvKIPrQKWc=</DigestValue>
      </Reference>
      <Reference URI="/ppt/media/image14.wmf?ContentType=image/x-wmf">
        <DigestMethod Algorithm="http://www.w3.org/2000/09/xmldsig#sha1"/>
        <DigestValue>qR9HSiEB9TRErmss4pFLEAPc4tU=</DigestValue>
      </Reference>
      <Reference URI="/ppt/media/image15.wmf?ContentType=image/x-wmf">
        <DigestMethod Algorithm="http://www.w3.org/2000/09/xmldsig#sha1"/>
        <DigestValue>TKSUe5C6i/iTI1sOTgIjK6C8KXc=</DigestValue>
      </Reference>
      <Reference URI="/ppt/media/image16.wmf?ContentType=image/x-wmf">
        <DigestMethod Algorithm="http://www.w3.org/2000/09/xmldsig#sha1"/>
        <DigestValue>Dc5sbeKJhTRLOnxpY4Mcgnbrpos=</DigestValue>
      </Reference>
      <Reference URI="/ppt/media/image17.wmf?ContentType=image/x-wmf">
        <DigestMethod Algorithm="http://www.w3.org/2000/09/xmldsig#sha1"/>
        <DigestValue>nX8DYZO+/bFRhAn81x+gzALqAU8=</DigestValue>
      </Reference>
      <Reference URI="/ppt/media/image18.wmf?ContentType=image/x-wmf">
        <DigestMethod Algorithm="http://www.w3.org/2000/09/xmldsig#sha1"/>
        <DigestValue>av/2Zm5qDlIB0utkl6k6vsx7hHM=</DigestValue>
      </Reference>
      <Reference URI="/ppt/media/image19.wmf?ContentType=image/x-wmf">
        <DigestMethod Algorithm="http://www.w3.org/2000/09/xmldsig#sha1"/>
        <DigestValue>e1WNeGo3DJ1FVHDGEwL6NC+l2Oo=</DigestValue>
      </Reference>
      <Reference URI="/ppt/media/image2.jpg?ContentType=image/jpeg">
        <DigestMethod Algorithm="http://www.w3.org/2000/09/xmldsig#sha1"/>
        <DigestValue>Wi+oLU0+MYrsjebxfNHmYIOBYi4=</DigestValue>
      </Reference>
      <Reference URI="/ppt/media/image20.wmf?ContentType=image/x-wmf">
        <DigestMethod Algorithm="http://www.w3.org/2000/09/xmldsig#sha1"/>
        <DigestValue>X/afdyZFtxN1BUhU4116a/qaWWo=</DigestValue>
      </Reference>
      <Reference URI="/ppt/media/image21.wmf?ContentType=image/x-wmf">
        <DigestMethod Algorithm="http://www.w3.org/2000/09/xmldsig#sha1"/>
        <DigestValue>Nc44HTy28NCYGU+gcZU34tUX/jc=</DigestValue>
      </Reference>
      <Reference URI="/ppt/media/image22.wmf?ContentType=image/x-wmf">
        <DigestMethod Algorithm="http://www.w3.org/2000/09/xmldsig#sha1"/>
        <DigestValue>Bnr2XL+eGHqlUeV39V+LvnxIjHk=</DigestValue>
      </Reference>
      <Reference URI="/ppt/media/image23.wmf?ContentType=image/x-wmf">
        <DigestMethod Algorithm="http://www.w3.org/2000/09/xmldsig#sha1"/>
        <DigestValue>xUzb7cV2UWseb06r0OM9UWgsK7Q=</DigestValue>
      </Reference>
      <Reference URI="/ppt/media/image24.wmf?ContentType=image/x-wmf">
        <DigestMethod Algorithm="http://www.w3.org/2000/09/xmldsig#sha1"/>
        <DigestValue>J51Opdkqs7Ix9dBRtx6zQ5ls9Co=</DigestValue>
      </Reference>
      <Reference URI="/ppt/media/image25.wmf?ContentType=image/x-wmf">
        <DigestMethod Algorithm="http://www.w3.org/2000/09/xmldsig#sha1"/>
        <DigestValue>MeGOK6yXwqRUpfSM0NAt7SOWfv4=</DigestValue>
      </Reference>
      <Reference URI="/ppt/media/image26.wmf?ContentType=image/x-wmf">
        <DigestMethod Algorithm="http://www.w3.org/2000/09/xmldsig#sha1"/>
        <DigestValue>G55NDUI1xmaGlUw4yb8pQf5kD3c=</DigestValue>
      </Reference>
      <Reference URI="/ppt/media/image27.wmf?ContentType=image/x-wmf">
        <DigestMethod Algorithm="http://www.w3.org/2000/09/xmldsig#sha1"/>
        <DigestValue>HH0I4Rcf5eS5mo5vs3+BHuKDIT0=</DigestValue>
      </Reference>
      <Reference URI="/ppt/media/image28.wmf?ContentType=image/x-wmf">
        <DigestMethod Algorithm="http://www.w3.org/2000/09/xmldsig#sha1"/>
        <DigestValue>orpsRJjoPWGDrzPxHWIEhNUnYsQ=</DigestValue>
      </Reference>
      <Reference URI="/ppt/media/image29.wmf?ContentType=image/x-wmf">
        <DigestMethod Algorithm="http://www.w3.org/2000/09/xmldsig#sha1"/>
        <DigestValue>HaCPhQ/aY7IziQUbFmtegSwqAFY=</DigestValue>
      </Reference>
      <Reference URI="/ppt/media/image3.jpg?ContentType=image/jpeg">
        <DigestMethod Algorithm="http://www.w3.org/2000/09/xmldsig#sha1"/>
        <DigestValue>SDqEtxPP+h/dR0dWkn+OM1bV3I8=</DigestValue>
      </Reference>
      <Reference URI="/ppt/media/image30.wmf?ContentType=image/x-wmf">
        <DigestMethod Algorithm="http://www.w3.org/2000/09/xmldsig#sha1"/>
        <DigestValue>FSe/Pm0k2xkWqJW0Z+ue4ef/t7I=</DigestValue>
      </Reference>
      <Reference URI="/ppt/media/image31.wmf?ContentType=image/x-wmf">
        <DigestMethod Algorithm="http://www.w3.org/2000/09/xmldsig#sha1"/>
        <DigestValue>K9Ici4kSlfdu0erraInP3kUI8aE=</DigestValue>
      </Reference>
      <Reference URI="/ppt/media/image32.wmf?ContentType=image/x-wmf">
        <DigestMethod Algorithm="http://www.w3.org/2000/09/xmldsig#sha1"/>
        <DigestValue>pN/1+5pdEpErg4W36LqYz7qM7Ww=</DigestValue>
      </Reference>
      <Reference URI="/ppt/media/image33.wmf?ContentType=image/x-wmf">
        <DigestMethod Algorithm="http://www.w3.org/2000/09/xmldsig#sha1"/>
        <DigestValue>vj+Z8n1YUqOKU1YIjaPzgnQ5rf4=</DigestValue>
      </Reference>
      <Reference URI="/ppt/media/image34.wmf?ContentType=image/x-wmf">
        <DigestMethod Algorithm="http://www.w3.org/2000/09/xmldsig#sha1"/>
        <DigestValue>ud26e9n/h1/Wsxg612YL2ZYdFjY=</DigestValue>
      </Reference>
      <Reference URI="/ppt/media/image35.wmf?ContentType=image/x-wmf">
        <DigestMethod Algorithm="http://www.w3.org/2000/09/xmldsig#sha1"/>
        <DigestValue>WHvCAn/wLBG0G+bdRcu4BBdLti8=</DigestValue>
      </Reference>
      <Reference URI="/ppt/media/image36.wmf?ContentType=image/x-wmf">
        <DigestMethod Algorithm="http://www.w3.org/2000/09/xmldsig#sha1"/>
        <DigestValue>p4b/azn5/ScFI0vfgNRuwtjxJvk=</DigestValue>
      </Reference>
      <Reference URI="/ppt/media/image37.wmf?ContentType=image/x-wmf">
        <DigestMethod Algorithm="http://www.w3.org/2000/09/xmldsig#sha1"/>
        <DigestValue>YN3rnDzhCo3fMROZnGQczJ+5drM=</DigestValue>
      </Reference>
      <Reference URI="/ppt/media/image38.wmf?ContentType=image/x-wmf">
        <DigestMethod Algorithm="http://www.w3.org/2000/09/xmldsig#sha1"/>
        <DigestValue>Io9SJfNI33Elnbj+U3DkbZF1STA=</DigestValue>
      </Reference>
      <Reference URI="/ppt/media/image39.wmf?ContentType=image/x-wmf">
        <DigestMethod Algorithm="http://www.w3.org/2000/09/xmldsig#sha1"/>
        <DigestValue>Vfbj1XuidxgkDeCOGh+XreB4vVw=</DigestValue>
      </Reference>
      <Reference URI="/ppt/media/image4.wmf?ContentType=image/x-wmf">
        <DigestMethod Algorithm="http://www.w3.org/2000/09/xmldsig#sha1"/>
        <DigestValue>Cufs9z7O+uRn1OlyIsm+UzBGLxQ=</DigestValue>
      </Reference>
      <Reference URI="/ppt/media/image40.wmf?ContentType=image/x-wmf">
        <DigestMethod Algorithm="http://www.w3.org/2000/09/xmldsig#sha1"/>
        <DigestValue>HE12gtGmeUcja1oMlVm+zBGB1Cs=</DigestValue>
      </Reference>
      <Reference URI="/ppt/media/image41.wmf?ContentType=image/x-wmf">
        <DigestMethod Algorithm="http://www.w3.org/2000/09/xmldsig#sha1"/>
        <DigestValue>f9GKKsN0mfKIDHWbnCLpzw9ak04=</DigestValue>
      </Reference>
      <Reference URI="/ppt/media/image42.wmf?ContentType=image/x-wmf">
        <DigestMethod Algorithm="http://www.w3.org/2000/09/xmldsig#sha1"/>
        <DigestValue>82VcZnRACUht7c133KaMcXRVUDs=</DigestValue>
      </Reference>
      <Reference URI="/ppt/media/image43.png?ContentType=image/png">
        <DigestMethod Algorithm="http://www.w3.org/2000/09/xmldsig#sha1"/>
        <DigestValue>17M1veI4z+uVrLvJC3D4TEnbDMI=</DigestValue>
      </Reference>
      <Reference URI="/ppt/media/image44.wmf?ContentType=image/x-wmf">
        <DigestMethod Algorithm="http://www.w3.org/2000/09/xmldsig#sha1"/>
        <DigestValue>dmpJvuWGumN6A15gdxi2e0UKFbg=</DigestValue>
      </Reference>
      <Reference URI="/ppt/media/image45.wmf?ContentType=image/x-wmf">
        <DigestMethod Algorithm="http://www.w3.org/2000/09/xmldsig#sha1"/>
        <DigestValue>p6dAd4jDeEDAa/8pCTuAX7csMLw=</DigestValue>
      </Reference>
      <Reference URI="/ppt/media/image46.wmf?ContentType=image/x-wmf">
        <DigestMethod Algorithm="http://www.w3.org/2000/09/xmldsig#sha1"/>
        <DigestValue>+keiyCr4IcSeXNQEKpPLJ8dSc2w=</DigestValue>
      </Reference>
      <Reference URI="/ppt/media/image47.wmf?ContentType=image/x-wmf">
        <DigestMethod Algorithm="http://www.w3.org/2000/09/xmldsig#sha1"/>
        <DigestValue>ig7/vebdihpD8x422Czb//oyGTA=</DigestValue>
      </Reference>
      <Reference URI="/ppt/media/image48.wmf?ContentType=image/x-wmf">
        <DigestMethod Algorithm="http://www.w3.org/2000/09/xmldsig#sha1"/>
        <DigestValue>EUOTkfhWzsKaKAADs+FsPmNyaYw=</DigestValue>
      </Reference>
      <Reference URI="/ppt/media/image49.wmf?ContentType=image/x-wmf">
        <DigestMethod Algorithm="http://www.w3.org/2000/09/xmldsig#sha1"/>
        <DigestValue>rXNwFHp1So6fXXxl+zZbRFO1txY=</DigestValue>
      </Reference>
      <Reference URI="/ppt/media/image5.wmf?ContentType=image/x-wmf">
        <DigestMethod Algorithm="http://www.w3.org/2000/09/xmldsig#sha1"/>
        <DigestValue>+SPD09P6kB6BcKvSH1MY65LO/AI=</DigestValue>
      </Reference>
      <Reference URI="/ppt/media/image50.wmf?ContentType=image/x-wmf">
        <DigestMethod Algorithm="http://www.w3.org/2000/09/xmldsig#sha1"/>
        <DigestValue>MaxnZZWS5xZtQmXPjGW5geYePpA=</DigestValue>
      </Reference>
      <Reference URI="/ppt/media/image51.png?ContentType=image/png">
        <DigestMethod Algorithm="http://www.w3.org/2000/09/xmldsig#sha1"/>
        <DigestValue>RvEmglnlyZ/cTgO4K1xDHU0RSHk=</DigestValue>
      </Reference>
      <Reference URI="/ppt/media/image52.wmf?ContentType=image/x-wmf">
        <DigestMethod Algorithm="http://www.w3.org/2000/09/xmldsig#sha1"/>
        <DigestValue>UPjFHBOs7lFBQt2tNi8PII8I5yM=</DigestValue>
      </Reference>
      <Reference URI="/ppt/media/image53.wmf?ContentType=image/x-wmf">
        <DigestMethod Algorithm="http://www.w3.org/2000/09/xmldsig#sha1"/>
        <DigestValue>lGEsHsZ1yXrmdp5o6Rt2KWR9ETo=</DigestValue>
      </Reference>
      <Reference URI="/ppt/media/image54.wmf?ContentType=image/x-wmf">
        <DigestMethod Algorithm="http://www.w3.org/2000/09/xmldsig#sha1"/>
        <DigestValue>+Lf7jxoqGZvUon7k8F+cOIVwLFk=</DigestValue>
      </Reference>
      <Reference URI="/ppt/media/image55.wmf?ContentType=image/x-wmf">
        <DigestMethod Algorithm="http://www.w3.org/2000/09/xmldsig#sha1"/>
        <DigestValue>ODW9NaAVskTiIsg/DZZ4RvY8grs=</DigestValue>
      </Reference>
      <Reference URI="/ppt/media/image56.wmf?ContentType=image/x-wmf">
        <DigestMethod Algorithm="http://www.w3.org/2000/09/xmldsig#sha1"/>
        <DigestValue>Z74TR21MGpO1+Y8WUf9A5aU+3Qk=</DigestValue>
      </Reference>
      <Reference URI="/ppt/media/image57.wmf?ContentType=image/x-wmf">
        <DigestMethod Algorithm="http://www.w3.org/2000/09/xmldsig#sha1"/>
        <DigestValue>ZlXzHyqpoJz3msicjVhwI0Qem8s=</DigestValue>
      </Reference>
      <Reference URI="/ppt/media/image58.wmf?ContentType=image/x-wmf">
        <DigestMethod Algorithm="http://www.w3.org/2000/09/xmldsig#sha1"/>
        <DigestValue>uMQfAA6EjfZiPLqHEpjUXDKM1A0=</DigestValue>
      </Reference>
      <Reference URI="/ppt/media/image59.wmf?ContentType=image/x-wmf">
        <DigestMethod Algorithm="http://www.w3.org/2000/09/xmldsig#sha1"/>
        <DigestValue>UtsUZTT4UVl4h0BleBnQZP55d30=</DigestValue>
      </Reference>
      <Reference URI="/ppt/media/image6.wmf?ContentType=image/x-wmf">
        <DigestMethod Algorithm="http://www.w3.org/2000/09/xmldsig#sha1"/>
        <DigestValue>Eqh1Pabhj1Tj83blSqLoEOXVRoE=</DigestValue>
      </Reference>
      <Reference URI="/ppt/media/image60.wmf?ContentType=image/x-wmf">
        <DigestMethod Algorithm="http://www.w3.org/2000/09/xmldsig#sha1"/>
        <DigestValue>7v3BPLq0L2o0dc1uuMSjMoFEFOg=</DigestValue>
      </Reference>
      <Reference URI="/ppt/media/image61.wmf?ContentType=image/x-wmf">
        <DigestMethod Algorithm="http://www.w3.org/2000/09/xmldsig#sha1"/>
        <DigestValue>UDApz0Za7FAlCfejSHehKMKGWOY=</DigestValue>
      </Reference>
      <Reference URI="/ppt/media/image62.wmf?ContentType=image/x-wmf">
        <DigestMethod Algorithm="http://www.w3.org/2000/09/xmldsig#sha1"/>
        <DigestValue>hc3PMguyGSkRHWkiRWOU23wpVGI=</DigestValue>
      </Reference>
      <Reference URI="/ppt/media/image63.wmf?ContentType=image/x-wmf">
        <DigestMethod Algorithm="http://www.w3.org/2000/09/xmldsig#sha1"/>
        <DigestValue>zzAw6yBP/u23Gdh81iux3ZuGt3A=</DigestValue>
      </Reference>
      <Reference URI="/ppt/media/image64.wmf?ContentType=image/x-wmf">
        <DigestMethod Algorithm="http://www.w3.org/2000/09/xmldsig#sha1"/>
        <DigestValue>pxzD+IucOg3I6fBa/i8XorO5ls0=</DigestValue>
      </Reference>
      <Reference URI="/ppt/media/image65.wmf?ContentType=image/x-wmf">
        <DigestMethod Algorithm="http://www.w3.org/2000/09/xmldsig#sha1"/>
        <DigestValue>c0vE+priaVqPfKo5h3PbyKN6wNI=</DigestValue>
      </Reference>
      <Reference URI="/ppt/media/image66.wmf?ContentType=image/x-wmf">
        <DigestMethod Algorithm="http://www.w3.org/2000/09/xmldsig#sha1"/>
        <DigestValue>1XUbPxfe8f7/NA5PfMiDGjHoqAA=</DigestValue>
      </Reference>
      <Reference URI="/ppt/media/image67.wmf?ContentType=image/x-wmf">
        <DigestMethod Algorithm="http://www.w3.org/2000/09/xmldsig#sha1"/>
        <DigestValue>5SFLQHeAjZUHtV9lliWqKJ/gmH0=</DigestValue>
      </Reference>
      <Reference URI="/ppt/media/image68.wmf?ContentType=image/x-wmf">
        <DigestMethod Algorithm="http://www.w3.org/2000/09/xmldsig#sha1"/>
        <DigestValue>MJnZ5MAi4sXUHbw6eT6hytetD1s=</DigestValue>
      </Reference>
      <Reference URI="/ppt/media/image69.wmf?ContentType=image/x-wmf">
        <DigestMethod Algorithm="http://www.w3.org/2000/09/xmldsig#sha1"/>
        <DigestValue>MIVOnFqIL/bcgimPZnqdnEzUXA4=</DigestValue>
      </Reference>
      <Reference URI="/ppt/media/image7.wmf?ContentType=image/x-wmf">
        <DigestMethod Algorithm="http://www.w3.org/2000/09/xmldsig#sha1"/>
        <DigestValue>VnTFpUXOaGWBAXEQHc3N8mrmO80=</DigestValue>
      </Reference>
      <Reference URI="/ppt/media/image70.wmf?ContentType=image/x-wmf">
        <DigestMethod Algorithm="http://www.w3.org/2000/09/xmldsig#sha1"/>
        <DigestValue>tM1Zp/DzHPssJzpfXoqABDQn9LQ=</DigestValue>
      </Reference>
      <Reference URI="/ppt/media/image71.wmf?ContentType=image/x-wmf">
        <DigestMethod Algorithm="http://www.w3.org/2000/09/xmldsig#sha1"/>
        <DigestValue>yJ0YoO24csvYBPy1x8vluEtG7SI=</DigestValue>
      </Reference>
      <Reference URI="/ppt/media/image72.png?ContentType=image/png">
        <DigestMethod Algorithm="http://www.w3.org/2000/09/xmldsig#sha1"/>
        <DigestValue>xGXglRw3rzYKOOXagCkjCmvt/iw=</DigestValue>
      </Reference>
      <Reference URI="/ppt/media/image73.wmf?ContentType=image/x-wmf">
        <DigestMethod Algorithm="http://www.w3.org/2000/09/xmldsig#sha1"/>
        <DigestValue>fFdRjb3XR6AtYlg0Eg1i72pLzgs=</DigestValue>
      </Reference>
      <Reference URI="/ppt/media/image74.wmf?ContentType=image/x-wmf">
        <DigestMethod Algorithm="http://www.w3.org/2000/09/xmldsig#sha1"/>
        <DigestValue>QVbJAsD3ZhgKgy8x+lTrySNap8A=</DigestValue>
      </Reference>
      <Reference URI="/ppt/media/image75.wmf?ContentType=image/x-wmf">
        <DigestMethod Algorithm="http://www.w3.org/2000/09/xmldsig#sha1"/>
        <DigestValue>1WOcwAWV92Tu+KFr2bh8T4vazPM=</DigestValue>
      </Reference>
      <Reference URI="/ppt/media/image76.wmf?ContentType=image/x-wmf">
        <DigestMethod Algorithm="http://www.w3.org/2000/09/xmldsig#sha1"/>
        <DigestValue>1lBRPduDbJ1AnzjspwJ9VhirA00=</DigestValue>
      </Reference>
      <Reference URI="/ppt/media/image77.wmf?ContentType=image/x-wmf">
        <DigestMethod Algorithm="http://www.w3.org/2000/09/xmldsig#sha1"/>
        <DigestValue>UwA3+8NLXVBTWT/rlb2zSZPfXV8=</DigestValue>
      </Reference>
      <Reference URI="/ppt/media/image78.wmf?ContentType=image/x-wmf">
        <DigestMethod Algorithm="http://www.w3.org/2000/09/xmldsig#sha1"/>
        <DigestValue>O1CrbwdO5hzwb2Jby1prZXYVwh0=</DigestValue>
      </Reference>
      <Reference URI="/ppt/media/image79.wmf?ContentType=image/x-wmf">
        <DigestMethod Algorithm="http://www.w3.org/2000/09/xmldsig#sha1"/>
        <DigestValue>HrSLj1oQtFxSffUABiSwyx0MaK8=</DigestValue>
      </Reference>
      <Reference URI="/ppt/media/image8.wmf?ContentType=image/x-wmf">
        <DigestMethod Algorithm="http://www.w3.org/2000/09/xmldsig#sha1"/>
        <DigestValue>UaS/85Kvsk5xvDayTNErVpGxRY0=</DigestValue>
      </Reference>
      <Reference URI="/ppt/media/image80.wmf?ContentType=image/x-wmf">
        <DigestMethod Algorithm="http://www.w3.org/2000/09/xmldsig#sha1"/>
        <DigestValue>t/OQFMBfu03gJQIQ1HY1fYHd/G4=</DigestValue>
      </Reference>
      <Reference URI="/ppt/media/image81.wmf?ContentType=image/x-wmf">
        <DigestMethod Algorithm="http://www.w3.org/2000/09/xmldsig#sha1"/>
        <DigestValue>loqaWOcuRQsi0Vtn5w5q4lSVGRw=</DigestValue>
      </Reference>
      <Reference URI="/ppt/media/image82.wmf?ContentType=image/x-wmf">
        <DigestMethod Algorithm="http://www.w3.org/2000/09/xmldsig#sha1"/>
        <DigestValue>uOKQWz0IB5nPIrYygbYzuqK87jg=</DigestValue>
      </Reference>
      <Reference URI="/ppt/media/image83.wmf?ContentType=image/x-wmf">
        <DigestMethod Algorithm="http://www.w3.org/2000/09/xmldsig#sha1"/>
        <DigestValue>iKl6HaoS9tQ/R7Bgn6iQBFL4o9w=</DigestValue>
      </Reference>
      <Reference URI="/ppt/media/image84.wmf?ContentType=image/x-wmf">
        <DigestMethod Algorithm="http://www.w3.org/2000/09/xmldsig#sha1"/>
        <DigestValue>xA+yT7KEnzZoMU97ToEODacWNFI=</DigestValue>
      </Reference>
      <Reference URI="/ppt/media/image85.wmf?ContentType=image/x-wmf">
        <DigestMethod Algorithm="http://www.w3.org/2000/09/xmldsig#sha1"/>
        <DigestValue>3zvLvRNV8HxD5Vshf+NABXJhq1I=</DigestValue>
      </Reference>
      <Reference URI="/ppt/media/image86.wmf?ContentType=image/x-wmf">
        <DigestMethod Algorithm="http://www.w3.org/2000/09/xmldsig#sha1"/>
        <DigestValue>+1N+WXOKhutOcUHnS7yvIQpQg6Y=</DigestValue>
      </Reference>
      <Reference URI="/ppt/media/image87.wmf?ContentType=image/x-wmf">
        <DigestMethod Algorithm="http://www.w3.org/2000/09/xmldsig#sha1"/>
        <DigestValue>RsneNmzZrbLDA9jhmi4kkXAwYK0=</DigestValue>
      </Reference>
      <Reference URI="/ppt/media/image88.wmf?ContentType=image/x-wmf">
        <DigestMethod Algorithm="http://www.w3.org/2000/09/xmldsig#sha1"/>
        <DigestValue>pZUm6ysovrafjr00duB4f99jLCc=</DigestValue>
      </Reference>
      <Reference URI="/ppt/media/image89.wmf?ContentType=image/x-wmf">
        <DigestMethod Algorithm="http://www.w3.org/2000/09/xmldsig#sha1"/>
        <DigestValue>kaLkx1axuL/DJVdQqNeN9a1pEdk=</DigestValue>
      </Reference>
      <Reference URI="/ppt/media/image9.wmf?ContentType=image/x-wmf">
        <DigestMethod Algorithm="http://www.w3.org/2000/09/xmldsig#sha1"/>
        <DigestValue>ow8Vf/U4s6lc4XH8/uNzHKQ5e5Y=</DigestValue>
      </Reference>
      <Reference URI="/ppt/media/image90.wmf?ContentType=image/x-wmf">
        <DigestMethod Algorithm="http://www.w3.org/2000/09/xmldsig#sha1"/>
        <DigestValue>1TiLPZjbKDElvtx0cLqyrB+GT8o=</DigestValue>
      </Reference>
      <Reference URI="/ppt/media/image91.wmf?ContentType=image/x-wmf">
        <DigestMethod Algorithm="http://www.w3.org/2000/09/xmldsig#sha1"/>
        <DigestValue>Z+0373dvxSHYwEYathnPPDDlvE8=</DigestValue>
      </Reference>
      <Reference URI="/ppt/media/image92.wmf?ContentType=image/x-wmf">
        <DigestMethod Algorithm="http://www.w3.org/2000/09/xmldsig#sha1"/>
        <DigestValue>o2mHJSeQtJvLGxRhakZAruxN0wo=</DigestValue>
      </Reference>
      <Reference URI="/ppt/media/image93.wmf?ContentType=image/x-wmf">
        <DigestMethod Algorithm="http://www.w3.org/2000/09/xmldsig#sha1"/>
        <DigestValue>92egGBdWqMjf/tTakCO501SFuEg=</DigestValue>
      </Reference>
      <Reference URI="/ppt/media/image94.wmf?ContentType=image/x-wmf">
        <DigestMethod Algorithm="http://www.w3.org/2000/09/xmldsig#sha1"/>
        <DigestValue>o5bKScSdgbICN6Aifg0FkMN0kSs=</DigestValue>
      </Reference>
      <Reference URI="/ppt/media/image95.wmf?ContentType=image/x-wmf">
        <DigestMethod Algorithm="http://www.w3.org/2000/09/xmldsig#sha1"/>
        <DigestValue>4PzLhf5mIvd87fFa7F9WXgPt1vs=</DigestValue>
      </Reference>
      <Reference URI="/ppt/media/image96.wmf?ContentType=image/x-wmf">
        <DigestMethod Algorithm="http://www.w3.org/2000/09/xmldsig#sha1"/>
        <DigestValue>WWfdgbkAp85z2qjxsm8bu+unO4I=</DigestValue>
      </Reference>
      <Reference URI="/ppt/media/image97.wmf?ContentType=image/x-wmf">
        <DigestMethod Algorithm="http://www.w3.org/2000/09/xmldsig#sha1"/>
        <DigestValue>MtI00scCW+w5d9saTbloK2sYw6o=</DigestValue>
      </Reference>
      <Reference URI="/ppt/media/image98.wmf?ContentType=image/x-wmf">
        <DigestMethod Algorithm="http://www.w3.org/2000/09/xmldsig#sha1"/>
        <DigestValue>9UZSdn3ZeEWJCLGhKI90YNAx0a0=</DigestValue>
      </Reference>
      <Reference URI="/ppt/media/image99.png?ContentType=image/png">
        <DigestMethod Algorithm="http://www.w3.org/2000/09/xmldsig#sha1"/>
        <DigestValue>v3DA+dlEV//XcdxxNKxonF3/QLA=</DigestValue>
      </Reference>
      <Reference URI="/ppt/presentation.xml?ContentType=application/vnd.openxmlformats-officedocument.presentationml.presentation.main+xml">
        <DigestMethod Algorithm="http://www.w3.org/2000/09/xmldsig#sha1"/>
        <DigestValue>O0yoUWcavpBfAYrJ823vwHRinls=</DigestValue>
      </Reference>
      <Reference URI="/ppt/presProps.xml?ContentType=application/vnd.openxmlformats-officedocument.presentationml.presProps+xml">
        <DigestMethod Algorithm="http://www.w3.org/2000/09/xmldsig#sha1"/>
        <DigestValue>eup8PTzm2Wl1lbNFG+qRfLbnsKw=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3Y2qbe4SyViV4w4EVTTCm2Dw8Go=</DigestValue>
      </Reference>
      <Reference URI="/ppt/slideLayouts/_rels/slideLayout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1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QsH69bocS3AV0KATb+o9BZ1MTrA=</DigestValue>
      </Reference>
      <Reference URI="/ppt/slideLayouts/_rels/slideLayout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slideLayout1.xml?ContentType=application/vnd.openxmlformats-officedocument.presentationml.slideLayout+xml">
        <DigestMethod Algorithm="http://www.w3.org/2000/09/xmldsig#sha1"/>
        <DigestValue>2QwOKGWQJqf4DQeOjWslw3aYuOc=</DigestValue>
      </Reference>
      <Reference URI="/ppt/slideLayouts/slideLayout10.xml?ContentType=application/vnd.openxmlformats-officedocument.presentationml.slideLayout+xml">
        <DigestMethod Algorithm="http://www.w3.org/2000/09/xmldsig#sha1"/>
        <DigestValue>R/QdCyRr6Rz4C82Yw9SQjxePTpU=</DigestValue>
      </Reference>
      <Reference URI="/ppt/slideLayouts/slideLayout11.xml?ContentType=application/vnd.openxmlformats-officedocument.presentationml.slideLayout+xml">
        <DigestMethod Algorithm="http://www.w3.org/2000/09/xmldsig#sha1"/>
        <DigestValue>sTdkahzg59nifdNLaG/Uil3HQSE=</DigestValue>
      </Reference>
      <Reference URI="/ppt/slideLayouts/slideLayout12.xml?ContentType=application/vnd.openxmlformats-officedocument.presentationml.slideLayout+xml">
        <DigestMethod Algorithm="http://www.w3.org/2000/09/xmldsig#sha1"/>
        <DigestValue>n886NtwGoUrQ0oM01KtxYAlcqj8=</DigestValue>
      </Reference>
      <Reference URI="/ppt/slideLayouts/slideLayout13.xml?ContentType=application/vnd.openxmlformats-officedocument.presentationml.slideLayout+xml">
        <DigestMethod Algorithm="http://www.w3.org/2000/09/xmldsig#sha1"/>
        <DigestValue>ZxP93NJsZcoVCIxTr3AJjNEdpSA=</DigestValue>
      </Reference>
      <Reference URI="/ppt/slideLayouts/slideLayout2.xml?ContentType=application/vnd.openxmlformats-officedocument.presentationml.slideLayout+xml">
        <DigestMethod Algorithm="http://www.w3.org/2000/09/xmldsig#sha1"/>
        <DigestValue>XAEgrr9h1LQUH7KZJFP4wcGeT7o=</DigestValue>
      </Reference>
      <Reference URI="/ppt/slideLayouts/slideLayout3.xml?ContentType=application/vnd.openxmlformats-officedocument.presentationml.slideLayout+xml">
        <DigestMethod Algorithm="http://www.w3.org/2000/09/xmldsig#sha1"/>
        <DigestValue>o9erec0F/ezxG445PFOmQQIdBAU=</DigestValue>
      </Reference>
      <Reference URI="/ppt/slideLayouts/slideLayout4.xml?ContentType=application/vnd.openxmlformats-officedocument.presentationml.slideLayout+xml">
        <DigestMethod Algorithm="http://www.w3.org/2000/09/xmldsig#sha1"/>
        <DigestValue>g3//PjesmpS3TRfxiXCNh1YnAXk=</DigestValue>
      </Reference>
      <Reference URI="/ppt/slideLayouts/slideLayout5.xml?ContentType=application/vnd.openxmlformats-officedocument.presentationml.slideLayout+xml">
        <DigestMethod Algorithm="http://www.w3.org/2000/09/xmldsig#sha1"/>
        <DigestValue>dnCywD4v5t/dCl5xWzxoTtpVEQc=</DigestValue>
      </Reference>
      <Reference URI="/ppt/slideLayouts/slideLayout6.xml?ContentType=application/vnd.openxmlformats-officedocument.presentationml.slideLayout+xml">
        <DigestMethod Algorithm="http://www.w3.org/2000/09/xmldsig#sha1"/>
        <DigestValue>CXAq4swybcwBvRc+f4hoPlLtWSo=</DigestValue>
      </Reference>
      <Reference URI="/ppt/slideLayouts/slideLayout7.xml?ContentType=application/vnd.openxmlformats-officedocument.presentationml.slideLayout+xml">
        <DigestMethod Algorithm="http://www.w3.org/2000/09/xmldsig#sha1"/>
        <DigestValue>tkuMDma1UwHFFOUx2yYbMOZJ1so=</DigestValue>
      </Reference>
      <Reference URI="/ppt/slideLayouts/slideLayout8.xml?ContentType=application/vnd.openxmlformats-officedocument.presentationml.slideLayout+xml">
        <DigestMethod Algorithm="http://www.w3.org/2000/09/xmldsig#sha1"/>
        <DigestValue>gVvViGYvlihOhsKW9mkUNgRBBFk=</DigestValue>
      </Reference>
      <Reference URI="/ppt/slideLayouts/slideLayout9.xml?ContentType=application/vnd.openxmlformats-officedocument.presentationml.slideLayout+xml">
        <DigestMethod Algorithm="http://www.w3.org/2000/09/xmldsig#sha1"/>
        <DigestValue>h03GTSPXi76wtTcQFna22iIrn98=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10"/>
          </Transform>
          <Transform Algorithm="http://www.w3.org/TR/2001/REC-xml-c14n-20010315"/>
        </Transforms>
        <DigestMethod Algorithm="http://www.w3.org/2000/09/xmldsig#sha1"/>
        <DigestValue>yNbo4wdb1dFqTDtNQvTv/ce+gQs=</DigestValue>
      </Reference>
      <Reference URI="/ppt/slideMasters/slideMaster1.xml?ContentType=application/vnd.openxmlformats-officedocument.presentationml.slideMaster+xml">
        <DigestMethod Algorithm="http://www.w3.org/2000/09/xmldsig#sha1"/>
        <DigestValue>Ijc1TvJ6DmQ8fMOmq8SWw8hStas=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Y4xwN4sffvEqfZ8Jv9at7OGSPhE=</DigestValue>
      </Reference>
      <Reference URI="/ppt/slides/_rels/slide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XaARMDjMgZZ34QvXLD0eUKLedgI=</DigestValue>
      </Reference>
      <Reference URI="/ppt/slides/_rels/slide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</Transform>
          <Transform Algorithm="http://www.w3.org/TR/2001/REC-xml-c14n-20010315"/>
        </Transforms>
        <DigestMethod Algorithm="http://www.w3.org/2000/09/xmldsig#sha1"/>
        <DigestValue>fKGNsvSPQ0EedU1V92xmMrUBvBc=</DigestValue>
      </Reference>
      <Reference URI="/ppt/slides/_rels/slide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sCsMircvoR84J4qs+eSqbyE1bbY=</DigestValue>
      </Reference>
      <Reference URI="/ppt/slides/_rels/slide1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</Transform>
          <Transform Algorithm="http://www.w3.org/TR/2001/REC-xml-c14n-20010315"/>
        </Transforms>
        <DigestMethod Algorithm="http://www.w3.org/2000/09/xmldsig#sha1"/>
        <DigestValue>eQtf/IH1My5xvtAzBnBj3Qxjs6o=</DigestValue>
      </Reference>
      <Reference URI="/ppt/slides/_rels/slide1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wsaFtn0MFjE7g0PuLZwHEtGGwUk=</DigestValue>
      </Reference>
      <Reference URI="/ppt/slides/_rels/slide1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0/09/xmldsig#sha1"/>
        <DigestValue>BkMLNN5FvkmbiVFHOR/llnApvUc=</DigestValue>
      </Reference>
      <Reference URI="/ppt/slides/_rels/slide1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DWSKe4M6+LDW8SEq0QfeAzCUrTw=</DigestValue>
      </Reference>
      <Reference URI="/ppt/slides/_rels/slide1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s1bjiKkxQS7qGsIH9sYCHCs7ZDQ=</DigestValue>
      </Reference>
      <Reference URI="/ppt/slides/_rels/slide1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</Transform>
          <Transform Algorithm="http://www.w3.org/TR/2001/REC-xml-c14n-20010315"/>
        </Transforms>
        <DigestMethod Algorithm="http://www.w3.org/2000/09/xmldsig#sha1"/>
        <DigestValue>cvXRhNZzKR1aj95xNY4ye9705o0=</DigestValue>
      </Reference>
      <Reference URI="/ppt/slides/_rels/slide1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8"/>
          </Transform>
          <Transform Algorithm="http://www.w3.org/TR/2001/REC-xml-c14n-20010315"/>
        </Transforms>
        <DigestMethod Algorithm="http://www.w3.org/2000/09/xmldsig#sha1"/>
        <DigestValue>Ts3PH2MIuG6Gmi3UYTGcSION5yE=</DigestValue>
      </Reference>
      <Reference URI="/ppt/slides/_rels/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ClewwsyHsbKKGGByzGhflB1yGDM=</DigestValue>
      </Reference>
      <Reference URI="/ppt/slides/_rels/slide2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0/09/xmldsig#sha1"/>
        <DigestValue>5ntUpBOjI3ctElzXJ6GpSG90yq8=</DigestValue>
      </Reference>
      <Reference URI="/ppt/slides/_rels/slide2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2"/>
            <mdssi:RelationshipReference xmlns:mdssi="http://schemas.openxmlformats.org/package/2006/digital-signature" SourceId="rId17"/>
            <mdssi:RelationshipReference xmlns:mdssi="http://schemas.openxmlformats.org/package/2006/digital-signature" SourceId="rId2"/>
            <mdssi:RelationshipReference xmlns:mdssi="http://schemas.openxmlformats.org/package/2006/digital-signature" SourceId="rId16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1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</Transform>
          <Transform Algorithm="http://www.w3.org/TR/2001/REC-xml-c14n-20010315"/>
        </Transforms>
        <DigestMethod Algorithm="http://www.w3.org/2000/09/xmldsig#sha1"/>
        <DigestValue>w8xZKEHVSBiv9w92R6jeamfLVDA=</DigestValue>
      </Reference>
      <Reference URI="/ppt/slides/_rels/slide2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GO3tyb2nT5wVhUKYVXXwO4/PaGk=</DigestValue>
      </Reference>
      <Reference URI="/ppt/slides/_rels/slide2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/SRctgfbcoy09PBatf/v3s54KHA=</DigestValue>
      </Reference>
      <Reference URI="/ppt/slides/_rels/slide2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6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vTuWevqlAh1UI3h0qdcGtrJlRqQ=</DigestValue>
      </Reference>
      <Reference URI="/ppt/slides/_rels/slide2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</Transform>
          <Transform Algorithm="http://www.w3.org/TR/2001/REC-xml-c14n-20010315"/>
        </Transforms>
        <DigestMethod Algorithm="http://www.w3.org/2000/09/xmldsig#sha1"/>
        <DigestValue>76iDs8dnFVjR+Gj6uu2gMcBeeA0=</DigestValue>
      </Reference>
      <Reference URI="/ppt/slides/_rels/slide2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</Transform>
          <Transform Algorithm="http://www.w3.org/TR/2001/REC-xml-c14n-20010315"/>
        </Transforms>
        <DigestMethod Algorithm="http://www.w3.org/2000/09/xmldsig#sha1"/>
        <DigestValue>Uqklzkf1R4W40599JIM6FgYBrvs=</DigestValue>
      </Reference>
      <Reference URI="/ppt/slides/_rels/slide2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</Transform>
          <Transform Algorithm="http://www.w3.org/TR/2001/REC-xml-c14n-20010315"/>
        </Transforms>
        <DigestMethod Algorithm="http://www.w3.org/2000/09/xmldsig#sha1"/>
        <DigestValue>79mpl+/bArU7DtzdlV81ub4UHlo=</DigestValue>
      </Reference>
      <Reference URI="/ppt/slides/_rels/slide2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0/09/xmldsig#sha1"/>
        <DigestValue>0m8tuozzWtsrTcZOJyld9h3uNN8=</DigestValue>
      </Reference>
      <Reference URI="/ppt/slides/_rels/slide2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</Transform>
          <Transform Algorithm="http://www.w3.org/TR/2001/REC-xml-c14n-20010315"/>
        </Transforms>
        <DigestMethod Algorithm="http://www.w3.org/2000/09/xmldsig#sha1"/>
        <DigestValue>V938MzekuJl4RiavjOn2oe+m4Wc=</DigestValue>
      </Reference>
      <Reference URI="/ppt/slides/_rels/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DUlQoRcBVIuEnq/F93cX8Vi0Qck=</DigestValue>
      </Reference>
      <Reference URI="/ppt/slides/_rels/slide3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DUlQoRcBVIuEnq/F93cX8Vi0Qck=</DigestValue>
      </Reference>
      <Reference URI="/ppt/slides/_rels/slide3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DUlQoRcBVIuEnq/F93cX8Vi0Qck=</DigestValue>
      </Reference>
      <Reference URI="/ppt/slides/_rels/slide3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DUlQoRcBVIuEnq/F93cX8Vi0Qck=</DigestValue>
      </Reference>
      <Reference URI="/ppt/slides/_rels/slide3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JIt0D5XohyGjctqIb1fVy5iULEg=</DigestValue>
      </Reference>
      <Reference URI="/ppt/slides/_rels/slide3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exODFhx2lZnEz6kdy5iZ2F3zGQA=</DigestValue>
      </Reference>
      <Reference URI="/ppt/slides/_rels/slide3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DUlQoRcBVIuEnq/F93cX8Vi0Qck=</DigestValue>
      </Reference>
      <Reference URI="/ppt/slides/_rels/slide3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Ze1o3/Hh/cYsJun7lxqz8F0MBys=</DigestValue>
      </Reference>
      <Reference URI="/ppt/slides/_rels/slide3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</Transform>
          <Transform Algorithm="http://www.w3.org/TR/2001/REC-xml-c14n-20010315"/>
        </Transforms>
        <DigestMethod Algorithm="http://www.w3.org/2000/09/xmldsig#sha1"/>
        <DigestValue>QWRhNR9CaYlQ9sE9m+qXdnuHtnk=</DigestValue>
      </Reference>
      <Reference URI="/ppt/slides/_rels/slide3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DUlQoRcBVIuEnq/F93cX8Vi0Qck=</DigestValue>
      </Reference>
      <Reference URI="/ppt/slides/_rels/slide3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DUlQoRcBVIuEnq/F93cX8Vi0Qck=</DigestValue>
      </Reference>
      <Reference URI="/ppt/slides/_rels/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6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</Transform>
          <Transform Algorithm="http://www.w3.org/TR/2001/REC-xml-c14n-20010315"/>
        </Transforms>
        <DigestMethod Algorithm="http://www.w3.org/2000/09/xmldsig#sha1"/>
        <DigestValue>HdqWESUsrshq7HACgNPDm/fbJec=</DigestValue>
      </Reference>
      <Reference URI="/ppt/slides/_rels/slide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O2O3ggw8QCCVtJbKi3M01nKmMlY=</DigestValue>
      </Reference>
      <Reference URI="/ppt/slides/_rels/slide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</Transform>
          <Transform Algorithm="http://www.w3.org/TR/2001/REC-xml-c14n-20010315"/>
        </Transforms>
        <DigestMethod Algorithm="http://www.w3.org/2000/09/xmldsig#sha1"/>
        <DigestValue>xq0WLUzqOjZKW+GojHojm7vVTR0=</DigestValue>
      </Reference>
      <Reference URI="/ppt/slides/_rels/slide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</Transform>
          <Transform Algorithm="http://www.w3.org/TR/2001/REC-xml-c14n-20010315"/>
        </Transforms>
        <DigestMethod Algorithm="http://www.w3.org/2000/09/xmldsig#sha1"/>
        <DigestValue>WkpCIYCg7XETk2N3YXucHik/T9w=</DigestValue>
      </Reference>
      <Reference URI="/ppt/slides/_rels/slide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HDW3KLOHcgVqlBunVlIr3WSrMME=</DigestValue>
      </Reference>
      <Reference URI="/ppt/slides/_rels/slide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v0wFe5ZWYjIe1Ii4VBQ3b/suX+w=</DigestValue>
      </Reference>
      <Reference URI="/ppt/slides/slide1.xml?ContentType=application/vnd.openxmlformats-officedocument.presentationml.slide+xml">
        <DigestMethod Algorithm="http://www.w3.org/2000/09/xmldsig#sha1"/>
        <DigestValue>vZIvJ/SOLgcQlIUjT3CS5udctBU=</DigestValue>
      </Reference>
      <Reference URI="/ppt/slides/slide10.xml?ContentType=application/vnd.openxmlformats-officedocument.presentationml.slide+xml">
        <DigestMethod Algorithm="http://www.w3.org/2000/09/xmldsig#sha1"/>
        <DigestValue>cH0WnnV2iVT94Q0Cy6YhPFrouGI=</DigestValue>
      </Reference>
      <Reference URI="/ppt/slides/slide11.xml?ContentType=application/vnd.openxmlformats-officedocument.presentationml.slide+xml">
        <DigestMethod Algorithm="http://www.w3.org/2000/09/xmldsig#sha1"/>
        <DigestValue>QFqeLAUt97RYeUxmhDJuhzlScB8=</DigestValue>
      </Reference>
      <Reference URI="/ppt/slides/slide12.xml?ContentType=application/vnd.openxmlformats-officedocument.presentationml.slide+xml">
        <DigestMethod Algorithm="http://www.w3.org/2000/09/xmldsig#sha1"/>
        <DigestValue>8J0jqB7xlwxLQTZmSYq7x6c+KTE=</DigestValue>
      </Reference>
      <Reference URI="/ppt/slides/slide13.xml?ContentType=application/vnd.openxmlformats-officedocument.presentationml.slide+xml">
        <DigestMethod Algorithm="http://www.w3.org/2000/09/xmldsig#sha1"/>
        <DigestValue>VDSGFDFljo4crRIMqgKLsDhBlKI=</DigestValue>
      </Reference>
      <Reference URI="/ppt/slides/slide14.xml?ContentType=application/vnd.openxmlformats-officedocument.presentationml.slide+xml">
        <DigestMethod Algorithm="http://www.w3.org/2000/09/xmldsig#sha1"/>
        <DigestValue>JpjWsFuqxDXq0m0MfvNdRpknsWQ=</DigestValue>
      </Reference>
      <Reference URI="/ppt/slides/slide15.xml?ContentType=application/vnd.openxmlformats-officedocument.presentationml.slide+xml">
        <DigestMethod Algorithm="http://www.w3.org/2000/09/xmldsig#sha1"/>
        <DigestValue>baVlLKX+5E+s1MzoPlf3iyR0oUU=</DigestValue>
      </Reference>
      <Reference URI="/ppt/slides/slide16.xml?ContentType=application/vnd.openxmlformats-officedocument.presentationml.slide+xml">
        <DigestMethod Algorithm="http://www.w3.org/2000/09/xmldsig#sha1"/>
        <DigestValue>eYmFsoAlFywVvyHN3uxVDhrY5P0=</DigestValue>
      </Reference>
      <Reference URI="/ppt/slides/slide17.xml?ContentType=application/vnd.openxmlformats-officedocument.presentationml.slide+xml">
        <DigestMethod Algorithm="http://www.w3.org/2000/09/xmldsig#sha1"/>
        <DigestValue>vEfQsdrkhWULkuRz461mzuGNegc=</DigestValue>
      </Reference>
      <Reference URI="/ppt/slides/slide18.xml?ContentType=application/vnd.openxmlformats-officedocument.presentationml.slide+xml">
        <DigestMethod Algorithm="http://www.w3.org/2000/09/xmldsig#sha1"/>
        <DigestValue>a6jYI+m6msYKtsnAXZ3QpxNZjZc=</DigestValue>
      </Reference>
      <Reference URI="/ppt/slides/slide19.xml?ContentType=application/vnd.openxmlformats-officedocument.presentationml.slide+xml">
        <DigestMethod Algorithm="http://www.w3.org/2000/09/xmldsig#sha1"/>
        <DigestValue>TeukSxUl4yr5dq1AUHKQj8c8Qtk=</DigestValue>
      </Reference>
      <Reference URI="/ppt/slides/slide2.xml?ContentType=application/vnd.openxmlformats-officedocument.presentationml.slide+xml">
        <DigestMethod Algorithm="http://www.w3.org/2000/09/xmldsig#sha1"/>
        <DigestValue>IxV69k44fxMjEwJANKiI4sTk24k=</DigestValue>
      </Reference>
      <Reference URI="/ppt/slides/slide20.xml?ContentType=application/vnd.openxmlformats-officedocument.presentationml.slide+xml">
        <DigestMethod Algorithm="http://www.w3.org/2000/09/xmldsig#sha1"/>
        <DigestValue>FfLcz22La1yC1kSHMyRC00WJ43Q=</DigestValue>
      </Reference>
      <Reference URI="/ppt/slides/slide21.xml?ContentType=application/vnd.openxmlformats-officedocument.presentationml.slide+xml">
        <DigestMethod Algorithm="http://www.w3.org/2000/09/xmldsig#sha1"/>
        <DigestValue>so//kF3g+4wVzTPJqNLL0V7VDR8=</DigestValue>
      </Reference>
      <Reference URI="/ppt/slides/slide22.xml?ContentType=application/vnd.openxmlformats-officedocument.presentationml.slide+xml">
        <DigestMethod Algorithm="http://www.w3.org/2000/09/xmldsig#sha1"/>
        <DigestValue>g80zT2ANTxBf5+B5jrbfNgpJfu4=</DigestValue>
      </Reference>
      <Reference URI="/ppt/slides/slide23.xml?ContentType=application/vnd.openxmlformats-officedocument.presentationml.slide+xml">
        <DigestMethod Algorithm="http://www.w3.org/2000/09/xmldsig#sha1"/>
        <DigestValue>7ePLCHZnBCFBFLMXA52ngow8GK8=</DigestValue>
      </Reference>
      <Reference URI="/ppt/slides/slide24.xml?ContentType=application/vnd.openxmlformats-officedocument.presentationml.slide+xml">
        <DigestMethod Algorithm="http://www.w3.org/2000/09/xmldsig#sha1"/>
        <DigestValue>/3kzCKeLINw4NIvxch2ph8Bd+KY=</DigestValue>
      </Reference>
      <Reference URI="/ppt/slides/slide25.xml?ContentType=application/vnd.openxmlformats-officedocument.presentationml.slide+xml">
        <DigestMethod Algorithm="http://www.w3.org/2000/09/xmldsig#sha1"/>
        <DigestValue>K1YqMVOrw/f8f2E4GgzorEx4wsg=</DigestValue>
      </Reference>
      <Reference URI="/ppt/slides/slide26.xml?ContentType=application/vnd.openxmlformats-officedocument.presentationml.slide+xml">
        <DigestMethod Algorithm="http://www.w3.org/2000/09/xmldsig#sha1"/>
        <DigestValue>fVdRPSL5V/bsBg8urFTzd/capmE=</DigestValue>
      </Reference>
      <Reference URI="/ppt/slides/slide27.xml?ContentType=application/vnd.openxmlformats-officedocument.presentationml.slide+xml">
        <DigestMethod Algorithm="http://www.w3.org/2000/09/xmldsig#sha1"/>
        <DigestValue>bIsmVDD1Z6hrgBno6gmOV3D482I=</DigestValue>
      </Reference>
      <Reference URI="/ppt/slides/slide28.xml?ContentType=application/vnd.openxmlformats-officedocument.presentationml.slide+xml">
        <DigestMethod Algorithm="http://www.w3.org/2000/09/xmldsig#sha1"/>
        <DigestValue>haGJBD0GVUWly9x9g3VgcJbkM80=</DigestValue>
      </Reference>
      <Reference URI="/ppt/slides/slide29.xml?ContentType=application/vnd.openxmlformats-officedocument.presentationml.slide+xml">
        <DigestMethod Algorithm="http://www.w3.org/2000/09/xmldsig#sha1"/>
        <DigestValue>wWhcWc6wfiGqa0ksFJCTWASy+zc=</DigestValue>
      </Reference>
      <Reference URI="/ppt/slides/slide3.xml?ContentType=application/vnd.openxmlformats-officedocument.presentationml.slide+xml">
        <DigestMethod Algorithm="http://www.w3.org/2000/09/xmldsig#sha1"/>
        <DigestValue>ubHDJf+ZwKnaMB4EgS5qxvffimk=</DigestValue>
      </Reference>
      <Reference URI="/ppt/slides/slide30.xml?ContentType=application/vnd.openxmlformats-officedocument.presentationml.slide+xml">
        <DigestMethod Algorithm="http://www.w3.org/2000/09/xmldsig#sha1"/>
        <DigestValue>GI6YO2sLSN1LVnWIhjZ12mpIlWs=</DigestValue>
      </Reference>
      <Reference URI="/ppt/slides/slide31.xml?ContentType=application/vnd.openxmlformats-officedocument.presentationml.slide+xml">
        <DigestMethod Algorithm="http://www.w3.org/2000/09/xmldsig#sha1"/>
        <DigestValue>zfWJY/DQFaEWjeBb+Ju2Zi9/9Ck=</DigestValue>
      </Reference>
      <Reference URI="/ppt/slides/slide32.xml?ContentType=application/vnd.openxmlformats-officedocument.presentationml.slide+xml">
        <DigestMethod Algorithm="http://www.w3.org/2000/09/xmldsig#sha1"/>
        <DigestValue>zkd0srGUyoGYlg2+RJ/99spnheM=</DigestValue>
      </Reference>
      <Reference URI="/ppt/slides/slide33.xml?ContentType=application/vnd.openxmlformats-officedocument.presentationml.slide+xml">
        <DigestMethod Algorithm="http://www.w3.org/2000/09/xmldsig#sha1"/>
        <DigestValue>ynxeeKlQ5z+9lu432EZqKUhnHsk=</DigestValue>
      </Reference>
      <Reference URI="/ppt/slides/slide34.xml?ContentType=application/vnd.openxmlformats-officedocument.presentationml.slide+xml">
        <DigestMethod Algorithm="http://www.w3.org/2000/09/xmldsig#sha1"/>
        <DigestValue>yErw2TDDm4ZjzyEgfnw0CkXliYo=</DigestValue>
      </Reference>
      <Reference URI="/ppt/slides/slide35.xml?ContentType=application/vnd.openxmlformats-officedocument.presentationml.slide+xml">
        <DigestMethod Algorithm="http://www.w3.org/2000/09/xmldsig#sha1"/>
        <DigestValue>O5kOO2J87+fFEC0W/KFBEv2J5EY=</DigestValue>
      </Reference>
      <Reference URI="/ppt/slides/slide36.xml?ContentType=application/vnd.openxmlformats-officedocument.presentationml.slide+xml">
        <DigestMethod Algorithm="http://www.w3.org/2000/09/xmldsig#sha1"/>
        <DigestValue>asxq8RjlXoDqjqKnZcObbyfRk60=</DigestValue>
      </Reference>
      <Reference URI="/ppt/slides/slide37.xml?ContentType=application/vnd.openxmlformats-officedocument.presentationml.slide+xml">
        <DigestMethod Algorithm="http://www.w3.org/2000/09/xmldsig#sha1"/>
        <DigestValue>Zzu8UJKJdW1DurblmAYaLzR2oFI=</DigestValue>
      </Reference>
      <Reference URI="/ppt/slides/slide38.xml?ContentType=application/vnd.openxmlformats-officedocument.presentationml.slide+xml">
        <DigestMethod Algorithm="http://www.w3.org/2000/09/xmldsig#sha1"/>
        <DigestValue>TIg6abH3oDLzqs9lLdCyGR3HV0M=</DigestValue>
      </Reference>
      <Reference URI="/ppt/slides/slide39.xml?ContentType=application/vnd.openxmlformats-officedocument.presentationml.slide+xml">
        <DigestMethod Algorithm="http://www.w3.org/2000/09/xmldsig#sha1"/>
        <DigestValue>hyjJye1oqe2RB3rKL5pKdkFbI0E=</DigestValue>
      </Reference>
      <Reference URI="/ppt/slides/slide4.xml?ContentType=application/vnd.openxmlformats-officedocument.presentationml.slide+xml">
        <DigestMethod Algorithm="http://www.w3.org/2000/09/xmldsig#sha1"/>
        <DigestValue>48/NgEA4q1iteddYO3DtZUYrrDA=</DigestValue>
      </Reference>
      <Reference URI="/ppt/slides/slide5.xml?ContentType=application/vnd.openxmlformats-officedocument.presentationml.slide+xml">
        <DigestMethod Algorithm="http://www.w3.org/2000/09/xmldsig#sha1"/>
        <DigestValue>sM0qhk1gXeGCwUmQAs+CYxWc5Lo=</DigestValue>
      </Reference>
      <Reference URI="/ppt/slides/slide6.xml?ContentType=application/vnd.openxmlformats-officedocument.presentationml.slide+xml">
        <DigestMethod Algorithm="http://www.w3.org/2000/09/xmldsig#sha1"/>
        <DigestValue>b5DOHq5o790PxflvzBwUDjhf2Ic=</DigestValue>
      </Reference>
      <Reference URI="/ppt/slides/slide7.xml?ContentType=application/vnd.openxmlformats-officedocument.presentationml.slide+xml">
        <DigestMethod Algorithm="http://www.w3.org/2000/09/xmldsig#sha1"/>
        <DigestValue>pv+GwlHagUjZWHQvDk1c3fIeWxc=</DigestValue>
      </Reference>
      <Reference URI="/ppt/slides/slide8.xml?ContentType=application/vnd.openxmlformats-officedocument.presentationml.slide+xml">
        <DigestMethod Algorithm="http://www.w3.org/2000/09/xmldsig#sha1"/>
        <DigestValue>oP4h7N+dl4dNWVphMs7pcv/GUj8=</DigestValue>
      </Reference>
      <Reference URI="/ppt/slides/slide9.xml?ContentType=application/vnd.openxmlformats-officedocument.presentationml.slide+xml">
        <DigestMethod Algorithm="http://www.w3.org/2000/09/xmldsig#sha1"/>
        <DigestValue>PPof574MN1GFQgyawkUj5TwBth0=</DigestValue>
      </Reference>
      <Reference URI="/ppt/tableStyles.xml?ContentType=application/vnd.openxmlformats-officedocument.presentationml.tableStyles+xml">
        <DigestMethod Algorithm="http://www.w3.org/2000/09/xmldsig#sha1"/>
        <DigestValue>Sb/RPtAhmbAEvwoBmllvEndY2SY=</DigestValue>
      </Reference>
      <Reference URI="/ppt/theme/theme1.xml?ContentType=application/vnd.openxmlformats-officedocument.theme+xml">
        <DigestMethod Algorithm="http://www.w3.org/2000/09/xmldsig#sha1"/>
        <DigestValue>eYxrCHqKEh2nlIBNe0ryRREWA2I=</DigestValue>
      </Reference>
      <Reference URI="/ppt/viewProps.xml?ContentType=application/vnd.openxmlformats-officedocument.presentationml.viewProps+xml">
        <DigestMethod Algorithm="http://www.w3.org/2000/09/xmldsig#sha1"/>
        <DigestValue>1FZEhnjo1Max3qTM6r4U7gFUTzA=</DigestValue>
      </Reference>
    </Manifest>
    <SignatureProperties>
      <SignatureProperty Id="idSignatureTime" Target="#idPackageSignature">
        <mdssi:SignatureTime xmlns:mdssi="http://schemas.openxmlformats.org/package/2006/digital-signature">
          <mdssi:Format>YYYY-MM-DDThh:mm:ssTZD</mdssi:Format>
          <mdssi:Value>2016-06-18T02:09:23Z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/>
          <WindowsVersion>10.0</WindowsVersion>
          <OfficeVersion>15.0</OfficeVersion>
          <ApplicationVersion>15.0</ApplicationVersion>
          <Monitors>1</Monitors>
          <HorizontalResolution>1920</HorizontalResolution>
          <VerticalResolution>1080</VerticalResolution>
          <ColorDepth>32</ColorDepth>
          <SignatureProviderId>{00000000-0000-0000-0000-000000000000}</SignatureProviderId>
          <SignatureProviderUrl/>
          <SignatureProviderDetails>9</SignatureProviderDetails>
          <SignatureType>1</SignatureType>
        </SignatureInfoV1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2016-06-18T02:09:23Z</xd:SigningTime>
          <xd:SigningCertificate>
            <xd:Cert>
              <xd:CertDigest>
                <DigestMethod Algorithm="http://www.w3.org/2000/09/xmldsig#sha1"/>
                <DigestValue>ahTQbwmT/qtUVtvr5AMxDdC6O1Y=</DigestValue>
              </xd:CertDigest>
              <xd:IssuerSerial>
                <X509IssuerName>O=JD.COM, OU=JD.COM Security Center, CN=JD.COM End User CA</X509IssuerName>
                <X509SerialNumber>517336738040736679312814164442053687993257625431</X509SerialNumber>
              </xd:IssuerSerial>
            </xd:Cert>
          </xd:SigningCertificate>
          <xd:SignaturePolicyIdentifier>
            <xd:SignaturePolicyImplied/>
          </xd:SignaturePolicyIdentifier>
        </xd:SignedSignatureProperties>
      </xd:SignedProperties>
      <xd:UnsignedProperties>
        <xd:UnsignedSignatureProperties>
          <xd:CertificateValues>
            <xd:EncapsulatedX509Certificate>MIIDajCCAlKgAwIBAgIUUfNOcJrb0Fke4W3Vhy0orl4JYLYwDQYJKoZIhvcNAQEFBQAwSzEXMBUGA1UEAwwOSkQuQ09NIFJvb3QgQ0ExHzAdBgNVBAsMFkpELkNPTSBTZWN1cml0eSBDZW50ZXIxDzANBgNVBAoMBkpELkNPTTAeFw0xMzA4MTMwMjM5MzBaFw0zODA3MjkwMjM5MzBaME8xGzAZBgNVBAMMEkpELkNPTSBFbmQgVXNlciBDQTEfMB0GA1UECwwWSkQuQ09NIFNlY3VyaXR5IENlbnRlcjEPMA0GA1UECgwGSkQuQ09NMIIBIjANBgkqhkiG9w0BAQEFAAOCAQ8AMIIBCgKCAQEAqO6ZwymChxveS4pXAuBWR3xVh5Eu/hBu5t1CHD8QzTV+pQqTYCkN7yTjCeOTgzyvY6U1MNTMixIKykjD/hks+w7RWAttx5y/tG3pLvksda2Zat0J60DTbUTBtFu42YfCZdiEbnutO5BwkEPhQyVMCpdW/+yAMjFUtR/k17HK1aQrVKpffJgxbeRODTB7VInghwZ4U4jqUnnJgH1LzOlMg9+mct88rbaO3VE4ND+mCX+7wBuhUtJcO5N1B/vd9e5tE08eomY13YY8EnRAZFOQN31+BNpitK53mUa9f9MEN5pqR+8sOvRcjz7gWMMrPfxgsEh2DRAJK5xyX8Uw1GxzZwIDAQABo0IwQDAdBgNVHQ4EFgQUacSsIJYnkzG5sHPHBZ+68FhPRVEwDwYDVR0TAQH/BAUwAwEB/zAOBgNVHQ8BAf8EBAMCAQYwDQYJKoZIhvcNAQEFBQADggEBADB4weTFntu71eVpdnrUReRXhifmw3evpbPuG3seuTJRiEOYFP6vRxsul5pS3PVobHDGBxFu6xctDSKxV1tYN0zd6YHD24e+tuMV46apfeCqpylu4nVvvZ+IIOCJ0O2/JwfnA2Bo/gGH7ZuNHEfx3foN34jztyXlB1wYVIp+sJ3RW3x9ABrNnnWGt9/8K+ww+5tLh0GmsQr2pOJPBdTjq38pKiYZnD9infg+dnjDAA4xFreuvgBGUtNI57dwIrmFUttfd10FJ6mMSA4YhhX8K/KOTSIg9xUAymkFlEZp8Mo+1OhLY5ulY1Zm4Mp/IhUBTnqQAQnU+foW0u2XrJXx0Kc=</xd:EncapsulatedX509Certificate>
            <xd:EncapsulatedX509Certificate>MIIDZjCCAk6gAwIBAgIUU48LfZBhHUdbnZ2CMclGh5IwjmAwDQYJKoZIhvcNAQEFBQAwSzEXMBUGA1UEAwwOSkQuQ09NIFJvb3QgQ0ExHzAdBgNVBAsMFkpELkNPTSBTZWN1cml0eSBDZW50ZXIxDzANBgNVBAoMBkpELkNPTTAeFw0xMzA4MTMwMjUyMTFaFw0zODA3MjkwMjUyMTFaMEsxFzAVBgNVBAMMDkpELkNPTSBSb290IENBMR8wHQYDVQQLDBZKRC5DT00gU2VjdXJpdHkgQ2VudGVyMQ8wDQYDVQQKDAZKRC5DT00wggEiMA0GCSqGSIb3DQEBAQUAA4IBDwAwggEKAoIBAQCKsU/JxlVrR2H7lH1L0PwDmNF4lkYlnG9oLrLeZzywH82fLueZA/prOFsr5+M8BOovHo1pQuyuEXIXb+F83iWfVN+dtpWotFXiDeuIO2IcFQ888GIYhEV7LE1/XdDlNYcD3U+ZuejS04XDSPQ8bttZbye0cqgrzlugJiMT9uKTmLbU2MYU0dlIQLKHYRuTaswjh2hwFaDo57jHaHD/tEWDS8tGM8I5MLdsgnKe4pxXupJ/v0c8DMrGOmUdVFC0PUlzbnajRYGVCj97oMIGlgXj2y23gh3096Ik4Z1a0eu74aWZ9r/XhYgiAtlYTWfnTXOXU4r18ucj99ZfkT76tIC1AgMBAAGjQjBAMB0GA1UdDgQWBBTV0ZlHNwL18VCOtaIurJlsU4IXUzAPBgNVHRMBAf8EBTADAQH/MA4GA1UdDwEB/wQEAwIBBjANBgkqhkiG9w0BAQUFAAOCAQEAdSDnaznJVTZZzH0u/RzqcG+8qKsunIVzswbnJkQh4JAibzZGSoRVe8Y66DP9IfmBqGjefcrNR/vx8WDe4sy8bzPXFR7nhyKxRKRLdlyDC5YjkjDmi2NTWxHBM2kosuXVMCwm3fNrYdjbuZa2WOlcAFvApKPf3Usf11QvchrG7ic1U0SNrzvyhMCdB8Iha5T3M8t7cugZrF5zxCmvWIRwsydfbBWtOXd8AJKyeI81XZDHlB/pEF2Djt4wB9VrzpTmMUwDp3GwpvJ/tuOfBzROp/vsWKWP10V/+eyrQR/bejyeRcFVi8S+Yo32B5bxESE8AYbvqWmYUgf3NavIGm7BCw==</xd:EncapsulatedX509Certificate>
          </xd:CertificateValues>
        </xd:UnsignedSignatureProperties>
      </xd:UnsignedProperties>
    </xd:QualifyingProperties>
  </Object>
</Signature>
</file>

<file path=docProps/app.xml><?xml version="1.0" encoding="utf-8"?>
<Properties xmlns="http://schemas.openxmlformats.org/officeDocument/2006/extended-properties" xmlns:vt="http://schemas.openxmlformats.org/officeDocument/2006/docPropsVTypes">
  <Template>机器学习v2.1rgb</Template>
  <TotalTime>5786079</TotalTime>
  <Words>1531</Words>
  <Application>Microsoft Office PowerPoint</Application>
  <PresentationFormat>全屏显示(4:3)</PresentationFormat>
  <Paragraphs>361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方正准圆简体</vt:lpstr>
      <vt:lpstr>华文仿宋</vt:lpstr>
      <vt:lpstr>微软雅黑</vt:lpstr>
      <vt:lpstr>幼圆</vt:lpstr>
      <vt:lpstr>Arial</vt:lpstr>
      <vt:lpstr>Cambria Math</vt:lpstr>
      <vt:lpstr>Times New Roman</vt:lpstr>
      <vt:lpstr>Verdana</vt:lpstr>
      <vt:lpstr>Wingdings</vt:lpstr>
      <vt:lpstr>机器学习v2.1rgb</vt:lpstr>
      <vt:lpstr>Formula</vt:lpstr>
      <vt:lpstr>PowerPoint 演示文稿</vt:lpstr>
      <vt:lpstr>第三章：线性模型</vt:lpstr>
      <vt:lpstr>目录</vt:lpstr>
      <vt:lpstr>基本形式</vt:lpstr>
      <vt:lpstr>线性模型优点</vt:lpstr>
      <vt:lpstr>线性回归</vt:lpstr>
      <vt:lpstr>线性回归</vt:lpstr>
      <vt:lpstr>线性回归 - 最小二乘法</vt:lpstr>
      <vt:lpstr>线性回归 - 最小二乘法</vt:lpstr>
      <vt:lpstr>多元线性回归</vt:lpstr>
      <vt:lpstr>多元线性回归</vt:lpstr>
      <vt:lpstr>多元线性回归 - 最小二乘法</vt:lpstr>
      <vt:lpstr>多元线性回归 - 满秩讨论</vt:lpstr>
      <vt:lpstr>对数线性回归</vt:lpstr>
      <vt:lpstr>线性回归 - 广义线性模型</vt:lpstr>
      <vt:lpstr>二分类任务  </vt:lpstr>
      <vt:lpstr>二分类任务  </vt:lpstr>
      <vt:lpstr>对数几率回归 </vt:lpstr>
      <vt:lpstr>对数几率回归 - 极大似然法</vt:lpstr>
      <vt:lpstr>对数几率回归 - 极大似然法</vt:lpstr>
      <vt:lpstr>对数几率回归 - 极大似然法</vt:lpstr>
      <vt:lpstr>对数几率回归 </vt:lpstr>
      <vt:lpstr>二分类任务– 线性判别分析</vt:lpstr>
      <vt:lpstr>二分类任务– 线性判别分析</vt:lpstr>
      <vt:lpstr>二分类任务– 线性判别分析</vt:lpstr>
      <vt:lpstr>二分类任务– 线性判别分析</vt:lpstr>
      <vt:lpstr>二分类任务– 线性判别分析</vt:lpstr>
      <vt:lpstr>LDA推广– 多分类任务</vt:lpstr>
      <vt:lpstr>LDA推广– 多分类任务</vt:lpstr>
      <vt:lpstr>多分类学习</vt:lpstr>
      <vt:lpstr>多分类学习– 一对一</vt:lpstr>
      <vt:lpstr>多分类学习– 一对其余</vt:lpstr>
      <vt:lpstr>多分类学习– 两种策略比较</vt:lpstr>
      <vt:lpstr>多分类学习– 两种策略比较</vt:lpstr>
      <vt:lpstr>多分类学习– 多对多</vt:lpstr>
      <vt:lpstr>多分类学习– 多对多</vt:lpstr>
      <vt:lpstr>类别不平衡问题 </vt:lpstr>
      <vt:lpstr>优化提要</vt:lpstr>
      <vt:lpstr>总结</vt:lpstr>
    </vt:vector>
  </TitlesOfParts>
  <Company>LAMDA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机器学习-第三章</dc:title>
  <dc:creator/>
  <cp:lastModifiedBy>De-Chuan Zhan</cp:lastModifiedBy>
  <cp:revision>361</cp:revision>
  <dcterms:created xsi:type="dcterms:W3CDTF">2015-06-30T12:15:09Z</dcterms:created>
  <dcterms:modified xsi:type="dcterms:W3CDTF">2016-06-18T02:09:22Z</dcterms:modified>
</cp:coreProperties>
</file>