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sigs" ContentType="application/vnd.openxmlformats-package.digital-signature-origin"/>
  <Default Extension="jpg" ContentType="image/jpeg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23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9.xml" ContentType="application/vnd.openxmlformats-officedocument.presentationml.slide+xml"/>
  <Override PartName="/ppt/slides/slide3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2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_xmlsignatures/sig1.xml" ContentType="application/vnd.openxmlformats-package.digital-signature-xmlsignatur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package/2006/relationships/digital-signature/origin" Target="_xmlsignatures/origin.sigs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33"/>
  </p:notesMasterIdLst>
  <p:sldIdLst>
    <p:sldId id="291" r:id="rId2"/>
    <p:sldId id="260" r:id="rId3"/>
    <p:sldId id="261" r:id="rId4"/>
    <p:sldId id="262" r:id="rId5"/>
    <p:sldId id="288" r:id="rId6"/>
    <p:sldId id="29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6" r:id="rId26"/>
    <p:sldId id="281" r:id="rId27"/>
    <p:sldId id="282" r:id="rId28"/>
    <p:sldId id="283" r:id="rId29"/>
    <p:sldId id="287" r:id="rId30"/>
    <p:sldId id="284" r:id="rId31"/>
    <p:sldId id="285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1" autoAdjust="0"/>
    <p:restoredTop sz="94414" autoAdjust="0"/>
  </p:normalViewPr>
  <p:slideViewPr>
    <p:cSldViewPr snapToGrid="0">
      <p:cViewPr varScale="1">
        <p:scale>
          <a:sx n="106" d="100"/>
          <a:sy n="106" d="100"/>
        </p:scale>
        <p:origin x="1776" y="102"/>
      </p:cViewPr>
      <p:guideLst/>
    </p:cSldViewPr>
  </p:slideViewPr>
  <p:outlineViewPr>
    <p:cViewPr>
      <p:scale>
        <a:sx n="33" d="100"/>
        <a:sy n="33" d="100"/>
      </p:scale>
      <p:origin x="0" y="-250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58.wmf"/><Relationship Id="rId4" Type="http://schemas.openxmlformats.org/officeDocument/2006/relationships/image" Target="../media/image6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4" Type="http://schemas.openxmlformats.org/officeDocument/2006/relationships/image" Target="../media/image6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D8D1C-1DA0-43F5-8FFD-946EDD22B9A2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ACEDB-ED97-4A20-94AD-7299595135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3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A565-BA4E-4B4D-83FE-92F58C5783F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663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0257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841626"/>
            <a:ext cx="78867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aseline="0">
                <a:solidFill>
                  <a:schemeClr val="tx2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650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0" y="42864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350" y="1158536"/>
            <a:ext cx="8616950" cy="4930775"/>
          </a:xfrm>
        </p:spPr>
        <p:txBody>
          <a:bodyPr tIns="46800"/>
          <a:lstStyle>
            <a:lvl1pPr marL="228600" indent="-360000" algn="l"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dirty="0" smtClean="0"/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1800"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1600"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1600"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  <a:lvl6pPr marL="2286000" indent="0">
              <a:buClr>
                <a:schemeClr val="tx2"/>
              </a:buClr>
              <a:buFont typeface="Arial" panose="020B0604020202020204" pitchFamily="34" charset="0"/>
              <a:buNone/>
              <a:defRPr/>
            </a:lvl6pPr>
            <a:lvl7pPr marL="2743200" indent="0">
              <a:buNone/>
              <a:defRPr/>
            </a:lvl7pPr>
            <a:lvl8pPr marL="3200400" indent="0">
              <a:buNone/>
              <a:defRPr/>
            </a:lvl8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151048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-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50800"/>
            <a:ext cx="7194550" cy="7874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60350" y="1149013"/>
            <a:ext cx="8629650" cy="4572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300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260350" y="1720513"/>
            <a:ext cx="8629650" cy="4343400"/>
          </a:xfrm>
        </p:spPr>
        <p:txBody>
          <a:bodyPr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 baseline="0"/>
            </a:lvl3pPr>
            <a:lvl4pPr>
              <a:buClr>
                <a:schemeClr val="accent1"/>
              </a:buClr>
              <a:defRPr baseline="0"/>
            </a:lvl4pPr>
            <a:lvl5pPr>
              <a:buClr>
                <a:schemeClr val="accent1"/>
              </a:buClr>
              <a:defRPr baseline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6435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171237"/>
            <a:ext cx="3962400" cy="4897438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71237"/>
            <a:ext cx="4260850" cy="4897438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0350" y="603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11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0" y="1112791"/>
            <a:ext cx="400685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50" y="1724773"/>
            <a:ext cx="4006850" cy="4308473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112791"/>
            <a:ext cx="430530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724773"/>
            <a:ext cx="4305300" cy="4308473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0350" y="730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45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0350" y="730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674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4193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0" y="1050917"/>
            <a:ext cx="8629650" cy="507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占位符 7"/>
          <p:cNvSpPr>
            <a:spLocks noGrp="1"/>
          </p:cNvSpPr>
          <p:nvPr>
            <p:ph type="title"/>
          </p:nvPr>
        </p:nvSpPr>
        <p:spPr>
          <a:xfrm>
            <a:off x="260350" y="50800"/>
            <a:ext cx="7194550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32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3600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20000"/>
        <a:buFont typeface="Wingdings" panose="05000000000000000000" pitchFamily="2" charset="2"/>
        <a:buChar char="p"/>
        <a:defRPr sz="22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1pPr>
      <a:lvl2pPr marL="6858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20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2pPr>
      <a:lvl3pPr marL="11430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8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3pPr>
      <a:lvl4pPr marL="16002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4pPr>
      <a:lvl5pPr marL="20574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3.png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33.png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11" Type="http://schemas.openxmlformats.org/officeDocument/2006/relationships/image" Target="../media/image35.png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32.wmf"/><Relationship Id="rId4" Type="http://schemas.openxmlformats.org/officeDocument/2006/relationships/image" Target="../media/image34.png"/><Relationship Id="rId9" Type="http://schemas.openxmlformats.org/officeDocument/2006/relationships/oleObject" Target="../embeddings/oleObject2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4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2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48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3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5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60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oleObject" Target="../embeddings/oleObject44.bin"/><Relationship Id="rId7" Type="http://schemas.openxmlformats.org/officeDocument/2006/relationships/image" Target="../media/image68.png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66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4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7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e.ntu.edu.tw/~cjlin/liblinear/" TargetMode="External"/><Relationship Id="rId2" Type="http://schemas.openxmlformats.org/officeDocument/2006/relationships/hyperlink" Target="http://www.csie.ntu.edu.tw/~cjlin/libsv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cs.huji.ac.il/~shais/code/index.html" TargetMode="External"/><Relationship Id="rId4" Type="http://schemas.openxmlformats.org/officeDocument/2006/relationships/hyperlink" Target="http://svmlight.joachims.org/svm_struct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5.wmf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0.png"/><Relationship Id="rId5" Type="http://schemas.openxmlformats.org/officeDocument/2006/relationships/image" Target="../media/image4.wmf"/><Relationship Id="rId10" Type="http://schemas.openxmlformats.org/officeDocument/2006/relationships/image" Target="../media/image9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89726" y="5511800"/>
            <a:ext cx="384721" cy="5859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300" spc="-300" dirty="0">
                <a:latin typeface="华文仿宋" panose="02010600040101010101" pitchFamily="2" charset="-122"/>
                <a:ea typeface="华文仿宋" panose="02010600040101010101" pitchFamily="2" charset="-122"/>
              </a:rPr>
              <a:t>张腾</a:t>
            </a:r>
          </a:p>
        </p:txBody>
      </p:sp>
    </p:spTree>
    <p:extLst>
      <p:ext uri="{BB962C8B-B14F-4D97-AF65-F5344CB8AC3E}">
        <p14:creationId xmlns:p14="http://schemas.microsoft.com/office/powerpoint/2010/main" val="164130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对偶问题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拉格朗日乘子法</a:t>
            </a:r>
            <a:endParaRPr lang="en-US" altLang="zh-CN" dirty="0" smtClean="0"/>
          </a:p>
          <a:p>
            <a:pPr lvl="1"/>
            <a:r>
              <a:rPr lang="zh-CN" altLang="en-US" dirty="0"/>
              <a:t>第一</a:t>
            </a:r>
            <a:r>
              <a:rPr lang="zh-CN" altLang="en-US" dirty="0" smtClean="0"/>
              <a:t>步：引入拉格朗日乘子          得到拉格朗日函数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marL="325800" lvl="1" indent="0">
              <a:buNone/>
            </a:pPr>
            <a:endParaRPr lang="en-US" altLang="zh-CN" dirty="0" smtClean="0"/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步：令                对</a:t>
            </a:r>
            <a:r>
              <a:rPr lang="en-US" altLang="zh-CN" b="1" i="1" dirty="0" smtClean="0"/>
              <a:t>     </a:t>
            </a:r>
            <a:r>
              <a:rPr lang="zh-CN" altLang="en-US" dirty="0" smtClean="0"/>
              <a:t>和</a:t>
            </a:r>
            <a:r>
              <a:rPr lang="en-US" altLang="zh-CN" i="1" dirty="0" smtClean="0"/>
              <a:t>   </a:t>
            </a:r>
            <a:r>
              <a:rPr lang="zh-CN" altLang="en-US" dirty="0" smtClean="0"/>
              <a:t>的</a:t>
            </a:r>
            <a:r>
              <a:rPr lang="zh-CN" altLang="en-US" dirty="0"/>
              <a:t>偏导为零可</a:t>
            </a:r>
            <a:r>
              <a:rPr lang="zh-CN" altLang="en-US" dirty="0" smtClean="0"/>
              <a:t>得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第三步：回代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195" y="1595365"/>
            <a:ext cx="786452" cy="28653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627" y="2907071"/>
            <a:ext cx="1310754" cy="3535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203" y="2973760"/>
            <a:ext cx="310923" cy="28653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680" y="2901661"/>
            <a:ext cx="156157" cy="3528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090" y="2024236"/>
            <a:ext cx="5145470" cy="7193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438" y="3395385"/>
            <a:ext cx="3206774" cy="71939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750" y="4619207"/>
            <a:ext cx="4304149" cy="14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0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解的稀疏性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最终模型：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KKT</a:t>
            </a:r>
            <a:r>
              <a:rPr lang="zh-CN" altLang="en-US" dirty="0" smtClean="0"/>
              <a:t>条件：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069" y="1202802"/>
            <a:ext cx="4577146" cy="36000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4676559" y="4146333"/>
            <a:ext cx="318053" cy="306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74248" y="5088438"/>
            <a:ext cx="6789154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/>
              <a:t>支持向量</a:t>
            </a:r>
            <a:r>
              <a:rPr lang="zh-CN" altLang="en-US" sz="2400" dirty="0" smtClean="0"/>
              <a:t>机解的</a:t>
            </a:r>
            <a:r>
              <a:rPr lang="zh-CN" altLang="en-US" sz="2400" dirty="0" smtClean="0">
                <a:solidFill>
                  <a:schemeClr val="tx2"/>
                </a:solidFill>
              </a:rPr>
              <a:t>稀疏性</a:t>
            </a:r>
            <a:r>
              <a:rPr lang="en-US" altLang="zh-CN" sz="2400" dirty="0" smtClean="0"/>
              <a:t>: </a:t>
            </a:r>
            <a:r>
              <a:rPr lang="zh-CN" altLang="en-US" sz="2400" dirty="0"/>
              <a:t>训练完成后</a:t>
            </a:r>
            <a:r>
              <a:rPr lang="en-US" altLang="zh-CN" sz="2400" dirty="0"/>
              <a:t>, </a:t>
            </a:r>
            <a:r>
              <a:rPr lang="zh-CN" altLang="en-US" sz="2400" dirty="0"/>
              <a:t>大部分的训练样本都不需保留</a:t>
            </a:r>
            <a:r>
              <a:rPr lang="en-US" altLang="zh-CN" sz="2400" dirty="0"/>
              <a:t>, </a:t>
            </a:r>
            <a:r>
              <a:rPr lang="zh-CN" altLang="en-US" sz="2400" dirty="0" smtClean="0"/>
              <a:t>最终</a:t>
            </a:r>
            <a:r>
              <a:rPr lang="zh-CN" altLang="en-US" sz="2400" dirty="0"/>
              <a:t>模型仅与支持向量有关</a:t>
            </a:r>
            <a:r>
              <a:rPr lang="en-US" altLang="zh-CN" sz="2400" dirty="0"/>
              <a:t>.</a:t>
            </a:r>
            <a:endParaRPr lang="zh-CN" altLang="en-US" sz="2200" dirty="0">
              <a:latin typeface="Verdana" panose="020B0604030504040204" pitchFamily="34" charset="0"/>
              <a:ea typeface="幼圆" panose="02010509060101010101" pitchFamily="49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8" y="2435836"/>
            <a:ext cx="2822693" cy="132904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857" y="4117217"/>
            <a:ext cx="1505843" cy="35969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471" y="4141602"/>
            <a:ext cx="847417" cy="3109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336473" y="1039091"/>
            <a:ext cx="1910458" cy="678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87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求解方法 </a:t>
            </a:r>
            <a:r>
              <a:rPr lang="en-US" altLang="zh-CN" dirty="0" smtClean="0"/>
              <a:t>- SMO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基本思路：不断</a:t>
            </a:r>
            <a:r>
              <a:rPr lang="zh-CN" altLang="en-US" dirty="0"/>
              <a:t>执行如下两个步骤直至</a:t>
            </a:r>
            <a:r>
              <a:rPr lang="zh-CN" altLang="en-US" dirty="0" smtClean="0"/>
              <a:t>收敛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/>
              <a:t>第一</a:t>
            </a:r>
            <a:r>
              <a:rPr lang="zh-CN" altLang="en-US" dirty="0" smtClean="0"/>
              <a:t>步：</a:t>
            </a:r>
            <a:r>
              <a:rPr lang="zh-CN" altLang="en-US" dirty="0"/>
              <a:t>选取一对需更新的</a:t>
            </a:r>
            <a:r>
              <a:rPr lang="zh-CN" altLang="en-US" dirty="0" smtClean="0"/>
              <a:t>变量    和    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步：固定</a:t>
            </a:r>
            <a:r>
              <a:rPr lang="en-US" altLang="zh-CN" i="1" dirty="0"/>
              <a:t> </a:t>
            </a:r>
            <a:r>
              <a:rPr lang="en-US" altLang="zh-CN" i="1" dirty="0" smtClean="0"/>
              <a:t>   </a:t>
            </a:r>
            <a:r>
              <a:rPr lang="zh-CN" altLang="en-US" dirty="0" smtClean="0"/>
              <a:t>和    以外</a:t>
            </a:r>
            <a:r>
              <a:rPr lang="zh-CN" altLang="en-US" dirty="0"/>
              <a:t>的参数</a:t>
            </a:r>
            <a:r>
              <a:rPr lang="en-US" altLang="zh-CN" dirty="0"/>
              <a:t>, </a:t>
            </a:r>
            <a:r>
              <a:rPr lang="zh-CN" altLang="en-US" dirty="0" smtClean="0"/>
              <a:t>求解对偶问题更新    和    </a:t>
            </a:r>
            <a:r>
              <a:rPr lang="en-US" altLang="zh-CN" dirty="0" smtClean="0"/>
              <a:t>.</a:t>
            </a:r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仅</a:t>
            </a:r>
            <a:r>
              <a:rPr lang="zh-CN" altLang="en-US" dirty="0" smtClean="0"/>
              <a:t>考虑    和    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对偶问题的约束变为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r>
              <a:rPr lang="zh-CN" altLang="en-US" dirty="0" smtClean="0"/>
              <a:t>偏移项  ：通过支持向量来确定</a:t>
            </a:r>
            <a:r>
              <a:rPr lang="en-US" altLang="zh-CN" dirty="0" smtClean="0"/>
              <a:t>.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072739"/>
              </p:ext>
            </p:extLst>
          </p:nvPr>
        </p:nvGraphicFramePr>
        <p:xfrm>
          <a:off x="4634397" y="1621105"/>
          <a:ext cx="285378" cy="2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2" name="Formula" r:id="rId3" imgW="134640" imgH="119520" progId="Equation.Ribbit">
                  <p:embed/>
                </p:oleObj>
              </mc:Choice>
              <mc:Fallback>
                <p:oleObj name="Formula" r:id="rId3" imgW="134640" imgH="1195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34397" y="1621105"/>
                        <a:ext cx="285378" cy="25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996664"/>
              </p:ext>
            </p:extLst>
          </p:nvPr>
        </p:nvGraphicFramePr>
        <p:xfrm>
          <a:off x="5236767" y="1616725"/>
          <a:ext cx="300738" cy="28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3" name="Formula" r:id="rId5" imgW="143640" imgH="133560" progId="Equation.Ribbit">
                  <p:embed/>
                </p:oleObj>
              </mc:Choice>
              <mc:Fallback>
                <p:oleObj name="Formula" r:id="rId5" imgW="143640" imgH="1335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36767" y="1616725"/>
                        <a:ext cx="300738" cy="28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365611"/>
              </p:ext>
            </p:extLst>
          </p:nvPr>
        </p:nvGraphicFramePr>
        <p:xfrm>
          <a:off x="2600187" y="1972288"/>
          <a:ext cx="285378" cy="2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4" name="Formula" r:id="rId7" imgW="134640" imgH="119520" progId="Equation.Ribbit">
                  <p:embed/>
                </p:oleObj>
              </mc:Choice>
              <mc:Fallback>
                <p:oleObj name="Formula" r:id="rId7" imgW="134640" imgH="1195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00187" y="1972288"/>
                        <a:ext cx="285378" cy="25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58025"/>
              </p:ext>
            </p:extLst>
          </p:nvPr>
        </p:nvGraphicFramePr>
        <p:xfrm>
          <a:off x="3202557" y="1967908"/>
          <a:ext cx="300738" cy="28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5" name="Formula" r:id="rId8" imgW="143640" imgH="133560" progId="Equation.Ribbit">
                  <p:embed/>
                </p:oleObj>
              </mc:Choice>
              <mc:Fallback>
                <p:oleObj name="Formula" r:id="rId8" imgW="143640" imgH="1335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2557" y="1967908"/>
                        <a:ext cx="300738" cy="28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642298"/>
              </p:ext>
            </p:extLst>
          </p:nvPr>
        </p:nvGraphicFramePr>
        <p:xfrm>
          <a:off x="7046292" y="1965560"/>
          <a:ext cx="285378" cy="2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6" name="Formula" r:id="rId9" imgW="134640" imgH="119520" progId="Equation.Ribbit">
                  <p:embed/>
                </p:oleObj>
              </mc:Choice>
              <mc:Fallback>
                <p:oleObj name="Formula" r:id="rId9" imgW="134640" imgH="1195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46292" y="1965560"/>
                        <a:ext cx="285378" cy="25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213416"/>
              </p:ext>
            </p:extLst>
          </p:nvPr>
        </p:nvGraphicFramePr>
        <p:xfrm>
          <a:off x="7648662" y="1961180"/>
          <a:ext cx="300738" cy="28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7" name="Formula" r:id="rId10" imgW="143640" imgH="133560" progId="Equation.Ribbit">
                  <p:embed/>
                </p:oleObj>
              </mc:Choice>
              <mc:Fallback>
                <p:oleObj name="Formula" r:id="rId10" imgW="143640" imgH="1335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48662" y="1961180"/>
                        <a:ext cx="300738" cy="28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442650"/>
              </p:ext>
            </p:extLst>
          </p:nvPr>
        </p:nvGraphicFramePr>
        <p:xfrm>
          <a:off x="1620521" y="2810735"/>
          <a:ext cx="285378" cy="2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8" name="Formula" r:id="rId11" imgW="134640" imgH="119520" progId="Equation.Ribbit">
                  <p:embed/>
                </p:oleObj>
              </mc:Choice>
              <mc:Fallback>
                <p:oleObj name="Formula" r:id="rId11" imgW="134640" imgH="1195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0521" y="2810735"/>
                        <a:ext cx="285378" cy="25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555823"/>
              </p:ext>
            </p:extLst>
          </p:nvPr>
        </p:nvGraphicFramePr>
        <p:xfrm>
          <a:off x="2250187" y="2806355"/>
          <a:ext cx="300738" cy="28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9" name="Formula" r:id="rId12" imgW="143640" imgH="133560" progId="Equation.Ribbit">
                  <p:embed/>
                </p:oleObj>
              </mc:Choice>
              <mc:Fallback>
                <p:oleObj name="Formula" r:id="rId12" imgW="143640" imgH="1335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50187" y="2806355"/>
                        <a:ext cx="300738" cy="28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1174248" y="3982476"/>
            <a:ext cx="6789154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zh-CN" altLang="en-US" sz="2400" dirty="0"/>
              <a:t>用一个变量表示另一个变量</a:t>
            </a:r>
            <a:r>
              <a:rPr lang="en-US" altLang="zh-CN" sz="2400" dirty="0"/>
              <a:t>, </a:t>
            </a:r>
            <a:r>
              <a:rPr lang="zh-CN" altLang="en-US" sz="2400" dirty="0" smtClean="0"/>
              <a:t>回代入对偶问题可</a:t>
            </a:r>
            <a:r>
              <a:rPr lang="zh-CN" altLang="en-US" sz="2400" dirty="0"/>
              <a:t>得一</a:t>
            </a:r>
            <a:r>
              <a:rPr lang="zh-CN" altLang="en-US" sz="2400" dirty="0" smtClean="0"/>
              <a:t>个单变量的二次规划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该问题具有</a:t>
            </a:r>
            <a:r>
              <a:rPr lang="zh-CN" altLang="en-US" sz="2400" dirty="0">
                <a:solidFill>
                  <a:schemeClr val="tx2"/>
                </a:solidFill>
              </a:rPr>
              <a:t>闭式</a:t>
            </a:r>
            <a:r>
              <a:rPr lang="zh-CN" altLang="en-US" sz="2400" dirty="0" smtClean="0">
                <a:solidFill>
                  <a:schemeClr val="tx2"/>
                </a:solidFill>
              </a:rPr>
              <a:t>解</a:t>
            </a:r>
            <a:r>
              <a:rPr lang="en-US" altLang="zh-CN" sz="2400" dirty="0" smtClean="0"/>
              <a:t>.</a:t>
            </a:r>
            <a:endParaRPr lang="en-US" altLang="zh-CN" sz="24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25" y="5296582"/>
            <a:ext cx="164606" cy="37188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435" y="3159002"/>
            <a:ext cx="5480779" cy="7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间隔与支持向量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对偶问题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/>
              <a:t>核函数</a:t>
            </a:r>
            <a:endParaRPr lang="en-US" altLang="zh-CN" dirty="0" smtClean="0"/>
          </a:p>
          <a:p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软间隔与正则化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支持向量回归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核方法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2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线性不可分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-Q:</a:t>
            </a:r>
            <a:r>
              <a:rPr lang="zh-CN" altLang="en-US" dirty="0" smtClean="0"/>
              <a:t>若不存在一</a:t>
            </a:r>
            <a:r>
              <a:rPr lang="zh-CN" altLang="en-US" dirty="0"/>
              <a:t>个能正确划分两类样本的</a:t>
            </a:r>
            <a:r>
              <a:rPr lang="zh-CN" altLang="en-US" dirty="0" smtClean="0"/>
              <a:t>超平面</a:t>
            </a:r>
            <a:r>
              <a:rPr lang="en-US" altLang="zh-CN" dirty="0" smtClean="0"/>
              <a:t>, </a:t>
            </a:r>
            <a:r>
              <a:rPr lang="zh-CN" altLang="en-US" dirty="0" smtClean="0"/>
              <a:t>怎么办</a:t>
            </a:r>
            <a:r>
              <a:rPr lang="en-US" altLang="zh-CN" dirty="0" smtClean="0"/>
              <a:t>?</a:t>
            </a:r>
          </a:p>
          <a:p>
            <a:pPr marL="0" indent="0">
              <a:buNone/>
            </a:pPr>
            <a:r>
              <a:rPr lang="en-US" altLang="zh-CN" dirty="0" smtClean="0"/>
              <a:t>-A:</a:t>
            </a:r>
            <a:r>
              <a:rPr lang="zh-CN" altLang="en-US" dirty="0" smtClean="0"/>
              <a:t>将</a:t>
            </a:r>
            <a:r>
              <a:rPr lang="zh-CN" altLang="en-US" dirty="0"/>
              <a:t>样本从原始空间映射到一个</a:t>
            </a:r>
            <a:r>
              <a:rPr lang="zh-CN" altLang="en-US" dirty="0">
                <a:solidFill>
                  <a:schemeClr val="tx2"/>
                </a:solidFill>
              </a:rPr>
              <a:t>更高维</a:t>
            </a:r>
            <a:r>
              <a:rPr lang="zh-CN" altLang="en-US" dirty="0"/>
              <a:t>的特征空间</a:t>
            </a:r>
            <a:r>
              <a:rPr lang="en-US" altLang="zh-CN" dirty="0"/>
              <a:t>, </a:t>
            </a:r>
            <a:r>
              <a:rPr lang="zh-CN" altLang="en-US" dirty="0"/>
              <a:t>使得样本在这个特征空间内线性可分</a:t>
            </a:r>
            <a:r>
              <a:rPr lang="en-US" altLang="zh-CN" dirty="0"/>
              <a:t>.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</p:txBody>
      </p:sp>
      <p:cxnSp>
        <p:nvCxnSpPr>
          <p:cNvPr id="4" name="直接箭头连接符 3"/>
          <p:cNvCxnSpPr/>
          <p:nvPr/>
        </p:nvCxnSpPr>
        <p:spPr>
          <a:xfrm flipH="1" flipV="1">
            <a:off x="1548673" y="3035347"/>
            <a:ext cx="0" cy="216000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1548673" y="5170549"/>
            <a:ext cx="2160000" cy="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1927659" y="3583524"/>
            <a:ext cx="1259870" cy="1238551"/>
            <a:chOff x="1772741" y="1770345"/>
            <a:chExt cx="1259870" cy="1238551"/>
          </a:xfrm>
        </p:grpSpPr>
        <p:grpSp>
          <p:nvGrpSpPr>
            <p:cNvPr id="7" name="组合 6"/>
            <p:cNvGrpSpPr/>
            <p:nvPr/>
          </p:nvGrpSpPr>
          <p:grpSpPr>
            <a:xfrm>
              <a:off x="2924611" y="2900896"/>
              <a:ext cx="108000" cy="108000"/>
              <a:chOff x="5476803" y="2392530"/>
              <a:chExt cx="108000" cy="108000"/>
            </a:xfrm>
          </p:grpSpPr>
          <p:cxnSp>
            <p:nvCxnSpPr>
              <p:cNvPr id="13" name="直接连接符 12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组合 7"/>
            <p:cNvGrpSpPr/>
            <p:nvPr/>
          </p:nvGrpSpPr>
          <p:grpSpPr>
            <a:xfrm>
              <a:off x="1772741" y="1770345"/>
              <a:ext cx="108000" cy="108000"/>
              <a:chOff x="5476803" y="2392530"/>
              <a:chExt cx="108000" cy="108000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连接符 8"/>
            <p:cNvCxnSpPr/>
            <p:nvPr/>
          </p:nvCxnSpPr>
          <p:spPr>
            <a:xfrm>
              <a:off x="2924611" y="1824345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772741" y="2970574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任意多边形 14"/>
          <p:cNvSpPr/>
          <p:nvPr/>
        </p:nvSpPr>
        <p:spPr>
          <a:xfrm rot="1472675">
            <a:off x="1814990" y="3507415"/>
            <a:ext cx="1869834" cy="1287549"/>
          </a:xfrm>
          <a:custGeom>
            <a:avLst/>
            <a:gdLst>
              <a:gd name="connsiteX0" fmla="*/ 440266 w 1856405"/>
              <a:gd name="connsiteY0" fmla="*/ 0 h 1821971"/>
              <a:gd name="connsiteX1" fmla="*/ 1851378 w 1856405"/>
              <a:gd name="connsiteY1" fmla="*/ 1749778 h 1821971"/>
              <a:gd name="connsiteX2" fmla="*/ 0 w 1856405"/>
              <a:gd name="connsiteY2" fmla="*/ 1512711 h 1821971"/>
              <a:gd name="connsiteX3" fmla="*/ 0 w 1856405"/>
              <a:gd name="connsiteY3" fmla="*/ 1512711 h 1821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6405" h="1821971">
                <a:moveTo>
                  <a:pt x="440266" y="0"/>
                </a:moveTo>
                <a:cubicBezTo>
                  <a:pt x="1182511" y="748830"/>
                  <a:pt x="1924756" y="1497660"/>
                  <a:pt x="1851378" y="1749778"/>
                </a:cubicBezTo>
                <a:cubicBezTo>
                  <a:pt x="1778000" y="2001896"/>
                  <a:pt x="0" y="1512711"/>
                  <a:pt x="0" y="1512711"/>
                </a:cubicBezTo>
                <a:lnTo>
                  <a:pt x="0" y="1512711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5557148" y="2893287"/>
            <a:ext cx="2589902" cy="2647028"/>
            <a:chOff x="4882943" y="976705"/>
            <a:chExt cx="2589902" cy="2647028"/>
          </a:xfrm>
        </p:grpSpPr>
        <p:cxnSp>
          <p:nvCxnSpPr>
            <p:cNvPr id="17" name="直接箭头连接符 16"/>
            <p:cNvCxnSpPr/>
            <p:nvPr/>
          </p:nvCxnSpPr>
          <p:spPr>
            <a:xfrm flipH="1" flipV="1">
              <a:off x="5681042" y="976705"/>
              <a:ext cx="0" cy="1800000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5672845" y="2774272"/>
              <a:ext cx="1800000" cy="0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H="1">
              <a:off x="4882943" y="2774212"/>
              <a:ext cx="802679" cy="849521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0" name="组合 19"/>
            <p:cNvGrpSpPr/>
            <p:nvPr/>
          </p:nvGrpSpPr>
          <p:grpSpPr>
            <a:xfrm>
              <a:off x="5183915" y="3189965"/>
              <a:ext cx="144000" cy="144000"/>
              <a:chOff x="7101657" y="1465531"/>
              <a:chExt cx="144000" cy="144000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7101657" y="1465531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2" name="组合 41"/>
              <p:cNvGrpSpPr/>
              <p:nvPr/>
            </p:nvGrpSpPr>
            <p:grpSpPr>
              <a:xfrm>
                <a:off x="7120045" y="1481721"/>
                <a:ext cx="108000" cy="108000"/>
                <a:chOff x="5476803" y="2392530"/>
                <a:chExt cx="108000" cy="108000"/>
              </a:xfrm>
            </p:grpSpPr>
            <p:cxnSp>
              <p:nvCxnSpPr>
                <p:cNvPr id="43" name="直接连接符 42"/>
                <p:cNvCxnSpPr/>
                <p:nvPr/>
              </p:nvCxnSpPr>
              <p:spPr>
                <a:xfrm>
                  <a:off x="5476803" y="2446530"/>
                  <a:ext cx="108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 rot="5400000">
                  <a:off x="5476803" y="2446530"/>
                  <a:ext cx="108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1" name="直接箭头连接符 20"/>
            <p:cNvCxnSpPr/>
            <p:nvPr/>
          </p:nvCxnSpPr>
          <p:spPr>
            <a:xfrm flipH="1">
              <a:off x="5249077" y="1769551"/>
              <a:ext cx="455344" cy="487923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5249077" y="2273664"/>
              <a:ext cx="6838" cy="886843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6646110" y="1816416"/>
              <a:ext cx="6838" cy="972000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H="1" flipV="1">
              <a:off x="5693933" y="1790153"/>
              <a:ext cx="936000" cy="3710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5" name="组合 24"/>
            <p:cNvGrpSpPr/>
            <p:nvPr/>
          </p:nvGrpSpPr>
          <p:grpSpPr>
            <a:xfrm>
              <a:off x="5619505" y="1712961"/>
              <a:ext cx="144000" cy="144000"/>
              <a:chOff x="7101657" y="1465531"/>
              <a:chExt cx="144000" cy="144000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7101657" y="1465531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7120045" y="1481721"/>
                <a:ext cx="108000" cy="108000"/>
                <a:chOff x="5476803" y="2392530"/>
                <a:chExt cx="108000" cy="108000"/>
              </a:xfrm>
            </p:grpSpPr>
            <p:cxnSp>
              <p:nvCxnSpPr>
                <p:cNvPr id="39" name="直接连接符 38"/>
                <p:cNvCxnSpPr/>
                <p:nvPr/>
              </p:nvCxnSpPr>
              <p:spPr>
                <a:xfrm>
                  <a:off x="5476803" y="2446530"/>
                  <a:ext cx="108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>
                <a:xfrm rot="5400000">
                  <a:off x="5476803" y="2446530"/>
                  <a:ext cx="108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6" name="直接箭头连接符 25"/>
            <p:cNvCxnSpPr/>
            <p:nvPr/>
          </p:nvCxnSpPr>
          <p:spPr>
            <a:xfrm flipH="1" flipV="1">
              <a:off x="5249077" y="3238588"/>
              <a:ext cx="936000" cy="3710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H="1">
              <a:off x="6192303" y="2752000"/>
              <a:ext cx="455344" cy="487923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 flipV="1">
              <a:off x="5249077" y="2262477"/>
              <a:ext cx="936000" cy="3710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6196220" y="2266000"/>
              <a:ext cx="6838" cy="972000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H="1">
              <a:off x="6192303" y="1798427"/>
              <a:ext cx="455344" cy="487923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组合 30"/>
            <p:cNvGrpSpPr/>
            <p:nvPr/>
          </p:nvGrpSpPr>
          <p:grpSpPr>
            <a:xfrm>
              <a:off x="6127639" y="2212067"/>
              <a:ext cx="144000" cy="144000"/>
              <a:chOff x="7101657" y="1465531"/>
              <a:chExt cx="144000" cy="144000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7101657" y="1465531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" name="直接连接符 35"/>
              <p:cNvCxnSpPr/>
              <p:nvPr/>
            </p:nvCxnSpPr>
            <p:spPr>
              <a:xfrm>
                <a:off x="7120045" y="1535721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/>
            <p:cNvGrpSpPr/>
            <p:nvPr/>
          </p:nvGrpSpPr>
          <p:grpSpPr>
            <a:xfrm>
              <a:off x="5637893" y="2677645"/>
              <a:ext cx="144000" cy="144000"/>
              <a:chOff x="7101657" y="1465531"/>
              <a:chExt cx="144000" cy="144000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7101657" y="1465531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>
                <a:off x="7120045" y="1535721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5" name="直接连接符 44"/>
          <p:cNvCxnSpPr/>
          <p:nvPr/>
        </p:nvCxnSpPr>
        <p:spPr>
          <a:xfrm>
            <a:off x="6540046" y="3695957"/>
            <a:ext cx="67241" cy="504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6092755" y="4196904"/>
            <a:ext cx="517392" cy="948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6355247" y="3715009"/>
            <a:ext cx="177068" cy="2937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6065938" y="4967591"/>
            <a:ext cx="23944" cy="18821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6060048" y="4018879"/>
            <a:ext cx="287973" cy="97047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任意多边形 49"/>
          <p:cNvSpPr/>
          <p:nvPr/>
        </p:nvSpPr>
        <p:spPr>
          <a:xfrm>
            <a:off x="6069589" y="3700137"/>
            <a:ext cx="538163" cy="1452563"/>
          </a:xfrm>
          <a:custGeom>
            <a:avLst/>
            <a:gdLst>
              <a:gd name="connsiteX0" fmla="*/ 466725 w 538163"/>
              <a:gd name="connsiteY0" fmla="*/ 0 h 1452563"/>
              <a:gd name="connsiteX1" fmla="*/ 538163 w 538163"/>
              <a:gd name="connsiteY1" fmla="*/ 490538 h 1452563"/>
              <a:gd name="connsiteX2" fmla="*/ 23813 w 538163"/>
              <a:gd name="connsiteY2" fmla="*/ 1452563 h 1452563"/>
              <a:gd name="connsiteX3" fmla="*/ 0 w 538163"/>
              <a:gd name="connsiteY3" fmla="*/ 1285875 h 1452563"/>
              <a:gd name="connsiteX4" fmla="*/ 285750 w 538163"/>
              <a:gd name="connsiteY4" fmla="*/ 309563 h 1452563"/>
              <a:gd name="connsiteX5" fmla="*/ 466725 w 538163"/>
              <a:gd name="connsiteY5" fmla="*/ 0 h 145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163" h="1452563">
                <a:moveTo>
                  <a:pt x="466725" y="0"/>
                </a:moveTo>
                <a:lnTo>
                  <a:pt x="538163" y="490538"/>
                </a:lnTo>
                <a:lnTo>
                  <a:pt x="23813" y="1452563"/>
                </a:lnTo>
                <a:lnTo>
                  <a:pt x="0" y="1285875"/>
                </a:lnTo>
                <a:lnTo>
                  <a:pt x="285750" y="309563"/>
                </a:lnTo>
                <a:lnTo>
                  <a:pt x="466725" y="0"/>
                </a:lnTo>
                <a:close/>
              </a:path>
            </a:pathLst>
          </a:cu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236543"/>
              </p:ext>
            </p:extLst>
          </p:nvPr>
        </p:nvGraphicFramePr>
        <p:xfrm>
          <a:off x="4118659" y="3724608"/>
          <a:ext cx="1022270" cy="2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" name="Formula" r:id="rId3" imgW="631440" imgH="177840" progId="Equation.Ribbit">
                  <p:embed/>
                </p:oleObj>
              </mc:Choice>
              <mc:Fallback>
                <p:oleObj name="Formula" r:id="rId3" imgW="631440" imgH="177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8659" y="3724608"/>
                        <a:ext cx="1022270" cy="28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右箭头 51"/>
          <p:cNvSpPr/>
          <p:nvPr/>
        </p:nvSpPr>
        <p:spPr>
          <a:xfrm>
            <a:off x="3972437" y="4098386"/>
            <a:ext cx="1429946" cy="231976"/>
          </a:xfrm>
          <a:prstGeom prst="rightArrow">
            <a:avLst>
              <a:gd name="adj1" fmla="val 26304"/>
              <a:gd name="adj2" fmla="val 7988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1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878" y="5382273"/>
            <a:ext cx="5462489" cy="81083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878" y="3282098"/>
            <a:ext cx="5742930" cy="18960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核支持向量机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266825"/>
            <a:ext cx="8616950" cy="403080"/>
          </a:xfrm>
        </p:spPr>
        <p:txBody>
          <a:bodyPr/>
          <a:lstStyle/>
          <a:p>
            <a:r>
              <a:rPr lang="zh-CN" altLang="en-US" dirty="0" smtClean="0"/>
              <a:t>设样本   映射后的向量为      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划分超平面为                        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577336" y="1381883"/>
          <a:ext cx="209176" cy="2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5" name="Formula" r:id="rId5" imgW="100440" imgH="120960" progId="Equation.Ribbit">
                  <p:embed/>
                </p:oleObj>
              </mc:Choice>
              <mc:Fallback>
                <p:oleObj name="Formula" r:id="rId5" imgW="100440" imgH="1209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77336" y="1381883"/>
                        <a:ext cx="209176" cy="25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3822094" y="1309883"/>
          <a:ext cx="544843" cy="3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6" name="Formula" r:id="rId7" imgW="295920" imgH="176760" progId="Equation.Ribbit">
                  <p:embed/>
                </p:oleObj>
              </mc:Choice>
              <mc:Fallback>
                <p:oleObj name="Formula" r:id="rId7" imgW="29592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22094" y="1309883"/>
                        <a:ext cx="544843" cy="3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6261321" y="1289050"/>
          <a:ext cx="23590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7" name="Formula" r:id="rId9" imgW="1280160" imgH="198360" progId="Equation.Ribbit">
                  <p:embed/>
                </p:oleObj>
              </mc:Choice>
              <mc:Fallback>
                <p:oleObj name="Formula" r:id="rId9" imgW="1280160" imgH="1983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61321" y="1289050"/>
                        <a:ext cx="235902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内容占位符 3"/>
          <p:cNvSpPr txBox="1">
            <a:spLocks/>
          </p:cNvSpPr>
          <p:nvPr/>
        </p:nvSpPr>
        <p:spPr>
          <a:xfrm>
            <a:off x="432655" y="2331484"/>
            <a:ext cx="1353857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原始问题</a:t>
            </a:r>
          </a:p>
        </p:txBody>
      </p:sp>
      <p:sp>
        <p:nvSpPr>
          <p:cNvPr id="9" name="内容占位符 3"/>
          <p:cNvSpPr txBox="1">
            <a:spLocks/>
          </p:cNvSpPr>
          <p:nvPr/>
        </p:nvSpPr>
        <p:spPr>
          <a:xfrm>
            <a:off x="432655" y="4017420"/>
            <a:ext cx="1353857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对偶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235920" y="3335826"/>
            <a:ext cx="1642551" cy="7229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3"/>
          <p:cNvSpPr txBox="1">
            <a:spLocks/>
          </p:cNvSpPr>
          <p:nvPr/>
        </p:nvSpPr>
        <p:spPr>
          <a:xfrm>
            <a:off x="706073" y="5543909"/>
            <a:ext cx="807019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预测</a:t>
            </a:r>
          </a:p>
        </p:txBody>
      </p:sp>
      <p:sp>
        <p:nvSpPr>
          <p:cNvPr id="14" name="矩形 13"/>
          <p:cNvSpPr/>
          <p:nvPr/>
        </p:nvSpPr>
        <p:spPr>
          <a:xfrm>
            <a:off x="5865994" y="5426210"/>
            <a:ext cx="1380968" cy="7229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787382" y="4458336"/>
            <a:ext cx="2947878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zh-CN" altLang="en-US" sz="2400" dirty="0" smtClean="0"/>
              <a:t>只以</a:t>
            </a:r>
            <a:r>
              <a:rPr lang="zh-CN" altLang="en-US" sz="2400" dirty="0" smtClean="0">
                <a:solidFill>
                  <a:schemeClr val="tx2"/>
                </a:solidFill>
              </a:rPr>
              <a:t>内积</a:t>
            </a:r>
            <a:r>
              <a:rPr lang="zh-CN" altLang="en-US" sz="2400" dirty="0" smtClean="0"/>
              <a:t>的形式出现</a:t>
            </a:r>
            <a:endParaRPr lang="en-US" altLang="zh-CN" sz="24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878" y="1878012"/>
            <a:ext cx="5517358" cy="11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0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  <p:bldP spid="12" grpId="0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基本想法：不显式地设计核映射</a:t>
            </a:r>
            <a:r>
              <a:rPr lang="en-US" altLang="zh-CN" dirty="0" smtClean="0"/>
              <a:t>, </a:t>
            </a:r>
            <a:r>
              <a:rPr lang="zh-CN" altLang="en-US" dirty="0" smtClean="0"/>
              <a:t>而是设计</a:t>
            </a:r>
            <a:r>
              <a:rPr lang="zh-CN" altLang="en-US" dirty="0" smtClean="0">
                <a:solidFill>
                  <a:schemeClr val="tx2"/>
                </a:solidFill>
              </a:rPr>
              <a:t>核函数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endParaRPr lang="en-US" altLang="zh-CN" dirty="0" smtClean="0">
              <a:solidFill>
                <a:schemeClr val="tx2"/>
              </a:solidFill>
            </a:endParaRPr>
          </a:p>
          <a:p>
            <a:endParaRPr lang="en-US" altLang="zh-CN" dirty="0">
              <a:solidFill>
                <a:schemeClr val="tx2"/>
              </a:solidFill>
            </a:endParaRPr>
          </a:p>
          <a:p>
            <a:r>
              <a:rPr lang="en-US" altLang="zh-CN" dirty="0" smtClean="0"/>
              <a:t>Mercer</a:t>
            </a:r>
            <a:r>
              <a:rPr lang="zh-CN" altLang="en-US" dirty="0" smtClean="0"/>
              <a:t>定理</a:t>
            </a:r>
            <a:r>
              <a:rPr lang="en-US" altLang="zh-CN" dirty="0" smtClean="0"/>
              <a:t>(</a:t>
            </a:r>
            <a:r>
              <a:rPr lang="zh-CN" altLang="en-US" dirty="0" smtClean="0"/>
              <a:t>充分非必要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zh-CN" altLang="en-US" dirty="0"/>
              <a:t>只要一个对称函数所对应的核矩阵</a:t>
            </a:r>
            <a:r>
              <a:rPr lang="zh-CN" altLang="en-US" dirty="0">
                <a:solidFill>
                  <a:schemeClr val="tx2"/>
                </a:solidFill>
              </a:rPr>
              <a:t>半正定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</a:t>
            </a:r>
            <a:r>
              <a:rPr lang="zh-CN" altLang="en-US" dirty="0"/>
              <a:t>它就能作为</a:t>
            </a:r>
            <a:r>
              <a:rPr lang="zh-CN" altLang="en-US" dirty="0" smtClean="0"/>
              <a:t>核函数来使用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zh-CN" altLang="en-US" dirty="0" smtClean="0"/>
              <a:t>常用核函数：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89" y="4041444"/>
            <a:ext cx="7929472" cy="216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065" y="1729609"/>
            <a:ext cx="3127519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6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间隔与支持向量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对偶问题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核函数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/>
              <a:t>软间隔与正则化</a:t>
            </a:r>
            <a:endParaRPr lang="en-US" altLang="zh-CN" dirty="0" smtClean="0"/>
          </a:p>
          <a:p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支持向量回归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核方法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52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软间隔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-Q:</a:t>
            </a:r>
            <a:r>
              <a:rPr lang="zh-CN" altLang="en-US" dirty="0" smtClean="0"/>
              <a:t>现实中</a:t>
            </a:r>
            <a:r>
              <a:rPr lang="en-US" altLang="zh-CN" dirty="0" smtClean="0"/>
              <a:t>, </a:t>
            </a:r>
            <a:r>
              <a:rPr lang="zh-CN" altLang="en-US" dirty="0" smtClean="0"/>
              <a:t>很难</a:t>
            </a:r>
            <a:r>
              <a:rPr lang="zh-CN" altLang="en-US" dirty="0"/>
              <a:t>确定合适的核函数使得训练样本在特征空间中线性可</a:t>
            </a:r>
            <a:r>
              <a:rPr lang="zh-CN" altLang="en-US" dirty="0" smtClean="0"/>
              <a:t>分</a:t>
            </a:r>
            <a:r>
              <a:rPr lang="en-US" altLang="zh-CN" dirty="0"/>
              <a:t>;</a:t>
            </a:r>
            <a:r>
              <a:rPr lang="en-US" altLang="zh-CN" dirty="0" smtClean="0"/>
              <a:t> </a:t>
            </a:r>
            <a:r>
              <a:rPr lang="zh-CN" altLang="en-US" dirty="0" smtClean="0"/>
              <a:t>同时一个线性可分的结果也很难断定是否是有过拟合造成的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-A:</a:t>
            </a:r>
            <a:r>
              <a:rPr lang="zh-CN" altLang="en-US" dirty="0" smtClean="0"/>
              <a:t>引入</a:t>
            </a:r>
            <a:r>
              <a:rPr lang="en-US" altLang="zh-CN" dirty="0" smtClean="0"/>
              <a:t>”</a:t>
            </a:r>
            <a:r>
              <a:rPr lang="zh-CN" altLang="en-US" dirty="0" smtClean="0">
                <a:solidFill>
                  <a:schemeClr val="tx2"/>
                </a:solidFill>
              </a:rPr>
              <a:t>软间隔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的概念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允许</a:t>
            </a:r>
            <a:r>
              <a:rPr lang="zh-CN" altLang="en-US" dirty="0"/>
              <a:t>支持向量机在一些样本</a:t>
            </a:r>
            <a:r>
              <a:rPr lang="zh-CN" altLang="en-US" dirty="0" smtClean="0"/>
              <a:t>上</a:t>
            </a:r>
            <a:r>
              <a:rPr lang="zh-CN" altLang="en-US" dirty="0"/>
              <a:t>不</a:t>
            </a:r>
            <a:r>
              <a:rPr lang="zh-CN" altLang="en-US" dirty="0" smtClean="0"/>
              <a:t>满足约束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cxnSp>
        <p:nvCxnSpPr>
          <p:cNvPr id="59" name="直接连接符 58"/>
          <p:cNvCxnSpPr/>
          <p:nvPr/>
        </p:nvCxnSpPr>
        <p:spPr>
          <a:xfrm flipV="1">
            <a:off x="3755706" y="3622032"/>
            <a:ext cx="1954824" cy="1915691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3368356" y="3256907"/>
            <a:ext cx="1954824" cy="1915691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对象 63"/>
          <p:cNvGraphicFramePr>
            <a:graphicFrameLocks noChangeAspect="1"/>
          </p:cNvGraphicFramePr>
          <p:nvPr>
            <p:extLst/>
          </p:nvPr>
        </p:nvGraphicFramePr>
        <p:xfrm>
          <a:off x="5513307" y="4360183"/>
          <a:ext cx="12065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1" name="Formula" r:id="rId3" imgW="955080" imgH="195840" progId="Equation.Ribbit">
                  <p:embed/>
                </p:oleObj>
              </mc:Choice>
              <mc:Fallback>
                <p:oleObj name="Formula" r:id="rId3" imgW="955080" imgH="195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13307" y="4360183"/>
                        <a:ext cx="120650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/>
          <p:cNvGraphicFramePr>
            <a:graphicFrameLocks noChangeAspect="1"/>
          </p:cNvGraphicFramePr>
          <p:nvPr>
            <p:extLst/>
          </p:nvPr>
        </p:nvGraphicFramePr>
        <p:xfrm>
          <a:off x="4029410" y="3069185"/>
          <a:ext cx="1055687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2" name="Formula" r:id="rId5" imgW="837000" imgH="195840" progId="Equation.Ribbit">
                  <p:embed/>
                </p:oleObj>
              </mc:Choice>
              <mc:Fallback>
                <p:oleObj name="Formula" r:id="rId5" imgW="837000" imgH="195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29410" y="3069185"/>
                        <a:ext cx="1055687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任意多边形 66"/>
          <p:cNvSpPr/>
          <p:nvPr/>
        </p:nvSpPr>
        <p:spPr>
          <a:xfrm>
            <a:off x="4708499" y="3290612"/>
            <a:ext cx="185738" cy="371475"/>
          </a:xfrm>
          <a:custGeom>
            <a:avLst/>
            <a:gdLst>
              <a:gd name="connsiteX0" fmla="*/ 0 w 185738"/>
              <a:gd name="connsiteY0" fmla="*/ 0 h 371475"/>
              <a:gd name="connsiteX1" fmla="*/ 33338 w 185738"/>
              <a:gd name="connsiteY1" fmla="*/ 204787 h 371475"/>
              <a:gd name="connsiteX2" fmla="*/ 185738 w 185738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738" h="371475">
                <a:moveTo>
                  <a:pt x="0" y="0"/>
                </a:moveTo>
                <a:cubicBezTo>
                  <a:pt x="1191" y="71437"/>
                  <a:pt x="2382" y="142875"/>
                  <a:pt x="33338" y="204787"/>
                </a:cubicBezTo>
                <a:cubicBezTo>
                  <a:pt x="64294" y="266699"/>
                  <a:pt x="125016" y="319087"/>
                  <a:pt x="185738" y="37147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任意多边形 67"/>
          <p:cNvSpPr/>
          <p:nvPr/>
        </p:nvSpPr>
        <p:spPr>
          <a:xfrm>
            <a:off x="5108799" y="4256449"/>
            <a:ext cx="374650" cy="248260"/>
          </a:xfrm>
          <a:custGeom>
            <a:avLst/>
            <a:gdLst>
              <a:gd name="connsiteX0" fmla="*/ 374650 w 374650"/>
              <a:gd name="connsiteY0" fmla="*/ 247650 h 248260"/>
              <a:gd name="connsiteX1" fmla="*/ 209550 w 374650"/>
              <a:gd name="connsiteY1" fmla="*/ 209550 h 248260"/>
              <a:gd name="connsiteX2" fmla="*/ 0 w 374650"/>
              <a:gd name="connsiteY2" fmla="*/ 0 h 24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650" h="248260">
                <a:moveTo>
                  <a:pt x="374650" y="247650"/>
                </a:moveTo>
                <a:cubicBezTo>
                  <a:pt x="323321" y="249237"/>
                  <a:pt x="271992" y="250825"/>
                  <a:pt x="209550" y="209550"/>
                </a:cubicBezTo>
                <a:cubicBezTo>
                  <a:pt x="147108" y="168275"/>
                  <a:pt x="73554" y="84137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" name="组合 85"/>
          <p:cNvGrpSpPr/>
          <p:nvPr/>
        </p:nvGrpSpPr>
        <p:grpSpPr>
          <a:xfrm>
            <a:off x="3527106" y="3469632"/>
            <a:ext cx="3166926" cy="1915691"/>
            <a:chOff x="3527106" y="3469632"/>
            <a:chExt cx="3166926" cy="1915691"/>
          </a:xfrm>
        </p:grpSpPr>
        <p:cxnSp>
          <p:nvCxnSpPr>
            <p:cNvPr id="37" name="直接连接符 36"/>
            <p:cNvCxnSpPr/>
            <p:nvPr/>
          </p:nvCxnSpPr>
          <p:spPr>
            <a:xfrm flipV="1">
              <a:off x="3527106" y="3469632"/>
              <a:ext cx="1954824" cy="19156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6" name="对象 65"/>
            <p:cNvGraphicFramePr>
              <a:graphicFrameLocks noChangeAspect="1"/>
            </p:cNvGraphicFramePr>
            <p:nvPr>
              <p:extLst/>
            </p:nvPr>
          </p:nvGraphicFramePr>
          <p:xfrm>
            <a:off x="5631995" y="3884291"/>
            <a:ext cx="1062037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03" name="Formula" r:id="rId7" imgW="842040" imgH="195840" progId="Equation.Ribbit">
                    <p:embed/>
                  </p:oleObj>
                </mc:Choice>
                <mc:Fallback>
                  <p:oleObj name="Formula" r:id="rId7" imgW="842040" imgH="195840" progId="Equation.Ribbit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631995" y="3884291"/>
                          <a:ext cx="1062037" cy="247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" name="任意多边形 68"/>
            <p:cNvSpPr/>
            <p:nvPr/>
          </p:nvSpPr>
          <p:spPr>
            <a:xfrm>
              <a:off x="5198524" y="3774674"/>
              <a:ext cx="374650" cy="243284"/>
            </a:xfrm>
            <a:custGeom>
              <a:avLst/>
              <a:gdLst>
                <a:gd name="connsiteX0" fmla="*/ 368300 w 368300"/>
                <a:gd name="connsiteY0" fmla="*/ 228600 h 241300"/>
                <a:gd name="connsiteX1" fmla="*/ 209550 w 368300"/>
                <a:gd name="connsiteY1" fmla="*/ 215900 h 241300"/>
                <a:gd name="connsiteX2" fmla="*/ 0 w 368300"/>
                <a:gd name="connsiteY2" fmla="*/ 0 h 241300"/>
                <a:gd name="connsiteX0" fmla="*/ 349250 w 349250"/>
                <a:gd name="connsiteY0" fmla="*/ 247650 h 254239"/>
                <a:gd name="connsiteX1" fmla="*/ 209550 w 349250"/>
                <a:gd name="connsiteY1" fmla="*/ 215900 h 254239"/>
                <a:gd name="connsiteX2" fmla="*/ 0 w 349250"/>
                <a:gd name="connsiteY2" fmla="*/ 0 h 254239"/>
                <a:gd name="connsiteX0" fmla="*/ 374650 w 374650"/>
                <a:gd name="connsiteY0" fmla="*/ 254000 h 259411"/>
                <a:gd name="connsiteX1" fmla="*/ 209550 w 374650"/>
                <a:gd name="connsiteY1" fmla="*/ 215900 h 259411"/>
                <a:gd name="connsiteX2" fmla="*/ 0 w 374650"/>
                <a:gd name="connsiteY2" fmla="*/ 0 h 259411"/>
                <a:gd name="connsiteX0" fmla="*/ 374650 w 374650"/>
                <a:gd name="connsiteY0" fmla="*/ 254000 h 254671"/>
                <a:gd name="connsiteX1" fmla="*/ 209550 w 374650"/>
                <a:gd name="connsiteY1" fmla="*/ 215900 h 254671"/>
                <a:gd name="connsiteX2" fmla="*/ 0 w 374650"/>
                <a:gd name="connsiteY2" fmla="*/ 0 h 254671"/>
                <a:gd name="connsiteX0" fmla="*/ 374650 w 374650"/>
                <a:gd name="connsiteY0" fmla="*/ 254000 h 254033"/>
                <a:gd name="connsiteX1" fmla="*/ 175891 w 374650"/>
                <a:gd name="connsiteY1" fmla="*/ 165412 h 254033"/>
                <a:gd name="connsiteX2" fmla="*/ 0 w 374650"/>
                <a:gd name="connsiteY2" fmla="*/ 0 h 254033"/>
                <a:gd name="connsiteX0" fmla="*/ 374650 w 374650"/>
                <a:gd name="connsiteY0" fmla="*/ 242781 h 242822"/>
                <a:gd name="connsiteX1" fmla="*/ 175891 w 374650"/>
                <a:gd name="connsiteY1" fmla="*/ 165412 h 242822"/>
                <a:gd name="connsiteX2" fmla="*/ 0 w 374650"/>
                <a:gd name="connsiteY2" fmla="*/ 0 h 242822"/>
                <a:gd name="connsiteX0" fmla="*/ 374650 w 374650"/>
                <a:gd name="connsiteY0" fmla="*/ 242781 h 243284"/>
                <a:gd name="connsiteX1" fmla="*/ 198330 w 374650"/>
                <a:gd name="connsiteY1" fmla="*/ 204681 h 243284"/>
                <a:gd name="connsiteX2" fmla="*/ 0 w 374650"/>
                <a:gd name="connsiteY2" fmla="*/ 0 h 243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4650" h="243284">
                  <a:moveTo>
                    <a:pt x="374650" y="242781"/>
                  </a:moveTo>
                  <a:cubicBezTo>
                    <a:pt x="314746" y="244261"/>
                    <a:pt x="260772" y="245144"/>
                    <a:pt x="198330" y="204681"/>
                  </a:cubicBezTo>
                  <a:cubicBezTo>
                    <a:pt x="135888" y="164218"/>
                    <a:pt x="74083" y="88900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2589719" y="3059452"/>
            <a:ext cx="3350432" cy="2798815"/>
            <a:chOff x="2589719" y="3059452"/>
            <a:chExt cx="3350432" cy="2798815"/>
          </a:xfrm>
        </p:grpSpPr>
        <p:cxnSp>
          <p:nvCxnSpPr>
            <p:cNvPr id="4" name="直接箭头连接符 3"/>
            <p:cNvCxnSpPr/>
            <p:nvPr/>
          </p:nvCxnSpPr>
          <p:spPr>
            <a:xfrm flipH="1" flipV="1">
              <a:off x="2924348" y="3059452"/>
              <a:ext cx="0" cy="2520000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2916151" y="5579512"/>
              <a:ext cx="3024000" cy="0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2734252" y="549798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Times "/>
                </a:rPr>
                <a:t>0</a:t>
              </a:r>
              <a:endParaRPr lang="zh-CN" altLang="en-US" sz="1400" dirty="0">
                <a:latin typeface="Times 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027407" y="3654783"/>
              <a:ext cx="108000" cy="108000"/>
              <a:chOff x="5476803" y="2392530"/>
              <a:chExt cx="108000" cy="108000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3900607" y="4304632"/>
              <a:ext cx="108000" cy="108000"/>
              <a:chOff x="5476803" y="2392530"/>
              <a:chExt cx="108000" cy="108000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/>
          </p:nvGrpSpPr>
          <p:grpSpPr>
            <a:xfrm>
              <a:off x="3726033" y="4146728"/>
              <a:ext cx="108000" cy="108000"/>
              <a:chOff x="5476803" y="2392530"/>
              <a:chExt cx="108000" cy="108000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/>
            <p:nvPr/>
          </p:nvGrpSpPr>
          <p:grpSpPr>
            <a:xfrm>
              <a:off x="3365106" y="4373175"/>
              <a:ext cx="108000" cy="108000"/>
              <a:chOff x="5476803" y="2392530"/>
              <a:chExt cx="108000" cy="108000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3544128" y="4549669"/>
              <a:ext cx="108000" cy="108000"/>
              <a:chOff x="5476803" y="2392530"/>
              <a:chExt cx="108000" cy="108000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/>
            <p:cNvGrpSpPr/>
            <p:nvPr/>
          </p:nvGrpSpPr>
          <p:grpSpPr>
            <a:xfrm>
              <a:off x="3893982" y="4543792"/>
              <a:ext cx="108000" cy="108000"/>
              <a:chOff x="5476803" y="2392530"/>
              <a:chExt cx="108000" cy="108000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/>
            <p:cNvGrpSpPr/>
            <p:nvPr/>
          </p:nvGrpSpPr>
          <p:grpSpPr>
            <a:xfrm>
              <a:off x="3458057" y="3696603"/>
              <a:ext cx="108000" cy="108000"/>
              <a:chOff x="5476803" y="2392530"/>
              <a:chExt cx="108000" cy="108000"/>
            </a:xfrm>
          </p:grpSpPr>
          <p:cxnSp>
            <p:nvCxnSpPr>
              <p:cNvPr id="26" name="直接连接符 25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直接连接符 27"/>
            <p:cNvCxnSpPr/>
            <p:nvPr/>
          </p:nvCxnSpPr>
          <p:spPr>
            <a:xfrm>
              <a:off x="5082635" y="4802046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4570403" y="4687302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446151" y="524231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4109907" y="5139573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4916373" y="5098393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4962076" y="4967964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4384316" y="5024514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5136635" y="4603669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4624403" y="4967964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组合 37"/>
            <p:cNvGrpSpPr/>
            <p:nvPr/>
          </p:nvGrpSpPr>
          <p:grpSpPr>
            <a:xfrm>
              <a:off x="4462403" y="3537055"/>
              <a:ext cx="108000" cy="108000"/>
              <a:chOff x="5476803" y="2392530"/>
              <a:chExt cx="108000" cy="108000"/>
            </a:xfrm>
          </p:grpSpPr>
          <p:cxnSp>
            <p:nvCxnSpPr>
              <p:cNvPr id="39" name="直接连接符 38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>
              <a:off x="4236299" y="3750603"/>
              <a:ext cx="108000" cy="108000"/>
              <a:chOff x="5476803" y="2392530"/>
              <a:chExt cx="108000" cy="108000"/>
            </a:xfrm>
          </p:grpSpPr>
          <p:cxnSp>
            <p:nvCxnSpPr>
              <p:cNvPr id="42" name="直接连接符 41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组合 43"/>
            <p:cNvGrpSpPr/>
            <p:nvPr/>
          </p:nvGrpSpPr>
          <p:grpSpPr>
            <a:xfrm>
              <a:off x="3280142" y="4694046"/>
              <a:ext cx="108000" cy="108000"/>
              <a:chOff x="5476803" y="2392530"/>
              <a:chExt cx="108000" cy="108000"/>
            </a:xfrm>
          </p:grpSpPr>
          <p:cxnSp>
            <p:nvCxnSpPr>
              <p:cNvPr id="45" name="直接连接符 44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/>
            <p:cNvGrpSpPr/>
            <p:nvPr/>
          </p:nvGrpSpPr>
          <p:grpSpPr>
            <a:xfrm>
              <a:off x="3744425" y="3880598"/>
              <a:ext cx="108000" cy="108000"/>
              <a:chOff x="5476803" y="2392530"/>
              <a:chExt cx="108000" cy="108000"/>
            </a:xfrm>
          </p:grpSpPr>
          <p:cxnSp>
            <p:nvCxnSpPr>
              <p:cNvPr id="48" name="直接连接符 47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组合 49"/>
            <p:cNvGrpSpPr/>
            <p:nvPr/>
          </p:nvGrpSpPr>
          <p:grpSpPr>
            <a:xfrm>
              <a:off x="3383498" y="4107045"/>
              <a:ext cx="108000" cy="108000"/>
              <a:chOff x="5476803" y="2392530"/>
              <a:chExt cx="108000" cy="108000"/>
            </a:xfrm>
          </p:grpSpPr>
          <p:cxnSp>
            <p:nvCxnSpPr>
              <p:cNvPr id="51" name="直接连接符 50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直接连接符 52"/>
            <p:cNvCxnSpPr/>
            <p:nvPr/>
          </p:nvCxnSpPr>
          <p:spPr>
            <a:xfrm>
              <a:off x="4743388" y="5225782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4851388" y="4748046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4962076" y="4427175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5320216" y="4198575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57" name="对象 56"/>
            <p:cNvGraphicFramePr>
              <a:graphicFrameLocks noChangeAspect="1"/>
            </p:cNvGraphicFramePr>
            <p:nvPr>
              <p:extLst/>
            </p:nvPr>
          </p:nvGraphicFramePr>
          <p:xfrm>
            <a:off x="5481930" y="5642267"/>
            <a:ext cx="222546" cy="2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04" name="Formula" r:id="rId9" imgW="137160" imgH="131040" progId="Equation.Ribbit">
                    <p:embed/>
                  </p:oleObj>
                </mc:Choice>
                <mc:Fallback>
                  <p:oleObj name="Formula" r:id="rId9" imgW="137160" imgH="131040" progId="Equation.Ribbit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481930" y="5642267"/>
                          <a:ext cx="222546" cy="21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对象 57"/>
            <p:cNvGraphicFramePr>
              <a:graphicFrameLocks noChangeAspect="1"/>
            </p:cNvGraphicFramePr>
            <p:nvPr>
              <p:extLst/>
            </p:nvPr>
          </p:nvGraphicFramePr>
          <p:xfrm>
            <a:off x="2589719" y="3259832"/>
            <a:ext cx="230399" cy="2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05" name="Formula" r:id="rId11" imgW="141120" imgH="131040" progId="Equation.Ribbit">
                    <p:embed/>
                  </p:oleObj>
                </mc:Choice>
                <mc:Fallback>
                  <p:oleObj name="Formula" r:id="rId11" imgW="141120" imgH="131040" progId="Equation.Ribbit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589719" y="3259832"/>
                          <a:ext cx="230399" cy="21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0" name="直接连接符 69"/>
            <p:cNvCxnSpPr/>
            <p:nvPr/>
          </p:nvCxnSpPr>
          <p:spPr>
            <a:xfrm>
              <a:off x="4570403" y="411619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1" name="组合 70"/>
            <p:cNvGrpSpPr/>
            <p:nvPr/>
          </p:nvGrpSpPr>
          <p:grpSpPr>
            <a:xfrm>
              <a:off x="4272093" y="4684632"/>
              <a:ext cx="108000" cy="108000"/>
              <a:chOff x="5476803" y="2392530"/>
              <a:chExt cx="108000" cy="108000"/>
            </a:xfrm>
          </p:grpSpPr>
          <p:cxnSp>
            <p:nvCxnSpPr>
              <p:cNvPr id="72" name="直接连接符 71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组合 73"/>
            <p:cNvGrpSpPr/>
            <p:nvPr/>
          </p:nvGrpSpPr>
          <p:grpSpPr>
            <a:xfrm>
              <a:off x="5505122" y="3820344"/>
              <a:ext cx="108000" cy="108000"/>
              <a:chOff x="5476803" y="2392530"/>
              <a:chExt cx="108000" cy="108000"/>
            </a:xfrm>
          </p:grpSpPr>
          <p:cxnSp>
            <p:nvCxnSpPr>
              <p:cNvPr id="75" name="直接连接符 74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直接连接符 76"/>
            <p:cNvCxnSpPr/>
            <p:nvPr/>
          </p:nvCxnSpPr>
          <p:spPr>
            <a:xfrm>
              <a:off x="4320151" y="4358632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4405920" y="3962172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3846393" y="3776431"/>
            <a:ext cx="1804550" cy="1449351"/>
            <a:chOff x="3846393" y="3776431"/>
            <a:chExt cx="1804550" cy="1449351"/>
          </a:xfrm>
        </p:grpSpPr>
        <p:sp>
          <p:nvSpPr>
            <p:cNvPr id="61" name="椭圆 60"/>
            <p:cNvSpPr/>
            <p:nvPr/>
          </p:nvSpPr>
          <p:spPr>
            <a:xfrm>
              <a:off x="3846393" y="4516821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5470943" y="3776431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235768" y="4648632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4536585" y="4591092"/>
              <a:ext cx="180000" cy="1800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4539785" y="4023386"/>
              <a:ext cx="180000" cy="1800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4281333" y="4256169"/>
              <a:ext cx="180000" cy="1800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4060259" y="5045782"/>
              <a:ext cx="180000" cy="1800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4374151" y="3864098"/>
              <a:ext cx="180000" cy="1800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7" name="内容占位符 3"/>
          <p:cNvSpPr txBox="1">
            <a:spLocks/>
          </p:cNvSpPr>
          <p:nvPr/>
        </p:nvSpPr>
        <p:spPr>
          <a:xfrm>
            <a:off x="1689111" y="4721679"/>
            <a:ext cx="2731878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不满足约束的样本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38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8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0/1</a:t>
            </a:r>
            <a:r>
              <a:rPr lang="zh-CN" altLang="en-US" dirty="0"/>
              <a:t>损失函数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基本想法：最大化</a:t>
            </a:r>
            <a:r>
              <a:rPr lang="zh-CN" altLang="en-US" dirty="0"/>
              <a:t>间隔的同时</a:t>
            </a:r>
            <a:r>
              <a:rPr lang="en-US" altLang="zh-CN" dirty="0"/>
              <a:t>, </a:t>
            </a:r>
            <a:r>
              <a:rPr lang="zh-CN" altLang="en-US" dirty="0" smtClean="0"/>
              <a:t>让不</a:t>
            </a:r>
            <a:r>
              <a:rPr lang="zh-CN" altLang="en-US" dirty="0"/>
              <a:t>满足约束的样本应</a:t>
            </a:r>
            <a:r>
              <a:rPr lang="zh-CN" altLang="en-US" dirty="0" smtClean="0"/>
              <a:t>尽可能少</a:t>
            </a:r>
            <a:r>
              <a:rPr lang="en-US" altLang="zh-CN" dirty="0" smtClean="0"/>
              <a:t>.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其中     是</a:t>
            </a:r>
            <a:r>
              <a:rPr lang="en-US" altLang="zh-CN" dirty="0" smtClean="0"/>
              <a:t>”0/1</a:t>
            </a:r>
            <a:r>
              <a:rPr lang="zh-CN" altLang="en-US" dirty="0" smtClean="0"/>
              <a:t>损失函数</a:t>
            </a:r>
            <a:r>
              <a:rPr lang="en-US" altLang="zh-CN" dirty="0" smtClean="0"/>
              <a:t>”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存在的问题：</a:t>
            </a:r>
            <a:r>
              <a:rPr lang="en-US" altLang="zh-CN" dirty="0" smtClean="0"/>
              <a:t>0/1</a:t>
            </a:r>
            <a:r>
              <a:rPr lang="zh-CN" altLang="en-US" dirty="0" smtClean="0"/>
              <a:t>损失函数非凸、非连续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不易优化！</a:t>
            </a:r>
            <a:r>
              <a:rPr lang="en-US" altLang="zh-CN" dirty="0" smtClean="0"/>
              <a:t> </a:t>
            </a:r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31" y="1753263"/>
            <a:ext cx="5980694" cy="8657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600" y="3025010"/>
            <a:ext cx="408467" cy="3657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023" y="3507489"/>
            <a:ext cx="2627604" cy="9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9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smtClean="0">
                <a:latin typeface="Verdana" pitchFamily="34" charset="0"/>
                <a:ea typeface="幼圆" pitchFamily="49" charset="-122"/>
                <a:cs typeface="Verdana" pitchFamily="34" charset="0"/>
              </a:rPr>
              <a:t>第六章</a:t>
            </a:r>
            <a:r>
              <a:rPr kumimoji="1" lang="zh-CN" altLang="en-US" b="1" dirty="0" smtClean="0">
                <a:latin typeface="Verdana" pitchFamily="34" charset="0"/>
                <a:ea typeface="幼圆" pitchFamily="49" charset="-122"/>
                <a:cs typeface="Verdana" pitchFamily="34" charset="0"/>
              </a:rPr>
              <a:t>：</a:t>
            </a:r>
            <a:r>
              <a:rPr kumimoji="1" lang="zh-CN" altLang="en-US" dirty="0">
                <a:cs typeface="Verdana" pitchFamily="34" charset="0"/>
              </a:rPr>
              <a:t>支持向量机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55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替代损失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>
          <a:xfrm flipH="1" flipV="1">
            <a:off x="4653433" y="1399533"/>
            <a:ext cx="0" cy="3551842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2033394" y="4934939"/>
            <a:ext cx="5432227" cy="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485192" y="4918929"/>
            <a:ext cx="318544" cy="357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"/>
              </a:rPr>
              <a:t>0</a:t>
            </a:r>
            <a:endParaRPr lang="zh-CN" altLang="en-US" sz="1400" dirty="0">
              <a:latin typeface="Times "/>
            </a:endParaRPr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/>
          </p:nvPr>
        </p:nvGraphicFramePr>
        <p:xfrm>
          <a:off x="7174629" y="4984960"/>
          <a:ext cx="143728" cy="248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6" name="Formula" r:id="rId4" imgW="76320" imgH="129600" progId="Equation.Ribbit">
                  <p:embed/>
                </p:oleObj>
              </mc:Choice>
              <mc:Fallback>
                <p:oleObj name="Formula" r:id="rId4" imgW="76320" imgH="1296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74629" y="4984960"/>
                        <a:ext cx="143728" cy="248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/>
          </p:nvPr>
        </p:nvGraphicFramePr>
        <p:xfrm>
          <a:off x="4021004" y="1342520"/>
          <a:ext cx="471722" cy="33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7" name="Formula" r:id="rId6" imgW="249120" imgH="177840" progId="Equation.Ribbit">
                  <p:embed/>
                </p:oleObj>
              </mc:Choice>
              <mc:Fallback>
                <p:oleObj name="Formula" r:id="rId6" imgW="249120" imgH="177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21004" y="1342520"/>
                        <a:ext cx="471722" cy="339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直接连接符 41"/>
          <p:cNvCxnSpPr/>
          <p:nvPr/>
        </p:nvCxnSpPr>
        <p:spPr>
          <a:xfrm>
            <a:off x="2118789" y="3921413"/>
            <a:ext cx="2530164" cy="140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44465" y="4924606"/>
            <a:ext cx="2530164" cy="140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任意多边形 43"/>
          <p:cNvSpPr/>
          <p:nvPr/>
        </p:nvSpPr>
        <p:spPr>
          <a:xfrm>
            <a:off x="3358789" y="1871650"/>
            <a:ext cx="3771931" cy="2927991"/>
          </a:xfrm>
          <a:custGeom>
            <a:avLst/>
            <a:gdLst>
              <a:gd name="connsiteX0" fmla="*/ 0 w 3111500"/>
              <a:gd name="connsiteY0" fmla="*/ 0 h 2527300"/>
              <a:gd name="connsiteX1" fmla="*/ 139700 w 3111500"/>
              <a:gd name="connsiteY1" fmla="*/ 349250 h 2527300"/>
              <a:gd name="connsiteX2" fmla="*/ 349250 w 3111500"/>
              <a:gd name="connsiteY2" fmla="*/ 781050 h 2527300"/>
              <a:gd name="connsiteX3" fmla="*/ 635000 w 3111500"/>
              <a:gd name="connsiteY3" fmla="*/ 1225550 h 2527300"/>
              <a:gd name="connsiteX4" fmla="*/ 914400 w 3111500"/>
              <a:gd name="connsiteY4" fmla="*/ 1574800 h 2527300"/>
              <a:gd name="connsiteX5" fmla="*/ 1149350 w 3111500"/>
              <a:gd name="connsiteY5" fmla="*/ 1790700 h 2527300"/>
              <a:gd name="connsiteX6" fmla="*/ 1517650 w 3111500"/>
              <a:gd name="connsiteY6" fmla="*/ 2063750 h 2527300"/>
              <a:gd name="connsiteX7" fmla="*/ 1822450 w 3111500"/>
              <a:gd name="connsiteY7" fmla="*/ 2203450 h 2527300"/>
              <a:gd name="connsiteX8" fmla="*/ 2197100 w 3111500"/>
              <a:gd name="connsiteY8" fmla="*/ 2349500 h 2527300"/>
              <a:gd name="connsiteX9" fmla="*/ 2660650 w 3111500"/>
              <a:gd name="connsiteY9" fmla="*/ 2451100 h 2527300"/>
              <a:gd name="connsiteX10" fmla="*/ 2990850 w 3111500"/>
              <a:gd name="connsiteY10" fmla="*/ 2501900 h 2527300"/>
              <a:gd name="connsiteX11" fmla="*/ 3111500 w 3111500"/>
              <a:gd name="connsiteY11" fmla="*/ 2527300 h 2527300"/>
              <a:gd name="connsiteX0" fmla="*/ 0 w 3111500"/>
              <a:gd name="connsiteY0" fmla="*/ 0 h 2527300"/>
              <a:gd name="connsiteX1" fmla="*/ 139700 w 3111500"/>
              <a:gd name="connsiteY1" fmla="*/ 349250 h 2527300"/>
              <a:gd name="connsiteX2" fmla="*/ 349250 w 3111500"/>
              <a:gd name="connsiteY2" fmla="*/ 781050 h 2527300"/>
              <a:gd name="connsiteX3" fmla="*/ 635000 w 3111500"/>
              <a:gd name="connsiteY3" fmla="*/ 1225550 h 2527300"/>
              <a:gd name="connsiteX4" fmla="*/ 914400 w 3111500"/>
              <a:gd name="connsiteY4" fmla="*/ 1574800 h 2527300"/>
              <a:gd name="connsiteX5" fmla="*/ 1149350 w 3111500"/>
              <a:gd name="connsiteY5" fmla="*/ 1790700 h 2527300"/>
              <a:gd name="connsiteX6" fmla="*/ 1517650 w 3111500"/>
              <a:gd name="connsiteY6" fmla="*/ 2063750 h 2527300"/>
              <a:gd name="connsiteX7" fmla="*/ 1822450 w 3111500"/>
              <a:gd name="connsiteY7" fmla="*/ 2203450 h 2527300"/>
              <a:gd name="connsiteX8" fmla="*/ 2211388 w 3111500"/>
              <a:gd name="connsiteY8" fmla="*/ 2344738 h 2527300"/>
              <a:gd name="connsiteX9" fmla="*/ 2660650 w 3111500"/>
              <a:gd name="connsiteY9" fmla="*/ 2451100 h 2527300"/>
              <a:gd name="connsiteX10" fmla="*/ 2990850 w 3111500"/>
              <a:gd name="connsiteY10" fmla="*/ 2501900 h 2527300"/>
              <a:gd name="connsiteX11" fmla="*/ 3111500 w 3111500"/>
              <a:gd name="connsiteY11" fmla="*/ 2527300 h 2527300"/>
              <a:gd name="connsiteX0" fmla="*/ 0 w 3135313"/>
              <a:gd name="connsiteY0" fmla="*/ 0 h 2517775"/>
              <a:gd name="connsiteX1" fmla="*/ 139700 w 3135313"/>
              <a:gd name="connsiteY1" fmla="*/ 349250 h 2517775"/>
              <a:gd name="connsiteX2" fmla="*/ 349250 w 3135313"/>
              <a:gd name="connsiteY2" fmla="*/ 781050 h 2517775"/>
              <a:gd name="connsiteX3" fmla="*/ 635000 w 3135313"/>
              <a:gd name="connsiteY3" fmla="*/ 1225550 h 2517775"/>
              <a:gd name="connsiteX4" fmla="*/ 914400 w 3135313"/>
              <a:gd name="connsiteY4" fmla="*/ 1574800 h 2517775"/>
              <a:gd name="connsiteX5" fmla="*/ 1149350 w 3135313"/>
              <a:gd name="connsiteY5" fmla="*/ 1790700 h 2517775"/>
              <a:gd name="connsiteX6" fmla="*/ 1517650 w 3135313"/>
              <a:gd name="connsiteY6" fmla="*/ 2063750 h 2517775"/>
              <a:gd name="connsiteX7" fmla="*/ 1822450 w 3135313"/>
              <a:gd name="connsiteY7" fmla="*/ 2203450 h 2517775"/>
              <a:gd name="connsiteX8" fmla="*/ 2211388 w 3135313"/>
              <a:gd name="connsiteY8" fmla="*/ 2344738 h 2517775"/>
              <a:gd name="connsiteX9" fmla="*/ 2660650 w 3135313"/>
              <a:gd name="connsiteY9" fmla="*/ 2451100 h 2517775"/>
              <a:gd name="connsiteX10" fmla="*/ 2990850 w 3135313"/>
              <a:gd name="connsiteY10" fmla="*/ 2501900 h 2517775"/>
              <a:gd name="connsiteX11" fmla="*/ 3135313 w 3135313"/>
              <a:gd name="connsiteY11" fmla="*/ 2517775 h 2517775"/>
              <a:gd name="connsiteX0" fmla="*/ 0 w 3249613"/>
              <a:gd name="connsiteY0" fmla="*/ 0 h 2522537"/>
              <a:gd name="connsiteX1" fmla="*/ 139700 w 3249613"/>
              <a:gd name="connsiteY1" fmla="*/ 349250 h 2522537"/>
              <a:gd name="connsiteX2" fmla="*/ 349250 w 3249613"/>
              <a:gd name="connsiteY2" fmla="*/ 781050 h 2522537"/>
              <a:gd name="connsiteX3" fmla="*/ 635000 w 3249613"/>
              <a:gd name="connsiteY3" fmla="*/ 1225550 h 2522537"/>
              <a:gd name="connsiteX4" fmla="*/ 914400 w 3249613"/>
              <a:gd name="connsiteY4" fmla="*/ 1574800 h 2522537"/>
              <a:gd name="connsiteX5" fmla="*/ 1149350 w 3249613"/>
              <a:gd name="connsiteY5" fmla="*/ 1790700 h 2522537"/>
              <a:gd name="connsiteX6" fmla="*/ 1517650 w 3249613"/>
              <a:gd name="connsiteY6" fmla="*/ 2063750 h 2522537"/>
              <a:gd name="connsiteX7" fmla="*/ 1822450 w 3249613"/>
              <a:gd name="connsiteY7" fmla="*/ 2203450 h 2522537"/>
              <a:gd name="connsiteX8" fmla="*/ 2211388 w 3249613"/>
              <a:gd name="connsiteY8" fmla="*/ 2344738 h 2522537"/>
              <a:gd name="connsiteX9" fmla="*/ 2660650 w 3249613"/>
              <a:gd name="connsiteY9" fmla="*/ 2451100 h 2522537"/>
              <a:gd name="connsiteX10" fmla="*/ 2990850 w 3249613"/>
              <a:gd name="connsiteY10" fmla="*/ 2501900 h 2522537"/>
              <a:gd name="connsiteX11" fmla="*/ 3249613 w 3249613"/>
              <a:gd name="connsiteY11" fmla="*/ 2522537 h 2522537"/>
              <a:gd name="connsiteX0" fmla="*/ 0 w 3249613"/>
              <a:gd name="connsiteY0" fmla="*/ 0 h 2524602"/>
              <a:gd name="connsiteX1" fmla="*/ 139700 w 3249613"/>
              <a:gd name="connsiteY1" fmla="*/ 349250 h 2524602"/>
              <a:gd name="connsiteX2" fmla="*/ 349250 w 3249613"/>
              <a:gd name="connsiteY2" fmla="*/ 781050 h 2524602"/>
              <a:gd name="connsiteX3" fmla="*/ 635000 w 3249613"/>
              <a:gd name="connsiteY3" fmla="*/ 1225550 h 2524602"/>
              <a:gd name="connsiteX4" fmla="*/ 914400 w 3249613"/>
              <a:gd name="connsiteY4" fmla="*/ 1574800 h 2524602"/>
              <a:gd name="connsiteX5" fmla="*/ 1149350 w 3249613"/>
              <a:gd name="connsiteY5" fmla="*/ 1790700 h 2524602"/>
              <a:gd name="connsiteX6" fmla="*/ 1517650 w 3249613"/>
              <a:gd name="connsiteY6" fmla="*/ 2063750 h 2524602"/>
              <a:gd name="connsiteX7" fmla="*/ 1822450 w 3249613"/>
              <a:gd name="connsiteY7" fmla="*/ 2203450 h 2524602"/>
              <a:gd name="connsiteX8" fmla="*/ 2211388 w 3249613"/>
              <a:gd name="connsiteY8" fmla="*/ 2344738 h 2524602"/>
              <a:gd name="connsiteX9" fmla="*/ 2660650 w 3249613"/>
              <a:gd name="connsiteY9" fmla="*/ 2451100 h 2524602"/>
              <a:gd name="connsiteX10" fmla="*/ 2990850 w 3249613"/>
              <a:gd name="connsiteY10" fmla="*/ 2501900 h 2524602"/>
              <a:gd name="connsiteX11" fmla="*/ 3249613 w 3249613"/>
              <a:gd name="connsiteY11" fmla="*/ 2522537 h 2524602"/>
              <a:gd name="connsiteX0" fmla="*/ 0 w 3249613"/>
              <a:gd name="connsiteY0" fmla="*/ 0 h 2522537"/>
              <a:gd name="connsiteX1" fmla="*/ 139700 w 3249613"/>
              <a:gd name="connsiteY1" fmla="*/ 349250 h 2522537"/>
              <a:gd name="connsiteX2" fmla="*/ 349250 w 3249613"/>
              <a:gd name="connsiteY2" fmla="*/ 781050 h 2522537"/>
              <a:gd name="connsiteX3" fmla="*/ 635000 w 3249613"/>
              <a:gd name="connsiteY3" fmla="*/ 1225550 h 2522537"/>
              <a:gd name="connsiteX4" fmla="*/ 914400 w 3249613"/>
              <a:gd name="connsiteY4" fmla="*/ 1574800 h 2522537"/>
              <a:gd name="connsiteX5" fmla="*/ 1149350 w 3249613"/>
              <a:gd name="connsiteY5" fmla="*/ 1790700 h 2522537"/>
              <a:gd name="connsiteX6" fmla="*/ 1517650 w 3249613"/>
              <a:gd name="connsiteY6" fmla="*/ 2063750 h 2522537"/>
              <a:gd name="connsiteX7" fmla="*/ 1822450 w 3249613"/>
              <a:gd name="connsiteY7" fmla="*/ 2203450 h 2522537"/>
              <a:gd name="connsiteX8" fmla="*/ 2211388 w 3249613"/>
              <a:gd name="connsiteY8" fmla="*/ 2344738 h 2522537"/>
              <a:gd name="connsiteX9" fmla="*/ 2660650 w 3249613"/>
              <a:gd name="connsiteY9" fmla="*/ 2451100 h 2522537"/>
              <a:gd name="connsiteX10" fmla="*/ 2990850 w 3249613"/>
              <a:gd name="connsiteY10" fmla="*/ 2501900 h 2522537"/>
              <a:gd name="connsiteX11" fmla="*/ 3249613 w 3249613"/>
              <a:gd name="connsiteY11" fmla="*/ 2522537 h 252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9613" h="2522537">
                <a:moveTo>
                  <a:pt x="0" y="0"/>
                </a:moveTo>
                <a:cubicBezTo>
                  <a:pt x="40746" y="109537"/>
                  <a:pt x="81492" y="219075"/>
                  <a:pt x="139700" y="349250"/>
                </a:cubicBezTo>
                <a:cubicBezTo>
                  <a:pt x="197908" y="479425"/>
                  <a:pt x="266700" y="635000"/>
                  <a:pt x="349250" y="781050"/>
                </a:cubicBezTo>
                <a:cubicBezTo>
                  <a:pt x="431800" y="927100"/>
                  <a:pt x="540808" y="1093258"/>
                  <a:pt x="635000" y="1225550"/>
                </a:cubicBezTo>
                <a:cubicBezTo>
                  <a:pt x="729192" y="1357842"/>
                  <a:pt x="828675" y="1480608"/>
                  <a:pt x="914400" y="1574800"/>
                </a:cubicBezTo>
                <a:cubicBezTo>
                  <a:pt x="1000125" y="1668992"/>
                  <a:pt x="1048808" y="1709208"/>
                  <a:pt x="1149350" y="1790700"/>
                </a:cubicBezTo>
                <a:cubicBezTo>
                  <a:pt x="1249892" y="1872192"/>
                  <a:pt x="1405467" y="1994958"/>
                  <a:pt x="1517650" y="2063750"/>
                </a:cubicBezTo>
                <a:cubicBezTo>
                  <a:pt x="1629833" y="2132542"/>
                  <a:pt x="1706827" y="2156619"/>
                  <a:pt x="1822450" y="2203450"/>
                </a:cubicBezTo>
                <a:cubicBezTo>
                  <a:pt x="1938073" y="2250281"/>
                  <a:pt x="2071688" y="2303463"/>
                  <a:pt x="2211388" y="2344738"/>
                </a:cubicBezTo>
                <a:cubicBezTo>
                  <a:pt x="2351088" y="2386013"/>
                  <a:pt x="2530740" y="2424906"/>
                  <a:pt x="2660650" y="2451100"/>
                </a:cubicBezTo>
                <a:cubicBezTo>
                  <a:pt x="2790560" y="2477294"/>
                  <a:pt x="2892689" y="2489994"/>
                  <a:pt x="2990850" y="2501900"/>
                </a:cubicBezTo>
                <a:cubicBezTo>
                  <a:pt x="3089011" y="2513806"/>
                  <a:pt x="3130551" y="2520949"/>
                  <a:pt x="3249613" y="2522537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>
            <a:off x="2327492" y="1867964"/>
            <a:ext cx="3463912" cy="30636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5783240" y="4917683"/>
            <a:ext cx="1346438" cy="57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632938" y="4930715"/>
            <a:ext cx="318544" cy="357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"/>
              </a:rPr>
              <a:t>1</a:t>
            </a:r>
            <a:endParaRPr lang="zh-CN" altLang="en-US" sz="1400" dirty="0">
              <a:latin typeface="Times 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696005" y="4916711"/>
            <a:ext cx="318544" cy="357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"/>
              </a:rPr>
              <a:t>2</a:t>
            </a:r>
            <a:endParaRPr lang="zh-CN" altLang="en-US" sz="1400" dirty="0">
              <a:latin typeface="Times 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279093" y="4905879"/>
            <a:ext cx="422741" cy="357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"/>
              </a:rPr>
              <a:t>-1</a:t>
            </a:r>
            <a:endParaRPr lang="zh-CN" altLang="en-US" sz="1400" dirty="0">
              <a:latin typeface="Times 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143396" y="4945273"/>
            <a:ext cx="422741" cy="357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"/>
              </a:rPr>
              <a:t>-2</a:t>
            </a:r>
            <a:endParaRPr lang="zh-CN" altLang="en-US" sz="1400" dirty="0">
              <a:latin typeface="Times 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2344506" y="4856063"/>
            <a:ext cx="0" cy="685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3495992" y="4864637"/>
            <a:ext cx="0" cy="685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847907" y="4864637"/>
            <a:ext cx="0" cy="685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368471" y="3917631"/>
            <a:ext cx="318544" cy="357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"/>
              </a:rPr>
              <a:t>1</a:t>
            </a:r>
            <a:endParaRPr lang="zh-CN" altLang="en-US" sz="1400" dirty="0">
              <a:latin typeface="Times 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368471" y="2814790"/>
            <a:ext cx="318544" cy="357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"/>
              </a:rPr>
              <a:t>2</a:t>
            </a:r>
            <a:endParaRPr lang="zh-CN" altLang="en-US" sz="1400" dirty="0">
              <a:latin typeface="Times "/>
            </a:endParaRPr>
          </a:p>
        </p:txBody>
      </p:sp>
      <p:cxnSp>
        <p:nvCxnSpPr>
          <p:cNvPr id="56" name="直接连接符 55"/>
          <p:cNvCxnSpPr/>
          <p:nvPr/>
        </p:nvCxnSpPr>
        <p:spPr>
          <a:xfrm rot="16200000">
            <a:off x="4691805" y="2966512"/>
            <a:ext cx="0" cy="685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379840" y="1871380"/>
            <a:ext cx="318544" cy="357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"/>
              </a:rPr>
              <a:t>3</a:t>
            </a:r>
            <a:endParaRPr lang="zh-CN" altLang="en-US" sz="1400" dirty="0">
              <a:latin typeface="Times "/>
            </a:endParaRPr>
          </a:p>
        </p:txBody>
      </p:sp>
      <p:cxnSp>
        <p:nvCxnSpPr>
          <p:cNvPr id="58" name="直接连接符 57"/>
          <p:cNvCxnSpPr/>
          <p:nvPr/>
        </p:nvCxnSpPr>
        <p:spPr>
          <a:xfrm rot="16200000">
            <a:off x="4703173" y="2023102"/>
            <a:ext cx="0" cy="685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9" name="对象 58"/>
          <p:cNvGraphicFramePr>
            <a:graphicFrameLocks noChangeAspect="1"/>
          </p:cNvGraphicFramePr>
          <p:nvPr>
            <p:extLst/>
          </p:nvPr>
        </p:nvGraphicFramePr>
        <p:xfrm>
          <a:off x="4895569" y="2229128"/>
          <a:ext cx="1905313" cy="291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8" name="Formula" r:id="rId8" imgW="1157040" imgH="177840" progId="Equation.Ribbit">
                  <p:embed/>
                </p:oleObj>
              </mc:Choice>
              <mc:Fallback>
                <p:oleObj name="Formula" r:id="rId8" imgW="1157040" imgH="177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95569" y="2229128"/>
                        <a:ext cx="1905313" cy="291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/>
          <p:cNvGraphicFramePr>
            <a:graphicFrameLocks noChangeAspect="1"/>
          </p:cNvGraphicFramePr>
          <p:nvPr>
            <p:extLst/>
          </p:nvPr>
        </p:nvGraphicFramePr>
        <p:xfrm>
          <a:off x="1234199" y="3185471"/>
          <a:ext cx="2592625" cy="292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9" name="Formula" r:id="rId10" imgW="1575000" imgH="177840" progId="Equation.Ribbit">
                  <p:embed/>
                </p:oleObj>
              </mc:Choice>
              <mc:Fallback>
                <p:oleObj name="Formula" r:id="rId10" imgW="1575000" imgH="177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34199" y="3185471"/>
                        <a:ext cx="2592625" cy="2929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任意多边形 60"/>
          <p:cNvSpPr/>
          <p:nvPr/>
        </p:nvSpPr>
        <p:spPr>
          <a:xfrm>
            <a:off x="2836292" y="2892897"/>
            <a:ext cx="524134" cy="198525"/>
          </a:xfrm>
          <a:custGeom>
            <a:avLst/>
            <a:gdLst>
              <a:gd name="connsiteX0" fmla="*/ 0 w 451555"/>
              <a:gd name="connsiteY0" fmla="*/ 169333 h 171034"/>
              <a:gd name="connsiteX1" fmla="*/ 248355 w 451555"/>
              <a:gd name="connsiteY1" fmla="*/ 146755 h 171034"/>
              <a:gd name="connsiteX2" fmla="*/ 451555 w 451555"/>
              <a:gd name="connsiteY2" fmla="*/ 0 h 171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1555" h="171034">
                <a:moveTo>
                  <a:pt x="0" y="169333"/>
                </a:moveTo>
                <a:cubicBezTo>
                  <a:pt x="86548" y="172155"/>
                  <a:pt x="173096" y="174977"/>
                  <a:pt x="248355" y="146755"/>
                </a:cubicBezTo>
                <a:cubicBezTo>
                  <a:pt x="323614" y="118533"/>
                  <a:pt x="387584" y="59266"/>
                  <a:pt x="451555" y="0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 rot="10214568">
            <a:off x="3814888" y="2592310"/>
            <a:ext cx="1484401" cy="152187"/>
          </a:xfrm>
          <a:custGeom>
            <a:avLst/>
            <a:gdLst>
              <a:gd name="connsiteX0" fmla="*/ 0 w 451555"/>
              <a:gd name="connsiteY0" fmla="*/ 169333 h 171034"/>
              <a:gd name="connsiteX1" fmla="*/ 248355 w 451555"/>
              <a:gd name="connsiteY1" fmla="*/ 146755 h 171034"/>
              <a:gd name="connsiteX2" fmla="*/ 451555 w 451555"/>
              <a:gd name="connsiteY2" fmla="*/ 0 h 171034"/>
              <a:gd name="connsiteX0" fmla="*/ 0 w 451555"/>
              <a:gd name="connsiteY0" fmla="*/ 169333 h 169388"/>
              <a:gd name="connsiteX1" fmla="*/ 144516 w 451555"/>
              <a:gd name="connsiteY1" fmla="*/ 38694 h 169388"/>
              <a:gd name="connsiteX2" fmla="*/ 451555 w 451555"/>
              <a:gd name="connsiteY2" fmla="*/ 0 h 169388"/>
              <a:gd name="connsiteX0" fmla="*/ 0 w 451555"/>
              <a:gd name="connsiteY0" fmla="*/ 169333 h 169333"/>
              <a:gd name="connsiteX1" fmla="*/ 144516 w 451555"/>
              <a:gd name="connsiteY1" fmla="*/ 38694 h 169333"/>
              <a:gd name="connsiteX2" fmla="*/ 451555 w 451555"/>
              <a:gd name="connsiteY2" fmla="*/ 0 h 169333"/>
              <a:gd name="connsiteX0" fmla="*/ 0 w 451555"/>
              <a:gd name="connsiteY0" fmla="*/ 169333 h 169333"/>
              <a:gd name="connsiteX1" fmla="*/ 144516 w 451555"/>
              <a:gd name="connsiteY1" fmla="*/ 38694 h 169333"/>
              <a:gd name="connsiteX2" fmla="*/ 451555 w 451555"/>
              <a:gd name="connsiteY2" fmla="*/ 0 h 169333"/>
              <a:gd name="connsiteX0" fmla="*/ 0 w 451555"/>
              <a:gd name="connsiteY0" fmla="*/ 169333 h 169333"/>
              <a:gd name="connsiteX1" fmla="*/ 144516 w 451555"/>
              <a:gd name="connsiteY1" fmla="*/ 38694 h 169333"/>
              <a:gd name="connsiteX2" fmla="*/ 451555 w 451555"/>
              <a:gd name="connsiteY2" fmla="*/ 0 h 169333"/>
              <a:gd name="connsiteX0" fmla="*/ 0 w 432019"/>
              <a:gd name="connsiteY0" fmla="*/ 430421 h 430421"/>
              <a:gd name="connsiteX1" fmla="*/ 144516 w 432019"/>
              <a:gd name="connsiteY1" fmla="*/ 299782 h 430421"/>
              <a:gd name="connsiteX2" fmla="*/ 432019 w 432019"/>
              <a:gd name="connsiteY2" fmla="*/ 0 h 430421"/>
              <a:gd name="connsiteX0" fmla="*/ 0 w 432019"/>
              <a:gd name="connsiteY0" fmla="*/ 430421 h 430421"/>
              <a:gd name="connsiteX1" fmla="*/ 144516 w 432019"/>
              <a:gd name="connsiteY1" fmla="*/ 299782 h 430421"/>
              <a:gd name="connsiteX2" fmla="*/ 432019 w 432019"/>
              <a:gd name="connsiteY2" fmla="*/ 0 h 430421"/>
              <a:gd name="connsiteX0" fmla="*/ 0 w 432019"/>
              <a:gd name="connsiteY0" fmla="*/ 430421 h 430421"/>
              <a:gd name="connsiteX1" fmla="*/ 93772 w 432019"/>
              <a:gd name="connsiteY1" fmla="*/ 220181 h 430421"/>
              <a:gd name="connsiteX2" fmla="*/ 432019 w 432019"/>
              <a:gd name="connsiteY2" fmla="*/ 0 h 430421"/>
              <a:gd name="connsiteX0" fmla="*/ 0 w 942346"/>
              <a:gd name="connsiteY0" fmla="*/ 217546 h 281484"/>
              <a:gd name="connsiteX1" fmla="*/ 93772 w 942346"/>
              <a:gd name="connsiteY1" fmla="*/ 7306 h 281484"/>
              <a:gd name="connsiteX2" fmla="*/ 942346 w 942346"/>
              <a:gd name="connsiteY2" fmla="*/ 241776 h 281484"/>
              <a:gd name="connsiteX0" fmla="*/ 0 w 942346"/>
              <a:gd name="connsiteY0" fmla="*/ 223742 h 247972"/>
              <a:gd name="connsiteX1" fmla="*/ 93772 w 942346"/>
              <a:gd name="connsiteY1" fmla="*/ 13502 h 247972"/>
              <a:gd name="connsiteX2" fmla="*/ 942346 w 942346"/>
              <a:gd name="connsiteY2" fmla="*/ 247972 h 247972"/>
              <a:gd name="connsiteX0" fmla="*/ 0 w 942346"/>
              <a:gd name="connsiteY0" fmla="*/ 132646 h 156876"/>
              <a:gd name="connsiteX1" fmla="*/ 114955 w 942346"/>
              <a:gd name="connsiteY1" fmla="*/ 20271 h 156876"/>
              <a:gd name="connsiteX2" fmla="*/ 942346 w 942346"/>
              <a:gd name="connsiteY2" fmla="*/ 156876 h 156876"/>
              <a:gd name="connsiteX0" fmla="*/ 0 w 942346"/>
              <a:gd name="connsiteY0" fmla="*/ 132646 h 156876"/>
              <a:gd name="connsiteX1" fmla="*/ 114955 w 942346"/>
              <a:gd name="connsiteY1" fmla="*/ 20271 h 156876"/>
              <a:gd name="connsiteX2" fmla="*/ 942346 w 942346"/>
              <a:gd name="connsiteY2" fmla="*/ 156876 h 156876"/>
              <a:gd name="connsiteX0" fmla="*/ 0 w 942346"/>
              <a:gd name="connsiteY0" fmla="*/ 118993 h 143223"/>
              <a:gd name="connsiteX1" fmla="*/ 114955 w 942346"/>
              <a:gd name="connsiteY1" fmla="*/ 6618 h 143223"/>
              <a:gd name="connsiteX2" fmla="*/ 942346 w 942346"/>
              <a:gd name="connsiteY2" fmla="*/ 143223 h 143223"/>
              <a:gd name="connsiteX0" fmla="*/ 0 w 785321"/>
              <a:gd name="connsiteY0" fmla="*/ 120093 h 125970"/>
              <a:gd name="connsiteX1" fmla="*/ 114955 w 785321"/>
              <a:gd name="connsiteY1" fmla="*/ 7718 h 125970"/>
              <a:gd name="connsiteX2" fmla="*/ 785321 w 785321"/>
              <a:gd name="connsiteY2" fmla="*/ 125970 h 125970"/>
              <a:gd name="connsiteX0" fmla="*/ 0 w 785321"/>
              <a:gd name="connsiteY0" fmla="*/ 57447 h 63324"/>
              <a:gd name="connsiteX1" fmla="*/ 265039 w 785321"/>
              <a:gd name="connsiteY1" fmla="*/ 19751 h 63324"/>
              <a:gd name="connsiteX2" fmla="*/ 785321 w 785321"/>
              <a:gd name="connsiteY2" fmla="*/ 63324 h 63324"/>
              <a:gd name="connsiteX0" fmla="*/ 0 w 785321"/>
              <a:gd name="connsiteY0" fmla="*/ 60251 h 66128"/>
              <a:gd name="connsiteX1" fmla="*/ 265039 w 785321"/>
              <a:gd name="connsiteY1" fmla="*/ 22555 h 66128"/>
              <a:gd name="connsiteX2" fmla="*/ 785321 w 785321"/>
              <a:gd name="connsiteY2" fmla="*/ 66128 h 66128"/>
              <a:gd name="connsiteX0" fmla="*/ 0 w 785321"/>
              <a:gd name="connsiteY0" fmla="*/ 100604 h 106481"/>
              <a:gd name="connsiteX1" fmla="*/ 243916 w 785321"/>
              <a:gd name="connsiteY1" fmla="*/ 9515 h 106481"/>
              <a:gd name="connsiteX2" fmla="*/ 785321 w 785321"/>
              <a:gd name="connsiteY2" fmla="*/ 106481 h 106481"/>
              <a:gd name="connsiteX0" fmla="*/ 0 w 785321"/>
              <a:gd name="connsiteY0" fmla="*/ 100604 h 106481"/>
              <a:gd name="connsiteX1" fmla="*/ 243916 w 785321"/>
              <a:gd name="connsiteY1" fmla="*/ 9515 h 106481"/>
              <a:gd name="connsiteX2" fmla="*/ 785321 w 785321"/>
              <a:gd name="connsiteY2" fmla="*/ 106481 h 106481"/>
              <a:gd name="connsiteX0" fmla="*/ 0 w 958415"/>
              <a:gd name="connsiteY0" fmla="*/ 18240 h 249287"/>
              <a:gd name="connsiteX1" fmla="*/ 417010 w 958415"/>
              <a:gd name="connsiteY1" fmla="*/ 152321 h 249287"/>
              <a:gd name="connsiteX2" fmla="*/ 958415 w 958415"/>
              <a:gd name="connsiteY2" fmla="*/ 249287 h 249287"/>
              <a:gd name="connsiteX0" fmla="*/ 0 w 958415"/>
              <a:gd name="connsiteY0" fmla="*/ 32707 h 263754"/>
              <a:gd name="connsiteX1" fmla="*/ 317695 w 958415"/>
              <a:gd name="connsiteY1" fmla="*/ 17313 h 263754"/>
              <a:gd name="connsiteX2" fmla="*/ 958415 w 958415"/>
              <a:gd name="connsiteY2" fmla="*/ 263754 h 263754"/>
              <a:gd name="connsiteX0" fmla="*/ 0 w 958415"/>
              <a:gd name="connsiteY0" fmla="*/ 49169 h 280216"/>
              <a:gd name="connsiteX1" fmla="*/ 317695 w 958415"/>
              <a:gd name="connsiteY1" fmla="*/ 33775 h 280216"/>
              <a:gd name="connsiteX2" fmla="*/ 958415 w 958415"/>
              <a:gd name="connsiteY2" fmla="*/ 280216 h 280216"/>
              <a:gd name="connsiteX0" fmla="*/ 0 w 958415"/>
              <a:gd name="connsiteY0" fmla="*/ 49169 h 280216"/>
              <a:gd name="connsiteX1" fmla="*/ 317695 w 958415"/>
              <a:gd name="connsiteY1" fmla="*/ 33775 h 280216"/>
              <a:gd name="connsiteX2" fmla="*/ 958415 w 958415"/>
              <a:gd name="connsiteY2" fmla="*/ 280216 h 280216"/>
              <a:gd name="connsiteX0" fmla="*/ 0 w 898303"/>
              <a:gd name="connsiteY0" fmla="*/ 49169 h 149813"/>
              <a:gd name="connsiteX1" fmla="*/ 317695 w 898303"/>
              <a:gd name="connsiteY1" fmla="*/ 33775 h 149813"/>
              <a:gd name="connsiteX2" fmla="*/ 898303 w 898303"/>
              <a:gd name="connsiteY2" fmla="*/ 149813 h 149813"/>
              <a:gd name="connsiteX0" fmla="*/ 0 w 916383"/>
              <a:gd name="connsiteY0" fmla="*/ 49169 h 115493"/>
              <a:gd name="connsiteX1" fmla="*/ 317695 w 916383"/>
              <a:gd name="connsiteY1" fmla="*/ 33775 h 115493"/>
              <a:gd name="connsiteX2" fmla="*/ 916383 w 916383"/>
              <a:gd name="connsiteY2" fmla="*/ 115493 h 115493"/>
              <a:gd name="connsiteX0" fmla="*/ 0 w 916383"/>
              <a:gd name="connsiteY0" fmla="*/ 64789 h 131113"/>
              <a:gd name="connsiteX1" fmla="*/ 418807 w 916383"/>
              <a:gd name="connsiteY1" fmla="*/ 15671 h 131113"/>
              <a:gd name="connsiteX2" fmla="*/ 916383 w 916383"/>
              <a:gd name="connsiteY2" fmla="*/ 131113 h 13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383" h="131113">
                <a:moveTo>
                  <a:pt x="0" y="64789"/>
                </a:moveTo>
                <a:cubicBezTo>
                  <a:pt x="25441" y="-26659"/>
                  <a:pt x="260496" y="975"/>
                  <a:pt x="418807" y="15671"/>
                </a:cubicBezTo>
                <a:cubicBezTo>
                  <a:pt x="642995" y="57774"/>
                  <a:pt x="696468" y="58938"/>
                  <a:pt x="916383" y="131113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任意多边形 62"/>
          <p:cNvSpPr/>
          <p:nvPr/>
        </p:nvSpPr>
        <p:spPr>
          <a:xfrm>
            <a:off x="2993532" y="1923246"/>
            <a:ext cx="4114460" cy="2751711"/>
          </a:xfrm>
          <a:custGeom>
            <a:avLst/>
            <a:gdLst>
              <a:gd name="connsiteX0" fmla="*/ 0 w 3544711"/>
              <a:gd name="connsiteY0" fmla="*/ 0 h 2370667"/>
              <a:gd name="connsiteX1" fmla="*/ 338667 w 3544711"/>
              <a:gd name="connsiteY1" fmla="*/ 541867 h 2370667"/>
              <a:gd name="connsiteX2" fmla="*/ 767645 w 3544711"/>
              <a:gd name="connsiteY2" fmla="*/ 1049867 h 2370667"/>
              <a:gd name="connsiteX3" fmla="*/ 1095022 w 3544711"/>
              <a:gd name="connsiteY3" fmla="*/ 1388533 h 2370667"/>
              <a:gd name="connsiteX4" fmla="*/ 1433689 w 3544711"/>
              <a:gd name="connsiteY4" fmla="*/ 1727200 h 2370667"/>
              <a:gd name="connsiteX5" fmla="*/ 1817511 w 3544711"/>
              <a:gd name="connsiteY5" fmla="*/ 1930400 h 2370667"/>
              <a:gd name="connsiteX6" fmla="*/ 2235200 w 3544711"/>
              <a:gd name="connsiteY6" fmla="*/ 2111022 h 2370667"/>
              <a:gd name="connsiteX7" fmla="*/ 2777067 w 3544711"/>
              <a:gd name="connsiteY7" fmla="*/ 2269067 h 2370667"/>
              <a:gd name="connsiteX8" fmla="*/ 3172178 w 3544711"/>
              <a:gd name="connsiteY8" fmla="*/ 2336800 h 2370667"/>
              <a:gd name="connsiteX9" fmla="*/ 3544711 w 3544711"/>
              <a:gd name="connsiteY9" fmla="*/ 2370667 h 237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4711" h="2370667">
                <a:moveTo>
                  <a:pt x="0" y="0"/>
                </a:moveTo>
                <a:cubicBezTo>
                  <a:pt x="105363" y="183444"/>
                  <a:pt x="210726" y="366889"/>
                  <a:pt x="338667" y="541867"/>
                </a:cubicBezTo>
                <a:cubicBezTo>
                  <a:pt x="466608" y="716845"/>
                  <a:pt x="641586" y="908756"/>
                  <a:pt x="767645" y="1049867"/>
                </a:cubicBezTo>
                <a:cubicBezTo>
                  <a:pt x="893704" y="1190978"/>
                  <a:pt x="984015" y="1275644"/>
                  <a:pt x="1095022" y="1388533"/>
                </a:cubicBezTo>
                <a:cubicBezTo>
                  <a:pt x="1206029" y="1501422"/>
                  <a:pt x="1313274" y="1636889"/>
                  <a:pt x="1433689" y="1727200"/>
                </a:cubicBezTo>
                <a:cubicBezTo>
                  <a:pt x="1554104" y="1817511"/>
                  <a:pt x="1683926" y="1866430"/>
                  <a:pt x="1817511" y="1930400"/>
                </a:cubicBezTo>
                <a:cubicBezTo>
                  <a:pt x="1951096" y="1994370"/>
                  <a:pt x="2075274" y="2054578"/>
                  <a:pt x="2235200" y="2111022"/>
                </a:cubicBezTo>
                <a:cubicBezTo>
                  <a:pt x="2395126" y="2167466"/>
                  <a:pt x="2620904" y="2231437"/>
                  <a:pt x="2777067" y="2269067"/>
                </a:cubicBezTo>
                <a:cubicBezTo>
                  <a:pt x="2933230" y="2306697"/>
                  <a:pt x="3044237" y="2319867"/>
                  <a:pt x="3172178" y="2336800"/>
                </a:cubicBezTo>
                <a:cubicBezTo>
                  <a:pt x="3300119" y="2353733"/>
                  <a:pt x="3422415" y="2362200"/>
                  <a:pt x="3544711" y="2370667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4" name="对象 63"/>
          <p:cNvGraphicFramePr>
            <a:graphicFrameLocks noChangeAspect="1"/>
          </p:cNvGraphicFramePr>
          <p:nvPr>
            <p:extLst/>
          </p:nvPr>
        </p:nvGraphicFramePr>
        <p:xfrm>
          <a:off x="4960063" y="3408433"/>
          <a:ext cx="2791633" cy="291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0" name="Formula" r:id="rId12" imgW="1697040" imgH="177840" progId="Equation.Ribbit">
                  <p:embed/>
                </p:oleObj>
              </mc:Choice>
              <mc:Fallback>
                <p:oleObj name="Formula" r:id="rId12" imgW="1697040" imgH="177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60063" y="3408433"/>
                        <a:ext cx="2791633" cy="291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任意多边形 64"/>
          <p:cNvSpPr/>
          <p:nvPr/>
        </p:nvSpPr>
        <p:spPr>
          <a:xfrm rot="10214568">
            <a:off x="5563200" y="3785806"/>
            <a:ext cx="410116" cy="525633"/>
          </a:xfrm>
          <a:custGeom>
            <a:avLst/>
            <a:gdLst>
              <a:gd name="connsiteX0" fmla="*/ 0 w 451555"/>
              <a:gd name="connsiteY0" fmla="*/ 169333 h 171034"/>
              <a:gd name="connsiteX1" fmla="*/ 248355 w 451555"/>
              <a:gd name="connsiteY1" fmla="*/ 146755 h 171034"/>
              <a:gd name="connsiteX2" fmla="*/ 451555 w 451555"/>
              <a:gd name="connsiteY2" fmla="*/ 0 h 171034"/>
              <a:gd name="connsiteX0" fmla="*/ 0 w 451555"/>
              <a:gd name="connsiteY0" fmla="*/ 169333 h 169388"/>
              <a:gd name="connsiteX1" fmla="*/ 144516 w 451555"/>
              <a:gd name="connsiteY1" fmla="*/ 38694 h 169388"/>
              <a:gd name="connsiteX2" fmla="*/ 451555 w 451555"/>
              <a:gd name="connsiteY2" fmla="*/ 0 h 169388"/>
              <a:gd name="connsiteX0" fmla="*/ 0 w 451555"/>
              <a:gd name="connsiteY0" fmla="*/ 169333 h 169333"/>
              <a:gd name="connsiteX1" fmla="*/ 144516 w 451555"/>
              <a:gd name="connsiteY1" fmla="*/ 38694 h 169333"/>
              <a:gd name="connsiteX2" fmla="*/ 451555 w 451555"/>
              <a:gd name="connsiteY2" fmla="*/ 0 h 169333"/>
              <a:gd name="connsiteX0" fmla="*/ 0 w 451555"/>
              <a:gd name="connsiteY0" fmla="*/ 169333 h 169333"/>
              <a:gd name="connsiteX1" fmla="*/ 144516 w 451555"/>
              <a:gd name="connsiteY1" fmla="*/ 38694 h 169333"/>
              <a:gd name="connsiteX2" fmla="*/ 451555 w 451555"/>
              <a:gd name="connsiteY2" fmla="*/ 0 h 169333"/>
              <a:gd name="connsiteX0" fmla="*/ 0 w 451555"/>
              <a:gd name="connsiteY0" fmla="*/ 169333 h 169333"/>
              <a:gd name="connsiteX1" fmla="*/ 144516 w 451555"/>
              <a:gd name="connsiteY1" fmla="*/ 38694 h 169333"/>
              <a:gd name="connsiteX2" fmla="*/ 451555 w 451555"/>
              <a:gd name="connsiteY2" fmla="*/ 0 h 169333"/>
              <a:gd name="connsiteX0" fmla="*/ 0 w 432019"/>
              <a:gd name="connsiteY0" fmla="*/ 430421 h 430421"/>
              <a:gd name="connsiteX1" fmla="*/ 144516 w 432019"/>
              <a:gd name="connsiteY1" fmla="*/ 299782 h 430421"/>
              <a:gd name="connsiteX2" fmla="*/ 432019 w 432019"/>
              <a:gd name="connsiteY2" fmla="*/ 0 h 430421"/>
              <a:gd name="connsiteX0" fmla="*/ 0 w 432019"/>
              <a:gd name="connsiteY0" fmla="*/ 430421 h 430421"/>
              <a:gd name="connsiteX1" fmla="*/ 144516 w 432019"/>
              <a:gd name="connsiteY1" fmla="*/ 299782 h 430421"/>
              <a:gd name="connsiteX2" fmla="*/ 432019 w 432019"/>
              <a:gd name="connsiteY2" fmla="*/ 0 h 430421"/>
              <a:gd name="connsiteX0" fmla="*/ 0 w 432019"/>
              <a:gd name="connsiteY0" fmla="*/ 430421 h 430421"/>
              <a:gd name="connsiteX1" fmla="*/ 93772 w 432019"/>
              <a:gd name="connsiteY1" fmla="*/ 220181 h 430421"/>
              <a:gd name="connsiteX2" fmla="*/ 432019 w 432019"/>
              <a:gd name="connsiteY2" fmla="*/ 0 h 430421"/>
              <a:gd name="connsiteX0" fmla="*/ 0 w 942346"/>
              <a:gd name="connsiteY0" fmla="*/ 217546 h 281484"/>
              <a:gd name="connsiteX1" fmla="*/ 93772 w 942346"/>
              <a:gd name="connsiteY1" fmla="*/ 7306 h 281484"/>
              <a:gd name="connsiteX2" fmla="*/ 942346 w 942346"/>
              <a:gd name="connsiteY2" fmla="*/ 241776 h 281484"/>
              <a:gd name="connsiteX0" fmla="*/ 0 w 942346"/>
              <a:gd name="connsiteY0" fmla="*/ 223742 h 247972"/>
              <a:gd name="connsiteX1" fmla="*/ 93772 w 942346"/>
              <a:gd name="connsiteY1" fmla="*/ 13502 h 247972"/>
              <a:gd name="connsiteX2" fmla="*/ 942346 w 942346"/>
              <a:gd name="connsiteY2" fmla="*/ 247972 h 247972"/>
              <a:gd name="connsiteX0" fmla="*/ 0 w 942346"/>
              <a:gd name="connsiteY0" fmla="*/ 132646 h 156876"/>
              <a:gd name="connsiteX1" fmla="*/ 114955 w 942346"/>
              <a:gd name="connsiteY1" fmla="*/ 20271 h 156876"/>
              <a:gd name="connsiteX2" fmla="*/ 942346 w 942346"/>
              <a:gd name="connsiteY2" fmla="*/ 156876 h 156876"/>
              <a:gd name="connsiteX0" fmla="*/ 0 w 942346"/>
              <a:gd name="connsiteY0" fmla="*/ 132646 h 156876"/>
              <a:gd name="connsiteX1" fmla="*/ 114955 w 942346"/>
              <a:gd name="connsiteY1" fmla="*/ 20271 h 156876"/>
              <a:gd name="connsiteX2" fmla="*/ 942346 w 942346"/>
              <a:gd name="connsiteY2" fmla="*/ 156876 h 156876"/>
              <a:gd name="connsiteX0" fmla="*/ 0 w 942346"/>
              <a:gd name="connsiteY0" fmla="*/ 118993 h 143223"/>
              <a:gd name="connsiteX1" fmla="*/ 114955 w 942346"/>
              <a:gd name="connsiteY1" fmla="*/ 6618 h 143223"/>
              <a:gd name="connsiteX2" fmla="*/ 942346 w 942346"/>
              <a:gd name="connsiteY2" fmla="*/ 143223 h 143223"/>
              <a:gd name="connsiteX0" fmla="*/ 0 w 785321"/>
              <a:gd name="connsiteY0" fmla="*/ 120093 h 125970"/>
              <a:gd name="connsiteX1" fmla="*/ 114955 w 785321"/>
              <a:gd name="connsiteY1" fmla="*/ 7718 h 125970"/>
              <a:gd name="connsiteX2" fmla="*/ 785321 w 785321"/>
              <a:gd name="connsiteY2" fmla="*/ 125970 h 125970"/>
              <a:gd name="connsiteX0" fmla="*/ 0 w 785321"/>
              <a:gd name="connsiteY0" fmla="*/ 57447 h 63324"/>
              <a:gd name="connsiteX1" fmla="*/ 265039 w 785321"/>
              <a:gd name="connsiteY1" fmla="*/ 19751 h 63324"/>
              <a:gd name="connsiteX2" fmla="*/ 785321 w 785321"/>
              <a:gd name="connsiteY2" fmla="*/ 63324 h 63324"/>
              <a:gd name="connsiteX0" fmla="*/ 0 w 785321"/>
              <a:gd name="connsiteY0" fmla="*/ 60251 h 66128"/>
              <a:gd name="connsiteX1" fmla="*/ 265039 w 785321"/>
              <a:gd name="connsiteY1" fmla="*/ 22555 h 66128"/>
              <a:gd name="connsiteX2" fmla="*/ 785321 w 785321"/>
              <a:gd name="connsiteY2" fmla="*/ 66128 h 66128"/>
              <a:gd name="connsiteX0" fmla="*/ 0 w 785321"/>
              <a:gd name="connsiteY0" fmla="*/ 100604 h 106481"/>
              <a:gd name="connsiteX1" fmla="*/ 243916 w 785321"/>
              <a:gd name="connsiteY1" fmla="*/ 9515 h 106481"/>
              <a:gd name="connsiteX2" fmla="*/ 785321 w 785321"/>
              <a:gd name="connsiteY2" fmla="*/ 106481 h 106481"/>
              <a:gd name="connsiteX0" fmla="*/ 0 w 785321"/>
              <a:gd name="connsiteY0" fmla="*/ 100604 h 106481"/>
              <a:gd name="connsiteX1" fmla="*/ 243916 w 785321"/>
              <a:gd name="connsiteY1" fmla="*/ 9515 h 106481"/>
              <a:gd name="connsiteX2" fmla="*/ 785321 w 785321"/>
              <a:gd name="connsiteY2" fmla="*/ 106481 h 106481"/>
              <a:gd name="connsiteX0" fmla="*/ 0 w 958415"/>
              <a:gd name="connsiteY0" fmla="*/ 18240 h 249287"/>
              <a:gd name="connsiteX1" fmla="*/ 417010 w 958415"/>
              <a:gd name="connsiteY1" fmla="*/ 152321 h 249287"/>
              <a:gd name="connsiteX2" fmla="*/ 958415 w 958415"/>
              <a:gd name="connsiteY2" fmla="*/ 249287 h 249287"/>
              <a:gd name="connsiteX0" fmla="*/ 0 w 958415"/>
              <a:gd name="connsiteY0" fmla="*/ 32707 h 263754"/>
              <a:gd name="connsiteX1" fmla="*/ 317695 w 958415"/>
              <a:gd name="connsiteY1" fmla="*/ 17313 h 263754"/>
              <a:gd name="connsiteX2" fmla="*/ 958415 w 958415"/>
              <a:gd name="connsiteY2" fmla="*/ 263754 h 263754"/>
              <a:gd name="connsiteX0" fmla="*/ 0 w 958415"/>
              <a:gd name="connsiteY0" fmla="*/ 49169 h 280216"/>
              <a:gd name="connsiteX1" fmla="*/ 317695 w 958415"/>
              <a:gd name="connsiteY1" fmla="*/ 33775 h 280216"/>
              <a:gd name="connsiteX2" fmla="*/ 958415 w 958415"/>
              <a:gd name="connsiteY2" fmla="*/ 280216 h 280216"/>
              <a:gd name="connsiteX0" fmla="*/ 0 w 958415"/>
              <a:gd name="connsiteY0" fmla="*/ 49169 h 280216"/>
              <a:gd name="connsiteX1" fmla="*/ 317695 w 958415"/>
              <a:gd name="connsiteY1" fmla="*/ 33775 h 280216"/>
              <a:gd name="connsiteX2" fmla="*/ 958415 w 958415"/>
              <a:gd name="connsiteY2" fmla="*/ 280216 h 280216"/>
              <a:gd name="connsiteX0" fmla="*/ 0 w 898303"/>
              <a:gd name="connsiteY0" fmla="*/ 49169 h 149813"/>
              <a:gd name="connsiteX1" fmla="*/ 317695 w 898303"/>
              <a:gd name="connsiteY1" fmla="*/ 33775 h 149813"/>
              <a:gd name="connsiteX2" fmla="*/ 898303 w 898303"/>
              <a:gd name="connsiteY2" fmla="*/ 149813 h 149813"/>
              <a:gd name="connsiteX0" fmla="*/ 0 w 916383"/>
              <a:gd name="connsiteY0" fmla="*/ 49169 h 115493"/>
              <a:gd name="connsiteX1" fmla="*/ 317695 w 916383"/>
              <a:gd name="connsiteY1" fmla="*/ 33775 h 115493"/>
              <a:gd name="connsiteX2" fmla="*/ 916383 w 916383"/>
              <a:gd name="connsiteY2" fmla="*/ 115493 h 115493"/>
              <a:gd name="connsiteX0" fmla="*/ 0 w 916383"/>
              <a:gd name="connsiteY0" fmla="*/ 64789 h 131113"/>
              <a:gd name="connsiteX1" fmla="*/ 418807 w 916383"/>
              <a:gd name="connsiteY1" fmla="*/ 15671 h 131113"/>
              <a:gd name="connsiteX2" fmla="*/ 916383 w 916383"/>
              <a:gd name="connsiteY2" fmla="*/ 131113 h 131113"/>
              <a:gd name="connsiteX0" fmla="*/ 0 w 467243"/>
              <a:gd name="connsiteY0" fmla="*/ 445275 h 445275"/>
              <a:gd name="connsiteX1" fmla="*/ 418807 w 467243"/>
              <a:gd name="connsiteY1" fmla="*/ 396157 h 445275"/>
              <a:gd name="connsiteX2" fmla="*/ 223670 w 467243"/>
              <a:gd name="connsiteY2" fmla="*/ 7093 h 445275"/>
              <a:gd name="connsiteX0" fmla="*/ 56610 w 280279"/>
              <a:gd name="connsiteY0" fmla="*/ 448595 h 448595"/>
              <a:gd name="connsiteX1" fmla="*/ 67623 w 280279"/>
              <a:gd name="connsiteY1" fmla="*/ 224296 h 448595"/>
              <a:gd name="connsiteX2" fmla="*/ 280280 w 280279"/>
              <a:gd name="connsiteY2" fmla="*/ 10413 h 448595"/>
              <a:gd name="connsiteX0" fmla="*/ 22527 w 246197"/>
              <a:gd name="connsiteY0" fmla="*/ 448595 h 448595"/>
              <a:gd name="connsiteX1" fmla="*/ 33540 w 246197"/>
              <a:gd name="connsiteY1" fmla="*/ 224296 h 448595"/>
              <a:gd name="connsiteX2" fmla="*/ 246197 w 246197"/>
              <a:gd name="connsiteY2" fmla="*/ 10413 h 448595"/>
              <a:gd name="connsiteX0" fmla="*/ 22527 w 246197"/>
              <a:gd name="connsiteY0" fmla="*/ 464084 h 464084"/>
              <a:gd name="connsiteX1" fmla="*/ 33540 w 246197"/>
              <a:gd name="connsiteY1" fmla="*/ 239785 h 464084"/>
              <a:gd name="connsiteX2" fmla="*/ 246197 w 246197"/>
              <a:gd name="connsiteY2" fmla="*/ 25902 h 464084"/>
              <a:gd name="connsiteX0" fmla="*/ 20929 w 244599"/>
              <a:gd name="connsiteY0" fmla="*/ 464084 h 464084"/>
              <a:gd name="connsiteX1" fmla="*/ 31942 w 244599"/>
              <a:gd name="connsiteY1" fmla="*/ 239785 h 464084"/>
              <a:gd name="connsiteX2" fmla="*/ 244599 w 244599"/>
              <a:gd name="connsiteY2" fmla="*/ 25902 h 464084"/>
              <a:gd name="connsiteX0" fmla="*/ 0 w 223670"/>
              <a:gd name="connsiteY0" fmla="*/ 464084 h 464084"/>
              <a:gd name="connsiteX1" fmla="*/ 11013 w 223670"/>
              <a:gd name="connsiteY1" fmla="*/ 239785 h 464084"/>
              <a:gd name="connsiteX2" fmla="*/ 223670 w 223670"/>
              <a:gd name="connsiteY2" fmla="*/ 25902 h 464084"/>
              <a:gd name="connsiteX0" fmla="*/ 0 w 223670"/>
              <a:gd name="connsiteY0" fmla="*/ 464084 h 464084"/>
              <a:gd name="connsiteX1" fmla="*/ 11013 w 223670"/>
              <a:gd name="connsiteY1" fmla="*/ 239785 h 464084"/>
              <a:gd name="connsiteX2" fmla="*/ 223670 w 223670"/>
              <a:gd name="connsiteY2" fmla="*/ 25902 h 464084"/>
              <a:gd name="connsiteX0" fmla="*/ 0 w 275223"/>
              <a:gd name="connsiteY0" fmla="*/ 446880 h 446880"/>
              <a:gd name="connsiteX1" fmla="*/ 62566 w 275223"/>
              <a:gd name="connsiteY1" fmla="*/ 239785 h 446880"/>
              <a:gd name="connsiteX2" fmla="*/ 275223 w 275223"/>
              <a:gd name="connsiteY2" fmla="*/ 25902 h 446880"/>
              <a:gd name="connsiteX0" fmla="*/ 0 w 275223"/>
              <a:gd name="connsiteY0" fmla="*/ 446880 h 446880"/>
              <a:gd name="connsiteX1" fmla="*/ 62566 w 275223"/>
              <a:gd name="connsiteY1" fmla="*/ 239785 h 446880"/>
              <a:gd name="connsiteX2" fmla="*/ 275223 w 275223"/>
              <a:gd name="connsiteY2" fmla="*/ 25902 h 446880"/>
              <a:gd name="connsiteX0" fmla="*/ 0 w 275223"/>
              <a:gd name="connsiteY0" fmla="*/ 446880 h 446880"/>
              <a:gd name="connsiteX1" fmla="*/ 62566 w 275223"/>
              <a:gd name="connsiteY1" fmla="*/ 239785 h 446880"/>
              <a:gd name="connsiteX2" fmla="*/ 275223 w 275223"/>
              <a:gd name="connsiteY2" fmla="*/ 25902 h 446880"/>
              <a:gd name="connsiteX0" fmla="*/ 0 w 275223"/>
              <a:gd name="connsiteY0" fmla="*/ 448458 h 448458"/>
              <a:gd name="connsiteX1" fmla="*/ 49981 w 275223"/>
              <a:gd name="connsiteY1" fmla="*/ 231095 h 448458"/>
              <a:gd name="connsiteX2" fmla="*/ 275223 w 275223"/>
              <a:gd name="connsiteY2" fmla="*/ 27480 h 448458"/>
              <a:gd name="connsiteX0" fmla="*/ 0 w 275223"/>
              <a:gd name="connsiteY0" fmla="*/ 448458 h 448458"/>
              <a:gd name="connsiteX1" fmla="*/ 49981 w 275223"/>
              <a:gd name="connsiteY1" fmla="*/ 231095 h 448458"/>
              <a:gd name="connsiteX2" fmla="*/ 275223 w 275223"/>
              <a:gd name="connsiteY2" fmla="*/ 27480 h 448458"/>
              <a:gd name="connsiteX0" fmla="*/ 0 w 275223"/>
              <a:gd name="connsiteY0" fmla="*/ 448458 h 448458"/>
              <a:gd name="connsiteX1" fmla="*/ 49981 w 275223"/>
              <a:gd name="connsiteY1" fmla="*/ 231095 h 448458"/>
              <a:gd name="connsiteX2" fmla="*/ 275223 w 275223"/>
              <a:gd name="connsiteY2" fmla="*/ 27480 h 448458"/>
              <a:gd name="connsiteX0" fmla="*/ 0 w 275223"/>
              <a:gd name="connsiteY0" fmla="*/ 454939 h 454939"/>
              <a:gd name="connsiteX1" fmla="*/ 59365 w 275223"/>
              <a:gd name="connsiteY1" fmla="*/ 203584 h 454939"/>
              <a:gd name="connsiteX2" fmla="*/ 275223 w 275223"/>
              <a:gd name="connsiteY2" fmla="*/ 33961 h 454939"/>
              <a:gd name="connsiteX0" fmla="*/ 0 w 275223"/>
              <a:gd name="connsiteY0" fmla="*/ 439514 h 439514"/>
              <a:gd name="connsiteX1" fmla="*/ 59365 w 275223"/>
              <a:gd name="connsiteY1" fmla="*/ 188159 h 439514"/>
              <a:gd name="connsiteX2" fmla="*/ 275223 w 275223"/>
              <a:gd name="connsiteY2" fmla="*/ 18536 h 439514"/>
              <a:gd name="connsiteX0" fmla="*/ 0 w 275223"/>
              <a:gd name="connsiteY0" fmla="*/ 439514 h 439514"/>
              <a:gd name="connsiteX1" fmla="*/ 59365 w 275223"/>
              <a:gd name="connsiteY1" fmla="*/ 188159 h 439514"/>
              <a:gd name="connsiteX2" fmla="*/ 275223 w 275223"/>
              <a:gd name="connsiteY2" fmla="*/ 18536 h 439514"/>
              <a:gd name="connsiteX0" fmla="*/ 0 w 191484"/>
              <a:gd name="connsiteY0" fmla="*/ 473825 h 473825"/>
              <a:gd name="connsiteX1" fmla="*/ 59365 w 191484"/>
              <a:gd name="connsiteY1" fmla="*/ 222470 h 473825"/>
              <a:gd name="connsiteX2" fmla="*/ 191484 w 191484"/>
              <a:gd name="connsiteY2" fmla="*/ 15838 h 473825"/>
              <a:gd name="connsiteX0" fmla="*/ 0 w 191484"/>
              <a:gd name="connsiteY0" fmla="*/ 457987 h 457987"/>
              <a:gd name="connsiteX1" fmla="*/ 59365 w 191484"/>
              <a:gd name="connsiteY1" fmla="*/ 206632 h 457987"/>
              <a:gd name="connsiteX2" fmla="*/ 191484 w 191484"/>
              <a:gd name="connsiteY2" fmla="*/ 0 h 457987"/>
              <a:gd name="connsiteX0" fmla="*/ 0 w 191484"/>
              <a:gd name="connsiteY0" fmla="*/ 457987 h 457987"/>
              <a:gd name="connsiteX1" fmla="*/ 59365 w 191484"/>
              <a:gd name="connsiteY1" fmla="*/ 206632 h 457987"/>
              <a:gd name="connsiteX2" fmla="*/ 191484 w 191484"/>
              <a:gd name="connsiteY2" fmla="*/ 0 h 457987"/>
              <a:gd name="connsiteX0" fmla="*/ 0 w 191484"/>
              <a:gd name="connsiteY0" fmla="*/ 457987 h 457987"/>
              <a:gd name="connsiteX1" fmla="*/ 54449 w 191484"/>
              <a:gd name="connsiteY1" fmla="*/ 246527 h 457987"/>
              <a:gd name="connsiteX2" fmla="*/ 191484 w 191484"/>
              <a:gd name="connsiteY2" fmla="*/ 0 h 457987"/>
              <a:gd name="connsiteX0" fmla="*/ 0 w 191484"/>
              <a:gd name="connsiteY0" fmla="*/ 457987 h 457987"/>
              <a:gd name="connsiteX1" fmla="*/ 54449 w 191484"/>
              <a:gd name="connsiteY1" fmla="*/ 246527 h 457987"/>
              <a:gd name="connsiteX2" fmla="*/ 191484 w 191484"/>
              <a:gd name="connsiteY2" fmla="*/ 0 h 457987"/>
              <a:gd name="connsiteX0" fmla="*/ 0 w 191484"/>
              <a:gd name="connsiteY0" fmla="*/ 457987 h 457987"/>
              <a:gd name="connsiteX1" fmla="*/ 54449 w 191484"/>
              <a:gd name="connsiteY1" fmla="*/ 246527 h 457987"/>
              <a:gd name="connsiteX2" fmla="*/ 191484 w 191484"/>
              <a:gd name="connsiteY2" fmla="*/ 0 h 457987"/>
              <a:gd name="connsiteX0" fmla="*/ 0 w 191484"/>
              <a:gd name="connsiteY0" fmla="*/ 457987 h 457987"/>
              <a:gd name="connsiteX1" fmla="*/ 83797 w 191484"/>
              <a:gd name="connsiteY1" fmla="*/ 275315 h 457987"/>
              <a:gd name="connsiteX2" fmla="*/ 191484 w 191484"/>
              <a:gd name="connsiteY2" fmla="*/ 0 h 457987"/>
              <a:gd name="connsiteX0" fmla="*/ 0 w 191484"/>
              <a:gd name="connsiteY0" fmla="*/ 457987 h 457987"/>
              <a:gd name="connsiteX1" fmla="*/ 83797 w 191484"/>
              <a:gd name="connsiteY1" fmla="*/ 275315 h 457987"/>
              <a:gd name="connsiteX2" fmla="*/ 191484 w 191484"/>
              <a:gd name="connsiteY2" fmla="*/ 0 h 457987"/>
              <a:gd name="connsiteX0" fmla="*/ 0 w 191484"/>
              <a:gd name="connsiteY0" fmla="*/ 457987 h 457987"/>
              <a:gd name="connsiteX1" fmla="*/ 83797 w 191484"/>
              <a:gd name="connsiteY1" fmla="*/ 275315 h 457987"/>
              <a:gd name="connsiteX2" fmla="*/ 191484 w 191484"/>
              <a:gd name="connsiteY2" fmla="*/ 0 h 457987"/>
              <a:gd name="connsiteX0" fmla="*/ 0 w 253181"/>
              <a:gd name="connsiteY0" fmla="*/ 452846 h 452846"/>
              <a:gd name="connsiteX1" fmla="*/ 145494 w 253181"/>
              <a:gd name="connsiteY1" fmla="*/ 275315 h 452846"/>
              <a:gd name="connsiteX2" fmla="*/ 253181 w 253181"/>
              <a:gd name="connsiteY2" fmla="*/ 0 h 452846"/>
              <a:gd name="connsiteX0" fmla="*/ 0 w 253181"/>
              <a:gd name="connsiteY0" fmla="*/ 452846 h 452846"/>
              <a:gd name="connsiteX1" fmla="*/ 145494 w 253181"/>
              <a:gd name="connsiteY1" fmla="*/ 275315 h 452846"/>
              <a:gd name="connsiteX2" fmla="*/ 253181 w 253181"/>
              <a:gd name="connsiteY2" fmla="*/ 0 h 452846"/>
              <a:gd name="connsiteX0" fmla="*/ 0 w 253181"/>
              <a:gd name="connsiteY0" fmla="*/ 452846 h 452846"/>
              <a:gd name="connsiteX1" fmla="*/ 127628 w 253181"/>
              <a:gd name="connsiteY1" fmla="*/ 251698 h 452846"/>
              <a:gd name="connsiteX2" fmla="*/ 253181 w 253181"/>
              <a:gd name="connsiteY2" fmla="*/ 0 h 452846"/>
              <a:gd name="connsiteX0" fmla="*/ 0 w 253181"/>
              <a:gd name="connsiteY0" fmla="*/ 452846 h 452846"/>
              <a:gd name="connsiteX1" fmla="*/ 127628 w 253181"/>
              <a:gd name="connsiteY1" fmla="*/ 251698 h 452846"/>
              <a:gd name="connsiteX2" fmla="*/ 253181 w 253181"/>
              <a:gd name="connsiteY2" fmla="*/ 0 h 45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181" h="452846">
                <a:moveTo>
                  <a:pt x="0" y="452846"/>
                </a:moveTo>
                <a:cubicBezTo>
                  <a:pt x="32959" y="300382"/>
                  <a:pt x="57077" y="325717"/>
                  <a:pt x="127628" y="251698"/>
                </a:cubicBezTo>
                <a:cubicBezTo>
                  <a:pt x="156853" y="218019"/>
                  <a:pt x="211564" y="110753"/>
                  <a:pt x="253181" y="0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66" name="对象 65"/>
          <p:cNvGraphicFramePr>
            <a:graphicFrameLocks noChangeAspect="1"/>
          </p:cNvGraphicFramePr>
          <p:nvPr>
            <p:extLst/>
          </p:nvPr>
        </p:nvGraphicFramePr>
        <p:xfrm>
          <a:off x="1121208" y="4074162"/>
          <a:ext cx="2465395" cy="752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1" name="Formula" r:id="rId14" imgW="1585080" imgH="482760" progId="Equation.Ribbit">
                  <p:embed/>
                </p:oleObj>
              </mc:Choice>
              <mc:Fallback>
                <p:oleObj name="Formula" r:id="rId14" imgW="1585080" imgH="482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21208" y="4074162"/>
                        <a:ext cx="2465395" cy="752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任意多边形 66"/>
          <p:cNvSpPr/>
          <p:nvPr/>
        </p:nvSpPr>
        <p:spPr>
          <a:xfrm>
            <a:off x="3465997" y="3982448"/>
            <a:ext cx="586785" cy="344316"/>
          </a:xfrm>
          <a:custGeom>
            <a:avLst/>
            <a:gdLst>
              <a:gd name="connsiteX0" fmla="*/ 0 w 451555"/>
              <a:gd name="connsiteY0" fmla="*/ 169333 h 171034"/>
              <a:gd name="connsiteX1" fmla="*/ 248355 w 451555"/>
              <a:gd name="connsiteY1" fmla="*/ 146755 h 171034"/>
              <a:gd name="connsiteX2" fmla="*/ 451555 w 451555"/>
              <a:gd name="connsiteY2" fmla="*/ 0 h 171034"/>
              <a:gd name="connsiteX0" fmla="*/ 0 w 489655"/>
              <a:gd name="connsiteY0" fmla="*/ 255058 h 256759"/>
              <a:gd name="connsiteX1" fmla="*/ 248355 w 489655"/>
              <a:gd name="connsiteY1" fmla="*/ 232480 h 256759"/>
              <a:gd name="connsiteX2" fmla="*/ 489655 w 489655"/>
              <a:gd name="connsiteY2" fmla="*/ 0 h 256759"/>
              <a:gd name="connsiteX0" fmla="*/ 0 w 489655"/>
              <a:gd name="connsiteY0" fmla="*/ 255058 h 255185"/>
              <a:gd name="connsiteX1" fmla="*/ 324555 w 489655"/>
              <a:gd name="connsiteY1" fmla="*/ 184855 h 255185"/>
              <a:gd name="connsiteX2" fmla="*/ 489655 w 489655"/>
              <a:gd name="connsiteY2" fmla="*/ 0 h 255185"/>
              <a:gd name="connsiteX0" fmla="*/ 0 w 489655"/>
              <a:gd name="connsiteY0" fmla="*/ 293158 h 293285"/>
              <a:gd name="connsiteX1" fmla="*/ 324555 w 489655"/>
              <a:gd name="connsiteY1" fmla="*/ 222955 h 293285"/>
              <a:gd name="connsiteX2" fmla="*/ 489655 w 489655"/>
              <a:gd name="connsiteY2" fmla="*/ 0 h 293285"/>
              <a:gd name="connsiteX0" fmla="*/ 0 w 489655"/>
              <a:gd name="connsiteY0" fmla="*/ 293158 h 293285"/>
              <a:gd name="connsiteX1" fmla="*/ 324555 w 489655"/>
              <a:gd name="connsiteY1" fmla="*/ 222955 h 293285"/>
              <a:gd name="connsiteX2" fmla="*/ 489655 w 489655"/>
              <a:gd name="connsiteY2" fmla="*/ 0 h 293285"/>
              <a:gd name="connsiteX0" fmla="*/ 0 w 489655"/>
              <a:gd name="connsiteY0" fmla="*/ 293158 h 293285"/>
              <a:gd name="connsiteX1" fmla="*/ 295980 w 489655"/>
              <a:gd name="connsiteY1" fmla="*/ 222955 h 293285"/>
              <a:gd name="connsiteX2" fmla="*/ 489655 w 489655"/>
              <a:gd name="connsiteY2" fmla="*/ 0 h 293285"/>
              <a:gd name="connsiteX0" fmla="*/ 0 w 489655"/>
              <a:gd name="connsiteY0" fmla="*/ 293158 h 293285"/>
              <a:gd name="connsiteX1" fmla="*/ 295980 w 489655"/>
              <a:gd name="connsiteY1" fmla="*/ 222955 h 293285"/>
              <a:gd name="connsiteX2" fmla="*/ 489655 w 489655"/>
              <a:gd name="connsiteY2" fmla="*/ 0 h 293285"/>
              <a:gd name="connsiteX0" fmla="*/ 0 w 489655"/>
              <a:gd name="connsiteY0" fmla="*/ 293158 h 293514"/>
              <a:gd name="connsiteX1" fmla="*/ 295980 w 489655"/>
              <a:gd name="connsiteY1" fmla="*/ 222955 h 293514"/>
              <a:gd name="connsiteX2" fmla="*/ 489655 w 489655"/>
              <a:gd name="connsiteY2" fmla="*/ 0 h 293514"/>
              <a:gd name="connsiteX0" fmla="*/ 0 w 505530"/>
              <a:gd name="connsiteY0" fmla="*/ 296333 h 296637"/>
              <a:gd name="connsiteX1" fmla="*/ 311855 w 505530"/>
              <a:gd name="connsiteY1" fmla="*/ 222955 h 296637"/>
              <a:gd name="connsiteX2" fmla="*/ 505530 w 505530"/>
              <a:gd name="connsiteY2" fmla="*/ 0 h 296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5530" h="296637">
                <a:moveTo>
                  <a:pt x="0" y="296333"/>
                </a:moveTo>
                <a:cubicBezTo>
                  <a:pt x="86548" y="299155"/>
                  <a:pt x="204846" y="282927"/>
                  <a:pt x="311855" y="222955"/>
                </a:cubicBezTo>
                <a:cubicBezTo>
                  <a:pt x="380764" y="169333"/>
                  <a:pt x="432034" y="110066"/>
                  <a:pt x="505530" y="0"/>
                </a:cubicBezTo>
              </a:path>
            </a:pathLst>
          </a:cu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任意多边形 67"/>
          <p:cNvSpPr/>
          <p:nvPr/>
        </p:nvSpPr>
        <p:spPr>
          <a:xfrm flipV="1">
            <a:off x="3468483" y="4514180"/>
            <a:ext cx="1443624" cy="345309"/>
          </a:xfrm>
          <a:custGeom>
            <a:avLst/>
            <a:gdLst>
              <a:gd name="connsiteX0" fmla="*/ 0 w 451555"/>
              <a:gd name="connsiteY0" fmla="*/ 169333 h 171034"/>
              <a:gd name="connsiteX1" fmla="*/ 248355 w 451555"/>
              <a:gd name="connsiteY1" fmla="*/ 146755 h 171034"/>
              <a:gd name="connsiteX2" fmla="*/ 451555 w 451555"/>
              <a:gd name="connsiteY2" fmla="*/ 0 h 171034"/>
              <a:gd name="connsiteX0" fmla="*/ 0 w 489655"/>
              <a:gd name="connsiteY0" fmla="*/ 255058 h 256759"/>
              <a:gd name="connsiteX1" fmla="*/ 248355 w 489655"/>
              <a:gd name="connsiteY1" fmla="*/ 232480 h 256759"/>
              <a:gd name="connsiteX2" fmla="*/ 489655 w 489655"/>
              <a:gd name="connsiteY2" fmla="*/ 0 h 256759"/>
              <a:gd name="connsiteX0" fmla="*/ 0 w 489655"/>
              <a:gd name="connsiteY0" fmla="*/ 255058 h 255185"/>
              <a:gd name="connsiteX1" fmla="*/ 324555 w 489655"/>
              <a:gd name="connsiteY1" fmla="*/ 184855 h 255185"/>
              <a:gd name="connsiteX2" fmla="*/ 489655 w 489655"/>
              <a:gd name="connsiteY2" fmla="*/ 0 h 255185"/>
              <a:gd name="connsiteX0" fmla="*/ 0 w 489655"/>
              <a:gd name="connsiteY0" fmla="*/ 293158 h 293285"/>
              <a:gd name="connsiteX1" fmla="*/ 324555 w 489655"/>
              <a:gd name="connsiteY1" fmla="*/ 222955 h 293285"/>
              <a:gd name="connsiteX2" fmla="*/ 489655 w 489655"/>
              <a:gd name="connsiteY2" fmla="*/ 0 h 293285"/>
              <a:gd name="connsiteX0" fmla="*/ 0 w 489655"/>
              <a:gd name="connsiteY0" fmla="*/ 293158 h 293285"/>
              <a:gd name="connsiteX1" fmla="*/ 324555 w 489655"/>
              <a:gd name="connsiteY1" fmla="*/ 222955 h 293285"/>
              <a:gd name="connsiteX2" fmla="*/ 489655 w 489655"/>
              <a:gd name="connsiteY2" fmla="*/ 0 h 293285"/>
              <a:gd name="connsiteX0" fmla="*/ 0 w 489655"/>
              <a:gd name="connsiteY0" fmla="*/ 293158 h 293285"/>
              <a:gd name="connsiteX1" fmla="*/ 295980 w 489655"/>
              <a:gd name="connsiteY1" fmla="*/ 222955 h 293285"/>
              <a:gd name="connsiteX2" fmla="*/ 489655 w 489655"/>
              <a:gd name="connsiteY2" fmla="*/ 0 h 293285"/>
              <a:gd name="connsiteX0" fmla="*/ 0 w 489655"/>
              <a:gd name="connsiteY0" fmla="*/ 293158 h 293285"/>
              <a:gd name="connsiteX1" fmla="*/ 295980 w 489655"/>
              <a:gd name="connsiteY1" fmla="*/ 222955 h 293285"/>
              <a:gd name="connsiteX2" fmla="*/ 489655 w 489655"/>
              <a:gd name="connsiteY2" fmla="*/ 0 h 293285"/>
              <a:gd name="connsiteX0" fmla="*/ 0 w 489655"/>
              <a:gd name="connsiteY0" fmla="*/ 293158 h 293514"/>
              <a:gd name="connsiteX1" fmla="*/ 295980 w 489655"/>
              <a:gd name="connsiteY1" fmla="*/ 222955 h 293514"/>
              <a:gd name="connsiteX2" fmla="*/ 489655 w 489655"/>
              <a:gd name="connsiteY2" fmla="*/ 0 h 293514"/>
              <a:gd name="connsiteX0" fmla="*/ 0 w 505530"/>
              <a:gd name="connsiteY0" fmla="*/ 296333 h 296637"/>
              <a:gd name="connsiteX1" fmla="*/ 311855 w 505530"/>
              <a:gd name="connsiteY1" fmla="*/ 222955 h 296637"/>
              <a:gd name="connsiteX2" fmla="*/ 505530 w 505530"/>
              <a:gd name="connsiteY2" fmla="*/ 0 h 296637"/>
              <a:gd name="connsiteX0" fmla="*/ 0 w 1243718"/>
              <a:gd name="connsiteY0" fmla="*/ 469095 h 469399"/>
              <a:gd name="connsiteX1" fmla="*/ 311855 w 1243718"/>
              <a:gd name="connsiteY1" fmla="*/ 395717 h 469399"/>
              <a:gd name="connsiteX2" fmla="*/ 1243718 w 1243718"/>
              <a:gd name="connsiteY2" fmla="*/ 0 h 469399"/>
              <a:gd name="connsiteX0" fmla="*/ 0 w 1243718"/>
              <a:gd name="connsiteY0" fmla="*/ 469095 h 469170"/>
              <a:gd name="connsiteX1" fmla="*/ 859542 w 1243718"/>
              <a:gd name="connsiteY1" fmla="*/ 335627 h 469170"/>
              <a:gd name="connsiteX2" fmla="*/ 1243718 w 1243718"/>
              <a:gd name="connsiteY2" fmla="*/ 0 h 469170"/>
              <a:gd name="connsiteX0" fmla="*/ 0 w 1243718"/>
              <a:gd name="connsiteY0" fmla="*/ 469095 h 469202"/>
              <a:gd name="connsiteX1" fmla="*/ 730954 w 1243718"/>
              <a:gd name="connsiteY1" fmla="*/ 358160 h 469202"/>
              <a:gd name="connsiteX2" fmla="*/ 1243718 w 1243718"/>
              <a:gd name="connsiteY2" fmla="*/ 0 h 469202"/>
              <a:gd name="connsiteX0" fmla="*/ 0 w 1243718"/>
              <a:gd name="connsiteY0" fmla="*/ 469095 h 469200"/>
              <a:gd name="connsiteX1" fmla="*/ 730954 w 1243718"/>
              <a:gd name="connsiteY1" fmla="*/ 358160 h 469200"/>
              <a:gd name="connsiteX2" fmla="*/ 1243718 w 1243718"/>
              <a:gd name="connsiteY2" fmla="*/ 0 h 469200"/>
              <a:gd name="connsiteX0" fmla="*/ 0 w 1243718"/>
              <a:gd name="connsiteY0" fmla="*/ 469095 h 469202"/>
              <a:gd name="connsiteX1" fmla="*/ 730954 w 1243718"/>
              <a:gd name="connsiteY1" fmla="*/ 358160 h 469202"/>
              <a:gd name="connsiteX2" fmla="*/ 1243718 w 1243718"/>
              <a:gd name="connsiteY2" fmla="*/ 0 h 469202"/>
              <a:gd name="connsiteX0" fmla="*/ 0 w 1243718"/>
              <a:gd name="connsiteY0" fmla="*/ 469095 h 469200"/>
              <a:gd name="connsiteX1" fmla="*/ 730954 w 1243718"/>
              <a:gd name="connsiteY1" fmla="*/ 358160 h 469200"/>
              <a:gd name="connsiteX2" fmla="*/ 1243718 w 1243718"/>
              <a:gd name="connsiteY2" fmla="*/ 0 h 46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3718" h="469200">
                <a:moveTo>
                  <a:pt x="0" y="469095"/>
                </a:moveTo>
                <a:cubicBezTo>
                  <a:pt x="86548" y="471917"/>
                  <a:pt x="585845" y="418132"/>
                  <a:pt x="730954" y="358160"/>
                </a:cubicBezTo>
                <a:cubicBezTo>
                  <a:pt x="885588" y="274492"/>
                  <a:pt x="1065447" y="215224"/>
                  <a:pt x="1243718" y="0"/>
                </a:cubicBezTo>
              </a:path>
            </a:pathLst>
          </a:cu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678919" y="5485916"/>
            <a:ext cx="793109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sz="2400" dirty="0"/>
              <a:t>替代</a:t>
            </a:r>
            <a:r>
              <a:rPr lang="zh-CN" altLang="en-US" sz="2400" dirty="0" smtClean="0"/>
              <a:t>损失函数数学性质较好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一般是</a:t>
            </a:r>
            <a:r>
              <a:rPr lang="en-US" altLang="zh-CN" sz="2400" dirty="0" smtClean="0"/>
              <a:t>0/1</a:t>
            </a:r>
            <a:r>
              <a:rPr lang="zh-CN" altLang="en-US" sz="2400" dirty="0" smtClean="0"/>
              <a:t>损失函数的上界</a:t>
            </a:r>
            <a:endParaRPr lang="en-US" altLang="zh-CN" sz="2400" dirty="0"/>
          </a:p>
        </p:txBody>
      </p:sp>
      <p:sp>
        <p:nvSpPr>
          <p:cNvPr id="71" name="矩形 70"/>
          <p:cNvSpPr/>
          <p:nvPr/>
        </p:nvSpPr>
        <p:spPr>
          <a:xfrm>
            <a:off x="436084" y="2546192"/>
            <a:ext cx="1950928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sz="2400" dirty="0"/>
              <a:t>软</a:t>
            </a:r>
            <a:r>
              <a:rPr lang="zh-CN" altLang="en-US" sz="2400" dirty="0" smtClean="0"/>
              <a:t>间隔</a:t>
            </a:r>
            <a:r>
              <a:rPr lang="en-US" altLang="zh-CN" sz="2400" dirty="0" smtClean="0"/>
              <a:t>SVM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7907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61" grpId="0" animBg="1"/>
      <p:bldP spid="62" grpId="0" animBg="1"/>
      <p:bldP spid="63" grpId="0" animBg="1"/>
      <p:bldP spid="65" grpId="0" animBg="1"/>
      <p:bldP spid="7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</a:t>
            </a:r>
            <a:r>
              <a:rPr lang="zh-CN" altLang="en-US" dirty="0" smtClean="0"/>
              <a:t>间隔</a:t>
            </a:r>
            <a:r>
              <a:rPr lang="zh-CN" altLang="en-US" dirty="0"/>
              <a:t>支持向量机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086" y="1428504"/>
            <a:ext cx="5852667" cy="792549"/>
          </a:xfrm>
        </p:spPr>
      </p:pic>
      <p:sp>
        <p:nvSpPr>
          <p:cNvPr id="10" name="内容占位符 3"/>
          <p:cNvSpPr txBox="1">
            <a:spLocks/>
          </p:cNvSpPr>
          <p:nvPr/>
        </p:nvSpPr>
        <p:spPr>
          <a:xfrm>
            <a:off x="854815" y="1645847"/>
            <a:ext cx="1353857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原始问题</a:t>
            </a:r>
          </a:p>
        </p:txBody>
      </p:sp>
      <p:sp>
        <p:nvSpPr>
          <p:cNvPr id="11" name="内容占位符 3"/>
          <p:cNvSpPr txBox="1">
            <a:spLocks/>
          </p:cNvSpPr>
          <p:nvPr/>
        </p:nvSpPr>
        <p:spPr>
          <a:xfrm>
            <a:off x="854815" y="3383299"/>
            <a:ext cx="1353857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对偶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091691" y="5047313"/>
            <a:ext cx="732830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/>
              <a:t>根据</a:t>
            </a:r>
            <a:r>
              <a:rPr lang="en-US" altLang="zh-CN" sz="2400" dirty="0" smtClean="0"/>
              <a:t>KKT</a:t>
            </a:r>
            <a:r>
              <a:rPr lang="zh-CN" altLang="en-US" sz="2400" dirty="0" smtClean="0"/>
              <a:t>条件可推得最终</a:t>
            </a:r>
            <a:r>
              <a:rPr lang="zh-CN" altLang="en-US" sz="2400" dirty="0"/>
              <a:t>模型仅与支持向量</a:t>
            </a:r>
            <a:r>
              <a:rPr lang="zh-CN" altLang="en-US" sz="2400" dirty="0" smtClean="0"/>
              <a:t>有关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也即</a:t>
            </a:r>
            <a:r>
              <a:rPr lang="en-US" altLang="zh-CN" sz="2400" dirty="0"/>
              <a:t>h</a:t>
            </a:r>
            <a:r>
              <a:rPr lang="en-US" altLang="zh-CN" sz="2400" dirty="0" smtClean="0"/>
              <a:t>inge</a:t>
            </a:r>
            <a:r>
              <a:rPr lang="zh-CN" altLang="en-US" sz="2400" dirty="0" smtClean="0"/>
              <a:t>损失函数依然保持了支持</a:t>
            </a:r>
            <a:r>
              <a:rPr lang="zh-CN" altLang="en-US" sz="2400" dirty="0"/>
              <a:t>向量机解的</a:t>
            </a:r>
            <a:r>
              <a:rPr lang="zh-CN" altLang="en-US" sz="2400" dirty="0">
                <a:solidFill>
                  <a:schemeClr val="tx2"/>
                </a:solidFill>
              </a:rPr>
              <a:t>稀疏</a:t>
            </a:r>
            <a:r>
              <a:rPr lang="zh-CN" altLang="en-US" sz="2400" dirty="0" smtClean="0">
                <a:solidFill>
                  <a:schemeClr val="tx2"/>
                </a:solidFill>
              </a:rPr>
              <a:t>性</a:t>
            </a:r>
            <a:r>
              <a:rPr lang="en-US" altLang="zh-CN" sz="2400" dirty="0" smtClean="0"/>
              <a:t>.</a:t>
            </a:r>
            <a:endParaRPr lang="zh-CN" altLang="en-US" sz="2200" dirty="0">
              <a:latin typeface="Verdana" panose="020B0604030504040204" pitchFamily="34" charset="0"/>
              <a:ea typeface="幼圆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086" y="2657914"/>
            <a:ext cx="6163590" cy="18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9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158536"/>
            <a:ext cx="8616950" cy="533241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支持向量机学习模型的更一般形式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通过替换上面两个部分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可以得到</a:t>
            </a:r>
            <a:r>
              <a:rPr lang="zh-CN" altLang="en-US" dirty="0"/>
              <a:t>许多</a:t>
            </a:r>
            <a:r>
              <a:rPr lang="zh-CN" altLang="en-US" dirty="0" smtClean="0"/>
              <a:t>其他学习模型</a:t>
            </a:r>
            <a:endParaRPr lang="en-US" altLang="zh-CN" dirty="0" smtClean="0"/>
          </a:p>
          <a:p>
            <a:pPr lvl="1"/>
            <a:r>
              <a:rPr lang="zh-CN" altLang="en-US" dirty="0"/>
              <a:t>对数几率</a:t>
            </a:r>
            <a:r>
              <a:rPr lang="zh-CN" altLang="en-US" dirty="0" smtClean="0"/>
              <a:t>回归</a:t>
            </a:r>
            <a:r>
              <a:rPr lang="en-US" altLang="zh-CN" dirty="0" smtClean="0"/>
              <a:t>(Logistic Regression)</a:t>
            </a:r>
          </a:p>
          <a:p>
            <a:pPr lvl="1"/>
            <a:r>
              <a:rPr lang="zh-CN" altLang="en-US" dirty="0" smtClean="0"/>
              <a:t>最小绝对收缩选择算子</a:t>
            </a:r>
            <a:r>
              <a:rPr lang="en-US" altLang="zh-CN" dirty="0" smtClean="0"/>
              <a:t>(LASSO)</a:t>
            </a:r>
          </a:p>
          <a:p>
            <a:pPr lvl="1"/>
            <a:r>
              <a:rPr lang="en-US" altLang="zh-CN" dirty="0" smtClean="0"/>
              <a:t>……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2356835" y="2866649"/>
            <a:ext cx="2073498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 smtClean="0"/>
              <a:t>结构风险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描述</a:t>
            </a:r>
            <a:r>
              <a:rPr lang="zh-CN" altLang="en-US" sz="2000" dirty="0"/>
              <a:t>模型的某些性质</a:t>
            </a:r>
            <a:endParaRPr lang="zh-CN" altLang="en-US" sz="2000" dirty="0">
              <a:latin typeface="Verdana" panose="020B0604030504040204" pitchFamily="34" charset="0"/>
              <a:ea typeface="幼圆" panose="020105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35314" y="2866649"/>
            <a:ext cx="2650341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 smtClean="0"/>
              <a:t>经验风险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描述</a:t>
            </a:r>
            <a:r>
              <a:rPr lang="zh-CN" altLang="en-US" sz="2000" dirty="0"/>
              <a:t>模型与训练数据的契合程度</a:t>
            </a:r>
            <a:endParaRPr lang="zh-CN" altLang="en-US" sz="2000" dirty="0">
              <a:latin typeface="Verdana" panose="020B0604030504040204" pitchFamily="34" charset="0"/>
              <a:ea typeface="幼圆" panose="02010509060101010101" pitchFamily="49" charset="-122"/>
            </a:endParaRPr>
          </a:p>
        </p:txBody>
      </p:sp>
      <p:sp>
        <p:nvSpPr>
          <p:cNvPr id="4" name="下箭头 3"/>
          <p:cNvSpPr/>
          <p:nvPr/>
        </p:nvSpPr>
        <p:spPr>
          <a:xfrm rot="10800000">
            <a:off x="3903262" y="2453984"/>
            <a:ext cx="286603" cy="23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 rot="10800000">
            <a:off x="5558474" y="2453984"/>
            <a:ext cx="286603" cy="23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20" y="1728242"/>
            <a:ext cx="3158002" cy="7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1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4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间隔与支持向量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对偶问题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核函数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软间隔与正则化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/>
              <a:t>支持向量回归</a:t>
            </a:r>
            <a:endParaRPr lang="en-US" altLang="zh-CN" dirty="0" smtClean="0"/>
          </a:p>
          <a:p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核方法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17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支持向量</a:t>
            </a:r>
            <a:r>
              <a:rPr lang="zh-CN" altLang="en-US" dirty="0" smtClean="0"/>
              <a:t>回归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特点</a:t>
            </a:r>
            <a:r>
              <a:rPr lang="en-US" altLang="zh-CN" dirty="0" smtClean="0"/>
              <a:t>: </a:t>
            </a:r>
            <a:r>
              <a:rPr lang="zh-CN" altLang="en-US" dirty="0" smtClean="0"/>
              <a:t>允许模型输出和实际输出间存在    的偏差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 flipH="1" flipV="1">
            <a:off x="2229524" y="2287375"/>
            <a:ext cx="0" cy="3255783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2218934" y="5543236"/>
            <a:ext cx="3907003" cy="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983921" y="5437905"/>
            <a:ext cx="354568" cy="397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"/>
              </a:rPr>
              <a:t>0</a:t>
            </a:r>
            <a:endParaRPr lang="zh-CN" altLang="en-US" sz="1400" dirty="0">
              <a:latin typeface="Times "/>
            </a:endParaRPr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/>
          </p:nvPr>
        </p:nvGraphicFramePr>
        <p:xfrm>
          <a:off x="5588101" y="5626939"/>
          <a:ext cx="180492" cy="274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1" name="Formula" r:id="rId3" imgW="86400" imgH="129600" progId="Equation.Ribbit">
                  <p:embed/>
                </p:oleObj>
              </mc:Choice>
              <mc:Fallback>
                <p:oleObj name="Formula" r:id="rId3" imgW="86400" imgH="1296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88101" y="5626939"/>
                        <a:ext cx="180492" cy="274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>
            <p:extLst/>
          </p:nvPr>
        </p:nvGraphicFramePr>
        <p:xfrm>
          <a:off x="1939746" y="2544264"/>
          <a:ext cx="147675" cy="242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2" name="Formula" r:id="rId5" imgW="81360" imgH="131040" progId="Equation.Ribbit">
                  <p:embed/>
                </p:oleObj>
              </mc:Choice>
              <mc:Fallback>
                <p:oleObj name="Formula" r:id="rId5" imgW="81360" imgH="1310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39746" y="2544264"/>
                        <a:ext cx="147675" cy="242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椭圆 40"/>
          <p:cNvSpPr>
            <a:spLocks noChangeAspect="1"/>
          </p:cNvSpPr>
          <p:nvPr/>
        </p:nvSpPr>
        <p:spPr>
          <a:xfrm>
            <a:off x="3708339" y="4861485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>
            <a:spLocks noChangeAspect="1"/>
          </p:cNvSpPr>
          <p:nvPr/>
        </p:nvSpPr>
        <p:spPr>
          <a:xfrm>
            <a:off x="4315449" y="4270793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493070"/>
              </p:ext>
            </p:extLst>
          </p:nvPr>
        </p:nvGraphicFramePr>
        <p:xfrm>
          <a:off x="5682534" y="3994241"/>
          <a:ext cx="902461" cy="291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3" name="Formula" r:id="rId7" imgW="552600" imgH="177840" progId="Equation.Ribbit">
                  <p:embed/>
                </p:oleObj>
              </mc:Choice>
              <mc:Fallback>
                <p:oleObj name="Formula" r:id="rId7" imgW="552600" imgH="177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82534" y="3994241"/>
                        <a:ext cx="902461" cy="291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/>
          </p:nvPr>
        </p:nvGraphicFramePr>
        <p:xfrm>
          <a:off x="4068276" y="2544264"/>
          <a:ext cx="869644" cy="291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4" name="Formula" r:id="rId9" imgW="533520" imgH="177840" progId="Equation.Ribbit">
                  <p:embed/>
                </p:oleObj>
              </mc:Choice>
              <mc:Fallback>
                <p:oleObj name="Formula" r:id="rId9" imgW="533520" imgH="177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68276" y="2544264"/>
                        <a:ext cx="869644" cy="291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extLst/>
          </p:nvPr>
        </p:nvGraphicFramePr>
        <p:xfrm>
          <a:off x="5441950" y="2724150"/>
          <a:ext cx="1755775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5" name="Formula" r:id="rId11" imgW="1076040" imgH="196920" progId="Equation.Ribbit">
                  <p:embed/>
                </p:oleObj>
              </mc:Choice>
              <mc:Fallback>
                <p:oleObj name="Formula" r:id="rId11" imgW="1076040" imgH="1969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41950" y="2724150"/>
                        <a:ext cx="1755775" cy="32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任意多边形 45"/>
          <p:cNvSpPr/>
          <p:nvPr/>
        </p:nvSpPr>
        <p:spPr>
          <a:xfrm>
            <a:off x="4698728" y="2815742"/>
            <a:ext cx="239973" cy="479937"/>
          </a:xfrm>
          <a:custGeom>
            <a:avLst/>
            <a:gdLst>
              <a:gd name="connsiteX0" fmla="*/ 0 w 185738"/>
              <a:gd name="connsiteY0" fmla="*/ 0 h 371475"/>
              <a:gd name="connsiteX1" fmla="*/ 33338 w 185738"/>
              <a:gd name="connsiteY1" fmla="*/ 204787 h 371475"/>
              <a:gd name="connsiteX2" fmla="*/ 185738 w 185738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738" h="371475">
                <a:moveTo>
                  <a:pt x="0" y="0"/>
                </a:moveTo>
                <a:cubicBezTo>
                  <a:pt x="1191" y="71437"/>
                  <a:pt x="2382" y="142875"/>
                  <a:pt x="33338" y="204787"/>
                </a:cubicBezTo>
                <a:cubicBezTo>
                  <a:pt x="64294" y="266699"/>
                  <a:pt x="125016" y="319087"/>
                  <a:pt x="185738" y="37147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5051832" y="3833868"/>
            <a:ext cx="484047" cy="320746"/>
          </a:xfrm>
          <a:custGeom>
            <a:avLst/>
            <a:gdLst>
              <a:gd name="connsiteX0" fmla="*/ 374650 w 374650"/>
              <a:gd name="connsiteY0" fmla="*/ 247650 h 248260"/>
              <a:gd name="connsiteX1" fmla="*/ 209550 w 374650"/>
              <a:gd name="connsiteY1" fmla="*/ 209550 h 248260"/>
              <a:gd name="connsiteX2" fmla="*/ 0 w 374650"/>
              <a:gd name="connsiteY2" fmla="*/ 0 h 24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650" h="248260">
                <a:moveTo>
                  <a:pt x="374650" y="247650"/>
                </a:moveTo>
                <a:cubicBezTo>
                  <a:pt x="323321" y="249237"/>
                  <a:pt x="271992" y="250825"/>
                  <a:pt x="209550" y="209550"/>
                </a:cubicBezTo>
                <a:cubicBezTo>
                  <a:pt x="147108" y="168275"/>
                  <a:pt x="73554" y="84137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 flipV="1">
            <a:off x="5552166" y="3039249"/>
            <a:ext cx="688989" cy="303368"/>
          </a:xfrm>
          <a:custGeom>
            <a:avLst/>
            <a:gdLst>
              <a:gd name="connsiteX0" fmla="*/ 368300 w 368300"/>
              <a:gd name="connsiteY0" fmla="*/ 228600 h 241300"/>
              <a:gd name="connsiteX1" fmla="*/ 209550 w 368300"/>
              <a:gd name="connsiteY1" fmla="*/ 215900 h 241300"/>
              <a:gd name="connsiteX2" fmla="*/ 0 w 368300"/>
              <a:gd name="connsiteY2" fmla="*/ 0 h 241300"/>
              <a:gd name="connsiteX0" fmla="*/ 349250 w 349250"/>
              <a:gd name="connsiteY0" fmla="*/ 247650 h 254239"/>
              <a:gd name="connsiteX1" fmla="*/ 209550 w 349250"/>
              <a:gd name="connsiteY1" fmla="*/ 215900 h 254239"/>
              <a:gd name="connsiteX2" fmla="*/ 0 w 349250"/>
              <a:gd name="connsiteY2" fmla="*/ 0 h 254239"/>
              <a:gd name="connsiteX0" fmla="*/ 374650 w 374650"/>
              <a:gd name="connsiteY0" fmla="*/ 254000 h 259411"/>
              <a:gd name="connsiteX1" fmla="*/ 209550 w 374650"/>
              <a:gd name="connsiteY1" fmla="*/ 215900 h 259411"/>
              <a:gd name="connsiteX2" fmla="*/ 0 w 374650"/>
              <a:gd name="connsiteY2" fmla="*/ 0 h 259411"/>
              <a:gd name="connsiteX0" fmla="*/ 374650 w 374650"/>
              <a:gd name="connsiteY0" fmla="*/ 254000 h 254671"/>
              <a:gd name="connsiteX1" fmla="*/ 209550 w 374650"/>
              <a:gd name="connsiteY1" fmla="*/ 215900 h 254671"/>
              <a:gd name="connsiteX2" fmla="*/ 0 w 374650"/>
              <a:gd name="connsiteY2" fmla="*/ 0 h 254671"/>
              <a:gd name="connsiteX0" fmla="*/ 374650 w 374650"/>
              <a:gd name="connsiteY0" fmla="*/ 254000 h 254033"/>
              <a:gd name="connsiteX1" fmla="*/ 175891 w 374650"/>
              <a:gd name="connsiteY1" fmla="*/ 165412 h 254033"/>
              <a:gd name="connsiteX2" fmla="*/ 0 w 374650"/>
              <a:gd name="connsiteY2" fmla="*/ 0 h 254033"/>
              <a:gd name="connsiteX0" fmla="*/ 374650 w 374650"/>
              <a:gd name="connsiteY0" fmla="*/ 242781 h 242822"/>
              <a:gd name="connsiteX1" fmla="*/ 175891 w 374650"/>
              <a:gd name="connsiteY1" fmla="*/ 165412 h 242822"/>
              <a:gd name="connsiteX2" fmla="*/ 0 w 374650"/>
              <a:gd name="connsiteY2" fmla="*/ 0 h 242822"/>
              <a:gd name="connsiteX0" fmla="*/ 374650 w 374650"/>
              <a:gd name="connsiteY0" fmla="*/ 242781 h 243284"/>
              <a:gd name="connsiteX1" fmla="*/ 198330 w 374650"/>
              <a:gd name="connsiteY1" fmla="*/ 204681 h 243284"/>
              <a:gd name="connsiteX2" fmla="*/ 0 w 374650"/>
              <a:gd name="connsiteY2" fmla="*/ 0 h 243284"/>
              <a:gd name="connsiteX0" fmla="*/ 374650 w 849817"/>
              <a:gd name="connsiteY0" fmla="*/ 242781 h 242793"/>
              <a:gd name="connsiteX1" fmla="*/ 845203 w 849817"/>
              <a:gd name="connsiteY1" fmla="*/ 71648 h 242793"/>
              <a:gd name="connsiteX2" fmla="*/ 0 w 849817"/>
              <a:gd name="connsiteY2" fmla="*/ 0 h 242793"/>
              <a:gd name="connsiteX0" fmla="*/ 1403357 w 1403357"/>
              <a:gd name="connsiteY0" fmla="*/ 141315 h 141366"/>
              <a:gd name="connsiteX1" fmla="*/ 845203 w 1403357"/>
              <a:gd name="connsiteY1" fmla="*/ 71648 h 141366"/>
              <a:gd name="connsiteX2" fmla="*/ 0 w 1403357"/>
              <a:gd name="connsiteY2" fmla="*/ 0 h 141366"/>
              <a:gd name="connsiteX0" fmla="*/ 1403357 w 1403357"/>
              <a:gd name="connsiteY0" fmla="*/ 141315 h 141315"/>
              <a:gd name="connsiteX1" fmla="*/ 845203 w 1403357"/>
              <a:gd name="connsiteY1" fmla="*/ 71648 h 141315"/>
              <a:gd name="connsiteX2" fmla="*/ 0 w 1403357"/>
              <a:gd name="connsiteY2" fmla="*/ 0 h 141315"/>
              <a:gd name="connsiteX0" fmla="*/ 1403357 w 1403357"/>
              <a:gd name="connsiteY0" fmla="*/ 141315 h 141315"/>
              <a:gd name="connsiteX1" fmla="*/ 845203 w 1403357"/>
              <a:gd name="connsiteY1" fmla="*/ 71648 h 141315"/>
              <a:gd name="connsiteX2" fmla="*/ 0 w 1403357"/>
              <a:gd name="connsiteY2" fmla="*/ 0 h 141315"/>
              <a:gd name="connsiteX0" fmla="*/ 1403357 w 1403357"/>
              <a:gd name="connsiteY0" fmla="*/ 141315 h 141315"/>
              <a:gd name="connsiteX1" fmla="*/ 845203 w 1403357"/>
              <a:gd name="connsiteY1" fmla="*/ 71648 h 141315"/>
              <a:gd name="connsiteX2" fmla="*/ 0 w 1403357"/>
              <a:gd name="connsiteY2" fmla="*/ 0 h 141315"/>
              <a:gd name="connsiteX0" fmla="*/ 1403357 w 1403357"/>
              <a:gd name="connsiteY0" fmla="*/ 141315 h 141315"/>
              <a:gd name="connsiteX1" fmla="*/ 957507 w 1403357"/>
              <a:gd name="connsiteY1" fmla="*/ 31062 h 141315"/>
              <a:gd name="connsiteX2" fmla="*/ 0 w 1403357"/>
              <a:gd name="connsiteY2" fmla="*/ 0 h 141315"/>
              <a:gd name="connsiteX0" fmla="*/ 1403357 w 1403357"/>
              <a:gd name="connsiteY0" fmla="*/ 141315 h 141315"/>
              <a:gd name="connsiteX1" fmla="*/ 957507 w 1403357"/>
              <a:gd name="connsiteY1" fmla="*/ 31062 h 141315"/>
              <a:gd name="connsiteX2" fmla="*/ 0 w 1403357"/>
              <a:gd name="connsiteY2" fmla="*/ 0 h 141315"/>
              <a:gd name="connsiteX0" fmla="*/ 1403357 w 1403357"/>
              <a:gd name="connsiteY0" fmla="*/ 141542 h 141542"/>
              <a:gd name="connsiteX1" fmla="*/ 957507 w 1403357"/>
              <a:gd name="connsiteY1" fmla="*/ 31289 h 141542"/>
              <a:gd name="connsiteX2" fmla="*/ 0 w 1403357"/>
              <a:gd name="connsiteY2" fmla="*/ 227 h 141542"/>
              <a:gd name="connsiteX0" fmla="*/ 1160780 w 1160780"/>
              <a:gd name="connsiteY0" fmla="*/ 166259 h 166259"/>
              <a:gd name="connsiteX1" fmla="*/ 714930 w 1160780"/>
              <a:gd name="connsiteY1" fmla="*/ 56006 h 166259"/>
              <a:gd name="connsiteX2" fmla="*/ 0 w 1160780"/>
              <a:gd name="connsiteY2" fmla="*/ 142 h 166259"/>
              <a:gd name="connsiteX0" fmla="*/ 1160780 w 1160780"/>
              <a:gd name="connsiteY0" fmla="*/ 166519 h 166519"/>
              <a:gd name="connsiteX1" fmla="*/ 759852 w 1160780"/>
              <a:gd name="connsiteY1" fmla="*/ 13425 h 166519"/>
              <a:gd name="connsiteX2" fmla="*/ 0 w 1160780"/>
              <a:gd name="connsiteY2" fmla="*/ 402 h 166519"/>
              <a:gd name="connsiteX0" fmla="*/ 1160780 w 1160780"/>
              <a:gd name="connsiteY0" fmla="*/ 166519 h 166519"/>
              <a:gd name="connsiteX1" fmla="*/ 759852 w 1160780"/>
              <a:gd name="connsiteY1" fmla="*/ 13425 h 166519"/>
              <a:gd name="connsiteX2" fmla="*/ 0 w 1160780"/>
              <a:gd name="connsiteY2" fmla="*/ 402 h 166519"/>
              <a:gd name="connsiteX0" fmla="*/ 1160780 w 1160780"/>
              <a:gd name="connsiteY0" fmla="*/ 166755 h 166755"/>
              <a:gd name="connsiteX1" fmla="*/ 759852 w 1160780"/>
              <a:gd name="connsiteY1" fmla="*/ 13661 h 166755"/>
              <a:gd name="connsiteX2" fmla="*/ 0 w 1160780"/>
              <a:gd name="connsiteY2" fmla="*/ 638 h 166755"/>
              <a:gd name="connsiteX0" fmla="*/ 1160780 w 1160780"/>
              <a:gd name="connsiteY0" fmla="*/ 166755 h 166755"/>
              <a:gd name="connsiteX1" fmla="*/ 696962 w 1160780"/>
              <a:gd name="connsiteY1" fmla="*/ 13661 h 166755"/>
              <a:gd name="connsiteX2" fmla="*/ 0 w 1160780"/>
              <a:gd name="connsiteY2" fmla="*/ 638 h 16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0780" h="166755">
                <a:moveTo>
                  <a:pt x="1160780" y="166755"/>
                </a:moveTo>
                <a:cubicBezTo>
                  <a:pt x="1091892" y="55495"/>
                  <a:pt x="988505" y="24812"/>
                  <a:pt x="696962" y="13661"/>
                </a:cubicBezTo>
                <a:cubicBezTo>
                  <a:pt x="445849" y="9275"/>
                  <a:pt x="195372" y="-2909"/>
                  <a:pt x="0" y="638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/>
          <p:cNvCxnSpPr/>
          <p:nvPr/>
        </p:nvCxnSpPr>
        <p:spPr>
          <a:xfrm rot="19928571">
            <a:off x="2509891" y="4054606"/>
            <a:ext cx="3209324" cy="112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rot="19928571">
            <a:off x="2500851" y="3796841"/>
            <a:ext cx="3218324" cy="13615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rot="19928571">
            <a:off x="2500851" y="4314176"/>
            <a:ext cx="3218324" cy="13615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>
            <a:spLocks noChangeAspect="1"/>
          </p:cNvSpPr>
          <p:nvPr/>
        </p:nvSpPr>
        <p:spPr>
          <a:xfrm>
            <a:off x="2852054" y="4084848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>
            <a:spLocks noChangeAspect="1"/>
          </p:cNvSpPr>
          <p:nvPr/>
        </p:nvSpPr>
        <p:spPr>
          <a:xfrm>
            <a:off x="3334511" y="3432119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>
            <a:spLocks noChangeAspect="1"/>
          </p:cNvSpPr>
          <p:nvPr/>
        </p:nvSpPr>
        <p:spPr>
          <a:xfrm>
            <a:off x="4032900" y="3443602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>
            <a:spLocks noChangeAspect="1"/>
          </p:cNvSpPr>
          <p:nvPr/>
        </p:nvSpPr>
        <p:spPr>
          <a:xfrm>
            <a:off x="3242549" y="4270793"/>
            <a:ext cx="139536" cy="1395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>
            <a:spLocks noChangeAspect="1"/>
          </p:cNvSpPr>
          <p:nvPr/>
        </p:nvSpPr>
        <p:spPr>
          <a:xfrm>
            <a:off x="3638571" y="4097408"/>
            <a:ext cx="139536" cy="1395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>
            <a:spLocks noChangeAspect="1"/>
          </p:cNvSpPr>
          <p:nvPr/>
        </p:nvSpPr>
        <p:spPr>
          <a:xfrm>
            <a:off x="4385217" y="3877860"/>
            <a:ext cx="139536" cy="1395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>
            <a:spLocks noChangeAspect="1"/>
          </p:cNvSpPr>
          <p:nvPr/>
        </p:nvSpPr>
        <p:spPr>
          <a:xfrm>
            <a:off x="3568804" y="3768361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>
            <a:spLocks noChangeAspect="1"/>
          </p:cNvSpPr>
          <p:nvPr/>
        </p:nvSpPr>
        <p:spPr>
          <a:xfrm>
            <a:off x="4626118" y="3325872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>
            <a:spLocks noChangeAspect="1"/>
          </p:cNvSpPr>
          <p:nvPr/>
        </p:nvSpPr>
        <p:spPr>
          <a:xfrm>
            <a:off x="2933992" y="4887423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>
            <a:spLocks noChangeAspect="1"/>
          </p:cNvSpPr>
          <p:nvPr/>
        </p:nvSpPr>
        <p:spPr>
          <a:xfrm>
            <a:off x="3799464" y="4577470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>
            <a:spLocks noChangeAspect="1"/>
          </p:cNvSpPr>
          <p:nvPr/>
        </p:nvSpPr>
        <p:spPr>
          <a:xfrm>
            <a:off x="5051832" y="2883279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>
            <a:spLocks noChangeAspect="1"/>
          </p:cNvSpPr>
          <p:nvPr/>
        </p:nvSpPr>
        <p:spPr>
          <a:xfrm>
            <a:off x="4837988" y="4120343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>
            <a:spLocks noChangeAspect="1"/>
          </p:cNvSpPr>
          <p:nvPr/>
        </p:nvSpPr>
        <p:spPr>
          <a:xfrm>
            <a:off x="5313045" y="3769119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>
            <a:spLocks noChangeAspect="1"/>
          </p:cNvSpPr>
          <p:nvPr/>
        </p:nvSpPr>
        <p:spPr>
          <a:xfrm>
            <a:off x="4626118" y="3596352"/>
            <a:ext cx="139536" cy="1395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任意多边形 65"/>
          <p:cNvSpPr/>
          <p:nvPr/>
        </p:nvSpPr>
        <p:spPr>
          <a:xfrm>
            <a:off x="2687102" y="3061120"/>
            <a:ext cx="2845213" cy="2008353"/>
          </a:xfrm>
          <a:custGeom>
            <a:avLst/>
            <a:gdLst>
              <a:gd name="connsiteX0" fmla="*/ 0 w 2202180"/>
              <a:gd name="connsiteY0" fmla="*/ 1143000 h 1554480"/>
              <a:gd name="connsiteX1" fmla="*/ 7620 w 2202180"/>
              <a:gd name="connsiteY1" fmla="*/ 1554480 h 1554480"/>
              <a:gd name="connsiteX2" fmla="*/ 2202180 w 2202180"/>
              <a:gd name="connsiteY2" fmla="*/ 403860 h 1554480"/>
              <a:gd name="connsiteX3" fmla="*/ 2194560 w 2202180"/>
              <a:gd name="connsiteY3" fmla="*/ 0 h 1554480"/>
              <a:gd name="connsiteX4" fmla="*/ 0 w 2202180"/>
              <a:gd name="connsiteY4" fmla="*/ 1143000 h 155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180" h="1554480">
                <a:moveTo>
                  <a:pt x="0" y="1143000"/>
                </a:moveTo>
                <a:lnTo>
                  <a:pt x="7620" y="1554480"/>
                </a:lnTo>
                <a:lnTo>
                  <a:pt x="2202180" y="403860"/>
                </a:lnTo>
                <a:lnTo>
                  <a:pt x="219456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5" name="对象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373653"/>
              </p:ext>
            </p:extLst>
          </p:nvPr>
        </p:nvGraphicFramePr>
        <p:xfrm>
          <a:off x="5113310" y="1231263"/>
          <a:ext cx="290912" cy="3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6" name="Formula" r:id="rId13" imgW="138600" imgH="153720" progId="Equation.Ribbit">
                  <p:embed/>
                </p:oleObj>
              </mc:Choice>
              <mc:Fallback>
                <p:oleObj name="Formula" r:id="rId13" imgW="138600" imgH="1537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13310" y="1231263"/>
                        <a:ext cx="290912" cy="3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内容占位符 3"/>
          <p:cNvSpPr txBox="1">
            <a:spLocks/>
          </p:cNvSpPr>
          <p:nvPr/>
        </p:nvSpPr>
        <p:spPr>
          <a:xfrm>
            <a:off x="1643703" y="4623358"/>
            <a:ext cx="1027380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间隔带</a:t>
            </a:r>
            <a:endParaRPr lang="zh-CN" altLang="en-US" dirty="0"/>
          </a:p>
        </p:txBody>
      </p:sp>
      <p:graphicFrame>
        <p:nvGraphicFramePr>
          <p:cNvPr id="68" name="对象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130746"/>
              </p:ext>
            </p:extLst>
          </p:nvPr>
        </p:nvGraphicFramePr>
        <p:xfrm>
          <a:off x="1400243" y="4686925"/>
          <a:ext cx="290912" cy="3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7" name="Formula" r:id="rId15" imgW="138600" imgH="153720" progId="Equation.Ribbit">
                  <p:embed/>
                </p:oleObj>
              </mc:Choice>
              <mc:Fallback>
                <p:oleObj name="Formula" r:id="rId15" imgW="138600" imgH="1537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00243" y="4686925"/>
                        <a:ext cx="290912" cy="3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602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66" grpId="0" animBg="1"/>
      <p:bldP spid="6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损失函数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落入中间    间隔带的样本不计算损失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从而使得模型获得稀疏性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cxnSp>
        <p:nvCxnSpPr>
          <p:cNvPr id="81" name="直接箭头连接符 80"/>
          <p:cNvCxnSpPr/>
          <p:nvPr/>
        </p:nvCxnSpPr>
        <p:spPr>
          <a:xfrm flipH="1" flipV="1">
            <a:off x="3461097" y="2178264"/>
            <a:ext cx="0" cy="3288307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1181875" y="5466649"/>
            <a:ext cx="4697570" cy="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3271962" y="5448651"/>
            <a:ext cx="358104" cy="40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"/>
              </a:rPr>
              <a:t>0</a:t>
            </a:r>
            <a:endParaRPr lang="zh-CN" altLang="en-US" sz="1400" dirty="0">
              <a:latin typeface="Times "/>
            </a:endParaRPr>
          </a:p>
        </p:txBody>
      </p:sp>
      <p:graphicFrame>
        <p:nvGraphicFramePr>
          <p:cNvPr id="84" name="对象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868054"/>
              </p:ext>
            </p:extLst>
          </p:nvPr>
        </p:nvGraphicFramePr>
        <p:xfrm>
          <a:off x="5434225" y="5548169"/>
          <a:ext cx="161577" cy="279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2" name="Formula" r:id="rId3" imgW="76320" imgH="129600" progId="Equation.Ribbit">
                  <p:embed/>
                </p:oleObj>
              </mc:Choice>
              <mc:Fallback>
                <p:oleObj name="Formula" r:id="rId3" imgW="76320" imgH="1296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4225" y="5548169"/>
                        <a:ext cx="161577" cy="279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对象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434123"/>
              </p:ext>
            </p:extLst>
          </p:nvPr>
        </p:nvGraphicFramePr>
        <p:xfrm>
          <a:off x="2733920" y="2330206"/>
          <a:ext cx="530303" cy="381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3" name="Formula" r:id="rId5" imgW="249120" imgH="177840" progId="Equation.Ribbit">
                  <p:embed/>
                </p:oleObj>
              </mc:Choice>
              <mc:Fallback>
                <p:oleObj name="Formula" r:id="rId5" imgW="249120" imgH="177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33920" y="2330206"/>
                        <a:ext cx="530303" cy="381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任意多边形 85"/>
          <p:cNvSpPr/>
          <p:nvPr/>
        </p:nvSpPr>
        <p:spPr>
          <a:xfrm>
            <a:off x="3453860" y="2976735"/>
            <a:ext cx="1528766" cy="2473374"/>
          </a:xfrm>
          <a:custGeom>
            <a:avLst/>
            <a:gdLst>
              <a:gd name="connsiteX0" fmla="*/ 0 w 1171575"/>
              <a:gd name="connsiteY0" fmla="*/ 1895475 h 1895475"/>
              <a:gd name="connsiteX1" fmla="*/ 381000 w 1171575"/>
              <a:gd name="connsiteY1" fmla="*/ 1733550 h 1895475"/>
              <a:gd name="connsiteX2" fmla="*/ 752475 w 1171575"/>
              <a:gd name="connsiteY2" fmla="*/ 1200150 h 1895475"/>
              <a:gd name="connsiteX3" fmla="*/ 1171575 w 1171575"/>
              <a:gd name="connsiteY3" fmla="*/ 0 h 1895475"/>
              <a:gd name="connsiteX0" fmla="*/ 0 w 1171575"/>
              <a:gd name="connsiteY0" fmla="*/ 1895475 h 1895475"/>
              <a:gd name="connsiteX1" fmla="*/ 381000 w 1171575"/>
              <a:gd name="connsiteY1" fmla="*/ 1733550 h 1895475"/>
              <a:gd name="connsiteX2" fmla="*/ 752475 w 1171575"/>
              <a:gd name="connsiteY2" fmla="*/ 1200150 h 1895475"/>
              <a:gd name="connsiteX3" fmla="*/ 1171575 w 1171575"/>
              <a:gd name="connsiteY3" fmla="*/ 0 h 189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1575" h="1895475">
                <a:moveTo>
                  <a:pt x="0" y="1895475"/>
                </a:moveTo>
                <a:cubicBezTo>
                  <a:pt x="127794" y="1872456"/>
                  <a:pt x="255588" y="1849437"/>
                  <a:pt x="381000" y="1733550"/>
                </a:cubicBezTo>
                <a:cubicBezTo>
                  <a:pt x="506412" y="1617663"/>
                  <a:pt x="620713" y="1489075"/>
                  <a:pt x="752475" y="1200150"/>
                </a:cubicBezTo>
                <a:cubicBezTo>
                  <a:pt x="884238" y="911225"/>
                  <a:pt x="1109663" y="238125"/>
                  <a:pt x="1171575" y="0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7" name="直接连接符 86"/>
          <p:cNvCxnSpPr/>
          <p:nvPr/>
        </p:nvCxnSpPr>
        <p:spPr>
          <a:xfrm flipV="1">
            <a:off x="3848401" y="4037128"/>
            <a:ext cx="1522425" cy="14283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任意多边形 87"/>
          <p:cNvSpPr/>
          <p:nvPr/>
        </p:nvSpPr>
        <p:spPr>
          <a:xfrm flipH="1">
            <a:off x="1939571" y="2976285"/>
            <a:ext cx="1526710" cy="2473374"/>
          </a:xfrm>
          <a:custGeom>
            <a:avLst/>
            <a:gdLst>
              <a:gd name="connsiteX0" fmla="*/ 0 w 1171575"/>
              <a:gd name="connsiteY0" fmla="*/ 1895475 h 1895475"/>
              <a:gd name="connsiteX1" fmla="*/ 381000 w 1171575"/>
              <a:gd name="connsiteY1" fmla="*/ 1733550 h 1895475"/>
              <a:gd name="connsiteX2" fmla="*/ 752475 w 1171575"/>
              <a:gd name="connsiteY2" fmla="*/ 1200150 h 1895475"/>
              <a:gd name="connsiteX3" fmla="*/ 1171575 w 1171575"/>
              <a:gd name="connsiteY3" fmla="*/ 0 h 1895475"/>
              <a:gd name="connsiteX0" fmla="*/ 0 w 1171575"/>
              <a:gd name="connsiteY0" fmla="*/ 1895475 h 1895475"/>
              <a:gd name="connsiteX1" fmla="*/ 381000 w 1171575"/>
              <a:gd name="connsiteY1" fmla="*/ 1733550 h 1895475"/>
              <a:gd name="connsiteX2" fmla="*/ 752475 w 1171575"/>
              <a:gd name="connsiteY2" fmla="*/ 1200150 h 1895475"/>
              <a:gd name="connsiteX3" fmla="*/ 1171575 w 1171575"/>
              <a:gd name="connsiteY3" fmla="*/ 0 h 189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1575" h="1895475">
                <a:moveTo>
                  <a:pt x="0" y="1895475"/>
                </a:moveTo>
                <a:cubicBezTo>
                  <a:pt x="127794" y="1872456"/>
                  <a:pt x="255588" y="1849437"/>
                  <a:pt x="381000" y="1733550"/>
                </a:cubicBezTo>
                <a:cubicBezTo>
                  <a:pt x="506412" y="1617663"/>
                  <a:pt x="620713" y="1489075"/>
                  <a:pt x="752475" y="1200150"/>
                </a:cubicBezTo>
                <a:cubicBezTo>
                  <a:pt x="884238" y="911225"/>
                  <a:pt x="1109663" y="238125"/>
                  <a:pt x="1171575" y="0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9" name="直接连接符 88"/>
          <p:cNvCxnSpPr/>
          <p:nvPr/>
        </p:nvCxnSpPr>
        <p:spPr>
          <a:xfrm flipH="1" flipV="1">
            <a:off x="1515601" y="4028374"/>
            <a:ext cx="1522425" cy="14283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H="1">
            <a:off x="3035461" y="5460071"/>
            <a:ext cx="81328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对象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023206"/>
              </p:ext>
            </p:extLst>
          </p:nvPr>
        </p:nvGraphicFramePr>
        <p:xfrm>
          <a:off x="5063026" y="3110803"/>
          <a:ext cx="1137113" cy="375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4" name="Formula" r:id="rId7" imgW="588240" imgH="193320" progId="Equation.Ribbit">
                  <p:embed/>
                </p:oleObj>
              </mc:Choice>
              <mc:Fallback>
                <p:oleObj name="Formula" r:id="rId7" imgW="588240" imgH="1933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63026" y="3110803"/>
                        <a:ext cx="1137113" cy="375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对象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340520"/>
              </p:ext>
            </p:extLst>
          </p:nvPr>
        </p:nvGraphicFramePr>
        <p:xfrm>
          <a:off x="5461156" y="4363199"/>
          <a:ext cx="3325813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5" name="Formula" r:id="rId9" imgW="1798560" imgH="482760" progId="Equation.Ribbit">
                  <p:embed/>
                </p:oleObj>
              </mc:Choice>
              <mc:Fallback>
                <p:oleObj name="Formula" r:id="rId9" imgW="1798560" imgH="482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61156" y="4363199"/>
                        <a:ext cx="3325813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对象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529536"/>
              </p:ext>
            </p:extLst>
          </p:nvPr>
        </p:nvGraphicFramePr>
        <p:xfrm>
          <a:off x="1532974" y="1218384"/>
          <a:ext cx="290912" cy="3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6" name="Formula" r:id="rId11" imgW="138600" imgH="153720" progId="Equation.Ribbit">
                  <p:embed/>
                </p:oleObj>
              </mc:Choice>
              <mc:Fallback>
                <p:oleObj name="Formula" r:id="rId11" imgW="138600" imgH="1537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32974" y="1218384"/>
                        <a:ext cx="290912" cy="3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内容占位符 3"/>
          <p:cNvSpPr txBox="1">
            <a:spLocks/>
          </p:cNvSpPr>
          <p:nvPr/>
        </p:nvSpPr>
        <p:spPr>
          <a:xfrm>
            <a:off x="4989862" y="2716828"/>
            <a:ext cx="2788977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最小二</a:t>
            </a:r>
            <a:r>
              <a:rPr lang="zh-CN" altLang="en-US" dirty="0" smtClean="0"/>
              <a:t>乘损失函数</a:t>
            </a:r>
            <a:endParaRPr lang="zh-CN" altLang="en-US" dirty="0"/>
          </a:p>
        </p:txBody>
      </p:sp>
      <p:sp>
        <p:nvSpPr>
          <p:cNvPr id="69" name="内容占位符 3"/>
          <p:cNvSpPr txBox="1">
            <a:spLocks/>
          </p:cNvSpPr>
          <p:nvPr/>
        </p:nvSpPr>
        <p:spPr>
          <a:xfrm>
            <a:off x="5379939" y="3880584"/>
            <a:ext cx="3216676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支持向量回归损失函数</a:t>
            </a:r>
          </a:p>
        </p:txBody>
      </p:sp>
    </p:spTree>
    <p:extLst>
      <p:ext uri="{BB962C8B-B14F-4D97-AF65-F5344CB8AC3E}">
        <p14:creationId xmlns:p14="http://schemas.microsoft.com/office/powerpoint/2010/main" val="267481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6" grpId="0" animBg="1"/>
      <p:bldP spid="88" grpId="0" animBg="1"/>
      <p:bldP spid="68" grpId="0"/>
      <p:bldP spid="6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形式化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53" y="1128948"/>
            <a:ext cx="4054191" cy="1908213"/>
          </a:xfrm>
        </p:spPr>
      </p:pic>
      <p:sp>
        <p:nvSpPr>
          <p:cNvPr id="68" name="内容占位符 3"/>
          <p:cNvSpPr txBox="1">
            <a:spLocks/>
          </p:cNvSpPr>
          <p:nvPr/>
        </p:nvSpPr>
        <p:spPr>
          <a:xfrm>
            <a:off x="390790" y="1675476"/>
            <a:ext cx="1353857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原始问题</a:t>
            </a:r>
          </a:p>
        </p:txBody>
      </p:sp>
      <p:sp>
        <p:nvSpPr>
          <p:cNvPr id="69" name="内容占位符 3"/>
          <p:cNvSpPr txBox="1">
            <a:spLocks/>
          </p:cNvSpPr>
          <p:nvPr/>
        </p:nvSpPr>
        <p:spPr>
          <a:xfrm>
            <a:off x="390791" y="4055581"/>
            <a:ext cx="1353857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对偶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53" y="3378354"/>
            <a:ext cx="7041490" cy="1774090"/>
          </a:xfrm>
          <a:prstGeom prst="rect">
            <a:avLst/>
          </a:prstGeom>
        </p:spPr>
      </p:pic>
      <p:sp>
        <p:nvSpPr>
          <p:cNvPr id="9" name="内容占位符 3"/>
          <p:cNvSpPr txBox="1">
            <a:spLocks/>
          </p:cNvSpPr>
          <p:nvPr/>
        </p:nvSpPr>
        <p:spPr>
          <a:xfrm>
            <a:off x="401522" y="5586026"/>
            <a:ext cx="1353857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 smtClean="0"/>
              <a:t>预测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53" y="5474679"/>
            <a:ext cx="4837990" cy="67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1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间隔与支持向量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对偶问题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核函数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软间隔与正则化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支持向量回归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/>
              <a:t>核方法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646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表示定理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2846231"/>
            <a:ext cx="8616950" cy="3243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结论</a:t>
            </a:r>
            <a:r>
              <a:rPr lang="en-US" altLang="zh-CN" dirty="0" smtClean="0"/>
              <a:t>: </a:t>
            </a:r>
            <a:r>
              <a:rPr lang="zh-CN" altLang="en-US" dirty="0" smtClean="0"/>
              <a:t>无论是支持向量机还是支持向量回归</a:t>
            </a:r>
            <a:r>
              <a:rPr lang="en-US" altLang="zh-CN" dirty="0" smtClean="0"/>
              <a:t>, </a:t>
            </a:r>
            <a:r>
              <a:rPr lang="zh-CN" altLang="en-US" dirty="0" smtClean="0"/>
              <a:t>学得的模型总可以表示成</a:t>
            </a:r>
            <a:r>
              <a:rPr lang="zh-CN" altLang="en-US" dirty="0" smtClean="0">
                <a:solidFill>
                  <a:schemeClr val="tx2"/>
                </a:solidFill>
              </a:rPr>
              <a:t>核函数的线性组合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zh-CN" altLang="en-US" dirty="0" smtClean="0"/>
              <a:t>更一般的结论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chemeClr val="tx2"/>
                </a:solidFill>
              </a:rPr>
              <a:t>表示定理</a:t>
            </a:r>
            <a:r>
              <a:rPr lang="en-US" altLang="zh-CN" dirty="0" smtClean="0"/>
              <a:t>): </a:t>
            </a:r>
            <a:r>
              <a:rPr lang="zh-CN" altLang="en-US" dirty="0" smtClean="0"/>
              <a:t>对于任意</a:t>
            </a:r>
            <a:r>
              <a:rPr lang="zh-CN" altLang="en-US" dirty="0" smtClean="0">
                <a:solidFill>
                  <a:schemeClr val="tx2"/>
                </a:solidFill>
              </a:rPr>
              <a:t>单调增函数</a:t>
            </a:r>
            <a:r>
              <a:rPr lang="zh-CN" altLang="en-US" dirty="0" smtClean="0"/>
              <a:t>   和任意</a:t>
            </a:r>
            <a:r>
              <a:rPr lang="zh-CN" altLang="en-US" dirty="0" smtClean="0">
                <a:solidFill>
                  <a:schemeClr val="tx2"/>
                </a:solidFill>
              </a:rPr>
              <a:t>非负损失函数</a:t>
            </a:r>
            <a:r>
              <a:rPr lang="zh-CN" altLang="en-US" dirty="0" smtClean="0"/>
              <a:t>  </a:t>
            </a:r>
            <a:r>
              <a:rPr lang="en-US" altLang="zh-CN" dirty="0" smtClean="0"/>
              <a:t>, </a:t>
            </a:r>
            <a:r>
              <a:rPr lang="zh-CN" altLang="en-US" dirty="0" smtClean="0"/>
              <a:t>优化问题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的解总可以写为                         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890968"/>
              </p:ext>
            </p:extLst>
          </p:nvPr>
        </p:nvGraphicFramePr>
        <p:xfrm>
          <a:off x="6166260" y="3645933"/>
          <a:ext cx="217487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3" name="Formula" r:id="rId3" imgW="108000" imgH="157680" progId="Equation.Ribbit">
                  <p:embed/>
                </p:oleObj>
              </mc:Choice>
              <mc:Fallback>
                <p:oleObj name="Formula" r:id="rId3" imgW="108000" imgH="1576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66260" y="3645933"/>
                        <a:ext cx="217487" cy="31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820127"/>
              </p:ext>
            </p:extLst>
          </p:nvPr>
        </p:nvGraphicFramePr>
        <p:xfrm>
          <a:off x="673523" y="3961845"/>
          <a:ext cx="9207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4" name="Formula" r:id="rId5" imgW="45720" imgH="157680" progId="Equation.Ribbit">
                  <p:embed/>
                </p:oleObj>
              </mc:Choice>
              <mc:Fallback>
                <p:oleObj name="Formula" r:id="rId5" imgW="45720" imgH="1576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3523" y="3961845"/>
                        <a:ext cx="92075" cy="31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179" y="4381073"/>
            <a:ext cx="5791702" cy="4816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09" y="5018508"/>
            <a:ext cx="2365453" cy="877900"/>
          </a:xfrm>
          <a:prstGeom prst="rect">
            <a:avLst/>
          </a:prstGeom>
        </p:spPr>
      </p:pic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660285"/>
              </p:ext>
            </p:extLst>
          </p:nvPr>
        </p:nvGraphicFramePr>
        <p:xfrm>
          <a:off x="2540769" y="958943"/>
          <a:ext cx="5287962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5" name="Formula" r:id="rId9" imgW="2734560" imgH="438480" progId="Equation.Ribbit">
                  <p:embed/>
                </p:oleObj>
              </mc:Choice>
              <mc:Fallback>
                <p:oleObj name="Formula" r:id="rId9" imgW="2734560" imgH="4384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40769" y="958943"/>
                        <a:ext cx="5287962" cy="849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内容占位符 3"/>
          <p:cNvSpPr txBox="1">
            <a:spLocks/>
          </p:cNvSpPr>
          <p:nvPr/>
        </p:nvSpPr>
        <p:spPr>
          <a:xfrm>
            <a:off x="260971" y="1145677"/>
            <a:ext cx="1838284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支持向量机</a:t>
            </a:r>
            <a:endParaRPr lang="zh-CN" altLang="en-US" dirty="0"/>
          </a:p>
        </p:txBody>
      </p:sp>
      <p:sp>
        <p:nvSpPr>
          <p:cNvPr id="14" name="内容占位符 3"/>
          <p:cNvSpPr txBox="1">
            <a:spLocks/>
          </p:cNvSpPr>
          <p:nvPr/>
        </p:nvSpPr>
        <p:spPr>
          <a:xfrm>
            <a:off x="258822" y="2019291"/>
            <a:ext cx="2033613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支持向量回归</a:t>
            </a:r>
            <a:endParaRPr lang="zh-CN" altLang="en-US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319601"/>
              </p:ext>
            </p:extLst>
          </p:nvPr>
        </p:nvGraphicFramePr>
        <p:xfrm>
          <a:off x="2540769" y="1814583"/>
          <a:ext cx="608171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6" name="Formula" r:id="rId11" imgW="3146040" imgH="438480" progId="Equation.Ribbit">
                  <p:embed/>
                </p:oleObj>
              </mc:Choice>
              <mc:Fallback>
                <p:oleObj name="Formula" r:id="rId11" imgW="3146040" imgH="4384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40769" y="1814583"/>
                        <a:ext cx="6081713" cy="849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411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核线性判别分析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通过表示定理可以得到很多线性模型的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核化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核</a:t>
            </a:r>
            <a:r>
              <a:rPr lang="en-US" altLang="zh-CN" dirty="0" smtClean="0"/>
              <a:t>SVM</a:t>
            </a:r>
          </a:p>
          <a:p>
            <a:pPr lvl="1"/>
            <a:r>
              <a:rPr lang="zh-CN" altLang="en-US" dirty="0" smtClean="0"/>
              <a:t>核</a:t>
            </a:r>
            <a:r>
              <a:rPr lang="en-US" altLang="zh-CN" dirty="0" smtClean="0"/>
              <a:t>LDA</a:t>
            </a:r>
          </a:p>
          <a:p>
            <a:pPr lvl="1"/>
            <a:r>
              <a:rPr lang="zh-CN" altLang="en-US" dirty="0" smtClean="0"/>
              <a:t>核</a:t>
            </a:r>
            <a:r>
              <a:rPr lang="en-US" altLang="zh-CN" dirty="0" smtClean="0"/>
              <a:t>PCA</a:t>
            </a:r>
          </a:p>
          <a:p>
            <a:pPr lvl="1"/>
            <a:r>
              <a:rPr lang="en-US" altLang="zh-CN" dirty="0" smtClean="0"/>
              <a:t>……</a:t>
            </a:r>
          </a:p>
          <a:p>
            <a:pPr lvl="0"/>
            <a:r>
              <a:rPr lang="zh-CN" altLang="en-US" dirty="0"/>
              <a:t>核</a:t>
            </a:r>
            <a:r>
              <a:rPr lang="en-US" altLang="zh-CN" dirty="0" smtClean="0"/>
              <a:t>LDA: </a:t>
            </a:r>
            <a:r>
              <a:rPr lang="zh-CN" altLang="en-US" dirty="0" smtClean="0"/>
              <a:t>先将样本映射到高维特征空间</a:t>
            </a:r>
            <a:r>
              <a:rPr lang="en-US" altLang="zh-CN" dirty="0" smtClean="0"/>
              <a:t>, </a:t>
            </a:r>
            <a:r>
              <a:rPr lang="zh-CN" altLang="en-US" dirty="0" smtClean="0"/>
              <a:t>然后在此特征空间中做线性判别分析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66074"/>
              </p:ext>
            </p:extLst>
          </p:nvPr>
        </p:nvGraphicFramePr>
        <p:xfrm>
          <a:off x="2848986" y="4513092"/>
          <a:ext cx="4071938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9" name="Formula" r:id="rId3" imgW="2107080" imgH="438480" progId="Equation.Ribbit">
                  <p:embed/>
                </p:oleObj>
              </mc:Choice>
              <mc:Fallback>
                <p:oleObj name="Formula" r:id="rId3" imgW="2107080" imgH="4384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8986" y="4513092"/>
                        <a:ext cx="4071938" cy="849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252994"/>
              </p:ext>
            </p:extLst>
          </p:nvPr>
        </p:nvGraphicFramePr>
        <p:xfrm>
          <a:off x="1335519" y="3676649"/>
          <a:ext cx="27336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0" name="Formula" r:id="rId5" imgW="1413720" imgH="410400" progId="Equation.Ribbit">
                  <p:embed/>
                </p:oleObj>
              </mc:Choice>
              <mc:Fallback>
                <p:oleObj name="Formula" r:id="rId5" imgW="1413720" imgH="4104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5519" y="3676649"/>
                        <a:ext cx="2733675" cy="7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85132"/>
              </p:ext>
            </p:extLst>
          </p:nvPr>
        </p:nvGraphicFramePr>
        <p:xfrm>
          <a:off x="1335519" y="5401923"/>
          <a:ext cx="264477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1" name="Formula" r:id="rId7" imgW="1368000" imgH="354600" progId="Equation.Ribbit">
                  <p:embed/>
                </p:oleObj>
              </mc:Choice>
              <mc:Fallback>
                <p:oleObj name="Formula" r:id="rId7" imgW="1368000" imgH="3546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35519" y="5401923"/>
                        <a:ext cx="2644775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下箭头 13"/>
          <p:cNvSpPr/>
          <p:nvPr/>
        </p:nvSpPr>
        <p:spPr>
          <a:xfrm>
            <a:off x="2442949" y="4473574"/>
            <a:ext cx="259407" cy="9283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1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间隔与支持向量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对偶问题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核函数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软间隔与正则化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支持向量回归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核方法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44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Take Home Message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支持向量机的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最大间隔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思想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对偶</a:t>
            </a:r>
            <a:r>
              <a:rPr lang="zh-CN" altLang="en-US" dirty="0" smtClean="0"/>
              <a:t>问题及其解的稀疏性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通过向高维空间映射解决线性不可分的问题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引入</a:t>
            </a:r>
            <a:r>
              <a:rPr lang="en-US" altLang="zh-CN" dirty="0" smtClean="0"/>
              <a:t>”</a:t>
            </a:r>
            <a:r>
              <a:rPr lang="zh-CN" altLang="en-US" dirty="0" smtClean="0"/>
              <a:t>软间隔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缓解特征空间中线性不可分的问题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将支持向量的思想应用到回归问题上得到支持向量回归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将核方法推广到其他学习模型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2872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成熟的</a:t>
            </a:r>
            <a:r>
              <a:rPr lang="en-US" altLang="zh-CN" dirty="0" smtClean="0"/>
              <a:t>SVM</a:t>
            </a:r>
            <a:r>
              <a:rPr lang="zh-CN" altLang="en-US" dirty="0" smtClean="0"/>
              <a:t>软件包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LIBSVM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chemeClr val="tx2"/>
                </a:solidFill>
                <a:hlinkClick r:id="rId2"/>
              </a:rPr>
              <a:t>http://www.csie.ntu.edu.tw/~</a:t>
            </a:r>
            <a:r>
              <a:rPr lang="en-US" altLang="zh-CN" dirty="0">
                <a:solidFill>
                  <a:schemeClr val="tx2"/>
                </a:solidFill>
                <a:hlinkClick r:id="rId2"/>
              </a:rPr>
              <a:t>cjlin/libsvm</a:t>
            </a:r>
            <a:r>
              <a:rPr lang="en-US" altLang="zh-CN" dirty="0" smtClean="0">
                <a:solidFill>
                  <a:schemeClr val="tx2"/>
                </a:solidFill>
                <a:hlinkClick r:id="rId2"/>
              </a:rPr>
              <a:t>/</a:t>
            </a:r>
            <a:r>
              <a:rPr lang="en-US" altLang="zh-CN" dirty="0">
                <a:solidFill>
                  <a:schemeClr val="tx2"/>
                </a:solidFill>
                <a:hlinkClick r:id="rId2"/>
              </a:rPr>
              <a:t/>
            </a:r>
            <a:br>
              <a:rPr lang="en-US" altLang="zh-CN" dirty="0">
                <a:solidFill>
                  <a:schemeClr val="tx2"/>
                </a:solidFill>
                <a:hlinkClick r:id="rId2"/>
              </a:rPr>
            </a:b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/>
              <a:t>LIBLINEAR</a:t>
            </a:r>
            <a:br>
              <a:rPr lang="en-US" altLang="zh-CN" dirty="0" smtClean="0"/>
            </a:br>
            <a:r>
              <a:rPr lang="en-US" altLang="zh-CN" u="sng" dirty="0" smtClean="0">
                <a:solidFill>
                  <a:schemeClr val="tx2"/>
                </a:solidFill>
                <a:hlinkClick r:id="rId3"/>
              </a:rPr>
              <a:t>http</a:t>
            </a:r>
            <a:r>
              <a:rPr lang="en-US" altLang="zh-CN" u="sng" dirty="0">
                <a:solidFill>
                  <a:schemeClr val="tx2"/>
                </a:solidFill>
                <a:hlinkClick r:id="rId3"/>
              </a:rPr>
              <a:t>://www.csie.ntu.edu.tw/~</a:t>
            </a:r>
            <a:r>
              <a:rPr lang="en-US" altLang="zh-CN" u="sng" dirty="0" smtClean="0">
                <a:solidFill>
                  <a:schemeClr val="tx2"/>
                </a:solidFill>
                <a:hlinkClick r:id="rId3"/>
              </a:rPr>
              <a:t>cjlin/liblinear/</a:t>
            </a:r>
            <a:endParaRPr lang="en-US" altLang="zh-CN" u="sng" dirty="0" smtClean="0">
              <a:solidFill>
                <a:schemeClr val="tx2"/>
              </a:solidFill>
            </a:endParaRPr>
          </a:p>
          <a:p>
            <a:endParaRPr lang="en-US" altLang="zh-CN" dirty="0"/>
          </a:p>
          <a:p>
            <a:r>
              <a:rPr lang="en-US" altLang="zh-CN" dirty="0" err="1" smtClean="0"/>
              <a:t>SVM</a:t>
            </a:r>
            <a:r>
              <a:rPr lang="en-US" altLang="zh-CN" baseline="30000" dirty="0" err="1" smtClean="0"/>
              <a:t>light</a:t>
            </a:r>
            <a:r>
              <a:rPr lang="en-US" altLang="zh-CN" baseline="30000" dirty="0" smtClean="0"/>
              <a:t> 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SVM</a:t>
            </a:r>
            <a:r>
              <a:rPr lang="en-US" altLang="zh-CN" baseline="30000" dirty="0" err="1" smtClean="0"/>
              <a:t>perf</a:t>
            </a:r>
            <a:r>
              <a:rPr lang="en-US" altLang="zh-CN" baseline="30000" dirty="0" smtClean="0"/>
              <a:t> 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SVM</a:t>
            </a:r>
            <a:r>
              <a:rPr lang="en-US" altLang="zh-CN" baseline="30000" dirty="0" err="1" smtClean="0"/>
              <a:t>struct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chemeClr val="tx2"/>
                </a:solidFill>
                <a:hlinkClick r:id="rId4"/>
              </a:rPr>
              <a:t>http://</a:t>
            </a:r>
            <a:r>
              <a:rPr lang="en-US" altLang="zh-CN" dirty="0" smtClean="0">
                <a:solidFill>
                  <a:schemeClr val="tx2"/>
                </a:solidFill>
                <a:hlinkClick r:id="rId4"/>
              </a:rPr>
              <a:t>svmlight.joachims.org/svm_struct.html</a:t>
            </a:r>
            <a:endParaRPr lang="en-US" altLang="zh-CN" dirty="0" smtClean="0">
              <a:solidFill>
                <a:schemeClr val="tx2"/>
              </a:solidFill>
            </a:endParaRPr>
          </a:p>
          <a:p>
            <a:endParaRPr lang="en-US" altLang="zh-CN" dirty="0"/>
          </a:p>
          <a:p>
            <a:r>
              <a:rPr lang="en-US" altLang="zh-CN" dirty="0" err="1" smtClean="0"/>
              <a:t>Pegasos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chemeClr val="tx2"/>
                </a:solidFill>
                <a:hlinkClick r:id="rId5"/>
              </a:rPr>
              <a:t>http://www.cs.huji.ac.il/~shais/code/index.html</a:t>
            </a:r>
            <a:endParaRPr lang="en-US" altLang="zh-C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68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引子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32244" y="1114824"/>
            <a:ext cx="8616950" cy="45113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线性模型</a:t>
            </a:r>
            <a:r>
              <a:rPr lang="zh-CN" altLang="en-US" dirty="0" smtClean="0"/>
              <a:t>：在</a:t>
            </a:r>
            <a:r>
              <a:rPr lang="zh-CN" altLang="en-US" dirty="0"/>
              <a:t>样本空间</a:t>
            </a:r>
            <a:r>
              <a:rPr lang="zh-CN" altLang="en-US" dirty="0" smtClean="0"/>
              <a:t>中</a:t>
            </a:r>
            <a:r>
              <a:rPr lang="zh-CN" altLang="en-US" dirty="0"/>
              <a:t>寻找</a:t>
            </a:r>
            <a:r>
              <a:rPr lang="zh-CN" altLang="en-US" dirty="0" smtClean="0"/>
              <a:t>一个超平面</a:t>
            </a:r>
            <a:r>
              <a:rPr lang="en-US" altLang="zh-CN" dirty="0"/>
              <a:t>, </a:t>
            </a:r>
            <a:r>
              <a:rPr lang="zh-CN" altLang="en-US" dirty="0" smtClean="0"/>
              <a:t>将不同</a:t>
            </a:r>
            <a:r>
              <a:rPr lang="zh-CN" altLang="en-US" dirty="0"/>
              <a:t>类别的样本分开</a:t>
            </a:r>
            <a:r>
              <a:rPr lang="en-US" altLang="zh-CN" dirty="0"/>
              <a:t>.</a:t>
            </a:r>
            <a:endParaRPr lang="zh-CN" altLang="en-US" dirty="0"/>
          </a:p>
        </p:txBody>
      </p:sp>
      <p:cxnSp>
        <p:nvCxnSpPr>
          <p:cNvPr id="76" name="直接箭头连接符 75"/>
          <p:cNvCxnSpPr/>
          <p:nvPr/>
        </p:nvCxnSpPr>
        <p:spPr>
          <a:xfrm flipH="1" flipV="1">
            <a:off x="2921247" y="1916808"/>
            <a:ext cx="0" cy="3037427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2911529" y="4954308"/>
            <a:ext cx="3585255" cy="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2695869" y="4856041"/>
            <a:ext cx="325369" cy="370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"/>
              </a:rPr>
              <a:t>0</a:t>
            </a:r>
            <a:endParaRPr lang="zh-CN" altLang="en-US" sz="1400" dirty="0">
              <a:latin typeface="Times 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4229034" y="2634377"/>
            <a:ext cx="128045" cy="130175"/>
            <a:chOff x="5476803" y="2392530"/>
            <a:chExt cx="108000" cy="108000"/>
          </a:xfrm>
        </p:grpSpPr>
        <p:cxnSp>
          <p:nvCxnSpPr>
            <p:cNvPr id="133" name="直接连接符 132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组合 79"/>
          <p:cNvGrpSpPr/>
          <p:nvPr/>
        </p:nvGrpSpPr>
        <p:grpSpPr>
          <a:xfrm>
            <a:off x="4078700" y="3417659"/>
            <a:ext cx="128045" cy="130175"/>
            <a:chOff x="5476803" y="2392530"/>
            <a:chExt cx="108000" cy="108000"/>
          </a:xfrm>
        </p:grpSpPr>
        <p:cxnSp>
          <p:nvCxnSpPr>
            <p:cNvPr id="131" name="直接连接符 130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3871725" y="3227333"/>
            <a:ext cx="128045" cy="130175"/>
            <a:chOff x="5476803" y="2392530"/>
            <a:chExt cx="108000" cy="108000"/>
          </a:xfrm>
        </p:grpSpPr>
        <p:cxnSp>
          <p:nvCxnSpPr>
            <p:cNvPr id="129" name="直接连接符 128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3443810" y="3500276"/>
            <a:ext cx="128045" cy="130175"/>
            <a:chOff x="5476803" y="2392530"/>
            <a:chExt cx="108000" cy="108000"/>
          </a:xfrm>
        </p:grpSpPr>
        <p:cxnSp>
          <p:nvCxnSpPr>
            <p:cNvPr id="127" name="直接连接符 126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组合 82"/>
          <p:cNvGrpSpPr/>
          <p:nvPr/>
        </p:nvGrpSpPr>
        <p:grpSpPr>
          <a:xfrm>
            <a:off x="3656059" y="3713009"/>
            <a:ext cx="128045" cy="130175"/>
            <a:chOff x="5476803" y="2392530"/>
            <a:chExt cx="108000" cy="108000"/>
          </a:xfrm>
        </p:grpSpPr>
        <p:cxnSp>
          <p:nvCxnSpPr>
            <p:cNvPr id="125" name="直接连接符 124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>
            <a:off x="4070846" y="3705925"/>
            <a:ext cx="128045" cy="130175"/>
            <a:chOff x="5476803" y="2392530"/>
            <a:chExt cx="108000" cy="108000"/>
          </a:xfrm>
        </p:grpSpPr>
        <p:cxnSp>
          <p:nvCxnSpPr>
            <p:cNvPr id="123" name="直接连接符 122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3554013" y="2684784"/>
            <a:ext cx="128045" cy="130175"/>
            <a:chOff x="5476803" y="2392530"/>
            <a:chExt cx="108000" cy="108000"/>
          </a:xfrm>
        </p:grpSpPr>
        <p:cxnSp>
          <p:nvCxnSpPr>
            <p:cNvPr id="121" name="直接连接符 120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6" name="直接连接符 85"/>
          <p:cNvCxnSpPr/>
          <p:nvPr/>
        </p:nvCxnSpPr>
        <p:spPr>
          <a:xfrm>
            <a:off x="5480113" y="4017206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4872810" y="3878902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4725497" y="4547869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4326846" y="4424037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5282993" y="4374401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5337178" y="4217192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4652186" y="4285353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5544135" y="3778096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4936833" y="4217192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4744766" y="2492476"/>
            <a:ext cx="128045" cy="130175"/>
            <a:chOff x="5476803" y="2392530"/>
            <a:chExt cx="108000" cy="108000"/>
          </a:xfrm>
        </p:grpSpPr>
        <p:cxnSp>
          <p:nvCxnSpPr>
            <p:cNvPr id="119" name="直接连接符 118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组合 97"/>
          <p:cNvGrpSpPr/>
          <p:nvPr/>
        </p:nvGrpSpPr>
        <p:grpSpPr>
          <a:xfrm>
            <a:off x="4476697" y="2749872"/>
            <a:ext cx="128045" cy="130175"/>
            <a:chOff x="5476803" y="2392530"/>
            <a:chExt cx="108000" cy="108000"/>
          </a:xfrm>
        </p:grpSpPr>
        <p:cxnSp>
          <p:nvCxnSpPr>
            <p:cNvPr id="117" name="直接连接符 116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组合 98"/>
          <p:cNvGrpSpPr/>
          <p:nvPr/>
        </p:nvGrpSpPr>
        <p:grpSpPr>
          <a:xfrm>
            <a:off x="3343077" y="3887030"/>
            <a:ext cx="128045" cy="130175"/>
            <a:chOff x="5476803" y="2392530"/>
            <a:chExt cx="108000" cy="108000"/>
          </a:xfrm>
        </p:grpSpPr>
        <p:cxnSp>
          <p:nvCxnSpPr>
            <p:cNvPr id="115" name="直接连接符 114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组合 99"/>
          <p:cNvGrpSpPr/>
          <p:nvPr/>
        </p:nvGrpSpPr>
        <p:grpSpPr>
          <a:xfrm>
            <a:off x="3893531" y="2906559"/>
            <a:ext cx="128045" cy="130175"/>
            <a:chOff x="5476803" y="2392530"/>
            <a:chExt cx="108000" cy="108000"/>
          </a:xfrm>
        </p:grpSpPr>
        <p:cxnSp>
          <p:nvCxnSpPr>
            <p:cNvPr id="113" name="直接连接符 112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组合 100"/>
          <p:cNvGrpSpPr/>
          <p:nvPr/>
        </p:nvGrpSpPr>
        <p:grpSpPr>
          <a:xfrm>
            <a:off x="3465616" y="3179502"/>
            <a:ext cx="128045" cy="130175"/>
            <a:chOff x="5476803" y="2392530"/>
            <a:chExt cx="108000" cy="108000"/>
          </a:xfrm>
        </p:grpSpPr>
        <p:cxnSp>
          <p:nvCxnSpPr>
            <p:cNvPr id="111" name="直接连接符 110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2" name="直接连接符 101"/>
          <p:cNvCxnSpPr/>
          <p:nvPr/>
        </p:nvCxnSpPr>
        <p:spPr>
          <a:xfrm>
            <a:off x="5077901" y="4527947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5205946" y="3952118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5337178" y="3565363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5761789" y="3289825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6" name="对象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800566"/>
              </p:ext>
            </p:extLst>
          </p:nvPr>
        </p:nvGraphicFramePr>
        <p:xfrm>
          <a:off x="5953517" y="5029948"/>
          <a:ext cx="263851" cy="26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8" name="Formula" r:id="rId3" imgW="137160" imgH="131040" progId="Equation.Ribbit">
                  <p:embed/>
                </p:oleObj>
              </mc:Choice>
              <mc:Fallback>
                <p:oleObj name="Formula" r:id="rId3" imgW="137160" imgH="1310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53517" y="5029948"/>
                        <a:ext cx="263851" cy="260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对象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999831"/>
              </p:ext>
            </p:extLst>
          </p:nvPr>
        </p:nvGraphicFramePr>
        <p:xfrm>
          <a:off x="2524511" y="2158332"/>
          <a:ext cx="273161" cy="26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" name="Formula" r:id="rId5" imgW="141120" imgH="131040" progId="Equation.Ribbit">
                  <p:embed/>
                </p:oleObj>
              </mc:Choice>
              <mc:Fallback>
                <p:oleObj name="Formula" r:id="rId5" imgW="141120" imgH="1310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24511" y="2158332"/>
                        <a:ext cx="273161" cy="260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直接连接符 63"/>
          <p:cNvCxnSpPr/>
          <p:nvPr/>
        </p:nvCxnSpPr>
        <p:spPr>
          <a:xfrm flipV="1">
            <a:off x="3635877" y="2411210"/>
            <a:ext cx="2317640" cy="23090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24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引子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32244" y="1114824"/>
            <a:ext cx="8616950" cy="45113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-Q:</a:t>
            </a:r>
            <a:r>
              <a:rPr lang="zh-CN" altLang="en-US" dirty="0"/>
              <a:t>将训练样本分开的超平面可能有很多</a:t>
            </a:r>
            <a:r>
              <a:rPr lang="en-US" altLang="zh-CN" dirty="0"/>
              <a:t>, </a:t>
            </a:r>
            <a:r>
              <a:rPr lang="zh-CN" altLang="en-US" dirty="0"/>
              <a:t>哪一个好呢</a:t>
            </a:r>
            <a:r>
              <a:rPr lang="en-US" altLang="zh-CN" dirty="0"/>
              <a:t>? </a:t>
            </a:r>
          </a:p>
        </p:txBody>
      </p:sp>
      <p:cxnSp>
        <p:nvCxnSpPr>
          <p:cNvPr id="76" name="直接箭头连接符 75"/>
          <p:cNvCxnSpPr/>
          <p:nvPr/>
        </p:nvCxnSpPr>
        <p:spPr>
          <a:xfrm flipH="1" flipV="1">
            <a:off x="2921247" y="1916808"/>
            <a:ext cx="0" cy="3037427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2911529" y="4954308"/>
            <a:ext cx="3585255" cy="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2695869" y="4856041"/>
            <a:ext cx="325369" cy="370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"/>
              </a:rPr>
              <a:t>0</a:t>
            </a:r>
            <a:endParaRPr lang="zh-CN" altLang="en-US" sz="1400" dirty="0">
              <a:latin typeface="Times 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4229034" y="2634377"/>
            <a:ext cx="128045" cy="130175"/>
            <a:chOff x="5476803" y="2392530"/>
            <a:chExt cx="108000" cy="108000"/>
          </a:xfrm>
        </p:grpSpPr>
        <p:cxnSp>
          <p:nvCxnSpPr>
            <p:cNvPr id="133" name="直接连接符 132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组合 79"/>
          <p:cNvGrpSpPr/>
          <p:nvPr/>
        </p:nvGrpSpPr>
        <p:grpSpPr>
          <a:xfrm>
            <a:off x="4078700" y="3417659"/>
            <a:ext cx="128045" cy="130175"/>
            <a:chOff x="5476803" y="2392530"/>
            <a:chExt cx="108000" cy="108000"/>
          </a:xfrm>
        </p:grpSpPr>
        <p:cxnSp>
          <p:nvCxnSpPr>
            <p:cNvPr id="131" name="直接连接符 130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3871725" y="3227333"/>
            <a:ext cx="128045" cy="130175"/>
            <a:chOff x="5476803" y="2392530"/>
            <a:chExt cx="108000" cy="108000"/>
          </a:xfrm>
        </p:grpSpPr>
        <p:cxnSp>
          <p:nvCxnSpPr>
            <p:cNvPr id="129" name="直接连接符 128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3443810" y="3500276"/>
            <a:ext cx="128045" cy="130175"/>
            <a:chOff x="5476803" y="2392530"/>
            <a:chExt cx="108000" cy="108000"/>
          </a:xfrm>
        </p:grpSpPr>
        <p:cxnSp>
          <p:nvCxnSpPr>
            <p:cNvPr id="127" name="直接连接符 126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组合 82"/>
          <p:cNvGrpSpPr/>
          <p:nvPr/>
        </p:nvGrpSpPr>
        <p:grpSpPr>
          <a:xfrm>
            <a:off x="3656059" y="3713009"/>
            <a:ext cx="128045" cy="130175"/>
            <a:chOff x="5476803" y="2392530"/>
            <a:chExt cx="108000" cy="108000"/>
          </a:xfrm>
        </p:grpSpPr>
        <p:cxnSp>
          <p:nvCxnSpPr>
            <p:cNvPr id="125" name="直接连接符 124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>
            <a:off x="4070846" y="3705925"/>
            <a:ext cx="128045" cy="130175"/>
            <a:chOff x="5476803" y="2392530"/>
            <a:chExt cx="108000" cy="108000"/>
          </a:xfrm>
        </p:grpSpPr>
        <p:cxnSp>
          <p:nvCxnSpPr>
            <p:cNvPr id="123" name="直接连接符 122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3554013" y="2684784"/>
            <a:ext cx="128045" cy="130175"/>
            <a:chOff x="5476803" y="2392530"/>
            <a:chExt cx="108000" cy="108000"/>
          </a:xfrm>
        </p:grpSpPr>
        <p:cxnSp>
          <p:nvCxnSpPr>
            <p:cNvPr id="121" name="直接连接符 120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6" name="直接连接符 85"/>
          <p:cNvCxnSpPr/>
          <p:nvPr/>
        </p:nvCxnSpPr>
        <p:spPr>
          <a:xfrm>
            <a:off x="5480113" y="4017206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4872810" y="3878902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4725497" y="4547869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4326846" y="4424037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5282993" y="4374401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5337178" y="4217192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4652186" y="4285353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5544135" y="3778096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4936833" y="4217192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H="1">
            <a:off x="3146627" y="2995155"/>
            <a:ext cx="3115757" cy="127181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flipV="1">
            <a:off x="3635877" y="2411210"/>
            <a:ext cx="2317640" cy="23090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4744766" y="2492476"/>
            <a:ext cx="128045" cy="130175"/>
            <a:chOff x="5476803" y="2392530"/>
            <a:chExt cx="108000" cy="108000"/>
          </a:xfrm>
        </p:grpSpPr>
        <p:cxnSp>
          <p:nvCxnSpPr>
            <p:cNvPr id="119" name="直接连接符 118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组合 97"/>
          <p:cNvGrpSpPr/>
          <p:nvPr/>
        </p:nvGrpSpPr>
        <p:grpSpPr>
          <a:xfrm>
            <a:off x="4476697" y="2749872"/>
            <a:ext cx="128045" cy="130175"/>
            <a:chOff x="5476803" y="2392530"/>
            <a:chExt cx="108000" cy="108000"/>
          </a:xfrm>
        </p:grpSpPr>
        <p:cxnSp>
          <p:nvCxnSpPr>
            <p:cNvPr id="117" name="直接连接符 116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组合 98"/>
          <p:cNvGrpSpPr/>
          <p:nvPr/>
        </p:nvGrpSpPr>
        <p:grpSpPr>
          <a:xfrm>
            <a:off x="3343077" y="3887030"/>
            <a:ext cx="128045" cy="130175"/>
            <a:chOff x="5476803" y="2392530"/>
            <a:chExt cx="108000" cy="108000"/>
          </a:xfrm>
        </p:grpSpPr>
        <p:cxnSp>
          <p:nvCxnSpPr>
            <p:cNvPr id="115" name="直接连接符 114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组合 99"/>
          <p:cNvGrpSpPr/>
          <p:nvPr/>
        </p:nvGrpSpPr>
        <p:grpSpPr>
          <a:xfrm>
            <a:off x="3893531" y="2906559"/>
            <a:ext cx="128045" cy="130175"/>
            <a:chOff x="5476803" y="2392530"/>
            <a:chExt cx="108000" cy="108000"/>
          </a:xfrm>
        </p:grpSpPr>
        <p:cxnSp>
          <p:nvCxnSpPr>
            <p:cNvPr id="113" name="直接连接符 112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组合 100"/>
          <p:cNvGrpSpPr/>
          <p:nvPr/>
        </p:nvGrpSpPr>
        <p:grpSpPr>
          <a:xfrm>
            <a:off x="3465616" y="3179502"/>
            <a:ext cx="128045" cy="130175"/>
            <a:chOff x="5476803" y="2392530"/>
            <a:chExt cx="108000" cy="108000"/>
          </a:xfrm>
        </p:grpSpPr>
        <p:cxnSp>
          <p:nvCxnSpPr>
            <p:cNvPr id="111" name="直接连接符 110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2" name="直接连接符 101"/>
          <p:cNvCxnSpPr/>
          <p:nvPr/>
        </p:nvCxnSpPr>
        <p:spPr>
          <a:xfrm>
            <a:off x="5077901" y="4527947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5205946" y="3952118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5337178" y="3565363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5761789" y="3289825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6" name="对象 105"/>
          <p:cNvGraphicFramePr>
            <a:graphicFrameLocks noChangeAspect="1"/>
          </p:cNvGraphicFramePr>
          <p:nvPr>
            <p:extLst/>
          </p:nvPr>
        </p:nvGraphicFramePr>
        <p:xfrm>
          <a:off x="5953517" y="5029948"/>
          <a:ext cx="263851" cy="26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name="Formula" r:id="rId3" imgW="137160" imgH="131040" progId="Equation.Ribbit">
                  <p:embed/>
                </p:oleObj>
              </mc:Choice>
              <mc:Fallback>
                <p:oleObj name="Formula" r:id="rId3" imgW="137160" imgH="131040" progId="Equation.Ribbit">
                  <p:embed/>
                  <p:pic>
                    <p:nvPicPr>
                      <p:cNvPr id="106" name="对象 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53517" y="5029948"/>
                        <a:ext cx="263851" cy="260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对象 106"/>
          <p:cNvGraphicFramePr>
            <a:graphicFrameLocks noChangeAspect="1"/>
          </p:cNvGraphicFramePr>
          <p:nvPr>
            <p:extLst/>
          </p:nvPr>
        </p:nvGraphicFramePr>
        <p:xfrm>
          <a:off x="2524511" y="2158332"/>
          <a:ext cx="273161" cy="26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name="Formula" r:id="rId5" imgW="141120" imgH="131040" progId="Equation.Ribbit">
                  <p:embed/>
                </p:oleObj>
              </mc:Choice>
              <mc:Fallback>
                <p:oleObj name="Formula" r:id="rId5" imgW="141120" imgH="131040" progId="Equation.Ribbit">
                  <p:embed/>
                  <p:pic>
                    <p:nvPicPr>
                      <p:cNvPr id="107" name="对象 1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24511" y="2158332"/>
                        <a:ext cx="273161" cy="260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8" name="直接连接符 107"/>
          <p:cNvCxnSpPr/>
          <p:nvPr/>
        </p:nvCxnSpPr>
        <p:spPr>
          <a:xfrm flipH="1">
            <a:off x="4021576" y="2158332"/>
            <a:ext cx="1120348" cy="260367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flipH="1">
            <a:off x="3784199" y="2524844"/>
            <a:ext cx="2304807" cy="229976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 flipH="1">
            <a:off x="3377611" y="2298904"/>
            <a:ext cx="2408275" cy="229064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52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引子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32244" y="1114824"/>
            <a:ext cx="8616950" cy="45113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-Q:</a:t>
            </a:r>
            <a:r>
              <a:rPr lang="zh-CN" altLang="en-US" dirty="0"/>
              <a:t>将训练样本分开的超平面可能有很多</a:t>
            </a:r>
            <a:r>
              <a:rPr lang="en-US" altLang="zh-CN" dirty="0"/>
              <a:t>, </a:t>
            </a:r>
            <a:r>
              <a:rPr lang="zh-CN" altLang="en-US" dirty="0"/>
              <a:t>哪一个好呢</a:t>
            </a:r>
            <a:r>
              <a:rPr lang="en-US" altLang="zh-CN" dirty="0"/>
              <a:t>? </a:t>
            </a:r>
          </a:p>
        </p:txBody>
      </p:sp>
      <p:sp>
        <p:nvSpPr>
          <p:cNvPr id="69" name="内容占位符 3"/>
          <p:cNvSpPr txBox="1">
            <a:spLocks/>
          </p:cNvSpPr>
          <p:nvPr/>
        </p:nvSpPr>
        <p:spPr>
          <a:xfrm>
            <a:off x="202173" y="5511979"/>
            <a:ext cx="8616950" cy="5167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-A:</a:t>
            </a:r>
            <a:r>
              <a:rPr lang="zh-CN" altLang="en-US" dirty="0" smtClean="0"/>
              <a:t>应选择</a:t>
            </a:r>
            <a:r>
              <a:rPr lang="en-US" altLang="zh-CN" dirty="0" smtClean="0"/>
              <a:t>”</a:t>
            </a:r>
            <a:r>
              <a:rPr lang="zh-CN" altLang="en-US" dirty="0" smtClean="0">
                <a:solidFill>
                  <a:schemeClr val="tx2"/>
                </a:solidFill>
              </a:rPr>
              <a:t>正中间</a:t>
            </a:r>
            <a:r>
              <a:rPr lang="en-US" altLang="zh-CN" dirty="0" smtClean="0"/>
              <a:t>”, </a:t>
            </a:r>
            <a:r>
              <a:rPr lang="zh-CN" altLang="en-US" dirty="0" smtClean="0"/>
              <a:t>容忍性好</a:t>
            </a:r>
            <a:r>
              <a:rPr lang="en-US" altLang="zh-CN" dirty="0" smtClean="0"/>
              <a:t>, </a:t>
            </a:r>
            <a:r>
              <a:rPr lang="zh-CN" altLang="en-US" dirty="0" smtClean="0"/>
              <a:t>鲁棒性高</a:t>
            </a:r>
            <a:r>
              <a:rPr lang="en-US" altLang="zh-CN" dirty="0" smtClean="0"/>
              <a:t>, </a:t>
            </a:r>
            <a:r>
              <a:rPr lang="zh-CN" altLang="en-US" dirty="0" smtClean="0"/>
              <a:t>泛化能力最强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cxnSp>
        <p:nvCxnSpPr>
          <p:cNvPr id="76" name="直接箭头连接符 75"/>
          <p:cNvCxnSpPr/>
          <p:nvPr/>
        </p:nvCxnSpPr>
        <p:spPr>
          <a:xfrm flipH="1" flipV="1">
            <a:off x="2921247" y="1916808"/>
            <a:ext cx="0" cy="3037427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2911529" y="4954308"/>
            <a:ext cx="3585255" cy="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2695869" y="4856041"/>
            <a:ext cx="325369" cy="370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"/>
              </a:rPr>
              <a:t>0</a:t>
            </a:r>
            <a:endParaRPr lang="zh-CN" altLang="en-US" sz="1400" dirty="0">
              <a:latin typeface="Times 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4229034" y="2634377"/>
            <a:ext cx="128045" cy="130175"/>
            <a:chOff x="5476803" y="2392530"/>
            <a:chExt cx="108000" cy="108000"/>
          </a:xfrm>
        </p:grpSpPr>
        <p:cxnSp>
          <p:nvCxnSpPr>
            <p:cNvPr id="133" name="直接连接符 132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组合 79"/>
          <p:cNvGrpSpPr/>
          <p:nvPr/>
        </p:nvGrpSpPr>
        <p:grpSpPr>
          <a:xfrm>
            <a:off x="4078700" y="3417659"/>
            <a:ext cx="128045" cy="130175"/>
            <a:chOff x="5476803" y="2392530"/>
            <a:chExt cx="108000" cy="108000"/>
          </a:xfrm>
        </p:grpSpPr>
        <p:cxnSp>
          <p:nvCxnSpPr>
            <p:cNvPr id="131" name="直接连接符 130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3871725" y="3227333"/>
            <a:ext cx="128045" cy="130175"/>
            <a:chOff x="5476803" y="2392530"/>
            <a:chExt cx="108000" cy="108000"/>
          </a:xfrm>
        </p:grpSpPr>
        <p:cxnSp>
          <p:nvCxnSpPr>
            <p:cNvPr id="129" name="直接连接符 128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3443810" y="3500276"/>
            <a:ext cx="128045" cy="130175"/>
            <a:chOff x="5476803" y="2392530"/>
            <a:chExt cx="108000" cy="108000"/>
          </a:xfrm>
        </p:grpSpPr>
        <p:cxnSp>
          <p:nvCxnSpPr>
            <p:cNvPr id="127" name="直接连接符 126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组合 82"/>
          <p:cNvGrpSpPr/>
          <p:nvPr/>
        </p:nvGrpSpPr>
        <p:grpSpPr>
          <a:xfrm>
            <a:off x="3656059" y="3713009"/>
            <a:ext cx="128045" cy="130175"/>
            <a:chOff x="5476803" y="2392530"/>
            <a:chExt cx="108000" cy="108000"/>
          </a:xfrm>
        </p:grpSpPr>
        <p:cxnSp>
          <p:nvCxnSpPr>
            <p:cNvPr id="125" name="直接连接符 124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>
            <a:off x="4070846" y="3705925"/>
            <a:ext cx="128045" cy="130175"/>
            <a:chOff x="5476803" y="2392530"/>
            <a:chExt cx="108000" cy="108000"/>
          </a:xfrm>
        </p:grpSpPr>
        <p:cxnSp>
          <p:nvCxnSpPr>
            <p:cNvPr id="123" name="直接连接符 122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3554013" y="2684784"/>
            <a:ext cx="128045" cy="130175"/>
            <a:chOff x="5476803" y="2392530"/>
            <a:chExt cx="108000" cy="108000"/>
          </a:xfrm>
        </p:grpSpPr>
        <p:cxnSp>
          <p:nvCxnSpPr>
            <p:cNvPr id="121" name="直接连接符 120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6" name="直接连接符 85"/>
          <p:cNvCxnSpPr/>
          <p:nvPr/>
        </p:nvCxnSpPr>
        <p:spPr>
          <a:xfrm>
            <a:off x="5480113" y="4017206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4872810" y="3878902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4725497" y="4547869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4326846" y="4424037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5282993" y="4374401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5337178" y="4217192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4652186" y="4285353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5544135" y="3778096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4936833" y="4217192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H="1">
            <a:off x="3146627" y="2995155"/>
            <a:ext cx="3115757" cy="127181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flipV="1">
            <a:off x="3635877" y="2411210"/>
            <a:ext cx="2317640" cy="23090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4744766" y="2492476"/>
            <a:ext cx="128045" cy="130175"/>
            <a:chOff x="5476803" y="2392530"/>
            <a:chExt cx="108000" cy="108000"/>
          </a:xfrm>
        </p:grpSpPr>
        <p:cxnSp>
          <p:nvCxnSpPr>
            <p:cNvPr id="119" name="直接连接符 118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组合 97"/>
          <p:cNvGrpSpPr/>
          <p:nvPr/>
        </p:nvGrpSpPr>
        <p:grpSpPr>
          <a:xfrm>
            <a:off x="4476697" y="2749872"/>
            <a:ext cx="128045" cy="130175"/>
            <a:chOff x="5476803" y="2392530"/>
            <a:chExt cx="108000" cy="108000"/>
          </a:xfrm>
        </p:grpSpPr>
        <p:cxnSp>
          <p:nvCxnSpPr>
            <p:cNvPr id="117" name="直接连接符 116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组合 98"/>
          <p:cNvGrpSpPr/>
          <p:nvPr/>
        </p:nvGrpSpPr>
        <p:grpSpPr>
          <a:xfrm>
            <a:off x="3343077" y="3887030"/>
            <a:ext cx="128045" cy="130175"/>
            <a:chOff x="5476803" y="2392530"/>
            <a:chExt cx="108000" cy="108000"/>
          </a:xfrm>
        </p:grpSpPr>
        <p:cxnSp>
          <p:nvCxnSpPr>
            <p:cNvPr id="115" name="直接连接符 114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组合 99"/>
          <p:cNvGrpSpPr/>
          <p:nvPr/>
        </p:nvGrpSpPr>
        <p:grpSpPr>
          <a:xfrm>
            <a:off x="3893531" y="2906559"/>
            <a:ext cx="128045" cy="130175"/>
            <a:chOff x="5476803" y="2392530"/>
            <a:chExt cx="108000" cy="108000"/>
          </a:xfrm>
        </p:grpSpPr>
        <p:cxnSp>
          <p:nvCxnSpPr>
            <p:cNvPr id="113" name="直接连接符 112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组合 100"/>
          <p:cNvGrpSpPr/>
          <p:nvPr/>
        </p:nvGrpSpPr>
        <p:grpSpPr>
          <a:xfrm>
            <a:off x="3465616" y="3179502"/>
            <a:ext cx="128045" cy="130175"/>
            <a:chOff x="5476803" y="2392530"/>
            <a:chExt cx="108000" cy="108000"/>
          </a:xfrm>
        </p:grpSpPr>
        <p:cxnSp>
          <p:nvCxnSpPr>
            <p:cNvPr id="111" name="直接连接符 110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2" name="直接连接符 101"/>
          <p:cNvCxnSpPr/>
          <p:nvPr/>
        </p:nvCxnSpPr>
        <p:spPr>
          <a:xfrm>
            <a:off x="5077901" y="4527947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5205946" y="3952118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5337178" y="3565363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5761789" y="3289825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6" name="对象 105"/>
          <p:cNvGraphicFramePr>
            <a:graphicFrameLocks noChangeAspect="1"/>
          </p:cNvGraphicFramePr>
          <p:nvPr>
            <p:extLst/>
          </p:nvPr>
        </p:nvGraphicFramePr>
        <p:xfrm>
          <a:off x="5953517" y="5029948"/>
          <a:ext cx="263851" cy="26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name="Formula" r:id="rId3" imgW="137160" imgH="131040" progId="Equation.Ribbit">
                  <p:embed/>
                </p:oleObj>
              </mc:Choice>
              <mc:Fallback>
                <p:oleObj name="Formula" r:id="rId3" imgW="137160" imgH="131040" progId="Equation.Ribbit">
                  <p:embed/>
                  <p:pic>
                    <p:nvPicPr>
                      <p:cNvPr id="106" name="对象 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53517" y="5029948"/>
                        <a:ext cx="263851" cy="260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对象 106"/>
          <p:cNvGraphicFramePr>
            <a:graphicFrameLocks noChangeAspect="1"/>
          </p:cNvGraphicFramePr>
          <p:nvPr>
            <p:extLst/>
          </p:nvPr>
        </p:nvGraphicFramePr>
        <p:xfrm>
          <a:off x="2524511" y="2158332"/>
          <a:ext cx="273161" cy="26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Formula" r:id="rId5" imgW="141120" imgH="131040" progId="Equation.Ribbit">
                  <p:embed/>
                </p:oleObj>
              </mc:Choice>
              <mc:Fallback>
                <p:oleObj name="Formula" r:id="rId5" imgW="141120" imgH="131040" progId="Equation.Ribbit">
                  <p:embed/>
                  <p:pic>
                    <p:nvPicPr>
                      <p:cNvPr id="107" name="对象 1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24511" y="2158332"/>
                        <a:ext cx="273161" cy="260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8" name="直接连接符 107"/>
          <p:cNvCxnSpPr/>
          <p:nvPr/>
        </p:nvCxnSpPr>
        <p:spPr>
          <a:xfrm flipH="1">
            <a:off x="4021576" y="2158332"/>
            <a:ext cx="1120348" cy="260367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flipH="1">
            <a:off x="3784199" y="2524844"/>
            <a:ext cx="2304807" cy="229976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 flipH="1">
            <a:off x="3377611" y="2298904"/>
            <a:ext cx="2408275" cy="229064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18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间隔与支持向量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02173" y="1339029"/>
            <a:ext cx="8616950" cy="45113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超平面方程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69" name="内容占位符 3"/>
          <p:cNvSpPr txBox="1">
            <a:spLocks/>
          </p:cNvSpPr>
          <p:nvPr/>
        </p:nvSpPr>
        <p:spPr>
          <a:xfrm>
            <a:off x="7066078" y="2349045"/>
            <a:ext cx="778769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间隔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16" y="1366845"/>
            <a:ext cx="1615580" cy="335309"/>
          </a:xfrm>
          <a:prstGeom prst="rect">
            <a:avLst/>
          </a:prstGeom>
        </p:spPr>
      </p:pic>
      <p:cxnSp>
        <p:nvCxnSpPr>
          <p:cNvPr id="153" name="直接箭头连接符 152"/>
          <p:cNvCxnSpPr/>
          <p:nvPr/>
        </p:nvCxnSpPr>
        <p:spPr>
          <a:xfrm flipH="1" flipV="1">
            <a:off x="2678982" y="2206222"/>
            <a:ext cx="0" cy="3121607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>
            <a:off x="2668639" y="5327903"/>
            <a:ext cx="3815968" cy="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文本框 154"/>
          <p:cNvSpPr txBox="1"/>
          <p:nvPr/>
        </p:nvSpPr>
        <p:spPr>
          <a:xfrm>
            <a:off x="2439101" y="5226913"/>
            <a:ext cx="346307" cy="3812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"/>
              </a:rPr>
              <a:t>0</a:t>
            </a:r>
            <a:endParaRPr lang="zh-CN" altLang="en-US" sz="1400" dirty="0">
              <a:latin typeface="Times 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4070926" y="2943678"/>
            <a:ext cx="136285" cy="133783"/>
            <a:chOff x="5476803" y="2392530"/>
            <a:chExt cx="108000" cy="108000"/>
          </a:xfrm>
        </p:grpSpPr>
        <p:cxnSp>
          <p:nvCxnSpPr>
            <p:cNvPr id="222" name="直接连接符 221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7" name="组合 156"/>
          <p:cNvGrpSpPr/>
          <p:nvPr/>
        </p:nvGrpSpPr>
        <p:grpSpPr>
          <a:xfrm>
            <a:off x="3910918" y="3748667"/>
            <a:ext cx="136285" cy="133783"/>
            <a:chOff x="5476803" y="2392530"/>
            <a:chExt cx="108000" cy="108000"/>
          </a:xfrm>
        </p:grpSpPr>
        <p:cxnSp>
          <p:nvCxnSpPr>
            <p:cNvPr id="220" name="直接连接符 219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8" name="组合 157"/>
          <p:cNvGrpSpPr/>
          <p:nvPr/>
        </p:nvGrpSpPr>
        <p:grpSpPr>
          <a:xfrm>
            <a:off x="3690624" y="3553066"/>
            <a:ext cx="136285" cy="133783"/>
            <a:chOff x="5476803" y="2392530"/>
            <a:chExt cx="108000" cy="108000"/>
          </a:xfrm>
        </p:grpSpPr>
        <p:cxnSp>
          <p:nvCxnSpPr>
            <p:cNvPr id="218" name="直接连接符 217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9" name="组合 158"/>
          <p:cNvGrpSpPr/>
          <p:nvPr/>
        </p:nvGrpSpPr>
        <p:grpSpPr>
          <a:xfrm>
            <a:off x="3235172" y="3833574"/>
            <a:ext cx="136285" cy="133783"/>
            <a:chOff x="5476803" y="2392530"/>
            <a:chExt cx="108000" cy="108000"/>
          </a:xfrm>
        </p:grpSpPr>
        <p:cxnSp>
          <p:nvCxnSpPr>
            <p:cNvPr id="216" name="直接连接符 215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0" name="组合 159"/>
          <p:cNvGrpSpPr/>
          <p:nvPr/>
        </p:nvGrpSpPr>
        <p:grpSpPr>
          <a:xfrm>
            <a:off x="3461079" y="4052203"/>
            <a:ext cx="136285" cy="133783"/>
            <a:chOff x="5476803" y="2392530"/>
            <a:chExt cx="108000" cy="108000"/>
          </a:xfrm>
        </p:grpSpPr>
        <p:cxnSp>
          <p:nvCxnSpPr>
            <p:cNvPr id="214" name="直接连接符 213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1" name="组合 160"/>
          <p:cNvGrpSpPr/>
          <p:nvPr/>
        </p:nvGrpSpPr>
        <p:grpSpPr>
          <a:xfrm>
            <a:off x="3902558" y="4044922"/>
            <a:ext cx="136285" cy="133783"/>
            <a:chOff x="5476803" y="2392530"/>
            <a:chExt cx="108000" cy="108000"/>
          </a:xfrm>
        </p:grpSpPr>
        <p:cxnSp>
          <p:nvCxnSpPr>
            <p:cNvPr id="212" name="直接连接符 211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2" name="组合 161"/>
          <p:cNvGrpSpPr/>
          <p:nvPr/>
        </p:nvGrpSpPr>
        <p:grpSpPr>
          <a:xfrm>
            <a:off x="3352467" y="2995482"/>
            <a:ext cx="136285" cy="133783"/>
            <a:chOff x="5476803" y="2392530"/>
            <a:chExt cx="108000" cy="108000"/>
          </a:xfrm>
        </p:grpSpPr>
        <p:cxnSp>
          <p:nvCxnSpPr>
            <p:cNvPr id="210" name="直接连接符 209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3" name="直接连接符 162"/>
          <p:cNvCxnSpPr/>
          <p:nvPr/>
        </p:nvCxnSpPr>
        <p:spPr>
          <a:xfrm>
            <a:off x="5402512" y="4364830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>
            <a:off x="4756130" y="4222693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接连接符 164"/>
          <p:cNvCxnSpPr/>
          <p:nvPr/>
        </p:nvCxnSpPr>
        <p:spPr>
          <a:xfrm>
            <a:off x="4599337" y="4910200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/>
        </p:nvCxnSpPr>
        <p:spPr>
          <a:xfrm>
            <a:off x="4175032" y="4782936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>
            <a:off x="5192707" y="4731925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>
            <a:off x="5250379" y="4570358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>
            <a:off x="4521308" y="4640409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5470654" y="4119094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>
            <a:off x="4824272" y="4570358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flipV="1">
            <a:off x="3439599" y="2714325"/>
            <a:ext cx="2466781" cy="23730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组合 172"/>
          <p:cNvGrpSpPr/>
          <p:nvPr/>
        </p:nvGrpSpPr>
        <p:grpSpPr>
          <a:xfrm>
            <a:off x="4619845" y="2797844"/>
            <a:ext cx="136285" cy="133783"/>
            <a:chOff x="5476803" y="2392530"/>
            <a:chExt cx="108000" cy="108000"/>
          </a:xfrm>
        </p:grpSpPr>
        <p:cxnSp>
          <p:nvCxnSpPr>
            <p:cNvPr id="208" name="直接连接符 207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4" name="组合 173"/>
          <p:cNvGrpSpPr/>
          <p:nvPr/>
        </p:nvGrpSpPr>
        <p:grpSpPr>
          <a:xfrm>
            <a:off x="4334526" y="3062373"/>
            <a:ext cx="136285" cy="133783"/>
            <a:chOff x="5476803" y="2392530"/>
            <a:chExt cx="108000" cy="108000"/>
          </a:xfrm>
        </p:grpSpPr>
        <p:cxnSp>
          <p:nvCxnSpPr>
            <p:cNvPr id="206" name="直接连接符 205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5" name="组合 174"/>
          <p:cNvGrpSpPr/>
          <p:nvPr/>
        </p:nvGrpSpPr>
        <p:grpSpPr>
          <a:xfrm>
            <a:off x="3127957" y="4231047"/>
            <a:ext cx="136285" cy="133783"/>
            <a:chOff x="5476803" y="2392530"/>
            <a:chExt cx="108000" cy="108000"/>
          </a:xfrm>
        </p:grpSpPr>
        <p:cxnSp>
          <p:nvCxnSpPr>
            <p:cNvPr id="204" name="直接连接符 203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6" name="组合 175"/>
          <p:cNvGrpSpPr/>
          <p:nvPr/>
        </p:nvGrpSpPr>
        <p:grpSpPr>
          <a:xfrm>
            <a:off x="3713833" y="3223402"/>
            <a:ext cx="136285" cy="133783"/>
            <a:chOff x="5476803" y="2392530"/>
            <a:chExt cx="108000" cy="108000"/>
          </a:xfrm>
        </p:grpSpPr>
        <p:cxnSp>
          <p:nvCxnSpPr>
            <p:cNvPr id="202" name="直接连接符 201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7" name="组合 176"/>
          <p:cNvGrpSpPr/>
          <p:nvPr/>
        </p:nvGrpSpPr>
        <p:grpSpPr>
          <a:xfrm>
            <a:off x="3258381" y="3503910"/>
            <a:ext cx="136285" cy="133783"/>
            <a:chOff x="5476803" y="2392530"/>
            <a:chExt cx="108000" cy="108000"/>
          </a:xfrm>
        </p:grpSpPr>
        <p:cxnSp>
          <p:nvCxnSpPr>
            <p:cNvPr id="200" name="直接连接符 199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8" name="直接连接符 177"/>
          <p:cNvCxnSpPr/>
          <p:nvPr/>
        </p:nvCxnSpPr>
        <p:spPr>
          <a:xfrm>
            <a:off x="4974418" y="4889726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>
            <a:off x="5110703" y="4297939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>
            <a:off x="5250379" y="3900465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>
            <a:off x="5702314" y="3617291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2" name="对象 181"/>
          <p:cNvGraphicFramePr>
            <a:graphicFrameLocks noChangeAspect="1"/>
          </p:cNvGraphicFramePr>
          <p:nvPr>
            <p:extLst/>
          </p:nvPr>
        </p:nvGraphicFramePr>
        <p:xfrm>
          <a:off x="5906380" y="5405640"/>
          <a:ext cx="280830" cy="267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2" name="Formula" r:id="rId4" imgW="137160" imgH="131040" progId="Equation.Ribbit">
                  <p:embed/>
                </p:oleObj>
              </mc:Choice>
              <mc:Fallback>
                <p:oleObj name="Formula" r:id="rId4" imgW="137160" imgH="1310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06380" y="5405640"/>
                        <a:ext cx="280830" cy="267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" name="对象 182"/>
          <p:cNvGraphicFramePr>
            <a:graphicFrameLocks noChangeAspect="1"/>
          </p:cNvGraphicFramePr>
          <p:nvPr>
            <p:extLst/>
          </p:nvPr>
        </p:nvGraphicFramePr>
        <p:xfrm>
          <a:off x="2256716" y="2454439"/>
          <a:ext cx="290739" cy="267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3" name="Formula" r:id="rId6" imgW="141120" imgH="131040" progId="Equation.Ribbit">
                  <p:embed/>
                </p:oleObj>
              </mc:Choice>
              <mc:Fallback>
                <p:oleObj name="Formula" r:id="rId6" imgW="141120" imgH="1310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56716" y="2454439"/>
                        <a:ext cx="290739" cy="267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4" name="直接连接符 183"/>
          <p:cNvCxnSpPr/>
          <p:nvPr/>
        </p:nvCxnSpPr>
        <p:spPr>
          <a:xfrm flipV="1">
            <a:off x="3728068" y="2903108"/>
            <a:ext cx="2466781" cy="237303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 flipV="1">
            <a:off x="3239273" y="2450816"/>
            <a:ext cx="2466781" cy="237303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椭圆 185"/>
          <p:cNvSpPr/>
          <p:nvPr/>
        </p:nvSpPr>
        <p:spPr>
          <a:xfrm>
            <a:off x="3850897" y="3997776"/>
            <a:ext cx="227141" cy="222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椭圆 186"/>
          <p:cNvSpPr/>
          <p:nvPr/>
        </p:nvSpPr>
        <p:spPr>
          <a:xfrm>
            <a:off x="4123340" y="4674248"/>
            <a:ext cx="227141" cy="222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/>
          <p:cNvSpPr/>
          <p:nvPr/>
        </p:nvSpPr>
        <p:spPr>
          <a:xfrm>
            <a:off x="4716304" y="4107900"/>
            <a:ext cx="227141" cy="222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右大括号 173"/>
          <p:cNvSpPr/>
          <p:nvPr/>
        </p:nvSpPr>
        <p:spPr>
          <a:xfrm rot="19020000">
            <a:off x="5865858" y="2347436"/>
            <a:ext cx="181713" cy="668916"/>
          </a:xfrm>
          <a:custGeom>
            <a:avLst/>
            <a:gdLst>
              <a:gd name="connsiteX0" fmla="*/ 0 w 155448"/>
              <a:gd name="connsiteY0" fmla="*/ 0 h 914400"/>
              <a:gd name="connsiteX1" fmla="*/ 77724 w 155448"/>
              <a:gd name="connsiteY1" fmla="*/ 12953 h 914400"/>
              <a:gd name="connsiteX2" fmla="*/ 77724 w 155448"/>
              <a:gd name="connsiteY2" fmla="*/ 444247 h 914400"/>
              <a:gd name="connsiteX3" fmla="*/ 155448 w 155448"/>
              <a:gd name="connsiteY3" fmla="*/ 457200 h 914400"/>
              <a:gd name="connsiteX4" fmla="*/ 77724 w 155448"/>
              <a:gd name="connsiteY4" fmla="*/ 470153 h 914400"/>
              <a:gd name="connsiteX5" fmla="*/ 77724 w 155448"/>
              <a:gd name="connsiteY5" fmla="*/ 901447 h 914400"/>
              <a:gd name="connsiteX6" fmla="*/ 0 w 155448"/>
              <a:gd name="connsiteY6" fmla="*/ 914400 h 914400"/>
              <a:gd name="connsiteX7" fmla="*/ 0 w 155448"/>
              <a:gd name="connsiteY7" fmla="*/ 0 h 914400"/>
              <a:gd name="connsiteX0" fmla="*/ 0 w 155448"/>
              <a:gd name="connsiteY0" fmla="*/ 0 h 914400"/>
              <a:gd name="connsiteX1" fmla="*/ 77724 w 155448"/>
              <a:gd name="connsiteY1" fmla="*/ 12953 h 914400"/>
              <a:gd name="connsiteX2" fmla="*/ 77724 w 155448"/>
              <a:gd name="connsiteY2" fmla="*/ 444247 h 914400"/>
              <a:gd name="connsiteX3" fmla="*/ 155448 w 155448"/>
              <a:gd name="connsiteY3" fmla="*/ 457200 h 914400"/>
              <a:gd name="connsiteX4" fmla="*/ 77724 w 155448"/>
              <a:gd name="connsiteY4" fmla="*/ 470153 h 914400"/>
              <a:gd name="connsiteX5" fmla="*/ 77724 w 155448"/>
              <a:gd name="connsiteY5" fmla="*/ 901447 h 914400"/>
              <a:gd name="connsiteX6" fmla="*/ 0 w 155448"/>
              <a:gd name="connsiteY6" fmla="*/ 914400 h 914400"/>
              <a:gd name="connsiteX0" fmla="*/ 0 w 155449"/>
              <a:gd name="connsiteY0" fmla="*/ 0 h 914400"/>
              <a:gd name="connsiteX1" fmla="*/ 77724 w 155449"/>
              <a:gd name="connsiteY1" fmla="*/ 12953 h 914400"/>
              <a:gd name="connsiteX2" fmla="*/ 77724 w 155449"/>
              <a:gd name="connsiteY2" fmla="*/ 444247 h 914400"/>
              <a:gd name="connsiteX3" fmla="*/ 155448 w 155449"/>
              <a:gd name="connsiteY3" fmla="*/ 457200 h 914400"/>
              <a:gd name="connsiteX4" fmla="*/ 77724 w 155449"/>
              <a:gd name="connsiteY4" fmla="*/ 470153 h 914400"/>
              <a:gd name="connsiteX5" fmla="*/ 77724 w 155449"/>
              <a:gd name="connsiteY5" fmla="*/ 901447 h 914400"/>
              <a:gd name="connsiteX6" fmla="*/ 0 w 155449"/>
              <a:gd name="connsiteY6" fmla="*/ 914400 h 914400"/>
              <a:gd name="connsiteX7" fmla="*/ 0 w 155449"/>
              <a:gd name="connsiteY7" fmla="*/ 0 h 914400"/>
              <a:gd name="connsiteX0" fmla="*/ 0 w 155449"/>
              <a:gd name="connsiteY0" fmla="*/ 0 h 914400"/>
              <a:gd name="connsiteX1" fmla="*/ 77724 w 155449"/>
              <a:gd name="connsiteY1" fmla="*/ 12953 h 914400"/>
              <a:gd name="connsiteX2" fmla="*/ 77724 w 155449"/>
              <a:gd name="connsiteY2" fmla="*/ 444247 h 914400"/>
              <a:gd name="connsiteX3" fmla="*/ 155448 w 155449"/>
              <a:gd name="connsiteY3" fmla="*/ 457200 h 914400"/>
              <a:gd name="connsiteX4" fmla="*/ 75681 w 155449"/>
              <a:gd name="connsiteY4" fmla="*/ 482121 h 914400"/>
              <a:gd name="connsiteX5" fmla="*/ 77724 w 155449"/>
              <a:gd name="connsiteY5" fmla="*/ 901447 h 914400"/>
              <a:gd name="connsiteX6" fmla="*/ 0 w 155449"/>
              <a:gd name="connsiteY6" fmla="*/ 914400 h 914400"/>
              <a:gd name="connsiteX0" fmla="*/ 0 w 155451"/>
              <a:gd name="connsiteY0" fmla="*/ 0 h 914400"/>
              <a:gd name="connsiteX1" fmla="*/ 77724 w 155451"/>
              <a:gd name="connsiteY1" fmla="*/ 12953 h 914400"/>
              <a:gd name="connsiteX2" fmla="*/ 77724 w 155451"/>
              <a:gd name="connsiteY2" fmla="*/ 444247 h 914400"/>
              <a:gd name="connsiteX3" fmla="*/ 155448 w 155451"/>
              <a:gd name="connsiteY3" fmla="*/ 457200 h 914400"/>
              <a:gd name="connsiteX4" fmla="*/ 77724 w 155451"/>
              <a:gd name="connsiteY4" fmla="*/ 470153 h 914400"/>
              <a:gd name="connsiteX5" fmla="*/ 77724 w 155451"/>
              <a:gd name="connsiteY5" fmla="*/ 901447 h 914400"/>
              <a:gd name="connsiteX6" fmla="*/ 0 w 155451"/>
              <a:gd name="connsiteY6" fmla="*/ 914400 h 914400"/>
              <a:gd name="connsiteX7" fmla="*/ 0 w 155451"/>
              <a:gd name="connsiteY7" fmla="*/ 0 h 914400"/>
              <a:gd name="connsiteX0" fmla="*/ 0 w 155451"/>
              <a:gd name="connsiteY0" fmla="*/ 0 h 914400"/>
              <a:gd name="connsiteX1" fmla="*/ 77724 w 155451"/>
              <a:gd name="connsiteY1" fmla="*/ 12953 h 914400"/>
              <a:gd name="connsiteX2" fmla="*/ 79251 w 155451"/>
              <a:gd name="connsiteY2" fmla="*/ 426979 h 914400"/>
              <a:gd name="connsiteX3" fmla="*/ 155448 w 155451"/>
              <a:gd name="connsiteY3" fmla="*/ 457200 h 914400"/>
              <a:gd name="connsiteX4" fmla="*/ 75681 w 155451"/>
              <a:gd name="connsiteY4" fmla="*/ 482121 h 914400"/>
              <a:gd name="connsiteX5" fmla="*/ 77724 w 155451"/>
              <a:gd name="connsiteY5" fmla="*/ 901447 h 914400"/>
              <a:gd name="connsiteX6" fmla="*/ 0 w 155451"/>
              <a:gd name="connsiteY6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451" h="914400" stroke="0" extrusionOk="0">
                <a:moveTo>
                  <a:pt x="0" y="0"/>
                </a:moveTo>
                <a:cubicBezTo>
                  <a:pt x="42926" y="0"/>
                  <a:pt x="77724" y="5799"/>
                  <a:pt x="77724" y="12953"/>
                </a:cubicBezTo>
                <a:lnTo>
                  <a:pt x="77724" y="444247"/>
                </a:lnTo>
                <a:cubicBezTo>
                  <a:pt x="77724" y="451401"/>
                  <a:pt x="112522" y="457200"/>
                  <a:pt x="155448" y="457200"/>
                </a:cubicBezTo>
                <a:cubicBezTo>
                  <a:pt x="112522" y="457200"/>
                  <a:pt x="77724" y="462999"/>
                  <a:pt x="77724" y="470153"/>
                </a:cubicBezTo>
                <a:lnTo>
                  <a:pt x="77724" y="901447"/>
                </a:lnTo>
                <a:cubicBezTo>
                  <a:pt x="77724" y="908601"/>
                  <a:pt x="42926" y="914400"/>
                  <a:pt x="0" y="914400"/>
                </a:cubicBezTo>
                <a:lnTo>
                  <a:pt x="0" y="0"/>
                </a:lnTo>
                <a:close/>
              </a:path>
              <a:path w="155451" h="914400" fill="none">
                <a:moveTo>
                  <a:pt x="0" y="0"/>
                </a:moveTo>
                <a:cubicBezTo>
                  <a:pt x="42926" y="0"/>
                  <a:pt x="77724" y="5799"/>
                  <a:pt x="77724" y="12953"/>
                </a:cubicBezTo>
                <a:lnTo>
                  <a:pt x="79251" y="426979"/>
                </a:lnTo>
                <a:cubicBezTo>
                  <a:pt x="79251" y="434133"/>
                  <a:pt x="156043" y="448010"/>
                  <a:pt x="155448" y="457200"/>
                </a:cubicBezTo>
                <a:cubicBezTo>
                  <a:pt x="154853" y="466390"/>
                  <a:pt x="75681" y="474967"/>
                  <a:pt x="75681" y="482121"/>
                </a:cubicBezTo>
                <a:cubicBezTo>
                  <a:pt x="75681" y="625886"/>
                  <a:pt x="77724" y="757682"/>
                  <a:pt x="77724" y="901447"/>
                </a:cubicBezTo>
                <a:cubicBezTo>
                  <a:pt x="77724" y="908601"/>
                  <a:pt x="42926" y="914400"/>
                  <a:pt x="0" y="914400"/>
                </a:cubicBez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任意多边形 193"/>
          <p:cNvSpPr/>
          <p:nvPr/>
        </p:nvSpPr>
        <p:spPr>
          <a:xfrm>
            <a:off x="4930392" y="2492567"/>
            <a:ext cx="234382" cy="460158"/>
          </a:xfrm>
          <a:custGeom>
            <a:avLst/>
            <a:gdLst>
              <a:gd name="connsiteX0" fmla="*/ 0 w 185738"/>
              <a:gd name="connsiteY0" fmla="*/ 0 h 371475"/>
              <a:gd name="connsiteX1" fmla="*/ 33338 w 185738"/>
              <a:gd name="connsiteY1" fmla="*/ 204787 h 371475"/>
              <a:gd name="connsiteX2" fmla="*/ 185738 w 185738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738" h="371475">
                <a:moveTo>
                  <a:pt x="0" y="0"/>
                </a:moveTo>
                <a:cubicBezTo>
                  <a:pt x="1191" y="71437"/>
                  <a:pt x="2382" y="142875"/>
                  <a:pt x="33338" y="204787"/>
                </a:cubicBezTo>
                <a:cubicBezTo>
                  <a:pt x="64294" y="266699"/>
                  <a:pt x="125016" y="319087"/>
                  <a:pt x="185738" y="37147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任意多边形 194"/>
          <p:cNvSpPr/>
          <p:nvPr/>
        </p:nvSpPr>
        <p:spPr>
          <a:xfrm>
            <a:off x="5435528" y="3688981"/>
            <a:ext cx="472769" cy="307528"/>
          </a:xfrm>
          <a:custGeom>
            <a:avLst/>
            <a:gdLst>
              <a:gd name="connsiteX0" fmla="*/ 374650 w 374650"/>
              <a:gd name="connsiteY0" fmla="*/ 247650 h 248260"/>
              <a:gd name="connsiteX1" fmla="*/ 209550 w 374650"/>
              <a:gd name="connsiteY1" fmla="*/ 209550 h 248260"/>
              <a:gd name="connsiteX2" fmla="*/ 0 w 374650"/>
              <a:gd name="connsiteY2" fmla="*/ 0 h 24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650" h="248260">
                <a:moveTo>
                  <a:pt x="374650" y="247650"/>
                </a:moveTo>
                <a:cubicBezTo>
                  <a:pt x="323321" y="249237"/>
                  <a:pt x="271992" y="250825"/>
                  <a:pt x="209550" y="209550"/>
                </a:cubicBezTo>
                <a:cubicBezTo>
                  <a:pt x="147108" y="168275"/>
                  <a:pt x="73554" y="84137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任意多边形 195"/>
          <p:cNvSpPr/>
          <p:nvPr/>
        </p:nvSpPr>
        <p:spPr>
          <a:xfrm>
            <a:off x="5548752" y="3092191"/>
            <a:ext cx="472769" cy="301364"/>
          </a:xfrm>
          <a:custGeom>
            <a:avLst/>
            <a:gdLst>
              <a:gd name="connsiteX0" fmla="*/ 368300 w 368300"/>
              <a:gd name="connsiteY0" fmla="*/ 228600 h 241300"/>
              <a:gd name="connsiteX1" fmla="*/ 209550 w 368300"/>
              <a:gd name="connsiteY1" fmla="*/ 215900 h 241300"/>
              <a:gd name="connsiteX2" fmla="*/ 0 w 368300"/>
              <a:gd name="connsiteY2" fmla="*/ 0 h 241300"/>
              <a:gd name="connsiteX0" fmla="*/ 349250 w 349250"/>
              <a:gd name="connsiteY0" fmla="*/ 247650 h 254239"/>
              <a:gd name="connsiteX1" fmla="*/ 209550 w 349250"/>
              <a:gd name="connsiteY1" fmla="*/ 215900 h 254239"/>
              <a:gd name="connsiteX2" fmla="*/ 0 w 349250"/>
              <a:gd name="connsiteY2" fmla="*/ 0 h 254239"/>
              <a:gd name="connsiteX0" fmla="*/ 374650 w 374650"/>
              <a:gd name="connsiteY0" fmla="*/ 254000 h 259411"/>
              <a:gd name="connsiteX1" fmla="*/ 209550 w 374650"/>
              <a:gd name="connsiteY1" fmla="*/ 215900 h 259411"/>
              <a:gd name="connsiteX2" fmla="*/ 0 w 374650"/>
              <a:gd name="connsiteY2" fmla="*/ 0 h 259411"/>
              <a:gd name="connsiteX0" fmla="*/ 374650 w 374650"/>
              <a:gd name="connsiteY0" fmla="*/ 254000 h 254671"/>
              <a:gd name="connsiteX1" fmla="*/ 209550 w 374650"/>
              <a:gd name="connsiteY1" fmla="*/ 215900 h 254671"/>
              <a:gd name="connsiteX2" fmla="*/ 0 w 374650"/>
              <a:gd name="connsiteY2" fmla="*/ 0 h 254671"/>
              <a:gd name="connsiteX0" fmla="*/ 374650 w 374650"/>
              <a:gd name="connsiteY0" fmla="*/ 254000 h 254033"/>
              <a:gd name="connsiteX1" fmla="*/ 175891 w 374650"/>
              <a:gd name="connsiteY1" fmla="*/ 165412 h 254033"/>
              <a:gd name="connsiteX2" fmla="*/ 0 w 374650"/>
              <a:gd name="connsiteY2" fmla="*/ 0 h 254033"/>
              <a:gd name="connsiteX0" fmla="*/ 374650 w 374650"/>
              <a:gd name="connsiteY0" fmla="*/ 242781 h 242822"/>
              <a:gd name="connsiteX1" fmla="*/ 175891 w 374650"/>
              <a:gd name="connsiteY1" fmla="*/ 165412 h 242822"/>
              <a:gd name="connsiteX2" fmla="*/ 0 w 374650"/>
              <a:gd name="connsiteY2" fmla="*/ 0 h 242822"/>
              <a:gd name="connsiteX0" fmla="*/ 374650 w 374650"/>
              <a:gd name="connsiteY0" fmla="*/ 242781 h 243284"/>
              <a:gd name="connsiteX1" fmla="*/ 198330 w 374650"/>
              <a:gd name="connsiteY1" fmla="*/ 204681 h 243284"/>
              <a:gd name="connsiteX2" fmla="*/ 0 w 374650"/>
              <a:gd name="connsiteY2" fmla="*/ 0 h 2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650" h="243284">
                <a:moveTo>
                  <a:pt x="374650" y="242781"/>
                </a:moveTo>
                <a:cubicBezTo>
                  <a:pt x="314746" y="244261"/>
                  <a:pt x="260772" y="245144"/>
                  <a:pt x="198330" y="204681"/>
                </a:cubicBezTo>
                <a:cubicBezTo>
                  <a:pt x="135888" y="164218"/>
                  <a:pt x="74083" y="8890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7" name="直接连接符 196"/>
          <p:cNvCxnSpPr/>
          <p:nvPr/>
        </p:nvCxnSpPr>
        <p:spPr>
          <a:xfrm flipH="1" flipV="1">
            <a:off x="4132051" y="3010569"/>
            <a:ext cx="714190" cy="73809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右大括号 173"/>
          <p:cNvSpPr/>
          <p:nvPr/>
        </p:nvSpPr>
        <p:spPr>
          <a:xfrm rot="18960000" flipH="1">
            <a:off x="4341226" y="2982443"/>
            <a:ext cx="136285" cy="936482"/>
          </a:xfrm>
          <a:custGeom>
            <a:avLst/>
            <a:gdLst>
              <a:gd name="connsiteX0" fmla="*/ 0 w 155448"/>
              <a:gd name="connsiteY0" fmla="*/ 0 h 914400"/>
              <a:gd name="connsiteX1" fmla="*/ 77724 w 155448"/>
              <a:gd name="connsiteY1" fmla="*/ 12953 h 914400"/>
              <a:gd name="connsiteX2" fmla="*/ 77724 w 155448"/>
              <a:gd name="connsiteY2" fmla="*/ 444247 h 914400"/>
              <a:gd name="connsiteX3" fmla="*/ 155448 w 155448"/>
              <a:gd name="connsiteY3" fmla="*/ 457200 h 914400"/>
              <a:gd name="connsiteX4" fmla="*/ 77724 w 155448"/>
              <a:gd name="connsiteY4" fmla="*/ 470153 h 914400"/>
              <a:gd name="connsiteX5" fmla="*/ 77724 w 155448"/>
              <a:gd name="connsiteY5" fmla="*/ 901447 h 914400"/>
              <a:gd name="connsiteX6" fmla="*/ 0 w 155448"/>
              <a:gd name="connsiteY6" fmla="*/ 914400 h 914400"/>
              <a:gd name="connsiteX7" fmla="*/ 0 w 155448"/>
              <a:gd name="connsiteY7" fmla="*/ 0 h 914400"/>
              <a:gd name="connsiteX0" fmla="*/ 0 w 155448"/>
              <a:gd name="connsiteY0" fmla="*/ 0 h 914400"/>
              <a:gd name="connsiteX1" fmla="*/ 77724 w 155448"/>
              <a:gd name="connsiteY1" fmla="*/ 12953 h 914400"/>
              <a:gd name="connsiteX2" fmla="*/ 77724 w 155448"/>
              <a:gd name="connsiteY2" fmla="*/ 444247 h 914400"/>
              <a:gd name="connsiteX3" fmla="*/ 155448 w 155448"/>
              <a:gd name="connsiteY3" fmla="*/ 457200 h 914400"/>
              <a:gd name="connsiteX4" fmla="*/ 77724 w 155448"/>
              <a:gd name="connsiteY4" fmla="*/ 470153 h 914400"/>
              <a:gd name="connsiteX5" fmla="*/ 77724 w 155448"/>
              <a:gd name="connsiteY5" fmla="*/ 901447 h 914400"/>
              <a:gd name="connsiteX6" fmla="*/ 0 w 155448"/>
              <a:gd name="connsiteY6" fmla="*/ 914400 h 914400"/>
              <a:gd name="connsiteX0" fmla="*/ 0 w 155449"/>
              <a:gd name="connsiteY0" fmla="*/ 0 h 914400"/>
              <a:gd name="connsiteX1" fmla="*/ 77724 w 155449"/>
              <a:gd name="connsiteY1" fmla="*/ 12953 h 914400"/>
              <a:gd name="connsiteX2" fmla="*/ 77724 w 155449"/>
              <a:gd name="connsiteY2" fmla="*/ 444247 h 914400"/>
              <a:gd name="connsiteX3" fmla="*/ 155448 w 155449"/>
              <a:gd name="connsiteY3" fmla="*/ 457200 h 914400"/>
              <a:gd name="connsiteX4" fmla="*/ 77724 w 155449"/>
              <a:gd name="connsiteY4" fmla="*/ 470153 h 914400"/>
              <a:gd name="connsiteX5" fmla="*/ 77724 w 155449"/>
              <a:gd name="connsiteY5" fmla="*/ 901447 h 914400"/>
              <a:gd name="connsiteX6" fmla="*/ 0 w 155449"/>
              <a:gd name="connsiteY6" fmla="*/ 914400 h 914400"/>
              <a:gd name="connsiteX7" fmla="*/ 0 w 155449"/>
              <a:gd name="connsiteY7" fmla="*/ 0 h 914400"/>
              <a:gd name="connsiteX0" fmla="*/ 0 w 155449"/>
              <a:gd name="connsiteY0" fmla="*/ 0 h 914400"/>
              <a:gd name="connsiteX1" fmla="*/ 77724 w 155449"/>
              <a:gd name="connsiteY1" fmla="*/ 12953 h 914400"/>
              <a:gd name="connsiteX2" fmla="*/ 77724 w 155449"/>
              <a:gd name="connsiteY2" fmla="*/ 444247 h 914400"/>
              <a:gd name="connsiteX3" fmla="*/ 155448 w 155449"/>
              <a:gd name="connsiteY3" fmla="*/ 457200 h 914400"/>
              <a:gd name="connsiteX4" fmla="*/ 75681 w 155449"/>
              <a:gd name="connsiteY4" fmla="*/ 482121 h 914400"/>
              <a:gd name="connsiteX5" fmla="*/ 77724 w 155449"/>
              <a:gd name="connsiteY5" fmla="*/ 901447 h 914400"/>
              <a:gd name="connsiteX6" fmla="*/ 0 w 155449"/>
              <a:gd name="connsiteY6" fmla="*/ 914400 h 914400"/>
              <a:gd name="connsiteX0" fmla="*/ 0 w 155451"/>
              <a:gd name="connsiteY0" fmla="*/ 0 h 914400"/>
              <a:gd name="connsiteX1" fmla="*/ 77724 w 155451"/>
              <a:gd name="connsiteY1" fmla="*/ 12953 h 914400"/>
              <a:gd name="connsiteX2" fmla="*/ 77724 w 155451"/>
              <a:gd name="connsiteY2" fmla="*/ 444247 h 914400"/>
              <a:gd name="connsiteX3" fmla="*/ 155448 w 155451"/>
              <a:gd name="connsiteY3" fmla="*/ 457200 h 914400"/>
              <a:gd name="connsiteX4" fmla="*/ 77724 w 155451"/>
              <a:gd name="connsiteY4" fmla="*/ 470153 h 914400"/>
              <a:gd name="connsiteX5" fmla="*/ 77724 w 155451"/>
              <a:gd name="connsiteY5" fmla="*/ 901447 h 914400"/>
              <a:gd name="connsiteX6" fmla="*/ 0 w 155451"/>
              <a:gd name="connsiteY6" fmla="*/ 914400 h 914400"/>
              <a:gd name="connsiteX7" fmla="*/ 0 w 155451"/>
              <a:gd name="connsiteY7" fmla="*/ 0 h 914400"/>
              <a:gd name="connsiteX0" fmla="*/ 0 w 155451"/>
              <a:gd name="connsiteY0" fmla="*/ 0 h 914400"/>
              <a:gd name="connsiteX1" fmla="*/ 77724 w 155451"/>
              <a:gd name="connsiteY1" fmla="*/ 12953 h 914400"/>
              <a:gd name="connsiteX2" fmla="*/ 79251 w 155451"/>
              <a:gd name="connsiteY2" fmla="*/ 426979 h 914400"/>
              <a:gd name="connsiteX3" fmla="*/ 155448 w 155451"/>
              <a:gd name="connsiteY3" fmla="*/ 457200 h 914400"/>
              <a:gd name="connsiteX4" fmla="*/ 75681 w 155451"/>
              <a:gd name="connsiteY4" fmla="*/ 482121 h 914400"/>
              <a:gd name="connsiteX5" fmla="*/ 77724 w 155451"/>
              <a:gd name="connsiteY5" fmla="*/ 901447 h 914400"/>
              <a:gd name="connsiteX6" fmla="*/ 0 w 155451"/>
              <a:gd name="connsiteY6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451" h="914400" stroke="0" extrusionOk="0">
                <a:moveTo>
                  <a:pt x="0" y="0"/>
                </a:moveTo>
                <a:cubicBezTo>
                  <a:pt x="42926" y="0"/>
                  <a:pt x="77724" y="5799"/>
                  <a:pt x="77724" y="12953"/>
                </a:cubicBezTo>
                <a:lnTo>
                  <a:pt x="77724" y="444247"/>
                </a:lnTo>
                <a:cubicBezTo>
                  <a:pt x="77724" y="451401"/>
                  <a:pt x="112522" y="457200"/>
                  <a:pt x="155448" y="457200"/>
                </a:cubicBezTo>
                <a:cubicBezTo>
                  <a:pt x="112522" y="457200"/>
                  <a:pt x="77724" y="462999"/>
                  <a:pt x="77724" y="470153"/>
                </a:cubicBezTo>
                <a:lnTo>
                  <a:pt x="77724" y="901447"/>
                </a:lnTo>
                <a:cubicBezTo>
                  <a:pt x="77724" y="908601"/>
                  <a:pt x="42926" y="914400"/>
                  <a:pt x="0" y="914400"/>
                </a:cubicBezTo>
                <a:lnTo>
                  <a:pt x="0" y="0"/>
                </a:lnTo>
                <a:close/>
              </a:path>
              <a:path w="155451" h="914400" fill="none">
                <a:moveTo>
                  <a:pt x="0" y="0"/>
                </a:moveTo>
                <a:cubicBezTo>
                  <a:pt x="42926" y="0"/>
                  <a:pt x="77724" y="5799"/>
                  <a:pt x="77724" y="12953"/>
                </a:cubicBezTo>
                <a:lnTo>
                  <a:pt x="79251" y="426979"/>
                </a:lnTo>
                <a:cubicBezTo>
                  <a:pt x="79251" y="434133"/>
                  <a:pt x="156043" y="448010"/>
                  <a:pt x="155448" y="457200"/>
                </a:cubicBezTo>
                <a:cubicBezTo>
                  <a:pt x="154853" y="466390"/>
                  <a:pt x="75681" y="474967"/>
                  <a:pt x="75681" y="482121"/>
                </a:cubicBezTo>
                <a:cubicBezTo>
                  <a:pt x="75681" y="625886"/>
                  <a:pt x="77724" y="757682"/>
                  <a:pt x="77724" y="901447"/>
                </a:cubicBezTo>
                <a:cubicBezTo>
                  <a:pt x="77724" y="908601"/>
                  <a:pt x="42926" y="914400"/>
                  <a:pt x="0" y="914400"/>
                </a:cubicBez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791" y="3223402"/>
            <a:ext cx="1341236" cy="3109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077" y="2189391"/>
            <a:ext cx="1335140" cy="30482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427" y="3826140"/>
            <a:ext cx="1518036" cy="3048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072" y="3481965"/>
            <a:ext cx="121931" cy="219475"/>
          </a:xfrm>
          <a:prstGeom prst="rect">
            <a:avLst/>
          </a:prstGeom>
        </p:spPr>
      </p:pic>
      <p:sp>
        <p:nvSpPr>
          <p:cNvPr id="224" name="内容占位符 3"/>
          <p:cNvSpPr txBox="1">
            <a:spLocks/>
          </p:cNvSpPr>
          <p:nvPr/>
        </p:nvSpPr>
        <p:spPr>
          <a:xfrm>
            <a:off x="2700604" y="4367765"/>
            <a:ext cx="1322573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支持向量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848" y="2217638"/>
            <a:ext cx="951058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6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155" grpId="0"/>
      <p:bldP spid="186" grpId="0" animBg="1"/>
      <p:bldP spid="187" grpId="0" animBg="1"/>
      <p:bldP spid="188" grpId="0" animBg="1"/>
      <p:bldP spid="190" grpId="0" animBg="1"/>
      <p:bldP spid="194" grpId="0" animBg="1"/>
      <p:bldP spid="195" grpId="0" animBg="1"/>
      <p:bldP spid="196" grpId="0" animBg="1"/>
      <p:bldP spid="198" grpId="0" animBg="1"/>
      <p:bldP spid="2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支持向量机基本型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02173" y="1339027"/>
            <a:ext cx="8616950" cy="451134"/>
          </a:xfrm>
        </p:spPr>
        <p:txBody>
          <a:bodyPr>
            <a:normAutofit/>
          </a:bodyPr>
          <a:lstStyle/>
          <a:p>
            <a:r>
              <a:rPr lang="zh-CN" altLang="en-US" dirty="0"/>
              <a:t>最大间隔</a:t>
            </a:r>
            <a:r>
              <a:rPr lang="en-US" altLang="zh-CN" dirty="0" smtClean="0"/>
              <a:t>:</a:t>
            </a:r>
            <a:r>
              <a:rPr lang="zh-CN" altLang="en-US" dirty="0"/>
              <a:t> 寻找</a:t>
            </a:r>
            <a:r>
              <a:rPr lang="zh-CN" altLang="en-US" dirty="0" smtClean="0"/>
              <a:t>参数</a:t>
            </a: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和  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使得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最大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583" y="1463870"/>
            <a:ext cx="310923" cy="2865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088" y="1388874"/>
            <a:ext cx="164606" cy="3718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810" y="1402126"/>
            <a:ext cx="216000" cy="288000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>
            <a:off x="4264074" y="3477183"/>
            <a:ext cx="486610" cy="424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735" y="2074462"/>
            <a:ext cx="5639289" cy="122540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217" y="4078572"/>
            <a:ext cx="5578323" cy="12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1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间隔与支持向量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/>
              <a:t>对偶问题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核函数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软间隔与正则化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支持向量回归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核方法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62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机器学习v2.1rgb">
  <a:themeElements>
    <a:clrScheme name="机器学习">
      <a:dk1>
        <a:sysClr val="windowText" lastClr="000000"/>
      </a:dk1>
      <a:lt1>
        <a:sysClr val="window" lastClr="FFFFFF"/>
      </a:lt1>
      <a:dk2>
        <a:srgbClr val="16754D"/>
      </a:dk2>
      <a:lt2>
        <a:srgbClr val="FFFFFF"/>
      </a:lt2>
      <a:accent1>
        <a:srgbClr val="16754D"/>
      </a:accent1>
      <a:accent2>
        <a:srgbClr val="329E6E"/>
      </a:accent2>
      <a:accent3>
        <a:srgbClr val="FFC000"/>
      </a:accent3>
      <a:accent4>
        <a:srgbClr val="C00000"/>
      </a:accent4>
      <a:accent5>
        <a:srgbClr val="0070C0"/>
      </a:accent5>
      <a:accent6>
        <a:srgbClr val="002060"/>
      </a:accent6>
      <a:hlink>
        <a:srgbClr val="80C000"/>
      </a:hlink>
      <a:folHlink>
        <a:srgbClr val="CC66FF"/>
      </a:folHlink>
    </a:clrScheme>
    <a:fontScheme name="机器学习">
      <a:majorFont>
        <a:latin typeface="Verdana"/>
        <a:ea typeface="幼圆"/>
        <a:cs typeface=""/>
      </a:majorFont>
      <a:minorFont>
        <a:latin typeface="Verdana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机器学习v2.1rgb" id="{EEBC26C2-D188-4AC0-8846-32FF974952E7}" vid="{5872C309-9AD6-4384-AB1E-DDF89DAEFE7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_xmlsignatures/_rels/origin.sigs.rels><?xml version="1.0" encoding="UTF-8" standalone="yes"?>
<Relationships xmlns="http://schemas.openxmlformats.org/package/2006/relationships"><Relationship Id="rId1" Type="http://schemas.openxmlformats.org/package/2006/relationships/digital-signature/signature" Target="sig1.xml"/></Relationships>
</file>

<file path=_xmlsignatures/sig1.xml><?xml version="1.0" encoding="utf-8"?>
<Signature xmlns="http://www.w3.org/2000/09/xmldsig#" Id="idPackageSignature">
  <SignedInfo>
    <CanonicalizationMethod Algorithm="http://www.w3.org/TR/2001/REC-xml-c14n-20010315"/>
    <SignatureMethod Algorithm="http://www.w3.org/2000/09/xmldsig#rsa-sha1"/>
    <Reference Type="http://www.w3.org/2000/09/xmldsig#Object" URI="#idPackageObject">
      <DigestMethod Algorithm="http://www.w3.org/2000/09/xmldsig#sha1"/>
      <DigestValue>6M7sVeH38z3eNVNxaiBSwfRDiD8=</DigestValue>
    </Reference>
    <Reference Type="http://www.w3.org/2000/09/xmldsig#Object" URI="#idOfficeObject">
      <DigestMethod Algorithm="http://www.w3.org/2000/09/xmldsig#sha1"/>
      <DigestValue>fiYGb59T1LeC23mkbTSEnuj9PT0=</DigestValue>
    </Reference>
    <Reference Type="http://uri.etsi.org/01903#SignedProperties" URI="#idSignedProperties">
      <Transforms>
        <Transform Algorithm="http://www.w3.org/TR/2001/REC-xml-c14n-20010315"/>
      </Transforms>
      <DigestMethod Algorithm="http://www.w3.org/2000/09/xmldsig#sha1"/>
      <DigestValue>Ht9nsizkDeLf5YhyOt1qCm2p9wQ=</DigestValue>
    </Reference>
  </SignedInfo>
  <SignatureValue>lWKFt1Lxli0+aSKT5QADjHykcmoz9MA0SYaHzyOVusIZ5ndhsB0FyMlOZn3LXHrgh7JXNhQ3AsBc
s8Pt4pbz9mwV8yUgVpypCICD+98Pm0uh7/B2bhNEyKj9O1UsF8b+iog0GbfhOSCl9/1m+WqKPILt
kl3WZ511ITcIcfg3eL0=</SignatureValue>
  <KeyInfo>
    <X509Data>
      <X509Certificate>MIIEgDCCA2igAwIBAgIUWp4ugJlq/+MImQNkOn7ERBX7B1cwDQYJKoZIhvcNAQEFBQAwTzEbMBkGA1UEAwwSSkQuQ09NIEVuZCBVc2VyIENBMR8wHQYDVQQLDBZKRC5DT00gU2VjdXJpdHkgQ2VudGVyMQ8wDQYDVQQKDAZKRC5DT00wHhcNMTYwMzE3MTAxODQwWhcNMTcwMzE3MTAxODQwWjB7MSkwJwYDVQQDDCA3ZDY5ZjI2NzU2N2YxYWE5NDQ0ZWVjMzNmNmNiYmRhMjEaMBgGCSqGSIb3DQEJARYLY2VydEBqZC5jb20xEjAQBgNVBAsMCXNvY2tldF9PVTERMA8GA1UECgwIc29ja2V0X08xCzAJBgNVBAYTAkNOMIGfMA0GCSqGSIb3DQEBAQUAA4GNADCBiQKBgQCc6XE3poIOzhiVX27J9lGfr8F0jINH+szpjK0tHoBNBb7LIq56kc7HoVJFg8impNuw6FL/Wzm3hGlG95HS8pH7Tta96QnFPIKn7gXvfjpzXnbFCIrot/eStd7BeJR4W7q7wRhJq99Ts0ychuvQP68QpIjPe87m81jUVbUXxfqz+QIDAQABo4IBqjCCAaYwCQYDVR0TBAIwADAOBgNVHQ8BAf8EBAMCBsAwFgYDVR0lAQH/BAwwCgYIKwYBBQUHAwIwgYoGCCsGAQUFBwEBBH4wfDB6BggrBgEFBQcwAoZuaHR0cDovL1lvdXJfU2VydmVyX05hbWU6UG9ydC9Ub3BDQS91c2VyRW5yb2xsL2NhQ2VydD9jZXJ0U2VyaWFsTnVtYmVyPTUxRjM0RTcwOUFEQkQwNTkxRUUxNkRENTg3MkQyOEFFNUUwOTYwQjYwUQYDVR0uBEowSDBGoESgQoZAUG9ydC9wdWJsaWMvaXRydXNjcmw/Q0E9NTFGMzRFNzA5QURCRDA1OTFFRTE2REQ1ODcyRDI4QUU1RTA5NjBCNjBRBgNVHR8ESjBIMEagRKBChkBQb3J0L3B1YmxpYy9pdHJ1c2NybD9DQT01MUYzNEU3MDlBREJEMDU5MUVFMTZERDU4NzJEMjhBRTVFMDk2MEI2MB8GA1UdIwQYMBaAFGnErCCWJ5MxubBzxwWfuvBYT0VRMB0GA1UdDgQWBBTUxdvS0c8rHaMkJDmka32/zbXikzANBgkqhkiG9w0BAQUFAAOCAQEAP7zvKqNDanQ7gBb3aSB9VFo3yGNzMQ+RZdgSB8H8tfCvA/lMteonncfmT2OGbNSoKye5byqqr7bkAc125s5sRD7Fe1yaYQEYoyjGR7EvOxa5n6UdEAGen/dDNP5aBlx9vQppyg31VmZfoZ546TFbP1kRGhgqw/4MFwKqHRcqwnpQhPFSiruRq6C3FGpcnRnIVxpdZYUeK23uobv52eBILuIL3VDPaOduZdaXU+yVjXT0a+eAIcfzMz/OeiPsDWuxZwMH8JGNRvh5WQ5sJ/FsiLh0aSFeheY3/857Z/dciQ5qV50BqfU28aJoNHeTPujP0uOtqUKVO4fmKLGLl1fd6g==</X509Certificate>
    </X509Data>
  </KeyInfo>
  <Object Id="idPackageObject">
    <Manifest>
      <Reference URI="/_rels/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zU3xVjYU7a1ax8o9OQBgdxm5bvU=</DigestValue>
      </Reference>
      <Reference URI="/ppt/_rels/presentation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8"/>
            <mdssi:RelationshipReference xmlns:mdssi="http://schemas.openxmlformats.org/package/2006/digital-signature" SourceId="rId26"/>
            <mdssi:RelationshipReference xmlns:mdssi="http://schemas.openxmlformats.org/package/2006/digital-signature" SourceId="rId3"/>
            <mdssi:RelationshipReference xmlns:mdssi="http://schemas.openxmlformats.org/package/2006/digital-signature" SourceId="rId21"/>
            <mdssi:RelationshipReference xmlns:mdssi="http://schemas.openxmlformats.org/package/2006/digital-signature" SourceId="rId34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17"/>
            <mdssi:RelationshipReference xmlns:mdssi="http://schemas.openxmlformats.org/package/2006/digital-signature" SourceId="rId25"/>
            <mdssi:RelationshipReference xmlns:mdssi="http://schemas.openxmlformats.org/package/2006/digital-signature" SourceId="rId33"/>
            <mdssi:RelationshipReference xmlns:mdssi="http://schemas.openxmlformats.org/package/2006/digital-signature" SourceId="rId2"/>
            <mdssi:RelationshipReference xmlns:mdssi="http://schemas.openxmlformats.org/package/2006/digital-signature" SourceId="rId16"/>
            <mdssi:RelationshipReference xmlns:mdssi="http://schemas.openxmlformats.org/package/2006/digital-signature" SourceId="rId20"/>
            <mdssi:RelationshipReference xmlns:mdssi="http://schemas.openxmlformats.org/package/2006/digital-signature" SourceId="rId29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24"/>
            <mdssi:RelationshipReference xmlns:mdssi="http://schemas.openxmlformats.org/package/2006/digital-signature" SourceId="rId32"/>
            <mdssi:RelationshipReference xmlns:mdssi="http://schemas.openxmlformats.org/package/2006/digital-signature" SourceId="rId37"/>
            <mdssi:RelationshipReference xmlns:mdssi="http://schemas.openxmlformats.org/package/2006/digital-signature" SourceId="rId5"/>
            <mdssi:RelationshipReference xmlns:mdssi="http://schemas.openxmlformats.org/package/2006/digital-signature" SourceId="rId15"/>
            <mdssi:RelationshipReference xmlns:mdssi="http://schemas.openxmlformats.org/package/2006/digital-signature" SourceId="rId23"/>
            <mdssi:RelationshipReference xmlns:mdssi="http://schemas.openxmlformats.org/package/2006/digital-signature" SourceId="rId28"/>
            <mdssi:RelationshipReference xmlns:mdssi="http://schemas.openxmlformats.org/package/2006/digital-signature" SourceId="rId36"/>
            <mdssi:RelationshipReference xmlns:mdssi="http://schemas.openxmlformats.org/package/2006/digital-signature" SourceId="rId10"/>
            <mdssi:RelationshipReference xmlns:mdssi="http://schemas.openxmlformats.org/package/2006/digital-signature" SourceId="rId19"/>
            <mdssi:RelationshipReference xmlns:mdssi="http://schemas.openxmlformats.org/package/2006/digital-signature" SourceId="rId31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14"/>
            <mdssi:RelationshipReference xmlns:mdssi="http://schemas.openxmlformats.org/package/2006/digital-signature" SourceId="rId22"/>
            <mdssi:RelationshipReference xmlns:mdssi="http://schemas.openxmlformats.org/package/2006/digital-signature" SourceId="rId27"/>
            <mdssi:RelationshipReference xmlns:mdssi="http://schemas.openxmlformats.org/package/2006/digital-signature" SourceId="rId30"/>
            <mdssi:RelationshipReference xmlns:mdssi="http://schemas.openxmlformats.org/package/2006/digital-signature" SourceId="rId35"/>
            <mdssi:RelationshipReference xmlns:mdssi="http://schemas.openxmlformats.org/package/2006/digital-signature" SourceId="rId8"/>
            <mdssi:RelationshipReference xmlns:mdssi="http://schemas.openxmlformats.org/package/2006/digital-signature" SourceId="rId13"/>
          </Transform>
          <Transform Algorithm="http://www.w3.org/TR/2001/REC-xml-c14n-20010315"/>
        </Transforms>
        <DigestMethod Algorithm="http://www.w3.org/2000/09/xmldsig#sha1"/>
        <DigestValue>/GvgewCGBfRXgic6uJ77kB8Whlk=</DigestValue>
      </Reference>
      <Reference URI="/ppt/drawings/_rels/vmlDrawing1.v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+7t7ENcG3uaZFnoEf6VnQN/PSdI=</DigestValue>
      </Reference>
      <Reference URI="/ppt/drawings/_rels/vmlDrawing10.v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</Transform>
          <Transform Algorithm="http://www.w3.org/TR/2001/REC-xml-c14n-20010315"/>
        </Transforms>
        <DigestMethod Algorithm="http://www.w3.org/2000/09/xmldsig#sha1"/>
        <DigestValue>0dhtFfFA45yYhjUNzgeQqP+jgGY=</DigestValue>
      </Reference>
      <Reference URI="/ppt/drawings/_rels/vmlDrawing11.v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OGxa/mUZEGiKoKcztCAc/rfBe7M=</DigestValue>
      </Reference>
      <Reference URI="/ppt/drawings/_rels/vmlDrawing12.v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4"/>
          </Transform>
          <Transform Algorithm="http://www.w3.org/TR/2001/REC-xml-c14n-20010315"/>
        </Transforms>
        <DigestMethod Algorithm="http://www.w3.org/2000/09/xmldsig#sha1"/>
        <DigestValue>oP4WbjGe5cLI5XxGj/FHJFDOllA=</DigestValue>
      </Reference>
      <Reference URI="/ppt/drawings/_rels/vmlDrawing13.v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OI45VNGrwhjzDyC03e0zj2Q4UKQ=</DigestValue>
      </Reference>
      <Reference URI="/ppt/drawings/_rels/vmlDrawing2.v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+7t7ENcG3uaZFnoEf6VnQN/PSdI=</DigestValue>
      </Reference>
      <Reference URI="/ppt/drawings/_rels/vmlDrawing3.v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+7t7ENcG3uaZFnoEf6VnQN/PSdI=</DigestValue>
      </Reference>
      <Reference URI="/ppt/drawings/_rels/vmlDrawing4.v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+7t7ENcG3uaZFnoEf6VnQN/PSdI=</DigestValue>
      </Reference>
      <Reference URI="/ppt/drawings/_rels/vmlDrawing5.v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Y1ugjtW6ZmRyb2UPeZ9L6EB2OtQ=</DigestValue>
      </Reference>
      <Reference URI="/ppt/drawings/_rels/vmlDrawing6.v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Pks8oG1IExTmC41yEYmNODrvfMs=</DigestValue>
      </Reference>
      <Reference URI="/ppt/drawings/_rels/vmlDrawing7.v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TdeuiEdUIdJZEYzuMym0ZFFv70E=</DigestValue>
      </Reference>
      <Reference URI="/ppt/drawings/_rels/vmlDrawing8.v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</Transform>
          <Transform Algorithm="http://www.w3.org/TR/2001/REC-xml-c14n-20010315"/>
        </Transforms>
        <DigestMethod Algorithm="http://www.w3.org/2000/09/xmldsig#sha1"/>
        <DigestValue>RdZjhlOmZgocmLM9VW6scRAAz5c=</DigestValue>
      </Reference>
      <Reference URI="/ppt/drawings/_rels/vmlDrawing9.v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hT3wVEmEMNjmj+bbALsnBR1jOEk=</DigestValue>
      </Reference>
      <Reference URI="/ppt/drawings/vmlDrawing1.vml?ContentType=application/vnd.openxmlformats-officedocument.vmlDrawing">
        <DigestMethod Algorithm="http://www.w3.org/2000/09/xmldsig#sha1"/>
        <DigestValue>8h+oA5NlXS4MlI8M2RGapYJWKfw=</DigestValue>
      </Reference>
      <Reference URI="/ppt/drawings/vmlDrawing10.vml?ContentType=application/vnd.openxmlformats-officedocument.vmlDrawing">
        <DigestMethod Algorithm="http://www.w3.org/2000/09/xmldsig#sha1"/>
        <DigestValue>drHCuh0vP0gfMdwv1Fys7o6HI6M=</DigestValue>
      </Reference>
      <Reference URI="/ppt/drawings/vmlDrawing11.vml?ContentType=application/vnd.openxmlformats-officedocument.vmlDrawing">
        <DigestMethod Algorithm="http://www.w3.org/2000/09/xmldsig#sha1"/>
        <DigestValue>Q9mVnNTuolarkNpyBamffaayHdw=</DigestValue>
      </Reference>
      <Reference URI="/ppt/drawings/vmlDrawing12.vml?ContentType=application/vnd.openxmlformats-officedocument.vmlDrawing">
        <DigestMethod Algorithm="http://www.w3.org/2000/09/xmldsig#sha1"/>
        <DigestValue>jbZu1zX5t+8zl4BFMwIlH5M9C+o=</DigestValue>
      </Reference>
      <Reference URI="/ppt/drawings/vmlDrawing13.vml?ContentType=application/vnd.openxmlformats-officedocument.vmlDrawing">
        <DigestMethod Algorithm="http://www.w3.org/2000/09/xmldsig#sha1"/>
        <DigestValue>dlVkEtvCIMTq1ghnfIM4lU7IUUI=</DigestValue>
      </Reference>
      <Reference URI="/ppt/drawings/vmlDrawing2.vml?ContentType=application/vnd.openxmlformats-officedocument.vmlDrawing">
        <DigestMethod Algorithm="http://www.w3.org/2000/09/xmldsig#sha1"/>
        <DigestValue>2sH9ryV2PYgST7XWQGoeSCJK1hs=</DigestValue>
      </Reference>
      <Reference URI="/ppt/drawings/vmlDrawing3.vml?ContentType=application/vnd.openxmlformats-officedocument.vmlDrawing">
        <DigestMethod Algorithm="http://www.w3.org/2000/09/xmldsig#sha1"/>
        <DigestValue>mUEqI00YiVJSR/8hJXa8+RAkdpQ=</DigestValue>
      </Reference>
      <Reference URI="/ppt/drawings/vmlDrawing4.vml?ContentType=application/vnd.openxmlformats-officedocument.vmlDrawing">
        <DigestMethod Algorithm="http://www.w3.org/2000/09/xmldsig#sha1"/>
        <DigestValue>kzI7JppzrDO5be4yV7iPZidmwXk=</DigestValue>
      </Reference>
      <Reference URI="/ppt/drawings/vmlDrawing5.vml?ContentType=application/vnd.openxmlformats-officedocument.vmlDrawing">
        <DigestMethod Algorithm="http://www.w3.org/2000/09/xmldsig#sha1"/>
        <DigestValue>fxSeKibrxV9UZWTsiC2bVAojoiQ=</DigestValue>
      </Reference>
      <Reference URI="/ppt/drawings/vmlDrawing6.vml?ContentType=application/vnd.openxmlformats-officedocument.vmlDrawing">
        <DigestMethod Algorithm="http://www.w3.org/2000/09/xmldsig#sha1"/>
        <DigestValue>ekazVE7OT14+HBn0LwOCJmP5mCA=</DigestValue>
      </Reference>
      <Reference URI="/ppt/drawings/vmlDrawing7.vml?ContentType=application/vnd.openxmlformats-officedocument.vmlDrawing">
        <DigestMethod Algorithm="http://www.w3.org/2000/09/xmldsig#sha1"/>
        <DigestValue>EQcfK91YLP0WjaaUDqj7ucZXZLI=</DigestValue>
      </Reference>
      <Reference URI="/ppt/drawings/vmlDrawing8.vml?ContentType=application/vnd.openxmlformats-officedocument.vmlDrawing">
        <DigestMethod Algorithm="http://www.w3.org/2000/09/xmldsig#sha1"/>
        <DigestValue>kdEYyOfgQp5YjddRchK8sM0hccI=</DigestValue>
      </Reference>
      <Reference URI="/ppt/drawings/vmlDrawing9.vml?ContentType=application/vnd.openxmlformats-officedocument.vmlDrawing">
        <DigestMethod Algorithm="http://www.w3.org/2000/09/xmldsig#sha1"/>
        <DigestValue>ryty3IcHmJJNJkixrWXzfHLO64k=</DigestValue>
      </Reference>
      <Reference URI="/ppt/embeddings/oleObject1.bin?ContentType=application/vnd.openxmlformats-officedocument.oleObject">
        <DigestMethod Algorithm="http://www.w3.org/2000/09/xmldsig#sha1"/>
        <DigestValue>tlwX4Sz0cMJMHiETyVVrevxTaiY=</DigestValue>
      </Reference>
      <Reference URI="/ppt/embeddings/oleObject10.bin?ContentType=application/vnd.openxmlformats-officedocument.oleObject">
        <DigestMethod Algorithm="http://www.w3.org/2000/09/xmldsig#sha1"/>
        <DigestValue>GUtJo6qzgxUJ9D1Z6j90/e01Tso=</DigestValue>
      </Reference>
      <Reference URI="/ppt/embeddings/oleObject11.bin?ContentType=application/vnd.openxmlformats-officedocument.oleObject">
        <DigestMethod Algorithm="http://www.w3.org/2000/09/xmldsig#sha1"/>
        <DigestValue>jU4o53atAsFGkhXH9YPyKbWJgY8=</DigestValue>
      </Reference>
      <Reference URI="/ppt/embeddings/oleObject12.bin?ContentType=application/vnd.openxmlformats-officedocument.oleObject">
        <DigestMethod Algorithm="http://www.w3.org/2000/09/xmldsig#sha1"/>
        <DigestValue>EGZY/KrfVA434T4OQgwsmg2ynbg=</DigestValue>
      </Reference>
      <Reference URI="/ppt/embeddings/oleObject13.bin?ContentType=application/vnd.openxmlformats-officedocument.oleObject">
        <DigestMethod Algorithm="http://www.w3.org/2000/09/xmldsig#sha1"/>
        <DigestValue>jU4o53atAsFGkhXH9YPyKbWJgY8=</DigestValue>
      </Reference>
      <Reference URI="/ppt/embeddings/oleObject14.bin?ContentType=application/vnd.openxmlformats-officedocument.oleObject">
        <DigestMethod Algorithm="http://www.w3.org/2000/09/xmldsig#sha1"/>
        <DigestValue>EGZY/KrfVA434T4OQgwsmg2ynbg=</DigestValue>
      </Reference>
      <Reference URI="/ppt/embeddings/oleObject15.bin?ContentType=application/vnd.openxmlformats-officedocument.oleObject">
        <DigestMethod Algorithm="http://www.w3.org/2000/09/xmldsig#sha1"/>
        <DigestValue>jU4o53atAsFGkhXH9YPyKbWJgY8=</DigestValue>
      </Reference>
      <Reference URI="/ppt/embeddings/oleObject16.bin?ContentType=application/vnd.openxmlformats-officedocument.oleObject">
        <DigestMethod Algorithm="http://www.w3.org/2000/09/xmldsig#sha1"/>
        <DigestValue>EGZY/KrfVA434T4OQgwsmg2ynbg=</DigestValue>
      </Reference>
      <Reference URI="/ppt/embeddings/oleObject17.bin?ContentType=application/vnd.openxmlformats-officedocument.oleObject">
        <DigestMethod Algorithm="http://www.w3.org/2000/09/xmldsig#sha1"/>
        <DigestValue>0QaxbCuFIwv9YvUAFfUutJnXu5o=</DigestValue>
      </Reference>
      <Reference URI="/ppt/embeddings/oleObject18.bin?ContentType=application/vnd.openxmlformats-officedocument.oleObject">
        <DigestMethod Algorithm="http://www.w3.org/2000/09/xmldsig#sha1"/>
        <DigestValue>bXeSgT9OjafYWAv19BHeAHmlLjY=</DigestValue>
      </Reference>
      <Reference URI="/ppt/embeddings/oleObject19.bin?ContentType=application/vnd.openxmlformats-officedocument.oleObject">
        <DigestMethod Algorithm="http://www.w3.org/2000/09/xmldsig#sha1"/>
        <DigestValue>LnU3lslakamonZFL9J9ZxjsV/So=</DigestValue>
      </Reference>
      <Reference URI="/ppt/embeddings/oleObject2.bin?ContentType=application/vnd.openxmlformats-officedocument.oleObject">
        <DigestMethod Algorithm="http://www.w3.org/2000/09/xmldsig#sha1"/>
        <DigestValue>/jxE+k+afkKLJbuWiMnlK0aHOXs=</DigestValue>
      </Reference>
      <Reference URI="/ppt/embeddings/oleObject20.bin?ContentType=application/vnd.openxmlformats-officedocument.oleObject">
        <DigestMethod Algorithm="http://www.w3.org/2000/09/xmldsig#sha1"/>
        <DigestValue>nN8q6uLX6BhjFUX2YVHZN7kJtI0=</DigestValue>
      </Reference>
      <Reference URI="/ppt/embeddings/oleObject21.bin?ContentType=application/vnd.openxmlformats-officedocument.oleObject">
        <DigestMethod Algorithm="http://www.w3.org/2000/09/xmldsig#sha1"/>
        <DigestValue>X6EOlZ219tYnyFePOye9rFcrH+0=</DigestValue>
      </Reference>
      <Reference URI="/ppt/embeddings/oleObject22.bin?ContentType=application/vnd.openxmlformats-officedocument.oleObject">
        <DigestMethod Algorithm="http://www.w3.org/2000/09/xmldsig#sha1"/>
        <DigestValue>6RzQeUeAO2CFndTwHeboJqDDwyk=</DigestValue>
      </Reference>
      <Reference URI="/ppt/embeddings/oleObject23.bin?ContentType=application/vnd.openxmlformats-officedocument.oleObject">
        <DigestMethod Algorithm="http://www.w3.org/2000/09/xmldsig#sha1"/>
        <DigestValue>kDpGWC9uAMiK9C76xF/xRwSoXZM=</DigestValue>
      </Reference>
      <Reference URI="/ppt/embeddings/oleObject24.bin?ContentType=application/vnd.openxmlformats-officedocument.oleObject">
        <DigestMethod Algorithm="http://www.w3.org/2000/09/xmldsig#sha1"/>
        <DigestValue>tlwX4Sz0cMJMHiETyVVrevxTaiY=</DigestValue>
      </Reference>
      <Reference URI="/ppt/embeddings/oleObject25.bin?ContentType=application/vnd.openxmlformats-officedocument.oleObject">
        <DigestMethod Algorithm="http://www.w3.org/2000/09/xmldsig#sha1"/>
        <DigestValue>/jxE+k+afkKLJbuWiMnlK0aHOXs=</DigestValue>
      </Reference>
      <Reference URI="/ppt/embeddings/oleObject26.bin?ContentType=application/vnd.openxmlformats-officedocument.oleObject">
        <DigestMethod Algorithm="http://www.w3.org/2000/09/xmldsig#sha1"/>
        <DigestValue>3ieixOGdMh680T4UuBHqwiqe1NA=</DigestValue>
      </Reference>
      <Reference URI="/ppt/embeddings/oleObject27.bin?ContentType=application/vnd.openxmlformats-officedocument.oleObject">
        <DigestMethod Algorithm="http://www.w3.org/2000/09/xmldsig#sha1"/>
        <DigestValue>fIwDfrLPG3TMRZ2SwXgCrxNlGHw=</DigestValue>
      </Reference>
      <Reference URI="/ppt/embeddings/oleObject28.bin?ContentType=application/vnd.openxmlformats-officedocument.oleObject">
        <DigestMethod Algorithm="http://www.w3.org/2000/09/xmldsig#sha1"/>
        <DigestValue>ddsB7J+wgFSkEP64156J8a2/Jtw=</DigestValue>
      </Reference>
      <Reference URI="/ppt/embeddings/oleObject29.bin?ContentType=application/vnd.openxmlformats-officedocument.oleObject">
        <DigestMethod Algorithm="http://www.w3.org/2000/09/xmldsig#sha1"/>
        <DigestValue>UcL/3TWahz8QBDGwW9fKvIiBvKg=</DigestValue>
      </Reference>
      <Reference URI="/ppt/embeddings/oleObject3.bin?ContentType=application/vnd.openxmlformats-officedocument.oleObject">
        <DigestMethod Algorithm="http://www.w3.org/2000/09/xmldsig#sha1"/>
        <DigestValue>tlwX4Sz0cMJMHiETyVVrevxTaiY=</DigestValue>
      </Reference>
      <Reference URI="/ppt/embeddings/oleObject30.bin?ContentType=application/vnd.openxmlformats-officedocument.oleObject">
        <DigestMethod Algorithm="http://www.w3.org/2000/09/xmldsig#sha1"/>
        <DigestValue>JDSvI1/9wx9Cc7dRXjG3hxjvsWI=</DigestValue>
      </Reference>
      <Reference URI="/ppt/embeddings/oleObject31.bin?ContentType=application/vnd.openxmlformats-officedocument.oleObject">
        <DigestMethod Algorithm="http://www.w3.org/2000/09/xmldsig#sha1"/>
        <DigestValue>woU6h2dUyAdrz6mS+KnowM1coHI=</DigestValue>
      </Reference>
      <Reference URI="/ppt/embeddings/oleObject32.bin?ContentType=application/vnd.openxmlformats-officedocument.oleObject">
        <DigestMethod Algorithm="http://www.w3.org/2000/09/xmldsig#sha1"/>
        <DigestValue>87eRLcMGIdWTIH3XlpaC/AwB/Zc=</DigestValue>
      </Reference>
      <Reference URI="/ppt/embeddings/oleObject33.bin?ContentType=application/vnd.openxmlformats-officedocument.oleObject">
        <DigestMethod Algorithm="http://www.w3.org/2000/09/xmldsig#sha1"/>
        <DigestValue>7xhHA9po5BszvdaW8DZLpY5IOPA=</DigestValue>
      </Reference>
      <Reference URI="/ppt/embeddings/oleObject34.bin?ContentType=application/vnd.openxmlformats-officedocument.oleObject">
        <DigestMethod Algorithm="http://www.w3.org/2000/09/xmldsig#sha1"/>
        <DigestValue>6tmEjlBSDf/NGt4mT17btCXtEIM=</DigestValue>
      </Reference>
      <Reference URI="/ppt/embeddings/oleObject35.bin?ContentType=application/vnd.openxmlformats-officedocument.oleObject">
        <DigestMethod Algorithm="http://www.w3.org/2000/09/xmldsig#sha1"/>
        <DigestValue>TjJ5cxOP7yQx8gO64SDW3T27S3g=</DigestValue>
      </Reference>
      <Reference URI="/ppt/embeddings/oleObject36.bin?ContentType=application/vnd.openxmlformats-officedocument.oleObject">
        <DigestMethod Algorithm="http://www.w3.org/2000/09/xmldsig#sha1"/>
        <DigestValue>JWfPAN4Jgcddljqi3sX5uu3xuwg=</DigestValue>
      </Reference>
      <Reference URI="/ppt/embeddings/oleObject37.bin?ContentType=application/vnd.openxmlformats-officedocument.oleObject">
        <DigestMethod Algorithm="http://www.w3.org/2000/09/xmldsig#sha1"/>
        <DigestValue>4HQJxcGBwW09Qd/K1dPGByah5JE=</DigestValue>
      </Reference>
      <Reference URI="/ppt/embeddings/oleObject38.bin?ContentType=application/vnd.openxmlformats-officedocument.oleObject">
        <DigestMethod Algorithm="http://www.w3.org/2000/09/xmldsig#sha1"/>
        <DigestValue>4HQJxcGBwW09Qd/K1dPGByah5JE=</DigestValue>
      </Reference>
      <Reference URI="/ppt/embeddings/oleObject39.bin?ContentType=application/vnd.openxmlformats-officedocument.oleObject">
        <DigestMethod Algorithm="http://www.w3.org/2000/09/xmldsig#sha1"/>
        <DigestValue>3ieixOGdMh680T4UuBHqwiqe1NA=</DigestValue>
      </Reference>
      <Reference URI="/ppt/embeddings/oleObject4.bin?ContentType=application/vnd.openxmlformats-officedocument.oleObject">
        <DigestMethod Algorithm="http://www.w3.org/2000/09/xmldsig#sha1"/>
        <DigestValue>/jxE+k+afkKLJbuWiMnlK0aHOXs=</DigestValue>
      </Reference>
      <Reference URI="/ppt/embeddings/oleObject40.bin?ContentType=application/vnd.openxmlformats-officedocument.oleObject">
        <DigestMethod Algorithm="http://www.w3.org/2000/09/xmldsig#sha1"/>
        <DigestValue>fIwDfrLPG3TMRZ2SwXgCrxNlGHw=</DigestValue>
      </Reference>
      <Reference URI="/ppt/embeddings/oleObject41.bin?ContentType=application/vnd.openxmlformats-officedocument.oleObject">
        <DigestMethod Algorithm="http://www.w3.org/2000/09/xmldsig#sha1"/>
        <DigestValue>gkRWfdo8snC/ThBbYz/V4q64XgU=</DigestValue>
      </Reference>
      <Reference URI="/ppt/embeddings/oleObject42.bin?ContentType=application/vnd.openxmlformats-officedocument.oleObject">
        <DigestMethod Algorithm="http://www.w3.org/2000/09/xmldsig#sha1"/>
        <DigestValue>L80tl5qQmPi7/bAwVVAWcD2ayWE=</DigestValue>
      </Reference>
      <Reference URI="/ppt/embeddings/oleObject43.bin?ContentType=application/vnd.openxmlformats-officedocument.oleObject">
        <DigestMethod Algorithm="http://www.w3.org/2000/09/xmldsig#sha1"/>
        <DigestValue>4HQJxcGBwW09Qd/K1dPGByah5JE=</DigestValue>
      </Reference>
      <Reference URI="/ppt/embeddings/oleObject44.bin?ContentType=application/vnd.openxmlformats-officedocument.oleObject">
        <DigestMethod Algorithm="http://www.w3.org/2000/09/xmldsig#sha1"/>
        <DigestValue>hvm3EWDfh+XmCGbPiN87akBwAzU=</DigestValue>
      </Reference>
      <Reference URI="/ppt/embeddings/oleObject45.bin?ContentType=application/vnd.openxmlformats-officedocument.oleObject">
        <DigestMethod Algorithm="http://www.w3.org/2000/09/xmldsig#sha1"/>
        <DigestValue>whJrRfb+44KVhDTWCQw85wp4loc=</DigestValue>
      </Reference>
      <Reference URI="/ppt/embeddings/oleObject46.bin?ContentType=application/vnd.openxmlformats-officedocument.oleObject">
        <DigestMethod Algorithm="http://www.w3.org/2000/09/xmldsig#sha1"/>
        <DigestValue>KvzMQZfG0d8bY3q60Ahk+5DvfRU=</DigestValue>
      </Reference>
      <Reference URI="/ppt/embeddings/oleObject47.bin?ContentType=application/vnd.openxmlformats-officedocument.oleObject">
        <DigestMethod Algorithm="http://www.w3.org/2000/09/xmldsig#sha1"/>
        <DigestValue>iHrRPebFoRtevvJjY1xSkWpCtfk=</DigestValue>
      </Reference>
      <Reference URI="/ppt/embeddings/oleObject48.bin?ContentType=application/vnd.openxmlformats-officedocument.oleObject">
        <DigestMethod Algorithm="http://www.w3.org/2000/09/xmldsig#sha1"/>
        <DigestValue>qQbYvm9Q4vU/I90hlz9h1Ol1LR4=</DigestValue>
      </Reference>
      <Reference URI="/ppt/embeddings/oleObject49.bin?ContentType=application/vnd.openxmlformats-officedocument.oleObject">
        <DigestMethod Algorithm="http://www.w3.org/2000/09/xmldsig#sha1"/>
        <DigestValue>QPDT++bdHJZf8N74oYWAGcluFCU=</DigestValue>
      </Reference>
      <Reference URI="/ppt/embeddings/oleObject5.bin?ContentType=application/vnd.openxmlformats-officedocument.oleObject">
        <DigestMethod Algorithm="http://www.w3.org/2000/09/xmldsig#sha1"/>
        <DigestValue>tlwX4Sz0cMJMHiETyVVrevxTaiY=</DigestValue>
      </Reference>
      <Reference URI="/ppt/embeddings/oleObject50.bin?ContentType=application/vnd.openxmlformats-officedocument.oleObject">
        <DigestMethod Algorithm="http://www.w3.org/2000/09/xmldsig#sha1"/>
        <DigestValue>ayaRLXrblEhEYeNZQl3Tu1k5W3k=</DigestValue>
      </Reference>
      <Reference URI="/ppt/embeddings/oleObject6.bin?ContentType=application/vnd.openxmlformats-officedocument.oleObject">
        <DigestMethod Algorithm="http://www.w3.org/2000/09/xmldsig#sha1"/>
        <DigestValue>/jxE+k+afkKLJbuWiMnlK0aHOXs=</DigestValue>
      </Reference>
      <Reference URI="/ppt/embeddings/oleObject7.bin?ContentType=application/vnd.openxmlformats-officedocument.oleObject">
        <DigestMethod Algorithm="http://www.w3.org/2000/09/xmldsig#sha1"/>
        <DigestValue>tlwX4Sz0cMJMHiETyVVrevxTaiY=</DigestValue>
      </Reference>
      <Reference URI="/ppt/embeddings/oleObject8.bin?ContentType=application/vnd.openxmlformats-officedocument.oleObject">
        <DigestMethod Algorithm="http://www.w3.org/2000/09/xmldsig#sha1"/>
        <DigestValue>/jxE+k+afkKLJbuWiMnlK0aHOXs=</DigestValue>
      </Reference>
      <Reference URI="/ppt/embeddings/oleObject9.bin?ContentType=application/vnd.openxmlformats-officedocument.oleObject">
        <DigestMethod Algorithm="http://www.w3.org/2000/09/xmldsig#sha1"/>
        <DigestValue>jU4o53atAsFGkhXH9YPyKbWJgY8=</DigestValue>
      </Reference>
      <Reference URI="/ppt/media/image1.jpg?ContentType=image/jpeg">
        <DigestMethod Algorithm="http://www.w3.org/2000/09/xmldsig#sha1"/>
        <DigestValue>BMVbUWUuG9/Tj3kxsiTKcqG/voc=</DigestValue>
      </Reference>
      <Reference URI="/ppt/media/image10.png?ContentType=image/png">
        <DigestMethod Algorithm="http://www.w3.org/2000/09/xmldsig#sha1"/>
        <DigestValue>aiB+TZJ13VmKMQDiY5hj9lAN7eQ=</DigestValue>
      </Reference>
      <Reference URI="/ppt/media/image11.png?ContentType=image/png">
        <DigestMethod Algorithm="http://www.w3.org/2000/09/xmldsig#sha1"/>
        <DigestValue>Lxu0T/YXzdvNdTovYYou4gPf+h8=</DigestValue>
      </Reference>
      <Reference URI="/ppt/media/image12.png?ContentType=image/png">
        <DigestMethod Algorithm="http://www.w3.org/2000/09/xmldsig#sha1"/>
        <DigestValue>Eh1kpvj32mOjtY1JMbZH+mMEObU=</DigestValue>
      </Reference>
      <Reference URI="/ppt/media/image13.png?ContentType=image/png">
        <DigestMethod Algorithm="http://www.w3.org/2000/09/xmldsig#sha1"/>
        <DigestValue>12WLuL7sjWz9dPYrhg6ANot+lGM=</DigestValue>
      </Reference>
      <Reference URI="/ppt/media/image14.png?ContentType=image/png">
        <DigestMethod Algorithm="http://www.w3.org/2000/09/xmldsig#sha1"/>
        <DigestValue>qlKMuYT4jVtjfJS2lyNf3Rw5oJE=</DigestValue>
      </Reference>
      <Reference URI="/ppt/media/image15.png?ContentType=image/png">
        <DigestMethod Algorithm="http://www.w3.org/2000/09/xmldsig#sha1"/>
        <DigestValue>Bw1fhyVNDvt2C2Yi0GLL0DZqKCg=</DigestValue>
      </Reference>
      <Reference URI="/ppt/media/image16.png?ContentType=image/png">
        <DigestMethod Algorithm="http://www.w3.org/2000/09/xmldsig#sha1"/>
        <DigestValue>vml/KHmRHpmRzatAXkEVSQqzC8I=</DigestValue>
      </Reference>
      <Reference URI="/ppt/media/image17.png?ContentType=image/png">
        <DigestMethod Algorithm="http://www.w3.org/2000/09/xmldsig#sha1"/>
        <DigestValue>D2bkwsZ11+gpNNvznISY9xOutlQ=</DigestValue>
      </Reference>
      <Reference URI="/ppt/media/image18.png?ContentType=image/png">
        <DigestMethod Algorithm="http://www.w3.org/2000/09/xmldsig#sha1"/>
        <DigestValue>UaX2ZeHoi9rMBLuSTw2HGXX1h0A=</DigestValue>
      </Reference>
      <Reference URI="/ppt/media/image19.png?ContentType=image/png">
        <DigestMethod Algorithm="http://www.w3.org/2000/09/xmldsig#sha1"/>
        <DigestValue>HbYK2I/vmPSRd475XBQtxJkzd50=</DigestValue>
      </Reference>
      <Reference URI="/ppt/media/image2.jpg?ContentType=image/jpeg">
        <DigestMethod Algorithm="http://www.w3.org/2000/09/xmldsig#sha1"/>
        <DigestValue>Wi+oLU0+MYrsjebxfNHmYIOBYi4=</DigestValue>
      </Reference>
      <Reference URI="/ppt/media/image20.png?ContentType=image/png">
        <DigestMethod Algorithm="http://www.w3.org/2000/09/xmldsig#sha1"/>
        <DigestValue>5VaDLKdIJonJ91tmncnu0czqQXE=</DigestValue>
      </Reference>
      <Reference URI="/ppt/media/image21.png?ContentType=image/png">
        <DigestMethod Algorithm="http://www.w3.org/2000/09/xmldsig#sha1"/>
        <DigestValue>OrAFD1c0AULBn+xElptw0OYx5A8=</DigestValue>
      </Reference>
      <Reference URI="/ppt/media/image22.png?ContentType=image/png">
        <DigestMethod Algorithm="http://www.w3.org/2000/09/xmldsig#sha1"/>
        <DigestValue>vn+ww+jRNB8Jw6RgXiXP3uHHJWk=</DigestValue>
      </Reference>
      <Reference URI="/ppt/media/image23.png?ContentType=image/png">
        <DigestMethod Algorithm="http://www.w3.org/2000/09/xmldsig#sha1"/>
        <DigestValue>2jTJuxTWyFGqvcJf9xYHBwAYWRo=</DigestValue>
      </Reference>
      <Reference URI="/ppt/media/image24.png?ContentType=image/png">
        <DigestMethod Algorithm="http://www.w3.org/2000/09/xmldsig#sha1"/>
        <DigestValue>4Dhb9gJoifaio8+f2roymNpQD/s=</DigestValue>
      </Reference>
      <Reference URI="/ppt/media/image25.png?ContentType=image/png">
        <DigestMethod Algorithm="http://www.w3.org/2000/09/xmldsig#sha1"/>
        <DigestValue>JxY4SW6cavpnFFL0F+KN30/TcdU=</DigestValue>
      </Reference>
      <Reference URI="/ppt/media/image26.wmf?ContentType=image/x-wmf">
        <DigestMethod Algorithm="http://www.w3.org/2000/09/xmldsig#sha1"/>
        <DigestValue>q259veEV8kmdLNALNq2dPeNZhiA=</DigestValue>
      </Reference>
      <Reference URI="/ppt/media/image27.wmf?ContentType=image/x-wmf">
        <DigestMethod Algorithm="http://www.w3.org/2000/09/xmldsig#sha1"/>
        <DigestValue>H/ak2CqsxE3NZr3/qkztDLcy3yQ=</DigestValue>
      </Reference>
      <Reference URI="/ppt/media/image28.png?ContentType=image/png">
        <DigestMethod Algorithm="http://www.w3.org/2000/09/xmldsig#sha1"/>
        <DigestValue>qTlBUniuOra0zTPwKzRoQy8lT+g=</DigestValue>
      </Reference>
      <Reference URI="/ppt/media/image29.wmf?ContentType=image/x-wmf">
        <DigestMethod Algorithm="http://www.w3.org/2000/09/xmldsig#sha1"/>
        <DigestValue>uA9naLa4gBP2BByrK3iUGRSRL7s=</DigestValue>
      </Reference>
      <Reference URI="/ppt/media/image3.jpg?ContentType=image/jpeg">
        <DigestMethod Algorithm="http://www.w3.org/2000/09/xmldsig#sha1"/>
        <DigestValue>SDqEtxPP+h/dR0dWkn+OM1bV3I8=</DigestValue>
      </Reference>
      <Reference URI="/ppt/media/image30.wmf?ContentType=image/x-wmf">
        <DigestMethod Algorithm="http://www.w3.org/2000/09/xmldsig#sha1"/>
        <DigestValue>Ut0TJhD/PJznC0lb/2UGTBWnO54=</DigestValue>
      </Reference>
      <Reference URI="/ppt/media/image31.wmf?ContentType=image/x-wmf">
        <DigestMethod Algorithm="http://www.w3.org/2000/09/xmldsig#sha1"/>
        <DigestValue>4DXJiUt0gn5ZD8D0g8JMOvO48Io=</DigestValue>
      </Reference>
      <Reference URI="/ppt/media/image32.wmf?ContentType=image/x-wmf">
        <DigestMethod Algorithm="http://www.w3.org/2000/09/xmldsig#sha1"/>
        <DigestValue>ivIvBFeYi2PZtr74Zno5Wbhh9EY=</DigestValue>
      </Reference>
      <Reference URI="/ppt/media/image33.png?ContentType=image/png">
        <DigestMethod Algorithm="http://www.w3.org/2000/09/xmldsig#sha1"/>
        <DigestValue>ZaeGAXFl8kBNYEEJ41ftestpROk=</DigestValue>
      </Reference>
      <Reference URI="/ppt/media/image34.png?ContentType=image/png">
        <DigestMethod Algorithm="http://www.w3.org/2000/09/xmldsig#sha1"/>
        <DigestValue>UHGtWq8fwj0wbRGyfPqU75saPy8=</DigestValue>
      </Reference>
      <Reference URI="/ppt/media/image35.png?ContentType=image/png">
        <DigestMethod Algorithm="http://www.w3.org/2000/09/xmldsig#sha1"/>
        <DigestValue>IOpIYpAiDKzXjLn1LQOZfqSQHqo=</DigestValue>
      </Reference>
      <Reference URI="/ppt/media/image36.png?ContentType=image/png">
        <DigestMethod Algorithm="http://www.w3.org/2000/09/xmldsig#sha1"/>
        <DigestValue>BsjdaL/fctGyfLuDO7Z34H2RcV4=</DigestValue>
      </Reference>
      <Reference URI="/ppt/media/image37.png?ContentType=image/png">
        <DigestMethod Algorithm="http://www.w3.org/2000/09/xmldsig#sha1"/>
        <DigestValue>bG07a3243kGtfv9fyJeg8cM8r08=</DigestValue>
      </Reference>
      <Reference URI="/ppt/media/image38.wmf?ContentType=image/x-wmf">
        <DigestMethod Algorithm="http://www.w3.org/2000/09/xmldsig#sha1"/>
        <DigestValue>U+BRQJf8H8+De6V45wX4JIQx3S0=</DigestValue>
      </Reference>
      <Reference URI="/ppt/media/image39.wmf?ContentType=image/x-wmf">
        <DigestMethod Algorithm="http://www.w3.org/2000/09/xmldsig#sha1"/>
        <DigestValue>3uXgiXJJc/hDW1e+3cQeIezG6jA=</DigestValue>
      </Reference>
      <Reference URI="/ppt/media/image4.wmf?ContentType=image/x-wmf">
        <DigestMethod Algorithm="http://www.w3.org/2000/09/xmldsig#sha1"/>
        <DigestValue>gkRW4bbAVD326a9SEDzZUlcYpvQ=</DigestValue>
      </Reference>
      <Reference URI="/ppt/media/image40.wmf?ContentType=image/x-wmf">
        <DigestMethod Algorithm="http://www.w3.org/2000/09/xmldsig#sha1"/>
        <DigestValue>zyNF9aU+YQiZ9uVWCzkDTd+F/q0=</DigestValue>
      </Reference>
      <Reference URI="/ppt/media/image41.png?ContentType=image/png">
        <DigestMethod Algorithm="http://www.w3.org/2000/09/xmldsig#sha1"/>
        <DigestValue>FBCZ+FYVsvH0YEPST4MBjrN6kME=</DigestValue>
      </Reference>
      <Reference URI="/ppt/media/image42.png?ContentType=image/png">
        <DigestMethod Algorithm="http://www.w3.org/2000/09/xmldsig#sha1"/>
        <DigestValue>gNuB/Sv77Z3zM6OeaaCzjD8Fr7Q=</DigestValue>
      </Reference>
      <Reference URI="/ppt/media/image43.png?ContentType=image/png">
        <DigestMethod Algorithm="http://www.w3.org/2000/09/xmldsig#sha1"/>
        <DigestValue>tbQfaEBtAWNVXQP0qvgwdOYs+/0=</DigestValue>
      </Reference>
      <Reference URI="/ppt/media/image44.wmf?ContentType=image/x-wmf">
        <DigestMethod Algorithm="http://www.w3.org/2000/09/xmldsig#sha1"/>
        <DigestValue>qjwF0zYaE+ZMUKAatIekFQEFcEE=</DigestValue>
      </Reference>
      <Reference URI="/ppt/media/image45.wmf?ContentType=image/x-wmf">
        <DigestMethod Algorithm="http://www.w3.org/2000/09/xmldsig#sha1"/>
        <DigestValue>kNwHeIrhILRTLHId+MHWfnvHCe8=</DigestValue>
      </Reference>
      <Reference URI="/ppt/media/image46.wmf?ContentType=image/x-wmf">
        <DigestMethod Algorithm="http://www.w3.org/2000/09/xmldsig#sha1"/>
        <DigestValue>cqQJrApH2smH4FO3MojQbxFG+Y4=</DigestValue>
      </Reference>
      <Reference URI="/ppt/media/image47.wmf?ContentType=image/x-wmf">
        <DigestMethod Algorithm="http://www.w3.org/2000/09/xmldsig#sha1"/>
        <DigestValue>v3XBDf5CCfS54jiLENOfNuVcK8Y=</DigestValue>
      </Reference>
      <Reference URI="/ppt/media/image48.wmf?ContentType=image/x-wmf">
        <DigestMethod Algorithm="http://www.w3.org/2000/09/xmldsig#sha1"/>
        <DigestValue>Xgpxh8/czPR5VpKaPyHKXVnqsQA=</DigestValue>
      </Reference>
      <Reference URI="/ppt/media/image49.wmf?ContentType=image/x-wmf">
        <DigestMethod Algorithm="http://www.w3.org/2000/09/xmldsig#sha1"/>
        <DigestValue>Q71GRN856QdjEvFDX8sxsuTxLcw=</DigestValue>
      </Reference>
      <Reference URI="/ppt/media/image5.wmf?ContentType=image/x-wmf">
        <DigestMethod Algorithm="http://www.w3.org/2000/09/xmldsig#sha1"/>
        <DigestValue>JaloiSxqF6nWTSuOvA4ESY680dU=</DigestValue>
      </Reference>
      <Reference URI="/ppt/media/image50.png?ContentType=image/png">
        <DigestMethod Algorithm="http://www.w3.org/2000/09/xmldsig#sha1"/>
        <DigestValue>IcxjERdXdKGP0H0nqVagjCFo7hQ=</DigestValue>
      </Reference>
      <Reference URI="/ppt/media/image51.png?ContentType=image/png">
        <DigestMethod Algorithm="http://www.w3.org/2000/09/xmldsig#sha1"/>
        <DigestValue>5L9nMH6pGxs8b9IkjBygpY5CPwU=</DigestValue>
      </Reference>
      <Reference URI="/ppt/media/image52.png?ContentType=image/png">
        <DigestMethod Algorithm="http://www.w3.org/2000/09/xmldsig#sha1"/>
        <DigestValue>LyguULwAw1eBkOy3sOxR7ztdTno=</DigestValue>
      </Reference>
      <Reference URI="/ppt/media/image53.wmf?ContentType=image/x-wmf">
        <DigestMethod Algorithm="http://www.w3.org/2000/09/xmldsig#sha1"/>
        <DigestValue>ref2bpPP5TWz5kXqw02JfnIGavY=</DigestValue>
      </Reference>
      <Reference URI="/ppt/media/image54.wmf?ContentType=image/x-wmf">
        <DigestMethod Algorithm="http://www.w3.org/2000/09/xmldsig#sha1"/>
        <DigestValue>R8rpkypUNCBxI0+eLOQqe9X+xxg=</DigestValue>
      </Reference>
      <Reference URI="/ppt/media/image55.wmf?ContentType=image/x-wmf">
        <DigestMethod Algorithm="http://www.w3.org/2000/09/xmldsig#sha1"/>
        <DigestValue>v+FSg7JoLVbPcsvFAEnTH5ofeR0=</DigestValue>
      </Reference>
      <Reference URI="/ppt/media/image56.wmf?ContentType=image/x-wmf">
        <DigestMethod Algorithm="http://www.w3.org/2000/09/xmldsig#sha1"/>
        <DigestValue>pkrU1Q284hmeOtHceAfU4MBFGVM=</DigestValue>
      </Reference>
      <Reference URI="/ppt/media/image57.wmf?ContentType=image/x-wmf">
        <DigestMethod Algorithm="http://www.w3.org/2000/09/xmldsig#sha1"/>
        <DigestValue>QULXW7kLVa2y/7WgKNWbFlr0IxE=</DigestValue>
      </Reference>
      <Reference URI="/ppt/media/image58.wmf?ContentType=image/x-wmf">
        <DigestMethod Algorithm="http://www.w3.org/2000/09/xmldsig#sha1"/>
        <DigestValue>fiHnYlukudIQD7cM7Rl1SivlmsI=</DigestValue>
      </Reference>
      <Reference URI="/ppt/media/image59.wmf?ContentType=image/x-wmf">
        <DigestMethod Algorithm="http://www.w3.org/2000/09/xmldsig#sha1"/>
        <DigestValue>nJS73ALRSyPn/LXzvTZ0H1M/JxY=</DigestValue>
      </Reference>
      <Reference URI="/ppt/media/image6.png?ContentType=image/png">
        <DigestMethod Algorithm="http://www.w3.org/2000/09/xmldsig#sha1"/>
        <DigestValue>52HgpYsO7Fag6irYLOQ7iHOeLJY=</DigestValue>
      </Reference>
      <Reference URI="/ppt/media/image60.wmf?ContentType=image/x-wmf">
        <DigestMethod Algorithm="http://www.w3.org/2000/09/xmldsig#sha1"/>
        <DigestValue>CGDS04cng7zjo6I83lXSt3AREJE=</DigestValue>
      </Reference>
      <Reference URI="/ppt/media/image61.png?ContentType=image/png">
        <DigestMethod Algorithm="http://www.w3.org/2000/09/xmldsig#sha1"/>
        <DigestValue>HW3FtTpcRhS1l31c8wnarQc5gRI=</DigestValue>
      </Reference>
      <Reference URI="/ppt/media/image62.png?ContentType=image/png">
        <DigestMethod Algorithm="http://www.w3.org/2000/09/xmldsig#sha1"/>
        <DigestValue>OQ7eY1SVYOAMtCfzqdZGvOB6nao=</DigestValue>
      </Reference>
      <Reference URI="/ppt/media/image63.png?ContentType=image/png">
        <DigestMethod Algorithm="http://www.w3.org/2000/09/xmldsig#sha1"/>
        <DigestValue>bvt+oLjs+EbVcV43grmarn10y/A=</DigestValue>
      </Reference>
      <Reference URI="/ppt/media/image64.wmf?ContentType=image/x-wmf">
        <DigestMethod Algorithm="http://www.w3.org/2000/09/xmldsig#sha1"/>
        <DigestValue>XXMLWKiwc/7X8ECpi5XqsSVAFoE=</DigestValue>
      </Reference>
      <Reference URI="/ppt/media/image65.wmf?ContentType=image/x-wmf">
        <DigestMethod Algorithm="http://www.w3.org/2000/09/xmldsig#sha1"/>
        <DigestValue>uEKtkNwrjrhUuljTSmkwakI6SBU=</DigestValue>
      </Reference>
      <Reference URI="/ppt/media/image66.wmf?ContentType=image/x-wmf">
        <DigestMethod Algorithm="http://www.w3.org/2000/09/xmldsig#sha1"/>
        <DigestValue>3w9D/XRm2pbew3uK7MA9fWm+0L8=</DigestValue>
      </Reference>
      <Reference URI="/ppt/media/image67.wmf?ContentType=image/x-wmf">
        <DigestMethod Algorithm="http://www.w3.org/2000/09/xmldsig#sha1"/>
        <DigestValue>GYUF5qPSkgxBFJzuQB87RhXMPAw=</DigestValue>
      </Reference>
      <Reference URI="/ppt/media/image68.png?ContentType=image/png">
        <DigestMethod Algorithm="http://www.w3.org/2000/09/xmldsig#sha1"/>
        <DigestValue>CNKGtsFxebKWnWeyOH3CcYBV7MI=</DigestValue>
      </Reference>
      <Reference URI="/ppt/media/image69.png?ContentType=image/png">
        <DigestMethod Algorithm="http://www.w3.org/2000/09/xmldsig#sha1"/>
        <DigestValue>bdnP+DsDuMzO19L2SrUaUbgLooM=</DigestValue>
      </Reference>
      <Reference URI="/ppt/media/image7.png?ContentType=image/png">
        <DigestMethod Algorithm="http://www.w3.org/2000/09/xmldsig#sha1"/>
        <DigestValue>9L3L1lgTKt+AQFH988x62DchSpY=</DigestValue>
      </Reference>
      <Reference URI="/ppt/media/image70.wmf?ContentType=image/x-wmf">
        <DigestMethod Algorithm="http://www.w3.org/2000/09/xmldsig#sha1"/>
        <DigestValue>2IJSphbQc7K4ZHGHYSwoRNRwdh0=</DigestValue>
      </Reference>
      <Reference URI="/ppt/media/image71.wmf?ContentType=image/x-wmf">
        <DigestMethod Algorithm="http://www.w3.org/2000/09/xmldsig#sha1"/>
        <DigestValue>uyIUDTG9m6sMyB77bwlskg0bVB8=</DigestValue>
      </Reference>
      <Reference URI="/ppt/media/image72.wmf?ContentType=image/x-wmf">
        <DigestMethod Algorithm="http://www.w3.org/2000/09/xmldsig#sha1"/>
        <DigestValue>ZmWQGpaN8ggo9E01qkL97NdzBxU=</DigestValue>
      </Reference>
      <Reference URI="/ppt/media/image8.png?ContentType=image/png">
        <DigestMethod Algorithm="http://www.w3.org/2000/09/xmldsig#sha1"/>
        <DigestValue>+s0X/gEk+7Y0Xp/eoAu3sQsUTaE=</DigestValue>
      </Reference>
      <Reference URI="/ppt/media/image9.png?ContentType=image/png">
        <DigestMethod Algorithm="http://www.w3.org/2000/09/xmldsig#sha1"/>
        <DigestValue>Ie/bC+oFxX+FD/fJYxu92XiaO8c=</DigestValue>
      </Reference>
      <Reference URI="/ppt/notesMasters/_rels/notes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UK+aZXLskzfb720BpdJb+pH62O8=</DigestValue>
      </Reference>
      <Reference URI="/ppt/notesMasters/notesMaster1.xml?ContentType=application/vnd.openxmlformats-officedocument.presentationml.notesMaster+xml">
        <DigestMethod Algorithm="http://www.w3.org/2000/09/xmldsig#sha1"/>
        <DigestValue>Ujk4manY8wVkoSny4O2BqY/LIAo=</DigestValue>
      </Reference>
      <Reference URI="/ppt/notesSlides/_rels/notesSlide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r8ZUWlQC/LJ5L0vOxDw1We1+RRw=</DigestValue>
      </Reference>
      <Reference URI="/ppt/notesSlides/notesSlide1.xml?ContentType=application/vnd.openxmlformats-officedocument.presentationml.notesSlide+xml">
        <DigestMethod Algorithm="http://www.w3.org/2000/09/xmldsig#sha1"/>
        <DigestValue>ue3aWuSn3+Joienwwa/uCb4BMvQ=</DigestValue>
      </Reference>
      <Reference URI="/ppt/presentation.xml?ContentType=application/vnd.openxmlformats-officedocument.presentationml.presentation.main+xml">
        <DigestMethod Algorithm="http://www.w3.org/2000/09/xmldsig#sha1"/>
        <DigestValue>RiTxkb2G7c7Ws9pLoUZ9i5EdRRg=</DigestValue>
      </Reference>
      <Reference URI="/ppt/presProps.xml?ContentType=application/vnd.openxmlformats-officedocument.presentationml.presProps+xml">
        <DigestMethod Algorithm="http://www.w3.org/2000/09/xmldsig#sha1"/>
        <DigestValue>LFWmi8xoQguxDTFzb6HSlgWnCzc=</DigestValue>
      </Reference>
      <Reference URI="/ppt/slideLayouts/_rels/slideLayout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3Y2qbe4SyViV4w4EVTTCm2Dw8Go=</DigestValue>
      </Reference>
      <Reference URI="/ppt/slideLayouts/_rels/slideLayout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QsH69bocS3AV0KATb+o9BZ1MTrA=</DigestValue>
      </Reference>
      <Reference URI="/ppt/slideLayouts/slideLayout1.xml?ContentType=application/vnd.openxmlformats-officedocument.presentationml.slideLayout+xml">
        <DigestMethod Algorithm="http://www.w3.org/2000/09/xmldsig#sha1"/>
        <DigestValue>pNQOjKNrV1XsBVFIak2iRncPky0=</DigestValue>
      </Reference>
      <Reference URI="/ppt/slideLayouts/slideLayout2.xml?ContentType=application/vnd.openxmlformats-officedocument.presentationml.slideLayout+xml">
        <DigestMethod Algorithm="http://www.w3.org/2000/09/xmldsig#sha1"/>
        <DigestValue>19yd6Hv54zHd47bhJ55QAxoAEIg=</DigestValue>
      </Reference>
      <Reference URI="/ppt/slideLayouts/slideLayout3.xml?ContentType=application/vnd.openxmlformats-officedocument.presentationml.slideLayout+xml">
        <DigestMethod Algorithm="http://www.w3.org/2000/09/xmldsig#sha1"/>
        <DigestValue>uHm17fb+JF3EjKqlnQGzZy2exnU=</DigestValue>
      </Reference>
      <Reference URI="/ppt/slideLayouts/slideLayout4.xml?ContentType=application/vnd.openxmlformats-officedocument.presentationml.slideLayout+xml">
        <DigestMethod Algorithm="http://www.w3.org/2000/09/xmldsig#sha1"/>
        <DigestValue>o9ZYXjePl91f3aiBJelV7Gm4MzE=</DigestValue>
      </Reference>
      <Reference URI="/ppt/slideLayouts/slideLayout5.xml?ContentType=application/vnd.openxmlformats-officedocument.presentationml.slideLayout+xml">
        <DigestMethod Algorithm="http://www.w3.org/2000/09/xmldsig#sha1"/>
        <DigestValue>ty7VEo/oi4+fFYv+0AuT/VLJMms=</DigestValue>
      </Reference>
      <Reference URI="/ppt/slideLayouts/slideLayout6.xml?ContentType=application/vnd.openxmlformats-officedocument.presentationml.slideLayout+xml">
        <DigestMethod Algorithm="http://www.w3.org/2000/09/xmldsig#sha1"/>
        <DigestValue>Z8FyoaVEjjnVSizaOqB8000q//g=</DigestValue>
      </Reference>
      <Reference URI="/ppt/slideLayouts/slideLayout7.xml?ContentType=application/vnd.openxmlformats-officedocument.presentationml.slideLayout+xml">
        <DigestMethod Algorithm="http://www.w3.org/2000/09/xmldsig#sha1"/>
        <DigestValue>l8PpgH0tNTfRYNS3KP5Dmv0xGgs=</DigestValue>
      </Reference>
      <Reference URI="/ppt/slideLayouts/slideLayout8.xml?ContentType=application/vnd.openxmlformats-officedocument.presentationml.slideLayout+xml">
        <DigestMethod Algorithm="http://www.w3.org/2000/09/xmldsig#sha1"/>
        <DigestValue>30tA7Ziu9uxL59WludyfEui8VPM=</DigestValue>
      </Reference>
      <Reference URI="/ppt/slideMasters/_rels/slide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</Transform>
          <Transform Algorithm="http://www.w3.org/TR/2001/REC-xml-c14n-20010315"/>
        </Transforms>
        <DigestMethod Algorithm="http://www.w3.org/2000/09/xmldsig#sha1"/>
        <DigestValue>00nvi4KfRp/JvSbUALPuonpN7Ak=</DigestValue>
      </Reference>
      <Reference URI="/ppt/slideMasters/slideMaster1.xml?ContentType=application/vnd.openxmlformats-officedocument.presentationml.slideMaster+xml">
        <DigestMethod Algorithm="http://www.w3.org/2000/09/xmldsig#sha1"/>
        <DigestValue>1RkfSu9PDCgJzHZjixdpVhzX/L4=</DigestValue>
      </Reference>
      <Reference URI="/ppt/slides/_rels/slide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Y4xwN4sffvEqfZ8Jv9at7OGSPhE=</DigestValue>
      </Reference>
      <Reference URI="/ppt/slides/_rels/slide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4"/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</Transform>
          <Transform Algorithm="http://www.w3.org/TR/2001/REC-xml-c14n-20010315"/>
        </Transforms>
        <DigestMethod Algorithm="http://www.w3.org/2000/09/xmldsig#sha1"/>
        <DigestValue>fKK59JtqqXa71qrCzouIvOR8QcA=</DigestValue>
      </Reference>
      <Reference URI="/ppt/slides/_rels/slide1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</Transform>
          <Transform Algorithm="http://www.w3.org/TR/2001/REC-xml-c14n-20010315"/>
        </Transforms>
        <DigestMethod Algorithm="http://www.w3.org/2000/09/xmldsig#sha1"/>
        <DigestValue>t8btyzjTx6Dkvc0sQzOuBM56jBo=</DigestValue>
      </Reference>
      <Reference URI="/ppt/slides/_rels/slide1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14"/>
            <mdssi:RelationshipReference xmlns:mdssi="http://schemas.openxmlformats.org/package/2006/digital-signature" SourceId="rId8"/>
            <mdssi:RelationshipReference xmlns:mdssi="http://schemas.openxmlformats.org/package/2006/digital-signature" SourceId="rId13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  <mdssi:RelationshipReference xmlns:mdssi="http://schemas.openxmlformats.org/package/2006/digital-signature" SourceId="rId10"/>
          </Transform>
          <Transform Algorithm="http://www.w3.org/TR/2001/REC-xml-c14n-20010315"/>
        </Transforms>
        <DigestMethod Algorithm="http://www.w3.org/2000/09/xmldsig#sha1"/>
        <DigestValue>1+pqFT7sfjsdL/j+/cS2eUtkgEA=</DigestValue>
      </Reference>
      <Reference URI="/ppt/slides/_rels/slide1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DUlQoRcBVIuEnq/F93cX8Vi0Qck=</DigestValue>
      </Reference>
      <Reference URI="/ppt/slides/_rels/slide1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0/09/xmldsig#sha1"/>
        <DigestValue>VXg060ar2JMIqG1wYnLv5Y14G9k=</DigestValue>
      </Reference>
      <Reference URI="/ppt/slides/_rels/slide1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</Transform>
          <Transform Algorithm="http://www.w3.org/TR/2001/REC-xml-c14n-20010315"/>
        </Transforms>
        <DigestMethod Algorithm="http://www.w3.org/2000/09/xmldsig#sha1"/>
        <DigestValue>xUoGuhDlZdqL8698eRh7c7lUpEw=</DigestValue>
      </Reference>
      <Reference URI="/ppt/slides/_rels/slide1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0/09/xmldsig#sha1"/>
        <DigestValue>7S6960qvRxAk0T7Ro2ZU0kUy61Q=</DigestValue>
      </Reference>
      <Reference URI="/ppt/slides/_rels/slide1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DUlQoRcBVIuEnq/F93cX8Vi0Qck=</DigestValue>
      </Reference>
      <Reference URI="/ppt/slides/_rels/slide1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2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</Transform>
          <Transform Algorithm="http://www.w3.org/TR/2001/REC-xml-c14n-20010315"/>
        </Transforms>
        <DigestMethod Algorithm="http://www.w3.org/2000/09/xmldsig#sha1"/>
        <DigestValue>eany+WdZjNMKwJvk9jOADqSEmyI=</DigestValue>
      </Reference>
      <Reference URI="/ppt/slides/_rels/slide1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4"/>
          </Transform>
          <Transform Algorithm="http://www.w3.org/TR/2001/REC-xml-c14n-20010315"/>
        </Transforms>
        <DigestMethod Algorithm="http://www.w3.org/2000/09/xmldsig#sha1"/>
        <DigestValue>Mv2kzp8uUk2e5Dovj2m0Y1ZFz4Q=</DigestValue>
      </Reference>
      <Reference URI="/ppt/slides/_rels/slide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ClewwsyHsbKKGGByzGhflB1yGDM=</DigestValue>
      </Reference>
      <Reference URI="/ppt/slides/_rels/slide2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3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  <mdssi:RelationshipReference xmlns:mdssi="http://schemas.openxmlformats.org/package/2006/digital-signature" SourceId="rId15"/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14"/>
            <mdssi:RelationshipReference xmlns:mdssi="http://schemas.openxmlformats.org/package/2006/digital-signature" SourceId="rId8"/>
          </Transform>
          <Transform Algorithm="http://www.w3.org/TR/2001/REC-xml-c14n-20010315"/>
        </Transforms>
        <DigestMethod Algorithm="http://www.w3.org/2000/09/xmldsig#sha1"/>
        <DigestValue>TEtnTQZ0ABFUduhpZ7Z6giex7+w=</DigestValue>
      </Reference>
      <Reference URI="/ppt/slides/_rels/slide2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Ghe2gQRSi21G1OqKxtiyrk+435Q=</DigestValue>
      </Reference>
      <Reference URI="/ppt/slides/_rels/slide2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5kemxpV/SbHQMEacBZMSajC3mEo=</DigestValue>
      </Reference>
      <Reference URI="/ppt/slides/_rels/slide2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DUlQoRcBVIuEnq/F93cX8Vi0Qck=</DigestValue>
      </Reference>
      <Reference URI="/ppt/slides/_rels/slide2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2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  <mdssi:RelationshipReference xmlns:mdssi="http://schemas.openxmlformats.org/package/2006/digital-signature" SourceId="rId15"/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14"/>
            <mdssi:RelationshipReference xmlns:mdssi="http://schemas.openxmlformats.org/package/2006/digital-signature" SourceId="rId8"/>
            <mdssi:RelationshipReference xmlns:mdssi="http://schemas.openxmlformats.org/package/2006/digital-signature" SourceId="rId13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</Transform>
          <Transform Algorithm="http://www.w3.org/TR/2001/REC-xml-c14n-20010315"/>
        </Transforms>
        <DigestMethod Algorithm="http://www.w3.org/2000/09/xmldsig#sha1"/>
        <DigestValue>d90v9f6hY73eQBbL9aRD6+2r2Pg=</DigestValue>
      </Reference>
      <Reference URI="/ppt/slides/_rels/slide2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9"/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</Transform>
          <Transform Algorithm="http://www.w3.org/TR/2001/REC-xml-c14n-20010315"/>
        </Transforms>
        <DigestMethod Algorithm="http://www.w3.org/2000/09/xmldsig#sha1"/>
        <DigestValue>XwgjZu0JnXjOmk1xzwg8qGBm7vo=</DigestValue>
      </Reference>
      <Reference URI="/ppt/slides/_rels/slide2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4"/>
          </Transform>
          <Transform Algorithm="http://www.w3.org/TR/2001/REC-xml-c14n-20010315"/>
        </Transforms>
        <DigestMethod Algorithm="http://www.w3.org/2000/09/xmldsig#sha1"/>
        <DigestValue>5XgUT0vyUSV1ksxcxMs3mrfJuig=</DigestValue>
      </Reference>
      <Reference URI="/ppt/slides/_rels/slide2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DUlQoRcBVIuEnq/F93cX8Vi0Qck=</DigestValue>
      </Reference>
      <Reference URI="/ppt/slides/_rels/slide2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  <mdssi:RelationshipReference xmlns:mdssi="http://schemas.openxmlformats.org/package/2006/digital-signature" SourceId="rId10"/>
          </Transform>
          <Transform Algorithm="http://www.w3.org/TR/2001/REC-xml-c14n-20010315"/>
        </Transforms>
        <DigestMethod Algorithm="http://www.w3.org/2000/09/xmldsig#sha1"/>
        <DigestValue>hPiUY7R6/GxUBes4epxqn07BeEU=</DigestValue>
      </Reference>
      <Reference URI="/ppt/slides/_rels/slide2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</Transform>
          <Transform Algorithm="http://www.w3.org/TR/2001/REC-xml-c14n-20010315"/>
        </Transforms>
        <DigestMethod Algorithm="http://www.w3.org/2000/09/xmldsig#sha1"/>
        <DigestValue>O3LFtvFxSZRIOiOJPYDGrFthehU=</DigestValue>
      </Reference>
      <Reference URI="/ppt/slides/_rels/slide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DUlQoRcBVIuEnq/F93cX8Vi0Qck=</DigestValue>
      </Reference>
      <Reference URI="/ppt/slides/_rels/slide3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DUlQoRcBVIuEnq/F93cX8Vi0Qck=</DigestValue>
      </Reference>
      <Reference URI="/ppt/slides/_rels/slide3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gxvrDSN8ljkqJCYTzdaoO16oAIY=</DigestValue>
      </Reference>
      <Reference URI="/ppt/slides/_rels/slide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0/09/xmldsig#sha1"/>
        <DigestValue>OnHDBgsBSoPaN5YpPwVOQO8R5nU=</DigestValue>
      </Reference>
      <Reference URI="/ppt/slides/_rels/slide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2tX3+XQudgRdXb9K8n280r7gny0=</DigestValue>
      </Reference>
      <Reference URI="/ppt/slides/_rels/slide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Em39p4/QW2s043qkXkwTg/1lMms=</DigestValue>
      </Reference>
      <Reference URI="/ppt/slides/_rels/slide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8"/>
          </Transform>
          <Transform Algorithm="http://www.w3.org/TR/2001/REC-xml-c14n-20010315"/>
        </Transforms>
        <DigestMethod Algorithm="http://www.w3.org/2000/09/xmldsig#sha1"/>
        <DigestValue>IXWDk6AJQ/O4X35KDuMt2QB+oA4=</DigestValue>
      </Reference>
      <Reference URI="/ppt/slides/_rels/slide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Ubdwm6HUL7tYeDeo4wEuzisivrc=</DigestValue>
      </Reference>
      <Reference URI="/ppt/slides/_rels/slide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DUlQoRcBVIuEnq/F93cX8Vi0Qck=</DigestValue>
      </Reference>
      <Reference URI="/ppt/slides/slide1.xml?ContentType=application/vnd.openxmlformats-officedocument.presentationml.slide+xml">
        <DigestMethod Algorithm="http://www.w3.org/2000/09/xmldsig#sha1"/>
        <DigestValue>8BsMaHyyIwDltZb0JXiRQV5uImM=</DigestValue>
      </Reference>
      <Reference URI="/ppt/slides/slide10.xml?ContentType=application/vnd.openxmlformats-officedocument.presentationml.slide+xml">
        <DigestMethod Algorithm="http://www.w3.org/2000/09/xmldsig#sha1"/>
        <DigestValue>YWKx/5tiSQP2iurjWazUcQhWcIM=</DigestValue>
      </Reference>
      <Reference URI="/ppt/slides/slide11.xml?ContentType=application/vnd.openxmlformats-officedocument.presentationml.slide+xml">
        <DigestMethod Algorithm="http://www.w3.org/2000/09/xmldsig#sha1"/>
        <DigestValue>xagmd6pi/Kp2/0th8BCG1sztQdQ=</DigestValue>
      </Reference>
      <Reference URI="/ppt/slides/slide12.xml?ContentType=application/vnd.openxmlformats-officedocument.presentationml.slide+xml">
        <DigestMethod Algorithm="http://www.w3.org/2000/09/xmldsig#sha1"/>
        <DigestValue>Y9uOFu+5sCeeuU3k0eYHN1e9kHk=</DigestValue>
      </Reference>
      <Reference URI="/ppt/slides/slide13.xml?ContentType=application/vnd.openxmlformats-officedocument.presentationml.slide+xml">
        <DigestMethod Algorithm="http://www.w3.org/2000/09/xmldsig#sha1"/>
        <DigestValue>hyQIw2Ha1IbL6v5CaQXDMne8w5E=</DigestValue>
      </Reference>
      <Reference URI="/ppt/slides/slide14.xml?ContentType=application/vnd.openxmlformats-officedocument.presentationml.slide+xml">
        <DigestMethod Algorithm="http://www.w3.org/2000/09/xmldsig#sha1"/>
        <DigestValue>rIkJG4cr2yWq5V+98cXgNmNycqI=</DigestValue>
      </Reference>
      <Reference URI="/ppt/slides/slide15.xml?ContentType=application/vnd.openxmlformats-officedocument.presentationml.slide+xml">
        <DigestMethod Algorithm="http://www.w3.org/2000/09/xmldsig#sha1"/>
        <DigestValue>omUiKMbeJxSbJStjINZd4Fg2E90=</DigestValue>
      </Reference>
      <Reference URI="/ppt/slides/slide16.xml?ContentType=application/vnd.openxmlformats-officedocument.presentationml.slide+xml">
        <DigestMethod Algorithm="http://www.w3.org/2000/09/xmldsig#sha1"/>
        <DigestValue>wm2h33OWJXqG+rXFasHnUUwLrnU=</DigestValue>
      </Reference>
      <Reference URI="/ppt/slides/slide17.xml?ContentType=application/vnd.openxmlformats-officedocument.presentationml.slide+xml">
        <DigestMethod Algorithm="http://www.w3.org/2000/09/xmldsig#sha1"/>
        <DigestValue>JrvySvbWwJ5gmYIX317wXuuqUPw=</DigestValue>
      </Reference>
      <Reference URI="/ppt/slides/slide18.xml?ContentType=application/vnd.openxmlformats-officedocument.presentationml.slide+xml">
        <DigestMethod Algorithm="http://www.w3.org/2000/09/xmldsig#sha1"/>
        <DigestValue>+qqr2DLPomPjpeqfny/H3WAmrJ4=</DigestValue>
      </Reference>
      <Reference URI="/ppt/slides/slide19.xml?ContentType=application/vnd.openxmlformats-officedocument.presentationml.slide+xml">
        <DigestMethod Algorithm="http://www.w3.org/2000/09/xmldsig#sha1"/>
        <DigestValue>yt9Q1NdxnaUjrMEnpCptsY2p3w8=</DigestValue>
      </Reference>
      <Reference URI="/ppt/slides/slide2.xml?ContentType=application/vnd.openxmlformats-officedocument.presentationml.slide+xml">
        <DigestMethod Algorithm="http://www.w3.org/2000/09/xmldsig#sha1"/>
        <DigestValue>SH8bXSucIB4gI8jdt1HQUEQoq0U=</DigestValue>
      </Reference>
      <Reference URI="/ppt/slides/slide20.xml?ContentType=application/vnd.openxmlformats-officedocument.presentationml.slide+xml">
        <DigestMethod Algorithm="http://www.w3.org/2000/09/xmldsig#sha1"/>
        <DigestValue>PvndQCC9DSVnqK62io0WhdaEdJU=</DigestValue>
      </Reference>
      <Reference URI="/ppt/slides/slide21.xml?ContentType=application/vnd.openxmlformats-officedocument.presentationml.slide+xml">
        <DigestMethod Algorithm="http://www.w3.org/2000/09/xmldsig#sha1"/>
        <DigestValue>UqN8+8kGb2k23geY5qKbKS7Q57g=</DigestValue>
      </Reference>
      <Reference URI="/ppt/slides/slide22.xml?ContentType=application/vnd.openxmlformats-officedocument.presentationml.slide+xml">
        <DigestMethod Algorithm="http://www.w3.org/2000/09/xmldsig#sha1"/>
        <DigestValue>y9edzJi6zB4DtQPD40Oqtfj9SII=</DigestValue>
      </Reference>
      <Reference URI="/ppt/slides/slide23.xml?ContentType=application/vnd.openxmlformats-officedocument.presentationml.slide+xml">
        <DigestMethod Algorithm="http://www.w3.org/2000/09/xmldsig#sha1"/>
        <DigestValue>vNY30mKQNM3oS0KoChOWGeHW5sc=</DigestValue>
      </Reference>
      <Reference URI="/ppt/slides/slide24.xml?ContentType=application/vnd.openxmlformats-officedocument.presentationml.slide+xml">
        <DigestMethod Algorithm="http://www.w3.org/2000/09/xmldsig#sha1"/>
        <DigestValue>Ezvvgt2y8GIAbZ1lfklMl9Q/UuY=</DigestValue>
      </Reference>
      <Reference URI="/ppt/slides/slide25.xml?ContentType=application/vnd.openxmlformats-officedocument.presentationml.slide+xml">
        <DigestMethod Algorithm="http://www.w3.org/2000/09/xmldsig#sha1"/>
        <DigestValue>nOwOcJpRfSECTy/q9CN5Nu1HnCA=</DigestValue>
      </Reference>
      <Reference URI="/ppt/slides/slide26.xml?ContentType=application/vnd.openxmlformats-officedocument.presentationml.slide+xml">
        <DigestMethod Algorithm="http://www.w3.org/2000/09/xmldsig#sha1"/>
        <DigestValue>B62Aph7Q4lCQL6+LN6IT9U74Rs0=</DigestValue>
      </Reference>
      <Reference URI="/ppt/slides/slide27.xml?ContentType=application/vnd.openxmlformats-officedocument.presentationml.slide+xml">
        <DigestMethod Algorithm="http://www.w3.org/2000/09/xmldsig#sha1"/>
        <DigestValue>gXeEgLjSVDcp1B1tYNp2JVdpvjI=</DigestValue>
      </Reference>
      <Reference URI="/ppt/slides/slide28.xml?ContentType=application/vnd.openxmlformats-officedocument.presentationml.slide+xml">
        <DigestMethod Algorithm="http://www.w3.org/2000/09/xmldsig#sha1"/>
        <DigestValue>bAUTw6UrwS1B48on2MbrZ2nXiJA=</DigestValue>
      </Reference>
      <Reference URI="/ppt/slides/slide29.xml?ContentType=application/vnd.openxmlformats-officedocument.presentationml.slide+xml">
        <DigestMethod Algorithm="http://www.w3.org/2000/09/xmldsig#sha1"/>
        <DigestValue>u8xfaQqdpyPiPuFIXEU4WDbs48k=</DigestValue>
      </Reference>
      <Reference URI="/ppt/slides/slide3.xml?ContentType=application/vnd.openxmlformats-officedocument.presentationml.slide+xml">
        <DigestMethod Algorithm="http://www.w3.org/2000/09/xmldsig#sha1"/>
        <DigestValue>ZPD6jfDVH+3GbqOc5yRSnzRF+BA=</DigestValue>
      </Reference>
      <Reference URI="/ppt/slides/slide30.xml?ContentType=application/vnd.openxmlformats-officedocument.presentationml.slide+xml">
        <DigestMethod Algorithm="http://www.w3.org/2000/09/xmldsig#sha1"/>
        <DigestValue>JDto4K8n3TuR/pO9chsXy4gjGWQ=</DigestValue>
      </Reference>
      <Reference URI="/ppt/slides/slide31.xml?ContentType=application/vnd.openxmlformats-officedocument.presentationml.slide+xml">
        <DigestMethod Algorithm="http://www.w3.org/2000/09/xmldsig#sha1"/>
        <DigestValue>26tBB/UFetkfTOcnfJHqLy+LpM4=</DigestValue>
      </Reference>
      <Reference URI="/ppt/slides/slide4.xml?ContentType=application/vnd.openxmlformats-officedocument.presentationml.slide+xml">
        <DigestMethod Algorithm="http://www.w3.org/2000/09/xmldsig#sha1"/>
        <DigestValue>lwx+2OD0i1MI+iCnjkshcP9A6C8=</DigestValue>
      </Reference>
      <Reference URI="/ppt/slides/slide5.xml?ContentType=application/vnd.openxmlformats-officedocument.presentationml.slide+xml">
        <DigestMethod Algorithm="http://www.w3.org/2000/09/xmldsig#sha1"/>
        <DigestValue>UAl5U65G1yeKEnC/MDoe9h39PQE=</DigestValue>
      </Reference>
      <Reference URI="/ppt/slides/slide6.xml?ContentType=application/vnd.openxmlformats-officedocument.presentationml.slide+xml">
        <DigestMethod Algorithm="http://www.w3.org/2000/09/xmldsig#sha1"/>
        <DigestValue>QVhnpSxr44FHQgjj7nYGybdGKcE=</DigestValue>
      </Reference>
      <Reference URI="/ppt/slides/slide7.xml?ContentType=application/vnd.openxmlformats-officedocument.presentationml.slide+xml">
        <DigestMethod Algorithm="http://www.w3.org/2000/09/xmldsig#sha1"/>
        <DigestValue>EUe6taNDCSvqFVwVeP2NBfuMUMQ=</DigestValue>
      </Reference>
      <Reference URI="/ppt/slides/slide8.xml?ContentType=application/vnd.openxmlformats-officedocument.presentationml.slide+xml">
        <DigestMethod Algorithm="http://www.w3.org/2000/09/xmldsig#sha1"/>
        <DigestValue>QPLwCBWY1zW3lf83fygomNWjtlY=</DigestValue>
      </Reference>
      <Reference URI="/ppt/slides/slide9.xml?ContentType=application/vnd.openxmlformats-officedocument.presentationml.slide+xml">
        <DigestMethod Algorithm="http://www.w3.org/2000/09/xmldsig#sha1"/>
        <DigestValue>6JDi9MFMtpd8GhHhEIyszrYCGKQ=</DigestValue>
      </Reference>
      <Reference URI="/ppt/tableStyles.xml?ContentType=application/vnd.openxmlformats-officedocument.presentationml.tableStyles+xml">
        <DigestMethod Algorithm="http://www.w3.org/2000/09/xmldsig#sha1"/>
        <DigestValue>Sb/RPtAhmbAEvwoBmllvEndY2SY=</DigestValue>
      </Reference>
      <Reference URI="/ppt/theme/theme1.xml?ContentType=application/vnd.openxmlformats-officedocument.theme+xml">
        <DigestMethod Algorithm="http://www.w3.org/2000/09/xmldsig#sha1"/>
        <DigestValue>eYxrCHqKEh2nlIBNe0ryRREWA2I=</DigestValue>
      </Reference>
      <Reference URI="/ppt/theme/theme2.xml?ContentType=application/vnd.openxmlformats-officedocument.theme+xml">
        <DigestMethod Algorithm="http://www.w3.org/2000/09/xmldsig#sha1"/>
        <DigestValue>C+D/82z3RDQvbRQtsPLrLM/0FKM=</DigestValue>
      </Reference>
      <Reference URI="/ppt/viewProps.xml?ContentType=application/vnd.openxmlformats-officedocument.presentationml.viewProps+xml">
        <DigestMethod Algorithm="http://www.w3.org/2000/09/xmldsig#sha1"/>
        <DigestValue>ZOSeE8mC8XUCcsIGjkXIayXTrs4=</DigestValue>
      </Reference>
    </Manifest>
    <SignatureProperties>
      <SignatureProperty Id="idSignatureTime" Target="#idPackageSignature">
        <mdssi:SignatureTime xmlns:mdssi="http://schemas.openxmlformats.org/package/2006/digital-signature">
          <mdssi:Format>YYYY-MM-DDThh:mm:ssTZD</mdssi:Format>
          <mdssi:Value>2016-06-18T01:54:46Z</mdssi:Value>
        </mdssi:SignatureTime>
      </SignatureProperty>
    </SignatureProperties>
  </Object>
  <Object Id="idOfficeObject">
    <SignatureProperties>
      <SignatureProperty Id="idOfficeV1Details" Target="#idPackageSignature">
        <SignatureInfoV1 xmlns="http://schemas.microsoft.com/office/2006/digsig">
          <SetupID/>
          <SignatureText/>
          <SignatureImage/>
          <SignatureComments/>
          <WindowsVersion>10.0</WindowsVersion>
          <OfficeVersion>15.0</OfficeVersion>
          <ApplicationVersion>15.0</ApplicationVersion>
          <Monitors>1</Monitors>
          <HorizontalResolution>1920</HorizontalResolution>
          <VerticalResolution>1080</VerticalResolution>
          <ColorDepth>32</ColorDepth>
          <SignatureProviderId>{00000000-0000-0000-0000-000000000000}</SignatureProviderId>
          <SignatureProviderUrl/>
          <SignatureProviderDetails>9</SignatureProviderDetails>
          <SignatureType>1</SignatureType>
        </SignatureInfoV1>
      </SignatureProperty>
    </SignatureProperties>
  </Object>
  <Object>
    <xd:QualifyingProperties xmlns:xd="http://uri.etsi.org/01903/v1.3.2#" Target="#idPackageSignature">
      <xd:SignedProperties Id="idSignedProperties">
        <xd:SignedSignatureProperties>
          <xd:SigningTime>2016-06-18T01:54:46Z</xd:SigningTime>
          <xd:SigningCertificate>
            <xd:Cert>
              <xd:CertDigest>
                <DigestMethod Algorithm="http://www.w3.org/2000/09/xmldsig#sha1"/>
                <DigestValue>ahTQbwmT/qtUVtvr5AMxDdC6O1Y=</DigestValue>
              </xd:CertDigest>
              <xd:IssuerSerial>
                <X509IssuerName>O=JD.COM, OU=JD.COM Security Center, CN=JD.COM End User CA</X509IssuerName>
                <X509SerialNumber>517336738040736679312814164442053687993257625431</X509SerialNumber>
              </xd:IssuerSerial>
            </xd:Cert>
          </xd:SigningCertificate>
          <xd:SignaturePolicyIdentifier>
            <xd:SignaturePolicyImplied/>
          </xd:SignaturePolicyIdentifier>
        </xd:SignedSignatureProperties>
      </xd:SignedProperties>
      <xd:UnsignedProperties>
        <xd:UnsignedSignatureProperties>
          <xd:CertificateValues>
            <xd:EncapsulatedX509Certificate>MIIDajCCAlKgAwIBAgIUUfNOcJrb0Fke4W3Vhy0orl4JYLYwDQYJKoZIhvcNAQEFBQAwSzEXMBUGA1UEAwwOSkQuQ09NIFJvb3QgQ0ExHzAdBgNVBAsMFkpELkNPTSBTZWN1cml0eSBDZW50ZXIxDzANBgNVBAoMBkpELkNPTTAeFw0xMzA4MTMwMjM5MzBaFw0zODA3MjkwMjM5MzBaME8xGzAZBgNVBAMMEkpELkNPTSBFbmQgVXNlciBDQTEfMB0GA1UECwwWSkQuQ09NIFNlY3VyaXR5IENlbnRlcjEPMA0GA1UECgwGSkQuQ09NMIIBIjANBgkqhkiG9w0BAQEFAAOCAQ8AMIIBCgKCAQEAqO6ZwymChxveS4pXAuBWR3xVh5Eu/hBu5t1CHD8QzTV+pQqTYCkN7yTjCeOTgzyvY6U1MNTMixIKykjD/hks+w7RWAttx5y/tG3pLvksda2Zat0J60DTbUTBtFu42YfCZdiEbnutO5BwkEPhQyVMCpdW/+yAMjFUtR/k17HK1aQrVKpffJgxbeRODTB7VInghwZ4U4jqUnnJgH1LzOlMg9+mct88rbaO3VE4ND+mCX+7wBuhUtJcO5N1B/vd9e5tE08eomY13YY8EnRAZFOQN31+BNpitK53mUa9f9MEN5pqR+8sOvRcjz7gWMMrPfxgsEh2DRAJK5xyX8Uw1GxzZwIDAQABo0IwQDAdBgNVHQ4EFgQUacSsIJYnkzG5sHPHBZ+68FhPRVEwDwYDVR0TAQH/BAUwAwEB/zAOBgNVHQ8BAf8EBAMCAQYwDQYJKoZIhvcNAQEFBQADggEBADB4weTFntu71eVpdnrUReRXhifmw3evpbPuG3seuTJRiEOYFP6vRxsul5pS3PVobHDGBxFu6xctDSKxV1tYN0zd6YHD24e+tuMV46apfeCqpylu4nVvvZ+IIOCJ0O2/JwfnA2Bo/gGH7ZuNHEfx3foN34jztyXlB1wYVIp+sJ3RW3x9ABrNnnWGt9/8K+ww+5tLh0GmsQr2pOJPBdTjq38pKiYZnD9infg+dnjDAA4xFreuvgBGUtNI57dwIrmFUttfd10FJ6mMSA4YhhX8K/KOTSIg9xUAymkFlEZp8Mo+1OhLY5ulY1Zm4Mp/IhUBTnqQAQnU+foW0u2XrJXx0Kc=</xd:EncapsulatedX509Certificate>
            <xd:EncapsulatedX509Certificate>MIIDZjCCAk6gAwIBAgIUU48LfZBhHUdbnZ2CMclGh5IwjmAwDQYJKoZIhvcNAQEFBQAwSzEXMBUGA1UEAwwOSkQuQ09NIFJvb3QgQ0ExHzAdBgNVBAsMFkpELkNPTSBTZWN1cml0eSBDZW50ZXIxDzANBgNVBAoMBkpELkNPTTAeFw0xMzA4MTMwMjUyMTFaFw0zODA3MjkwMjUyMTFaMEsxFzAVBgNVBAMMDkpELkNPTSBSb290IENBMR8wHQYDVQQLDBZKRC5DT00gU2VjdXJpdHkgQ2VudGVyMQ8wDQYDVQQKDAZKRC5DT00wggEiMA0GCSqGSIb3DQEBAQUAA4IBDwAwggEKAoIBAQCKsU/JxlVrR2H7lH1L0PwDmNF4lkYlnG9oLrLeZzywH82fLueZA/prOFsr5+M8BOovHo1pQuyuEXIXb+F83iWfVN+dtpWotFXiDeuIO2IcFQ888GIYhEV7LE1/XdDlNYcD3U+ZuejS04XDSPQ8bttZbye0cqgrzlugJiMT9uKTmLbU2MYU0dlIQLKHYRuTaswjh2hwFaDo57jHaHD/tEWDS8tGM8I5MLdsgnKe4pxXupJ/v0c8DMrGOmUdVFC0PUlzbnajRYGVCj97oMIGlgXj2y23gh3096Ik4Z1a0eu74aWZ9r/XhYgiAtlYTWfnTXOXU4r18ucj99ZfkT76tIC1AgMBAAGjQjBAMB0GA1UdDgQWBBTV0ZlHNwL18VCOtaIurJlsU4IXUzAPBgNVHRMBAf8EBTADAQH/MA4GA1UdDwEB/wQEAwIBBjANBgkqhkiG9w0BAQUFAAOCAQEAdSDnaznJVTZZzH0u/RzqcG+8qKsunIVzswbnJkQh4JAibzZGSoRVe8Y66DP9IfmBqGjefcrNR/vx8WDe4sy8bzPXFR7nhyKxRKRLdlyDC5YjkjDmi2NTWxHBM2kosuXVMCwm3fNrYdjbuZa2WOlcAFvApKPf3Usf11QvchrG7ic1U0SNrzvyhMCdB8Iha5T3M8t7cugZrF5zxCmvWIRwsydfbBWtOXd8AJKyeI81XZDHlB/pEF2Djt4wB9VrzpTmMUwDp3GwpvJ/tuOfBzROp/vsWKWP10V/+eyrQR/bejyeRcFVi8S+Yo32B5bxESE8AYbvqWmYUgf3NavIGm7BCw==</xd:EncapsulatedX509Certificate>
          </xd:CertificateValues>
        </xd:UnsignedSignatureProperties>
      </xd:UnsignedProperties>
    </xd:QualifyingProperties>
  </Object>
</Signature>
</file>

<file path=docProps/app.xml><?xml version="1.0" encoding="utf-8"?>
<Properties xmlns="http://schemas.openxmlformats.org/officeDocument/2006/extended-properties" xmlns:vt="http://schemas.openxmlformats.org/officeDocument/2006/docPropsVTypes">
  <Template>机器学习v2.1rgb</Template>
  <TotalTime>393</TotalTime>
  <Words>914</Words>
  <Application>Microsoft Office PowerPoint</Application>
  <PresentationFormat>全屏显示(4:3)</PresentationFormat>
  <Paragraphs>220</Paragraphs>
  <Slides>31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Times </vt:lpstr>
      <vt:lpstr>华文仿宋</vt:lpstr>
      <vt:lpstr>宋体</vt:lpstr>
      <vt:lpstr>微软雅黑</vt:lpstr>
      <vt:lpstr>幼圆</vt:lpstr>
      <vt:lpstr>Arial</vt:lpstr>
      <vt:lpstr>Calibri</vt:lpstr>
      <vt:lpstr>Verdana</vt:lpstr>
      <vt:lpstr>Wingdings</vt:lpstr>
      <vt:lpstr>机器学习v2.1rgb</vt:lpstr>
      <vt:lpstr>Formula</vt:lpstr>
      <vt:lpstr>PowerPoint 演示文稿</vt:lpstr>
      <vt:lpstr>第六章：支持向量机</vt:lpstr>
      <vt:lpstr>大纲</vt:lpstr>
      <vt:lpstr>引子</vt:lpstr>
      <vt:lpstr>引子</vt:lpstr>
      <vt:lpstr>引子</vt:lpstr>
      <vt:lpstr>间隔与支持向量</vt:lpstr>
      <vt:lpstr>支持向量机基本型</vt:lpstr>
      <vt:lpstr>大纲</vt:lpstr>
      <vt:lpstr>对偶问题</vt:lpstr>
      <vt:lpstr>解的稀疏性</vt:lpstr>
      <vt:lpstr>求解方法 - SMO</vt:lpstr>
      <vt:lpstr>大纲</vt:lpstr>
      <vt:lpstr>线性不可分</vt:lpstr>
      <vt:lpstr>核支持向量机</vt:lpstr>
      <vt:lpstr>核函数</vt:lpstr>
      <vt:lpstr>大纲</vt:lpstr>
      <vt:lpstr>软间隔</vt:lpstr>
      <vt:lpstr>0/1损失函数</vt:lpstr>
      <vt:lpstr>替代损失</vt:lpstr>
      <vt:lpstr>软间隔支持向量机</vt:lpstr>
      <vt:lpstr>正则化</vt:lpstr>
      <vt:lpstr>大纲</vt:lpstr>
      <vt:lpstr>支持向量回归</vt:lpstr>
      <vt:lpstr>损失函数</vt:lpstr>
      <vt:lpstr>形式化</vt:lpstr>
      <vt:lpstr>大纲</vt:lpstr>
      <vt:lpstr>表示定理</vt:lpstr>
      <vt:lpstr>核线性判别分析</vt:lpstr>
      <vt:lpstr>Take Home Message</vt:lpstr>
      <vt:lpstr>成熟的SVM软件包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机器学习-第六章</dc:title>
  <dc:creator/>
  <cp:lastModifiedBy>De-Chuan Zhan</cp:lastModifiedBy>
  <cp:revision>117</cp:revision>
  <dcterms:created xsi:type="dcterms:W3CDTF">2016-01-04T02:51:39Z</dcterms:created>
  <dcterms:modified xsi:type="dcterms:W3CDTF">2016-06-18T01:54:45Z</dcterms:modified>
</cp:coreProperties>
</file>