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75"/>
  </p:notesMasterIdLst>
  <p:handoutMasterIdLst>
    <p:handoutMasterId r:id="rId176"/>
  </p:handoutMasterIdLst>
  <p:sldIdLst>
    <p:sldId id="256" r:id="rId2"/>
    <p:sldId id="257" r:id="rId3"/>
    <p:sldId id="258" r:id="rId4"/>
    <p:sldId id="259" r:id="rId5"/>
    <p:sldId id="260" r:id="rId6"/>
    <p:sldId id="261" r:id="rId7"/>
    <p:sldId id="262" r:id="rId8"/>
    <p:sldId id="264" r:id="rId9"/>
    <p:sldId id="266" r:id="rId10"/>
    <p:sldId id="270" r:id="rId11"/>
    <p:sldId id="271" r:id="rId12"/>
    <p:sldId id="272" r:id="rId13"/>
    <p:sldId id="274" r:id="rId14"/>
    <p:sldId id="275" r:id="rId15"/>
    <p:sldId id="277"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414" r:id="rId30"/>
    <p:sldId id="415"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459" r:id="rId58"/>
    <p:sldId id="328" r:id="rId59"/>
    <p:sldId id="329" r:id="rId60"/>
    <p:sldId id="416" r:id="rId61"/>
    <p:sldId id="417" r:id="rId62"/>
    <p:sldId id="418" r:id="rId63"/>
    <p:sldId id="422" r:id="rId64"/>
    <p:sldId id="453" r:id="rId65"/>
    <p:sldId id="331" r:id="rId66"/>
    <p:sldId id="333" r:id="rId67"/>
    <p:sldId id="334" r:id="rId68"/>
    <p:sldId id="335" r:id="rId69"/>
    <p:sldId id="336" r:id="rId70"/>
    <p:sldId id="337" r:id="rId71"/>
    <p:sldId id="338" r:id="rId72"/>
    <p:sldId id="339" r:id="rId73"/>
    <p:sldId id="419" r:id="rId74"/>
    <p:sldId id="420" r:id="rId75"/>
    <p:sldId id="395" r:id="rId76"/>
    <p:sldId id="396" r:id="rId77"/>
    <p:sldId id="397" r:id="rId78"/>
    <p:sldId id="421" r:id="rId79"/>
    <p:sldId id="398" r:id="rId80"/>
    <p:sldId id="400" r:id="rId81"/>
    <p:sldId id="401" r:id="rId82"/>
    <p:sldId id="402" r:id="rId83"/>
    <p:sldId id="403" r:id="rId84"/>
    <p:sldId id="404" r:id="rId85"/>
    <p:sldId id="405" r:id="rId86"/>
    <p:sldId id="406" r:id="rId87"/>
    <p:sldId id="407" r:id="rId88"/>
    <p:sldId id="423" r:id="rId89"/>
    <p:sldId id="424" r:id="rId90"/>
    <p:sldId id="451" r:id="rId91"/>
    <p:sldId id="452" r:id="rId92"/>
    <p:sldId id="425" r:id="rId93"/>
    <p:sldId id="408" r:id="rId94"/>
    <p:sldId id="409" r:id="rId95"/>
    <p:sldId id="410" r:id="rId96"/>
    <p:sldId id="411" r:id="rId97"/>
    <p:sldId id="412" r:id="rId98"/>
    <p:sldId id="426" r:id="rId99"/>
    <p:sldId id="427" r:id="rId100"/>
    <p:sldId id="428" r:id="rId101"/>
    <p:sldId id="429" r:id="rId102"/>
    <p:sldId id="455" r:id="rId103"/>
    <p:sldId id="456" r:id="rId104"/>
    <p:sldId id="457" r:id="rId105"/>
    <p:sldId id="458" r:id="rId106"/>
    <p:sldId id="454" r:id="rId107"/>
    <p:sldId id="341" r:id="rId108"/>
    <p:sldId id="342" r:id="rId109"/>
    <p:sldId id="343" r:id="rId110"/>
    <p:sldId id="344" r:id="rId111"/>
    <p:sldId id="345" r:id="rId112"/>
    <p:sldId id="346" r:id="rId113"/>
    <p:sldId id="347" r:id="rId114"/>
    <p:sldId id="348" r:id="rId115"/>
    <p:sldId id="350" r:id="rId116"/>
    <p:sldId id="351" r:id="rId117"/>
    <p:sldId id="352" r:id="rId118"/>
    <p:sldId id="353" r:id="rId119"/>
    <p:sldId id="354" r:id="rId120"/>
    <p:sldId id="355" r:id="rId121"/>
    <p:sldId id="356" r:id="rId122"/>
    <p:sldId id="358" r:id="rId123"/>
    <p:sldId id="430" r:id="rId124"/>
    <p:sldId id="431" r:id="rId125"/>
    <p:sldId id="443" r:id="rId126"/>
    <p:sldId id="432" r:id="rId127"/>
    <p:sldId id="433" r:id="rId128"/>
    <p:sldId id="434" r:id="rId129"/>
    <p:sldId id="435" r:id="rId130"/>
    <p:sldId id="436" r:id="rId131"/>
    <p:sldId id="437" r:id="rId132"/>
    <p:sldId id="438" r:id="rId133"/>
    <p:sldId id="439" r:id="rId134"/>
    <p:sldId id="440" r:id="rId135"/>
    <p:sldId id="449" r:id="rId136"/>
    <p:sldId id="441" r:id="rId137"/>
    <p:sldId id="442" r:id="rId138"/>
    <p:sldId id="359" r:id="rId139"/>
    <p:sldId id="360" r:id="rId140"/>
    <p:sldId id="361" r:id="rId141"/>
    <p:sldId id="444" r:id="rId142"/>
    <p:sldId id="445" r:id="rId143"/>
    <p:sldId id="446" r:id="rId144"/>
    <p:sldId id="447" r:id="rId145"/>
    <p:sldId id="448" r:id="rId146"/>
    <p:sldId id="362" r:id="rId147"/>
    <p:sldId id="363" r:id="rId148"/>
    <p:sldId id="364" r:id="rId149"/>
    <p:sldId id="365" r:id="rId150"/>
    <p:sldId id="366" r:id="rId151"/>
    <p:sldId id="367" r:id="rId152"/>
    <p:sldId id="368" r:id="rId153"/>
    <p:sldId id="369" r:id="rId154"/>
    <p:sldId id="370" r:id="rId155"/>
    <p:sldId id="371" r:id="rId156"/>
    <p:sldId id="372" r:id="rId157"/>
    <p:sldId id="373" r:id="rId158"/>
    <p:sldId id="374" r:id="rId159"/>
    <p:sldId id="375" r:id="rId160"/>
    <p:sldId id="376" r:id="rId161"/>
    <p:sldId id="377" r:id="rId162"/>
    <p:sldId id="378" r:id="rId163"/>
    <p:sldId id="379" r:id="rId164"/>
    <p:sldId id="380" r:id="rId165"/>
    <p:sldId id="381" r:id="rId166"/>
    <p:sldId id="382" r:id="rId167"/>
    <p:sldId id="383" r:id="rId168"/>
    <p:sldId id="384" r:id="rId169"/>
    <p:sldId id="385" r:id="rId170"/>
    <p:sldId id="386" r:id="rId171"/>
    <p:sldId id="390" r:id="rId172"/>
    <p:sldId id="391" r:id="rId173"/>
    <p:sldId id="450" r:id="rId174"/>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03" autoAdjust="0"/>
    <p:restoredTop sz="83732" autoAdjust="0"/>
  </p:normalViewPr>
  <p:slideViewPr>
    <p:cSldViewPr>
      <p:cViewPr varScale="1">
        <p:scale>
          <a:sx n="102" d="100"/>
          <a:sy n="102" d="100"/>
        </p:scale>
        <p:origin x="1024" y="1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handoutMaster" Target="handoutMasters/handout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23</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125</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7973303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126</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608263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127</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8487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128</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7836581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129</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334846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130</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8467881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131</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383989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132</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051642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133</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476401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134</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84178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24</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135</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1181966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136</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0807249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137</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532185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138</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139</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140</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141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0076202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142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2802918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143</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3545800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144</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75699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25</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145</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6364764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146</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147</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148</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149</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150</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151</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152</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153</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154</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26</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155</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156</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157</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158</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159</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160</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161</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162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163</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164</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27</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166</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167</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168</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169</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170</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171</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173</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24482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28</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29</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7306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6430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31</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32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13</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33</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34</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35</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36</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37</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38</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39</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40</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41</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42</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15</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43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44</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45</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46</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47</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48</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49</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50</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51</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52</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17</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53</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54</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55</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56</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58</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60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377755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61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86003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62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829015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63</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55017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64</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99884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18</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67</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68</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69</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70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71</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72</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73</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04524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74</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674948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77</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78</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41717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19</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79</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80</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82</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83</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86</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87</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88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247489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89</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319870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90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407253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91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3361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20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92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574334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93</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95</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96</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97</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98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74161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99</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838674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100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206015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101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578697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102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7661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21</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103</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005271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104</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38226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105</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9562860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106</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041752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108</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109</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110</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111</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112</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113</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22</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114</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116</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117</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118</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119</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120</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121</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122</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123</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00782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124</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5045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8.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45.xml"/><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6.wmf"/></Relationships>
</file>

<file path=ppt/slides/_rels/slide4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0.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t>第</a:t>
            </a:r>
            <a:r>
              <a:rPr lang="zh-CN" altLang="en-US" sz="4000" dirty="0"/>
              <a:t> </a:t>
            </a:r>
            <a:r>
              <a:rPr lang="en-US" altLang="zh-CN" dirty="0"/>
              <a:t>1</a:t>
            </a:r>
            <a:r>
              <a:rPr lang="en-US" altLang="zh-CN" sz="4000" dirty="0"/>
              <a:t> </a:t>
            </a:r>
            <a:r>
              <a:rPr lang="zh-CN" altLang="en-US" dirty="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1.2  </a:t>
            </a:r>
            <a:r>
              <a:rPr lang="zh-CN" altLang="zh-CN" sz="4000" dirty="0"/>
              <a:t>互联网概述</a:t>
            </a:r>
            <a:endParaRPr lang="zh-CN" altLang="en-US" sz="4000" dirty="0"/>
          </a:p>
        </p:txBody>
      </p:sp>
      <p:sp>
        <p:nvSpPr>
          <p:cNvPr id="3" name="内容占位符 2"/>
          <p:cNvSpPr>
            <a:spLocks noGrp="1"/>
          </p:cNvSpPr>
          <p:nvPr>
            <p:ph idx="1"/>
          </p:nvPr>
        </p:nvSpPr>
        <p:spPr/>
        <p:txBody>
          <a:bodyPr/>
          <a:lstStyle/>
          <a:p>
            <a:r>
              <a:rPr lang="en-US" altLang="zh-CN" dirty="0"/>
              <a:t>1.2.1  </a:t>
            </a:r>
            <a:r>
              <a:rPr lang="zh-CN" altLang="zh-CN" dirty="0"/>
              <a:t>网络的网络</a:t>
            </a:r>
            <a:endParaRPr lang="en-US" altLang="zh-CN" dirty="0"/>
          </a:p>
          <a:p>
            <a:r>
              <a:rPr lang="en-US" altLang="zh-CN" dirty="0"/>
              <a:t>1.2.2  </a:t>
            </a:r>
            <a:r>
              <a:rPr lang="zh-CN" altLang="zh-CN" dirty="0"/>
              <a:t>互联网基础结构发展的三个阶段</a:t>
            </a:r>
          </a:p>
          <a:p>
            <a:r>
              <a:rPr lang="en-US" altLang="zh-CN" dirty="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692696"/>
            <a:ext cx="9066212" cy="2975152"/>
          </a:xfrm>
        </p:spPr>
        <p:txBody>
          <a:bodyPr/>
          <a:lstStyle/>
          <a:p>
            <a:pPr marL="0" indent="0">
              <a:lnSpc>
                <a:spcPct val="114000"/>
              </a:lnSpc>
              <a:buNone/>
            </a:pPr>
            <a:r>
              <a:rPr lang="en-US" altLang="zh-CN" sz="2800" dirty="0"/>
              <a:t>3</a:t>
            </a:r>
            <a:r>
              <a:rPr lang="zh-CN" altLang="en-US" sz="2800" dirty="0"/>
              <a:t>、在下图的分组交换网络中，所有链路的数据传输率为</a:t>
            </a:r>
            <a:endParaRPr lang="en-US" altLang="zh-CN" sz="2800" dirty="0"/>
          </a:p>
          <a:p>
            <a:pPr marL="0" indent="0">
              <a:lnSpc>
                <a:spcPct val="114000"/>
              </a:lnSpc>
              <a:buNone/>
            </a:pPr>
            <a:r>
              <a:rPr lang="en-US" altLang="zh-CN" sz="2800" dirty="0"/>
              <a:t>100Mb/s</a:t>
            </a:r>
            <a:r>
              <a:rPr lang="zh-CN" altLang="en-US" sz="2800" dirty="0"/>
              <a:t>，分组大小为</a:t>
            </a:r>
            <a:r>
              <a:rPr lang="en-US" altLang="zh-CN" sz="2800" dirty="0"/>
              <a:t>1000B</a:t>
            </a:r>
            <a:r>
              <a:rPr lang="zh-CN" altLang="en-US" sz="2800" dirty="0"/>
              <a:t>，其中分组头大小为</a:t>
            </a:r>
            <a:r>
              <a:rPr lang="en-US" altLang="zh-CN" sz="2800" dirty="0"/>
              <a:t>20B</a:t>
            </a:r>
            <a:r>
              <a:rPr lang="zh-CN" altLang="en-US" sz="2800" dirty="0"/>
              <a:t>，</a:t>
            </a:r>
            <a:endParaRPr lang="en-US" altLang="zh-CN" sz="2800" dirty="0"/>
          </a:p>
          <a:p>
            <a:pPr marL="0" indent="0">
              <a:lnSpc>
                <a:spcPct val="114000"/>
              </a:lnSpc>
              <a:buNone/>
            </a:pPr>
            <a:r>
              <a:rPr lang="zh-CN" altLang="en-US" sz="2800" dirty="0"/>
              <a:t>若主机</a:t>
            </a:r>
            <a:r>
              <a:rPr lang="en-US" altLang="zh-CN" sz="2800" dirty="0"/>
              <a:t>H1</a:t>
            </a:r>
            <a:r>
              <a:rPr lang="zh-CN" altLang="en-US" sz="2800" dirty="0"/>
              <a:t>向主机</a:t>
            </a:r>
            <a:r>
              <a:rPr lang="en-US" altLang="zh-CN" sz="2800" dirty="0"/>
              <a:t>H2</a:t>
            </a:r>
            <a:r>
              <a:rPr lang="zh-CN" altLang="en-US" sz="2800" dirty="0"/>
              <a:t>发送一个大小为</a:t>
            </a:r>
            <a:r>
              <a:rPr lang="en-US" altLang="zh-CN" sz="2800" dirty="0"/>
              <a:t>980000B</a:t>
            </a:r>
            <a:r>
              <a:rPr lang="zh-CN" altLang="en-US" sz="2800" dirty="0"/>
              <a:t>的文件，则</a:t>
            </a:r>
            <a:endParaRPr lang="en-US" altLang="zh-CN" sz="2800" dirty="0"/>
          </a:p>
          <a:p>
            <a:pPr marL="0" indent="0">
              <a:lnSpc>
                <a:spcPct val="114000"/>
              </a:lnSpc>
              <a:buNone/>
            </a:pPr>
            <a:r>
              <a:rPr lang="zh-CN" altLang="en-US" sz="2800" dirty="0"/>
              <a:t>在不考虑分组拆装时间和传播时延的情况下，从</a:t>
            </a:r>
            <a:r>
              <a:rPr lang="en-US" altLang="zh-CN" sz="2800" dirty="0"/>
              <a:t>H1</a:t>
            </a:r>
            <a:r>
              <a:rPr lang="zh-CN" altLang="en-US" sz="2800" dirty="0"/>
              <a:t>发</a:t>
            </a:r>
            <a:endParaRPr lang="en-US" altLang="zh-CN" sz="2800" dirty="0"/>
          </a:p>
          <a:p>
            <a:pPr marL="0" indent="0">
              <a:lnSpc>
                <a:spcPct val="114000"/>
              </a:lnSpc>
              <a:buNone/>
            </a:pPr>
            <a:r>
              <a:rPr lang="zh-CN" altLang="en-US" sz="2800" dirty="0"/>
              <a:t>送开始到</a:t>
            </a:r>
            <a:r>
              <a:rPr lang="en-US" altLang="zh-CN" sz="2800" dirty="0"/>
              <a:t>H2</a:t>
            </a:r>
            <a:r>
              <a:rPr lang="zh-CN" altLang="en-US" sz="2800" dirty="0"/>
              <a:t>接收结束需要</a:t>
            </a:r>
            <a:r>
              <a:rPr lang="zh-CN" altLang="en-US" sz="2800"/>
              <a:t>的时间至少是多少？</a:t>
            </a:r>
            <a:endParaRPr lang="en-US" altLang="zh-CN" sz="2800" dirty="0"/>
          </a:p>
        </p:txBody>
      </p:sp>
      <p:sp>
        <p:nvSpPr>
          <p:cNvPr id="2" name="流程图: 可选过程 1">
            <a:extLst>
              <a:ext uri="{FF2B5EF4-FFF2-40B4-BE49-F238E27FC236}">
                <a16:creationId xmlns:a16="http://schemas.microsoft.com/office/drawing/2014/main" id="{C5F50B04-1344-19B9-48EB-615C8343FD9E}"/>
              </a:ext>
            </a:extLst>
          </p:cNvPr>
          <p:cNvSpPr/>
          <p:nvPr/>
        </p:nvSpPr>
        <p:spPr bwMode="auto">
          <a:xfrm>
            <a:off x="1640632" y="4221088"/>
            <a:ext cx="1008112" cy="720080"/>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rPr>
              <a:t>H1</a:t>
            </a:r>
            <a:endParaRPr kumimoji="0" lang="zh-CN" altLang="en-US" sz="1800" b="0" i="0" u="none" strike="noStrike" cap="none" normalizeH="0" baseline="0" dirty="0">
              <a:ln>
                <a:noFill/>
              </a:ln>
              <a:solidFill>
                <a:schemeClr val="tx1"/>
              </a:solidFill>
              <a:effectLst/>
              <a:latin typeface="Arial" charset="0"/>
            </a:endParaRPr>
          </a:p>
        </p:txBody>
      </p:sp>
      <p:cxnSp>
        <p:nvCxnSpPr>
          <p:cNvPr id="7" name="直接连接符 6">
            <a:extLst>
              <a:ext uri="{FF2B5EF4-FFF2-40B4-BE49-F238E27FC236}">
                <a16:creationId xmlns:a16="http://schemas.microsoft.com/office/drawing/2014/main" id="{EA47AC05-A9A4-F922-9BDD-748A49787DC5}"/>
              </a:ext>
            </a:extLst>
          </p:cNvPr>
          <p:cNvCxnSpPr>
            <a:stCxn id="2" idx="3"/>
          </p:cNvCxnSpPr>
          <p:nvPr/>
        </p:nvCxnSpPr>
        <p:spPr bwMode="auto">
          <a:xfrm>
            <a:off x="2648744" y="4581128"/>
            <a:ext cx="122413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椭圆 7">
            <a:extLst>
              <a:ext uri="{FF2B5EF4-FFF2-40B4-BE49-F238E27FC236}">
                <a16:creationId xmlns:a16="http://schemas.microsoft.com/office/drawing/2014/main" id="{62513528-DFB0-2D6C-A03E-EE45DE811433}"/>
              </a:ext>
            </a:extLst>
          </p:cNvPr>
          <p:cNvSpPr/>
          <p:nvPr/>
        </p:nvSpPr>
        <p:spPr bwMode="auto">
          <a:xfrm>
            <a:off x="3872880" y="4293096"/>
            <a:ext cx="720080"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
        <p:nvSpPr>
          <p:cNvPr id="9" name="椭圆 8">
            <a:extLst>
              <a:ext uri="{FF2B5EF4-FFF2-40B4-BE49-F238E27FC236}">
                <a16:creationId xmlns:a16="http://schemas.microsoft.com/office/drawing/2014/main" id="{593CBC28-2D57-1BAA-C78C-2F1A4CD4EB98}"/>
              </a:ext>
            </a:extLst>
          </p:cNvPr>
          <p:cNvSpPr/>
          <p:nvPr/>
        </p:nvSpPr>
        <p:spPr bwMode="auto">
          <a:xfrm>
            <a:off x="5607100" y="4308933"/>
            <a:ext cx="720080"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椭圆 9">
            <a:extLst>
              <a:ext uri="{FF2B5EF4-FFF2-40B4-BE49-F238E27FC236}">
                <a16:creationId xmlns:a16="http://schemas.microsoft.com/office/drawing/2014/main" id="{73679111-FE06-0C07-E74F-DA50F5C8E1DE}"/>
              </a:ext>
            </a:extLst>
          </p:cNvPr>
          <p:cNvSpPr/>
          <p:nvPr/>
        </p:nvSpPr>
        <p:spPr bwMode="auto">
          <a:xfrm>
            <a:off x="4736976" y="5373216"/>
            <a:ext cx="720080"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1" name="流程图: 可选过程 10">
            <a:extLst>
              <a:ext uri="{FF2B5EF4-FFF2-40B4-BE49-F238E27FC236}">
                <a16:creationId xmlns:a16="http://schemas.microsoft.com/office/drawing/2014/main" id="{3C53266D-7121-F801-076C-1497F1269DF9}"/>
              </a:ext>
            </a:extLst>
          </p:cNvPr>
          <p:cNvSpPr/>
          <p:nvPr/>
        </p:nvSpPr>
        <p:spPr bwMode="auto">
          <a:xfrm>
            <a:off x="7551316" y="4221088"/>
            <a:ext cx="1008112" cy="720080"/>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rPr>
              <a:t>H2</a:t>
            </a:r>
            <a:endParaRPr kumimoji="0" lang="zh-CN" altLang="en-US" sz="1800" b="0" i="0" u="none" strike="noStrike" cap="none" normalizeH="0" baseline="0" dirty="0">
              <a:ln>
                <a:noFill/>
              </a:ln>
              <a:solidFill>
                <a:schemeClr val="tx1"/>
              </a:solidFill>
              <a:effectLst/>
              <a:latin typeface="Arial" charset="0"/>
            </a:endParaRPr>
          </a:p>
        </p:txBody>
      </p:sp>
      <p:cxnSp>
        <p:nvCxnSpPr>
          <p:cNvPr id="12" name="直接连接符 11">
            <a:extLst>
              <a:ext uri="{FF2B5EF4-FFF2-40B4-BE49-F238E27FC236}">
                <a16:creationId xmlns:a16="http://schemas.microsoft.com/office/drawing/2014/main" id="{AF7356EF-43CA-C34E-89F3-9FCDBFB4284C}"/>
              </a:ext>
            </a:extLst>
          </p:cNvPr>
          <p:cNvCxnSpPr>
            <a:stCxn id="8" idx="6"/>
            <a:endCxn id="9" idx="2"/>
          </p:cNvCxnSpPr>
          <p:nvPr/>
        </p:nvCxnSpPr>
        <p:spPr bwMode="auto">
          <a:xfrm>
            <a:off x="4592960" y="4581128"/>
            <a:ext cx="1014140" cy="158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B0573187-9FF2-6C37-C6E0-26633D025777}"/>
              </a:ext>
            </a:extLst>
          </p:cNvPr>
          <p:cNvCxnSpPr/>
          <p:nvPr/>
        </p:nvCxnSpPr>
        <p:spPr bwMode="auto">
          <a:xfrm>
            <a:off x="6327180" y="4596965"/>
            <a:ext cx="122413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180DFFF7-F1B5-639B-CCDF-2154C55161AA}"/>
              </a:ext>
            </a:extLst>
          </p:cNvPr>
          <p:cNvCxnSpPr>
            <a:endCxn id="10" idx="1"/>
          </p:cNvCxnSpPr>
          <p:nvPr/>
        </p:nvCxnSpPr>
        <p:spPr bwMode="auto">
          <a:xfrm>
            <a:off x="4262357" y="4884997"/>
            <a:ext cx="580072" cy="5725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EB10DEB2-19E6-091C-43E0-614C3D0D3B46}"/>
              </a:ext>
            </a:extLst>
          </p:cNvPr>
          <p:cNvCxnSpPr>
            <a:endCxn id="9" idx="3"/>
          </p:cNvCxnSpPr>
          <p:nvPr/>
        </p:nvCxnSpPr>
        <p:spPr bwMode="auto">
          <a:xfrm flipV="1">
            <a:off x="5321699" y="4800634"/>
            <a:ext cx="390854" cy="63760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20">
            <a:extLst>
              <a:ext uri="{FF2B5EF4-FFF2-40B4-BE49-F238E27FC236}">
                <a16:creationId xmlns:a16="http://schemas.microsoft.com/office/drawing/2014/main" id="{4D245795-1DB7-EBD4-750A-62FB3D18272C}"/>
              </a:ext>
            </a:extLst>
          </p:cNvPr>
          <p:cNvSpPr txBox="1"/>
          <p:nvPr/>
        </p:nvSpPr>
        <p:spPr>
          <a:xfrm>
            <a:off x="3650289" y="3801395"/>
            <a:ext cx="1224136" cy="461665"/>
          </a:xfrm>
          <a:prstGeom prst="rect">
            <a:avLst/>
          </a:prstGeom>
          <a:noFill/>
        </p:spPr>
        <p:txBody>
          <a:bodyPr wrap="square" rtlCol="0">
            <a:spAutoFit/>
          </a:bodyPr>
          <a:lstStyle/>
          <a:p>
            <a:r>
              <a:rPr lang="zh-CN" altLang="en-US" sz="2400" dirty="0"/>
              <a:t>路由器</a:t>
            </a:r>
          </a:p>
        </p:txBody>
      </p:sp>
    </p:spTree>
    <p:extLst>
      <p:ext uri="{BB962C8B-B14F-4D97-AF65-F5344CB8AC3E}">
        <p14:creationId xmlns:p14="http://schemas.microsoft.com/office/powerpoint/2010/main" val="17208318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F1CAEF9-F96B-4AB4-8DB5-1708CE5CE577}"/>
                  </a:ext>
                </a:extLst>
              </p:cNvPr>
              <p:cNvSpPr txBox="1">
                <a:spLocks noChangeArrowheads="1"/>
              </p:cNvSpPr>
              <p:nvPr/>
            </p:nvSpPr>
            <p:spPr bwMode="auto">
              <a:xfrm>
                <a:off x="560512" y="692696"/>
                <a:ext cx="9066212" cy="230425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由习题</a:t>
                </a:r>
                <a:r>
                  <a:rPr lang="en-US" altLang="zh-CN" sz="2800" kern="0" dirty="0"/>
                  <a:t>2</a:t>
                </a:r>
                <a:r>
                  <a:rPr lang="zh-CN" altLang="en-US" sz="2800" kern="0" dirty="0"/>
                  <a:t>的结论，发送时延（这里就是总时延）为</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rPr>
                        <m:t>𝑫</m:t>
                      </m:r>
                      <m:r>
                        <a:rPr lang="en-US" altLang="zh-CN" sz="2800" b="1" i="1" kern="0" smtClean="0">
                          <a:latin typeface="Cambria Math" panose="02040503050406030204" pitchFamily="18" charset="0"/>
                        </a:rPr>
                        <m:t>=</m:t>
                      </m:r>
                      <m:f>
                        <m:fPr>
                          <m:ctrlPr>
                            <a:rPr lang="en-US" altLang="zh-CN" sz="2800" i="1" kern="0">
                              <a:latin typeface="Cambria Math" panose="02040503050406030204" pitchFamily="18" charset="0"/>
                            </a:rPr>
                          </m:ctrlPr>
                        </m:fPr>
                        <m:num>
                          <m:d>
                            <m:dPr>
                              <m:ctrlPr>
                                <a:rPr lang="en-US" altLang="zh-CN" sz="2800" i="1" kern="0">
                                  <a:latin typeface="Cambria Math" panose="02040503050406030204" pitchFamily="18" charset="0"/>
                                </a:rPr>
                              </m:ctrlPr>
                            </m:dPr>
                            <m:e>
                              <m:r>
                                <a:rPr lang="en-US" altLang="zh-CN" sz="2800" i="1" kern="0">
                                  <a:latin typeface="Cambria Math" panose="02040503050406030204" pitchFamily="18" charset="0"/>
                                </a:rPr>
                                <m:t>𝒌</m:t>
                              </m:r>
                              <m:r>
                                <a:rPr lang="en-US" altLang="zh-CN" sz="2800" i="1" kern="0">
                                  <a:latin typeface="Cambria Math" panose="02040503050406030204" pitchFamily="18" charset="0"/>
                                </a:rPr>
                                <m:t>−</m:t>
                              </m:r>
                              <m:r>
                                <a:rPr lang="en-US" altLang="zh-CN" sz="2800" i="1" kern="0">
                                  <a:latin typeface="Cambria Math" panose="02040503050406030204" pitchFamily="18" charset="0"/>
                                </a:rPr>
                                <m:t>𝟏</m:t>
                              </m:r>
                            </m:e>
                          </m:d>
                          <m:r>
                            <a:rPr lang="en-US" altLang="zh-CN" sz="2800" i="1" kern="0">
                              <a:latin typeface="Cambria Math" panose="02040503050406030204" pitchFamily="18" charset="0"/>
                            </a:rPr>
                            <m:t>(</m:t>
                          </m:r>
                          <m:r>
                            <a:rPr lang="en-US" altLang="zh-CN" sz="2800" i="1" kern="0">
                              <a:latin typeface="Cambria Math" panose="02040503050406030204" pitchFamily="18" charset="0"/>
                            </a:rPr>
                            <m:t>𝒑</m:t>
                          </m:r>
                          <m:r>
                            <a:rPr lang="en-US" altLang="zh-CN" sz="2800" i="1" kern="0">
                              <a:latin typeface="Cambria Math" panose="02040503050406030204" pitchFamily="18" charset="0"/>
                            </a:rPr>
                            <m:t>+</m:t>
                          </m:r>
                          <m:r>
                            <a:rPr lang="en-US" altLang="zh-CN" sz="2800" i="1" kern="0">
                              <a:latin typeface="Cambria Math" panose="02040503050406030204" pitchFamily="18" charset="0"/>
                            </a:rPr>
                            <m:t>𝒉</m:t>
                          </m:r>
                          <m:r>
                            <a:rPr lang="en-US" altLang="zh-CN" sz="2800" i="1" kern="0">
                              <a:latin typeface="Cambria Math" panose="02040503050406030204" pitchFamily="18" charset="0"/>
                            </a:rPr>
                            <m:t>)</m:t>
                          </m:r>
                        </m:num>
                        <m:den>
                          <m:r>
                            <a:rPr lang="en-US" altLang="zh-CN" sz="2800" i="1" kern="0">
                              <a:latin typeface="Cambria Math" panose="02040503050406030204" pitchFamily="18" charset="0"/>
                            </a:rPr>
                            <m:t>𝒃</m:t>
                          </m:r>
                        </m:den>
                      </m:f>
                      <m:r>
                        <a:rPr lang="en-US" altLang="zh-CN" sz="2800" i="1" kern="0">
                          <a:latin typeface="Cambria Math" panose="02040503050406030204" pitchFamily="18" charset="0"/>
                        </a:rPr>
                        <m:t>+</m:t>
                      </m:r>
                      <m:f>
                        <m:fPr>
                          <m:ctrlPr>
                            <a:rPr lang="en-US" altLang="zh-CN" sz="2800" i="1" kern="0">
                              <a:latin typeface="Cambria Math" panose="02040503050406030204" pitchFamily="18" charset="0"/>
                            </a:rPr>
                          </m:ctrlPr>
                        </m:fPr>
                        <m:num>
                          <m:r>
                            <a:rPr lang="en-US" altLang="zh-CN" sz="2800" i="1" kern="0">
                              <a:latin typeface="Cambria Math" panose="02040503050406030204" pitchFamily="18" charset="0"/>
                            </a:rPr>
                            <m:t>𝒙</m:t>
                          </m:r>
                        </m:num>
                        <m:den>
                          <m:r>
                            <a:rPr lang="en-US" altLang="zh-CN" sz="2800" i="1" kern="0">
                              <a:latin typeface="Cambria Math" panose="02040503050406030204" pitchFamily="18" charset="0"/>
                            </a:rPr>
                            <m:t>𝒑</m:t>
                          </m:r>
                        </m:den>
                      </m:f>
                      <m:f>
                        <m:fPr>
                          <m:ctrlPr>
                            <a:rPr lang="en-US" altLang="zh-CN" sz="2800" i="1" kern="0">
                              <a:latin typeface="Cambria Math" panose="02040503050406030204" pitchFamily="18" charset="0"/>
                            </a:rPr>
                          </m:ctrlPr>
                        </m:fPr>
                        <m:num>
                          <m:r>
                            <a:rPr lang="en-US" altLang="zh-CN" sz="2800" i="1" kern="0">
                              <a:latin typeface="Cambria Math" panose="02040503050406030204" pitchFamily="18" charset="0"/>
                            </a:rPr>
                            <m:t>𝒑</m:t>
                          </m:r>
                          <m:r>
                            <a:rPr lang="en-US" altLang="zh-CN" sz="2800" i="1" kern="0">
                              <a:latin typeface="Cambria Math" panose="02040503050406030204" pitchFamily="18" charset="0"/>
                            </a:rPr>
                            <m:t>+</m:t>
                          </m:r>
                          <m:r>
                            <a:rPr lang="en-US" altLang="zh-CN" sz="2800" i="1" kern="0">
                              <a:latin typeface="Cambria Math" panose="02040503050406030204" pitchFamily="18" charset="0"/>
                            </a:rPr>
                            <m:t>𝒉</m:t>
                          </m:r>
                        </m:num>
                        <m:den>
                          <m:r>
                            <a:rPr lang="en-US" altLang="zh-CN" sz="2800" i="1" kern="0">
                              <a:latin typeface="Cambria Math" panose="02040503050406030204" pitchFamily="18" charset="0"/>
                            </a:rPr>
                            <m:t>𝒃</m:t>
                          </m:r>
                        </m:den>
                      </m:f>
                      <m:r>
                        <a:rPr lang="en-US" altLang="zh-CN" sz="2800" b="1" i="1" kern="0" smtClean="0">
                          <a:latin typeface="Cambria Math" panose="02040503050406030204" pitchFamily="18" charset="0"/>
                        </a:rPr>
                        <m:t>,</m:t>
                      </m:r>
                    </m:oMath>
                  </m:oMathPara>
                </a14:m>
                <a:endParaRPr lang="en-US" altLang="zh-CN" sz="2800" kern="0" dirty="0"/>
              </a:p>
            </p:txBody>
          </p:sp>
        </mc:Choice>
        <mc:Fallback xmlns="">
          <p:sp>
            <p:nvSpPr>
              <p:cNvPr id="4" name="Rectangle 3">
                <a:extLst>
                  <a:ext uri="{FF2B5EF4-FFF2-40B4-BE49-F238E27FC236}">
                    <a16:creationId xmlns:a16="http://schemas.microsoft.com/office/drawing/2014/main" id="{3F1CAEF9-F96B-4AB4-8DB5-1708CE5CE577}"/>
                  </a:ext>
                </a:extLst>
              </p:cNvPr>
              <p:cNvSpPr txBox="1">
                <a:spLocks noRot="1" noChangeAspect="1" noMove="1" noResize="1" noEditPoints="1" noAdjustHandles="1" noChangeArrowheads="1" noChangeShapeType="1" noTextEdit="1"/>
              </p:cNvSpPr>
              <p:nvPr/>
            </p:nvSpPr>
            <p:spPr bwMode="auto">
              <a:xfrm>
                <a:off x="560512" y="692696"/>
                <a:ext cx="9066212" cy="2304256"/>
              </a:xfrm>
              <a:prstGeom prst="rect">
                <a:avLst/>
              </a:prstGeom>
              <a:blipFill>
                <a:blip r:embed="rId3"/>
                <a:stretch>
                  <a:fillRect l="-1412" t="-29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DF36E3AA-88F8-6C3A-2633-DCA32AE9EC0D}"/>
                  </a:ext>
                </a:extLst>
              </p:cNvPr>
              <p:cNvSpPr txBox="1">
                <a:spLocks noChangeArrowheads="1"/>
              </p:cNvSpPr>
              <p:nvPr/>
            </p:nvSpPr>
            <p:spPr bwMode="auto">
              <a:xfrm>
                <a:off x="419894" y="2649051"/>
                <a:ext cx="9066212" cy="15598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这里，</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rPr>
                        <m:t>𝒑</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𝟗𝟖𝟎</m:t>
                      </m:r>
                      <m:r>
                        <a:rPr lang="en-US" altLang="zh-CN" sz="2800" b="1" i="0" kern="0" smtClean="0">
                          <a:latin typeface="Cambria Math" panose="02040503050406030204" pitchFamily="18" charset="0"/>
                        </a:rPr>
                        <m:t>𝐁</m:t>
                      </m:r>
                      <m:r>
                        <a:rPr lang="en-US" altLang="zh-CN" sz="2800" b="1" i="1" kern="0" smtClean="0">
                          <a:latin typeface="Cambria Math" panose="02040503050406030204" pitchFamily="18" charset="0"/>
                        </a:rPr>
                        <m:t>, </m:t>
                      </m:r>
                      <m:r>
                        <a:rPr lang="en-US" altLang="zh-CN" sz="2800" b="1" i="1" kern="0" smtClean="0">
                          <a:latin typeface="Cambria Math" panose="02040503050406030204" pitchFamily="18" charset="0"/>
                        </a:rPr>
                        <m:t>𝒉</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𝟐𝟎</m:t>
                      </m:r>
                      <m:r>
                        <a:rPr lang="en-US" altLang="zh-CN" sz="2800" b="1" i="0" kern="0" smtClean="0">
                          <a:latin typeface="Cambria Math" panose="02040503050406030204" pitchFamily="18" charset="0"/>
                        </a:rPr>
                        <m:t>𝐁</m:t>
                      </m:r>
                      <m:r>
                        <a:rPr lang="en-US" altLang="zh-CN" sz="2800" b="1" i="1" kern="0" smtClean="0">
                          <a:latin typeface="Cambria Math" panose="02040503050406030204" pitchFamily="18" charset="0"/>
                        </a:rPr>
                        <m:t>, </m:t>
                      </m:r>
                      <m:r>
                        <a:rPr lang="en-US" altLang="zh-CN" sz="2800" b="1" i="1" kern="0" smtClean="0">
                          <a:latin typeface="Cambria Math" panose="02040503050406030204" pitchFamily="18" charset="0"/>
                        </a:rPr>
                        <m:t>𝒌</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𝟑</m:t>
                      </m:r>
                      <m:r>
                        <a:rPr lang="en-US" altLang="zh-CN" sz="2800" b="1" i="1" kern="0" smtClean="0">
                          <a:latin typeface="Cambria Math" panose="02040503050406030204" pitchFamily="18" charset="0"/>
                        </a:rPr>
                        <m:t>, </m:t>
                      </m:r>
                      <m:r>
                        <a:rPr lang="en-US" altLang="zh-CN" sz="2800" b="1" i="1" kern="0" smtClean="0">
                          <a:latin typeface="Cambria Math" panose="02040503050406030204" pitchFamily="18" charset="0"/>
                        </a:rPr>
                        <m:t>𝒃</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𝟏𝟐</m:t>
                      </m:r>
                      <m:r>
                        <a:rPr lang="en-US" altLang="zh-CN" sz="2800" b="1" i="1" kern="0" smtClean="0">
                          <a:latin typeface="Cambria Math" panose="02040503050406030204" pitchFamily="18" charset="0"/>
                        </a:rPr>
                        <m:t>.</m:t>
                      </m:r>
                      <m:r>
                        <a:rPr lang="en-US" altLang="zh-CN" sz="2800" b="1" i="0" kern="0" smtClean="0">
                          <a:latin typeface="Cambria Math" panose="02040503050406030204" pitchFamily="18" charset="0"/>
                        </a:rPr>
                        <m:t>𝟓𝐌𝐁</m:t>
                      </m:r>
                      <m:r>
                        <a:rPr lang="en-US" altLang="zh-CN" sz="2800" b="1" i="0" kern="0" smtClean="0">
                          <a:latin typeface="Cambria Math" panose="02040503050406030204" pitchFamily="18" charset="0"/>
                        </a:rPr>
                        <m:t>/</m:t>
                      </m:r>
                      <m:r>
                        <a:rPr lang="en-US" altLang="zh-CN" sz="2800" b="1" i="0" kern="0" smtClean="0">
                          <a:latin typeface="Cambria Math" panose="02040503050406030204" pitchFamily="18" charset="0"/>
                        </a:rPr>
                        <m:t>𝐒</m:t>
                      </m:r>
                    </m:oMath>
                  </m:oMathPara>
                </a14:m>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rPr>
                        <m:t>𝒙</m:t>
                      </m:r>
                      <m:r>
                        <a:rPr lang="en-US" altLang="zh-CN" sz="2800" b="1" i="1" kern="0" smtClean="0">
                          <a:latin typeface="Cambria Math" panose="02040503050406030204" pitchFamily="18" charset="0"/>
                        </a:rPr>
                        <m:t>=</m:t>
                      </m:r>
                      <m:r>
                        <a:rPr lang="en-US" altLang="zh-CN" sz="2800" b="1" i="0" kern="0" smtClean="0">
                          <a:latin typeface="Cambria Math" panose="02040503050406030204" pitchFamily="18" charset="0"/>
                        </a:rPr>
                        <m:t>𝟗𝟖𝟎𝟎𝟎𝟎𝐁</m:t>
                      </m:r>
                    </m:oMath>
                  </m:oMathPara>
                </a14:m>
                <a:endParaRPr lang="en-US" altLang="zh-CN" sz="2800" kern="0" dirty="0"/>
              </a:p>
            </p:txBody>
          </p:sp>
        </mc:Choice>
        <mc:Fallback xmlns="">
          <p:sp>
            <p:nvSpPr>
              <p:cNvPr id="5" name="Rectangle 3">
                <a:extLst>
                  <a:ext uri="{FF2B5EF4-FFF2-40B4-BE49-F238E27FC236}">
                    <a16:creationId xmlns:a16="http://schemas.microsoft.com/office/drawing/2014/main" id="{DF36E3AA-88F8-6C3A-2633-DCA32AE9EC0D}"/>
                  </a:ext>
                </a:extLst>
              </p:cNvPr>
              <p:cNvSpPr txBox="1">
                <a:spLocks noRot="1" noChangeAspect="1" noMove="1" noResize="1" noEditPoints="1" noAdjustHandles="1" noChangeArrowheads="1" noChangeShapeType="1" noTextEdit="1"/>
              </p:cNvSpPr>
              <p:nvPr/>
            </p:nvSpPr>
            <p:spPr bwMode="auto">
              <a:xfrm>
                <a:off x="419894" y="2649051"/>
                <a:ext cx="9066212" cy="1559898"/>
              </a:xfrm>
              <a:prstGeom prst="rect">
                <a:avLst/>
              </a:prstGeom>
              <a:blipFill>
                <a:blip r:embed="rId4"/>
                <a:stretch>
                  <a:fillRect l="-1412" t="-43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8CEDE78B-87A9-B7F5-94A6-60CCEC47C842}"/>
                  </a:ext>
                </a:extLst>
              </p:cNvPr>
              <p:cNvSpPr txBox="1">
                <a:spLocks noChangeArrowheads="1"/>
              </p:cNvSpPr>
              <p:nvPr/>
            </p:nvSpPr>
            <p:spPr bwMode="auto">
              <a:xfrm>
                <a:off x="419894" y="4005064"/>
                <a:ext cx="9066212" cy="15598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代入可得</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rPr>
                        <m:t>𝑫</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𝟖𝟎</m:t>
                      </m:r>
                      <m:r>
                        <a:rPr lang="en-US" altLang="zh-CN" sz="2800" b="1" i="1" kern="0" smtClean="0">
                          <a:latin typeface="Cambria Math" panose="02040503050406030204" pitchFamily="18" charset="0"/>
                        </a:rPr>
                        <m:t>.</m:t>
                      </m:r>
                      <m:r>
                        <a:rPr lang="en-US" altLang="zh-CN" sz="2800" b="1" i="0" kern="0" smtClean="0">
                          <a:latin typeface="Cambria Math" panose="02040503050406030204" pitchFamily="18" charset="0"/>
                        </a:rPr>
                        <m:t>𝟏𝟔𝐦𝐬</m:t>
                      </m:r>
                    </m:oMath>
                  </m:oMathPara>
                </a14:m>
                <a:endParaRPr lang="en-US" altLang="zh-CN" sz="2800" kern="0" dirty="0"/>
              </a:p>
            </p:txBody>
          </p:sp>
        </mc:Choice>
        <mc:Fallback xmlns="">
          <p:sp>
            <p:nvSpPr>
              <p:cNvPr id="6" name="Rectangle 3">
                <a:extLst>
                  <a:ext uri="{FF2B5EF4-FFF2-40B4-BE49-F238E27FC236}">
                    <a16:creationId xmlns:a16="http://schemas.microsoft.com/office/drawing/2014/main" id="{8CEDE78B-87A9-B7F5-94A6-60CCEC47C842}"/>
                  </a:ext>
                </a:extLst>
              </p:cNvPr>
              <p:cNvSpPr txBox="1">
                <a:spLocks noRot="1" noChangeAspect="1" noMove="1" noResize="1" noEditPoints="1" noAdjustHandles="1" noChangeArrowheads="1" noChangeShapeType="1" noTextEdit="1"/>
              </p:cNvSpPr>
              <p:nvPr/>
            </p:nvSpPr>
            <p:spPr bwMode="auto">
              <a:xfrm>
                <a:off x="419894" y="4005064"/>
                <a:ext cx="9066212" cy="1559898"/>
              </a:xfrm>
              <a:prstGeom prst="rect">
                <a:avLst/>
              </a:prstGeom>
              <a:blipFill>
                <a:blip r:embed="rId5"/>
                <a:stretch>
                  <a:fillRect l="-1412" t="-42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18595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576064"/>
          </a:xfrm>
        </p:spPr>
        <p:txBody>
          <a:bodyPr/>
          <a:lstStyle/>
          <a:p>
            <a:pPr marL="0" indent="0">
              <a:lnSpc>
                <a:spcPct val="114000"/>
              </a:lnSpc>
              <a:buNone/>
            </a:pPr>
            <a:r>
              <a:rPr lang="zh-CN" altLang="en-US" sz="2800" dirty="0"/>
              <a:t>习题</a:t>
            </a:r>
            <a:r>
              <a:rPr lang="en-US" altLang="zh-CN" sz="2800" dirty="0"/>
              <a:t>4</a:t>
            </a:r>
            <a:r>
              <a:rPr lang="zh-CN" altLang="en-US" sz="2800" dirty="0"/>
              <a:t>：</a:t>
            </a:r>
            <a:r>
              <a:rPr lang="en-US" altLang="zh-CN" sz="2800" dirty="0"/>
              <a:t>P40  1-28</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1C995F7-E06B-CD73-E92D-BA374C6FC030}"/>
                  </a:ext>
                </a:extLst>
              </p:cNvPr>
              <p:cNvSpPr txBox="1">
                <a:spLocks noChangeArrowheads="1"/>
              </p:cNvSpPr>
              <p:nvPr/>
            </p:nvSpPr>
            <p:spPr bwMode="auto">
              <a:xfrm>
                <a:off x="463639" y="1124744"/>
                <a:ext cx="9066212" cy="28803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en-US" altLang="zh-CN" sz="2800" kern="0" dirty="0"/>
                  <a:t>(1) </a:t>
                </a:r>
                <a:r>
                  <a:rPr lang="zh-CN" altLang="en-US" sz="2800" kern="0" dirty="0"/>
                  <a:t>因为</a:t>
                </a:r>
                <a:r>
                  <a:rPr lang="en-US" altLang="zh-CN" sz="2800" kern="0" dirty="0"/>
                  <a:t>RTT = 80ms</a:t>
                </a:r>
                <a:r>
                  <a:rPr lang="zh-CN" altLang="en-US" sz="2800" kern="0" dirty="0"/>
                  <a:t>，所以传播时延为</a:t>
                </a:r>
                <a:r>
                  <a:rPr lang="en-US" altLang="zh-CN" sz="2800" kern="0" dirty="0"/>
                  <a:t>40ms</a:t>
                </a:r>
                <a:r>
                  <a:rPr lang="zh-CN" altLang="en-US" sz="2800" kern="0" dirty="0"/>
                  <a:t>。</a:t>
                </a:r>
                <a:endParaRPr lang="en-US" altLang="zh-CN" sz="2800" kern="0" dirty="0"/>
              </a:p>
              <a:p>
                <a:pPr marL="0" indent="0">
                  <a:lnSpc>
                    <a:spcPct val="114000"/>
                  </a:lnSpc>
                  <a:buNone/>
                </a:pPr>
                <a:r>
                  <a:rPr lang="zh-CN" altLang="en-US" sz="2800" kern="0" dirty="0"/>
                  <a:t>总时延</a:t>
                </a:r>
                <a:r>
                  <a:rPr lang="en-US" altLang="zh-CN" sz="2800" kern="0" dirty="0"/>
                  <a:t>t</a:t>
                </a:r>
                <a:r>
                  <a:rPr lang="zh-CN" altLang="en-US" sz="2800" kern="0" dirty="0"/>
                  <a:t> </a:t>
                </a:r>
                <a:r>
                  <a:rPr lang="en-US" altLang="zh-CN" sz="2800" kern="0" dirty="0"/>
                  <a:t>= </a:t>
                </a:r>
                <a:r>
                  <a:rPr lang="zh-CN" altLang="en-US" sz="2800" kern="0" dirty="0"/>
                  <a:t>握手时间 </a:t>
                </a:r>
                <a:r>
                  <a:rPr lang="en-US" altLang="zh-CN" sz="2800" kern="0" dirty="0"/>
                  <a:t>+ </a:t>
                </a:r>
                <a:r>
                  <a:rPr lang="zh-CN" altLang="en-US" sz="2800" kern="0" dirty="0"/>
                  <a:t>发送时延 </a:t>
                </a:r>
                <a:r>
                  <a:rPr lang="en-US" altLang="zh-CN" sz="2800" kern="0" dirty="0"/>
                  <a:t>+ </a:t>
                </a:r>
                <a:r>
                  <a:rPr lang="zh-CN" altLang="en-US" sz="2800" kern="0" dirty="0"/>
                  <a:t>传播时延。 </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rPr>
                        <m:t>𝒕</m:t>
                      </m:r>
                      <m:r>
                        <a:rPr lang="en-US" altLang="zh-CN" sz="2800" b="1" i="1" kern="0" smtClean="0">
                          <a:latin typeface="Cambria Math" panose="02040503050406030204" pitchFamily="18" charset="0"/>
                        </a:rPr>
                        <m:t>=</m:t>
                      </m:r>
                      <m:r>
                        <a:rPr lang="en-US" altLang="zh-CN" sz="2800" i="1" kern="0">
                          <a:latin typeface="Cambria Math" panose="02040503050406030204" pitchFamily="18" charset="0"/>
                          <a:ea typeface="Cambria Math" panose="02040503050406030204" pitchFamily="18" charset="0"/>
                        </a:rPr>
                        <m:t>𝟏𝟔𝟎</m:t>
                      </m:r>
                      <m:r>
                        <a:rPr lang="en-US" altLang="zh-CN" sz="2800" i="1" kern="0">
                          <a:latin typeface="Cambria Math" panose="02040503050406030204" pitchFamily="18" charset="0"/>
                          <a:ea typeface="Cambria Math" panose="02040503050406030204" pitchFamily="18" charset="0"/>
                        </a:rPr>
                        <m:t>𝒎𝒔</m:t>
                      </m:r>
                      <m:r>
                        <a:rPr lang="en-US" altLang="zh-CN" sz="2800" i="1" kern="0" smtClean="0">
                          <a:latin typeface="Cambria Math" panose="02040503050406030204" pitchFamily="18" charset="0"/>
                          <a:ea typeface="Cambria Math" panose="02040503050406030204" pitchFamily="18" charset="0"/>
                        </a:rPr>
                        <m:t>+</m:t>
                      </m:r>
                      <m:f>
                        <m:fPr>
                          <m:ctrlPr>
                            <a:rPr lang="en-US" altLang="zh-CN" sz="2800" b="1" i="1" kern="0" smtClean="0">
                              <a:latin typeface="Cambria Math" panose="02040503050406030204" pitchFamily="18" charset="0"/>
                              <a:ea typeface="Cambria Math" panose="02040503050406030204" pitchFamily="18" charset="0"/>
                            </a:rPr>
                          </m:ctrlPr>
                        </m:fPr>
                        <m:num>
                          <m:r>
                            <a:rPr lang="en-US" altLang="zh-CN" sz="2800" i="1" kern="0">
                              <a:latin typeface="Cambria Math" panose="02040503050406030204" pitchFamily="18" charset="0"/>
                            </a:rPr>
                            <m:t>𝟏</m:t>
                          </m:r>
                          <m:r>
                            <a:rPr lang="en-US" altLang="zh-CN" sz="2800" i="1" kern="0">
                              <a:latin typeface="Cambria Math" panose="02040503050406030204" pitchFamily="18" charset="0"/>
                            </a:rPr>
                            <m:t>.</m:t>
                          </m:r>
                          <m:r>
                            <a:rPr lang="en-US" altLang="zh-CN" sz="2800" i="1" kern="0">
                              <a:latin typeface="Cambria Math" panose="02040503050406030204" pitchFamily="18" charset="0"/>
                            </a:rPr>
                            <m:t>𝟓</m:t>
                          </m:r>
                          <m:r>
                            <a:rPr lang="en-US" altLang="zh-CN" sz="2800" i="1" kern="0">
                              <a:latin typeface="Cambria Math" panose="02040503050406030204" pitchFamily="18" charset="0"/>
                              <a:ea typeface="Cambria Math" panose="02040503050406030204" pitchFamily="18" charset="0"/>
                            </a:rPr>
                            <m:t>×</m:t>
                          </m:r>
                          <m:sSup>
                            <m:sSupPr>
                              <m:ctrlPr>
                                <a:rPr lang="en-US" altLang="zh-CN" sz="2800" i="1" kern="0">
                                  <a:latin typeface="Cambria Math" panose="02040503050406030204" pitchFamily="18" charset="0"/>
                                  <a:ea typeface="Cambria Math" panose="02040503050406030204" pitchFamily="18" charset="0"/>
                                </a:rPr>
                              </m:ctrlPr>
                            </m:sSupPr>
                            <m:e>
                              <m:r>
                                <a:rPr lang="en-US" altLang="zh-CN" sz="2800" b="1" i="1" kern="0" smtClean="0">
                                  <a:latin typeface="Cambria Math" panose="02040503050406030204" pitchFamily="18" charset="0"/>
                                  <a:ea typeface="Cambria Math" panose="02040503050406030204" pitchFamily="18" charset="0"/>
                                </a:rPr>
                                <m:t>𝟐</m:t>
                              </m:r>
                            </m:e>
                            <m:sup>
                              <m:r>
                                <a:rPr lang="en-US" altLang="zh-CN" sz="2800" i="1" kern="0">
                                  <a:latin typeface="Cambria Math" panose="02040503050406030204" pitchFamily="18" charset="0"/>
                                  <a:ea typeface="Cambria Math" panose="02040503050406030204" pitchFamily="18" charset="0"/>
                                </a:rPr>
                                <m:t>𝟐𝟎</m:t>
                              </m:r>
                            </m:sup>
                          </m:sSup>
                          <m:r>
                            <a:rPr lang="en-US" altLang="zh-CN" sz="2800"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𝟖</m:t>
                          </m:r>
                        </m:num>
                        <m:den>
                          <m:r>
                            <a:rPr lang="en-US" altLang="zh-CN" sz="2800" i="1" kern="0">
                              <a:latin typeface="Cambria Math" panose="02040503050406030204" pitchFamily="18" charset="0"/>
                              <a:ea typeface="Cambria Math" panose="02040503050406030204" pitchFamily="18" charset="0"/>
                            </a:rPr>
                            <m:t>𝟏𝟎</m:t>
                          </m:r>
                          <m:r>
                            <a:rPr lang="en-US" altLang="zh-CN" sz="2800" i="1" kern="0">
                              <a:latin typeface="Cambria Math" panose="02040503050406030204" pitchFamily="18" charset="0"/>
                              <a:ea typeface="Cambria Math" panose="02040503050406030204" pitchFamily="18" charset="0"/>
                            </a:rPr>
                            <m:t>×</m:t>
                          </m:r>
                          <m:sSup>
                            <m:sSupPr>
                              <m:ctrlPr>
                                <a:rPr lang="en-US" altLang="zh-CN" sz="2800" i="1" kern="0" smtClean="0">
                                  <a:latin typeface="Cambria Math" panose="02040503050406030204" pitchFamily="18" charset="0"/>
                                  <a:ea typeface="Cambria Math" panose="02040503050406030204" pitchFamily="18" charset="0"/>
                                </a:rPr>
                              </m:ctrlPr>
                            </m:sSupPr>
                            <m:e>
                              <m:r>
                                <a:rPr lang="en-US" altLang="zh-CN" sz="2800" b="1" i="1" kern="0" smtClean="0">
                                  <a:latin typeface="Cambria Math" panose="02040503050406030204" pitchFamily="18" charset="0"/>
                                  <a:ea typeface="Cambria Math" panose="02040503050406030204" pitchFamily="18" charset="0"/>
                                </a:rPr>
                                <m:t>𝟏𝟎</m:t>
                              </m:r>
                            </m:e>
                            <m:sup>
                              <m:r>
                                <a:rPr lang="en-US" altLang="zh-CN" sz="2800" b="1" i="1" kern="0" smtClean="0">
                                  <a:latin typeface="Cambria Math" panose="02040503050406030204" pitchFamily="18" charset="0"/>
                                  <a:ea typeface="Cambria Math" panose="02040503050406030204" pitchFamily="18" charset="0"/>
                                </a:rPr>
                                <m:t>𝟔</m:t>
                              </m:r>
                            </m:sup>
                          </m:sSup>
                        </m:den>
                      </m:f>
                      <m:r>
                        <a:rPr lang="en-US" altLang="zh-CN" sz="2800" b="1" i="1" kern="0" smtClean="0">
                          <a:latin typeface="Cambria Math" panose="02040503050406030204" pitchFamily="18" charset="0"/>
                          <a:ea typeface="Cambria Math" panose="02040503050406030204" pitchFamily="18" charset="0"/>
                        </a:rPr>
                        <m:t>𝒔</m:t>
                      </m:r>
                      <m:r>
                        <a:rPr lang="en-US" altLang="zh-CN" sz="2800"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𝟒𝟎</m:t>
                      </m:r>
                      <m:r>
                        <a:rPr lang="en-US" altLang="zh-CN" sz="2800" b="1" i="1" kern="0" smtClean="0">
                          <a:latin typeface="Cambria Math" panose="02040503050406030204" pitchFamily="18" charset="0"/>
                          <a:ea typeface="Cambria Math" panose="02040503050406030204" pitchFamily="18" charset="0"/>
                        </a:rPr>
                        <m:t>𝒎𝒔</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𝟒𝟓𝟖</m:t>
                      </m:r>
                      <m:r>
                        <a:rPr lang="en-US" altLang="zh-CN" sz="2800" b="1" i="1" kern="0" smtClean="0">
                          <a:latin typeface="Cambria Math" panose="02040503050406030204" pitchFamily="18" charset="0"/>
                        </a:rPr>
                        <m:t>𝒔</m:t>
                      </m:r>
                      <m:r>
                        <a:rPr lang="zh-CN" altLang="en-US" sz="2800" i="1" kern="0">
                          <a:latin typeface="Cambria Math" panose="02040503050406030204" pitchFamily="18" charset="0"/>
                        </a:rPr>
                        <m:t>。</m:t>
                      </m:r>
                    </m:oMath>
                  </m:oMathPara>
                </a14:m>
                <a:endParaRPr lang="en-US" altLang="zh-CN" sz="2800" kern="0" dirty="0"/>
              </a:p>
            </p:txBody>
          </p:sp>
        </mc:Choice>
        <mc:Fallback xmlns="">
          <p:sp>
            <p:nvSpPr>
              <p:cNvPr id="4" name="Rectangle 3">
                <a:extLst>
                  <a:ext uri="{FF2B5EF4-FFF2-40B4-BE49-F238E27FC236}">
                    <a16:creationId xmlns:a16="http://schemas.microsoft.com/office/drawing/2014/main" id="{21C995F7-E06B-CD73-E92D-BA374C6FC030}"/>
                  </a:ext>
                </a:extLst>
              </p:cNvPr>
              <p:cNvSpPr txBox="1">
                <a:spLocks noRot="1" noChangeAspect="1" noMove="1" noResize="1" noEditPoints="1" noAdjustHandles="1" noChangeArrowheads="1" noChangeShapeType="1" noTextEdit="1"/>
              </p:cNvSpPr>
              <p:nvPr/>
            </p:nvSpPr>
            <p:spPr bwMode="auto">
              <a:xfrm>
                <a:off x="463639" y="1124744"/>
                <a:ext cx="9066212" cy="2880320"/>
              </a:xfrm>
              <a:prstGeom prst="rect">
                <a:avLst/>
              </a:prstGeom>
              <a:blipFill>
                <a:blip r:embed="rId3"/>
                <a:stretch>
                  <a:fillRect l="-1345" t="-23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5578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1C995F7-E06B-CD73-E92D-BA374C6FC030}"/>
                  </a:ext>
                </a:extLst>
              </p:cNvPr>
              <p:cNvSpPr txBox="1">
                <a:spLocks noChangeArrowheads="1"/>
              </p:cNvSpPr>
              <p:nvPr/>
            </p:nvSpPr>
            <p:spPr bwMode="auto">
              <a:xfrm>
                <a:off x="463639" y="1124744"/>
                <a:ext cx="9066212" cy="28803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en-US" altLang="zh-CN" sz="2800" kern="0" dirty="0"/>
                  <a:t>(2) </a:t>
                </a:r>
                <a:r>
                  <a:rPr lang="zh-CN" altLang="en-US" sz="2800" kern="0" dirty="0"/>
                  <a:t>分组数目为</a:t>
                </a:r>
                <a14:m>
                  <m:oMath xmlns:m="http://schemas.openxmlformats.org/officeDocument/2006/math">
                    <m:r>
                      <a:rPr lang="en-US" altLang="zh-CN" sz="2800" i="1" kern="0">
                        <a:latin typeface="Cambria Math" panose="02040503050406030204" pitchFamily="18" charset="0"/>
                      </a:rPr>
                      <m:t>𝟏</m:t>
                    </m:r>
                    <m:r>
                      <a:rPr lang="en-US" altLang="zh-CN" sz="2800" i="1" kern="0">
                        <a:latin typeface="Cambria Math" panose="02040503050406030204" pitchFamily="18" charset="0"/>
                      </a:rPr>
                      <m:t>.</m:t>
                    </m:r>
                    <m:r>
                      <a:rPr lang="en-US" altLang="zh-CN" sz="2800" i="1" kern="0">
                        <a:latin typeface="Cambria Math" panose="02040503050406030204" pitchFamily="18" charset="0"/>
                      </a:rPr>
                      <m:t>𝟓</m:t>
                    </m:r>
                    <m:r>
                      <a:rPr lang="en-US" altLang="zh-CN" sz="2800" i="1" kern="0">
                        <a:latin typeface="Cambria Math" panose="02040503050406030204" pitchFamily="18" charset="0"/>
                        <a:ea typeface="Cambria Math" panose="02040503050406030204" pitchFamily="18" charset="0"/>
                      </a:rPr>
                      <m:t>×</m:t>
                    </m:r>
                    <m:sSup>
                      <m:sSupPr>
                        <m:ctrlPr>
                          <a:rPr lang="en-US" altLang="zh-CN" sz="2800" i="1" kern="0">
                            <a:latin typeface="Cambria Math" panose="02040503050406030204" pitchFamily="18" charset="0"/>
                            <a:ea typeface="Cambria Math" panose="02040503050406030204" pitchFamily="18" charset="0"/>
                          </a:rPr>
                        </m:ctrlPr>
                      </m:sSupPr>
                      <m:e>
                        <m:r>
                          <a:rPr lang="en-US" altLang="zh-CN" sz="2800" i="1" kern="0">
                            <a:latin typeface="Cambria Math" panose="02040503050406030204" pitchFamily="18" charset="0"/>
                            <a:ea typeface="Cambria Math" panose="02040503050406030204" pitchFamily="18" charset="0"/>
                          </a:rPr>
                          <m:t>𝟐</m:t>
                        </m:r>
                      </m:e>
                      <m:sup>
                        <m:r>
                          <a:rPr lang="en-US" altLang="zh-CN" sz="2800" b="1" i="1" kern="0" smtClean="0">
                            <a:latin typeface="Cambria Math" panose="02040503050406030204" pitchFamily="18" charset="0"/>
                            <a:ea typeface="Cambria Math" panose="02040503050406030204" pitchFamily="18" charset="0"/>
                          </a:rPr>
                          <m:t>𝟏</m:t>
                        </m:r>
                        <m:r>
                          <a:rPr lang="en-US" altLang="zh-CN" sz="2800" i="1" kern="0">
                            <a:latin typeface="Cambria Math" panose="02040503050406030204" pitchFamily="18" charset="0"/>
                            <a:ea typeface="Cambria Math" panose="02040503050406030204" pitchFamily="18" charset="0"/>
                          </a:rPr>
                          <m:t>𝟎</m:t>
                        </m:r>
                      </m:sup>
                    </m:sSup>
                    <m:r>
                      <a:rPr lang="en-US" altLang="zh-CN" sz="2800" i="1" ker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𝟏𝟓𝟑𝟔</m:t>
                    </m:r>
                    <m:r>
                      <a:rPr lang="en-US" altLang="zh-CN" sz="2800" i="1" kern="0">
                        <a:latin typeface="Cambria Math" panose="02040503050406030204" pitchFamily="18" charset="0"/>
                        <a:ea typeface="Cambria Math" panose="02040503050406030204" pitchFamily="18" charset="0"/>
                      </a:rPr>
                      <m:t> </m:t>
                    </m:r>
                  </m:oMath>
                </a14:m>
                <a:r>
                  <a:rPr lang="zh-CN" altLang="en-US" sz="2800" kern="0" dirty="0"/>
                  <a:t>。</a:t>
                </a:r>
                <a:endParaRPr lang="en-US" altLang="zh-CN" sz="2800" kern="0" dirty="0"/>
              </a:p>
              <a:p>
                <a:pPr marL="0" indent="0">
                  <a:lnSpc>
                    <a:spcPct val="114000"/>
                  </a:lnSpc>
                  <a:buNone/>
                </a:pPr>
                <a:r>
                  <a:rPr lang="zh-CN" altLang="en-US" sz="2800" kern="0" dirty="0"/>
                  <a:t>总时延</a:t>
                </a:r>
                <a:r>
                  <a:rPr lang="en-US" altLang="zh-CN" sz="2800" kern="0" dirty="0"/>
                  <a:t>t</a:t>
                </a:r>
                <a:r>
                  <a:rPr lang="zh-CN" altLang="en-US" sz="2800" kern="0" dirty="0"/>
                  <a:t>等于在上一小题的基础上增加</a:t>
                </a:r>
                <a:r>
                  <a:rPr lang="en-US" altLang="zh-CN" sz="2800" kern="0" dirty="0"/>
                  <a:t>1535</a:t>
                </a:r>
                <a:r>
                  <a:rPr lang="zh-CN" altLang="en-US" sz="2800" kern="0" dirty="0"/>
                  <a:t>个</a:t>
                </a:r>
                <a:r>
                  <a:rPr lang="en-US" altLang="zh-CN" sz="2800" kern="0" dirty="0"/>
                  <a:t>RTT</a:t>
                </a:r>
                <a:r>
                  <a:rPr lang="zh-CN" altLang="en-US" sz="2800" kern="0" dirty="0"/>
                  <a:t>。 </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rPr>
                        <m:t>𝒕</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𝟒𝟓𝟖</m:t>
                      </m:r>
                      <m:r>
                        <a:rPr lang="en-US" altLang="zh-CN" sz="2800" b="1" i="1" kern="0" smtClean="0">
                          <a:latin typeface="Cambria Math" panose="02040503050406030204" pitchFamily="18" charset="0"/>
                        </a:rPr>
                        <m:t>𝒔</m:t>
                      </m:r>
                      <m:r>
                        <a:rPr lang="en-US" altLang="zh-CN" sz="2800" i="1" kern="0">
                          <a:latin typeface="Cambria Math" panose="02040503050406030204" pitchFamily="18" charset="0"/>
                        </a:rPr>
                        <m:t>+</m:t>
                      </m:r>
                      <m:r>
                        <a:rPr lang="en-US" altLang="zh-CN" sz="2800" b="1" i="1" kern="0" smtClean="0">
                          <a:latin typeface="Cambria Math" panose="02040503050406030204" pitchFamily="18" charset="0"/>
                        </a:rPr>
                        <m:t>𝟏𝟓𝟑𝟓</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𝟖𝟎</m:t>
                      </m:r>
                      <m:r>
                        <a:rPr lang="en-US" altLang="zh-CN" sz="2800" b="1" i="1" kern="0" smtClean="0">
                          <a:latin typeface="Cambria Math" panose="02040503050406030204" pitchFamily="18" charset="0"/>
                          <a:ea typeface="Cambria Math" panose="02040503050406030204" pitchFamily="18" charset="0"/>
                        </a:rPr>
                        <m:t>𝒎𝒔</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𝟏𝟐𝟒</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𝟐𝟓𝟖</m:t>
                      </m:r>
                      <m:r>
                        <a:rPr lang="en-US" altLang="zh-CN" sz="2800" b="1" i="1" kern="0" smtClean="0">
                          <a:latin typeface="Cambria Math" panose="02040503050406030204" pitchFamily="18" charset="0"/>
                          <a:ea typeface="Cambria Math" panose="02040503050406030204" pitchFamily="18" charset="0"/>
                        </a:rPr>
                        <m:t>𝒔</m:t>
                      </m:r>
                      <m:r>
                        <a:rPr lang="zh-CN" altLang="en-US" sz="2800" i="1" kern="0">
                          <a:latin typeface="Cambria Math" panose="02040503050406030204" pitchFamily="18" charset="0"/>
                        </a:rPr>
                        <m:t>。</m:t>
                      </m:r>
                    </m:oMath>
                  </m:oMathPara>
                </a14:m>
                <a:endParaRPr lang="en-US" altLang="zh-CN" sz="2800" kern="0" dirty="0"/>
              </a:p>
            </p:txBody>
          </p:sp>
        </mc:Choice>
        <mc:Fallback xmlns="">
          <p:sp>
            <p:nvSpPr>
              <p:cNvPr id="4" name="Rectangle 3">
                <a:extLst>
                  <a:ext uri="{FF2B5EF4-FFF2-40B4-BE49-F238E27FC236}">
                    <a16:creationId xmlns:a16="http://schemas.microsoft.com/office/drawing/2014/main" id="{21C995F7-E06B-CD73-E92D-BA374C6FC030}"/>
                  </a:ext>
                </a:extLst>
              </p:cNvPr>
              <p:cNvSpPr txBox="1">
                <a:spLocks noRot="1" noChangeAspect="1" noMove="1" noResize="1" noEditPoints="1" noAdjustHandles="1" noChangeArrowheads="1" noChangeShapeType="1" noTextEdit="1"/>
              </p:cNvSpPr>
              <p:nvPr/>
            </p:nvSpPr>
            <p:spPr bwMode="auto">
              <a:xfrm>
                <a:off x="463639" y="1124744"/>
                <a:ext cx="9066212" cy="2880320"/>
              </a:xfrm>
              <a:prstGeom prst="rect">
                <a:avLst/>
              </a:prstGeom>
              <a:blipFill>
                <a:blip r:embed="rId3"/>
                <a:stretch>
                  <a:fillRect l="-1345" t="-21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06463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1C995F7-E06B-CD73-E92D-BA374C6FC030}"/>
                  </a:ext>
                </a:extLst>
              </p:cNvPr>
              <p:cNvSpPr txBox="1">
                <a:spLocks noChangeArrowheads="1"/>
              </p:cNvSpPr>
              <p:nvPr/>
            </p:nvSpPr>
            <p:spPr bwMode="auto">
              <a:xfrm>
                <a:off x="463639" y="1124744"/>
                <a:ext cx="9066212" cy="28803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en-US" altLang="zh-CN" sz="2800" kern="0" dirty="0"/>
                  <a:t>(3) </a:t>
                </a:r>
                <a14:m>
                  <m:oMath xmlns:m="http://schemas.openxmlformats.org/officeDocument/2006/math">
                    <m:r>
                      <a:rPr lang="en-US" altLang="zh-CN" sz="2800" b="1" i="1" kern="0" smtClean="0">
                        <a:latin typeface="Cambria Math" panose="02040503050406030204" pitchFamily="18" charset="0"/>
                        <a:ea typeface="Cambria Math" panose="02040503050406030204" pitchFamily="18" charset="0"/>
                      </a:rPr>
                      <m:t>𝟏𝟓𝟑𝟔</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𝟐𝟎</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𝟕𝟔</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𝟏𝟔</m:t>
                    </m:r>
                  </m:oMath>
                </a14:m>
                <a:r>
                  <a:rPr lang="zh-CN" altLang="en-US" sz="2800" kern="0" dirty="0"/>
                  <a:t>。</a:t>
                </a:r>
                <a:endParaRPr lang="en-US" altLang="zh-CN" sz="2800" kern="0" dirty="0"/>
              </a:p>
              <a:p>
                <a:pPr marL="0" indent="0">
                  <a:lnSpc>
                    <a:spcPct val="114000"/>
                  </a:lnSpc>
                  <a:buNone/>
                </a:pPr>
                <a:r>
                  <a:rPr lang="zh-CN" altLang="en-US" sz="2800" kern="0" dirty="0"/>
                  <a:t>总时延</a:t>
                </a:r>
                <a:r>
                  <a:rPr lang="en-US" altLang="zh-CN" sz="2800" kern="0" dirty="0"/>
                  <a:t>t</a:t>
                </a:r>
                <a:r>
                  <a:rPr lang="zh-CN" altLang="en-US" sz="2800" kern="0" dirty="0"/>
                  <a:t> </a:t>
                </a:r>
                <a:r>
                  <a:rPr lang="en-US" altLang="zh-CN" sz="2800" kern="0" dirty="0"/>
                  <a:t>= </a:t>
                </a:r>
                <a:r>
                  <a:rPr lang="zh-CN" altLang="en-US" sz="2800" kern="0" dirty="0"/>
                  <a:t>握手时间 </a:t>
                </a:r>
                <a:r>
                  <a:rPr lang="en-US" altLang="zh-CN" sz="2800" kern="0" dirty="0"/>
                  <a:t>+ 76RTT + </a:t>
                </a:r>
                <a:r>
                  <a:rPr lang="zh-CN" altLang="en-US" sz="2800" kern="0" dirty="0"/>
                  <a:t>最后</a:t>
                </a:r>
                <a:r>
                  <a:rPr lang="en-US" altLang="zh-CN" sz="2800" kern="0" dirty="0"/>
                  <a:t>16</a:t>
                </a:r>
                <a:r>
                  <a:rPr lang="zh-CN" altLang="en-US" sz="2800" kern="0" dirty="0"/>
                  <a:t>个分组的传播时延， </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rPr>
                        <m:t>𝒕</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𝟏𝟔𝟎</m:t>
                      </m:r>
                      <m:r>
                        <a:rPr lang="en-US" altLang="zh-CN" sz="2800" b="1" i="1" kern="0" smtClean="0">
                          <a:latin typeface="Cambria Math" panose="02040503050406030204" pitchFamily="18" charset="0"/>
                        </a:rPr>
                        <m:t>𝒎𝒔</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𝟕𝟔</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𝟖𝟎</m:t>
                      </m:r>
                      <m:r>
                        <a:rPr lang="en-US" altLang="zh-CN" sz="2800" b="1" i="1" kern="0" smtClean="0">
                          <a:latin typeface="Cambria Math" panose="02040503050406030204" pitchFamily="18" charset="0"/>
                          <a:ea typeface="Cambria Math" panose="02040503050406030204" pitchFamily="18" charset="0"/>
                        </a:rPr>
                        <m:t>𝒎𝒔</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𝟒𝟎</m:t>
                      </m:r>
                      <m:r>
                        <a:rPr lang="en-US" altLang="zh-CN" sz="2800" b="1" i="1" kern="0" smtClean="0">
                          <a:latin typeface="Cambria Math" panose="02040503050406030204" pitchFamily="18" charset="0"/>
                          <a:ea typeface="Cambria Math" panose="02040503050406030204" pitchFamily="18" charset="0"/>
                        </a:rPr>
                        <m:t>𝒎𝒔</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𝟔</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𝟐𝟖</m:t>
                      </m:r>
                      <m:r>
                        <a:rPr lang="en-US" altLang="zh-CN" sz="2800" b="1" i="1" kern="0" smtClean="0">
                          <a:latin typeface="Cambria Math" panose="02040503050406030204" pitchFamily="18" charset="0"/>
                          <a:ea typeface="Cambria Math" panose="02040503050406030204" pitchFamily="18" charset="0"/>
                        </a:rPr>
                        <m:t>𝒔</m:t>
                      </m:r>
                      <m:r>
                        <a:rPr lang="zh-CN" altLang="en-US" sz="2800" i="1" kern="0">
                          <a:latin typeface="Cambria Math" panose="02040503050406030204" pitchFamily="18" charset="0"/>
                        </a:rPr>
                        <m:t>。</m:t>
                      </m:r>
                    </m:oMath>
                  </m:oMathPara>
                </a14:m>
                <a:endParaRPr lang="en-US" altLang="zh-CN" sz="2800" kern="0" dirty="0"/>
              </a:p>
            </p:txBody>
          </p:sp>
        </mc:Choice>
        <mc:Fallback xmlns="">
          <p:sp>
            <p:nvSpPr>
              <p:cNvPr id="4" name="Rectangle 3">
                <a:extLst>
                  <a:ext uri="{FF2B5EF4-FFF2-40B4-BE49-F238E27FC236}">
                    <a16:creationId xmlns:a16="http://schemas.microsoft.com/office/drawing/2014/main" id="{21C995F7-E06B-CD73-E92D-BA374C6FC030}"/>
                  </a:ext>
                </a:extLst>
              </p:cNvPr>
              <p:cNvSpPr txBox="1">
                <a:spLocks noRot="1" noChangeAspect="1" noMove="1" noResize="1" noEditPoints="1" noAdjustHandles="1" noChangeArrowheads="1" noChangeShapeType="1" noTextEdit="1"/>
              </p:cNvSpPr>
              <p:nvPr/>
            </p:nvSpPr>
            <p:spPr bwMode="auto">
              <a:xfrm>
                <a:off x="463639" y="1124744"/>
                <a:ext cx="9066212" cy="2880320"/>
              </a:xfrm>
              <a:prstGeom prst="rect">
                <a:avLst/>
              </a:prstGeom>
              <a:blipFill>
                <a:blip r:embed="rId3"/>
                <a:stretch>
                  <a:fillRect l="-1345" t="-23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9764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1C995F7-E06B-CD73-E92D-BA374C6FC030}"/>
                  </a:ext>
                </a:extLst>
              </p:cNvPr>
              <p:cNvSpPr txBox="1">
                <a:spLocks noChangeArrowheads="1"/>
              </p:cNvSpPr>
              <p:nvPr/>
            </p:nvSpPr>
            <p:spPr bwMode="auto">
              <a:xfrm>
                <a:off x="463639" y="1124744"/>
                <a:ext cx="9066212" cy="33843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en-US" altLang="zh-CN" sz="2800" kern="0" dirty="0"/>
                  <a:t>(4) </a:t>
                </a:r>
                <a14:m>
                  <m:oMath xmlns:m="http://schemas.openxmlformats.org/officeDocument/2006/math">
                    <m:r>
                      <a:rPr lang="en-US" altLang="zh-CN" sz="2800" b="1" i="1" kern="0" smtClean="0">
                        <a:latin typeface="Cambria Math" panose="02040503050406030204" pitchFamily="18" charset="0"/>
                        <a:ea typeface="Cambria Math" panose="02040503050406030204" pitchFamily="18" charset="0"/>
                      </a:rPr>
                      <m:t>𝟏𝟓𝟑𝟔</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𝟐𝟎</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𝟕𝟔</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𝟏𝟔</m:t>
                    </m:r>
                  </m:oMath>
                </a14:m>
                <a:r>
                  <a:rPr lang="zh-CN" altLang="en-US" sz="2800" kern="0" dirty="0"/>
                  <a:t>。</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ea typeface="Cambria Math" panose="02040503050406030204" pitchFamily="18" charset="0"/>
                        </a:rPr>
                        <m:t>𝟏</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𝟐</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𝟒</m:t>
                      </m:r>
                      <m:r>
                        <a:rPr lang="en-US" altLang="zh-CN" sz="2800" b="1" i="1" kern="0" smtClean="0">
                          <a:latin typeface="Cambria Math" panose="02040503050406030204" pitchFamily="18" charset="0"/>
                          <a:ea typeface="Cambria Math" panose="02040503050406030204" pitchFamily="18" charset="0"/>
                        </a:rPr>
                        <m:t>+⋯+</m:t>
                      </m:r>
                      <m:sSup>
                        <m:sSupPr>
                          <m:ctrlPr>
                            <a:rPr lang="en-US" altLang="zh-CN" sz="2800" b="1" i="1" kern="0" smtClean="0">
                              <a:latin typeface="Cambria Math" panose="02040503050406030204" pitchFamily="18" charset="0"/>
                              <a:ea typeface="Cambria Math" panose="02040503050406030204" pitchFamily="18" charset="0"/>
                            </a:rPr>
                          </m:ctrlPr>
                        </m:sSupPr>
                        <m:e>
                          <m:r>
                            <a:rPr lang="en-US" altLang="zh-CN" sz="2800" b="1" i="1" kern="0" smtClean="0">
                              <a:latin typeface="Cambria Math" panose="02040503050406030204" pitchFamily="18" charset="0"/>
                              <a:ea typeface="Cambria Math" panose="02040503050406030204" pitchFamily="18" charset="0"/>
                            </a:rPr>
                            <m:t>𝟐</m:t>
                          </m:r>
                        </m:e>
                        <m:sup>
                          <m:r>
                            <a:rPr lang="en-US" altLang="zh-CN" sz="2800" b="1" i="1" kern="0" smtClean="0">
                              <a:latin typeface="Cambria Math" panose="02040503050406030204" pitchFamily="18" charset="0"/>
                              <a:ea typeface="Cambria Math" panose="02040503050406030204" pitchFamily="18" charset="0"/>
                            </a:rPr>
                            <m:t>𝒏</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𝟏</m:t>
                          </m:r>
                        </m:sup>
                      </m:sSup>
                      <m:r>
                        <a:rPr lang="en-US" altLang="zh-CN" sz="2800" i="1" kern="0">
                          <a:latin typeface="Cambria Math" panose="02040503050406030204" pitchFamily="18" charset="0"/>
                          <a:ea typeface="Cambria Math" panose="02040503050406030204" pitchFamily="18" charset="0"/>
                        </a:rPr>
                        <m:t>=</m:t>
                      </m:r>
                      <m:sSup>
                        <m:sSupPr>
                          <m:ctrlPr>
                            <a:rPr lang="en-US" altLang="zh-CN" sz="2800" i="1" kern="0">
                              <a:latin typeface="Cambria Math" panose="02040503050406030204" pitchFamily="18" charset="0"/>
                              <a:ea typeface="Cambria Math" panose="02040503050406030204" pitchFamily="18" charset="0"/>
                            </a:rPr>
                          </m:ctrlPr>
                        </m:sSupPr>
                        <m:e>
                          <m:r>
                            <a:rPr lang="en-US" altLang="zh-CN" sz="2800" i="1" kern="0">
                              <a:latin typeface="Cambria Math" panose="02040503050406030204" pitchFamily="18" charset="0"/>
                              <a:ea typeface="Cambria Math" panose="02040503050406030204" pitchFamily="18" charset="0"/>
                            </a:rPr>
                            <m:t>𝟐</m:t>
                          </m:r>
                        </m:e>
                        <m:sup>
                          <m:r>
                            <a:rPr lang="en-US" altLang="zh-CN" sz="2800" i="1" kern="0">
                              <a:latin typeface="Cambria Math" panose="02040503050406030204" pitchFamily="18" charset="0"/>
                              <a:ea typeface="Cambria Math" panose="02040503050406030204" pitchFamily="18" charset="0"/>
                            </a:rPr>
                            <m:t>𝒏</m:t>
                          </m:r>
                        </m:sup>
                      </m:sSup>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𝟏</m:t>
                      </m:r>
                    </m:oMath>
                  </m:oMathPara>
                </a14:m>
                <a:endParaRPr lang="en-US" altLang="zh-CN" sz="2800" kern="0" dirty="0"/>
              </a:p>
              <a:p>
                <a:pPr marL="0" indent="0">
                  <a:lnSpc>
                    <a:spcPct val="114000"/>
                  </a:lnSpc>
                  <a:buNone/>
                </a:pPr>
                <a:r>
                  <a:rPr lang="zh-CN" altLang="en-US" sz="2800" kern="0" dirty="0"/>
                  <a:t>而</a:t>
                </a:r>
                <a14:m>
                  <m:oMath xmlns:m="http://schemas.openxmlformats.org/officeDocument/2006/math">
                    <m:sSup>
                      <m:sSupPr>
                        <m:ctrlPr>
                          <a:rPr lang="en-US" altLang="zh-CN" sz="2800" i="1" kern="0">
                            <a:latin typeface="Cambria Math" panose="02040503050406030204" pitchFamily="18" charset="0"/>
                            <a:ea typeface="Cambria Math" panose="02040503050406030204" pitchFamily="18" charset="0"/>
                          </a:rPr>
                        </m:ctrlPr>
                      </m:sSupPr>
                      <m:e>
                        <m:r>
                          <a:rPr lang="en-US" altLang="zh-CN" sz="2800" i="1" kern="0">
                            <a:latin typeface="Cambria Math" panose="02040503050406030204" pitchFamily="18" charset="0"/>
                            <a:ea typeface="Cambria Math" panose="02040503050406030204" pitchFamily="18" charset="0"/>
                          </a:rPr>
                          <m:t>𝟐</m:t>
                        </m:r>
                      </m:e>
                      <m:sup>
                        <m:r>
                          <a:rPr lang="en-US" altLang="zh-CN" sz="2800" b="1" i="1" kern="0" smtClean="0">
                            <a:latin typeface="Cambria Math" panose="02040503050406030204" pitchFamily="18" charset="0"/>
                            <a:ea typeface="Cambria Math" panose="02040503050406030204" pitchFamily="18" charset="0"/>
                          </a:rPr>
                          <m:t>𝟏𝟎</m:t>
                        </m:r>
                      </m:sup>
                    </m:sSup>
                    <m:r>
                      <a:rPr lang="en-US" altLang="zh-CN" sz="2800" i="1" ker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𝟏</m:t>
                    </m:r>
                    <m:r>
                      <a:rPr lang="en-US" altLang="zh-CN" sz="2800" i="1" ker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𝟏𝟎𝟐𝟑</m:t>
                    </m:r>
                    <m:r>
                      <a:rPr lang="zh-CN" altLang="en-US" sz="2800" i="1" kern="0">
                        <a:latin typeface="Cambria Math" panose="02040503050406030204" pitchFamily="18" charset="0"/>
                        <a:ea typeface="Cambria Math" panose="02040503050406030204" pitchFamily="18" charset="0"/>
                      </a:rPr>
                      <m:t>，</m:t>
                    </m:r>
                    <m:sSup>
                      <m:sSupPr>
                        <m:ctrlPr>
                          <a:rPr lang="en-US" altLang="zh-CN" sz="2800" i="1" kern="0">
                            <a:latin typeface="Cambria Math" panose="02040503050406030204" pitchFamily="18" charset="0"/>
                            <a:ea typeface="Cambria Math" panose="02040503050406030204" pitchFamily="18" charset="0"/>
                          </a:rPr>
                        </m:ctrlPr>
                      </m:sSupPr>
                      <m:e>
                        <m:r>
                          <a:rPr lang="en-US" altLang="zh-CN" sz="2800" i="1" kern="0">
                            <a:latin typeface="Cambria Math" panose="02040503050406030204" pitchFamily="18" charset="0"/>
                            <a:ea typeface="Cambria Math" panose="02040503050406030204" pitchFamily="18" charset="0"/>
                          </a:rPr>
                          <m:t>𝟐</m:t>
                        </m:r>
                      </m:e>
                      <m:sup>
                        <m:r>
                          <a:rPr lang="en-US" altLang="zh-CN" sz="2800" i="1" kern="0">
                            <a:latin typeface="Cambria Math" panose="02040503050406030204" pitchFamily="18" charset="0"/>
                            <a:ea typeface="Cambria Math" panose="02040503050406030204" pitchFamily="18" charset="0"/>
                          </a:rPr>
                          <m:t>𝟏</m:t>
                        </m:r>
                        <m:r>
                          <a:rPr lang="en-US" altLang="zh-CN" sz="2800" b="1" i="1" kern="0" smtClean="0">
                            <a:latin typeface="Cambria Math" panose="02040503050406030204" pitchFamily="18" charset="0"/>
                            <a:ea typeface="Cambria Math" panose="02040503050406030204" pitchFamily="18" charset="0"/>
                          </a:rPr>
                          <m:t>𝟏</m:t>
                        </m:r>
                      </m:sup>
                    </m:sSup>
                    <m:r>
                      <a:rPr lang="en-US" altLang="zh-CN" sz="2800" i="1" kern="0">
                        <a:latin typeface="Cambria Math" panose="02040503050406030204" pitchFamily="18" charset="0"/>
                        <a:ea typeface="Cambria Math" panose="02040503050406030204" pitchFamily="18" charset="0"/>
                      </a:rPr>
                      <m:t>−</m:t>
                    </m:r>
                    <m:r>
                      <a:rPr lang="en-US" altLang="zh-CN" sz="2800" i="1" kern="0">
                        <a:latin typeface="Cambria Math" panose="02040503050406030204" pitchFamily="18" charset="0"/>
                        <a:ea typeface="Cambria Math" panose="02040503050406030204" pitchFamily="18" charset="0"/>
                      </a:rPr>
                      <m:t>𝟏</m:t>
                    </m:r>
                    <m:r>
                      <a:rPr lang="en-US" altLang="zh-CN" sz="2800" i="1" kern="0" smtClean="0">
                        <a:latin typeface="Cambria Math" panose="02040503050406030204" pitchFamily="18" charset="0"/>
                        <a:ea typeface="Cambria Math" panose="02040503050406030204" pitchFamily="18" charset="0"/>
                      </a:rPr>
                      <m:t>=</m:t>
                    </m:r>
                    <m:r>
                      <a:rPr lang="en-US" altLang="zh-CN" sz="2800" b="1" i="0" kern="0" smtClean="0">
                        <a:latin typeface="Cambria Math" panose="02040503050406030204" pitchFamily="18" charset="0"/>
                        <a:ea typeface="Cambria Math" panose="02040503050406030204" pitchFamily="18" charset="0"/>
                      </a:rPr>
                      <m:t>𝟐𝟎𝟒𝟕</m:t>
                    </m:r>
                    <m:r>
                      <a:rPr lang="zh-CN" altLang="en-US" sz="2800" i="1" kern="0">
                        <a:latin typeface="Cambria Math" panose="02040503050406030204" pitchFamily="18" charset="0"/>
                        <a:ea typeface="Cambria Math" panose="02040503050406030204" pitchFamily="18" charset="0"/>
                      </a:rPr>
                      <m:t>，</m:t>
                    </m:r>
                  </m:oMath>
                </a14:m>
                <a:r>
                  <a:rPr lang="zh-CN" altLang="en-US" sz="2800" kern="0" dirty="0"/>
                  <a:t>所以</a:t>
                </a:r>
                <a:endParaRPr lang="en-US" altLang="zh-CN" sz="2800" kern="0" dirty="0"/>
              </a:p>
              <a:p>
                <a:pPr marL="0" indent="0">
                  <a:lnSpc>
                    <a:spcPct val="114000"/>
                  </a:lnSpc>
                  <a:buNone/>
                </a:pPr>
                <a:r>
                  <a:rPr lang="zh-CN" altLang="en-US" sz="2800" kern="0" dirty="0"/>
                  <a:t>总时延</a:t>
                </a:r>
                <a:r>
                  <a:rPr lang="en-US" altLang="zh-CN" sz="2800" kern="0" dirty="0"/>
                  <a:t>t</a:t>
                </a:r>
                <a:r>
                  <a:rPr lang="zh-CN" altLang="en-US" sz="2800" kern="0" dirty="0"/>
                  <a:t> </a:t>
                </a:r>
                <a:r>
                  <a:rPr lang="en-US" altLang="zh-CN" sz="2800" kern="0" dirty="0"/>
                  <a:t>= </a:t>
                </a:r>
                <a:r>
                  <a:rPr lang="zh-CN" altLang="en-US" sz="2800" kern="0" dirty="0"/>
                  <a:t>握手时间 </a:t>
                </a:r>
                <a:r>
                  <a:rPr lang="en-US" altLang="zh-CN" sz="2800" kern="0" dirty="0"/>
                  <a:t>+ 10RTT + </a:t>
                </a:r>
                <a:r>
                  <a:rPr lang="zh-CN" altLang="en-US" sz="2800" kern="0" dirty="0"/>
                  <a:t>最后</a:t>
                </a:r>
                <a:r>
                  <a:rPr lang="en-US" altLang="zh-CN" sz="2800" kern="0" dirty="0"/>
                  <a:t>523</a:t>
                </a:r>
                <a:r>
                  <a:rPr lang="zh-CN" altLang="en-US" sz="2800" kern="0" dirty="0"/>
                  <a:t>个分组的传播时延， </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rPr>
                        <m:t>𝒕</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𝟏𝟔𝟎</m:t>
                      </m:r>
                      <m:r>
                        <a:rPr lang="en-US" altLang="zh-CN" sz="2800" b="1" i="1" kern="0" smtClean="0">
                          <a:latin typeface="Cambria Math" panose="02040503050406030204" pitchFamily="18" charset="0"/>
                        </a:rPr>
                        <m:t>𝒎𝒔</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𝟏𝟎</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𝟖𝟎</m:t>
                      </m:r>
                      <m:r>
                        <a:rPr lang="en-US" altLang="zh-CN" sz="2800" b="1" i="1" kern="0" smtClean="0">
                          <a:latin typeface="Cambria Math" panose="02040503050406030204" pitchFamily="18" charset="0"/>
                          <a:ea typeface="Cambria Math" panose="02040503050406030204" pitchFamily="18" charset="0"/>
                        </a:rPr>
                        <m:t>𝒎𝒔</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𝟒𝟎</m:t>
                      </m:r>
                      <m:r>
                        <a:rPr lang="en-US" altLang="zh-CN" sz="2800" b="1" i="1" kern="0" smtClean="0">
                          <a:latin typeface="Cambria Math" panose="02040503050406030204" pitchFamily="18" charset="0"/>
                          <a:ea typeface="Cambria Math" panose="02040503050406030204" pitchFamily="18" charset="0"/>
                        </a:rPr>
                        <m:t>𝒎𝒔</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𝟏</m:t>
                      </m:r>
                      <m:r>
                        <a:rPr lang="en-US" altLang="zh-CN" sz="2800" b="1" i="1" kern="0" smtClean="0">
                          <a:latin typeface="Cambria Math" panose="02040503050406030204" pitchFamily="18" charset="0"/>
                          <a:ea typeface="Cambria Math" panose="02040503050406030204" pitchFamily="18" charset="0"/>
                        </a:rPr>
                        <m:t>𝒔</m:t>
                      </m:r>
                      <m:r>
                        <a:rPr lang="zh-CN" altLang="en-US" sz="2800" i="1" kern="0">
                          <a:latin typeface="Cambria Math" panose="02040503050406030204" pitchFamily="18" charset="0"/>
                        </a:rPr>
                        <m:t>。</m:t>
                      </m:r>
                    </m:oMath>
                  </m:oMathPara>
                </a14:m>
                <a:endParaRPr lang="en-US" altLang="zh-CN" sz="2800" kern="0" dirty="0"/>
              </a:p>
            </p:txBody>
          </p:sp>
        </mc:Choice>
        <mc:Fallback xmlns="">
          <p:sp>
            <p:nvSpPr>
              <p:cNvPr id="4" name="Rectangle 3">
                <a:extLst>
                  <a:ext uri="{FF2B5EF4-FFF2-40B4-BE49-F238E27FC236}">
                    <a16:creationId xmlns:a16="http://schemas.microsoft.com/office/drawing/2014/main" id="{21C995F7-E06B-CD73-E92D-BA374C6FC030}"/>
                  </a:ext>
                </a:extLst>
              </p:cNvPr>
              <p:cNvSpPr txBox="1">
                <a:spLocks noRot="1" noChangeAspect="1" noMove="1" noResize="1" noEditPoints="1" noAdjustHandles="1" noChangeArrowheads="1" noChangeShapeType="1" noTextEdit="1"/>
              </p:cNvSpPr>
              <p:nvPr/>
            </p:nvSpPr>
            <p:spPr bwMode="auto">
              <a:xfrm>
                <a:off x="463639" y="1124744"/>
                <a:ext cx="9066212" cy="3384376"/>
              </a:xfrm>
              <a:prstGeom prst="rect">
                <a:avLst/>
              </a:prstGeom>
              <a:blipFill>
                <a:blip r:embed="rId3"/>
                <a:stretch>
                  <a:fillRect l="-1345" t="-19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3265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4608512"/>
          </a:xfrm>
        </p:spPr>
        <p:txBody>
          <a:bodyPr/>
          <a:lstStyle/>
          <a:p>
            <a:pPr marL="0" indent="0">
              <a:lnSpc>
                <a:spcPct val="114000"/>
              </a:lnSpc>
              <a:buNone/>
            </a:pPr>
            <a:r>
              <a:rPr lang="zh-CN" altLang="en-US" sz="2800" dirty="0"/>
              <a:t>作业：</a:t>
            </a:r>
            <a:r>
              <a:rPr lang="en-US" altLang="zh-CN" sz="2800" dirty="0"/>
              <a:t>P39  1-3  1-17</a:t>
            </a:r>
            <a:endParaRPr lang="zh-CN" altLang="en-US" sz="2800" dirty="0"/>
          </a:p>
        </p:txBody>
      </p:sp>
    </p:spTree>
    <p:extLst>
      <p:ext uri="{BB962C8B-B14F-4D97-AF65-F5344CB8AC3E}">
        <p14:creationId xmlns:p14="http://schemas.microsoft.com/office/powerpoint/2010/main" val="24814608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a:t>1.7.2  </a:t>
            </a:r>
            <a:r>
              <a:rPr lang="zh-CN" altLang="zh-CN" dirty="0"/>
              <a:t>协议与划分层次</a:t>
            </a:r>
          </a:p>
          <a:p>
            <a:r>
              <a:rPr lang="en-US" altLang="zh-CN" dirty="0"/>
              <a:t>1.7.3  </a:t>
            </a:r>
            <a:r>
              <a:rPr lang="zh-CN" altLang="zh-CN" dirty="0"/>
              <a:t>具有五层协议的体系结构</a:t>
            </a:r>
          </a:p>
          <a:p>
            <a:r>
              <a:rPr lang="en-US" altLang="zh-CN" dirty="0"/>
              <a:t>1.7.4  </a:t>
            </a:r>
            <a:r>
              <a:rPr lang="zh-CN" altLang="zh-CN" dirty="0"/>
              <a:t>实体、协议、服务和服务访问点</a:t>
            </a:r>
          </a:p>
          <a:p>
            <a:r>
              <a:rPr lang="en-US" altLang="zh-CN" dirty="0"/>
              <a:t>1.7.5  TCP/IP </a:t>
            </a:r>
            <a:r>
              <a:rPr lang="zh-CN" altLang="zh-CN" dirty="0"/>
              <a:t>的体系结构</a:t>
            </a:r>
          </a:p>
        </p:txBody>
      </p:sp>
    </p:spTree>
    <p:extLst>
      <p:ext uri="{BB962C8B-B14F-4D97-AF65-F5344CB8AC3E}">
        <p14:creationId xmlns:p14="http://schemas.microsoft.com/office/powerpoint/2010/main" val="35252003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en-US" dirty="0"/>
              <a:t>相互通信的两个计算机系统必须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a:t>1974 </a:t>
            </a:r>
            <a:r>
              <a:rPr lang="zh-CN" altLang="zh-CN" dirty="0"/>
              <a:t>年，美国的</a:t>
            </a:r>
            <a:r>
              <a:rPr lang="en-US" altLang="zh-CN" dirty="0"/>
              <a:t> IBM </a:t>
            </a:r>
            <a:r>
              <a:rPr lang="zh-CN" altLang="zh-CN" dirty="0"/>
              <a:t>公司宣布了</a:t>
            </a:r>
            <a:r>
              <a:rPr lang="zh-CN" altLang="zh-CN" dirty="0">
                <a:solidFill>
                  <a:srgbClr val="FF0000"/>
                </a:solidFill>
              </a:rPr>
              <a:t>系统网络体系结构</a:t>
            </a:r>
            <a:r>
              <a:rPr lang="en-US" altLang="zh-CN" dirty="0">
                <a:solidFill>
                  <a:srgbClr val="FF0000"/>
                </a:solidFill>
              </a:rPr>
              <a:t>SNA</a:t>
            </a:r>
            <a:r>
              <a:rPr lang="en-US" altLang="zh-CN" dirty="0">
                <a:solidFill>
                  <a:srgbClr val="0000CC"/>
                </a:solidFill>
              </a:rPr>
              <a:t> </a:t>
            </a:r>
            <a:r>
              <a:rPr lang="en-US" altLang="zh-CN" dirty="0"/>
              <a:t>(System Network Architecture)</a:t>
            </a:r>
            <a:r>
              <a:rPr lang="zh-CN" altLang="zh-CN" dirty="0"/>
              <a:t>。这个著名的网络标准就是按照分层的方法制定的</a:t>
            </a:r>
            <a:r>
              <a:rPr lang="zh-CN" altLang="en-US" dirty="0"/>
              <a:t>。</a:t>
            </a:r>
            <a:endParaRPr lang="en-US" altLang="zh-CN" dirty="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1.2.1  </a:t>
            </a:r>
            <a:r>
              <a:rPr lang="zh-CN" altLang="en-US" sz="4000" dirty="0"/>
              <a:t>网络的网络</a:t>
            </a:r>
          </a:p>
        </p:txBody>
      </p:sp>
      <p:sp>
        <p:nvSpPr>
          <p:cNvPr id="3" name="内容占位符 2"/>
          <p:cNvSpPr>
            <a:spLocks noGrp="1"/>
          </p:cNvSpPr>
          <p:nvPr>
            <p:ph idx="1"/>
          </p:nvPr>
        </p:nvSpPr>
        <p:spPr/>
        <p:txBody>
          <a:bodyPr/>
          <a:lstStyle/>
          <a:p>
            <a:r>
              <a:rPr lang="zh-CN" altLang="zh-CN" dirty="0">
                <a:solidFill>
                  <a:srgbClr val="0000CC"/>
                </a:solidFill>
              </a:rPr>
              <a:t>互联网</a:t>
            </a:r>
            <a:r>
              <a:rPr lang="en-US" altLang="zh-CN" dirty="0">
                <a:solidFill>
                  <a:srgbClr val="0000CC"/>
                </a:solidFill>
              </a:rPr>
              <a:t> (Internet)</a:t>
            </a:r>
          </a:p>
          <a:p>
            <a:pPr lvl="1"/>
            <a:r>
              <a:rPr lang="zh-CN" altLang="en-US" dirty="0"/>
              <a:t>特指</a:t>
            </a:r>
            <a:r>
              <a:rPr lang="en-US" altLang="zh-CN" dirty="0"/>
              <a:t>Internet</a:t>
            </a:r>
            <a:r>
              <a:rPr lang="zh-CN" altLang="en-US" dirty="0"/>
              <a:t>，</a:t>
            </a:r>
            <a:r>
              <a:rPr lang="zh-CN" altLang="zh-CN" dirty="0"/>
              <a:t>起源于美国</a:t>
            </a:r>
            <a:r>
              <a:rPr lang="zh-CN" altLang="en-US" dirty="0"/>
              <a:t>，</a:t>
            </a:r>
            <a:r>
              <a:rPr lang="zh-CN" altLang="zh-CN" dirty="0"/>
              <a:t>现已发展成为世界上最大的</a:t>
            </a:r>
            <a:r>
              <a:rPr lang="zh-CN" altLang="en-US" dirty="0"/>
              <a:t>、</a:t>
            </a:r>
            <a:r>
              <a:rPr lang="zh-CN" altLang="zh-CN" dirty="0"/>
              <a:t>覆盖全球的计算机网络</a:t>
            </a:r>
            <a:r>
              <a:rPr lang="zh-CN" altLang="en-US" dirty="0"/>
              <a:t>。</a:t>
            </a:r>
            <a:endParaRPr lang="en-US" altLang="zh-CN" dirty="0"/>
          </a:p>
          <a:p>
            <a:r>
              <a:rPr lang="zh-CN" altLang="zh-CN" dirty="0">
                <a:solidFill>
                  <a:srgbClr val="0000CC"/>
                </a:solidFill>
              </a:rPr>
              <a:t>计算机网络</a:t>
            </a:r>
            <a:r>
              <a:rPr lang="en-US" altLang="zh-CN" dirty="0">
                <a:solidFill>
                  <a:srgbClr val="0000CC"/>
                </a:solidFill>
              </a:rPr>
              <a:t> (</a:t>
            </a:r>
            <a:r>
              <a:rPr lang="zh-CN" altLang="zh-CN" dirty="0">
                <a:solidFill>
                  <a:srgbClr val="0000CC"/>
                </a:solidFill>
              </a:rPr>
              <a:t>简称为网络</a:t>
            </a:r>
            <a:r>
              <a:rPr lang="en-US" altLang="zh-CN" dirty="0">
                <a:solidFill>
                  <a:srgbClr val="0000CC"/>
                </a:solidFill>
              </a:rPr>
              <a:t>)</a:t>
            </a:r>
          </a:p>
          <a:p>
            <a:pPr lvl="1"/>
            <a:r>
              <a:rPr lang="zh-CN" altLang="zh-CN" dirty="0"/>
              <a:t>由若干结点</a:t>
            </a:r>
            <a:r>
              <a:rPr lang="en-US" altLang="zh-CN" dirty="0"/>
              <a:t>(node)</a:t>
            </a:r>
            <a:r>
              <a:rPr lang="zh-CN" altLang="zh-CN" dirty="0"/>
              <a:t>和连接这些结点的链路</a:t>
            </a:r>
            <a:r>
              <a:rPr lang="en-US" altLang="zh-CN" dirty="0"/>
              <a:t>(link)</a:t>
            </a:r>
            <a:r>
              <a:rPr lang="zh-CN" altLang="zh-CN" dirty="0"/>
              <a:t>组成</a:t>
            </a:r>
            <a:r>
              <a:rPr lang="zh-CN" altLang="en-US" dirty="0"/>
              <a:t>。</a:t>
            </a:r>
            <a:endParaRPr lang="en-US" altLang="zh-CN" dirty="0"/>
          </a:p>
          <a:p>
            <a:r>
              <a:rPr lang="zh-CN" altLang="zh-CN" dirty="0">
                <a:solidFill>
                  <a:srgbClr val="0000CC"/>
                </a:solidFill>
              </a:rPr>
              <a:t>互连网</a:t>
            </a:r>
            <a:r>
              <a:rPr lang="en-US" altLang="zh-CN" dirty="0">
                <a:solidFill>
                  <a:srgbClr val="0000CC"/>
                </a:solidFill>
              </a:rPr>
              <a:t> (internetwork </a:t>
            </a:r>
            <a:r>
              <a:rPr lang="zh-CN" altLang="zh-CN" dirty="0">
                <a:solidFill>
                  <a:srgbClr val="0000CC"/>
                </a:solidFill>
              </a:rPr>
              <a:t>或</a:t>
            </a:r>
            <a:r>
              <a:rPr lang="en-US" altLang="zh-CN" dirty="0">
                <a:solidFill>
                  <a:srgbClr val="0000CC"/>
                </a:solidFill>
              </a:rPr>
              <a:t> internet)</a:t>
            </a:r>
          </a:p>
          <a:p>
            <a:pPr lvl="1"/>
            <a:r>
              <a:rPr lang="zh-CN" altLang="en-US" dirty="0"/>
              <a:t>可以</a:t>
            </a:r>
            <a:r>
              <a:rPr lang="zh-CN" altLang="zh-CN" dirty="0"/>
              <a:t>通过路由器</a:t>
            </a:r>
            <a:r>
              <a:rPr lang="zh-CN" altLang="en-US" dirty="0"/>
              <a:t>把</a:t>
            </a:r>
            <a:r>
              <a:rPr lang="zh-CN" altLang="zh-CN" dirty="0"/>
              <a:t>网络互连起来，这就构成了一个覆盖范围更大的计算机网络</a:t>
            </a:r>
            <a:r>
              <a:rPr lang="zh-CN" altLang="en-US" dirty="0"/>
              <a:t>，称之为</a:t>
            </a:r>
            <a:r>
              <a:rPr lang="zh-CN" altLang="zh-CN" dirty="0"/>
              <a:t>互连网。</a:t>
            </a:r>
            <a:endParaRPr lang="zh-CN" altLang="en-US" dirty="0"/>
          </a:p>
          <a:p>
            <a:pPr lvl="1"/>
            <a:r>
              <a:rPr lang="zh-CN" altLang="zh-CN" dirty="0"/>
              <a:t>“网络的网络”</a:t>
            </a:r>
            <a:r>
              <a:rPr lang="en-US" altLang="zh-CN" dirty="0"/>
              <a:t>(network of networks)</a:t>
            </a:r>
            <a:r>
              <a:rPr lang="zh-CN" altLang="en-US" dirty="0"/>
              <a:t>。</a:t>
            </a:r>
            <a:endParaRPr lang="en-US" altLang="zh-CN" dirty="0"/>
          </a:p>
        </p:txBody>
      </p:sp>
    </p:spTree>
    <p:extLst>
      <p:ext uri="{BB962C8B-B14F-4D97-AF65-F5344CB8AC3E}">
        <p14:creationId xmlns:p14="http://schemas.microsoft.com/office/powerpoint/2010/main" val="22154806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a:t>开放系统互连参考模型 </a:t>
            </a:r>
            <a:r>
              <a:rPr lang="en-US" altLang="zh-CN" sz="4000" dirty="0"/>
              <a:t>OSI/RM</a:t>
            </a:r>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为了使不同体系结构的计算机网络都能互连，国际标准化组织</a:t>
            </a:r>
            <a:r>
              <a:rPr lang="en-US" altLang="zh-CN" sz="3000" dirty="0"/>
              <a:t> ISO </a:t>
            </a:r>
            <a:r>
              <a:rPr lang="zh-CN" altLang="zh-CN" sz="3000" dirty="0"/>
              <a:t>于</a:t>
            </a:r>
            <a:r>
              <a:rPr lang="en-US" altLang="zh-CN" sz="3000" dirty="0"/>
              <a:t> 1977 </a:t>
            </a:r>
            <a:r>
              <a:rPr lang="zh-CN" altLang="zh-CN" sz="3000" dirty="0"/>
              <a:t>年成立了专门机构研究该问题。</a:t>
            </a:r>
            <a:endParaRPr lang="en-US" altLang="zh-CN" sz="3000" dirty="0"/>
          </a:p>
          <a:p>
            <a:r>
              <a:rPr lang="zh-CN" altLang="zh-CN" sz="3000" dirty="0"/>
              <a:t>他们提出了一个试图使各种计算机在世界范围内互连成网的标准框架，即著名的</a:t>
            </a:r>
            <a:r>
              <a:rPr lang="zh-CN" altLang="zh-CN" sz="3000" dirty="0">
                <a:solidFill>
                  <a:srgbClr val="FF0000"/>
                </a:solidFill>
              </a:rPr>
              <a:t>开放系统互连基本参考模型</a:t>
            </a:r>
            <a:r>
              <a:rPr lang="en-US" altLang="zh-CN" sz="3000" dirty="0">
                <a:solidFill>
                  <a:srgbClr val="FF0000"/>
                </a:solidFill>
              </a:rPr>
              <a:t> OSI/RM</a:t>
            </a:r>
            <a:r>
              <a:rPr lang="en-US" altLang="zh-CN" sz="3000" dirty="0"/>
              <a:t> (Open Systems Interconnection Reference Model)</a:t>
            </a:r>
            <a:r>
              <a:rPr lang="zh-CN" altLang="zh-CN" sz="3000" dirty="0"/>
              <a:t>，简称为</a:t>
            </a:r>
            <a:r>
              <a:rPr lang="en-US" altLang="zh-CN" sz="3000" dirty="0"/>
              <a:t> OSI</a:t>
            </a:r>
            <a:r>
              <a:rPr lang="zh-CN" altLang="zh-CN" sz="3000" dirty="0"/>
              <a:t>。</a:t>
            </a:r>
            <a:endParaRPr lang="en-US" altLang="zh-CN" sz="3000" dirty="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a:t>开放系统互连参考模型 </a:t>
            </a:r>
            <a:r>
              <a:rPr lang="en-US" altLang="zh-CN" sz="4000" dirty="0"/>
              <a:t>OSI/RM</a:t>
            </a:r>
          </a:p>
        </p:txBody>
      </p:sp>
      <p:sp>
        <p:nvSpPr>
          <p:cNvPr id="171011" name="Rectangle 3"/>
          <p:cNvSpPr>
            <a:spLocks noGrp="1" noChangeArrowheads="1"/>
          </p:cNvSpPr>
          <p:nvPr>
            <p:ph idx="1"/>
          </p:nvPr>
        </p:nvSpPr>
        <p:spPr/>
        <p:txBody>
          <a:bodyPr/>
          <a:lstStyle/>
          <a:p>
            <a:r>
              <a:rPr lang="en-US" altLang="zh-CN" dirty="0"/>
              <a:t>OSI </a:t>
            </a:r>
            <a:r>
              <a:rPr lang="zh-CN" altLang="zh-CN" dirty="0"/>
              <a:t>只获得了一些理论研究的成果</a:t>
            </a:r>
            <a:r>
              <a:rPr lang="zh-CN" altLang="en-US" dirty="0"/>
              <a:t>，在市场化方面却失败了。</a:t>
            </a:r>
            <a:endParaRPr lang="zh-CN" altLang="en-US" dirty="0">
              <a:solidFill>
                <a:srgbClr val="0000CC"/>
              </a:solidFill>
            </a:endParaRP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国际标准 </a:t>
            </a:r>
            <a:r>
              <a:rPr lang="en-US" altLang="zh-CN" dirty="0"/>
              <a:t>OSI </a:t>
            </a:r>
            <a:r>
              <a:rPr lang="zh-CN" altLang="en-US" dirty="0"/>
              <a:t>并没有得到市场的认可。</a:t>
            </a:r>
          </a:p>
          <a:p>
            <a:r>
              <a:rPr lang="zh-CN" altLang="en-US" dirty="0"/>
              <a:t>非国际标准 </a:t>
            </a:r>
            <a:r>
              <a:rPr lang="en-US" altLang="zh-CN" dirty="0"/>
              <a:t>TCP/IP </a:t>
            </a:r>
            <a:r>
              <a:rPr lang="zh-CN" altLang="en-US" dirty="0"/>
              <a:t>却获得了最广泛的应用。</a:t>
            </a:r>
            <a:r>
              <a:rPr lang="en-US" altLang="zh-CN" dirty="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事实上的国际标准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a:t>
            </a:r>
          </a:p>
          <a:p>
            <a:r>
              <a:rPr lang="zh-CN" altLang="en-US" dirty="0">
                <a:solidFill>
                  <a:srgbClr val="FF0000"/>
                </a:solidFill>
              </a:rPr>
              <a:t>网络协议 </a:t>
            </a:r>
            <a:r>
              <a:rPr lang="en-US" altLang="zh-CN" dirty="0"/>
              <a:t>(network protocol)</a:t>
            </a:r>
            <a:r>
              <a:rPr lang="zh-CN" altLang="en-US" dirty="0"/>
              <a:t>，简称为</a:t>
            </a:r>
            <a:r>
              <a:rPr lang="zh-CN" altLang="en-US" dirty="0">
                <a:solidFill>
                  <a:srgbClr val="FF0000"/>
                </a:solidFill>
              </a:rPr>
              <a:t>协议，</a:t>
            </a:r>
            <a:r>
              <a:rPr lang="zh-CN" altLang="en-US" dirty="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网络协议的三个组成要素 </a:t>
            </a:r>
          </a:p>
        </p:txBody>
      </p:sp>
      <p:sp>
        <p:nvSpPr>
          <p:cNvPr id="102403" name="Rectangle 3"/>
          <p:cNvSpPr>
            <a:spLocks noGrp="1" noChangeArrowheads="1"/>
          </p:cNvSpPr>
          <p:nvPr>
            <p:ph idx="1"/>
          </p:nvPr>
        </p:nvSpPr>
        <p:spPr/>
        <p:txBody>
          <a:bodyPr/>
          <a:lstStyle/>
          <a:p>
            <a:r>
              <a:rPr lang="zh-CN" altLang="en-US" dirty="0">
                <a:solidFill>
                  <a:srgbClr val="FF0000"/>
                </a:solidFill>
              </a:rPr>
              <a:t>语法：</a:t>
            </a:r>
            <a:r>
              <a:rPr lang="zh-CN" altLang="en-US" dirty="0"/>
              <a:t>数据与控制信息的结构或格式 。 </a:t>
            </a:r>
          </a:p>
          <a:p>
            <a:r>
              <a:rPr lang="zh-CN" altLang="en-US" dirty="0">
                <a:solidFill>
                  <a:srgbClr val="FF0000"/>
                </a:solidFill>
              </a:rPr>
              <a:t>语义：</a:t>
            </a:r>
            <a:r>
              <a:rPr lang="zh-CN" altLang="en-US" dirty="0"/>
              <a:t>需要发出何种控制信息，完成何种动作以及做出何种响应。 </a:t>
            </a:r>
          </a:p>
          <a:p>
            <a:r>
              <a:rPr lang="zh-CN" altLang="en-US" dirty="0">
                <a:solidFill>
                  <a:srgbClr val="FF0000"/>
                </a:solidFill>
              </a:rPr>
              <a:t>同步：</a:t>
            </a:r>
            <a:r>
              <a:rPr lang="zh-CN" altLang="en-US" dirty="0"/>
              <a:t>事件实现顺序的详细说明。 </a:t>
            </a: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层次式协议结构</a:t>
            </a:r>
          </a:p>
        </p:txBody>
      </p:sp>
      <p:sp>
        <p:nvSpPr>
          <p:cNvPr id="3" name="内容占位符 2"/>
          <p:cNvSpPr>
            <a:spLocks noGrp="1"/>
          </p:cNvSpPr>
          <p:nvPr>
            <p:ph idx="1"/>
          </p:nvPr>
        </p:nvSpPr>
        <p:spPr/>
        <p:txBody>
          <a:bodyPr/>
          <a:lstStyle/>
          <a:p>
            <a:r>
              <a:rPr lang="zh-CN" altLang="zh-CN" dirty="0"/>
              <a:t>经验表明，对于非常复杂的计算机网络协议，其</a:t>
            </a:r>
            <a:r>
              <a:rPr lang="zh-CN" altLang="zh-CN" dirty="0">
                <a:solidFill>
                  <a:srgbClr val="FF0000"/>
                </a:solidFill>
              </a:rPr>
              <a:t>结构应该是层次式的</a:t>
            </a:r>
            <a:r>
              <a:rPr lang="zh-CN" altLang="en-US" dirty="0">
                <a:solidFill>
                  <a:srgbClr val="FF0000"/>
                </a:solidFill>
              </a:rPr>
              <a:t>。</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11739572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可以将要做的工作进行如下的划分：</a:t>
            </a:r>
          </a:p>
          <a:p>
            <a:pPr lvl="1"/>
            <a:r>
              <a:rPr lang="zh-CN" altLang="en-US" dirty="0"/>
              <a:t>第一类工作与传送文件直接有关。</a:t>
            </a:r>
          </a:p>
          <a:p>
            <a:pPr lvl="2"/>
            <a:r>
              <a:rPr lang="zh-CN" altLang="en-US" dirty="0">
                <a:solidFill>
                  <a:srgbClr val="0000CC"/>
                </a:solidFill>
                <a:ea typeface="黑体" pitchFamily="2" charset="-122"/>
              </a:rPr>
              <a:t>确信对方已做好接收和存储文件的准备。</a:t>
            </a:r>
          </a:p>
          <a:p>
            <a:pPr lvl="2"/>
            <a:r>
              <a:rPr lang="zh-CN" altLang="en-US" dirty="0">
                <a:solidFill>
                  <a:srgbClr val="0000CC"/>
                </a:solidFill>
                <a:ea typeface="黑体" pitchFamily="2" charset="-122"/>
              </a:rPr>
              <a:t>双方已协调好一致的文件格式。</a:t>
            </a:r>
          </a:p>
          <a:p>
            <a:pPr lvl="1"/>
            <a:r>
              <a:rPr lang="zh-CN" altLang="en-US" dirty="0"/>
              <a:t>两个主机将</a:t>
            </a:r>
            <a:r>
              <a:rPr lang="zh-CN" altLang="en-US" dirty="0">
                <a:solidFill>
                  <a:srgbClr val="FF0000"/>
                </a:solidFill>
              </a:rPr>
              <a:t>文件传送模块</a:t>
            </a:r>
            <a:r>
              <a:rPr lang="zh-CN" altLang="en-US" dirty="0"/>
              <a:t>作为最高的一层 ，剩下的工作由下面的模块负责。</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val="588022256"/>
              </p:ext>
            </p:extLst>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name="VISIO" r:id="rId3" imgW="1687068" imgH="964692" progId="">
                  <p:embed/>
                </p:oleObj>
              </mc:Choice>
              <mc:Fallback>
                <p:oleObj name="VISIO" r:id="rId3" imgW="1687068" imgH="964692" progId="">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负责做与网络接口细节有关的工作，例如：规定传输的帧格式，帧的最大长度等。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1.2.1  </a:t>
            </a:r>
            <a:r>
              <a:rPr lang="zh-CN" altLang="en-US" sz="4000" dirty="0"/>
              <a:t>网络的网络</a:t>
            </a:r>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a:latin typeface="+mn-lt"/>
                  <a:ea typeface="黑体" pitchFamily="2" charset="-122"/>
                </a:rPr>
                <a:t>  </a:t>
              </a:r>
              <a:r>
                <a:rPr lang="zh-CN" altLang="zh-CN" sz="2400" b="1" dirty="0">
                  <a:latin typeface="+mn-lt"/>
                  <a:ea typeface="黑体" pitchFamily="2" charset="-122"/>
                </a:rPr>
                <a:t>简单的网络</a:t>
              </a:r>
              <a:r>
                <a:rPr lang="en-US" altLang="zh-CN" sz="2400" b="1" dirty="0">
                  <a:latin typeface="+mn-lt"/>
                  <a:ea typeface="黑体" pitchFamily="2" charset="-122"/>
                </a:rPr>
                <a:t> (a) </a:t>
              </a:r>
              <a:r>
                <a:rPr lang="zh-CN" altLang="zh-CN" sz="2400" b="1" dirty="0">
                  <a:latin typeface="+mn-lt"/>
                  <a:ea typeface="黑体" pitchFamily="2" charset="-122"/>
                </a:rPr>
                <a:t>和</a:t>
              </a:r>
              <a:r>
                <a:rPr lang="en-US" altLang="zh-CN" sz="2400" b="1" dirty="0">
                  <a:latin typeface="+mn-lt"/>
                  <a:ea typeface="黑体" pitchFamily="2" charset="-122"/>
                </a:rPr>
                <a:t> </a:t>
              </a:r>
              <a:r>
                <a:rPr lang="zh-CN" altLang="zh-CN" sz="2400" b="1" dirty="0">
                  <a:latin typeface="+mn-lt"/>
                  <a:ea typeface="黑体" pitchFamily="2" charset="-122"/>
                </a:rPr>
                <a:t>由网络构成的互连网</a:t>
              </a:r>
              <a:r>
                <a:rPr lang="en-US" altLang="zh-CN" sz="2400" b="1" dirty="0">
                  <a:latin typeface="+mn-lt"/>
                  <a:ea typeface="黑体" pitchFamily="2" charset="-122"/>
                </a:rPr>
                <a:t> (b)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分层的好处与缺点 </a:t>
            </a:r>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a:solidFill>
                  <a:srgbClr val="FF0000"/>
                </a:solidFill>
              </a:rPr>
              <a:t>好处</a:t>
            </a: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a:solidFill>
                  <a:srgbClr val="0000CC"/>
                </a:solidFill>
              </a:rPr>
              <a:t>缺点</a:t>
            </a: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a:t>降低效率。</a:t>
            </a:r>
            <a:endParaRPr lang="en-US" altLang="zh-CN" dirty="0"/>
          </a:p>
          <a:p>
            <a:r>
              <a:rPr lang="zh-CN" altLang="zh-CN" dirty="0"/>
              <a:t>有些功能会在不同的层次中重复出现，因而产生了额外开销</a:t>
            </a:r>
            <a:r>
              <a:rPr lang="zh-CN" altLang="en-US" dirty="0"/>
              <a:t>。</a:t>
            </a:r>
          </a:p>
        </p:txBody>
      </p:sp>
    </p:spTree>
    <p:extLst>
      <p:ext uri="{BB962C8B-B14F-4D97-AF65-F5344CB8AC3E}">
        <p14:creationId xmlns:p14="http://schemas.microsoft.com/office/powerpoint/2010/main" val="42782998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a:t>层数太少，就会使每一层的协议太复杂。</a:t>
            </a:r>
          </a:p>
          <a:p>
            <a:r>
              <a:rPr lang="zh-CN" altLang="en-US" dirty="0"/>
              <a:t>层数太多，又会在描述和综合各层功能的系统工程任务时遇到较多的困难。 </a:t>
            </a:r>
          </a:p>
        </p:txBody>
      </p:sp>
    </p:spTree>
    <p:extLst>
      <p:ext uri="{BB962C8B-B14F-4D97-AF65-F5344CB8AC3E}">
        <p14:creationId xmlns:p14="http://schemas.microsoft.com/office/powerpoint/2010/main" val="2943803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t>两个系统中实体间的通信是一个很复杂的过程，为了降低协议设计和调试过程的复杂性，也为了便于对网络进行研究、实现和维护，通常对计算机网络的体系结构以分层的方式进行建模。</a:t>
            </a:r>
            <a:endParaRPr lang="en-US" altLang="zh-CN" dirty="0"/>
          </a:p>
          <a:p>
            <a:pPr marL="0" indent="0">
              <a:buNone/>
            </a:pPr>
            <a:endParaRPr lang="zh-CN" altLang="en-US" dirty="0"/>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a:xfrm>
            <a:off x="495300" y="1196752"/>
            <a:ext cx="9066212" cy="5256584"/>
          </a:xfrm>
        </p:spPr>
        <p:txBody>
          <a:bodyPr/>
          <a:lstStyle/>
          <a:p>
            <a:r>
              <a:rPr lang="zh-CN" altLang="en-US" dirty="0">
                <a:solidFill>
                  <a:srgbClr val="FF0000"/>
                </a:solidFill>
              </a:rPr>
              <a:t>计算机网络的体系结构 </a:t>
            </a:r>
            <a:r>
              <a:rPr lang="en-US" altLang="zh-CN" dirty="0"/>
              <a:t>(architecture) </a:t>
            </a:r>
            <a:r>
              <a:rPr lang="zh-CN" altLang="en-US" dirty="0"/>
              <a:t>是计算机网络的各层及其协议的集合。 </a:t>
            </a:r>
          </a:p>
          <a:p>
            <a:r>
              <a:rPr lang="zh-CN" altLang="en-US" dirty="0"/>
              <a:t>体系结构就是这个计算机网络及其部件</a:t>
            </a:r>
            <a:r>
              <a:rPr lang="zh-CN" altLang="en-US" dirty="0">
                <a:solidFill>
                  <a:srgbClr val="FF0000"/>
                </a:solidFill>
              </a:rPr>
              <a:t>所应完成的功能的精确定义，它是计算机网络中的层次、各层的协议及层间接口的集合。</a:t>
            </a:r>
          </a:p>
          <a:p>
            <a:r>
              <a:rPr lang="zh-CN" altLang="en-US" dirty="0">
                <a:solidFill>
                  <a:srgbClr val="FF0000"/>
                </a:solidFill>
              </a:rPr>
              <a:t>实现 </a:t>
            </a:r>
            <a:r>
              <a:rPr lang="en-US" altLang="zh-CN" dirty="0"/>
              <a:t>(implementation) </a:t>
            </a:r>
            <a:r>
              <a:rPr lang="zh-CN" altLang="en-US" dirty="0"/>
              <a:t>是遵循这种体系结构的前提下用何种硬件或软件完成这些功能的问题。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val="598408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1</a:t>
            </a:r>
            <a:r>
              <a:rPr lang="zh-CN" altLang="en-US" sz="2800" dirty="0"/>
              <a:t>、下列选项中，不属于网络体系结构所描述的内容是（  ）。</a:t>
            </a:r>
            <a:endParaRPr lang="en-US" altLang="zh-CN" sz="2800" dirty="0"/>
          </a:p>
          <a:p>
            <a:pPr marL="0" indent="0">
              <a:lnSpc>
                <a:spcPct val="114000"/>
              </a:lnSpc>
              <a:buNone/>
            </a:pPr>
            <a:r>
              <a:rPr lang="en-US" altLang="zh-CN" sz="2800" dirty="0"/>
              <a:t>A</a:t>
            </a:r>
            <a:r>
              <a:rPr lang="zh-CN" altLang="en-US" sz="2800" dirty="0"/>
              <a:t>、网络的层次</a:t>
            </a:r>
            <a:endParaRPr lang="en-US" altLang="zh-CN" sz="2800" dirty="0"/>
          </a:p>
          <a:p>
            <a:pPr marL="0" indent="0">
              <a:lnSpc>
                <a:spcPct val="114000"/>
              </a:lnSpc>
              <a:buNone/>
            </a:pPr>
            <a:r>
              <a:rPr lang="en-US" altLang="zh-CN" sz="2800" dirty="0"/>
              <a:t>B</a:t>
            </a:r>
            <a:r>
              <a:rPr lang="zh-CN" altLang="en-US" sz="2800" dirty="0"/>
              <a:t>、每层使用的协议</a:t>
            </a:r>
            <a:endParaRPr lang="en-US" altLang="zh-CN" sz="2800" dirty="0"/>
          </a:p>
          <a:p>
            <a:pPr marL="0" indent="0">
              <a:lnSpc>
                <a:spcPct val="114000"/>
              </a:lnSpc>
              <a:buNone/>
            </a:pPr>
            <a:r>
              <a:rPr lang="en-US" altLang="zh-CN" sz="2800" dirty="0"/>
              <a:t>C</a:t>
            </a:r>
            <a:r>
              <a:rPr lang="zh-CN" altLang="en-US" sz="2800" dirty="0"/>
              <a:t>、协议的内部实现细节</a:t>
            </a:r>
            <a:endParaRPr lang="en-US" altLang="zh-CN" sz="2800" dirty="0"/>
          </a:p>
          <a:p>
            <a:pPr marL="0" indent="0">
              <a:lnSpc>
                <a:spcPct val="114000"/>
              </a:lnSpc>
              <a:buNone/>
            </a:pPr>
            <a:r>
              <a:rPr lang="en-US" altLang="zh-CN" sz="2800" dirty="0"/>
              <a:t>D</a:t>
            </a:r>
            <a:r>
              <a:rPr lang="zh-CN" altLang="en-US" sz="2800" dirty="0"/>
              <a:t>、每层必须完成的功能</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C</a:t>
            </a:r>
            <a:endParaRPr lang="zh-CN" altLang="en-US" sz="2800" kern="0" dirty="0"/>
          </a:p>
        </p:txBody>
      </p:sp>
    </p:spTree>
    <p:extLst>
      <p:ext uri="{BB962C8B-B14F-4D97-AF65-F5344CB8AC3E}">
        <p14:creationId xmlns:p14="http://schemas.microsoft.com/office/powerpoint/2010/main" val="7271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en-US" altLang="zh-CN" sz="2800" dirty="0"/>
              <a:t>2</a:t>
            </a:r>
            <a:r>
              <a:rPr lang="zh-CN" altLang="en-US" sz="2800" dirty="0"/>
              <a:t>、下图描述的协议要素是（  ）。</a:t>
            </a:r>
            <a:endParaRPr lang="en-US" altLang="zh-CN" sz="2800" dirty="0"/>
          </a:p>
          <a:p>
            <a:pPr marL="0" indent="0">
              <a:lnSpc>
                <a:spcPct val="114000"/>
              </a:lnSpc>
              <a:buNone/>
            </a:pPr>
            <a:r>
              <a:rPr lang="en-US" altLang="zh-CN" sz="2800" dirty="0"/>
              <a:t>I</a:t>
            </a:r>
            <a:r>
              <a:rPr lang="zh-CN" altLang="en-US" sz="2800" dirty="0"/>
              <a:t>、语法    </a:t>
            </a:r>
            <a:r>
              <a:rPr lang="en-US" altLang="zh-CN" sz="2800" dirty="0"/>
              <a:t>II</a:t>
            </a:r>
            <a:r>
              <a:rPr lang="zh-CN" altLang="en-US" sz="2800" dirty="0"/>
              <a:t>、语义    </a:t>
            </a:r>
            <a:r>
              <a:rPr lang="en-US" altLang="zh-CN" sz="2800" dirty="0"/>
              <a:t>III</a:t>
            </a:r>
            <a:r>
              <a:rPr lang="zh-CN" altLang="en-US" sz="2800" dirty="0"/>
              <a:t>、时序</a:t>
            </a:r>
            <a:endParaRPr lang="en-US" altLang="zh-CN" sz="2800" dirty="0"/>
          </a:p>
          <a:p>
            <a:pPr marL="0" indent="0">
              <a:lnSpc>
                <a:spcPct val="114000"/>
              </a:lnSpc>
              <a:buNone/>
            </a:pPr>
            <a:r>
              <a:rPr lang="en-US" altLang="zh-CN" sz="2800" dirty="0"/>
              <a:t>A</a:t>
            </a:r>
            <a:r>
              <a:rPr lang="zh-CN" altLang="en-US" sz="2800" dirty="0"/>
              <a:t>、仅</a:t>
            </a:r>
            <a:r>
              <a:rPr lang="en-US" altLang="zh-CN" sz="2800" dirty="0"/>
              <a:t>I</a:t>
            </a:r>
          </a:p>
          <a:p>
            <a:pPr marL="0" indent="0">
              <a:lnSpc>
                <a:spcPct val="114000"/>
              </a:lnSpc>
              <a:buNone/>
            </a:pPr>
            <a:r>
              <a:rPr lang="en-US" altLang="zh-CN" sz="2800" dirty="0"/>
              <a:t>B</a:t>
            </a:r>
            <a:r>
              <a:rPr lang="zh-CN" altLang="en-US" sz="2800" dirty="0"/>
              <a:t>、仅</a:t>
            </a:r>
            <a:r>
              <a:rPr lang="en-US" altLang="zh-CN" sz="2800" dirty="0"/>
              <a:t>II</a:t>
            </a:r>
          </a:p>
          <a:p>
            <a:pPr marL="0" indent="0">
              <a:lnSpc>
                <a:spcPct val="114000"/>
              </a:lnSpc>
              <a:buNone/>
            </a:pPr>
            <a:r>
              <a:rPr lang="en-US" altLang="zh-CN" sz="2800" dirty="0"/>
              <a:t>C</a:t>
            </a:r>
            <a:r>
              <a:rPr lang="zh-CN" altLang="en-US" sz="2800" dirty="0"/>
              <a:t>、仅</a:t>
            </a:r>
            <a:r>
              <a:rPr lang="en-US" altLang="zh-CN" sz="2800" dirty="0"/>
              <a:t>III</a:t>
            </a:r>
          </a:p>
          <a:p>
            <a:pPr marL="0" indent="0">
              <a:lnSpc>
                <a:spcPct val="114000"/>
              </a:lnSpc>
              <a:buNone/>
            </a:pPr>
            <a:r>
              <a:rPr lang="en-US" altLang="zh-CN" sz="2800" dirty="0"/>
              <a:t>D</a:t>
            </a:r>
            <a:r>
              <a:rPr lang="zh-CN" altLang="en-US" sz="2800" dirty="0"/>
              <a:t>、</a:t>
            </a:r>
            <a:r>
              <a:rPr lang="en-US" altLang="zh-CN" sz="2800" dirty="0"/>
              <a:t>I</a:t>
            </a:r>
            <a:r>
              <a:rPr lang="zh-CN" altLang="en-US" sz="2800" dirty="0"/>
              <a:t>、</a:t>
            </a:r>
            <a:r>
              <a:rPr lang="en-US" altLang="zh-CN" sz="2800" dirty="0"/>
              <a:t>II</a:t>
            </a:r>
            <a:r>
              <a:rPr lang="zh-CN" altLang="en-US" sz="2800" dirty="0"/>
              <a:t>和</a:t>
            </a:r>
            <a:r>
              <a:rPr lang="en-US" altLang="zh-CN" sz="2800" dirty="0"/>
              <a:t>III</a:t>
            </a:r>
            <a:endParaRPr lang="zh-CN" altLang="en-US" sz="2800" dirty="0"/>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19894" y="4806384"/>
            <a:ext cx="9066212" cy="150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C</a:t>
            </a:r>
            <a:r>
              <a:rPr lang="zh-CN" altLang="en-US" sz="2800" kern="0" dirty="0"/>
              <a:t>，由图可知发送方与接收方依次交换信息，体现了时序这个要素。</a:t>
            </a:r>
          </a:p>
        </p:txBody>
      </p:sp>
      <p:cxnSp>
        <p:nvCxnSpPr>
          <p:cNvPr id="4" name="直接箭头连接符 3">
            <a:extLst>
              <a:ext uri="{FF2B5EF4-FFF2-40B4-BE49-F238E27FC236}">
                <a16:creationId xmlns:a16="http://schemas.microsoft.com/office/drawing/2014/main" id="{F0E72682-7A6E-A0D7-A09E-6372C562991B}"/>
              </a:ext>
            </a:extLst>
          </p:cNvPr>
          <p:cNvCxnSpPr/>
          <p:nvPr/>
        </p:nvCxnSpPr>
        <p:spPr bwMode="auto">
          <a:xfrm>
            <a:off x="6465168" y="1340768"/>
            <a:ext cx="0" cy="23042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4">
            <a:extLst>
              <a:ext uri="{FF2B5EF4-FFF2-40B4-BE49-F238E27FC236}">
                <a16:creationId xmlns:a16="http://schemas.microsoft.com/office/drawing/2014/main" id="{8F0AC0F0-3DDA-3F16-D8F4-98D2F972943B}"/>
              </a:ext>
            </a:extLst>
          </p:cNvPr>
          <p:cNvCxnSpPr/>
          <p:nvPr/>
        </p:nvCxnSpPr>
        <p:spPr bwMode="auto">
          <a:xfrm>
            <a:off x="8481392" y="1340768"/>
            <a:ext cx="0" cy="23042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5">
            <a:extLst>
              <a:ext uri="{FF2B5EF4-FFF2-40B4-BE49-F238E27FC236}">
                <a16:creationId xmlns:a16="http://schemas.microsoft.com/office/drawing/2014/main" id="{68B91E11-88D6-756F-9F04-05FACA6329EB}"/>
              </a:ext>
            </a:extLst>
          </p:cNvPr>
          <p:cNvCxnSpPr/>
          <p:nvPr/>
        </p:nvCxnSpPr>
        <p:spPr bwMode="auto">
          <a:xfrm>
            <a:off x="6465168" y="1628800"/>
            <a:ext cx="2016224" cy="5040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BF746D15-B075-D51A-AD57-799ED5E59344}"/>
              </a:ext>
            </a:extLst>
          </p:cNvPr>
          <p:cNvCxnSpPr/>
          <p:nvPr/>
        </p:nvCxnSpPr>
        <p:spPr bwMode="auto">
          <a:xfrm flipH="1">
            <a:off x="6465168" y="2132856"/>
            <a:ext cx="2016224" cy="6480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A424BEC8-DBF2-3D81-93AE-BA679866DFFE}"/>
              </a:ext>
            </a:extLst>
          </p:cNvPr>
          <p:cNvCxnSpPr/>
          <p:nvPr/>
        </p:nvCxnSpPr>
        <p:spPr bwMode="auto">
          <a:xfrm>
            <a:off x="6465168" y="2780928"/>
            <a:ext cx="1296144" cy="5040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框 11">
            <a:extLst>
              <a:ext uri="{FF2B5EF4-FFF2-40B4-BE49-F238E27FC236}">
                <a16:creationId xmlns:a16="http://schemas.microsoft.com/office/drawing/2014/main" id="{0CE1FAF0-30FB-835E-BD26-2B04066F293B}"/>
              </a:ext>
            </a:extLst>
          </p:cNvPr>
          <p:cNvSpPr txBox="1"/>
          <p:nvPr/>
        </p:nvSpPr>
        <p:spPr>
          <a:xfrm>
            <a:off x="5673080" y="3501008"/>
            <a:ext cx="648071" cy="369332"/>
          </a:xfrm>
          <a:prstGeom prst="rect">
            <a:avLst/>
          </a:prstGeom>
          <a:noFill/>
        </p:spPr>
        <p:txBody>
          <a:bodyPr wrap="square" rtlCol="0">
            <a:spAutoFit/>
          </a:bodyPr>
          <a:lstStyle/>
          <a:p>
            <a:r>
              <a:rPr lang="zh-CN" altLang="en-US" dirty="0"/>
              <a:t>时间</a:t>
            </a:r>
          </a:p>
        </p:txBody>
      </p:sp>
      <p:sp>
        <p:nvSpPr>
          <p:cNvPr id="14" name="文本框 13">
            <a:extLst>
              <a:ext uri="{FF2B5EF4-FFF2-40B4-BE49-F238E27FC236}">
                <a16:creationId xmlns:a16="http://schemas.microsoft.com/office/drawing/2014/main" id="{5E482530-B57C-8575-D83C-92A24715FA84}"/>
              </a:ext>
            </a:extLst>
          </p:cNvPr>
          <p:cNvSpPr txBox="1"/>
          <p:nvPr/>
        </p:nvSpPr>
        <p:spPr>
          <a:xfrm>
            <a:off x="6141132" y="832066"/>
            <a:ext cx="1044116" cy="369332"/>
          </a:xfrm>
          <a:prstGeom prst="rect">
            <a:avLst/>
          </a:prstGeom>
          <a:noFill/>
        </p:spPr>
        <p:txBody>
          <a:bodyPr wrap="square" rtlCol="0">
            <a:spAutoFit/>
          </a:bodyPr>
          <a:lstStyle/>
          <a:p>
            <a:r>
              <a:rPr lang="zh-CN" altLang="en-US" dirty="0"/>
              <a:t>发送方</a:t>
            </a:r>
          </a:p>
        </p:txBody>
      </p:sp>
      <p:sp>
        <p:nvSpPr>
          <p:cNvPr id="15" name="文本框 14">
            <a:extLst>
              <a:ext uri="{FF2B5EF4-FFF2-40B4-BE49-F238E27FC236}">
                <a16:creationId xmlns:a16="http://schemas.microsoft.com/office/drawing/2014/main" id="{94D61056-45A1-958E-66ED-0E82F492D7B2}"/>
              </a:ext>
            </a:extLst>
          </p:cNvPr>
          <p:cNvSpPr txBox="1"/>
          <p:nvPr/>
        </p:nvSpPr>
        <p:spPr>
          <a:xfrm>
            <a:off x="7959334" y="832066"/>
            <a:ext cx="1044116" cy="369332"/>
          </a:xfrm>
          <a:prstGeom prst="rect">
            <a:avLst/>
          </a:prstGeom>
          <a:noFill/>
        </p:spPr>
        <p:txBody>
          <a:bodyPr wrap="square" rtlCol="0">
            <a:spAutoFit/>
          </a:bodyPr>
          <a:lstStyle/>
          <a:p>
            <a:r>
              <a:rPr lang="zh-CN" altLang="en-US" dirty="0"/>
              <a:t>接收方</a:t>
            </a:r>
          </a:p>
        </p:txBody>
      </p:sp>
    </p:spTree>
    <p:extLst>
      <p:ext uri="{BB962C8B-B14F-4D97-AF65-F5344CB8AC3E}">
        <p14:creationId xmlns:p14="http://schemas.microsoft.com/office/powerpoint/2010/main" val="110911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a:t>OSI</a:t>
            </a:r>
            <a:r>
              <a:rPr lang="zh-CN" altLang="en-US" dirty="0"/>
              <a:t>参考模型有</a:t>
            </a:r>
            <a:r>
              <a:rPr lang="en-US" altLang="zh-CN" dirty="0"/>
              <a:t>7</a:t>
            </a:r>
            <a:r>
              <a:rPr lang="zh-CN" altLang="en-US" dirty="0"/>
              <a:t>层，自下而上依次为物理层、数据链路层、网络层、运输层、会话层、表示层、应用层。</a:t>
            </a:r>
            <a:endParaRPr lang="en-US" altLang="zh-CN" dirty="0"/>
          </a:p>
          <a:p>
            <a:r>
              <a:rPr lang="zh-CN" altLang="en-US" dirty="0">
                <a:solidFill>
                  <a:srgbClr val="0000CC"/>
                </a:solidFill>
              </a:rPr>
              <a:t>（</a:t>
            </a:r>
            <a:r>
              <a:rPr lang="en-US" altLang="zh-CN" dirty="0">
                <a:solidFill>
                  <a:srgbClr val="0000CC"/>
                </a:solidFill>
              </a:rPr>
              <a:t>1</a:t>
            </a:r>
            <a:r>
              <a:rPr lang="zh-CN" altLang="en-US" dirty="0">
                <a:solidFill>
                  <a:srgbClr val="0000CC"/>
                </a:solidFill>
              </a:rPr>
              <a:t>）物理层</a:t>
            </a:r>
            <a:endParaRPr lang="en-US" altLang="zh-CN" dirty="0">
              <a:solidFill>
                <a:srgbClr val="0000CC"/>
              </a:solidFill>
            </a:endParaRPr>
          </a:p>
          <a:p>
            <a:r>
              <a:rPr lang="zh-CN" altLang="en-US" dirty="0"/>
              <a:t>物理层的传输单位是比特，功能是在物理媒体上为数据端设备透明地传输原始比特流。注意，传输信息所用的物理媒体，如双绞线等，并不在物理层协议之内而在物理层协议下面。</a:t>
            </a:r>
          </a:p>
        </p:txBody>
      </p:sp>
    </p:spTree>
    <p:extLst>
      <p:ext uri="{BB962C8B-B14F-4D97-AF65-F5344CB8AC3E}">
        <p14:creationId xmlns:p14="http://schemas.microsoft.com/office/powerpoint/2010/main" val="416939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zh-CN" altLang="en-US" dirty="0">
                <a:solidFill>
                  <a:srgbClr val="0000CC"/>
                </a:solidFill>
              </a:rPr>
              <a:t>（</a:t>
            </a:r>
            <a:r>
              <a:rPr lang="en-US" altLang="zh-CN" dirty="0">
                <a:solidFill>
                  <a:srgbClr val="0000CC"/>
                </a:solidFill>
              </a:rPr>
              <a:t>2</a:t>
            </a:r>
            <a:r>
              <a:rPr lang="zh-CN" altLang="en-US" dirty="0">
                <a:solidFill>
                  <a:srgbClr val="0000CC"/>
                </a:solidFill>
              </a:rPr>
              <a:t>）数据链路层</a:t>
            </a:r>
            <a:endParaRPr lang="en-US" altLang="zh-CN" dirty="0">
              <a:solidFill>
                <a:srgbClr val="0000CC"/>
              </a:solidFill>
            </a:endParaRPr>
          </a:p>
          <a:p>
            <a:r>
              <a:rPr lang="zh-CN" altLang="en-US" dirty="0"/>
              <a:t>数据链路层的传输单位是帧，任务是将网络层传来的分组组装成帧，在两个相邻结点间的链路上传输帧。</a:t>
            </a:r>
            <a:endParaRPr lang="en-US" altLang="zh-CN" dirty="0"/>
          </a:p>
        </p:txBody>
      </p:sp>
    </p:spTree>
    <p:extLst>
      <p:ext uri="{BB962C8B-B14F-4D97-AF65-F5344CB8AC3E}">
        <p14:creationId xmlns:p14="http://schemas.microsoft.com/office/powerpoint/2010/main" val="170876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zh-CN" altLang="en-US" dirty="0">
                <a:solidFill>
                  <a:srgbClr val="0000CC"/>
                </a:solidFill>
              </a:rPr>
              <a:t>（</a:t>
            </a:r>
            <a:r>
              <a:rPr lang="en-US" altLang="zh-CN" dirty="0">
                <a:solidFill>
                  <a:srgbClr val="0000CC"/>
                </a:solidFill>
              </a:rPr>
              <a:t>3</a:t>
            </a:r>
            <a:r>
              <a:rPr lang="zh-CN" altLang="en-US" dirty="0">
                <a:solidFill>
                  <a:srgbClr val="0000CC"/>
                </a:solidFill>
              </a:rPr>
              <a:t>）网络层</a:t>
            </a:r>
            <a:endParaRPr lang="en-US" altLang="zh-CN" dirty="0">
              <a:solidFill>
                <a:srgbClr val="0000CC"/>
              </a:solidFill>
            </a:endParaRPr>
          </a:p>
          <a:p>
            <a:r>
              <a:rPr lang="zh-CN" altLang="en-US" dirty="0"/>
              <a:t>网络层负责为分组交换网上的不同主机提供通信服务。网络层把运输层产生的报文段或用户数据报封装成分组或包进行传送。关键问题是对分组进行路由选择，使分组能够通过网络中的路由器找到目的主机，并实现流量控制、拥塞控制和差错控制等功能。</a:t>
            </a:r>
          </a:p>
        </p:txBody>
      </p:sp>
    </p:spTree>
    <p:extLst>
      <p:ext uri="{BB962C8B-B14F-4D97-AF65-F5344CB8AC3E}">
        <p14:creationId xmlns:p14="http://schemas.microsoft.com/office/powerpoint/2010/main" val="247528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zh-CN" altLang="en-US" dirty="0">
                <a:solidFill>
                  <a:srgbClr val="0000CC"/>
                </a:solidFill>
              </a:rPr>
              <a:t>（</a:t>
            </a:r>
            <a:r>
              <a:rPr lang="en-US" altLang="zh-CN" dirty="0">
                <a:solidFill>
                  <a:srgbClr val="0000CC"/>
                </a:solidFill>
              </a:rPr>
              <a:t>4</a:t>
            </a:r>
            <a:r>
              <a:rPr lang="zh-CN" altLang="en-US" dirty="0">
                <a:solidFill>
                  <a:srgbClr val="0000CC"/>
                </a:solidFill>
              </a:rPr>
              <a:t>）运输层</a:t>
            </a:r>
          </a:p>
          <a:p>
            <a:r>
              <a:rPr lang="zh-CN" altLang="en-US" dirty="0"/>
              <a:t>运输层负责两台主机中的进程之间的通信，功能是为端到端连接提供可靠的传输服务（一个进程由一个端口来标识，所以称为端到端通信）。</a:t>
            </a:r>
            <a:endParaRPr lang="en-US" altLang="zh-CN" dirty="0"/>
          </a:p>
          <a:p>
            <a:r>
              <a:rPr lang="zh-CN" altLang="en-US" dirty="0"/>
              <a:t>数据链路层提供的是点到点的通信，运输层提供的是端到端的通信，两者不同。一个点是指一个硬件地址或</a:t>
            </a:r>
            <a:r>
              <a:rPr lang="en-US" altLang="zh-CN" dirty="0"/>
              <a:t>IP</a:t>
            </a:r>
            <a:r>
              <a:rPr lang="zh-CN" altLang="en-US" dirty="0"/>
              <a:t>地址，点到点可以理解为主机到主机的通信。</a:t>
            </a:r>
          </a:p>
        </p:txBody>
      </p:sp>
    </p:spTree>
    <p:extLst>
      <p:ext uri="{BB962C8B-B14F-4D97-AF65-F5344CB8AC3E}">
        <p14:creationId xmlns:p14="http://schemas.microsoft.com/office/powerpoint/2010/main" val="243446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关于“云”</a:t>
            </a:r>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a:t>当使用一朵</a:t>
            </a:r>
            <a:r>
              <a:rPr lang="zh-CN" altLang="en-US" sz="2800" dirty="0"/>
              <a:t>“</a:t>
            </a:r>
            <a:r>
              <a:rPr lang="zh-CN" altLang="zh-CN" sz="2800" dirty="0"/>
              <a:t>云</a:t>
            </a:r>
            <a:r>
              <a:rPr lang="zh-CN" altLang="en-US" sz="2800" dirty="0"/>
              <a:t>”</a:t>
            </a:r>
            <a:r>
              <a:rPr lang="zh-CN" altLang="zh-CN" sz="2800" dirty="0"/>
              <a:t>来表示网络时，可能会有两种不同的情况</a:t>
            </a:r>
            <a:r>
              <a:rPr lang="zh-CN" altLang="en-US" sz="2800" dirty="0"/>
              <a:t>：</a:t>
            </a:r>
            <a:endParaRPr lang="en-US" altLang="zh-CN" sz="2800" dirty="0"/>
          </a:p>
          <a:p>
            <a:pPr marL="360363" indent="-360363">
              <a:lnSpc>
                <a:spcPct val="100000"/>
              </a:lnSpc>
              <a:buClr>
                <a:srgbClr val="C00000"/>
              </a:buClr>
              <a:buSzPct val="90000"/>
              <a:buFont typeface="+mj-lt"/>
              <a:buAutoNum type="arabicPeriod"/>
            </a:pPr>
            <a:r>
              <a:rPr lang="zh-CN" altLang="zh-CN" sz="2800" dirty="0"/>
              <a:t>云表示的网络已经包含了和网络相连的计算机</a:t>
            </a:r>
            <a:r>
              <a:rPr lang="zh-CN" altLang="en-US" sz="2800" dirty="0"/>
              <a:t>。</a:t>
            </a:r>
            <a:endParaRPr lang="en-US" altLang="zh-CN" sz="2800" dirty="0"/>
          </a:p>
          <a:p>
            <a:pPr marL="360363" indent="-360363">
              <a:lnSpc>
                <a:spcPct val="100000"/>
              </a:lnSpc>
              <a:buClr>
                <a:srgbClr val="C00000"/>
              </a:buClr>
              <a:buSzPct val="90000"/>
              <a:buFont typeface="+mj-lt"/>
              <a:buAutoNum type="arabicPeriod"/>
            </a:pPr>
            <a:r>
              <a:rPr lang="zh-CN" altLang="zh-CN" sz="2800" dirty="0"/>
              <a:t>云表示的</a:t>
            </a:r>
            <a:r>
              <a:rPr lang="zh-CN" altLang="en-US" sz="2800" dirty="0"/>
              <a:t>网络</a:t>
            </a:r>
            <a:r>
              <a:rPr lang="zh-CN" altLang="zh-CN" sz="2800" dirty="0"/>
              <a:t>里面就只剩下许多路由器和连接这些路由器的链路</a:t>
            </a:r>
            <a:r>
              <a:rPr lang="zh-CN" altLang="en-US" sz="2800" dirty="0"/>
              <a:t>，</a:t>
            </a:r>
            <a:r>
              <a:rPr lang="zh-CN" altLang="zh-CN" sz="2800" dirty="0"/>
              <a:t>把有关的计算机画在云的外面</a:t>
            </a:r>
            <a:r>
              <a:rPr lang="zh-CN" altLang="en-US" sz="2800" dirty="0"/>
              <a:t>。</a:t>
            </a:r>
            <a:r>
              <a:rPr lang="zh-CN" altLang="zh-CN" sz="2800" dirty="0">
                <a:solidFill>
                  <a:srgbClr val="0000CC"/>
                </a:solidFill>
              </a:rPr>
              <a:t>习惯上，与网络相连的计算机常称为</a:t>
            </a:r>
            <a:r>
              <a:rPr lang="zh-CN" altLang="zh-CN" sz="2800" dirty="0">
                <a:solidFill>
                  <a:srgbClr val="FF0000"/>
                </a:solidFill>
              </a:rPr>
              <a:t>主机</a:t>
            </a:r>
            <a:r>
              <a:rPr lang="en-US" altLang="zh-CN" sz="2800" dirty="0">
                <a:solidFill>
                  <a:srgbClr val="FF0000"/>
                </a:solidFill>
              </a:rPr>
              <a:t> </a:t>
            </a:r>
            <a:r>
              <a:rPr lang="en-US" altLang="zh-CN" sz="2800" dirty="0">
                <a:solidFill>
                  <a:srgbClr val="0000CC"/>
                </a:solidFill>
              </a:rPr>
              <a:t>(host)</a:t>
            </a:r>
            <a:r>
              <a:rPr lang="zh-CN" altLang="en-US" sz="2800" dirty="0">
                <a:solidFill>
                  <a:srgbClr val="0000CC"/>
                </a:solidFill>
              </a:rPr>
              <a:t>。</a:t>
            </a: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name="Visio" r:id="rId4" imgW="1689885" imgH="964337" progId="">
                      <p:embed/>
                    </p:oleObj>
                  </mc:Choice>
                  <mc:Fallback>
                    <p:oleObj name="Visio" r:id="rId4" imgW="1689885" imgH="964337"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zh-CN" altLang="en-US" dirty="0">
                <a:solidFill>
                  <a:srgbClr val="0000CC"/>
                </a:solidFill>
              </a:rPr>
              <a:t>（</a:t>
            </a:r>
            <a:r>
              <a:rPr lang="en-US" altLang="zh-CN" dirty="0">
                <a:solidFill>
                  <a:srgbClr val="0000CC"/>
                </a:solidFill>
              </a:rPr>
              <a:t>5</a:t>
            </a:r>
            <a:r>
              <a:rPr lang="zh-CN" altLang="en-US" dirty="0">
                <a:solidFill>
                  <a:srgbClr val="0000CC"/>
                </a:solidFill>
              </a:rPr>
              <a:t>）会话层</a:t>
            </a:r>
            <a:endParaRPr lang="en-US" altLang="zh-CN" dirty="0">
              <a:solidFill>
                <a:srgbClr val="0000CC"/>
              </a:solidFill>
            </a:endParaRPr>
          </a:p>
          <a:p>
            <a:r>
              <a:rPr lang="zh-CN" altLang="en-US" dirty="0"/>
              <a:t>会话层允许不同主机上的各个进程之间进行会话。它利用传输层提供的端到端服务，向表示层提供它的增值服务。</a:t>
            </a:r>
          </a:p>
        </p:txBody>
      </p:sp>
    </p:spTree>
    <p:extLst>
      <p:ext uri="{BB962C8B-B14F-4D97-AF65-F5344CB8AC3E}">
        <p14:creationId xmlns:p14="http://schemas.microsoft.com/office/powerpoint/2010/main" val="48353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zh-CN" altLang="en-US" dirty="0">
                <a:solidFill>
                  <a:srgbClr val="0000CC"/>
                </a:solidFill>
              </a:rPr>
              <a:t>（</a:t>
            </a:r>
            <a:r>
              <a:rPr lang="en-US" altLang="zh-CN" dirty="0">
                <a:solidFill>
                  <a:srgbClr val="0000CC"/>
                </a:solidFill>
              </a:rPr>
              <a:t>6</a:t>
            </a:r>
            <a:r>
              <a:rPr lang="zh-CN" altLang="en-US" dirty="0">
                <a:solidFill>
                  <a:srgbClr val="0000CC"/>
                </a:solidFill>
              </a:rPr>
              <a:t>）表示层</a:t>
            </a:r>
            <a:endParaRPr lang="en-US" altLang="zh-CN" dirty="0">
              <a:solidFill>
                <a:srgbClr val="0000CC"/>
              </a:solidFill>
            </a:endParaRPr>
          </a:p>
          <a:p>
            <a:r>
              <a:rPr lang="zh-CN" altLang="en-US" dirty="0"/>
              <a:t>表示层主要处理在两个通信系统中交换信息的表示方式。它主要完成数据字符集的转换、数据格式化等功能。</a:t>
            </a:r>
          </a:p>
        </p:txBody>
      </p:sp>
    </p:spTree>
    <p:extLst>
      <p:ext uri="{BB962C8B-B14F-4D97-AF65-F5344CB8AC3E}">
        <p14:creationId xmlns:p14="http://schemas.microsoft.com/office/powerpoint/2010/main" val="375962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zh-CN" altLang="en-US" dirty="0">
                <a:solidFill>
                  <a:srgbClr val="0000CC"/>
                </a:solidFill>
              </a:rPr>
              <a:t>（</a:t>
            </a:r>
            <a:r>
              <a:rPr lang="en-US" altLang="zh-CN" dirty="0">
                <a:solidFill>
                  <a:srgbClr val="0000CC"/>
                </a:solidFill>
              </a:rPr>
              <a:t>7</a:t>
            </a:r>
            <a:r>
              <a:rPr lang="zh-CN" altLang="en-US" dirty="0">
                <a:solidFill>
                  <a:srgbClr val="0000CC"/>
                </a:solidFill>
              </a:rPr>
              <a:t>）应用层</a:t>
            </a:r>
            <a:endParaRPr lang="en-US" altLang="zh-CN" dirty="0">
              <a:solidFill>
                <a:srgbClr val="0000CC"/>
              </a:solidFill>
            </a:endParaRPr>
          </a:p>
          <a:p>
            <a:r>
              <a:rPr lang="zh-CN" altLang="en-US" dirty="0"/>
              <a:t>应用层的任务是通过应用进程间的交互来完成特定的网络应用。</a:t>
            </a:r>
            <a:endParaRPr lang="en-US" altLang="zh-CN" dirty="0"/>
          </a:p>
          <a:p>
            <a:r>
              <a:rPr lang="zh-CN" altLang="en-US" dirty="0"/>
              <a:t>应用层协议很多，如域名解析服务</a:t>
            </a:r>
            <a:r>
              <a:rPr lang="en-US" altLang="zh-CN" dirty="0"/>
              <a:t>DNS</a:t>
            </a:r>
            <a:r>
              <a:rPr lang="zh-CN" altLang="en-US" dirty="0"/>
              <a:t>、文件传输协议</a:t>
            </a:r>
            <a:r>
              <a:rPr lang="en-US" altLang="zh-CN" dirty="0"/>
              <a:t>FTP</a:t>
            </a:r>
            <a:r>
              <a:rPr lang="zh-CN" altLang="en-US" dirty="0"/>
              <a:t>、电子邮件协议</a:t>
            </a:r>
            <a:r>
              <a:rPr lang="en-US" altLang="zh-CN" dirty="0"/>
              <a:t>SMTP</a:t>
            </a:r>
            <a:r>
              <a:rPr lang="zh-CN" altLang="en-US" dirty="0"/>
              <a:t>、超文本传输协议</a:t>
            </a:r>
            <a:r>
              <a:rPr lang="en-US" altLang="zh-CN" dirty="0"/>
              <a:t>HTTP</a:t>
            </a:r>
            <a:r>
              <a:rPr lang="zh-CN" altLang="en-US" dirty="0"/>
              <a:t>。</a:t>
            </a:r>
          </a:p>
        </p:txBody>
      </p:sp>
    </p:spTree>
    <p:extLst>
      <p:ext uri="{BB962C8B-B14F-4D97-AF65-F5344CB8AC3E}">
        <p14:creationId xmlns:p14="http://schemas.microsoft.com/office/powerpoint/2010/main" val="376121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a:t>TCP/IP</a:t>
            </a:r>
            <a:r>
              <a:rPr lang="zh-CN" altLang="en-US" dirty="0"/>
              <a:t>模型有</a:t>
            </a:r>
            <a:r>
              <a:rPr lang="en-US" altLang="zh-CN" dirty="0"/>
              <a:t>4</a:t>
            </a:r>
            <a:r>
              <a:rPr lang="zh-CN" altLang="en-US" dirty="0"/>
              <a:t>层，自下而上依次为网络接口层、网际层、运输层、应用层。</a:t>
            </a:r>
            <a:endParaRPr lang="en-US" altLang="zh-CN" dirty="0"/>
          </a:p>
          <a:p>
            <a:r>
              <a:rPr lang="zh-CN" altLang="en-US" dirty="0">
                <a:solidFill>
                  <a:srgbClr val="0000CC"/>
                </a:solidFill>
              </a:rPr>
              <a:t>（</a:t>
            </a:r>
            <a:r>
              <a:rPr lang="en-US" altLang="zh-CN" dirty="0">
                <a:solidFill>
                  <a:srgbClr val="0000CC"/>
                </a:solidFill>
              </a:rPr>
              <a:t>1</a:t>
            </a:r>
            <a:r>
              <a:rPr lang="zh-CN" altLang="en-US" dirty="0">
                <a:solidFill>
                  <a:srgbClr val="0000CC"/>
                </a:solidFill>
              </a:rPr>
              <a:t>）网络接口层</a:t>
            </a:r>
            <a:endParaRPr lang="en-US" altLang="zh-CN" dirty="0">
              <a:solidFill>
                <a:srgbClr val="0000CC"/>
              </a:solidFill>
            </a:endParaRPr>
          </a:p>
          <a:p>
            <a:r>
              <a:rPr lang="zh-CN" altLang="en-US" dirty="0"/>
              <a:t>网络接口层的功能类似于</a:t>
            </a:r>
            <a:r>
              <a:rPr lang="en-US" altLang="zh-CN" dirty="0"/>
              <a:t>OSI</a:t>
            </a:r>
            <a:r>
              <a:rPr lang="zh-CN" altLang="en-US" dirty="0"/>
              <a:t>参考模型的物理层和数据链路层。</a:t>
            </a:r>
          </a:p>
        </p:txBody>
      </p:sp>
    </p:spTree>
    <p:extLst>
      <p:ext uri="{BB962C8B-B14F-4D97-AF65-F5344CB8AC3E}">
        <p14:creationId xmlns:p14="http://schemas.microsoft.com/office/powerpoint/2010/main" val="275526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zh-CN" altLang="en-US" dirty="0">
                <a:solidFill>
                  <a:srgbClr val="0000CC"/>
                </a:solidFill>
              </a:rPr>
              <a:t>（</a:t>
            </a:r>
            <a:r>
              <a:rPr lang="en-US" altLang="zh-CN" dirty="0">
                <a:solidFill>
                  <a:srgbClr val="0000CC"/>
                </a:solidFill>
              </a:rPr>
              <a:t>2</a:t>
            </a:r>
            <a:r>
              <a:rPr lang="zh-CN" altLang="en-US" dirty="0">
                <a:solidFill>
                  <a:srgbClr val="0000CC"/>
                </a:solidFill>
              </a:rPr>
              <a:t>）网际层</a:t>
            </a:r>
            <a:endParaRPr lang="en-US" altLang="zh-CN" dirty="0">
              <a:solidFill>
                <a:srgbClr val="0000CC"/>
              </a:solidFill>
            </a:endParaRPr>
          </a:p>
          <a:p>
            <a:r>
              <a:rPr lang="zh-CN" altLang="en-US" dirty="0"/>
              <a:t>网际层和</a:t>
            </a:r>
            <a:r>
              <a:rPr lang="en-US" altLang="zh-CN" dirty="0"/>
              <a:t>OSI</a:t>
            </a:r>
            <a:r>
              <a:rPr lang="zh-CN" altLang="en-US" dirty="0"/>
              <a:t>参考模型的网络层类似。网际层将分组发往任何网络，并为之独立地选择合适的路由器，但它不保证各个分组有序地到达。它定义了标准的分组格式和协议（即</a:t>
            </a:r>
            <a:r>
              <a:rPr lang="en-US" altLang="zh-CN" dirty="0"/>
              <a:t>IP</a:t>
            </a:r>
            <a:r>
              <a:rPr lang="zh-CN" altLang="en-US" dirty="0"/>
              <a:t>协议）。当前采用的是</a:t>
            </a:r>
            <a:r>
              <a:rPr lang="en-US" altLang="zh-CN" dirty="0"/>
              <a:t>IP</a:t>
            </a:r>
            <a:r>
              <a:rPr lang="zh-CN" altLang="en-US" dirty="0"/>
              <a:t>协议是第</a:t>
            </a:r>
            <a:r>
              <a:rPr lang="en-US" altLang="zh-CN" dirty="0"/>
              <a:t>4</a:t>
            </a:r>
            <a:r>
              <a:rPr lang="zh-CN" altLang="en-US" dirty="0"/>
              <a:t>版，即</a:t>
            </a:r>
            <a:r>
              <a:rPr lang="en-US" altLang="zh-CN" dirty="0"/>
              <a:t>IPv4</a:t>
            </a:r>
            <a:r>
              <a:rPr lang="zh-CN" altLang="en-US" dirty="0"/>
              <a:t>，它的下一版本是</a:t>
            </a:r>
            <a:r>
              <a:rPr lang="en-US" altLang="zh-CN" dirty="0"/>
              <a:t>IPv6</a:t>
            </a:r>
            <a:r>
              <a:rPr lang="zh-CN" altLang="en-US" dirty="0"/>
              <a:t>。</a:t>
            </a:r>
            <a:endParaRPr lang="en-US" altLang="zh-CN" dirty="0"/>
          </a:p>
        </p:txBody>
      </p:sp>
    </p:spTree>
    <p:extLst>
      <p:ext uri="{BB962C8B-B14F-4D97-AF65-F5344CB8AC3E}">
        <p14:creationId xmlns:p14="http://schemas.microsoft.com/office/powerpoint/2010/main" val="402024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zh-CN" altLang="en-US" dirty="0"/>
              <a:t>在网际层中，由于使用</a:t>
            </a:r>
            <a:r>
              <a:rPr lang="en-US" altLang="zh-CN" dirty="0"/>
              <a:t>IP</a:t>
            </a:r>
            <a:r>
              <a:rPr lang="zh-CN" altLang="en-US" dirty="0"/>
              <a:t>协议，因此分组也叫做</a:t>
            </a:r>
            <a:r>
              <a:rPr lang="en-US" altLang="zh-CN" dirty="0"/>
              <a:t>IP</a:t>
            </a:r>
            <a:r>
              <a:rPr lang="zh-CN" altLang="en-US" dirty="0"/>
              <a:t>数据报，简称数据报。本书把“分组”和“数据报”作为同义词使用。</a:t>
            </a:r>
          </a:p>
        </p:txBody>
      </p:sp>
    </p:spTree>
    <p:extLst>
      <p:ext uri="{BB962C8B-B14F-4D97-AF65-F5344CB8AC3E}">
        <p14:creationId xmlns:p14="http://schemas.microsoft.com/office/powerpoint/2010/main" val="37117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zh-CN" altLang="en-US" dirty="0">
                <a:solidFill>
                  <a:srgbClr val="0000CC"/>
                </a:solidFill>
              </a:rPr>
              <a:t>（</a:t>
            </a:r>
            <a:r>
              <a:rPr lang="en-US" altLang="zh-CN" dirty="0">
                <a:solidFill>
                  <a:srgbClr val="0000CC"/>
                </a:solidFill>
              </a:rPr>
              <a:t>3</a:t>
            </a:r>
            <a:r>
              <a:rPr lang="zh-CN" altLang="en-US" dirty="0">
                <a:solidFill>
                  <a:srgbClr val="0000CC"/>
                </a:solidFill>
              </a:rPr>
              <a:t>）运输层</a:t>
            </a:r>
            <a:endParaRPr lang="en-US" altLang="zh-CN" dirty="0">
              <a:solidFill>
                <a:srgbClr val="0000CC"/>
              </a:solidFill>
            </a:endParaRPr>
          </a:p>
          <a:p>
            <a:r>
              <a:rPr lang="zh-CN" altLang="en-US" dirty="0"/>
              <a:t>运输层和</a:t>
            </a:r>
            <a:r>
              <a:rPr lang="en-US" altLang="zh-CN" dirty="0"/>
              <a:t>OSI</a:t>
            </a:r>
            <a:r>
              <a:rPr lang="zh-CN" altLang="en-US" dirty="0"/>
              <a:t>参考模型的运输层类似。它主要使用以下两种协议：</a:t>
            </a:r>
            <a:endParaRPr lang="en-US" altLang="zh-CN" dirty="0"/>
          </a:p>
          <a:p>
            <a:r>
              <a:rPr lang="en-US" altLang="zh-CN" dirty="0"/>
              <a:t>1</a:t>
            </a:r>
            <a:r>
              <a:rPr lang="zh-CN" altLang="en-US" dirty="0"/>
              <a:t>、传输控制协议（</a:t>
            </a:r>
            <a:r>
              <a:rPr lang="en-US" altLang="zh-CN" dirty="0"/>
              <a:t>TCP</a:t>
            </a:r>
            <a:r>
              <a:rPr lang="zh-CN" altLang="en-US" dirty="0"/>
              <a:t>）。提供面向连接的、可靠的数据传输服务，数据传输单位是报文段。</a:t>
            </a:r>
            <a:endParaRPr lang="en-US" altLang="zh-CN" dirty="0"/>
          </a:p>
          <a:p>
            <a:r>
              <a:rPr lang="en-US" altLang="zh-CN" dirty="0"/>
              <a:t>2</a:t>
            </a:r>
            <a:r>
              <a:rPr lang="zh-CN" altLang="en-US" dirty="0"/>
              <a:t>、用户数据报协议（</a:t>
            </a:r>
            <a:r>
              <a:rPr lang="en-US" altLang="zh-CN" dirty="0"/>
              <a:t>UDP</a:t>
            </a:r>
            <a:r>
              <a:rPr lang="zh-CN" altLang="en-US" dirty="0"/>
              <a:t>）。提供无连接的、尽最大努力的数据传输服务（不保证数据传输的可靠性），其数据传输的单位是用户数据报。</a:t>
            </a:r>
          </a:p>
        </p:txBody>
      </p:sp>
    </p:spTree>
    <p:extLst>
      <p:ext uri="{BB962C8B-B14F-4D97-AF65-F5344CB8AC3E}">
        <p14:creationId xmlns:p14="http://schemas.microsoft.com/office/powerpoint/2010/main" val="74101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zh-CN" altLang="en-US" dirty="0">
                <a:solidFill>
                  <a:srgbClr val="0000CC"/>
                </a:solidFill>
              </a:rPr>
              <a:t>（</a:t>
            </a:r>
            <a:r>
              <a:rPr lang="en-US" altLang="zh-CN" dirty="0">
                <a:solidFill>
                  <a:srgbClr val="0000CC"/>
                </a:solidFill>
              </a:rPr>
              <a:t>4</a:t>
            </a:r>
            <a:r>
              <a:rPr lang="zh-CN" altLang="en-US" dirty="0">
                <a:solidFill>
                  <a:srgbClr val="0000CC"/>
                </a:solidFill>
              </a:rPr>
              <a:t>）应用层</a:t>
            </a:r>
            <a:endParaRPr lang="en-US" altLang="zh-CN" dirty="0">
              <a:solidFill>
                <a:srgbClr val="0000CC"/>
              </a:solidFill>
            </a:endParaRPr>
          </a:p>
          <a:p>
            <a:r>
              <a:rPr lang="zh-CN" altLang="en-US" dirty="0"/>
              <a:t>应用层包含所有的高层协议。</a:t>
            </a:r>
          </a:p>
        </p:txBody>
      </p:sp>
    </p:spTree>
    <p:extLst>
      <p:ext uri="{BB962C8B-B14F-4D97-AF65-F5344CB8AC3E}">
        <p14:creationId xmlns:p14="http://schemas.microsoft.com/office/powerpoint/2010/main" val="80000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a:t>OSI </a:t>
            </a:r>
            <a:r>
              <a:rPr lang="zh-CN" altLang="zh-CN" dirty="0"/>
              <a:t>的七层协议体系结构的概念清楚，理论也较完整，但它既复杂又不实用</a:t>
            </a:r>
            <a:r>
              <a:rPr lang="zh-CN" altLang="en-US" dirty="0"/>
              <a:t>。</a:t>
            </a:r>
            <a:endParaRPr lang="en-US" altLang="zh-CN" dirty="0"/>
          </a:p>
          <a:p>
            <a:r>
              <a:rPr lang="en-US" altLang="zh-CN" dirty="0"/>
              <a:t>TCP/IP </a:t>
            </a:r>
            <a:r>
              <a:rPr lang="zh-CN" altLang="en-US" dirty="0"/>
              <a:t>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各种应用层协议，如</a:t>
            </a: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a:latin typeface="+mn-lt"/>
                <a:ea typeface="黑体" pitchFamily="2" charset="-122"/>
              </a:rPr>
              <a:t>计算机网络体系结构：</a:t>
            </a:r>
            <a:endParaRPr lang="en-US" altLang="zh-CN" sz="2400" b="1" dirty="0">
              <a:latin typeface="+mn-lt"/>
              <a:ea typeface="黑体" pitchFamily="2" charset="-122"/>
            </a:endParaRPr>
          </a:p>
          <a:p>
            <a:pPr algn="ctr"/>
            <a:r>
              <a:rPr lang="en-US" altLang="zh-CN" sz="2400" b="1" dirty="0">
                <a:latin typeface="+mn-lt"/>
                <a:ea typeface="黑体" pitchFamily="2" charset="-122"/>
              </a:rPr>
              <a:t>(a) OSI </a:t>
            </a:r>
            <a:r>
              <a:rPr lang="zh-CN" altLang="zh-CN" sz="2400" b="1" dirty="0">
                <a:latin typeface="+mn-lt"/>
                <a:ea typeface="黑体" pitchFamily="2" charset="-122"/>
              </a:rPr>
              <a:t>的七层协议；</a:t>
            </a:r>
            <a:r>
              <a:rPr lang="en-US" altLang="zh-CN" sz="2400" b="1" dirty="0">
                <a:latin typeface="+mn-lt"/>
                <a:ea typeface="黑体" pitchFamily="2" charset="-122"/>
              </a:rPr>
              <a:t>(b) TCP/IP </a:t>
            </a:r>
            <a:r>
              <a:rPr lang="zh-CN" altLang="zh-CN" sz="2400" b="1" dirty="0">
                <a:latin typeface="+mn-lt"/>
                <a:ea typeface="黑体" pitchFamily="2" charset="-122"/>
              </a:rPr>
              <a:t>的四层协议；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把许多计算机连接在一起</a:t>
            </a:r>
            <a:r>
              <a:rPr lang="zh-CN" altLang="en-US" dirty="0"/>
              <a:t>。</a:t>
            </a:r>
            <a:endParaRPr lang="en-US" altLang="zh-CN" dirty="0"/>
          </a:p>
          <a:p>
            <a:r>
              <a:rPr lang="zh-CN" altLang="zh-CN" dirty="0">
                <a:solidFill>
                  <a:srgbClr val="FF0000"/>
                </a:solidFill>
              </a:rPr>
              <a:t>互连网</a:t>
            </a:r>
            <a:r>
              <a:rPr lang="zh-CN" altLang="zh-CN" dirty="0"/>
              <a:t>则把许多网络通过路由器连接在一起</a:t>
            </a:r>
            <a:r>
              <a:rPr lang="zh-CN" altLang="en-US" dirty="0"/>
              <a:t>。</a:t>
            </a:r>
            <a:endParaRPr lang="en-US" altLang="zh-CN" dirty="0"/>
          </a:p>
          <a:p>
            <a:r>
              <a:rPr lang="zh-CN" altLang="zh-CN" dirty="0"/>
              <a:t>与网络相连的计算机常称为</a:t>
            </a:r>
            <a:r>
              <a:rPr lang="zh-CN" altLang="zh-CN" dirty="0">
                <a:solidFill>
                  <a:srgbClr val="0000CC"/>
                </a:solidFill>
              </a:rPr>
              <a:t>主机</a:t>
            </a:r>
            <a:r>
              <a:rPr lang="zh-CN" altLang="en-US" dirty="0"/>
              <a:t>。</a:t>
            </a:r>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a:latin typeface="+mn-lt"/>
                  <a:ea typeface="黑体" pitchFamily="2" charset="-122"/>
                </a:rPr>
                <a:t>主机</a:t>
              </a:r>
              <a:r>
                <a:rPr lang="zh-CN" altLang="en-US" sz="2400" b="1" dirty="0">
                  <a:latin typeface="+mn-lt"/>
                  <a:ea typeface="黑体" pitchFamily="2" charset="-122"/>
                </a:rPr>
                <a:t>可以是计算机，也可以是</a:t>
              </a:r>
              <a:r>
                <a:rPr lang="zh-CN" altLang="zh-CN" sz="2400" b="1" dirty="0">
                  <a:latin typeface="+mn-lt"/>
                  <a:ea typeface="黑体" pitchFamily="2" charset="-122"/>
                </a:rPr>
                <a:t>智能手机</a:t>
              </a:r>
              <a:r>
                <a:rPr lang="zh-CN" altLang="en-US" sz="2400" b="1" dirty="0">
                  <a:latin typeface="+mn-lt"/>
                  <a:ea typeface="黑体" pitchFamily="2" charset="-122"/>
                </a:rPr>
                <a:t>等</a:t>
              </a:r>
              <a:r>
                <a:rPr lang="zh-CN" altLang="zh-CN" sz="2400" b="1" dirty="0">
                  <a:latin typeface="+mn-lt"/>
                  <a:ea typeface="黑体" pitchFamily="2" charset="-122"/>
                </a:rPr>
                <a:t>智能机器。</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13400257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a:t>应用层 </a:t>
            </a:r>
            <a:r>
              <a:rPr lang="en-US" altLang="zh-CN" sz="2800" dirty="0"/>
              <a:t>(application layer) </a:t>
            </a:r>
          </a:p>
          <a:p>
            <a:pPr>
              <a:lnSpc>
                <a:spcPct val="125000"/>
              </a:lnSpc>
            </a:pPr>
            <a:r>
              <a:rPr lang="zh-CN" altLang="en-US" sz="2800" dirty="0"/>
              <a:t>运输层 </a:t>
            </a:r>
            <a:r>
              <a:rPr lang="en-US" altLang="zh-CN" sz="2800" dirty="0"/>
              <a:t>(transport layer) </a:t>
            </a:r>
          </a:p>
          <a:p>
            <a:pPr>
              <a:lnSpc>
                <a:spcPct val="125000"/>
              </a:lnSpc>
            </a:pPr>
            <a:r>
              <a:rPr lang="zh-CN" altLang="en-US" sz="2800" dirty="0"/>
              <a:t>网络层 </a:t>
            </a:r>
            <a:r>
              <a:rPr lang="en-US" altLang="zh-CN" sz="2800" dirty="0"/>
              <a:t>(network layer) </a:t>
            </a:r>
          </a:p>
          <a:p>
            <a:pPr>
              <a:lnSpc>
                <a:spcPct val="125000"/>
              </a:lnSpc>
            </a:pPr>
            <a:r>
              <a:rPr lang="zh-CN" altLang="en-US" sz="2800" dirty="0"/>
              <a:t>数据链路层 </a:t>
            </a:r>
            <a:r>
              <a:rPr lang="en-US" altLang="zh-CN" sz="2800" dirty="0"/>
              <a:t>(data link layer) </a:t>
            </a:r>
          </a:p>
          <a:p>
            <a:pPr>
              <a:lnSpc>
                <a:spcPct val="125000"/>
              </a:lnSpc>
            </a:pPr>
            <a:r>
              <a:rPr lang="zh-CN" altLang="en-US" sz="2800" dirty="0"/>
              <a:t>物理层 </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692696"/>
            <a:ext cx="9066212" cy="4608512"/>
          </a:xfrm>
        </p:spPr>
        <p:txBody>
          <a:bodyPr/>
          <a:lstStyle/>
          <a:p>
            <a:pPr marL="0" indent="0">
              <a:lnSpc>
                <a:spcPct val="114000"/>
              </a:lnSpc>
              <a:buNone/>
            </a:pPr>
            <a:r>
              <a:rPr lang="en-US" altLang="zh-CN" sz="2800" dirty="0"/>
              <a:t>3</a:t>
            </a:r>
            <a:r>
              <a:rPr lang="zh-CN" altLang="en-US" sz="2800" dirty="0"/>
              <a:t>、在</a:t>
            </a:r>
            <a:r>
              <a:rPr lang="en-US" altLang="zh-CN" sz="2800" dirty="0"/>
              <a:t>OSI</a:t>
            </a:r>
            <a:r>
              <a:rPr lang="zh-CN" altLang="en-US" sz="2800" dirty="0"/>
              <a:t>参考模型中，自下而上第一个提供端到端服务的层次是（  ）。</a:t>
            </a:r>
            <a:endParaRPr lang="en-US" altLang="zh-CN" sz="2800" dirty="0"/>
          </a:p>
          <a:p>
            <a:pPr marL="0" indent="0">
              <a:lnSpc>
                <a:spcPct val="114000"/>
              </a:lnSpc>
              <a:buNone/>
            </a:pPr>
            <a:r>
              <a:rPr lang="en-US" altLang="zh-CN" sz="2800" dirty="0"/>
              <a:t>A</a:t>
            </a:r>
            <a:r>
              <a:rPr lang="zh-CN" altLang="en-US" sz="2800" dirty="0"/>
              <a:t>、数据链路层</a:t>
            </a:r>
            <a:endParaRPr lang="en-US" altLang="zh-CN" sz="2800" dirty="0"/>
          </a:p>
          <a:p>
            <a:pPr marL="0" indent="0">
              <a:lnSpc>
                <a:spcPct val="114000"/>
              </a:lnSpc>
              <a:buNone/>
            </a:pPr>
            <a:r>
              <a:rPr lang="en-US" altLang="zh-CN" sz="2800" dirty="0"/>
              <a:t>B</a:t>
            </a:r>
            <a:r>
              <a:rPr lang="zh-CN" altLang="en-US" sz="2800" dirty="0"/>
              <a:t>、运输层</a:t>
            </a:r>
            <a:endParaRPr lang="en-US" altLang="zh-CN" sz="2800" dirty="0"/>
          </a:p>
          <a:p>
            <a:pPr marL="0" indent="0">
              <a:lnSpc>
                <a:spcPct val="114000"/>
              </a:lnSpc>
              <a:buNone/>
            </a:pPr>
            <a:r>
              <a:rPr lang="en-US" altLang="zh-CN" sz="2800" dirty="0"/>
              <a:t>C</a:t>
            </a:r>
            <a:r>
              <a:rPr lang="zh-CN" altLang="en-US" sz="2800" dirty="0"/>
              <a:t>、会话层</a:t>
            </a:r>
            <a:endParaRPr lang="en-US" altLang="zh-CN" sz="2800" dirty="0"/>
          </a:p>
          <a:p>
            <a:pPr marL="0" indent="0">
              <a:lnSpc>
                <a:spcPct val="114000"/>
              </a:lnSpc>
              <a:buNone/>
            </a:pPr>
            <a:r>
              <a:rPr lang="en-US" altLang="zh-CN" sz="2800" dirty="0"/>
              <a:t>D</a:t>
            </a:r>
            <a:r>
              <a:rPr lang="zh-CN" altLang="en-US" sz="2800" dirty="0"/>
              <a:t>、应用层</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endParaRPr lang="zh-CN" altLang="en-US" sz="2800" kern="0" dirty="0"/>
          </a:p>
        </p:txBody>
      </p:sp>
    </p:spTree>
    <p:extLst>
      <p:ext uri="{BB962C8B-B14F-4D97-AF65-F5344CB8AC3E}">
        <p14:creationId xmlns:p14="http://schemas.microsoft.com/office/powerpoint/2010/main" val="53472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692696"/>
            <a:ext cx="9066212" cy="4608512"/>
          </a:xfrm>
        </p:spPr>
        <p:txBody>
          <a:bodyPr/>
          <a:lstStyle/>
          <a:p>
            <a:pPr marL="0" indent="0">
              <a:lnSpc>
                <a:spcPct val="114000"/>
              </a:lnSpc>
              <a:buNone/>
            </a:pPr>
            <a:r>
              <a:rPr lang="en-US" altLang="zh-CN" sz="2800" dirty="0"/>
              <a:t>4</a:t>
            </a:r>
            <a:r>
              <a:rPr lang="zh-CN" altLang="en-US" sz="2800" dirty="0"/>
              <a:t>、在</a:t>
            </a:r>
            <a:r>
              <a:rPr lang="en-US" altLang="zh-CN" sz="2800" dirty="0"/>
              <a:t>OSI</a:t>
            </a:r>
            <a:r>
              <a:rPr lang="zh-CN" altLang="en-US" sz="2800" dirty="0"/>
              <a:t>参考模型中，需由应用层的相邻层实现的功能是（  ）。</a:t>
            </a:r>
            <a:endParaRPr lang="en-US" altLang="zh-CN" sz="2800" dirty="0"/>
          </a:p>
          <a:p>
            <a:pPr marL="0" indent="0">
              <a:lnSpc>
                <a:spcPct val="114000"/>
              </a:lnSpc>
              <a:buNone/>
            </a:pPr>
            <a:r>
              <a:rPr lang="en-US" altLang="zh-CN" sz="2800" dirty="0"/>
              <a:t>A</a:t>
            </a:r>
            <a:r>
              <a:rPr lang="zh-CN" altLang="en-US" sz="2800" dirty="0"/>
              <a:t>、对换管理</a:t>
            </a:r>
            <a:endParaRPr lang="en-US" altLang="zh-CN" sz="2800" dirty="0"/>
          </a:p>
          <a:p>
            <a:pPr marL="0" indent="0">
              <a:lnSpc>
                <a:spcPct val="114000"/>
              </a:lnSpc>
              <a:buNone/>
            </a:pPr>
            <a:r>
              <a:rPr lang="en-US" altLang="zh-CN" sz="2800" dirty="0"/>
              <a:t>B</a:t>
            </a:r>
            <a:r>
              <a:rPr lang="zh-CN" altLang="en-US" sz="2800" dirty="0"/>
              <a:t>、数据格式转换</a:t>
            </a:r>
            <a:endParaRPr lang="en-US" altLang="zh-CN" sz="2800" dirty="0"/>
          </a:p>
          <a:p>
            <a:pPr marL="0" indent="0">
              <a:lnSpc>
                <a:spcPct val="114000"/>
              </a:lnSpc>
              <a:buNone/>
            </a:pPr>
            <a:r>
              <a:rPr lang="en-US" altLang="zh-CN" sz="2800" dirty="0"/>
              <a:t>C</a:t>
            </a:r>
            <a:r>
              <a:rPr lang="zh-CN" altLang="en-US" sz="2800" dirty="0"/>
              <a:t>、路由选择</a:t>
            </a:r>
            <a:endParaRPr lang="en-US" altLang="zh-CN" sz="2800" dirty="0"/>
          </a:p>
          <a:p>
            <a:pPr marL="0" indent="0">
              <a:lnSpc>
                <a:spcPct val="114000"/>
              </a:lnSpc>
              <a:buNone/>
            </a:pPr>
            <a:r>
              <a:rPr lang="en-US" altLang="zh-CN" sz="2800" dirty="0"/>
              <a:t>D</a:t>
            </a:r>
            <a:r>
              <a:rPr lang="zh-CN" altLang="en-US" sz="2800" dirty="0"/>
              <a:t>、应可靠数据传输</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endParaRPr lang="zh-CN" altLang="en-US" sz="2800" kern="0" dirty="0"/>
          </a:p>
        </p:txBody>
      </p:sp>
    </p:spTree>
    <p:extLst>
      <p:ext uri="{BB962C8B-B14F-4D97-AF65-F5344CB8AC3E}">
        <p14:creationId xmlns:p14="http://schemas.microsoft.com/office/powerpoint/2010/main" val="20426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692696"/>
            <a:ext cx="9066212" cy="4608512"/>
          </a:xfrm>
        </p:spPr>
        <p:txBody>
          <a:bodyPr/>
          <a:lstStyle/>
          <a:p>
            <a:pPr marL="0" indent="0">
              <a:lnSpc>
                <a:spcPct val="114000"/>
              </a:lnSpc>
              <a:buNone/>
            </a:pPr>
            <a:r>
              <a:rPr lang="en-US" altLang="zh-CN" sz="2800" dirty="0"/>
              <a:t>4</a:t>
            </a:r>
            <a:r>
              <a:rPr lang="zh-CN" altLang="en-US" sz="2800" dirty="0"/>
              <a:t>、在</a:t>
            </a:r>
            <a:r>
              <a:rPr lang="en-US" altLang="zh-CN" sz="2800" dirty="0"/>
              <a:t>OSI</a:t>
            </a:r>
            <a:r>
              <a:rPr lang="zh-CN" altLang="en-US" sz="2800" dirty="0"/>
              <a:t>参考模型中，需由应用层的相邻层实现的功能是（  ）。</a:t>
            </a:r>
            <a:endParaRPr lang="en-US" altLang="zh-CN" sz="2800" dirty="0"/>
          </a:p>
          <a:p>
            <a:pPr marL="0" indent="0">
              <a:lnSpc>
                <a:spcPct val="114000"/>
              </a:lnSpc>
              <a:buNone/>
            </a:pPr>
            <a:r>
              <a:rPr lang="en-US" altLang="zh-CN" sz="2800" dirty="0"/>
              <a:t>A</a:t>
            </a:r>
            <a:r>
              <a:rPr lang="zh-CN" altLang="en-US" sz="2800" dirty="0"/>
              <a:t>、对换管理</a:t>
            </a:r>
            <a:endParaRPr lang="en-US" altLang="zh-CN" sz="2800" dirty="0"/>
          </a:p>
          <a:p>
            <a:pPr marL="0" indent="0">
              <a:lnSpc>
                <a:spcPct val="114000"/>
              </a:lnSpc>
              <a:buNone/>
            </a:pPr>
            <a:r>
              <a:rPr lang="en-US" altLang="zh-CN" sz="2800" dirty="0"/>
              <a:t>B</a:t>
            </a:r>
            <a:r>
              <a:rPr lang="zh-CN" altLang="en-US" sz="2800" dirty="0"/>
              <a:t>、数据格式转换</a:t>
            </a:r>
            <a:endParaRPr lang="en-US" altLang="zh-CN" sz="2800" dirty="0"/>
          </a:p>
          <a:p>
            <a:pPr marL="0" indent="0">
              <a:lnSpc>
                <a:spcPct val="114000"/>
              </a:lnSpc>
              <a:buNone/>
            </a:pPr>
            <a:r>
              <a:rPr lang="en-US" altLang="zh-CN" sz="2800" dirty="0"/>
              <a:t>C</a:t>
            </a:r>
            <a:r>
              <a:rPr lang="zh-CN" altLang="en-US" sz="2800" dirty="0"/>
              <a:t>、路由选择</a:t>
            </a:r>
            <a:endParaRPr lang="en-US" altLang="zh-CN" sz="2800" dirty="0"/>
          </a:p>
          <a:p>
            <a:pPr marL="0" indent="0">
              <a:lnSpc>
                <a:spcPct val="114000"/>
              </a:lnSpc>
              <a:buNone/>
            </a:pPr>
            <a:r>
              <a:rPr lang="en-US" altLang="zh-CN" sz="2800" dirty="0"/>
              <a:t>D</a:t>
            </a:r>
            <a:r>
              <a:rPr lang="zh-CN" altLang="en-US" sz="2800" dirty="0"/>
              <a:t>、应可靠数据传输</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endParaRPr lang="zh-CN" altLang="en-US" sz="2800" kern="0" dirty="0"/>
          </a:p>
        </p:txBody>
      </p:sp>
    </p:spTree>
    <p:extLst>
      <p:ext uri="{BB962C8B-B14F-4D97-AF65-F5344CB8AC3E}">
        <p14:creationId xmlns:p14="http://schemas.microsoft.com/office/powerpoint/2010/main" val="164128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692696"/>
            <a:ext cx="9066212" cy="4608512"/>
          </a:xfrm>
        </p:spPr>
        <p:txBody>
          <a:bodyPr/>
          <a:lstStyle/>
          <a:p>
            <a:pPr marL="0" indent="0">
              <a:lnSpc>
                <a:spcPct val="114000"/>
              </a:lnSpc>
              <a:buNone/>
            </a:pPr>
            <a:r>
              <a:rPr lang="en-US" altLang="zh-CN" sz="2800" dirty="0"/>
              <a:t>5</a:t>
            </a:r>
            <a:r>
              <a:rPr lang="zh-CN" altLang="en-US" sz="2800" dirty="0"/>
              <a:t>、</a:t>
            </a:r>
            <a:r>
              <a:rPr lang="en-US" altLang="zh-CN" sz="2800" dirty="0"/>
              <a:t>OSI</a:t>
            </a:r>
            <a:r>
              <a:rPr lang="zh-CN" altLang="en-US" sz="2800" dirty="0"/>
              <a:t>参考模型的第</a:t>
            </a:r>
            <a:r>
              <a:rPr lang="en-US" altLang="zh-CN" sz="2800" dirty="0"/>
              <a:t>5</a:t>
            </a:r>
            <a:r>
              <a:rPr lang="zh-CN" altLang="en-US" sz="2800" dirty="0"/>
              <a:t>层（自下而上）完成的主要功能是（  ）。</a:t>
            </a:r>
            <a:endParaRPr lang="en-US" altLang="zh-CN" sz="2800" dirty="0"/>
          </a:p>
          <a:p>
            <a:pPr marL="0" indent="0">
              <a:lnSpc>
                <a:spcPct val="114000"/>
              </a:lnSpc>
              <a:buNone/>
            </a:pPr>
            <a:r>
              <a:rPr lang="en-US" altLang="zh-CN" sz="2800" dirty="0"/>
              <a:t>A</a:t>
            </a:r>
            <a:r>
              <a:rPr lang="zh-CN" altLang="en-US" sz="2800" dirty="0"/>
              <a:t>、差错控制</a:t>
            </a:r>
            <a:endParaRPr lang="en-US" altLang="zh-CN" sz="2800" dirty="0"/>
          </a:p>
          <a:p>
            <a:pPr marL="0" indent="0">
              <a:lnSpc>
                <a:spcPct val="114000"/>
              </a:lnSpc>
              <a:buNone/>
            </a:pPr>
            <a:r>
              <a:rPr lang="en-US" altLang="zh-CN" sz="2800" dirty="0"/>
              <a:t>B</a:t>
            </a:r>
            <a:r>
              <a:rPr lang="zh-CN" altLang="en-US" sz="2800" dirty="0"/>
              <a:t>、路由选择</a:t>
            </a:r>
            <a:endParaRPr lang="en-US" altLang="zh-CN" sz="2800" dirty="0"/>
          </a:p>
          <a:p>
            <a:pPr marL="0" indent="0">
              <a:lnSpc>
                <a:spcPct val="114000"/>
              </a:lnSpc>
              <a:buNone/>
            </a:pPr>
            <a:r>
              <a:rPr lang="en-US" altLang="zh-CN" sz="2800" dirty="0"/>
              <a:t>C</a:t>
            </a:r>
            <a:r>
              <a:rPr lang="zh-CN" altLang="en-US" sz="2800" dirty="0"/>
              <a:t>、会话管理</a:t>
            </a:r>
            <a:endParaRPr lang="en-US" altLang="zh-CN" sz="2800" dirty="0"/>
          </a:p>
          <a:p>
            <a:pPr marL="0" indent="0">
              <a:lnSpc>
                <a:spcPct val="114000"/>
              </a:lnSpc>
              <a:buNone/>
            </a:pPr>
            <a:r>
              <a:rPr lang="en-US" altLang="zh-CN" sz="2800" dirty="0"/>
              <a:t>D</a:t>
            </a:r>
            <a:r>
              <a:rPr lang="zh-CN" altLang="en-US" sz="2800" dirty="0"/>
              <a:t>、数据格式转换</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C</a:t>
            </a:r>
            <a:endParaRPr lang="zh-CN" altLang="en-US" sz="2800" kern="0" dirty="0"/>
          </a:p>
        </p:txBody>
      </p:sp>
    </p:spTree>
    <p:extLst>
      <p:ext uri="{BB962C8B-B14F-4D97-AF65-F5344CB8AC3E}">
        <p14:creationId xmlns:p14="http://schemas.microsoft.com/office/powerpoint/2010/main" val="266286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692696"/>
            <a:ext cx="9066212" cy="3960440"/>
          </a:xfrm>
        </p:spPr>
        <p:txBody>
          <a:bodyPr/>
          <a:lstStyle/>
          <a:p>
            <a:pPr marL="0" indent="0">
              <a:lnSpc>
                <a:spcPct val="114000"/>
              </a:lnSpc>
              <a:buNone/>
            </a:pPr>
            <a:r>
              <a:rPr lang="en-US" altLang="zh-CN" sz="2800" dirty="0"/>
              <a:t>6</a:t>
            </a:r>
            <a:r>
              <a:rPr lang="zh-CN" altLang="en-US" sz="2800" dirty="0"/>
              <a:t>、在</a:t>
            </a:r>
            <a:r>
              <a:rPr lang="en-US" altLang="zh-CN" sz="2800" dirty="0"/>
              <a:t>TCP/IP</a:t>
            </a:r>
            <a:r>
              <a:rPr lang="zh-CN" altLang="en-US" sz="2800" dirty="0"/>
              <a:t>模型中，由运输层相邻的下一层实现的主要功能是（  ）。</a:t>
            </a:r>
            <a:endParaRPr lang="en-US" altLang="zh-CN" sz="2800" dirty="0"/>
          </a:p>
          <a:p>
            <a:pPr marL="0" indent="0">
              <a:lnSpc>
                <a:spcPct val="114000"/>
              </a:lnSpc>
              <a:buNone/>
            </a:pPr>
            <a:r>
              <a:rPr lang="en-US" altLang="zh-CN" sz="2800" dirty="0"/>
              <a:t>A</a:t>
            </a:r>
            <a:r>
              <a:rPr lang="zh-CN" altLang="en-US" sz="2800" dirty="0"/>
              <a:t>、对话管理</a:t>
            </a:r>
            <a:endParaRPr lang="en-US" altLang="zh-CN" sz="2800" dirty="0"/>
          </a:p>
          <a:p>
            <a:pPr marL="0" indent="0">
              <a:lnSpc>
                <a:spcPct val="114000"/>
              </a:lnSpc>
              <a:buNone/>
            </a:pPr>
            <a:r>
              <a:rPr lang="en-US" altLang="zh-CN" sz="2800" dirty="0"/>
              <a:t>B</a:t>
            </a:r>
            <a:r>
              <a:rPr lang="zh-CN" altLang="en-US" sz="2800" dirty="0"/>
              <a:t>、路由选择</a:t>
            </a:r>
            <a:endParaRPr lang="en-US" altLang="zh-CN" sz="2800" dirty="0"/>
          </a:p>
          <a:p>
            <a:pPr marL="0" indent="0">
              <a:lnSpc>
                <a:spcPct val="114000"/>
              </a:lnSpc>
              <a:buNone/>
            </a:pPr>
            <a:r>
              <a:rPr lang="en-US" altLang="zh-CN" sz="2800" dirty="0"/>
              <a:t>C</a:t>
            </a:r>
            <a:r>
              <a:rPr lang="zh-CN" altLang="en-US" sz="2800" dirty="0"/>
              <a:t>、端到端报文段传输</a:t>
            </a:r>
            <a:endParaRPr lang="en-US" altLang="zh-CN" sz="2800" dirty="0"/>
          </a:p>
          <a:p>
            <a:pPr marL="0" indent="0">
              <a:lnSpc>
                <a:spcPct val="114000"/>
              </a:lnSpc>
              <a:buNone/>
            </a:pPr>
            <a:r>
              <a:rPr lang="en-US" altLang="zh-CN" sz="2800" dirty="0"/>
              <a:t>D</a:t>
            </a:r>
            <a:r>
              <a:rPr lang="zh-CN" altLang="en-US" sz="2800" dirty="0"/>
              <a:t>、结点到结点流量控制</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392406" y="4977172"/>
            <a:ext cx="9066212" cy="126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答案：</a:t>
            </a:r>
            <a:r>
              <a:rPr lang="en-US" altLang="zh-CN" sz="2800" kern="0" dirty="0"/>
              <a:t>B</a:t>
            </a:r>
            <a:r>
              <a:rPr lang="zh-CN" altLang="en-US" sz="2800" kern="0" dirty="0"/>
              <a:t>，</a:t>
            </a:r>
            <a:r>
              <a:rPr lang="en-US" altLang="zh-CN" sz="2800" dirty="0"/>
              <a:t> TCP/IP</a:t>
            </a:r>
            <a:r>
              <a:rPr lang="zh-CN" altLang="en-US" sz="2800" dirty="0"/>
              <a:t>模型中的网际层没有结点到结点流量控制的功能（</a:t>
            </a:r>
            <a:r>
              <a:rPr lang="en-US" altLang="zh-CN" sz="2800" dirty="0"/>
              <a:t>OSI</a:t>
            </a:r>
            <a:r>
              <a:rPr lang="zh-CN" altLang="en-US" sz="2800" dirty="0"/>
              <a:t>参考模型的网络层具有这个功能）。</a:t>
            </a:r>
            <a:endParaRPr lang="zh-CN" altLang="en-US" sz="2800" kern="0" dirty="0"/>
          </a:p>
        </p:txBody>
      </p:sp>
    </p:spTree>
    <p:extLst>
      <p:ext uri="{BB962C8B-B14F-4D97-AF65-F5344CB8AC3E}">
        <p14:creationId xmlns:p14="http://schemas.microsoft.com/office/powerpoint/2010/main" val="208143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：协议数据单元。</a:t>
            </a:r>
            <a:endParaRPr kumimoji="1" lang="en-US" altLang="zh-CN" sz="2400" b="1" dirty="0">
              <a:solidFill>
                <a:srgbClr val="000099"/>
              </a:solidFill>
              <a:ea typeface="黑体" pitchFamily="2" charset="-122"/>
            </a:endParaRPr>
          </a:p>
          <a:p>
            <a:pPr>
              <a:lnSpc>
                <a:spcPct val="110000"/>
              </a:lnSpc>
            </a:pPr>
            <a:r>
              <a:rPr kumimoji="1" lang="en-US" altLang="zh-CN" sz="2400" b="1" dirty="0">
                <a:solidFill>
                  <a:srgbClr val="000099"/>
                </a:solidFill>
                <a:ea typeface="黑体" pitchFamily="2" charset="-122"/>
              </a:rPr>
              <a:t>OSI </a:t>
            </a:r>
            <a:r>
              <a:rPr kumimoji="1" lang="zh-CN" altLang="zh-CN" sz="2400" b="1" dirty="0">
                <a:solidFill>
                  <a:srgbClr val="000099"/>
                </a:solidFill>
                <a:ea typeface="黑体" pitchFamily="2" charset="-122"/>
              </a:rPr>
              <a:t>参考模型把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之间传送的数据单位称为该层的协议数据单元</a:t>
            </a:r>
            <a:r>
              <a:rPr kumimoji="1" lang="en-US" altLang="zh-CN" sz="2400" b="1" dirty="0">
                <a:solidFill>
                  <a:srgbClr val="000099"/>
                </a:solidFill>
                <a:ea typeface="黑体" pitchFamily="2" charset="-122"/>
              </a:rPr>
              <a:t> PDU</a:t>
            </a:r>
            <a:r>
              <a:rPr kumimoji="1" lang="zh-CN" altLang="en-US" sz="2400" b="1" dirty="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a:solidFill>
                  <a:srgbClr val="FF0000"/>
                </a:solidFill>
              </a:rPr>
              <a:t>“</a:t>
            </a:r>
            <a:r>
              <a:rPr lang="en-US" altLang="zh-CN" dirty="0" err="1">
                <a:solidFill>
                  <a:srgbClr val="FF0000"/>
                </a:solidFill>
              </a:rPr>
              <a:t>i</a:t>
            </a:r>
            <a:r>
              <a:rPr lang="en-US" altLang="zh-CN" dirty="0">
                <a:solidFill>
                  <a:srgbClr val="FF0000"/>
                </a:solidFill>
              </a:rPr>
              <a:t>” </a:t>
            </a:r>
            <a:r>
              <a:rPr lang="zh-CN" altLang="en-US" dirty="0"/>
              <a:t>开始的 </a:t>
            </a:r>
            <a:r>
              <a:rPr lang="en-US" altLang="zh-CN" dirty="0"/>
              <a:t>internet</a:t>
            </a:r>
            <a:r>
              <a:rPr lang="zh-CN" altLang="en-US" dirty="0"/>
              <a:t>（互连网）是一个通用名词，它泛指由多个计算机网络互连而成的网络。 </a:t>
            </a:r>
          </a:p>
          <a:p>
            <a:r>
              <a:rPr lang="zh-CN" altLang="en-US" dirty="0"/>
              <a:t>以</a:t>
            </a:r>
            <a:r>
              <a:rPr lang="zh-CN" altLang="en-US" dirty="0">
                <a:solidFill>
                  <a:srgbClr val="FF0000"/>
                </a:solidFill>
              </a:rPr>
              <a:t>大写字母 </a:t>
            </a:r>
            <a:r>
              <a:rPr lang="en-US" altLang="zh-CN" dirty="0">
                <a:solidFill>
                  <a:srgbClr val="FF0000"/>
                </a:solidFill>
              </a:rPr>
              <a:t>“I” </a:t>
            </a:r>
            <a:r>
              <a:rPr lang="zh-CN" altLang="en-US" dirty="0"/>
              <a:t>开始的的 </a:t>
            </a:r>
            <a:r>
              <a:rPr lang="en-US" altLang="zh-CN" dirty="0"/>
              <a:t>Internet</a:t>
            </a:r>
            <a:r>
              <a:rPr lang="zh-CN" altLang="en-US" dirty="0"/>
              <a:t>（互联网</a:t>
            </a:r>
            <a:r>
              <a:rPr lang="zh-CN" altLang="zh-CN" dirty="0"/>
              <a:t>或因特网</a:t>
            </a:r>
            <a:r>
              <a:rPr lang="zh-CN" altLang="en-US" dirty="0"/>
              <a:t>）则是一个专用名词，它指当前全球最大的、开放的、由众多网络相互连接而成的特定计算机网络。</a:t>
            </a:r>
          </a:p>
        </p:txBody>
      </p:sp>
    </p:spTree>
    <p:extLst>
      <p:ext uri="{BB962C8B-B14F-4D97-AF65-F5344CB8AC3E}">
        <p14:creationId xmlns:p14="http://schemas.microsoft.com/office/powerpoint/2010/main" val="184752964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互联网</a:t>
            </a:r>
            <a:r>
              <a:rPr lang="zh-CN" altLang="en-US" dirty="0"/>
              <a:t>的组成</a:t>
            </a:r>
          </a:p>
        </p:txBody>
      </p:sp>
      <p:sp>
        <p:nvSpPr>
          <p:cNvPr id="3" name="内容占位符 2"/>
          <p:cNvSpPr>
            <a:spLocks noGrp="1"/>
          </p:cNvSpPr>
          <p:nvPr>
            <p:ph idx="1"/>
          </p:nvPr>
        </p:nvSpPr>
        <p:spPr/>
        <p:txBody>
          <a:bodyPr/>
          <a:lstStyle/>
          <a:p>
            <a:r>
              <a:rPr lang="en-US" altLang="zh-CN" dirty="0"/>
              <a:t>1.3.1  </a:t>
            </a:r>
            <a:r>
              <a:rPr lang="zh-CN" altLang="zh-CN" dirty="0"/>
              <a:t>互联网的边缘部分</a:t>
            </a:r>
          </a:p>
          <a:p>
            <a:r>
              <a:rPr lang="en-US" altLang="zh-CN" dirty="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a:t>OSI </a:t>
            </a:r>
            <a:r>
              <a:rPr lang="zh-CN" altLang="zh-CN" dirty="0"/>
              <a:t>参考模型把对等层次之间传送的数据单位称为该层的</a:t>
            </a:r>
            <a:r>
              <a:rPr lang="zh-CN" altLang="zh-CN" dirty="0">
                <a:solidFill>
                  <a:srgbClr val="FF0000"/>
                </a:solidFill>
              </a:rPr>
              <a:t>协议数据单元</a:t>
            </a:r>
            <a:r>
              <a:rPr lang="en-US" altLang="zh-CN" dirty="0">
                <a:solidFill>
                  <a:srgbClr val="FF0000"/>
                </a:solidFill>
              </a:rPr>
              <a:t> PDU </a:t>
            </a:r>
            <a:r>
              <a:rPr lang="en-US" altLang="zh-CN" dirty="0"/>
              <a:t>(Protocol Data Unit)</a:t>
            </a:r>
            <a:r>
              <a:rPr lang="zh-CN" altLang="zh-CN" dirty="0"/>
              <a:t>。</a:t>
            </a:r>
            <a:endParaRPr lang="en-US" altLang="zh-CN" dirty="0"/>
          </a:p>
          <a:p>
            <a:r>
              <a:rPr lang="zh-CN" altLang="zh-CN" dirty="0"/>
              <a:t>任何两个同样的层次把数据（即数据单元加上控制信息）通过水平虚线直接传递给对方。这就是所谓的“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endParaRPr lang="en-US" altLang="zh-CN" dirty="0"/>
          </a:p>
          <a:p>
            <a:r>
              <a:rPr lang="zh-CN" altLang="zh-CN" dirty="0">
                <a:solidFill>
                  <a:srgbClr val="FF0000"/>
                </a:solidFill>
              </a:rPr>
              <a:t>各层</a:t>
            </a:r>
            <a:r>
              <a:rPr lang="zh-CN" altLang="en-US" dirty="0">
                <a:solidFill>
                  <a:srgbClr val="FF0000"/>
                </a:solidFill>
              </a:rPr>
              <a:t>的</a:t>
            </a:r>
            <a:r>
              <a:rPr lang="zh-CN" altLang="zh-CN" dirty="0">
                <a:solidFill>
                  <a:srgbClr val="FF0000"/>
                </a:solidFill>
              </a:rPr>
              <a:t>协议</a:t>
            </a:r>
            <a:r>
              <a:rPr lang="zh-CN" altLang="zh-CN" dirty="0"/>
              <a:t>实际上就是在各个对等层之间传递数据时的各项规定。</a:t>
            </a:r>
            <a:endParaRPr lang="zh-CN" altLang="en-US" dirty="0"/>
          </a:p>
        </p:txBody>
      </p:sp>
    </p:spTree>
    <p:extLst>
      <p:ext uri="{BB962C8B-B14F-4D97-AF65-F5344CB8AC3E}">
        <p14:creationId xmlns:p14="http://schemas.microsoft.com/office/powerpoint/2010/main" val="11503977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a:solidFill>
                  <a:srgbClr val="FF0000"/>
                </a:solidFill>
              </a:rPr>
              <a:t>实体 </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a:t>协议</a:t>
            </a:r>
            <a:r>
              <a:rPr lang="zh-CN" altLang="en-US" sz="4000" dirty="0"/>
              <a:t>和</a:t>
            </a:r>
            <a:r>
              <a:rPr lang="zh-CN" altLang="zh-CN" sz="4000" dirty="0"/>
              <a:t>服务在概念上是不一样的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协议的实现保证了能够向上一层提供服务</a:t>
            </a:r>
            <a:r>
              <a:rPr lang="zh-CN" altLang="en-US" dirty="0"/>
              <a:t>。</a:t>
            </a:r>
            <a:endParaRPr lang="en-US" altLang="zh-CN" dirty="0"/>
          </a:p>
          <a:p>
            <a:r>
              <a:rPr lang="zh-CN" altLang="en-US" dirty="0"/>
              <a:t>本层的服务用户</a:t>
            </a:r>
            <a:r>
              <a:rPr lang="zh-CN" altLang="en-US" dirty="0">
                <a:solidFill>
                  <a:srgbClr val="FF0000"/>
                </a:solidFill>
              </a:rPr>
              <a:t>只能看见服务</a:t>
            </a:r>
            <a:r>
              <a:rPr lang="zh-CN" altLang="en-US" dirty="0"/>
              <a:t>而无法看见下面的协议。即下面的协议对上面的服务用户是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endParaRPr lang="en-US" altLang="zh-CN" dirty="0"/>
          </a:p>
          <a:p>
            <a:r>
              <a:rPr lang="zh-CN" altLang="zh-CN" dirty="0"/>
              <a:t>上层使用</a:t>
            </a:r>
            <a:r>
              <a:rPr lang="zh-CN" altLang="en-US" dirty="0">
                <a:solidFill>
                  <a:srgbClr val="FF0000"/>
                </a:solidFill>
              </a:rPr>
              <a:t>服务原语</a:t>
            </a:r>
            <a:r>
              <a:rPr lang="zh-CN" altLang="en-US" dirty="0"/>
              <a:t>获得</a:t>
            </a:r>
            <a:r>
              <a:rPr lang="zh-CN" altLang="zh-CN" dirty="0"/>
              <a:t>下层所提供的服务</a:t>
            </a:r>
            <a:r>
              <a:rPr lang="zh-CN" altLang="en-US" dirty="0"/>
              <a:t>。</a:t>
            </a:r>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a:t>服务</a:t>
            </a:r>
            <a:r>
              <a:rPr lang="zh-CN" altLang="en-US" dirty="0"/>
              <a:t>访问点</a:t>
            </a:r>
          </a:p>
        </p:txBody>
      </p:sp>
      <p:sp>
        <p:nvSpPr>
          <p:cNvPr id="139267" name="Rectangle 3"/>
          <p:cNvSpPr>
            <a:spLocks noGrp="1" noChangeArrowheads="1"/>
          </p:cNvSpPr>
          <p:nvPr>
            <p:ph idx="1"/>
          </p:nvPr>
        </p:nvSpPr>
        <p:spPr>
          <a:xfrm>
            <a:off x="495300" y="1196752"/>
            <a:ext cx="9066212" cy="5256584"/>
          </a:xfrm>
        </p:spPr>
        <p:txBody>
          <a:bodyPr/>
          <a:lstStyle/>
          <a:p>
            <a:r>
              <a:rPr lang="zh-CN" altLang="en-US" dirty="0"/>
              <a:t>同一系统相邻两层的实体进行交互的地方，称为</a:t>
            </a:r>
            <a:r>
              <a:rPr lang="zh-CN" altLang="en-US" dirty="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a:p>
          <a:p>
            <a:r>
              <a:rPr lang="zh-CN" altLang="zh-CN" dirty="0"/>
              <a:t>服务访问点</a:t>
            </a:r>
            <a:r>
              <a:rPr lang="en-US" altLang="zh-CN" dirty="0"/>
              <a:t>SAP</a:t>
            </a:r>
            <a:r>
              <a:rPr lang="zh-CN" altLang="zh-CN" dirty="0"/>
              <a:t>是一个抽象的概念，它实际上就是一个逻辑接口</a:t>
            </a:r>
            <a:r>
              <a:rPr lang="zh-CN" altLang="en-US" dirty="0"/>
              <a:t>。</a:t>
            </a:r>
            <a:endParaRPr lang="en-US" altLang="zh-CN" dirty="0"/>
          </a:p>
          <a:p>
            <a:r>
              <a:rPr lang="en-US" altLang="zh-CN" dirty="0"/>
              <a:t>OSI</a:t>
            </a:r>
            <a:r>
              <a:rPr lang="zh-CN" altLang="zh-CN" dirty="0"/>
              <a:t>把层与层之间交换的数据的单位称为</a:t>
            </a:r>
            <a:r>
              <a:rPr lang="zh-CN" altLang="zh-CN" dirty="0">
                <a:solidFill>
                  <a:srgbClr val="FF0000"/>
                </a:solidFill>
              </a:rPr>
              <a:t>服务数据单元</a:t>
            </a:r>
            <a:r>
              <a:rPr lang="en-US" altLang="zh-CN" dirty="0">
                <a:solidFill>
                  <a:srgbClr val="FF0000"/>
                </a:solidFill>
              </a:rPr>
              <a:t> SDU</a:t>
            </a:r>
            <a:r>
              <a:rPr lang="en-US" altLang="zh-CN" dirty="0"/>
              <a:t> (Service Data Unit)</a:t>
            </a:r>
            <a:r>
              <a:rPr lang="zh-CN" altLang="en-US" dirty="0"/>
              <a:t>。</a:t>
            </a:r>
            <a:endParaRPr lang="en-US" altLang="zh-CN" dirty="0"/>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333399"/>
                  </a:solidFill>
                  <a:latin typeface="+mn-lt"/>
                  <a:ea typeface="黑体" pitchFamily="2" charset="-122"/>
                </a:rPr>
                <a:t>协议 </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20409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交换服务原语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7022197" y="2329257"/>
              <a:ext cx="20409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交换服务原语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a:latin typeface="+mn-lt"/>
                <a:ea typeface="黑体" pitchFamily="2" charset="-122"/>
              </a:rPr>
              <a:t>相邻两层之间的关系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a:t>从互联网的工作方式上看，可以划分为两大块：</a:t>
            </a:r>
          </a:p>
          <a:p>
            <a:pPr>
              <a:buNone/>
            </a:pPr>
            <a:r>
              <a:rPr lang="en-US" altLang="zh-CN" dirty="0"/>
              <a:t>(1) </a:t>
            </a:r>
            <a:r>
              <a:rPr lang="zh-CN" altLang="en-US" dirty="0">
                <a:solidFill>
                  <a:srgbClr val="FF0000"/>
                </a:solidFill>
              </a:rPr>
              <a:t>边缘部分：</a:t>
            </a:r>
            <a:r>
              <a:rPr lang="zh-CN" altLang="en-US" dirty="0"/>
              <a:t> 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核心部分：</a:t>
            </a:r>
            <a:r>
              <a:rPr lang="zh-CN" altLang="en-US" dirty="0"/>
              <a:t>由大量网络和连接这些网络的路由器组成。这部分是为边缘部分提供服务的（提供连通性和交换）。</a:t>
            </a:r>
          </a:p>
        </p:txBody>
      </p:sp>
    </p:spTree>
    <p:extLst>
      <p:ext uri="{BB962C8B-B14F-4D97-AF65-F5344CB8AC3E}">
        <p14:creationId xmlns:p14="http://schemas.microsoft.com/office/powerpoint/2010/main" val="146511474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TCP/IP </a:t>
            </a:r>
            <a:r>
              <a:rPr lang="zh-CN" altLang="zh-CN" dirty="0"/>
              <a:t>的体系结构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name="VISIO" r:id="rId3" imgW="1687068" imgH="964692" progId="">
                  <p:embed/>
                </p:oleObj>
              </mc:Choice>
              <mc:Fallback>
                <p:oleObj name="VISIO" r:id="rId3" imgW="1687068" imgH="964692" progId="">
                  <p:embed/>
                  <p:pic>
                    <p:nvPicPr>
                      <p:cNvPr id="0" name="Picture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name="VISIO" r:id="rId5" imgW="1687068" imgH="964692" progId="">
                  <p:embed/>
                </p:oleObj>
              </mc:Choice>
              <mc:Fallback>
                <p:oleObj name="VISIO" r:id="rId5" imgW="1687068" imgH="964692" progId="">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路由器在转发分组时最高只用到网际层</a:t>
            </a: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a:t>TCP/IP </a:t>
            </a:r>
            <a:r>
              <a:rPr lang="zh-CN" altLang="zh-CN" sz="4000" dirty="0"/>
              <a:t>体系结构</a:t>
            </a:r>
            <a:r>
              <a:rPr lang="zh-CN" altLang="en-US" sz="4000" dirty="0"/>
              <a:t>的另一种表示方法</a:t>
            </a:r>
          </a:p>
        </p:txBody>
      </p:sp>
      <p:sp>
        <p:nvSpPr>
          <p:cNvPr id="14" name="内容占位符 13"/>
          <p:cNvSpPr>
            <a:spLocks noGrp="1"/>
          </p:cNvSpPr>
          <p:nvPr>
            <p:ph idx="1"/>
          </p:nvPr>
        </p:nvSpPr>
        <p:spPr/>
        <p:txBody>
          <a:bodyPr/>
          <a:lstStyle/>
          <a:p>
            <a:r>
              <a:rPr lang="zh-CN" altLang="zh-CN" sz="2800" dirty="0"/>
              <a:t>实际上</a:t>
            </a:r>
            <a:r>
              <a:rPr lang="zh-CN" altLang="en-US" sz="2800" dirty="0"/>
              <a:t>，</a:t>
            </a:r>
            <a:r>
              <a:rPr lang="zh-CN" altLang="zh-CN" sz="2800" dirty="0"/>
              <a:t>现在的互联网使用的</a:t>
            </a:r>
            <a:r>
              <a:rPr lang="en-US" altLang="zh-CN" sz="2800" dirty="0"/>
              <a:t> TCP/IP </a:t>
            </a:r>
            <a:r>
              <a:rPr lang="zh-CN" altLang="zh-CN" sz="2800" dirty="0"/>
              <a:t>体系结构有时已经</a:t>
            </a:r>
            <a:r>
              <a:rPr lang="zh-CN" altLang="en-US" sz="2800" dirty="0"/>
              <a:t>发生了</a:t>
            </a:r>
            <a:r>
              <a:rPr lang="zh-CN" altLang="zh-CN" sz="2800" dirty="0"/>
              <a:t>演变，即某些应用程序可以直接使用</a:t>
            </a:r>
            <a:r>
              <a:rPr lang="en-US" altLang="zh-CN" sz="2800" dirty="0"/>
              <a:t> IP </a:t>
            </a:r>
            <a:r>
              <a:rPr lang="zh-CN" altLang="zh-CN" sz="2800" dirty="0"/>
              <a:t>层，或甚至直接使用最下面的网络接口层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UDP</a:t>
              </a: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692696"/>
            <a:ext cx="9066212" cy="3960440"/>
          </a:xfrm>
        </p:spPr>
        <p:txBody>
          <a:bodyPr/>
          <a:lstStyle/>
          <a:p>
            <a:pPr marL="0" indent="0">
              <a:lnSpc>
                <a:spcPct val="114000"/>
              </a:lnSpc>
              <a:buNone/>
            </a:pPr>
            <a:r>
              <a:rPr lang="en-US" altLang="zh-CN" sz="2800" dirty="0"/>
              <a:t>7</a:t>
            </a:r>
            <a:r>
              <a:rPr lang="zh-CN" altLang="en-US" sz="2800" dirty="0"/>
              <a:t>、在</a:t>
            </a:r>
            <a:r>
              <a:rPr lang="en-US" altLang="zh-CN" sz="2800" dirty="0"/>
              <a:t>OSI</a:t>
            </a:r>
            <a:r>
              <a:rPr lang="zh-CN" altLang="en-US" sz="2800" dirty="0"/>
              <a:t>参考模型中，第</a:t>
            </a:r>
            <a:r>
              <a:rPr lang="en-US" altLang="zh-CN" sz="2800" dirty="0"/>
              <a:t>n</a:t>
            </a:r>
            <a:r>
              <a:rPr lang="zh-CN" altLang="en-US" sz="2800" dirty="0"/>
              <a:t>层与它之上的第</a:t>
            </a:r>
            <a:r>
              <a:rPr lang="en-US" altLang="zh-CN" sz="2800" dirty="0"/>
              <a:t>n + 1</a:t>
            </a:r>
            <a:r>
              <a:rPr lang="zh-CN" altLang="en-US" sz="2800" dirty="0"/>
              <a:t>层的关系是（  ）。</a:t>
            </a:r>
            <a:endParaRPr lang="en-US" altLang="zh-CN" sz="2800" dirty="0"/>
          </a:p>
          <a:p>
            <a:pPr marL="0" indent="0">
              <a:lnSpc>
                <a:spcPct val="114000"/>
              </a:lnSpc>
              <a:buNone/>
            </a:pPr>
            <a:r>
              <a:rPr lang="en-US" altLang="zh-CN" sz="2800" dirty="0"/>
              <a:t>A</a:t>
            </a:r>
            <a:r>
              <a:rPr lang="zh-CN" altLang="en-US" sz="2800" dirty="0"/>
              <a:t>、第</a:t>
            </a:r>
            <a:r>
              <a:rPr lang="en-US" altLang="zh-CN" sz="2800" dirty="0"/>
              <a:t>n</a:t>
            </a:r>
            <a:r>
              <a:rPr lang="zh-CN" altLang="en-US" sz="2800" dirty="0"/>
              <a:t>层为第</a:t>
            </a:r>
            <a:r>
              <a:rPr lang="en-US" altLang="zh-CN" sz="2800" dirty="0"/>
              <a:t>n + 1</a:t>
            </a:r>
            <a:r>
              <a:rPr lang="zh-CN" altLang="en-US" sz="2800" dirty="0"/>
              <a:t>层提供服务</a:t>
            </a:r>
            <a:endParaRPr lang="en-US" altLang="zh-CN" sz="2800" dirty="0"/>
          </a:p>
          <a:p>
            <a:pPr marL="0" indent="0">
              <a:lnSpc>
                <a:spcPct val="114000"/>
              </a:lnSpc>
              <a:buNone/>
            </a:pPr>
            <a:r>
              <a:rPr lang="en-US" altLang="zh-CN" sz="2800" dirty="0"/>
              <a:t>B</a:t>
            </a:r>
            <a:r>
              <a:rPr lang="zh-CN" altLang="en-US" sz="2800" dirty="0"/>
              <a:t>、第</a:t>
            </a:r>
            <a:r>
              <a:rPr lang="en-US" altLang="zh-CN" sz="2800" dirty="0"/>
              <a:t>n + 1</a:t>
            </a:r>
            <a:r>
              <a:rPr lang="zh-CN" altLang="en-US" sz="2800" dirty="0"/>
              <a:t>层为从第</a:t>
            </a:r>
            <a:r>
              <a:rPr lang="en-US" altLang="zh-CN" sz="2800" dirty="0"/>
              <a:t>n</a:t>
            </a:r>
            <a:r>
              <a:rPr lang="zh-CN" altLang="en-US" sz="2800" dirty="0"/>
              <a:t>层接收的报文添加一个报头</a:t>
            </a:r>
            <a:endParaRPr lang="en-US" altLang="zh-CN" sz="2800" dirty="0"/>
          </a:p>
          <a:p>
            <a:pPr marL="0" indent="0">
              <a:lnSpc>
                <a:spcPct val="114000"/>
              </a:lnSpc>
              <a:buNone/>
            </a:pPr>
            <a:r>
              <a:rPr lang="en-US" altLang="zh-CN" sz="2800" dirty="0"/>
              <a:t>C</a:t>
            </a:r>
            <a:r>
              <a:rPr lang="zh-CN" altLang="en-US" sz="2800" dirty="0"/>
              <a:t>、第</a:t>
            </a:r>
            <a:r>
              <a:rPr lang="en-US" altLang="zh-CN" sz="2800" dirty="0"/>
              <a:t>n</a:t>
            </a:r>
            <a:r>
              <a:rPr lang="zh-CN" altLang="en-US" sz="2800" dirty="0"/>
              <a:t>层使用第</a:t>
            </a:r>
            <a:r>
              <a:rPr lang="en-US" altLang="zh-CN" sz="2800" dirty="0"/>
              <a:t>n + 1</a:t>
            </a:r>
            <a:r>
              <a:rPr lang="zh-CN" altLang="en-US" sz="2800" dirty="0"/>
              <a:t>层提供的服务</a:t>
            </a:r>
            <a:endParaRPr lang="en-US" altLang="zh-CN" sz="2800" dirty="0"/>
          </a:p>
          <a:p>
            <a:pPr marL="0" indent="0">
              <a:lnSpc>
                <a:spcPct val="114000"/>
              </a:lnSpc>
              <a:buNone/>
            </a:pPr>
            <a:r>
              <a:rPr lang="en-US" altLang="zh-CN" sz="2800" dirty="0"/>
              <a:t>D</a:t>
            </a:r>
            <a:r>
              <a:rPr lang="zh-CN" altLang="en-US" sz="2800" dirty="0"/>
              <a:t>、第</a:t>
            </a:r>
            <a:r>
              <a:rPr lang="en-US" altLang="zh-CN" sz="2800" dirty="0"/>
              <a:t>n</a:t>
            </a:r>
            <a:r>
              <a:rPr lang="zh-CN" altLang="en-US" sz="2800" dirty="0"/>
              <a:t>层和第</a:t>
            </a:r>
            <a:r>
              <a:rPr lang="en-US" altLang="zh-CN" sz="2800" dirty="0"/>
              <a:t>n + 1</a:t>
            </a:r>
            <a:r>
              <a:rPr lang="zh-CN" altLang="en-US" sz="2800" dirty="0"/>
              <a:t>层相互没有影响</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392406" y="4977172"/>
            <a:ext cx="9066212" cy="126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答案：</a:t>
            </a:r>
            <a:r>
              <a:rPr lang="en-US" altLang="zh-CN" sz="2800" kern="0" dirty="0"/>
              <a:t>A</a:t>
            </a:r>
            <a:endParaRPr lang="zh-CN" altLang="en-US" sz="2800" kern="0" dirty="0"/>
          </a:p>
        </p:txBody>
      </p:sp>
    </p:spTree>
    <p:extLst>
      <p:ext uri="{BB962C8B-B14F-4D97-AF65-F5344CB8AC3E}">
        <p14:creationId xmlns:p14="http://schemas.microsoft.com/office/powerpoint/2010/main" val="379576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p:spPr>
          <p:txBody>
            <a:bodyPr wrap="none">
              <a:spAutoFit/>
            </a:bodyPr>
            <a:lstStyle/>
            <a:p>
              <a:r>
                <a:rPr lang="zh-CN" altLang="en-US" sz="2400" dirty="0">
                  <a:solidFill>
                    <a:srgbClr val="333399"/>
                  </a:solidFill>
                  <a:ea typeface="黑体" pitchFamily="2" charset="-122"/>
                </a:rPr>
                <a:t>互联网的边缘部分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互联网的边缘部分与核心部分</a:t>
            </a:r>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a:latin typeface="+mn-lt"/>
                <a:ea typeface="黑体" pitchFamily="2" charset="-122"/>
              </a:rPr>
              <a:t>互联网的边缘部分与核心部分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12776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a:t>1.3.1  </a:t>
            </a:r>
            <a:r>
              <a:rPr lang="zh-CN" altLang="en-US" dirty="0"/>
              <a:t>互联网的边缘部分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a:solidFill>
                  <a:srgbClr val="FF0000"/>
                </a:solidFill>
              </a:rPr>
              <a:t>端系统 </a:t>
            </a:r>
            <a:r>
              <a:rPr lang="en-US" altLang="zh-CN" dirty="0"/>
              <a:t>(end system)</a:t>
            </a:r>
            <a:r>
              <a:rPr lang="zh-CN" altLang="en-US" dirty="0"/>
              <a:t>。</a:t>
            </a:r>
          </a:p>
        </p:txBody>
      </p:sp>
    </p:spTree>
    <p:extLst>
      <p:ext uri="{BB962C8B-B14F-4D97-AF65-F5344CB8AC3E}">
        <p14:creationId xmlns:p14="http://schemas.microsoft.com/office/powerpoint/2010/main" val="238899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计算机网络在信息时代中的作用</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计算机网络在我国的发展</a:t>
            </a:r>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a:t>端系统之间通信的含义</a:t>
            </a:r>
          </a:p>
        </p:txBody>
      </p:sp>
      <p:sp>
        <p:nvSpPr>
          <p:cNvPr id="330755" name="Rectangle 3"/>
          <p:cNvSpPr>
            <a:spLocks noGrp="1" noChangeArrowheads="1"/>
          </p:cNvSpPr>
          <p:nvPr>
            <p:ph idx="1"/>
          </p:nvPr>
        </p:nvSpPr>
        <p:spPr/>
        <p:txBody>
          <a:bodyPr/>
          <a:lstStyle/>
          <a:p>
            <a:r>
              <a:rPr lang="zh-CN" altLang="en-US" dirty="0"/>
              <a:t> “主机 </a:t>
            </a:r>
            <a:r>
              <a:rPr lang="en-US" altLang="zh-CN" dirty="0"/>
              <a:t>A </a:t>
            </a:r>
            <a:r>
              <a:rPr lang="zh-CN" altLang="en-US" dirty="0"/>
              <a:t>和主机 </a:t>
            </a:r>
            <a:r>
              <a:rPr lang="en-US" altLang="zh-CN" dirty="0"/>
              <a:t>B </a:t>
            </a:r>
            <a:r>
              <a:rPr lang="zh-CN" altLang="en-US" dirty="0"/>
              <a:t>进行通信”实际上是指：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a:t>。</a:t>
            </a:r>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endParaRPr lang="en-US" altLang="zh-CN" sz="3200" b="1" dirty="0">
              <a:solidFill>
                <a:schemeClr val="bg1"/>
              </a:solidFill>
              <a:latin typeface="+mn-lt"/>
              <a:ea typeface="黑体" pitchFamily="2" charset="-122"/>
            </a:endParaRPr>
          </a:p>
          <a:p>
            <a:r>
              <a:rPr lang="zh-CN" altLang="en-US" sz="3200" b="1" dirty="0">
                <a:solidFill>
                  <a:schemeClr val="bg1"/>
                </a:solidFill>
                <a:latin typeface="+mn-lt"/>
                <a:ea typeface="黑体" pitchFamily="2" charset="-122"/>
              </a:rPr>
              <a:t>简称为“计算机之间通信”。 </a:t>
            </a:r>
          </a:p>
        </p:txBody>
      </p:sp>
    </p:spTree>
    <p:extLst>
      <p:ext uri="{BB962C8B-B14F-4D97-AF65-F5344CB8AC3E}">
        <p14:creationId xmlns:p14="http://schemas.microsoft.com/office/powerpoint/2010/main" val="171408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a:t>端系统之间的两种通信方式</a:t>
            </a:r>
          </a:p>
        </p:txBody>
      </p:sp>
      <p:sp>
        <p:nvSpPr>
          <p:cNvPr id="332803" name="Rectangle 3"/>
          <p:cNvSpPr>
            <a:spLocks noGrp="1" noChangeArrowheads="1"/>
          </p:cNvSpPr>
          <p:nvPr>
            <p:ph idx="1"/>
          </p:nvPr>
        </p:nvSpPr>
        <p:spPr/>
        <p:txBody>
          <a:bodyPr/>
          <a:lstStyle/>
          <a:p>
            <a:pPr>
              <a:buNone/>
            </a:pPr>
            <a:r>
              <a:rPr lang="en-US" altLang="zh-CN" dirty="0"/>
              <a:t>	</a:t>
            </a:r>
            <a:r>
              <a:rPr lang="zh-CN" altLang="zh-CN" dirty="0"/>
              <a:t>端系统之间的通信方式</a:t>
            </a:r>
            <a:r>
              <a:rPr lang="zh-CN" altLang="en-US" dirty="0"/>
              <a:t>通常可划分为两大类：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a:t>	</a:t>
            </a:r>
            <a:r>
              <a:rPr lang="zh-CN" altLang="en-US" dirty="0"/>
              <a:t>即 </a:t>
            </a:r>
            <a:r>
              <a:rPr lang="en-US" altLang="zh-CN" dirty="0"/>
              <a:t>Client/Server </a:t>
            </a:r>
            <a:r>
              <a:rPr lang="zh-CN" altLang="en-US" dirty="0"/>
              <a:t>方式，简称为 </a:t>
            </a:r>
            <a:r>
              <a:rPr lang="en-US" altLang="zh-CN" dirty="0"/>
              <a:t>C/S </a:t>
            </a:r>
            <a:r>
              <a:rPr lang="zh-CN" altLang="en-US" dirty="0"/>
              <a:t>方式。 </a:t>
            </a:r>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a:t>Peer</a:t>
            </a:r>
            <a:r>
              <a:rPr lang="zh-CN" altLang="en-US" dirty="0">
                <a:sym typeface="Symbol" pitchFamily="18" charset="2"/>
              </a:rPr>
              <a:t></a:t>
            </a:r>
            <a:r>
              <a:rPr lang="en-US" altLang="zh-CN" dirty="0"/>
              <a:t>to</a:t>
            </a:r>
            <a:r>
              <a:rPr lang="zh-CN" altLang="en-US" dirty="0">
                <a:sym typeface="Symbol" pitchFamily="18" charset="2"/>
              </a:rPr>
              <a:t></a:t>
            </a:r>
            <a:r>
              <a:rPr lang="en-US" altLang="zh-CN" dirty="0"/>
              <a:t>Peer </a:t>
            </a:r>
            <a:r>
              <a:rPr lang="zh-CN" altLang="en-US" dirty="0"/>
              <a:t>方式 ，简称为 </a:t>
            </a:r>
            <a:r>
              <a:rPr lang="en-US" altLang="zh-CN" dirty="0"/>
              <a:t>P2P </a:t>
            </a:r>
            <a:r>
              <a:rPr lang="zh-CN" altLang="en-US" dirty="0"/>
              <a:t>方式。</a:t>
            </a:r>
          </a:p>
        </p:txBody>
      </p:sp>
    </p:spTree>
    <p:extLst>
      <p:ext uri="{BB962C8B-B14F-4D97-AF65-F5344CB8AC3E}">
        <p14:creationId xmlns:p14="http://schemas.microsoft.com/office/powerpoint/2010/main" val="208308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客户服</a:t>
            </a:r>
            <a:r>
              <a:rPr lang="zh-CN" altLang="en-US" dirty="0">
                <a:sym typeface="Symbol" pitchFamily="18" charset="2"/>
              </a:rPr>
              <a:t></a:t>
            </a:r>
            <a:r>
              <a:rPr lang="zh-CN" altLang="en-US" dirty="0"/>
              <a:t>务器方式</a:t>
            </a:r>
          </a:p>
        </p:txBody>
      </p:sp>
      <p:sp>
        <p:nvSpPr>
          <p:cNvPr id="343043" name="Rectangle 3"/>
          <p:cNvSpPr>
            <a:spLocks noGrp="1" noChangeArrowheads="1"/>
          </p:cNvSpPr>
          <p:nvPr>
            <p:ph idx="1"/>
          </p:nvPr>
        </p:nvSpPr>
        <p:spPr/>
        <p:txBody>
          <a:bodyPr/>
          <a:lstStyle/>
          <a:p>
            <a:r>
              <a:rPr lang="zh-CN" altLang="en-US" dirty="0">
                <a:solidFill>
                  <a:srgbClr val="FF0000"/>
                </a:solidFill>
              </a:rPr>
              <a:t>客户 </a:t>
            </a:r>
            <a:r>
              <a:rPr lang="en-US" altLang="zh-CN" dirty="0"/>
              <a:t>(client) </a:t>
            </a:r>
            <a:r>
              <a:rPr lang="zh-CN" altLang="en-US" dirty="0"/>
              <a:t>和</a:t>
            </a:r>
            <a:r>
              <a:rPr lang="zh-CN" altLang="en-US" dirty="0">
                <a:solidFill>
                  <a:srgbClr val="FF0000"/>
                </a:solidFill>
              </a:rPr>
              <a:t>服务器 </a:t>
            </a:r>
            <a:r>
              <a:rPr lang="en-US" altLang="zh-CN" dirty="0"/>
              <a:t>(server) </a:t>
            </a:r>
            <a:r>
              <a:rPr lang="zh-CN" altLang="en-US" dirty="0"/>
              <a:t>都是指通信中所涉及的两个应用进程。</a:t>
            </a:r>
          </a:p>
          <a:p>
            <a:r>
              <a:rPr lang="zh-CN" altLang="en-US" dirty="0"/>
              <a:t>客户</a:t>
            </a:r>
            <a:r>
              <a:rPr lang="zh-CN" altLang="en-US" dirty="0">
                <a:sym typeface="Symbol" pitchFamily="18" charset="2"/>
              </a:rPr>
              <a:t></a:t>
            </a:r>
            <a:r>
              <a:rPr lang="zh-CN" altLang="en-US" dirty="0"/>
              <a:t>服务器方式所描述的是进程之间服务和被服务的关系。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a:t>。</a:t>
            </a:r>
            <a:endParaRPr lang="en-US" altLang="zh-CN" dirty="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name="Microsoft ClipArt Gallery" r:id="rId4" imgW="2735263" imgH="3825875" progId="">
                  <p:embed/>
                </p:oleObj>
              </mc:Choice>
              <mc:Fallback>
                <p:oleObj name="Microsoft ClipArt Gallery" r:id="rId4" imgW="2735263" imgH="3825875" progId="">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提供服务</a:t>
            </a: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客户</a:t>
            </a:r>
            <a:r>
              <a:rPr lang="zh-CN" altLang="en-US" sz="3200" dirty="0">
                <a:sym typeface="Symbol" pitchFamily="18" charset="2"/>
              </a:rPr>
              <a:t></a:t>
            </a:r>
            <a:r>
              <a:rPr lang="zh-CN" altLang="zh-CN" sz="3200" b="1" dirty="0">
                <a:latin typeface="+mn-lt"/>
                <a:ea typeface="黑体" pitchFamily="2" charset="-122"/>
              </a:rPr>
              <a:t>服务器工作方式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对等连接 </a:t>
            </a:r>
            <a:r>
              <a:rPr lang="en-US" altLang="zh-CN" dirty="0"/>
              <a:t>(peer-to-peer</a:t>
            </a:r>
            <a:r>
              <a:rPr lang="zh-CN" altLang="en-US" dirty="0"/>
              <a:t>，简写为 </a:t>
            </a:r>
            <a:r>
              <a:rPr lang="en-US" altLang="zh-CN" dirty="0">
                <a:solidFill>
                  <a:srgbClr val="FF0000"/>
                </a:solidFill>
              </a:rPr>
              <a:t>P2P</a:t>
            </a:r>
            <a:r>
              <a:rPr lang="en-US" altLang="zh-CN" dirty="0"/>
              <a:t>) </a:t>
            </a:r>
            <a:r>
              <a:rPr lang="zh-CN" altLang="en-US" dirty="0"/>
              <a:t>是指两个主机在通信时并不区分哪一个是服务请求方还是服务提供方。</a:t>
            </a:r>
          </a:p>
          <a:p>
            <a:r>
              <a:rPr lang="zh-CN" altLang="en-US" dirty="0"/>
              <a:t>只要两个主机都运行了对等连接软件 </a:t>
            </a:r>
            <a:r>
              <a:rPr lang="en-US" altLang="zh-CN" dirty="0"/>
              <a:t>(P2P </a:t>
            </a:r>
            <a:r>
              <a:rPr lang="zh-CN" altLang="en-US" dirty="0"/>
              <a:t>软件</a:t>
            </a:r>
            <a:r>
              <a:rPr lang="en-US" altLang="zh-CN" dirty="0"/>
              <a:t>) </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每一个主机既是客户又是服务器。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name="Microsoft ClipArt Gallery" r:id="rId4" imgW="2735263" imgH="3825875" progId="">
                  <p:embed/>
                </p:oleObj>
              </mc:Choice>
              <mc:Fallback>
                <p:oleObj name="Microsoft ClipArt Gallery" r:id="rId4" imgW="2735263" imgH="3825875" progId="">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a:latin typeface="+mn-lt"/>
                <a:ea typeface="黑体" pitchFamily="2" charset="-122"/>
              </a:rPr>
              <a:t>P2P </a:t>
            </a:r>
            <a:r>
              <a:rPr lang="zh-CN" altLang="zh-CN" sz="3200" b="1" dirty="0">
                <a:latin typeface="+mn-lt"/>
                <a:ea typeface="黑体" pitchFamily="2" charset="-122"/>
              </a:rPr>
              <a:t>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1</a:t>
            </a:r>
            <a:r>
              <a:rPr lang="zh-CN" altLang="en-US" sz="2800" dirty="0"/>
              <a:t>、服务程序在</a:t>
            </a:r>
            <a:r>
              <a:rPr lang="en-US" altLang="zh-CN" sz="2800" dirty="0"/>
              <a:t>Windows</a:t>
            </a:r>
            <a:r>
              <a:rPr lang="zh-CN" altLang="en-US" sz="2800" dirty="0"/>
              <a:t>环境下工作，并且允许该服务程序的计算机也作为客户访问其它计算机上提供的服务，那么，这种网络应用模型属于（</a:t>
            </a:r>
            <a:r>
              <a:rPr lang="en-US" altLang="zh-CN" sz="2800" dirty="0">
                <a:solidFill>
                  <a:srgbClr val="FF0000"/>
                </a:solidFill>
              </a:rPr>
              <a:t>B</a:t>
            </a:r>
            <a:r>
              <a:rPr lang="zh-CN" altLang="en-US" sz="2800" dirty="0"/>
              <a:t>）。</a:t>
            </a:r>
            <a:endParaRPr lang="en-US" altLang="zh-CN" sz="2800" dirty="0"/>
          </a:p>
          <a:p>
            <a:pPr marL="0" indent="0">
              <a:lnSpc>
                <a:spcPct val="114000"/>
              </a:lnSpc>
              <a:buNone/>
            </a:pPr>
            <a:r>
              <a:rPr lang="en-US" altLang="zh-CN" sz="2800" dirty="0"/>
              <a:t>A</a:t>
            </a:r>
            <a:r>
              <a:rPr lang="zh-CN" altLang="en-US" sz="2800" dirty="0"/>
              <a:t>、主从式</a:t>
            </a:r>
            <a:endParaRPr lang="en-US" altLang="zh-CN" sz="2800" dirty="0"/>
          </a:p>
          <a:p>
            <a:pPr marL="0" indent="0">
              <a:lnSpc>
                <a:spcPct val="114000"/>
              </a:lnSpc>
              <a:buNone/>
            </a:pPr>
            <a:r>
              <a:rPr lang="en-US" altLang="zh-CN" sz="2800" dirty="0"/>
              <a:t>B</a:t>
            </a:r>
            <a:r>
              <a:rPr lang="zh-CN" altLang="en-US" sz="2800" dirty="0"/>
              <a:t>、对等式</a:t>
            </a:r>
            <a:endParaRPr lang="en-US" altLang="zh-CN" sz="2800" dirty="0"/>
          </a:p>
          <a:p>
            <a:pPr marL="0" indent="0">
              <a:lnSpc>
                <a:spcPct val="114000"/>
              </a:lnSpc>
              <a:buNone/>
            </a:pPr>
            <a:r>
              <a:rPr lang="en-US" altLang="zh-CN" sz="2800" dirty="0"/>
              <a:t>C</a:t>
            </a:r>
            <a:r>
              <a:rPr lang="zh-CN" altLang="en-US" sz="2800" dirty="0"/>
              <a:t>、客服</a:t>
            </a:r>
            <a:r>
              <a:rPr lang="en-US" altLang="zh-CN" sz="2800" dirty="0"/>
              <a:t>/</a:t>
            </a:r>
            <a:r>
              <a:rPr lang="zh-CN" altLang="en-US" sz="2800" dirty="0"/>
              <a:t>服务器模型</a:t>
            </a:r>
            <a:endParaRPr lang="en-US" altLang="zh-CN" sz="2800" dirty="0"/>
          </a:p>
          <a:p>
            <a:pPr marL="0" indent="0">
              <a:lnSpc>
                <a:spcPct val="114000"/>
              </a:lnSpc>
              <a:buNone/>
            </a:pPr>
            <a:r>
              <a:rPr lang="en-US" altLang="zh-CN" sz="2800" dirty="0"/>
              <a:t>D</a:t>
            </a:r>
            <a:r>
              <a:rPr lang="zh-CN" altLang="en-US" sz="2800" dirty="0"/>
              <a:t>、集中式</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endParaRPr lang="zh-CN" altLang="en-US" sz="2800" kern="0" dirty="0"/>
          </a:p>
        </p:txBody>
      </p:sp>
    </p:spTree>
    <p:extLst>
      <p:ext uri="{BB962C8B-B14F-4D97-AF65-F5344CB8AC3E}">
        <p14:creationId xmlns:p14="http://schemas.microsoft.com/office/powerpoint/2010/main" val="248289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zh-CN" altLang="zh-CN" sz="4000" dirty="0"/>
              <a:t>计算机网络在信息时代中的作用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世纪的一些重要特征是</a:t>
            </a:r>
            <a:r>
              <a:rPr lang="zh-CN" altLang="en-US" dirty="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的信息时代。</a:t>
            </a:r>
            <a:endParaRPr lang="en-US" altLang="zh-CN" dirty="0"/>
          </a:p>
          <a:p>
            <a:r>
              <a:rPr lang="zh-CN" altLang="zh-CN" dirty="0"/>
              <a:t>网络现在已经成为信息社会的命脉和发展知识经济的</a:t>
            </a:r>
            <a:r>
              <a:rPr lang="zh-CN" altLang="zh-CN" dirty="0">
                <a:solidFill>
                  <a:srgbClr val="FF0000"/>
                </a:solidFill>
              </a:rPr>
              <a:t>重要基础</a:t>
            </a:r>
            <a:r>
              <a:rPr lang="zh-CN" altLang="en-US" dirty="0"/>
              <a:t>。</a:t>
            </a:r>
            <a:endParaRPr lang="en-US" altLang="zh-CN" dirty="0"/>
          </a:p>
          <a:p>
            <a:r>
              <a:rPr lang="zh-CN" altLang="en-US" dirty="0"/>
              <a:t>大众熟悉的三大类网络有：</a:t>
            </a:r>
            <a:endParaRPr lang="en-US" altLang="zh-CN" dirty="0"/>
          </a:p>
          <a:p>
            <a:pPr lvl="1"/>
            <a:r>
              <a:rPr lang="zh-CN" altLang="en-US" dirty="0">
                <a:solidFill>
                  <a:srgbClr val="0000CC"/>
                </a:solidFill>
              </a:rPr>
              <a:t>电信网络：</a:t>
            </a:r>
            <a:r>
              <a:rPr lang="zh-CN" altLang="zh-CN" dirty="0"/>
              <a:t>提供电话、电报及传真等服务</a:t>
            </a:r>
            <a:r>
              <a:rPr lang="zh-CN" altLang="en-US" dirty="0"/>
              <a:t>；</a:t>
            </a:r>
            <a:endParaRPr lang="en-US" altLang="zh-CN" dirty="0"/>
          </a:p>
          <a:p>
            <a:pPr lvl="1"/>
            <a:r>
              <a:rPr lang="zh-CN" altLang="en-US" dirty="0">
                <a:solidFill>
                  <a:srgbClr val="0000CC"/>
                </a:solidFill>
              </a:rPr>
              <a:t>有线电视网络：</a:t>
            </a:r>
            <a:r>
              <a:rPr lang="zh-CN" altLang="zh-CN" dirty="0"/>
              <a:t>向用户传送各种电视节目</a:t>
            </a:r>
            <a:r>
              <a:rPr lang="zh-CN" altLang="en-US" dirty="0"/>
              <a:t>；</a:t>
            </a:r>
            <a:endParaRPr lang="en-US" altLang="zh-CN" dirty="0"/>
          </a:p>
          <a:p>
            <a:pPr lvl="1"/>
            <a:r>
              <a:rPr lang="zh-CN" altLang="en-US" dirty="0">
                <a:solidFill>
                  <a:srgbClr val="0000CC"/>
                </a:solidFill>
              </a:rPr>
              <a:t>计算机网络：</a:t>
            </a:r>
            <a:r>
              <a:rPr lang="zh-CN" altLang="zh-CN" dirty="0"/>
              <a:t>使用户</a:t>
            </a:r>
            <a:r>
              <a:rPr lang="zh-CN" altLang="en-US" dirty="0"/>
              <a:t>能</a:t>
            </a:r>
            <a:r>
              <a:rPr lang="zh-CN" altLang="zh-CN" dirty="0"/>
              <a:t>在计算机之间传送数据文件</a:t>
            </a:r>
            <a:r>
              <a:rPr lang="zh-CN" altLang="en-US" dirty="0"/>
              <a:t>；</a:t>
            </a:r>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3960440"/>
          </a:xfrm>
        </p:spPr>
        <p:txBody>
          <a:bodyPr/>
          <a:lstStyle/>
          <a:p>
            <a:pPr marL="0" indent="0">
              <a:lnSpc>
                <a:spcPct val="114000"/>
              </a:lnSpc>
              <a:buNone/>
            </a:pPr>
            <a:r>
              <a:rPr lang="en-US" altLang="zh-CN" sz="2800" dirty="0"/>
              <a:t>2</a:t>
            </a:r>
            <a:r>
              <a:rPr lang="zh-CN" altLang="en-US" sz="2800" dirty="0"/>
              <a:t>、下列关于网络应用模型的叙述中，错误的是（</a:t>
            </a:r>
            <a:r>
              <a:rPr lang="en-US" altLang="zh-CN" sz="2800" dirty="0">
                <a:solidFill>
                  <a:srgbClr val="FF0000"/>
                </a:solidFill>
              </a:rPr>
              <a:t>B</a:t>
            </a:r>
            <a:r>
              <a:rPr lang="zh-CN" altLang="en-US" sz="2800" dirty="0"/>
              <a:t>）。</a:t>
            </a:r>
            <a:endParaRPr lang="en-US" altLang="zh-CN" sz="2800" dirty="0"/>
          </a:p>
          <a:p>
            <a:pPr marL="0" indent="0">
              <a:lnSpc>
                <a:spcPct val="114000"/>
              </a:lnSpc>
              <a:buNone/>
            </a:pPr>
            <a:r>
              <a:rPr lang="en-US" altLang="zh-CN" sz="2800" dirty="0"/>
              <a:t>A</a:t>
            </a:r>
            <a:r>
              <a:rPr lang="zh-CN" altLang="en-US" sz="2800" dirty="0"/>
              <a:t>、在</a:t>
            </a:r>
            <a:r>
              <a:rPr lang="en-US" altLang="zh-CN" sz="2800" dirty="0"/>
              <a:t>P2P</a:t>
            </a:r>
            <a:r>
              <a:rPr lang="zh-CN" altLang="en-US" sz="2800" dirty="0"/>
              <a:t>模型中，结点之间具有对等关系</a:t>
            </a:r>
            <a:endParaRPr lang="en-US" altLang="zh-CN" sz="2800" dirty="0"/>
          </a:p>
          <a:p>
            <a:pPr marL="0" indent="0">
              <a:lnSpc>
                <a:spcPct val="114000"/>
              </a:lnSpc>
              <a:buNone/>
            </a:pPr>
            <a:r>
              <a:rPr lang="en-US" altLang="zh-CN" sz="2800" dirty="0"/>
              <a:t>B</a:t>
            </a:r>
            <a:r>
              <a:rPr lang="zh-CN" altLang="en-US" sz="2800" dirty="0"/>
              <a:t>、</a:t>
            </a:r>
            <a:r>
              <a:rPr lang="zh-CN" altLang="en-US" sz="2800" dirty="0">
                <a:solidFill>
                  <a:srgbClr val="FF0000"/>
                </a:solidFill>
              </a:rPr>
              <a:t>在</a:t>
            </a:r>
            <a:r>
              <a:rPr lang="en-US" altLang="zh-CN" sz="2800" dirty="0">
                <a:solidFill>
                  <a:srgbClr val="FF0000"/>
                </a:solidFill>
              </a:rPr>
              <a:t>C/S</a:t>
            </a:r>
            <a:r>
              <a:rPr lang="zh-CN" altLang="en-US" sz="2800" dirty="0">
                <a:solidFill>
                  <a:srgbClr val="FF0000"/>
                </a:solidFill>
              </a:rPr>
              <a:t>模型中，客户与客户之间可以直接通信</a:t>
            </a:r>
            <a:endParaRPr lang="en-US" altLang="zh-CN" sz="2800" dirty="0">
              <a:solidFill>
                <a:srgbClr val="FF0000"/>
              </a:solidFill>
            </a:endParaRPr>
          </a:p>
          <a:p>
            <a:pPr marL="0" indent="0">
              <a:lnSpc>
                <a:spcPct val="114000"/>
              </a:lnSpc>
              <a:buNone/>
            </a:pPr>
            <a:r>
              <a:rPr lang="en-US" altLang="zh-CN" sz="2800" dirty="0"/>
              <a:t>C</a:t>
            </a:r>
            <a:r>
              <a:rPr lang="zh-CN" altLang="en-US" sz="2800" dirty="0"/>
              <a:t>、在</a:t>
            </a:r>
            <a:r>
              <a:rPr lang="en-US" altLang="zh-CN" sz="2800" dirty="0"/>
              <a:t>C/S</a:t>
            </a:r>
            <a:r>
              <a:rPr lang="zh-CN" altLang="en-US" sz="2800" dirty="0"/>
              <a:t>模型中，主动发起通信的是客户，被动通信的是服务器</a:t>
            </a:r>
            <a:endParaRPr lang="en-US" altLang="zh-CN" sz="2800" dirty="0"/>
          </a:p>
          <a:p>
            <a:pPr marL="0" indent="0">
              <a:lnSpc>
                <a:spcPct val="114000"/>
              </a:lnSpc>
              <a:buNone/>
            </a:pPr>
            <a:r>
              <a:rPr lang="en-US" altLang="zh-CN" sz="2800" dirty="0"/>
              <a:t>D</a:t>
            </a:r>
            <a:r>
              <a:rPr lang="zh-CN" altLang="en-US" sz="2800" dirty="0"/>
              <a:t>、在向多个用户分发一个文件时，</a:t>
            </a:r>
            <a:r>
              <a:rPr lang="en-US" altLang="zh-CN" sz="2800" dirty="0"/>
              <a:t>P2P</a:t>
            </a:r>
            <a:r>
              <a:rPr lang="zh-CN" altLang="en-US" sz="2800" dirty="0"/>
              <a:t>模型通常比</a:t>
            </a:r>
            <a:r>
              <a:rPr lang="en-US" altLang="zh-CN" sz="2800" dirty="0"/>
              <a:t>C/S</a:t>
            </a:r>
            <a:r>
              <a:rPr lang="zh-CN" altLang="en-US" sz="2800" dirty="0"/>
              <a:t>模型所需的时间短</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19894" y="4437112"/>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答案：</a:t>
            </a:r>
            <a:r>
              <a:rPr lang="en-US" altLang="zh-CN" sz="2800" kern="0" dirty="0"/>
              <a:t>B</a:t>
            </a:r>
            <a:r>
              <a:rPr lang="zh-CN" altLang="en-US" sz="2800" kern="0" dirty="0"/>
              <a:t>，</a:t>
            </a:r>
            <a:r>
              <a:rPr lang="en-US" altLang="zh-CN" sz="2800" dirty="0"/>
              <a:t>P2P</a:t>
            </a:r>
            <a:r>
              <a:rPr lang="zh-CN" altLang="en-US" sz="2800" dirty="0"/>
              <a:t>模型减轻了对某个服务器的压力，可以将任务分配到各个节点上，极大提高了系统效率。</a:t>
            </a:r>
            <a:endParaRPr lang="en-US" altLang="zh-CN" sz="2800" dirty="0"/>
          </a:p>
          <a:p>
            <a:pPr marL="0" indent="0">
              <a:buFont typeface="Wingdings" pitchFamily="2" charset="2"/>
              <a:buNone/>
            </a:pPr>
            <a:endParaRPr lang="zh-CN" altLang="en-US" sz="2800" kern="0" dirty="0"/>
          </a:p>
        </p:txBody>
      </p:sp>
    </p:spTree>
    <p:extLst>
      <p:ext uri="{BB962C8B-B14F-4D97-AF65-F5344CB8AC3E}">
        <p14:creationId xmlns:p14="http://schemas.microsoft.com/office/powerpoint/2010/main" val="334362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53283" name="Rectangle 3"/>
          <p:cNvSpPr>
            <a:spLocks noGrp="1" noChangeArrowheads="1"/>
          </p:cNvSpPr>
          <p:nvPr>
            <p:ph idx="1"/>
          </p:nvPr>
        </p:nvSpPr>
        <p:spPr/>
        <p:txBody>
          <a:bodyPr/>
          <a:lstStyle/>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a:solidFill>
                  <a:srgbClr val="FF0000"/>
                </a:solidFill>
              </a:rPr>
              <a:t>路由器 </a:t>
            </a:r>
            <a:r>
              <a:rPr lang="en-US" altLang="zh-CN" dirty="0"/>
              <a:t>(router)</a:t>
            </a:r>
            <a:r>
              <a:rPr lang="zh-CN" altLang="en-US" dirty="0"/>
              <a:t>。 </a:t>
            </a:r>
          </a:p>
        </p:txBody>
      </p:sp>
    </p:spTree>
    <p:extLst>
      <p:ext uri="{BB962C8B-B14F-4D97-AF65-F5344CB8AC3E}">
        <p14:creationId xmlns:p14="http://schemas.microsoft.com/office/powerpoint/2010/main" val="1797108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53283" name="Rectangle 3"/>
          <p:cNvSpPr>
            <a:spLocks noGrp="1" noChangeArrowheads="1"/>
          </p:cNvSpPr>
          <p:nvPr>
            <p:ph idx="1"/>
          </p:nvPr>
        </p:nvSpPr>
        <p:spPr/>
        <p:txBody>
          <a:bodyPr/>
          <a:lstStyle/>
          <a:p>
            <a:r>
              <a:rPr lang="zh-CN" altLang="en-US" dirty="0"/>
              <a:t>路由器是实现</a:t>
            </a:r>
            <a:r>
              <a:rPr lang="zh-CN" altLang="en-US" dirty="0">
                <a:solidFill>
                  <a:srgbClr val="FF0000"/>
                </a:solidFill>
              </a:rPr>
              <a:t>分组交换 </a:t>
            </a:r>
            <a:r>
              <a:rPr lang="en-US" altLang="zh-CN" dirty="0"/>
              <a:t>(packet switching) </a:t>
            </a:r>
            <a:r>
              <a:rPr lang="zh-CN" altLang="en-US" dirty="0"/>
              <a:t>的关键构件，其任务是</a:t>
            </a:r>
            <a:r>
              <a:rPr lang="zh-CN" altLang="en-US" dirty="0">
                <a:solidFill>
                  <a:srgbClr val="FF0000"/>
                </a:solidFill>
              </a:rPr>
              <a:t>转发</a:t>
            </a:r>
            <a:r>
              <a:rPr lang="zh-CN" altLang="en-US" dirty="0"/>
              <a:t>收到的分组，这是网络核心部分最重要的功能。</a:t>
            </a:r>
            <a:endParaRPr lang="en-US" altLang="zh-CN" dirty="0"/>
          </a:p>
          <a:p>
            <a:r>
              <a:rPr lang="zh-CN" altLang="en-US" dirty="0"/>
              <a:t>为了理解</a:t>
            </a:r>
            <a:r>
              <a:rPr lang="zh-CN" altLang="zh-CN" dirty="0"/>
              <a:t>分组交换，</a:t>
            </a:r>
            <a:r>
              <a:rPr lang="zh-CN" altLang="en-US" dirty="0"/>
              <a:t>首先了解</a:t>
            </a:r>
            <a:r>
              <a:rPr lang="zh-CN" altLang="zh-CN" dirty="0">
                <a:solidFill>
                  <a:srgbClr val="FF0000"/>
                </a:solidFill>
              </a:rPr>
              <a:t>电路交换</a:t>
            </a:r>
            <a:r>
              <a:rPr lang="zh-CN" altLang="zh-CN" dirty="0"/>
              <a:t>的基本概念</a:t>
            </a:r>
            <a:r>
              <a:rPr lang="zh-CN" altLang="en-US" dirty="0"/>
              <a:t>。</a:t>
            </a:r>
          </a:p>
        </p:txBody>
      </p:sp>
    </p:spTree>
    <p:extLst>
      <p:ext uri="{BB962C8B-B14F-4D97-AF65-F5344CB8AC3E}">
        <p14:creationId xmlns:p14="http://schemas.microsoft.com/office/powerpoint/2010/main" val="733406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2 </a:t>
            </a:r>
            <a:r>
              <a:rPr lang="zh-CN" altLang="en-US" sz="3200" b="1" dirty="0">
                <a:latin typeface="+mn-lt"/>
                <a:ea typeface="黑体" pitchFamily="2" charset="-122"/>
              </a:rPr>
              <a:t>部电话机只需要用 </a:t>
            </a:r>
            <a:r>
              <a:rPr lang="en-US" altLang="zh-CN" sz="3200" b="1" dirty="0">
                <a:latin typeface="+mn-lt"/>
                <a:ea typeface="黑体" pitchFamily="2" charset="-122"/>
              </a:rPr>
              <a:t>1 </a:t>
            </a:r>
            <a:r>
              <a:rPr lang="zh-CN" altLang="en-US" sz="3200" b="1" dirty="0">
                <a:latin typeface="+mn-lt"/>
                <a:ea typeface="黑体" pitchFamily="2" charset="-122"/>
              </a:rPr>
              <a:t>对电线直接连接就能够互相通话。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a:latin typeface="+mn-lt"/>
                <a:ea typeface="黑体" pitchFamily="2" charset="-122"/>
              </a:rPr>
              <a:t>电话机的不同连接方法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两部电话直接相</a:t>
            </a:r>
            <a:r>
              <a:rPr lang="zh-CN" altLang="en-US" sz="2000" b="1" dirty="0">
                <a:latin typeface="+mn-lt"/>
                <a:ea typeface="黑体" pitchFamily="2" charset="-122"/>
              </a:rPr>
              <a:t>连</a:t>
            </a:r>
          </a:p>
        </p:txBody>
      </p:sp>
    </p:spTree>
    <p:extLst>
      <p:ext uri="{BB962C8B-B14F-4D97-AF65-F5344CB8AC3E}">
        <p14:creationId xmlns:p14="http://schemas.microsoft.com/office/powerpoint/2010/main" val="28192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部电话机两两直接相连，需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a:latin typeface="+mn-lt"/>
                <a:ea typeface="黑体" pitchFamily="2" charset="-122"/>
              </a:rPr>
              <a:t>电话机的不同连接方法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(b) 5 </a:t>
            </a:r>
            <a:r>
              <a:rPr lang="zh-CN" altLang="zh-CN" sz="2000" b="1" dirty="0">
                <a:latin typeface="+mn-lt"/>
                <a:ea typeface="黑体" pitchFamily="2" charset="-122"/>
              </a:rPr>
              <a:t>部电话</a:t>
            </a:r>
            <a:r>
              <a:rPr lang="zh-CN" altLang="en-US" sz="2000" b="1" dirty="0">
                <a:latin typeface="+mn-lt"/>
                <a:ea typeface="黑体" pitchFamily="2" charset="-122"/>
              </a:rPr>
              <a:t>机两两直接</a:t>
            </a:r>
            <a:r>
              <a:rPr lang="zh-CN" altLang="zh-CN" sz="2000" b="1" dirty="0">
                <a:latin typeface="+mn-lt"/>
                <a:ea typeface="黑体" pitchFamily="2" charset="-122"/>
              </a:rPr>
              <a:t>相</a:t>
            </a:r>
            <a:r>
              <a:rPr lang="zh-CN" altLang="en-US" sz="2000" b="1" dirty="0">
                <a:latin typeface="+mn-lt"/>
                <a:ea typeface="黑体" pitchFamily="2" charset="-122"/>
              </a:rPr>
              <a:t>连</a:t>
            </a: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a:latin typeface="+mn-lt"/>
                <a:ea typeface="黑体" pitchFamily="2" charset="-122"/>
              </a:rPr>
              <a:t>N </a:t>
            </a:r>
            <a:r>
              <a:rPr lang="zh-CN" altLang="en-US" sz="3200" b="1" dirty="0">
                <a:latin typeface="+mn-lt"/>
                <a:ea typeface="黑体" pitchFamily="2" charset="-122"/>
              </a:rPr>
              <a:t>部电话机两两直接相连，需 </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 – 1)/2 </a:t>
            </a:r>
            <a:r>
              <a:rPr lang="zh-CN" altLang="en-US" sz="3200" b="1" dirty="0">
                <a:latin typeface="+mn-lt"/>
                <a:ea typeface="黑体" pitchFamily="2" charset="-122"/>
              </a:rPr>
              <a:t>对电线。</a:t>
            </a:r>
            <a:r>
              <a:rPr lang="zh-CN" altLang="en-US" sz="3200" b="1" dirty="0">
                <a:ea typeface="黑体" pitchFamily="2" charset="-122"/>
              </a:rPr>
              <a:t>这种直接连接方法</a:t>
            </a:r>
            <a:r>
              <a:rPr lang="zh-CN" altLang="en-US" sz="3200" b="1" dirty="0">
                <a:latin typeface="+mn-lt"/>
                <a:ea typeface="黑体" pitchFamily="2" charset="-122"/>
              </a:rPr>
              <a:t>所需要的电线对的数量与电话机数量的平方</a:t>
            </a:r>
            <a:r>
              <a:rPr lang="zh-CN" altLang="en-US" sz="3200" b="1" dirty="0">
                <a:solidFill>
                  <a:srgbClr val="FF0000"/>
                </a:solidFill>
                <a:latin typeface="+mn-lt"/>
                <a:ea typeface="黑体" pitchFamily="2" charset="-122"/>
              </a:rPr>
              <a:t>（ </a:t>
            </a:r>
            <a:r>
              <a:rPr lang="en-US" altLang="zh-CN" sz="3200" b="1" i="1" dirty="0">
                <a:solidFill>
                  <a:srgbClr val="FF0000"/>
                </a:solidFill>
                <a:latin typeface="+mn-lt"/>
                <a:ea typeface="黑体" pitchFamily="2" charset="-122"/>
              </a:rPr>
              <a:t>N</a:t>
            </a:r>
            <a:r>
              <a:rPr lang="en-US" altLang="zh-CN" sz="3200" b="1" baseline="30000" dirty="0">
                <a:solidFill>
                  <a:srgbClr val="FF0000"/>
                </a:solidFill>
                <a:latin typeface="+mn-lt"/>
                <a:ea typeface="黑体" pitchFamily="2" charset="-122"/>
              </a:rPr>
              <a:t>2</a:t>
            </a:r>
            <a:r>
              <a:rPr lang="en-US" altLang="zh-CN" sz="3200" b="1" dirty="0">
                <a:solidFill>
                  <a:srgbClr val="FF0000"/>
                </a:solidFill>
                <a:latin typeface="+mn-lt"/>
                <a:ea typeface="黑体" pitchFamily="2" charset="-122"/>
              </a:rPr>
              <a:t> </a:t>
            </a:r>
            <a:r>
              <a:rPr lang="zh-CN" altLang="en-US" sz="3200" b="1" dirty="0">
                <a:solidFill>
                  <a:srgbClr val="FF0000"/>
                </a:solidFill>
                <a:latin typeface="+mn-lt"/>
                <a:ea typeface="黑体" pitchFamily="2" charset="-122"/>
              </a:rPr>
              <a:t>）</a:t>
            </a:r>
            <a:r>
              <a:rPr lang="zh-CN" altLang="en-US" sz="3200" b="1" dirty="0">
                <a:latin typeface="+mn-lt"/>
                <a:ea typeface="黑体" pitchFamily="2" charset="-122"/>
              </a:rPr>
              <a:t>成正比。</a:t>
            </a:r>
            <a:endParaRPr lang="en-US" altLang="zh-CN" sz="3200" b="1" dirty="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val="23534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endParaRPr lang="en-US" altLang="zh-CN" dirty="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每一部电话都</a:t>
            </a:r>
            <a:r>
              <a:rPr lang="zh-CN" altLang="en-US" sz="2400" b="1" dirty="0">
                <a:latin typeface="+mn-lt"/>
                <a:ea typeface="黑体" pitchFamily="2" charset="-122"/>
              </a:rPr>
              <a:t>直接</a:t>
            </a:r>
            <a:r>
              <a:rPr lang="zh-CN" altLang="zh-CN" sz="2400" b="1" dirty="0">
                <a:latin typeface="+mn-lt"/>
                <a:ea typeface="黑体" pitchFamily="2" charset="-122"/>
              </a:rPr>
              <a:t>连接到交换机上，而交换机使用交换的方法，让电话用户彼此之间可以很方便地通信。</a:t>
            </a:r>
            <a:r>
              <a:rPr lang="zh-CN" altLang="en-US" sz="2400" b="1" dirty="0">
                <a:latin typeface="+mn-lt"/>
                <a:ea typeface="黑体" pitchFamily="2" charset="-122"/>
              </a:rPr>
              <a:t> </a:t>
            </a:r>
            <a:endParaRPr lang="en-US" altLang="zh-CN" sz="2400" b="1" dirty="0">
              <a:latin typeface="+mn-lt"/>
              <a:ea typeface="黑体" pitchFamily="2" charset="-122"/>
            </a:endParaRPr>
          </a:p>
          <a:p>
            <a:r>
              <a:rPr lang="zh-CN" altLang="en-US" sz="2400" b="1" dirty="0">
                <a:latin typeface="+mn-lt"/>
                <a:ea typeface="黑体" pitchFamily="2" charset="-122"/>
              </a:rPr>
              <a:t>所采用的</a:t>
            </a:r>
            <a:r>
              <a:rPr lang="zh-CN" altLang="zh-CN" sz="2400" b="1" dirty="0">
                <a:latin typeface="+mn-lt"/>
                <a:ea typeface="黑体" pitchFamily="2" charset="-122"/>
              </a:rPr>
              <a:t>交换方式</a:t>
            </a:r>
            <a:r>
              <a:rPr lang="zh-CN" altLang="en-US" sz="2400" b="1" dirty="0">
                <a:latin typeface="+mn-lt"/>
                <a:ea typeface="黑体" pitchFamily="2" charset="-122"/>
              </a:rPr>
              <a:t>就</a:t>
            </a:r>
            <a:r>
              <a:rPr lang="zh-CN" altLang="zh-CN" sz="2400" b="1" dirty="0">
                <a:latin typeface="+mn-lt"/>
                <a:ea typeface="黑体" pitchFamily="2" charset="-122"/>
              </a:rPr>
              <a:t>是</a:t>
            </a:r>
            <a:r>
              <a:rPr lang="zh-CN" altLang="zh-CN" sz="2400" b="1" dirty="0">
                <a:solidFill>
                  <a:srgbClr val="FF0000"/>
                </a:solidFill>
                <a:latin typeface="+mn-lt"/>
                <a:ea typeface="黑体" pitchFamily="2" charset="-122"/>
              </a:rPr>
              <a:t>电路交换</a:t>
            </a:r>
            <a:r>
              <a:rPr lang="en-US" altLang="zh-CN" sz="2400" b="1" dirty="0">
                <a:solidFill>
                  <a:srgbClr val="FF0000"/>
                </a:solidFill>
                <a:latin typeface="+mn-lt"/>
                <a:ea typeface="黑体" pitchFamily="2" charset="-122"/>
              </a:rPr>
              <a:t> (circuit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a:latin typeface="+mn-lt"/>
                <a:ea typeface="黑体" pitchFamily="2" charset="-122"/>
              </a:rPr>
              <a:t>电话机的不同连接方法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(c) </a:t>
            </a:r>
            <a:r>
              <a:rPr lang="zh-CN" altLang="en-US" sz="2000" b="1" dirty="0">
                <a:latin typeface="+mn-lt"/>
                <a:ea typeface="黑体" pitchFamily="2" charset="-122"/>
              </a:rPr>
              <a:t>用交换机连接许多</a:t>
            </a:r>
            <a:r>
              <a:rPr lang="zh-CN" altLang="zh-CN" sz="2000" b="1" dirty="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a:solidFill>
                  <a:srgbClr val="FF0000"/>
                </a:solidFill>
              </a:rPr>
              <a:t>转接 </a:t>
            </a:r>
            <a:r>
              <a:rPr lang="en-US" altLang="zh-CN" dirty="0"/>
              <a:t>—— </a:t>
            </a:r>
            <a:r>
              <a:rPr lang="zh-CN" altLang="en-US" dirty="0"/>
              <a:t>把一条电话线转接到另一条电话线，使它们连通起来。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a:t>电路交换特点</a:t>
            </a:r>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a:t>电路交换分为三个阶段：</a:t>
            </a:r>
          </a:p>
          <a:p>
            <a:pPr lvl="1"/>
            <a:r>
              <a:rPr lang="zh-CN" altLang="en-US" dirty="0">
                <a:solidFill>
                  <a:srgbClr val="FF0000"/>
                </a:solidFill>
                <a:ea typeface="黑体" pitchFamily="2" charset="-122"/>
              </a:rPr>
              <a:t>建立连接：</a:t>
            </a:r>
            <a:r>
              <a:rPr lang="zh-CN" altLang="en-US" dirty="0">
                <a:ea typeface="黑体" pitchFamily="2" charset="-122"/>
              </a:rPr>
              <a:t>建立</a:t>
            </a:r>
            <a:r>
              <a:rPr lang="zh-CN" altLang="zh-CN" dirty="0"/>
              <a:t>一条专用的物理通路</a:t>
            </a:r>
            <a:r>
              <a:rPr lang="zh-CN" altLang="en-US" dirty="0"/>
              <a:t>，以</a:t>
            </a:r>
            <a:r>
              <a:rPr lang="zh-CN" altLang="zh-CN" dirty="0"/>
              <a:t>保证双方通话时所需的通信资源在通信时不会被其他用户占用</a:t>
            </a:r>
            <a:r>
              <a:rPr lang="zh-CN" altLang="en-US" dirty="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主叫和被叫双方就能互相通电话</a:t>
            </a:r>
            <a:r>
              <a:rPr lang="zh-CN" altLang="en-US" dirty="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en-US" dirty="0"/>
              <a:t>释放</a:t>
            </a:r>
            <a:r>
              <a:rPr lang="zh-CN" altLang="zh-CN" dirty="0"/>
              <a:t>刚才占用的所有通信资源</a:t>
            </a:r>
            <a:r>
              <a:rPr lang="zh-CN" altLang="en-US" dirty="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a:latin typeface="+mn-lt"/>
                <a:ea typeface="黑体" pitchFamily="2" charset="-122"/>
              </a:rPr>
              <a:t>电路交换的用户始终占用端到端的通信资源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zh-CN" altLang="zh-CN" sz="4000" dirty="0"/>
              <a:t>计算机网络在信息时代中的作用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随着技术的发展</a:t>
            </a:r>
            <a:r>
              <a:rPr lang="zh-CN" altLang="en-US" sz="2800" dirty="0"/>
              <a:t>，网络技术</a:t>
            </a:r>
            <a:r>
              <a:rPr lang="zh-CN" altLang="en-US" sz="2800" dirty="0">
                <a:solidFill>
                  <a:srgbClr val="FF0000"/>
                </a:solidFill>
              </a:rPr>
              <a:t>相互融合：</a:t>
            </a:r>
            <a:endParaRPr lang="en-US" altLang="zh-CN" sz="2800" dirty="0">
              <a:solidFill>
                <a:srgbClr val="FF0000"/>
              </a:solidFill>
            </a:endParaRPr>
          </a:p>
          <a:p>
            <a:pPr lvl="1"/>
            <a:r>
              <a:rPr lang="zh-CN" altLang="zh-CN" sz="2400" dirty="0"/>
              <a:t>电信网络和有线电视网络都逐渐融入了现代计算机网络</a:t>
            </a:r>
            <a:r>
              <a:rPr lang="zh-CN" altLang="en-US" sz="2400" dirty="0"/>
              <a:t>技术</a:t>
            </a:r>
            <a:r>
              <a:rPr lang="zh-CN" altLang="zh-CN" sz="2400" dirty="0"/>
              <a:t>，扩大了原有的服务范围</a:t>
            </a:r>
            <a:r>
              <a:rPr lang="zh-CN" altLang="en-US" sz="2400" dirty="0"/>
              <a:t>；</a:t>
            </a:r>
            <a:endParaRPr lang="en-US" altLang="zh-CN" sz="2400" dirty="0"/>
          </a:p>
          <a:p>
            <a:pPr lvl="1"/>
            <a:r>
              <a:rPr lang="zh-CN" altLang="zh-CN" sz="2400" dirty="0"/>
              <a:t>计算机网络也能够向用户提供电话通信、视频通信以及传送视频节目的服务。</a:t>
            </a:r>
            <a:endParaRPr lang="en-US" altLang="zh-CN" sz="2400" dirty="0"/>
          </a:p>
          <a:p>
            <a:r>
              <a:rPr lang="zh-CN" altLang="zh-CN" sz="2800" dirty="0"/>
              <a:t>从理论上讲，可以把上述三种网络融合成一种网络就能够提供所有的上述服务，这就是很早以前就提出来的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a:t>。</a:t>
            </a:r>
            <a:endParaRPr lang="zh-CN" altLang="en-US" sz="2800" dirty="0"/>
          </a:p>
        </p:txBody>
      </p:sp>
    </p:spTree>
    <p:extLst>
      <p:ext uri="{BB962C8B-B14F-4D97-AF65-F5344CB8AC3E}">
        <p14:creationId xmlns:p14="http://schemas.microsoft.com/office/powerpoint/2010/main" val="2258305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电路交换缺点</a:t>
            </a:r>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这导致在传送计算机数据时，通信线路的利用率很低（</a:t>
            </a:r>
            <a:r>
              <a:rPr lang="zh-CN" altLang="zh-CN" dirty="0"/>
              <a:t>用来传送数据的时间往往不到</a:t>
            </a:r>
            <a:r>
              <a:rPr lang="en-US" altLang="zh-CN" dirty="0"/>
              <a:t>10%</a:t>
            </a:r>
            <a:r>
              <a:rPr lang="zh-CN" altLang="zh-CN" dirty="0"/>
              <a:t>甚至</a:t>
            </a:r>
            <a:r>
              <a:rPr lang="en-US" altLang="zh-CN" dirty="0"/>
              <a:t>1% </a:t>
            </a:r>
            <a:r>
              <a:rPr lang="zh-CN" altLang="en-US" dirty="0"/>
              <a:t>）。</a:t>
            </a:r>
          </a:p>
        </p:txBody>
      </p:sp>
    </p:spTree>
    <p:extLst>
      <p:ext uri="{BB962C8B-B14F-4D97-AF65-F5344CB8AC3E}">
        <p14:creationId xmlns:p14="http://schemas.microsoft.com/office/powerpoint/2010/main"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a:t>技术</a:t>
            </a:r>
            <a:r>
              <a:rPr lang="zh-CN" altLang="en-US" dirty="0"/>
              <a:t>。我们把要发送的整块数据称为一个</a:t>
            </a:r>
            <a:r>
              <a:rPr lang="zh-CN" altLang="en-US" dirty="0">
                <a:solidFill>
                  <a:srgbClr val="FF0000"/>
                </a:solidFill>
              </a:rPr>
              <a:t>报文</a:t>
            </a:r>
            <a:r>
              <a:rPr lang="zh-CN" altLang="en-US" dirty="0"/>
              <a:t>。</a:t>
            </a:r>
            <a:endParaRPr lang="en-US" altLang="zh-CN" dirty="0"/>
          </a:p>
          <a:p>
            <a:r>
              <a:rPr lang="zh-CN" altLang="en-US" dirty="0"/>
              <a:t>在发送端，先把较长的报文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0" y="3678867"/>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7" y="3439156"/>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89" y="3894767"/>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8" y="4326568"/>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0" y="343915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1" y="343915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a:solidFill>
                  <a:srgbClr val="FF0000"/>
                </a:solidFill>
              </a:rPr>
              <a:t>分组</a:t>
            </a:r>
            <a:r>
              <a:rPr lang="en-US" altLang="zh-CN" dirty="0"/>
              <a:t>(packet)</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分组又称为</a:t>
            </a:r>
            <a:r>
              <a:rPr lang="zh-CN" altLang="en-US" dirty="0">
                <a:solidFill>
                  <a:srgbClr val="FF0000"/>
                </a:solidFill>
              </a:rPr>
              <a:t>包</a:t>
            </a:r>
            <a:r>
              <a:rPr lang="zh-CN" altLang="en-US" dirty="0"/>
              <a:t>，分组的首部也称为</a:t>
            </a:r>
            <a:r>
              <a:rPr lang="zh-CN" altLang="en-US" dirty="0">
                <a:solidFill>
                  <a:srgbClr val="FF0000"/>
                </a:solidFill>
              </a:rPr>
              <a:t>包头</a:t>
            </a:r>
            <a:r>
              <a:rPr lang="zh-CN" altLang="en-US" dirty="0"/>
              <a:t>。</a:t>
            </a:r>
          </a:p>
        </p:txBody>
      </p:sp>
      <p:sp>
        <p:nvSpPr>
          <p:cNvPr id="53260" name="Rectangle 12"/>
          <p:cNvSpPr>
            <a:spLocks noChangeArrowheads="1"/>
          </p:cNvSpPr>
          <p:nvPr/>
        </p:nvSpPr>
        <p:spPr bwMode="auto">
          <a:xfrm>
            <a:off x="2144581" y="289111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640858" y="290133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7123757" y="292238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4016573" y="2901332"/>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6498613" y="2910309"/>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Tahoma" pitchFamily="34" charset="0"/>
                  <a:ea typeface="黑体" pitchFamily="2" charset="-122"/>
                </a:rPr>
                <a:t>分组</a:t>
              </a:r>
              <a:r>
                <a:rPr lang="zh-CN" altLang="en-US" sz="1000" b="1" dirty="0">
                  <a:solidFill>
                    <a:srgbClr val="000099"/>
                  </a:solidFill>
                  <a:ea typeface="黑体" pitchFamily="2" charset="-122"/>
                </a:rPr>
                <a:t> </a:t>
              </a:r>
              <a:r>
                <a:rPr lang="en-US" altLang="zh-CN" sz="2000" b="1" dirty="0">
                  <a:solidFill>
                    <a:srgbClr val="000099"/>
                  </a:solidFill>
                  <a:ea typeface="黑体" pitchFamily="2" charset="-122"/>
                </a:rPr>
                <a:t>1</a:t>
              </a:r>
            </a:p>
          </p:txBody>
        </p:sp>
      </p:grpSp>
      <p:grpSp>
        <p:nvGrpSpPr>
          <p:cNvPr id="53274" name="Group 26"/>
          <p:cNvGrpSpPr>
            <a:grpSpLocks/>
          </p:cNvGrpSpPr>
          <p:nvPr/>
        </p:nvGrpSpPr>
        <p:grpSpPr bwMode="auto">
          <a:xfrm>
            <a:off x="4016574" y="2339357"/>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6498613" y="2347631"/>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Tahoma" pitchFamily="34" charset="0"/>
                  <a:ea typeface="黑体" pitchFamily="2" charset="-122"/>
                </a:rPr>
                <a:t>分组</a:t>
              </a:r>
              <a:r>
                <a:rPr lang="zh-CN" altLang="en-US" sz="1000" b="1" dirty="0">
                  <a:solidFill>
                    <a:srgbClr val="000099"/>
                  </a:solidFill>
                  <a:ea typeface="黑体" pitchFamily="2" charset="-122"/>
                </a:rPr>
                <a:t> </a:t>
              </a:r>
              <a:r>
                <a:rPr lang="en-US" altLang="zh-CN" sz="2000" b="1" dirty="0">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641E-6 7.40741E-7 L 2.5641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5.12821E-7 3.7037E-7 L -5.12821E-7 0.22037 " pathEditMode="relative" rAng="0" ptsTypes="AA">
                                      <p:cBhvr>
                                        <p:cTn id="18" dur="1000" fill="hold"/>
                                        <p:tgtEl>
                                          <p:spTgt spid="53261"/>
                                        </p:tgtEl>
                                        <p:attrNameLst>
                                          <p:attrName>ppt_x</p:attrName>
                                          <p:attrName>ppt_y</p:attrName>
                                        </p:attrNameLst>
                                      </p:cBhvr>
                                      <p:rCtr x="0" y="11019"/>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1.53846E-6 1.11111E-6 L -1.53846E-6 0.34606 " pathEditMode="relative" rAng="0" ptsTypes="AA">
                                      <p:cBhvr>
                                        <p:cTn id="27" dur="1000" fill="hold"/>
                                        <p:tgtEl>
                                          <p:spTgt spid="53262"/>
                                        </p:tgtEl>
                                        <p:attrNameLst>
                                          <p:attrName>ppt_x</p:attrName>
                                          <p:attrName>ppt_y</p:attrName>
                                        </p:attrNameLst>
                                      </p:cBhvr>
                                      <p:rCtr x="0" y="17292"/>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a:latin typeface="+mn-lt"/>
                <a:ea typeface="黑体" pitchFamily="2" charset="-122"/>
              </a:rPr>
              <a:t>以分组为基本单位在网络中传送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a:solidFill>
                  <a:srgbClr val="FF0000"/>
                </a:solidFill>
              </a:rPr>
              <a:t>地址</a:t>
            </a:r>
            <a:r>
              <a:rPr lang="zh-CN" altLang="en-US" dirty="0"/>
              <a:t>（</a:t>
            </a:r>
            <a:r>
              <a:rPr lang="zh-CN" altLang="zh-CN" dirty="0"/>
              <a:t>诸如目的地址和源地址</a:t>
            </a:r>
            <a:r>
              <a:rPr lang="zh-CN" altLang="en-US" dirty="0"/>
              <a:t>）等控制信息。</a:t>
            </a:r>
          </a:p>
          <a:p>
            <a:r>
              <a:rPr lang="zh-CN" altLang="en-US" dirty="0"/>
              <a:t>分组交换网中的结点交换机根据收到的分组首部中的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endParaRPr lang="en-US" altLang="zh-CN" dirty="0"/>
          </a:p>
          <a:p>
            <a:r>
              <a:rPr lang="zh-CN" altLang="zh-CN" dirty="0"/>
              <a:t>每个分组在互联网中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a:t>用这样的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互联网的核心部分是由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主机处在互联网的边缘部分。</a:t>
            </a:r>
          </a:p>
          <a:p>
            <a:r>
              <a:rPr lang="zh-CN" altLang="en-US" dirty="0"/>
              <a:t>互联网核心部分中的路由器之间一般都用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a:latin typeface="+mn-lt"/>
                <a:ea typeface="黑体" pitchFamily="2" charset="-122"/>
              </a:rPr>
              <a:t>分组交换的示意图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a:latin typeface="+mn-lt"/>
                <a:ea typeface="黑体" pitchFamily="2" charset="-122"/>
              </a:rPr>
              <a:t>分组交换的示意图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a:latin typeface="+mn-lt"/>
                <a:ea typeface="黑体" pitchFamily="2" charset="-122"/>
              </a:rPr>
              <a:t>(b) </a:t>
            </a:r>
            <a:r>
              <a:rPr lang="zh-CN" altLang="zh-CN" sz="2000" b="1" dirty="0">
                <a:latin typeface="+mn-lt"/>
                <a:ea typeface="黑体" pitchFamily="2" charset="-122"/>
              </a:rPr>
              <a:t>核心部分</a:t>
            </a:r>
            <a:r>
              <a:rPr lang="zh-CN" altLang="en-US" sz="2000" b="1" dirty="0">
                <a:latin typeface="+mn-lt"/>
                <a:ea typeface="黑体" pitchFamily="2" charset="-122"/>
              </a:rPr>
              <a:t>中</a:t>
            </a:r>
            <a:r>
              <a:rPr lang="zh-CN" altLang="zh-CN" sz="2000" b="1" dirty="0">
                <a:latin typeface="+mn-lt"/>
                <a:ea typeface="黑体" pitchFamily="2" charset="-122"/>
              </a:rPr>
              <a:t>的</a:t>
            </a:r>
            <a:r>
              <a:rPr lang="zh-CN" altLang="en-US" sz="2000" b="1" dirty="0">
                <a:latin typeface="+mn-lt"/>
                <a:ea typeface="黑体" pitchFamily="2" charset="-122"/>
              </a:rPr>
              <a:t>网络</a:t>
            </a:r>
            <a:r>
              <a:rPr lang="zh-CN" altLang="zh-CN" sz="2000" b="1" dirty="0">
                <a:latin typeface="+mn-lt"/>
                <a:ea typeface="黑体" pitchFamily="2" charset="-122"/>
              </a:rPr>
              <a:t>可用一条链路表示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Internet </a:t>
            </a:r>
            <a:r>
              <a:rPr lang="zh-CN" altLang="en-US" dirty="0"/>
              <a:t>发展</a:t>
            </a:r>
          </a:p>
        </p:txBody>
      </p:sp>
      <p:sp>
        <p:nvSpPr>
          <p:cNvPr id="3" name="内容占位符 2"/>
          <p:cNvSpPr>
            <a:spLocks noGrp="1"/>
          </p:cNvSpPr>
          <p:nvPr>
            <p:ph idx="1"/>
          </p:nvPr>
        </p:nvSpPr>
        <p:spPr/>
        <p:txBody>
          <a:bodyPr/>
          <a:lstStyle/>
          <a:p>
            <a:r>
              <a:rPr lang="zh-CN" altLang="zh-CN" dirty="0"/>
              <a:t>自从</a:t>
            </a:r>
            <a:r>
              <a:rPr lang="en-US" altLang="zh-CN" dirty="0"/>
              <a:t> 20 </a:t>
            </a:r>
            <a:r>
              <a:rPr lang="zh-CN" altLang="zh-CN" dirty="0"/>
              <a:t>世纪</a:t>
            </a:r>
            <a:r>
              <a:rPr lang="en-US" altLang="zh-CN" dirty="0"/>
              <a:t> 90 </a:t>
            </a:r>
            <a:r>
              <a:rPr lang="zh-CN" altLang="zh-CN" dirty="0"/>
              <a:t>年代以后，以</a:t>
            </a:r>
            <a:r>
              <a:rPr lang="en-US" altLang="zh-CN" dirty="0"/>
              <a:t> Internet </a:t>
            </a:r>
            <a:r>
              <a:rPr lang="zh-CN" altLang="zh-CN" dirty="0"/>
              <a:t>为代表的计算机网络得到了飞速的发展</a:t>
            </a:r>
            <a:r>
              <a:rPr lang="zh-CN" altLang="en-US" dirty="0"/>
              <a:t>。</a:t>
            </a:r>
            <a:endParaRPr lang="en-US" altLang="zh-CN" dirty="0"/>
          </a:p>
          <a:p>
            <a:r>
              <a:rPr lang="zh-CN" altLang="en-US" dirty="0"/>
              <a:t>已</a:t>
            </a:r>
            <a:r>
              <a:rPr lang="zh-CN" altLang="zh-CN" dirty="0"/>
              <a:t>成为全球最大的和最重要的计算机网络</a:t>
            </a:r>
            <a:r>
              <a:rPr lang="zh-CN" altLang="en-US" dirty="0"/>
              <a:t>。</a:t>
            </a:r>
            <a:endParaRPr lang="en-US" altLang="zh-CN" dirty="0"/>
          </a:p>
        </p:txBody>
      </p:sp>
    </p:spTree>
    <p:extLst>
      <p:ext uri="{BB962C8B-B14F-4D97-AF65-F5344CB8AC3E}">
        <p14:creationId xmlns:p14="http://schemas.microsoft.com/office/powerpoint/2010/main" val="2265556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p:spPr>
        <p:txBody>
          <a:bodyPr>
            <a:spAutoFit/>
          </a:bodyPr>
          <a:lstStyle/>
          <a:p>
            <a:pPr algn="ctr"/>
            <a:r>
              <a:rPr kumimoji="1" lang="zh-CN" altLang="en-US" sz="2800" b="1" dirty="0">
                <a:solidFill>
                  <a:srgbClr val="000099"/>
                </a:solidFill>
                <a:latin typeface="黑体" pitchFamily="2" charset="-122"/>
                <a:ea typeface="黑体" pitchFamily="2" charset="-122"/>
              </a:rPr>
              <a:t>在路由器</a:t>
            </a:r>
            <a:r>
              <a:rPr kumimoji="1" lang="zh-CN" altLang="en-US" sz="1000" b="1" dirty="0">
                <a:solidFill>
                  <a:srgbClr val="000099"/>
                </a:solidFill>
                <a:latin typeface="黑体" pitchFamily="2" charset="-122"/>
                <a:ea typeface="黑体" pitchFamily="2" charset="-122"/>
              </a:rPr>
              <a:t> </a:t>
            </a:r>
            <a:r>
              <a:rPr kumimoji="1" lang="en-US" altLang="zh-CN" sz="2800" b="1" dirty="0">
                <a:solidFill>
                  <a:srgbClr val="000099"/>
                </a:solidFill>
                <a:ea typeface="黑体" pitchFamily="2" charset="-122"/>
              </a:rPr>
              <a:t>A</a:t>
            </a:r>
            <a:r>
              <a:rPr kumimoji="1" lang="en-US" altLang="zh-CN" sz="1000" b="1" dirty="0">
                <a:solidFill>
                  <a:srgbClr val="000099"/>
                </a:solidFill>
                <a:latin typeface="黑体" pitchFamily="2" charset="-122"/>
                <a:ea typeface="黑体" pitchFamily="2" charset="-122"/>
              </a:rPr>
              <a:t> </a:t>
            </a:r>
            <a:r>
              <a:rPr kumimoji="1" lang="zh-CN" altLang="en-US" sz="2800" b="1" dirty="0">
                <a:solidFill>
                  <a:srgbClr val="000099"/>
                </a:solidFill>
                <a:latin typeface="黑体" pitchFamily="2" charset="-122"/>
                <a:ea typeface="黑体" pitchFamily="2" charset="-122"/>
              </a:rPr>
              <a:t>暂存</a:t>
            </a:r>
          </a:p>
          <a:p>
            <a:pPr algn="ctr"/>
            <a:r>
              <a:rPr kumimoji="1" lang="zh-CN" altLang="en-US" sz="2800" b="1" dirty="0">
                <a:solidFill>
                  <a:srgbClr val="000099"/>
                </a:solidFill>
                <a:latin typeface="黑体" pitchFamily="2" charset="-122"/>
                <a:ea typeface="黑体" pitchFamily="2" charset="-122"/>
              </a:rPr>
              <a:t>查找转发表</a:t>
            </a:r>
          </a:p>
          <a:p>
            <a:pPr algn="ctr"/>
            <a:r>
              <a:rPr kumimoji="1" lang="zh-CN" altLang="en-US" sz="2800" b="1" dirty="0">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extLst>
                    <a:ext uri="{9D8B030D-6E8A-4147-A177-3AD203B41FA5}">
                      <a16:colId xmlns:a16="http://schemas.microsoft.com/office/drawing/2014/main" val="20000"/>
                    </a:ext>
                  </a:extLst>
                </a:gridCol>
                <a:gridCol w="7612320">
                  <a:extLst>
                    <a:ext uri="{9D8B030D-6E8A-4147-A177-3AD203B41FA5}">
                      <a16:colId xmlns:a16="http://schemas.microsoft.com/office/drawing/2014/main" val="20001"/>
                    </a:ext>
                  </a:extLst>
                </a:gridCol>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0"/>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传输带宽，对通信链路是逐段占用</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1"/>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地选择最合适的转发路由</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2"/>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就能向其他主机发送分组</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3"/>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保证可靠性的网络协议；分布式多路由的分组交换网，使网络有很好的生存性</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1095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a:solidFill>
                  <a:srgbClr val="FF0000"/>
                </a:solidFill>
              </a:rPr>
              <a:t>报文交换 </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en-US" dirty="0"/>
              <a:t>电路交换</a:t>
            </a:r>
            <a:r>
              <a:rPr lang="en-US" altLang="zh-CN" dirty="0"/>
              <a:t>——</a:t>
            </a:r>
            <a:r>
              <a:rPr lang="zh-CN" altLang="en-US" dirty="0"/>
              <a:t>整个报文的比特流连续地从源点直达终点</a:t>
            </a:r>
            <a:r>
              <a:rPr lang="zh-CN" altLang="zh-CN" dirty="0"/>
              <a:t>。</a:t>
            </a:r>
            <a:endParaRPr lang="en-US" altLang="zh-CN" dirty="0"/>
          </a:p>
          <a:p>
            <a:r>
              <a:rPr lang="zh-CN" altLang="en-US" dirty="0"/>
              <a:t>报文交换</a:t>
            </a:r>
            <a:r>
              <a:rPr lang="en-US" altLang="zh-CN" dirty="0"/>
              <a:t>——</a:t>
            </a:r>
            <a:r>
              <a:rPr lang="zh-CN" altLang="en-US" dirty="0"/>
              <a:t>整个报文先传送到相邻节点，全部存储下来后查找转发表，转发到下一个结点</a:t>
            </a:r>
            <a:r>
              <a:rPr lang="zh-CN" altLang="zh-CN" dirty="0"/>
              <a:t>。</a:t>
            </a:r>
            <a:endParaRPr lang="en-US" altLang="zh-CN" dirty="0"/>
          </a:p>
          <a:p>
            <a:r>
              <a:rPr lang="zh-CN" altLang="en-US" dirty="0"/>
              <a:t>分组交换</a:t>
            </a:r>
            <a:r>
              <a:rPr lang="en-US" altLang="zh-CN" dirty="0"/>
              <a:t>——</a:t>
            </a:r>
            <a:r>
              <a:rPr lang="zh-CN" altLang="en-US" dirty="0"/>
              <a:t>单个分组先传送到相邻节点，存储下来后查找转发表，转发到下一个结点。</a:t>
            </a:r>
          </a:p>
        </p:txBody>
      </p:sp>
    </p:spTree>
    <p:extLst>
      <p:ext uri="{BB962C8B-B14F-4D97-AF65-F5344CB8AC3E}">
        <p14:creationId xmlns:p14="http://schemas.microsoft.com/office/powerpoint/2010/main" val="26944553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a:solidFill>
                  <a:srgbClr val="FF0000"/>
                </a:solidFill>
                <a:latin typeface="Times New Roman" pitchFamily="18" charset="0"/>
              </a:rPr>
              <a:t>数据</a:t>
            </a:r>
            <a:endParaRPr kumimoji="1" lang="en-US" altLang="zh-CN" b="1" dirty="0">
              <a:solidFill>
                <a:srgbClr val="FF0000"/>
              </a:solidFill>
              <a:latin typeface="Times New Roman" pitchFamily="18" charset="0"/>
            </a:endParaRPr>
          </a:p>
          <a:p>
            <a:pPr algn="ctr">
              <a:lnSpc>
                <a:spcPct val="90000"/>
              </a:lnSpc>
            </a:pPr>
            <a:r>
              <a:rPr kumimoji="1" lang="zh-CN" altLang="en-US" b="1" dirty="0">
                <a:solidFill>
                  <a:srgbClr val="FF0000"/>
                </a:solidFill>
                <a:latin typeface="Times New Roman" pitchFamily="18" charset="0"/>
              </a:rPr>
              <a:t>传送</a:t>
            </a:r>
          </a:p>
          <a:p>
            <a:pPr algn="ctr">
              <a:lnSpc>
                <a:spcPct val="90000"/>
              </a:lnSpc>
            </a:pPr>
            <a:r>
              <a:rPr kumimoji="1" lang="zh-CN" altLang="en-US" b="1" dirty="0">
                <a:solidFill>
                  <a:srgbClr val="FF0000"/>
                </a:solidFill>
                <a:latin typeface="Times New Roman" pitchFamily="18" charset="0"/>
              </a:rPr>
              <a:t>特点</a:t>
            </a: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endParaRPr lang="en-US" altLang="zh-CN" dirty="0"/>
          </a:p>
          <a:p>
            <a:r>
              <a:rPr lang="zh-CN" altLang="zh-CN" dirty="0"/>
              <a:t>报文交换和分组交换不需要预先分配传输带宽，在传送突发数据时可提高整个网络的信道利用率。</a:t>
            </a:r>
            <a:endParaRPr lang="en-US" altLang="zh-CN" dirty="0"/>
          </a:p>
          <a:p>
            <a:r>
              <a:rPr lang="zh-CN" altLang="zh-CN" dirty="0"/>
              <a:t>由于一个分组的长度往往远小于整个报文的长度，因此分组交换比报文交换的时延小，同时也具有更好的灵活性</a:t>
            </a:r>
            <a:r>
              <a:rPr lang="zh-CN" altLang="en-US" dirty="0"/>
              <a:t>。</a:t>
            </a:r>
          </a:p>
        </p:txBody>
      </p:sp>
    </p:spTree>
    <p:extLst>
      <p:ext uri="{BB962C8B-B14F-4D97-AF65-F5344CB8AC3E}">
        <p14:creationId xmlns:p14="http://schemas.microsoft.com/office/powerpoint/2010/main" val="169918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Internet </a:t>
            </a:r>
            <a:r>
              <a:rPr lang="zh-CN" altLang="en-US" dirty="0"/>
              <a:t>中文译名</a:t>
            </a:r>
          </a:p>
        </p:txBody>
      </p:sp>
      <p:sp>
        <p:nvSpPr>
          <p:cNvPr id="3" name="内容占位符 2"/>
          <p:cNvSpPr>
            <a:spLocks noGrp="1"/>
          </p:cNvSpPr>
          <p:nvPr>
            <p:ph idx="1"/>
          </p:nvPr>
        </p:nvSpPr>
        <p:spPr/>
        <p:txBody>
          <a:bodyPr/>
          <a:lstStyle/>
          <a:p>
            <a:r>
              <a:rPr lang="en-US" altLang="zh-CN" dirty="0"/>
              <a:t>Internet </a:t>
            </a:r>
            <a:r>
              <a:rPr lang="zh-CN" altLang="zh-CN" dirty="0"/>
              <a:t>的中文译名并不统一。现有的</a:t>
            </a:r>
            <a:r>
              <a:rPr lang="en-US" altLang="zh-CN" dirty="0"/>
              <a:t> Internet </a:t>
            </a:r>
            <a:r>
              <a:rPr lang="zh-CN" altLang="zh-CN" dirty="0"/>
              <a:t>译名有两种：</a:t>
            </a:r>
            <a:endParaRPr lang="en-US" altLang="zh-CN" dirty="0"/>
          </a:p>
          <a:p>
            <a:pPr lvl="1"/>
            <a:r>
              <a:rPr lang="zh-CN" altLang="en-US" dirty="0">
                <a:solidFill>
                  <a:srgbClr val="FF0000"/>
                </a:solidFill>
              </a:rPr>
              <a:t>因特网</a:t>
            </a:r>
            <a:r>
              <a:rPr lang="zh-CN" altLang="zh-CN" dirty="0">
                <a:solidFill>
                  <a:srgbClr val="FF0000"/>
                </a:solidFill>
              </a:rPr>
              <a:t>，</a:t>
            </a:r>
            <a:r>
              <a:rPr lang="zh-CN" altLang="zh-CN" dirty="0"/>
              <a:t>这个译名是全国科学技术名词审定委员会推荐的</a:t>
            </a:r>
            <a:r>
              <a:rPr lang="zh-CN" altLang="en-US" dirty="0"/>
              <a:t>，</a:t>
            </a:r>
            <a:r>
              <a:rPr lang="zh-CN" altLang="zh-CN" dirty="0">
                <a:solidFill>
                  <a:srgbClr val="0000CC"/>
                </a:solidFill>
              </a:rPr>
              <a:t>但却长期未得到推广</a:t>
            </a:r>
            <a:r>
              <a:rPr lang="zh-CN" altLang="en-US" dirty="0">
                <a:solidFill>
                  <a:srgbClr val="0000CC"/>
                </a:solidFill>
              </a:rPr>
              <a:t>；</a:t>
            </a:r>
            <a:endParaRPr lang="en-US" altLang="zh-CN" dirty="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译名能够体现出</a:t>
            </a:r>
            <a:r>
              <a:rPr lang="en-US" altLang="zh-CN" sz="2800" b="1" dirty="0">
                <a:solidFill>
                  <a:schemeClr val="bg1"/>
                </a:solidFill>
                <a:latin typeface="+mn-lt"/>
                <a:ea typeface="黑体" pitchFamily="2" charset="-122"/>
              </a:rPr>
              <a:t> </a:t>
            </a:r>
            <a:r>
              <a:rPr lang="en-US" altLang="zh-CN" sz="2800" b="1" dirty="0">
                <a:solidFill>
                  <a:srgbClr val="FFC000"/>
                </a:solidFill>
                <a:latin typeface="+mn-lt"/>
                <a:ea typeface="黑体" pitchFamily="2" charset="-122"/>
              </a:rPr>
              <a:t>Internet </a:t>
            </a:r>
            <a:r>
              <a:rPr lang="zh-CN" altLang="zh-CN" sz="2800" b="1" dirty="0">
                <a:solidFill>
                  <a:srgbClr val="FFC000"/>
                </a:solidFill>
                <a:latin typeface="+mn-lt"/>
                <a:ea typeface="黑体" pitchFamily="2" charset="-122"/>
              </a:rPr>
              <a:t>最主要的特征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2558618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2880320"/>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3</a:t>
            </a:r>
            <a:r>
              <a:rPr lang="zh-CN" altLang="en-US" sz="2800" dirty="0"/>
              <a:t>、在下列数据交换方式中，数据经过网络的传输延迟长而且是不固定的，不能用于实时语音数据传输的是（</a:t>
            </a:r>
            <a:r>
              <a:rPr lang="en-US" altLang="zh-CN" sz="2800" dirty="0">
                <a:solidFill>
                  <a:srgbClr val="FF0000"/>
                </a:solidFill>
              </a:rPr>
              <a:t>B</a:t>
            </a:r>
            <a:r>
              <a:rPr lang="zh-CN" altLang="en-US" sz="2800" dirty="0"/>
              <a:t>）。</a:t>
            </a:r>
            <a:endParaRPr lang="en-US" altLang="zh-CN" sz="2800" dirty="0"/>
          </a:p>
          <a:p>
            <a:pPr marL="0" indent="0">
              <a:lnSpc>
                <a:spcPct val="114000"/>
              </a:lnSpc>
              <a:buNone/>
            </a:pPr>
            <a:r>
              <a:rPr lang="en-US" altLang="zh-CN" sz="2800" dirty="0"/>
              <a:t>A</a:t>
            </a:r>
            <a:r>
              <a:rPr lang="zh-CN" altLang="en-US" sz="2800" dirty="0"/>
              <a:t>、电路交换</a:t>
            </a:r>
            <a:r>
              <a:rPr lang="en-US" altLang="zh-CN" sz="2800" dirty="0"/>
              <a:t>                    B</a:t>
            </a:r>
            <a:r>
              <a:rPr lang="zh-CN" altLang="en-US" sz="2800" dirty="0"/>
              <a:t>、报文交换</a:t>
            </a:r>
            <a:endParaRPr lang="en-US" altLang="zh-CN" sz="2800" dirty="0"/>
          </a:p>
          <a:p>
            <a:pPr marL="0" indent="0">
              <a:lnSpc>
                <a:spcPct val="114000"/>
              </a:lnSpc>
              <a:buNone/>
            </a:pPr>
            <a:r>
              <a:rPr lang="en-US" altLang="zh-CN" sz="2800" dirty="0"/>
              <a:t>C</a:t>
            </a:r>
            <a:r>
              <a:rPr lang="zh-CN" altLang="en-US" sz="2800" dirty="0"/>
              <a:t>、分组交换</a:t>
            </a:r>
            <a:endParaRPr lang="en-US" altLang="zh-CN" sz="2800" dirty="0"/>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344488" y="3356992"/>
            <a:ext cx="906621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r>
              <a:rPr lang="zh-CN" altLang="en-US" sz="2800" kern="0" dirty="0"/>
              <a:t>，报文经过中间节点的接收、存储和转发时间较长也不固定，因此，不能用于实时通信环境。</a:t>
            </a:r>
          </a:p>
        </p:txBody>
      </p:sp>
    </p:spTree>
    <p:extLst>
      <p:ext uri="{BB962C8B-B14F-4D97-AF65-F5344CB8AC3E}">
        <p14:creationId xmlns:p14="http://schemas.microsoft.com/office/powerpoint/2010/main" val="298338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2304256"/>
          </a:xfrm>
        </p:spPr>
        <p:txBody>
          <a:bodyPr/>
          <a:lstStyle/>
          <a:p>
            <a:pPr marL="0" indent="0">
              <a:lnSpc>
                <a:spcPct val="114000"/>
              </a:lnSpc>
              <a:buNone/>
            </a:pPr>
            <a:r>
              <a:rPr lang="en-US" altLang="zh-CN" sz="2800" dirty="0"/>
              <a:t>4</a:t>
            </a:r>
            <a:r>
              <a:rPr lang="zh-CN" altLang="en-US" sz="2800" dirty="0"/>
              <a:t>、为使数据在网络中传输时延最小，首选的交换方式是（</a:t>
            </a:r>
            <a:r>
              <a:rPr lang="en-US" altLang="zh-CN" sz="2800" dirty="0">
                <a:solidFill>
                  <a:srgbClr val="FF0000"/>
                </a:solidFill>
              </a:rPr>
              <a:t>A</a:t>
            </a:r>
            <a:r>
              <a:rPr lang="zh-CN" altLang="en-US" sz="2800" dirty="0"/>
              <a:t>）。</a:t>
            </a:r>
            <a:endParaRPr lang="en-US" altLang="zh-CN" sz="2800" dirty="0"/>
          </a:p>
          <a:p>
            <a:pPr marL="0" indent="0">
              <a:lnSpc>
                <a:spcPct val="114000"/>
              </a:lnSpc>
              <a:buNone/>
            </a:pPr>
            <a:r>
              <a:rPr lang="en-US" altLang="zh-CN" sz="2800" dirty="0"/>
              <a:t>A</a:t>
            </a:r>
            <a:r>
              <a:rPr lang="zh-CN" altLang="en-US" sz="2800" dirty="0"/>
              <a:t>、电路交换</a:t>
            </a:r>
            <a:r>
              <a:rPr lang="en-US" altLang="zh-CN" sz="2800" dirty="0"/>
              <a:t>                    B</a:t>
            </a:r>
            <a:r>
              <a:rPr lang="zh-CN" altLang="en-US" sz="2800" dirty="0"/>
              <a:t>、报文交换</a:t>
            </a:r>
            <a:endParaRPr lang="en-US" altLang="zh-CN" sz="2800" dirty="0"/>
          </a:p>
          <a:p>
            <a:pPr marL="0" indent="0">
              <a:lnSpc>
                <a:spcPct val="114000"/>
              </a:lnSpc>
              <a:buNone/>
            </a:pPr>
            <a:r>
              <a:rPr lang="en-US" altLang="zh-CN" sz="2800" dirty="0"/>
              <a:t>C</a:t>
            </a:r>
            <a:r>
              <a:rPr lang="zh-CN" altLang="en-US" sz="2800" dirty="0"/>
              <a:t>、分组交换</a:t>
            </a:r>
            <a:endParaRPr lang="en-US" altLang="zh-CN" sz="2800" dirty="0"/>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15702" y="3429000"/>
            <a:ext cx="906621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A</a:t>
            </a:r>
            <a:r>
              <a:rPr lang="zh-CN" altLang="en-US" sz="2800" kern="0" dirty="0"/>
              <a:t>，电路交换在数据传输时是一直占据链路的，传输时延小。</a:t>
            </a:r>
          </a:p>
        </p:txBody>
      </p:sp>
    </p:spTree>
    <p:extLst>
      <p:ext uri="{BB962C8B-B14F-4D97-AF65-F5344CB8AC3E}">
        <p14:creationId xmlns:p14="http://schemas.microsoft.com/office/powerpoint/2010/main" val="294077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548680"/>
            <a:ext cx="9066212" cy="3024336"/>
          </a:xfrm>
        </p:spPr>
        <p:txBody>
          <a:bodyPr/>
          <a:lstStyle/>
          <a:p>
            <a:pPr marL="0" indent="0">
              <a:lnSpc>
                <a:spcPct val="114000"/>
              </a:lnSpc>
              <a:buNone/>
            </a:pPr>
            <a:r>
              <a:rPr lang="en-US" altLang="zh-CN" sz="2800" dirty="0"/>
              <a:t>5</a:t>
            </a:r>
            <a:r>
              <a:rPr lang="zh-CN" altLang="en-US" sz="2800" dirty="0"/>
              <a:t>、分组交换对报文交换的主要改进是（</a:t>
            </a:r>
            <a:r>
              <a:rPr lang="en-US" altLang="zh-CN" sz="2800" dirty="0">
                <a:solidFill>
                  <a:srgbClr val="FF0000"/>
                </a:solidFill>
              </a:rPr>
              <a:t>C</a:t>
            </a:r>
            <a:r>
              <a:rPr lang="zh-CN" altLang="en-US" sz="2800" dirty="0"/>
              <a:t>）。</a:t>
            </a:r>
            <a:endParaRPr lang="en-US" altLang="zh-CN" sz="2800" dirty="0"/>
          </a:p>
          <a:p>
            <a:pPr marL="0" indent="0">
              <a:lnSpc>
                <a:spcPct val="114000"/>
              </a:lnSpc>
              <a:buNone/>
            </a:pPr>
            <a:r>
              <a:rPr lang="en-US" altLang="zh-CN" sz="2800" dirty="0"/>
              <a:t>A</a:t>
            </a:r>
            <a:r>
              <a:rPr lang="zh-CN" altLang="en-US" sz="2800" dirty="0"/>
              <a:t>、差错控制更加完善</a:t>
            </a:r>
            <a:endParaRPr lang="en-US" altLang="zh-CN" sz="2800" dirty="0"/>
          </a:p>
          <a:p>
            <a:pPr marL="0" indent="0">
              <a:lnSpc>
                <a:spcPct val="114000"/>
              </a:lnSpc>
              <a:buNone/>
            </a:pPr>
            <a:r>
              <a:rPr lang="en-US" altLang="zh-CN" sz="2800" dirty="0"/>
              <a:t>B</a:t>
            </a:r>
            <a:r>
              <a:rPr lang="zh-CN" altLang="en-US" sz="2800" dirty="0"/>
              <a:t>、路由算法更加简单</a:t>
            </a:r>
            <a:endParaRPr lang="en-US" altLang="zh-CN" sz="2800" dirty="0"/>
          </a:p>
          <a:p>
            <a:pPr marL="0" indent="0">
              <a:lnSpc>
                <a:spcPct val="114000"/>
              </a:lnSpc>
              <a:buNone/>
            </a:pPr>
            <a:r>
              <a:rPr lang="en-US" altLang="zh-CN" sz="2800" dirty="0"/>
              <a:t>C</a:t>
            </a:r>
            <a:r>
              <a:rPr lang="zh-CN" altLang="en-US" sz="2800" dirty="0"/>
              <a:t>、传输单位更小且有固定的最大长度</a:t>
            </a:r>
            <a:endParaRPr lang="en-US" altLang="zh-CN" sz="2800" dirty="0"/>
          </a:p>
          <a:p>
            <a:pPr marL="0" indent="0">
              <a:lnSpc>
                <a:spcPct val="114000"/>
              </a:lnSpc>
              <a:buNone/>
            </a:pPr>
            <a:r>
              <a:rPr lang="en-US" altLang="zh-CN" sz="2800" dirty="0"/>
              <a:t>D</a:t>
            </a:r>
            <a:r>
              <a:rPr lang="zh-CN" altLang="en-US" sz="2800" dirty="0"/>
              <a:t>、传输单位更大且有固定的最大长度</a:t>
            </a:r>
            <a:endParaRPr lang="en-US" altLang="zh-CN" sz="2800" dirty="0"/>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383996" y="3717032"/>
            <a:ext cx="906621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C</a:t>
            </a:r>
            <a:endParaRPr lang="zh-CN" altLang="en-US" sz="2800" kern="0" dirty="0"/>
          </a:p>
        </p:txBody>
      </p:sp>
    </p:spTree>
    <p:extLst>
      <p:ext uri="{BB962C8B-B14F-4D97-AF65-F5344CB8AC3E}">
        <p14:creationId xmlns:p14="http://schemas.microsoft.com/office/powerpoint/2010/main" val="124053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18862"/>
            <a:ext cx="9066212" cy="3790258"/>
          </a:xfrm>
        </p:spPr>
        <p:txBody>
          <a:bodyPr/>
          <a:lstStyle/>
          <a:p>
            <a:pPr marL="0" indent="0">
              <a:lnSpc>
                <a:spcPct val="114000"/>
              </a:lnSpc>
              <a:buNone/>
            </a:pPr>
            <a:r>
              <a:rPr lang="en-US" altLang="zh-CN" sz="2800" dirty="0"/>
              <a:t>6</a:t>
            </a:r>
            <a:r>
              <a:rPr lang="zh-CN" altLang="en-US" sz="2800" dirty="0"/>
              <a:t>、假定有一个通信协议，每个分组都引入</a:t>
            </a:r>
            <a:r>
              <a:rPr lang="en-US" altLang="zh-CN" sz="2800" dirty="0"/>
              <a:t>100</a:t>
            </a:r>
            <a:r>
              <a:rPr lang="zh-CN" altLang="en-US" sz="2800" dirty="0"/>
              <a:t>字节的开销用于首部。现在使用这个协议发送</a:t>
            </a:r>
            <a:r>
              <a:rPr lang="en-US" altLang="zh-CN" sz="2800" dirty="0"/>
              <a:t>10</a:t>
            </a:r>
            <a:r>
              <a:rPr lang="en-US" altLang="zh-CN" sz="2800" baseline="30000" dirty="0"/>
              <a:t>6</a:t>
            </a:r>
            <a:r>
              <a:rPr lang="zh-CN" altLang="en-US" sz="2800" dirty="0"/>
              <a:t>字节的数据，然而在传送的过程中有一个字节被破坏，因而包含该字节的那个分组被丢弃。试对于</a:t>
            </a:r>
            <a:r>
              <a:rPr lang="en-US" altLang="zh-CN" sz="2800" dirty="0"/>
              <a:t>1000</a:t>
            </a:r>
            <a:r>
              <a:rPr lang="zh-CN" altLang="en-US" sz="2800" dirty="0"/>
              <a:t>字节和</a:t>
            </a:r>
            <a:r>
              <a:rPr lang="en-US" altLang="zh-CN" sz="2800" dirty="0"/>
              <a:t>20000</a:t>
            </a:r>
            <a:r>
              <a:rPr lang="zh-CN" altLang="en-US" sz="2800" dirty="0"/>
              <a:t>字节的分组的有效数据大小分别计算“开销 </a:t>
            </a:r>
            <a:r>
              <a:rPr lang="en-US" altLang="zh-CN" sz="2800" dirty="0"/>
              <a:t>+ </a:t>
            </a:r>
            <a:r>
              <a:rPr lang="zh-CN" altLang="en-US" sz="2800" dirty="0"/>
              <a:t>丢失”字节的总数目（被丢弃的分组头部也计入开销） 。分组数据大小的最佳值是多少？</a:t>
            </a:r>
            <a:endParaRPr lang="en-US" altLang="zh-CN" sz="2800" dirty="0"/>
          </a:p>
        </p:txBody>
      </p:sp>
    </p:spTree>
    <p:extLst>
      <p:ext uri="{BB962C8B-B14F-4D97-AF65-F5344CB8AC3E}">
        <p14:creationId xmlns:p14="http://schemas.microsoft.com/office/powerpoint/2010/main" val="39688134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0755" name="Rectangle 3"/>
              <p:cNvSpPr>
                <a:spLocks noGrp="1" noChangeArrowheads="1"/>
              </p:cNvSpPr>
              <p:nvPr>
                <p:ph idx="4294967295"/>
              </p:nvPr>
            </p:nvSpPr>
            <p:spPr>
              <a:xfrm>
                <a:off x="419894" y="718862"/>
                <a:ext cx="9066212" cy="1197970"/>
              </a:xfrm>
            </p:spPr>
            <p:txBody>
              <a:bodyPr/>
              <a:lstStyle/>
              <a:p>
                <a:pPr marL="0" indent="0">
                  <a:lnSpc>
                    <a:spcPct val="114000"/>
                  </a:lnSpc>
                  <a:buNone/>
                </a:pPr>
                <a:r>
                  <a:rPr lang="zh-CN" altLang="en-US" sz="2800" dirty="0"/>
                  <a:t>设</a:t>
                </a:r>
                <a:r>
                  <a:rPr lang="en-US" altLang="zh-CN" sz="2800" dirty="0"/>
                  <a:t>D</a:t>
                </a:r>
                <a:r>
                  <a:rPr lang="zh-CN" altLang="en-US" sz="2800" dirty="0"/>
                  <a:t>是分组数据的大小，分组数</a:t>
                </a:r>
                <a14:m>
                  <m:oMath xmlns:m="http://schemas.openxmlformats.org/officeDocument/2006/math">
                    <m:r>
                      <a:rPr lang="en-US" altLang="zh-CN" sz="2800" b="1" i="1" smtClean="0">
                        <a:latin typeface="Cambria Math" panose="02040503050406030204" pitchFamily="18" charset="0"/>
                      </a:rPr>
                      <m:t>𝑵</m:t>
                    </m:r>
                    <m:r>
                      <a:rPr lang="en-US" altLang="zh-CN" sz="2800" b="1" i="1" smtClean="0">
                        <a:latin typeface="Cambria Math" panose="02040503050406030204" pitchFamily="18" charset="0"/>
                      </a:rPr>
                      <m:t>=</m:t>
                    </m:r>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𝟏𝟎</m:t>
                        </m:r>
                      </m:e>
                      <m:sup>
                        <m:r>
                          <a:rPr lang="en-US" altLang="zh-CN" sz="2800" b="1" i="1" smtClean="0">
                            <a:latin typeface="Cambria Math" panose="02040503050406030204" pitchFamily="18" charset="0"/>
                          </a:rPr>
                          <m:t>𝟔</m:t>
                        </m:r>
                      </m:sup>
                    </m:s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𝑫</m:t>
                    </m:r>
                  </m:oMath>
                </a14:m>
                <a:r>
                  <a:rPr lang="en-US" altLang="zh-CN" sz="2800" dirty="0"/>
                  <a:t>,</a:t>
                </a:r>
                <a:r>
                  <a:rPr lang="zh-CN" altLang="en-US" sz="2800" dirty="0"/>
                  <a:t>开销</a:t>
                </a:r>
                <a14:m>
                  <m:oMath xmlns:m="http://schemas.openxmlformats.org/officeDocument/2006/math">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𝟏𝟎𝟎</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𝑵</m:t>
                    </m:r>
                  </m:oMath>
                </a14:m>
                <a:r>
                  <a:rPr lang="zh-CN" altLang="en-US" sz="2800" dirty="0"/>
                  <a:t>，设</a:t>
                </a:r>
                <a:r>
                  <a:rPr lang="en-US" altLang="zh-CN" sz="2800" dirty="0"/>
                  <a:t>y = </a:t>
                </a:r>
                <a:r>
                  <a:rPr lang="zh-CN" altLang="en-US" sz="2800" dirty="0"/>
                  <a:t>开销 </a:t>
                </a:r>
                <a:r>
                  <a:rPr lang="en-US" altLang="zh-CN" sz="2800" dirty="0"/>
                  <a:t>+ </a:t>
                </a:r>
                <a:r>
                  <a:rPr lang="zh-CN" altLang="en-US" sz="2800" dirty="0"/>
                  <a:t>丢失，则</a:t>
                </a:r>
                <a14:m>
                  <m:oMath xmlns:m="http://schemas.openxmlformats.org/officeDocument/2006/math">
                    <m:r>
                      <a:rPr lang="en-US" altLang="zh-CN" sz="2800" b="1" i="1" smtClean="0">
                        <a:latin typeface="Cambria Math" panose="02040503050406030204" pitchFamily="18" charset="0"/>
                      </a:rPr>
                      <m:t>𝒚</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𝟏𝟎𝟎</m:t>
                    </m:r>
                    <m:r>
                      <a:rPr lang="en-US" altLang="zh-CN" sz="2800" b="1"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𝟏𝟎</m:t>
                        </m:r>
                      </m:e>
                      <m:sup>
                        <m:r>
                          <a:rPr lang="en-US" altLang="zh-CN" sz="2800" i="1">
                            <a:latin typeface="Cambria Math" panose="02040503050406030204" pitchFamily="18" charset="0"/>
                          </a:rPr>
                          <m:t>𝟔</m:t>
                        </m:r>
                      </m:sup>
                    </m:sSup>
                    <m:r>
                      <a:rPr lang="en-US" altLang="zh-CN" sz="2800" i="1">
                        <a:latin typeface="Cambria Math" panose="02040503050406030204" pitchFamily="18" charset="0"/>
                      </a:rPr>
                      <m:t>/</m:t>
                    </m:r>
                    <m:r>
                      <a:rPr lang="en-US" altLang="zh-CN" sz="2800" i="1">
                        <a:latin typeface="Cambria Math" panose="02040503050406030204" pitchFamily="18" charset="0"/>
                      </a:rPr>
                      <m:t>𝑫</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𝑫</m:t>
                    </m:r>
                    <m:r>
                      <a:rPr lang="zh-CN" altLang="en-US" sz="2800" i="1">
                        <a:latin typeface="Cambria Math" panose="02040503050406030204" pitchFamily="18" charset="0"/>
                      </a:rPr>
                      <m:t>。</m:t>
                    </m:r>
                  </m:oMath>
                </a14:m>
                <a:endParaRPr lang="en-US" altLang="zh-CN" sz="2800" dirty="0"/>
              </a:p>
            </p:txBody>
          </p:sp>
        </mc:Choice>
        <mc:Fallback xmlns="">
          <p:sp>
            <p:nvSpPr>
              <p:cNvPr id="330755" name="Rectangle 3"/>
              <p:cNvSpPr>
                <a:spLocks noGrp="1" noRot="1" noChangeAspect="1" noMove="1" noResize="1" noEditPoints="1" noAdjustHandles="1" noChangeArrowheads="1" noChangeShapeType="1" noTextEdit="1"/>
              </p:cNvSpPr>
              <p:nvPr>
                <p:ph idx="4294967295"/>
              </p:nvPr>
            </p:nvSpPr>
            <p:spPr>
              <a:xfrm>
                <a:off x="419894" y="718862"/>
                <a:ext cx="9066212" cy="1197970"/>
              </a:xfrm>
              <a:blipFill>
                <a:blip r:embed="rId3"/>
                <a:stretch>
                  <a:fillRect l="-1412" t="-5102" b="-1531"/>
                </a:stretch>
              </a:blipFill>
            </p:spPr>
            <p:txBody>
              <a:bodyPr/>
              <a:lstStyle/>
              <a:p>
                <a:r>
                  <a:rPr lang="zh-CN" altLang="en-US">
                    <a:noFill/>
                  </a:rPr>
                  <a:t> </a:t>
                </a:r>
              </a:p>
            </p:txBody>
          </p:sp>
        </mc:Fallback>
      </mc:AlternateContent>
      <p:sp>
        <p:nvSpPr>
          <p:cNvPr id="2" name="Rectangle 3">
            <a:extLst>
              <a:ext uri="{FF2B5EF4-FFF2-40B4-BE49-F238E27FC236}">
                <a16:creationId xmlns:a16="http://schemas.microsoft.com/office/drawing/2014/main" id="{D682537C-9744-97DE-7E6F-E6C3D395C294}"/>
              </a:ext>
            </a:extLst>
          </p:cNvPr>
          <p:cNvSpPr txBox="1">
            <a:spLocks noChangeArrowheads="1"/>
          </p:cNvSpPr>
          <p:nvPr/>
        </p:nvSpPr>
        <p:spPr bwMode="auto">
          <a:xfrm>
            <a:off x="428525" y="1916832"/>
            <a:ext cx="9066212" cy="62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当</a:t>
            </a:r>
            <a:r>
              <a:rPr lang="en-US" altLang="zh-CN" sz="2800" kern="0" dirty="0"/>
              <a:t>D = 1000</a:t>
            </a:r>
            <a:r>
              <a:rPr lang="zh-CN" altLang="en-US" sz="2800" kern="0" dirty="0"/>
              <a:t>，</a:t>
            </a:r>
            <a:r>
              <a:rPr lang="en-US" altLang="zh-CN" sz="2800" dirty="0"/>
              <a:t>y</a:t>
            </a:r>
            <a:r>
              <a:rPr lang="zh-CN" altLang="en-US" sz="2800" dirty="0"/>
              <a:t> </a:t>
            </a:r>
            <a:r>
              <a:rPr lang="en-US" altLang="zh-CN" sz="2800" dirty="0"/>
              <a:t>= 101000B</a:t>
            </a:r>
            <a:r>
              <a:rPr lang="zh-CN" altLang="en-US" sz="2800" dirty="0"/>
              <a:t>。</a:t>
            </a:r>
            <a:endParaRPr lang="en-US" altLang="zh-CN" sz="2800" kern="0" dirty="0"/>
          </a:p>
        </p:txBody>
      </p:sp>
      <p:sp>
        <p:nvSpPr>
          <p:cNvPr id="3" name="Rectangle 3">
            <a:extLst>
              <a:ext uri="{FF2B5EF4-FFF2-40B4-BE49-F238E27FC236}">
                <a16:creationId xmlns:a16="http://schemas.microsoft.com/office/drawing/2014/main" id="{7E8665B9-6275-4FB3-C2FF-553C3BF74D52}"/>
              </a:ext>
            </a:extLst>
          </p:cNvPr>
          <p:cNvSpPr txBox="1">
            <a:spLocks noChangeArrowheads="1"/>
          </p:cNvSpPr>
          <p:nvPr/>
        </p:nvSpPr>
        <p:spPr bwMode="auto">
          <a:xfrm>
            <a:off x="445619" y="2564904"/>
            <a:ext cx="9066212" cy="62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当</a:t>
            </a:r>
            <a:r>
              <a:rPr lang="en-US" altLang="zh-CN" sz="2800" kern="0" dirty="0"/>
              <a:t>D = 20000</a:t>
            </a:r>
            <a:r>
              <a:rPr lang="zh-CN" altLang="en-US" sz="2800" kern="0" dirty="0"/>
              <a:t>，</a:t>
            </a:r>
            <a:r>
              <a:rPr lang="en-US" altLang="zh-CN" sz="2800" dirty="0"/>
              <a:t>y = 25000B</a:t>
            </a:r>
            <a:r>
              <a:rPr lang="zh-CN" altLang="en-US" sz="2800" dirty="0"/>
              <a:t>。</a:t>
            </a:r>
            <a:endParaRPr lang="en-US" altLang="zh-CN" sz="2800" kern="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7E3739C-2752-59B9-A056-DB8A7A17BAD2}"/>
                  </a:ext>
                </a:extLst>
              </p:cNvPr>
              <p:cNvSpPr txBox="1">
                <a:spLocks noChangeArrowheads="1"/>
              </p:cNvSpPr>
              <p:nvPr/>
            </p:nvSpPr>
            <p:spPr bwMode="auto">
              <a:xfrm>
                <a:off x="428525" y="4000046"/>
                <a:ext cx="9066212" cy="12754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当</a:t>
                </a:r>
                <a:r>
                  <a:rPr lang="en-US" altLang="zh-CN" sz="2800" kern="0" dirty="0"/>
                  <a:t>D = 10000</a:t>
                </a:r>
                <a:r>
                  <a:rPr lang="zh-CN" altLang="en-US" sz="2800" kern="0" dirty="0"/>
                  <a:t>，</a:t>
                </a:r>
                <a14:m>
                  <m:oMath xmlns:m="http://schemas.openxmlformats.org/officeDocument/2006/math">
                    <m:sSup>
                      <m:sSupPr>
                        <m:ctrlPr>
                          <a:rPr lang="en-US" altLang="zh-CN" sz="2800" b="1" i="1" kern="0" smtClean="0">
                            <a:latin typeface="Cambria Math" panose="02040503050406030204" pitchFamily="18" charset="0"/>
                          </a:rPr>
                        </m:ctrlPr>
                      </m:sSupPr>
                      <m:e>
                        <m:r>
                          <a:rPr lang="en-US" altLang="zh-CN" sz="2800" b="1" i="1" kern="0" smtClean="0">
                            <a:latin typeface="Cambria Math" panose="02040503050406030204" pitchFamily="18" charset="0"/>
                          </a:rPr>
                          <m:t>𝒚</m:t>
                        </m:r>
                      </m:e>
                      <m:sup>
                        <m:r>
                          <a:rPr lang="en-US" altLang="zh-CN" sz="2800" b="1" i="1" kern="0" smtClean="0">
                            <a:latin typeface="Cambria Math" panose="02040503050406030204" pitchFamily="18" charset="0"/>
                          </a:rPr>
                          <m:t>′</m:t>
                        </m:r>
                      </m:sup>
                    </m:sSup>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𝟎</m:t>
                    </m:r>
                  </m:oMath>
                </a14:m>
                <a:r>
                  <a:rPr lang="zh-CN" altLang="en-US" sz="2800" dirty="0"/>
                  <a:t>，</a:t>
                </a:r>
                <a:r>
                  <a:rPr lang="en-US" altLang="zh-CN" sz="2800" dirty="0"/>
                  <a:t>y</a:t>
                </a:r>
                <a:r>
                  <a:rPr lang="zh-CN" altLang="en-US" sz="2800" dirty="0"/>
                  <a:t>有最小值。因此，分组数据大小的最佳值是</a:t>
                </a:r>
                <a:r>
                  <a:rPr lang="en-US" altLang="zh-CN" sz="2800" dirty="0"/>
                  <a:t>10000B</a:t>
                </a:r>
                <a:r>
                  <a:rPr lang="zh-CN" altLang="en-US" sz="2800" dirty="0"/>
                  <a:t>。</a:t>
                </a:r>
                <a:endParaRPr lang="en-US" altLang="zh-CN" sz="2800" kern="0" dirty="0"/>
              </a:p>
            </p:txBody>
          </p:sp>
        </mc:Choice>
        <mc:Fallback xmlns="">
          <p:sp>
            <p:nvSpPr>
              <p:cNvPr id="4" name="Rectangle 3">
                <a:extLst>
                  <a:ext uri="{FF2B5EF4-FFF2-40B4-BE49-F238E27FC236}">
                    <a16:creationId xmlns:a16="http://schemas.microsoft.com/office/drawing/2014/main" id="{47E3739C-2752-59B9-A056-DB8A7A17BAD2}"/>
                  </a:ext>
                </a:extLst>
              </p:cNvPr>
              <p:cNvSpPr txBox="1">
                <a:spLocks noRot="1" noChangeAspect="1" noMove="1" noResize="1" noEditPoints="1" noAdjustHandles="1" noChangeArrowheads="1" noChangeShapeType="1" noTextEdit="1"/>
              </p:cNvSpPr>
              <p:nvPr/>
            </p:nvSpPr>
            <p:spPr bwMode="auto">
              <a:xfrm>
                <a:off x="428525" y="4000046"/>
                <a:ext cx="9066212" cy="1275487"/>
              </a:xfrm>
              <a:prstGeom prst="rect">
                <a:avLst/>
              </a:prstGeom>
              <a:blipFill>
                <a:blip r:embed="rId4"/>
                <a:stretch>
                  <a:fillRect l="-1344" t="-47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452EF644-CA65-C79C-5707-9AEF18FE5779}"/>
                  </a:ext>
                </a:extLst>
              </p:cNvPr>
              <p:cNvSpPr txBox="1">
                <a:spLocks noChangeArrowheads="1"/>
              </p:cNvSpPr>
              <p:nvPr/>
            </p:nvSpPr>
            <p:spPr bwMode="auto">
              <a:xfrm>
                <a:off x="420981" y="3282475"/>
                <a:ext cx="9066212" cy="6274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14:m>
                  <m:oMathPara xmlns:m="http://schemas.openxmlformats.org/officeDocument/2006/math">
                    <m:oMathParaPr>
                      <m:jc m:val="centerGroup"/>
                    </m:oMathParaPr>
                    <m:oMath xmlns:m="http://schemas.openxmlformats.org/officeDocument/2006/math">
                      <m:sSup>
                        <m:sSupPr>
                          <m:ctrlPr>
                            <a:rPr lang="en-US" altLang="zh-CN" sz="2800" b="1" i="1" kern="0" dirty="0" smtClean="0">
                              <a:latin typeface="Cambria Math" panose="02040503050406030204" pitchFamily="18" charset="0"/>
                            </a:rPr>
                          </m:ctrlPr>
                        </m:sSupPr>
                        <m:e>
                          <m:r>
                            <a:rPr lang="en-US" altLang="zh-CN" sz="2800" b="1" i="1" kern="0" dirty="0" smtClean="0">
                              <a:latin typeface="Cambria Math" panose="02040503050406030204" pitchFamily="18" charset="0"/>
                            </a:rPr>
                            <m:t>𝒚</m:t>
                          </m:r>
                        </m:e>
                        <m:sup>
                          <m:r>
                            <a:rPr lang="en-US" altLang="zh-CN" sz="2800" b="1" i="1" kern="0" dirty="0" smtClean="0">
                              <a:latin typeface="Cambria Math" panose="02040503050406030204" pitchFamily="18" charset="0"/>
                            </a:rPr>
                            <m:t>′</m:t>
                          </m:r>
                        </m:sup>
                      </m:sSup>
                      <m:r>
                        <a:rPr lang="en-US" altLang="zh-CN" sz="2800" b="1" i="1" kern="0" dirty="0" smtClean="0">
                          <a:latin typeface="Cambria Math" panose="02040503050406030204" pitchFamily="18" charset="0"/>
                        </a:rPr>
                        <m:t>=</m:t>
                      </m:r>
                      <m:r>
                        <a:rPr lang="en-US" altLang="zh-CN" sz="2800" b="1" i="1" kern="0" dirty="0" smtClean="0">
                          <a:latin typeface="Cambria Math" panose="02040503050406030204" pitchFamily="18" charset="0"/>
                        </a:rPr>
                        <m:t>𝟏</m:t>
                      </m:r>
                      <m:r>
                        <a:rPr lang="en-US" altLang="zh-CN" sz="2800" b="1" i="1" kern="0" dirty="0" smtClean="0">
                          <a:latin typeface="Cambria Math" panose="02040503050406030204" pitchFamily="18" charset="0"/>
                        </a:rPr>
                        <m:t>−</m:t>
                      </m:r>
                      <m:sSup>
                        <m:sSupPr>
                          <m:ctrlPr>
                            <a:rPr lang="en-US" altLang="zh-CN" sz="2800" b="1" i="1" kern="0" dirty="0" smtClean="0">
                              <a:latin typeface="Cambria Math" panose="02040503050406030204" pitchFamily="18" charset="0"/>
                            </a:rPr>
                          </m:ctrlPr>
                        </m:sSupPr>
                        <m:e>
                          <m:r>
                            <a:rPr lang="en-US" altLang="zh-CN" sz="2800" b="1" i="1" kern="0" dirty="0" smtClean="0">
                              <a:latin typeface="Cambria Math" panose="02040503050406030204" pitchFamily="18" charset="0"/>
                            </a:rPr>
                            <m:t>𝟏𝟎</m:t>
                          </m:r>
                        </m:e>
                        <m:sup>
                          <m:r>
                            <a:rPr lang="en-US" altLang="zh-CN" sz="2800" b="1" i="1" kern="0" dirty="0" smtClean="0">
                              <a:latin typeface="Cambria Math" panose="02040503050406030204" pitchFamily="18" charset="0"/>
                            </a:rPr>
                            <m:t>𝟖</m:t>
                          </m:r>
                        </m:sup>
                      </m:sSup>
                      <m:r>
                        <a:rPr lang="en-US" altLang="zh-CN" sz="2800" b="1" i="1" kern="0" dirty="0" smtClean="0">
                          <a:latin typeface="Cambria Math" panose="02040503050406030204" pitchFamily="18" charset="0"/>
                        </a:rPr>
                        <m:t>/</m:t>
                      </m:r>
                      <m:sSup>
                        <m:sSupPr>
                          <m:ctrlPr>
                            <a:rPr lang="en-US" altLang="zh-CN" sz="2800" b="1" i="1" kern="0" dirty="0" smtClean="0">
                              <a:latin typeface="Cambria Math" panose="02040503050406030204" pitchFamily="18" charset="0"/>
                            </a:rPr>
                          </m:ctrlPr>
                        </m:sSupPr>
                        <m:e>
                          <m:r>
                            <a:rPr lang="en-US" altLang="zh-CN" sz="2800" b="1" i="1" kern="0" dirty="0" smtClean="0">
                              <a:latin typeface="Cambria Math" panose="02040503050406030204" pitchFamily="18" charset="0"/>
                            </a:rPr>
                            <m:t>𝑫</m:t>
                          </m:r>
                        </m:e>
                        <m:sup>
                          <m:r>
                            <a:rPr lang="en-US" altLang="zh-CN" sz="2800" b="1" i="1" kern="0" dirty="0" smtClean="0">
                              <a:latin typeface="Cambria Math" panose="02040503050406030204" pitchFamily="18" charset="0"/>
                            </a:rPr>
                            <m:t>𝟐</m:t>
                          </m:r>
                        </m:sup>
                      </m:sSup>
                    </m:oMath>
                  </m:oMathPara>
                </a14:m>
                <a:endParaRPr lang="en-US" altLang="zh-CN" sz="2800" kern="0" dirty="0"/>
              </a:p>
            </p:txBody>
          </p:sp>
        </mc:Choice>
        <mc:Fallback xmlns="">
          <p:sp>
            <p:nvSpPr>
              <p:cNvPr id="5" name="Rectangle 3">
                <a:extLst>
                  <a:ext uri="{FF2B5EF4-FFF2-40B4-BE49-F238E27FC236}">
                    <a16:creationId xmlns:a16="http://schemas.microsoft.com/office/drawing/2014/main" id="{452EF644-CA65-C79C-5707-9AEF18FE5779}"/>
                  </a:ext>
                </a:extLst>
              </p:cNvPr>
              <p:cNvSpPr txBox="1">
                <a:spLocks noRot="1" noChangeAspect="1" noMove="1" noResize="1" noEditPoints="1" noAdjustHandles="1" noChangeArrowheads="1" noChangeShapeType="1" noTextEdit="1"/>
              </p:cNvSpPr>
              <p:nvPr/>
            </p:nvSpPr>
            <p:spPr bwMode="auto">
              <a:xfrm>
                <a:off x="420981" y="3282475"/>
                <a:ext cx="9066212" cy="627415"/>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804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到目前为止，我国陆续建造了基于互联网技术的并能够和互联网互连的多个全国范围的公用计算机网络，其中规模最大的就是下面这五个：</a:t>
            </a:r>
          </a:p>
          <a:p>
            <a:pPr lvl="1"/>
            <a:r>
              <a:rPr lang="en-US" altLang="zh-CN" sz="2400" dirty="0"/>
              <a:t>(1) </a:t>
            </a:r>
            <a:r>
              <a:rPr lang="zh-CN" altLang="zh-CN" sz="2400" dirty="0"/>
              <a:t>中国电信互联网</a:t>
            </a:r>
            <a:r>
              <a:rPr lang="en-US" altLang="zh-CN" sz="2400" dirty="0"/>
              <a:t> CHINANET</a:t>
            </a:r>
            <a:r>
              <a:rPr lang="zh-CN" altLang="zh-CN" sz="2400" dirty="0"/>
              <a:t>（也就是原来的中国公用计算机互联网）</a:t>
            </a:r>
          </a:p>
          <a:p>
            <a:pPr lvl="1"/>
            <a:r>
              <a:rPr lang="en-US" altLang="zh-CN" sz="2400" dirty="0"/>
              <a:t>(2) </a:t>
            </a:r>
            <a:r>
              <a:rPr lang="zh-CN" altLang="zh-CN" sz="2400" dirty="0"/>
              <a:t>中国联通互联网</a:t>
            </a:r>
            <a:r>
              <a:rPr lang="en-US" altLang="zh-CN" sz="2400" dirty="0"/>
              <a:t> UNINET</a:t>
            </a:r>
            <a:endParaRPr lang="zh-CN" altLang="zh-CN" sz="2400" dirty="0"/>
          </a:p>
          <a:p>
            <a:pPr lvl="1"/>
            <a:r>
              <a:rPr lang="en-US" altLang="zh-CN" sz="2400" dirty="0"/>
              <a:t>(3) </a:t>
            </a:r>
            <a:r>
              <a:rPr lang="zh-CN" altLang="zh-CN" sz="2400" dirty="0"/>
              <a:t>中国移动互联网</a:t>
            </a:r>
            <a:r>
              <a:rPr lang="en-US" altLang="zh-CN" sz="2400" dirty="0"/>
              <a:t> CMNET</a:t>
            </a:r>
            <a:endParaRPr lang="zh-CN" altLang="zh-CN" sz="2400" dirty="0"/>
          </a:p>
          <a:p>
            <a:pPr lvl="1"/>
            <a:r>
              <a:rPr lang="en-US" altLang="zh-CN" sz="2400" dirty="0"/>
              <a:t>(4) </a:t>
            </a:r>
            <a:r>
              <a:rPr lang="zh-CN" altLang="zh-CN" sz="2400" dirty="0"/>
              <a:t>中国教育和科研计算机网</a:t>
            </a:r>
            <a:r>
              <a:rPr lang="en-US" altLang="zh-CN" sz="2400" dirty="0"/>
              <a:t> CERNET</a:t>
            </a:r>
            <a:endParaRPr lang="zh-CN" altLang="zh-CN" sz="2400" dirty="0"/>
          </a:p>
          <a:p>
            <a:pPr lvl="1"/>
            <a:r>
              <a:rPr lang="en-US" altLang="zh-CN" sz="2400" dirty="0"/>
              <a:t>(5) </a:t>
            </a:r>
            <a:r>
              <a:rPr lang="zh-CN" altLang="zh-CN" sz="2400" dirty="0"/>
              <a:t>中国科学技术网</a:t>
            </a:r>
            <a:r>
              <a:rPr lang="en-US" altLang="zh-CN" sz="2400" dirty="0"/>
              <a:t> CSTNET</a:t>
            </a:r>
            <a:endParaRPr lang="zh-CN" altLang="zh-CN" sz="2400" dirty="0"/>
          </a:p>
          <a:p>
            <a:endParaRPr lang="en-US" altLang="zh-CN" sz="2800" dirty="0"/>
          </a:p>
        </p:txBody>
      </p:sp>
    </p:spTree>
    <p:extLst>
      <p:ext uri="{BB962C8B-B14F-4D97-AF65-F5344CB8AC3E}">
        <p14:creationId xmlns:p14="http://schemas.microsoft.com/office/powerpoint/2010/main" val="37079981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zh-CN" dirty="0"/>
              <a:t>计算机网络的类别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a:t>1.5.2  </a:t>
            </a:r>
            <a:r>
              <a:rPr lang="zh-CN" altLang="zh-CN" dirty="0"/>
              <a:t>几种不同类别的网络</a:t>
            </a:r>
          </a:p>
          <a:p>
            <a:endParaRPr lang="en-US" altLang="zh-CN" dirty="0"/>
          </a:p>
        </p:txBody>
      </p:sp>
    </p:spTree>
    <p:extLst>
      <p:ext uri="{BB962C8B-B14F-4D97-AF65-F5344CB8AC3E}">
        <p14:creationId xmlns:p14="http://schemas.microsoft.com/office/powerpoint/2010/main" val="349501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endParaRPr lang="en-US" altLang="zh-CN" dirty="0">
              <a:solidFill>
                <a:srgbClr val="333399"/>
              </a:solidFill>
              <a:latin typeface="Arial" charset="0"/>
              <a:ea typeface="黑体" pitchFamily="2" charset="-122"/>
            </a:endParaRPr>
          </a:p>
          <a:p>
            <a:r>
              <a:rPr lang="zh-CN" altLang="zh-CN" dirty="0"/>
              <a:t>较好的定义</a:t>
            </a:r>
            <a:r>
              <a:rPr lang="zh-CN" altLang="en-US" dirty="0"/>
              <a:t>：</a:t>
            </a:r>
            <a:endParaRPr lang="en-US" altLang="zh-CN" dirty="0"/>
          </a:p>
          <a:p>
            <a:pPr marL="457200" lvl="1" indent="0">
              <a:buNone/>
            </a:pPr>
            <a:r>
              <a:rPr lang="zh-CN" altLang="zh-CN" sz="3200" dirty="0">
                <a:solidFill>
                  <a:srgbClr val="0000CC"/>
                </a:solidFill>
              </a:rPr>
              <a:t>计算机网络主要是由一些通用的、可编程的硬件互连而成的，而这些硬件并非专门用来实现某一特定目的（例如，传送数据或视频信号）。这些可编程的硬件能够用来传送多种不同类型的数据，并能支持广泛的和日益增长的应用。</a:t>
            </a:r>
            <a:endParaRPr lang="en-US" altLang="zh-CN" sz="3200" dirty="0">
              <a:solidFill>
                <a:srgbClr val="0000CC"/>
              </a:solidFill>
            </a:endParaRPr>
          </a:p>
        </p:txBody>
      </p:sp>
    </p:spTree>
    <p:extLst>
      <p:ext uri="{BB962C8B-B14F-4D97-AF65-F5344CB8AC3E}">
        <p14:creationId xmlns:p14="http://schemas.microsoft.com/office/powerpoint/2010/main" val="13175456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根据这个定义：</a:t>
            </a:r>
            <a:endParaRPr lang="en-US" altLang="zh-CN" dirty="0"/>
          </a:p>
          <a:p>
            <a:pPr lvl="1"/>
            <a:r>
              <a:rPr lang="en-US" altLang="zh-CN" dirty="0"/>
              <a:t>(1) </a:t>
            </a:r>
            <a:r>
              <a:rPr lang="zh-CN" altLang="zh-CN" dirty="0"/>
              <a:t>计算机网络所连接的硬件，并不限于一般的计算机，而是包括了智能手机。</a:t>
            </a:r>
            <a:endParaRPr lang="en-US" altLang="zh-CN" dirty="0"/>
          </a:p>
          <a:p>
            <a:pPr lvl="1"/>
            <a:r>
              <a:rPr lang="en-US" altLang="zh-CN" dirty="0"/>
              <a:t>(2) </a:t>
            </a:r>
            <a:r>
              <a:rPr lang="zh-CN" altLang="zh-CN" dirty="0"/>
              <a:t>计算机网络并非专门用来传送数据，而是能够支持很多种的应用（包括今后可能出现的各种应用）。</a:t>
            </a:r>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请注意，上述的“可编程的硬件”表明这种硬件一定包含有中央处理机</a:t>
            </a:r>
            <a:r>
              <a:rPr lang="en-US" altLang="zh-CN" sz="2800" b="1" dirty="0">
                <a:latin typeface="+mn-lt"/>
                <a:ea typeface="黑体" pitchFamily="2" charset="-122"/>
              </a:rPr>
              <a:t> (CPU)</a:t>
            </a:r>
            <a:r>
              <a:rPr lang="zh-CN" altLang="zh-CN" sz="2800" b="1" dirty="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35599276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计算机网络有多种类别</a:t>
            </a:r>
            <a:r>
              <a:rPr lang="zh-CN" altLang="en-US" dirty="0"/>
              <a:t>。典型包括：</a:t>
            </a:r>
            <a:endParaRPr lang="en-US" altLang="zh-CN" dirty="0"/>
          </a:p>
          <a:p>
            <a:pPr lvl="1"/>
            <a:r>
              <a:rPr lang="en-US" altLang="zh-CN" dirty="0"/>
              <a:t>1. </a:t>
            </a:r>
            <a:r>
              <a:rPr lang="zh-CN" altLang="en-US" dirty="0"/>
              <a:t>按照网络的作用范围进行分类</a:t>
            </a:r>
            <a:endParaRPr lang="en-US" altLang="zh-CN" dirty="0"/>
          </a:p>
          <a:p>
            <a:pPr lvl="1"/>
            <a:r>
              <a:rPr lang="en-US" altLang="zh-CN" dirty="0"/>
              <a:t>2. </a:t>
            </a:r>
            <a:r>
              <a:rPr lang="zh-CN" altLang="en-US" dirty="0"/>
              <a:t>按照</a:t>
            </a:r>
            <a:r>
              <a:rPr lang="zh-CN" altLang="zh-CN" dirty="0"/>
              <a:t>网络的使用者进行分类</a:t>
            </a:r>
          </a:p>
          <a:p>
            <a:pPr lvl="1"/>
            <a:r>
              <a:rPr lang="en-US" altLang="zh-CN" dirty="0"/>
              <a:t>3. </a:t>
            </a:r>
            <a:r>
              <a:rPr lang="zh-CN" altLang="zh-CN" dirty="0"/>
              <a:t>用来把用户接入到互联网的网络</a:t>
            </a:r>
          </a:p>
        </p:txBody>
      </p:sp>
    </p:spTree>
    <p:extLst>
      <p:ext uri="{BB962C8B-B14F-4D97-AF65-F5344CB8AC3E}">
        <p14:creationId xmlns:p14="http://schemas.microsoft.com/office/powerpoint/2010/main" val="6562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互连网与互联网</a:t>
            </a:r>
          </a:p>
        </p:txBody>
      </p:sp>
      <p:sp>
        <p:nvSpPr>
          <p:cNvPr id="3" name="内容占位符 2"/>
          <p:cNvSpPr>
            <a:spLocks noGrp="1"/>
          </p:cNvSpPr>
          <p:nvPr>
            <p:ph idx="1"/>
          </p:nvPr>
        </p:nvSpPr>
        <p:spPr/>
        <p:txBody>
          <a:bodyPr/>
          <a:lstStyle/>
          <a:p>
            <a:r>
              <a:rPr lang="zh-CN" altLang="en-US" dirty="0">
                <a:solidFill>
                  <a:srgbClr val="FF0000"/>
                </a:solidFill>
              </a:rPr>
              <a:t>互连网：</a:t>
            </a:r>
            <a:r>
              <a:rPr lang="zh-CN" altLang="en-US" dirty="0"/>
              <a:t>指</a:t>
            </a:r>
            <a:r>
              <a:rPr lang="zh-CN" altLang="zh-CN" dirty="0"/>
              <a:t>在局部范围互连起来的计算机网络</a:t>
            </a:r>
            <a:r>
              <a:rPr lang="zh-CN" altLang="en-US" dirty="0"/>
              <a:t>。</a:t>
            </a:r>
            <a:endParaRPr lang="en-US" altLang="zh-CN" dirty="0"/>
          </a:p>
          <a:p>
            <a:r>
              <a:rPr lang="zh-CN" altLang="en-US" dirty="0">
                <a:solidFill>
                  <a:srgbClr val="FF0000"/>
                </a:solidFill>
              </a:rPr>
              <a:t>互联网：</a:t>
            </a:r>
            <a:r>
              <a:rPr lang="zh-CN" altLang="zh-CN" dirty="0"/>
              <a:t>指当今世界上最大的计算机网络</a:t>
            </a:r>
            <a:r>
              <a:rPr lang="en-US" altLang="zh-CN" dirty="0"/>
              <a:t> Internet</a:t>
            </a:r>
            <a:r>
              <a:rPr lang="zh-CN" altLang="en-US" dirty="0"/>
              <a:t>。</a:t>
            </a:r>
            <a:endParaRPr lang="en-US" altLang="zh-CN" dirty="0"/>
          </a:p>
        </p:txBody>
      </p:sp>
    </p:spTree>
    <p:extLst>
      <p:ext uri="{BB962C8B-B14F-4D97-AF65-F5344CB8AC3E}">
        <p14:creationId xmlns:p14="http://schemas.microsoft.com/office/powerpoint/2010/main" val="29440339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按照网络的作用范围进行分类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a:solidFill>
                  <a:srgbClr val="FF0000"/>
                </a:solidFill>
              </a:rPr>
              <a:t>广域网 </a:t>
            </a:r>
            <a:r>
              <a:rPr lang="en-US" altLang="zh-CN" sz="2800" dirty="0">
                <a:solidFill>
                  <a:srgbClr val="FF0000"/>
                </a:solidFill>
              </a:rPr>
              <a:t>WAN </a:t>
            </a:r>
            <a:r>
              <a:rPr lang="en-US" altLang="zh-CN" sz="2800" dirty="0"/>
              <a:t>(Wide Area Network)</a:t>
            </a:r>
            <a:r>
              <a:rPr lang="zh-CN" altLang="en-US" sz="2800" dirty="0"/>
              <a:t>：</a:t>
            </a:r>
            <a:r>
              <a:rPr lang="zh-CN" altLang="zh-CN" sz="2800" dirty="0"/>
              <a:t>作用范围通常为几十到几千公里</a:t>
            </a:r>
            <a:r>
              <a:rPr lang="zh-CN" altLang="en-US" sz="2800" dirty="0"/>
              <a:t>。</a:t>
            </a:r>
            <a:endParaRPr lang="en-US" altLang="zh-CN" sz="2800" dirty="0"/>
          </a:p>
          <a:p>
            <a:pPr>
              <a:lnSpc>
                <a:spcPct val="100000"/>
              </a:lnSpc>
              <a:spcBef>
                <a:spcPts val="1200"/>
              </a:spcBef>
            </a:pPr>
            <a:r>
              <a:rPr lang="zh-CN" altLang="en-US" sz="2800" dirty="0">
                <a:solidFill>
                  <a:srgbClr val="FF0000"/>
                </a:solidFill>
              </a:rPr>
              <a:t>城域网 </a:t>
            </a:r>
            <a:r>
              <a:rPr lang="en-US" altLang="zh-CN" sz="2800" dirty="0">
                <a:solidFill>
                  <a:srgbClr val="FF0000"/>
                </a:solidFill>
              </a:rPr>
              <a:t>MAN </a:t>
            </a:r>
            <a:r>
              <a:rPr lang="en-US" altLang="zh-CN" sz="2800" dirty="0"/>
              <a:t>(Metropolitan Area Network)</a:t>
            </a:r>
            <a:r>
              <a:rPr lang="zh-CN" altLang="en-US" sz="2800" dirty="0"/>
              <a:t>：</a:t>
            </a:r>
            <a:r>
              <a:rPr lang="zh-CN" altLang="zh-CN" sz="2800" dirty="0"/>
              <a:t>作用距离约为</a:t>
            </a:r>
            <a:r>
              <a:rPr lang="en-US" altLang="zh-CN" sz="2800" dirty="0"/>
              <a:t>  5 ~ 50 </a:t>
            </a:r>
            <a:r>
              <a:rPr lang="zh-CN" altLang="en-US" sz="2800" dirty="0"/>
              <a:t>公里。</a:t>
            </a:r>
            <a:endParaRPr lang="en-US" altLang="zh-CN" sz="2800" dirty="0"/>
          </a:p>
          <a:p>
            <a:pPr>
              <a:lnSpc>
                <a:spcPct val="100000"/>
              </a:lnSpc>
              <a:spcBef>
                <a:spcPts val="1200"/>
              </a:spcBef>
            </a:pPr>
            <a:r>
              <a:rPr lang="zh-CN" altLang="en-US" sz="2800" dirty="0">
                <a:solidFill>
                  <a:srgbClr val="FF0000"/>
                </a:solidFill>
              </a:rPr>
              <a:t>局域网 </a:t>
            </a:r>
            <a:r>
              <a:rPr lang="en-US" altLang="zh-CN" sz="2800" dirty="0">
                <a:solidFill>
                  <a:srgbClr val="FF0000"/>
                </a:solidFill>
              </a:rPr>
              <a:t>LAN </a:t>
            </a:r>
            <a:r>
              <a:rPr lang="en-US" altLang="zh-CN" sz="2800" dirty="0"/>
              <a:t>(Local Area Network) </a:t>
            </a:r>
            <a:r>
              <a:rPr lang="zh-CN" altLang="en-US" sz="2800" dirty="0"/>
              <a:t>：</a:t>
            </a:r>
            <a:r>
              <a:rPr lang="zh-CN" altLang="zh-CN" sz="2800" dirty="0"/>
              <a:t>局限在较小的范围（如</a:t>
            </a:r>
            <a:r>
              <a:rPr lang="en-US" altLang="zh-CN" sz="2800" dirty="0"/>
              <a:t> 1 </a:t>
            </a:r>
            <a:r>
              <a:rPr lang="zh-CN" altLang="en-US" sz="2800" dirty="0"/>
              <a:t>公里</a:t>
            </a:r>
            <a:r>
              <a:rPr lang="zh-CN" altLang="zh-CN" sz="2800" dirty="0"/>
              <a:t>左右）</a:t>
            </a:r>
            <a:r>
              <a:rPr lang="zh-CN" altLang="en-US" sz="2800" dirty="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a:t>：</a:t>
            </a:r>
            <a:r>
              <a:rPr lang="zh-CN" altLang="zh-CN" sz="2800" dirty="0"/>
              <a:t>范围很小，大约在</a:t>
            </a:r>
            <a:r>
              <a:rPr lang="en-US" altLang="zh-CN" sz="2800" dirty="0"/>
              <a:t> 10 </a:t>
            </a:r>
            <a:r>
              <a:rPr lang="zh-CN" altLang="en-US" sz="2800"/>
              <a:t>米</a:t>
            </a:r>
            <a:r>
              <a:rPr lang="zh-CN" altLang="zh-CN" sz="2800"/>
              <a:t>左右</a:t>
            </a:r>
            <a:r>
              <a:rPr lang="zh-CN" altLang="en-US" sz="280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a:solidFill>
                  <a:srgbClr val="FF0000"/>
                </a:solidFill>
                <a:latin typeface="+mn-lt"/>
                <a:ea typeface="黑体" pitchFamily="2" charset="-122"/>
              </a:rPr>
              <a:t>多处理机系统，</a:t>
            </a:r>
            <a:r>
              <a:rPr lang="zh-CN" altLang="en-US" sz="2400" b="1" dirty="0">
                <a:solidFill>
                  <a:srgbClr val="000099"/>
                </a:solidFill>
                <a:latin typeface="+mn-lt"/>
                <a:ea typeface="黑体" pitchFamily="2" charset="-122"/>
              </a:rPr>
              <a:t>而不称它为计算机网络。 </a:t>
            </a:r>
          </a:p>
        </p:txBody>
      </p:sp>
    </p:spTree>
    <p:extLst>
      <p:ext uri="{BB962C8B-B14F-4D97-AF65-F5344CB8AC3E}">
        <p14:creationId xmlns:p14="http://schemas.microsoft.com/office/powerpoint/2010/main" val="41758227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a:t>2. </a:t>
            </a:r>
            <a:r>
              <a:rPr lang="zh-CN" altLang="en-US" dirty="0"/>
              <a:t>按照</a:t>
            </a:r>
            <a:r>
              <a:rPr lang="zh-CN" altLang="zh-CN" dirty="0"/>
              <a:t>网络的使用者进行分类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p>
          <a:p>
            <a:pPr lvl="1"/>
            <a:r>
              <a:rPr lang="zh-CN" altLang="en-US" dirty="0"/>
              <a:t>按</a:t>
            </a:r>
            <a:r>
              <a:rPr lang="zh-CN" altLang="zh-CN" dirty="0"/>
              <a:t>规定交纳费用的人都可以</a:t>
            </a:r>
            <a:r>
              <a:rPr lang="zh-CN" altLang="en-US" dirty="0"/>
              <a:t>使用的</a:t>
            </a:r>
            <a:r>
              <a:rPr lang="zh-CN" altLang="zh-CN" dirty="0"/>
              <a:t>网络。因此也可称为公众网。</a:t>
            </a:r>
            <a:endParaRPr lang="en-US" altLang="zh-CN" dirty="0"/>
          </a:p>
          <a:p>
            <a:r>
              <a:rPr lang="zh-CN" altLang="en-US" dirty="0">
                <a:solidFill>
                  <a:srgbClr val="FF0000"/>
                </a:solidFill>
              </a:rPr>
              <a:t>专用网 </a:t>
            </a:r>
            <a:r>
              <a:rPr lang="en-US" altLang="zh-CN" dirty="0"/>
              <a:t>(private network) </a:t>
            </a:r>
          </a:p>
          <a:p>
            <a:pPr lvl="1"/>
            <a:r>
              <a:rPr lang="zh-CN" altLang="zh-CN" dirty="0"/>
              <a:t>为特殊业务工作的需要而建造的网络</a:t>
            </a:r>
            <a:r>
              <a:rPr lang="zh-CN" altLang="en-US" dirty="0"/>
              <a:t>。</a:t>
            </a:r>
            <a:endParaRPr lang="en-US" altLang="zh-CN" dirty="0"/>
          </a:p>
        </p:txBody>
      </p:sp>
    </p:spTree>
    <p:extLst>
      <p:ext uri="{BB962C8B-B14F-4D97-AF65-F5344CB8AC3E}">
        <p14:creationId xmlns:p14="http://schemas.microsoft.com/office/powerpoint/2010/main" val="17492736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a:t>3. </a:t>
            </a:r>
            <a:r>
              <a:rPr lang="zh-CN" altLang="zh-CN" sz="4000" dirty="0"/>
              <a:t>用来把用户接入到互联网的</a:t>
            </a:r>
            <a:r>
              <a:rPr lang="zh-CN" altLang="en-US" sz="4000" dirty="0"/>
              <a:t>网络</a:t>
            </a:r>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接入网</a:t>
            </a:r>
            <a:r>
              <a:rPr lang="zh-CN" altLang="en-US" sz="2800" dirty="0"/>
              <a:t>是</a:t>
            </a:r>
            <a:r>
              <a:rPr lang="zh-CN" altLang="zh-CN" sz="2800" dirty="0"/>
              <a:t>一类比较特殊的计算机网络</a:t>
            </a:r>
            <a:r>
              <a:rPr lang="zh-CN" altLang="en-US" sz="2800" dirty="0"/>
              <a:t>，用于将用户接入互联网。</a:t>
            </a:r>
            <a:endParaRPr lang="en-US" altLang="zh-CN" sz="2800" dirty="0"/>
          </a:p>
          <a:p>
            <a:r>
              <a:rPr lang="zh-CN" altLang="zh-CN" sz="2800" dirty="0">
                <a:solidFill>
                  <a:srgbClr val="FF0000"/>
                </a:solidFill>
              </a:rPr>
              <a:t>接入网是从某个用户端系统到互联网中的第一个路由器（也称为边缘路由器）之间的一种网络。</a:t>
            </a:r>
            <a:endParaRPr lang="en-US" altLang="zh-CN" sz="2800" dirty="0">
              <a:solidFill>
                <a:srgbClr val="FF0000"/>
              </a:solidFill>
            </a:endParaRPr>
          </a:p>
        </p:txBody>
      </p:sp>
    </p:spTree>
    <p:extLst>
      <p:ext uri="{BB962C8B-B14F-4D97-AF65-F5344CB8AC3E}">
        <p14:creationId xmlns:p14="http://schemas.microsoft.com/office/powerpoint/2010/main" val="9994097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1</a:t>
            </a:r>
            <a:r>
              <a:rPr lang="zh-CN" altLang="en-US" sz="2800" dirty="0"/>
              <a:t>、计算机网络可被理解为（</a:t>
            </a:r>
            <a:r>
              <a:rPr lang="en-US" altLang="zh-CN" sz="2800" dirty="0">
                <a:solidFill>
                  <a:srgbClr val="FF0000"/>
                </a:solidFill>
              </a:rPr>
              <a:t>B</a:t>
            </a:r>
            <a:r>
              <a:rPr lang="zh-CN" altLang="en-US" sz="2800" dirty="0"/>
              <a:t>）。</a:t>
            </a:r>
            <a:endParaRPr lang="en-US" altLang="zh-CN" sz="2800" dirty="0"/>
          </a:p>
          <a:p>
            <a:pPr marL="0" indent="0">
              <a:lnSpc>
                <a:spcPct val="114000"/>
              </a:lnSpc>
              <a:buNone/>
            </a:pPr>
            <a:r>
              <a:rPr lang="en-US" altLang="zh-CN" sz="2800" dirty="0"/>
              <a:t>A</a:t>
            </a:r>
            <a:r>
              <a:rPr lang="zh-CN" altLang="en-US" sz="2800" dirty="0"/>
              <a:t>、执行计算机数据处理的软件模块</a:t>
            </a:r>
            <a:endParaRPr lang="en-US" altLang="zh-CN" sz="2800" dirty="0"/>
          </a:p>
          <a:p>
            <a:pPr marL="0" indent="0">
              <a:lnSpc>
                <a:spcPct val="114000"/>
              </a:lnSpc>
              <a:buNone/>
            </a:pPr>
            <a:r>
              <a:rPr lang="en-US" altLang="zh-CN" sz="2800" dirty="0"/>
              <a:t>B</a:t>
            </a:r>
            <a:r>
              <a:rPr lang="zh-CN" altLang="en-US" sz="2800" dirty="0"/>
              <a:t>、由自治的计算机互联起来的集合体</a:t>
            </a:r>
            <a:endParaRPr lang="en-US" altLang="zh-CN" sz="2800" dirty="0"/>
          </a:p>
          <a:p>
            <a:pPr marL="0" indent="0">
              <a:lnSpc>
                <a:spcPct val="114000"/>
              </a:lnSpc>
              <a:buNone/>
            </a:pPr>
            <a:r>
              <a:rPr lang="en-US" altLang="zh-CN" sz="2800" dirty="0"/>
              <a:t>C</a:t>
            </a:r>
            <a:r>
              <a:rPr lang="zh-CN" altLang="en-US" sz="2800" dirty="0"/>
              <a:t>、多个处理器通过共享内存实现的紧耦合系统</a:t>
            </a:r>
            <a:endParaRPr lang="en-US" altLang="zh-CN" sz="2800" dirty="0"/>
          </a:p>
          <a:p>
            <a:pPr marL="0" indent="0">
              <a:lnSpc>
                <a:spcPct val="114000"/>
              </a:lnSpc>
              <a:buNone/>
            </a:pPr>
            <a:r>
              <a:rPr lang="en-US" altLang="zh-CN" sz="2800" dirty="0"/>
              <a:t>D</a:t>
            </a:r>
            <a:r>
              <a:rPr lang="zh-CN" altLang="en-US" sz="2800" dirty="0"/>
              <a:t>、用于共同完成一项任务的分布式系统</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endParaRPr lang="zh-CN" altLang="en-US" sz="2800" kern="0" dirty="0"/>
          </a:p>
        </p:txBody>
      </p:sp>
    </p:spTree>
    <p:extLst>
      <p:ext uri="{BB962C8B-B14F-4D97-AF65-F5344CB8AC3E}">
        <p14:creationId xmlns:p14="http://schemas.microsoft.com/office/powerpoint/2010/main" val="112377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en-US" altLang="zh-CN" sz="2800" dirty="0"/>
              <a:t>2</a:t>
            </a:r>
            <a:r>
              <a:rPr lang="zh-CN" altLang="en-US" sz="2800" dirty="0"/>
              <a:t>、计算机网络分为广域网、城域网和局域网，其划分的主要依据是（</a:t>
            </a:r>
            <a:r>
              <a:rPr lang="en-US" altLang="zh-CN" sz="2800" dirty="0">
                <a:solidFill>
                  <a:srgbClr val="FF0000"/>
                </a:solidFill>
              </a:rPr>
              <a:t>A</a:t>
            </a:r>
            <a:r>
              <a:rPr lang="zh-CN" altLang="en-US" sz="2800" dirty="0"/>
              <a:t>）。</a:t>
            </a:r>
            <a:endParaRPr lang="en-US" altLang="zh-CN" sz="2800" dirty="0"/>
          </a:p>
          <a:p>
            <a:pPr marL="0" indent="0">
              <a:lnSpc>
                <a:spcPct val="114000"/>
              </a:lnSpc>
              <a:buNone/>
            </a:pPr>
            <a:r>
              <a:rPr lang="en-US" altLang="zh-CN" sz="2800" dirty="0"/>
              <a:t>A</a:t>
            </a:r>
            <a:r>
              <a:rPr lang="zh-CN" altLang="en-US" sz="2800" dirty="0"/>
              <a:t>、网络的作用范围</a:t>
            </a:r>
            <a:endParaRPr lang="en-US" altLang="zh-CN" sz="2800" dirty="0"/>
          </a:p>
          <a:p>
            <a:pPr marL="0" indent="0">
              <a:lnSpc>
                <a:spcPct val="114000"/>
              </a:lnSpc>
              <a:buNone/>
            </a:pPr>
            <a:r>
              <a:rPr lang="en-US" altLang="zh-CN" sz="2800" dirty="0"/>
              <a:t>B</a:t>
            </a:r>
            <a:r>
              <a:rPr lang="zh-CN" altLang="en-US" sz="2800" dirty="0"/>
              <a:t>、网络的拓扑结构</a:t>
            </a:r>
            <a:endParaRPr lang="en-US" altLang="zh-CN" sz="2800" dirty="0"/>
          </a:p>
          <a:p>
            <a:pPr marL="0" indent="0">
              <a:lnSpc>
                <a:spcPct val="114000"/>
              </a:lnSpc>
              <a:buNone/>
            </a:pPr>
            <a:r>
              <a:rPr lang="en-US" altLang="zh-CN" sz="2800" dirty="0"/>
              <a:t>C</a:t>
            </a:r>
            <a:r>
              <a:rPr lang="zh-CN" altLang="en-US" sz="2800" dirty="0"/>
              <a:t>、网络的通信方式</a:t>
            </a:r>
            <a:endParaRPr lang="en-US" altLang="zh-CN" sz="2800" dirty="0"/>
          </a:p>
          <a:p>
            <a:pPr marL="0" indent="0">
              <a:lnSpc>
                <a:spcPct val="114000"/>
              </a:lnSpc>
              <a:buNone/>
            </a:pPr>
            <a:r>
              <a:rPr lang="en-US" altLang="zh-CN" sz="2800" dirty="0"/>
              <a:t>D</a:t>
            </a:r>
            <a:r>
              <a:rPr lang="zh-CN" altLang="en-US" sz="2800" dirty="0"/>
              <a:t>、网络的传输介质</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A</a:t>
            </a:r>
            <a:endParaRPr lang="zh-CN" altLang="en-US" sz="2800" kern="0" dirty="0"/>
          </a:p>
        </p:txBody>
      </p:sp>
    </p:spTree>
    <p:extLst>
      <p:ext uri="{BB962C8B-B14F-4D97-AF65-F5344CB8AC3E}">
        <p14:creationId xmlns:p14="http://schemas.microsoft.com/office/powerpoint/2010/main" val="342636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zh-CN" dirty="0"/>
              <a:t>计算机网络的性能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a:t>，主要包括：</a:t>
            </a:r>
            <a:endParaRPr lang="en-US" altLang="zh-CN" dirty="0"/>
          </a:p>
          <a:p>
            <a:pPr lvl="1"/>
            <a:r>
              <a:rPr lang="zh-CN" altLang="zh-CN" dirty="0"/>
              <a:t>速率</a:t>
            </a:r>
            <a:endParaRPr lang="en-US" altLang="zh-CN" dirty="0"/>
          </a:p>
          <a:p>
            <a:pPr lvl="1"/>
            <a:r>
              <a:rPr lang="zh-CN" altLang="en-US" dirty="0"/>
              <a:t>带宽</a:t>
            </a:r>
            <a:endParaRPr lang="en-US" altLang="zh-CN" dirty="0"/>
          </a:p>
          <a:p>
            <a:pPr lvl="1"/>
            <a:r>
              <a:rPr lang="zh-CN" altLang="en-US" dirty="0"/>
              <a:t>吞吐率</a:t>
            </a:r>
            <a:endParaRPr lang="en-US" altLang="zh-CN" dirty="0"/>
          </a:p>
          <a:p>
            <a:pPr lvl="1"/>
            <a:r>
              <a:rPr lang="zh-CN" altLang="en-US" dirty="0"/>
              <a:t>时延</a:t>
            </a:r>
            <a:endParaRPr lang="en-US" altLang="zh-CN" dirty="0"/>
          </a:p>
          <a:p>
            <a:pPr lvl="1"/>
            <a:r>
              <a:rPr lang="zh-CN" altLang="en-US" dirty="0"/>
              <a:t>时延带宽积</a:t>
            </a:r>
            <a:endParaRPr lang="en-US" altLang="zh-CN" dirty="0"/>
          </a:p>
          <a:p>
            <a:pPr lvl="1"/>
            <a:r>
              <a:rPr lang="zh-CN" altLang="en-US" dirty="0"/>
              <a:t>往返时间 </a:t>
            </a:r>
            <a:r>
              <a:rPr lang="en-US" altLang="zh-CN" dirty="0"/>
              <a:t>RTT</a:t>
            </a:r>
          </a:p>
          <a:p>
            <a:pPr lvl="1"/>
            <a:r>
              <a:rPr lang="zh-CN" altLang="en-US" dirty="0"/>
              <a:t>利用率</a:t>
            </a:r>
          </a:p>
        </p:txBody>
      </p:sp>
    </p:spTree>
    <p:extLst>
      <p:ext uri="{BB962C8B-B14F-4D97-AF65-F5344CB8AC3E}">
        <p14:creationId xmlns:p14="http://schemas.microsoft.com/office/powerpoint/2010/main" val="40553895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a:t>1. </a:t>
            </a:r>
            <a:r>
              <a:rPr lang="zh-CN" altLang="en-US" dirty="0"/>
              <a:t>速率</a:t>
            </a:r>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a:t>比特（</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a:t>。</a:t>
            </a:r>
            <a:endParaRPr lang="en-US" altLang="zh-CN" sz="2600" dirty="0"/>
          </a:p>
          <a:p>
            <a:pPr>
              <a:spcBef>
                <a:spcPts val="600"/>
              </a:spcBef>
            </a:pPr>
            <a:r>
              <a:rPr lang="zh-CN" altLang="zh-CN" sz="2600" dirty="0"/>
              <a:t>速率是计算机网络中最重要的一个性能指标</a:t>
            </a:r>
            <a:r>
              <a:rPr lang="zh-CN" altLang="en-US" sz="2600" dirty="0"/>
              <a:t>，</a:t>
            </a:r>
            <a:r>
              <a:rPr lang="zh-CN" altLang="zh-CN" sz="2600" dirty="0"/>
              <a:t>指的是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数据率</a:t>
            </a:r>
            <a:r>
              <a:rPr lang="en-US" altLang="zh-CN" sz="2600" dirty="0">
                <a:solidFill>
                  <a:srgbClr val="FF0000"/>
                </a:solidFill>
              </a:rPr>
              <a:t> </a:t>
            </a:r>
            <a:r>
              <a:rPr lang="en-US" altLang="zh-CN" sz="2600" dirty="0"/>
              <a:t>(data rate)</a:t>
            </a:r>
            <a:r>
              <a:rPr lang="zh-CN" altLang="zh-CN" sz="2600" dirty="0"/>
              <a:t>或</a:t>
            </a:r>
            <a:r>
              <a:rPr lang="zh-CN" altLang="zh-CN" sz="2600" dirty="0">
                <a:solidFill>
                  <a:srgbClr val="FF0000"/>
                </a:solidFill>
              </a:rPr>
              <a:t>比特率</a:t>
            </a:r>
            <a:r>
              <a:rPr lang="en-US" altLang="zh-CN" sz="2600" dirty="0">
                <a:solidFill>
                  <a:srgbClr val="FF0000"/>
                </a:solidFill>
              </a:rPr>
              <a:t> </a:t>
            </a:r>
            <a:r>
              <a:rPr lang="en-US" altLang="zh-CN" sz="2600" dirty="0"/>
              <a:t>(bit rate)</a:t>
            </a:r>
            <a:r>
              <a:rPr lang="zh-CN" altLang="zh-CN" sz="2600" dirty="0"/>
              <a:t>。</a:t>
            </a:r>
            <a:endParaRPr lang="en-US" altLang="zh-CN" sz="2600" dirty="0"/>
          </a:p>
          <a:p>
            <a:pPr>
              <a:spcBef>
                <a:spcPts val="600"/>
              </a:spcBef>
            </a:pPr>
            <a:r>
              <a:rPr lang="zh-CN" altLang="en-US" sz="2600" dirty="0"/>
              <a:t>速率的</a:t>
            </a:r>
            <a:r>
              <a:rPr lang="zh-CN" altLang="en-US" sz="2600" dirty="0">
                <a:solidFill>
                  <a:srgbClr val="FF0000"/>
                </a:solidFill>
              </a:rPr>
              <a:t>单位</a:t>
            </a:r>
            <a:r>
              <a:rPr lang="zh-CN" altLang="en-US" sz="2600" dirty="0"/>
              <a:t>是 </a:t>
            </a:r>
            <a:r>
              <a:rPr lang="en-US" altLang="zh-CN" sz="2600" dirty="0"/>
              <a:t>bit/s</a:t>
            </a:r>
            <a:r>
              <a:rPr lang="zh-CN" altLang="en-US" sz="2600" dirty="0"/>
              <a:t>，或 </a:t>
            </a:r>
            <a:r>
              <a:rPr lang="en-US" altLang="zh-CN" sz="2600" dirty="0"/>
              <a:t>b/s</a:t>
            </a:r>
            <a:r>
              <a:rPr lang="zh-CN" altLang="en-US" sz="2600" dirty="0"/>
              <a:t>。</a:t>
            </a:r>
            <a:endParaRPr lang="zh-CN" altLang="en-US" sz="2600" dirty="0">
              <a:solidFill>
                <a:srgbClr val="C00000"/>
              </a:solidFill>
            </a:endParaRP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a:t>1. </a:t>
            </a:r>
            <a:r>
              <a:rPr lang="zh-CN" altLang="en-US" dirty="0"/>
              <a:t>速率</a:t>
            </a:r>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a:t>可以在前面加一个字母。</a:t>
            </a:r>
            <a:endParaRPr lang="en-US" altLang="zh-CN" sz="2600" dirty="0"/>
          </a:p>
          <a:p>
            <a:r>
              <a:rPr lang="en-US" altLang="zh-CN" sz="2600" dirty="0"/>
              <a:t>k(</a:t>
            </a:r>
            <a:r>
              <a:rPr lang="zh-CN" altLang="en-US" sz="2600" dirty="0"/>
              <a:t>小写</a:t>
            </a:r>
            <a:r>
              <a:rPr lang="en-US" altLang="zh-CN" sz="2600" dirty="0"/>
              <a:t>) = 10</a:t>
            </a:r>
            <a:r>
              <a:rPr lang="en-US" altLang="zh-CN" sz="2600" baseline="30000" dirty="0"/>
              <a:t>3</a:t>
            </a:r>
            <a:r>
              <a:rPr lang="en-US" altLang="zh-CN" sz="2600" dirty="0"/>
              <a:t> = </a:t>
            </a:r>
            <a:r>
              <a:rPr lang="zh-CN" altLang="en-US" sz="2600" dirty="0"/>
              <a:t>千，</a:t>
            </a:r>
            <a:r>
              <a:rPr lang="en-US" altLang="zh-CN" sz="2600" dirty="0"/>
              <a:t>M = 10</a:t>
            </a:r>
            <a:r>
              <a:rPr lang="en-US" altLang="zh-CN" sz="2600" baseline="30000" dirty="0"/>
              <a:t>6</a:t>
            </a:r>
            <a:r>
              <a:rPr lang="en-US" altLang="zh-CN" sz="2600" dirty="0"/>
              <a:t> = </a:t>
            </a:r>
            <a:r>
              <a:rPr lang="zh-CN" altLang="en-US" sz="2600" dirty="0"/>
              <a:t>兆，</a:t>
            </a:r>
            <a:r>
              <a:rPr lang="en-US" altLang="zh-CN" sz="2600" dirty="0"/>
              <a:t> G = 10</a:t>
            </a:r>
            <a:r>
              <a:rPr lang="en-US" altLang="zh-CN" sz="2600" baseline="30000" dirty="0"/>
              <a:t>9</a:t>
            </a:r>
            <a:r>
              <a:rPr lang="en-US" altLang="zh-CN" sz="2600" dirty="0"/>
              <a:t> = </a:t>
            </a:r>
            <a:r>
              <a:rPr lang="zh-CN" altLang="en-US" sz="2600" dirty="0"/>
              <a:t>吉。</a:t>
            </a:r>
            <a:endParaRPr lang="en-US" altLang="zh-CN" sz="2600" dirty="0"/>
          </a:p>
          <a:p>
            <a:pPr>
              <a:spcBef>
                <a:spcPts val="600"/>
              </a:spcBef>
            </a:pPr>
            <a:r>
              <a:rPr lang="zh-CN" altLang="en-US" sz="2600" dirty="0"/>
              <a:t>例如 </a:t>
            </a:r>
            <a:r>
              <a:rPr lang="en-US" altLang="zh-CN" sz="2600" dirty="0"/>
              <a:t>4 </a:t>
            </a:r>
            <a:r>
              <a:rPr lang="en-US" altLang="zh-CN" sz="2600" dirty="0">
                <a:sym typeface="Symbol"/>
              </a:rPr>
              <a:t></a:t>
            </a:r>
            <a:r>
              <a:rPr lang="en-US" altLang="zh-CN" sz="2600" dirty="0"/>
              <a:t> 10</a:t>
            </a:r>
            <a:r>
              <a:rPr lang="en-US" altLang="zh-CN" sz="2600" baseline="30000" dirty="0"/>
              <a:t>10</a:t>
            </a:r>
            <a:r>
              <a:rPr lang="en-US" altLang="zh-CN" sz="2600" dirty="0"/>
              <a:t> bit/s </a:t>
            </a:r>
            <a:r>
              <a:rPr lang="zh-CN" altLang="zh-CN" sz="2600" dirty="0"/>
              <a:t>的数据率就记为 </a:t>
            </a:r>
            <a:r>
              <a:rPr lang="en-US" altLang="zh-CN" sz="2600" dirty="0"/>
              <a:t>40 </a:t>
            </a:r>
            <a:r>
              <a:rPr lang="en-US" altLang="zh-CN" sz="2600" dirty="0" err="1"/>
              <a:t>Gbit</a:t>
            </a:r>
            <a:r>
              <a:rPr lang="en-US" altLang="zh-CN" sz="2600" dirty="0"/>
              <a:t>/s</a:t>
            </a:r>
            <a:r>
              <a:rPr lang="zh-CN" altLang="en-US" sz="2600" dirty="0"/>
              <a:t>。</a:t>
            </a:r>
          </a:p>
          <a:p>
            <a:pPr>
              <a:spcBef>
                <a:spcPts val="600"/>
              </a:spcBef>
            </a:pPr>
            <a:r>
              <a:rPr lang="zh-CN" altLang="en-US" sz="2600" dirty="0">
                <a:solidFill>
                  <a:srgbClr val="C00000"/>
                </a:solidFill>
              </a:rPr>
              <a:t>速率往往是指额定速率或标称速率，非</a:t>
            </a:r>
            <a:r>
              <a:rPr lang="zh-CN" altLang="zh-CN" sz="2600" dirty="0">
                <a:solidFill>
                  <a:srgbClr val="C00000"/>
                </a:solidFill>
              </a:rPr>
              <a:t>实际运行速率</a:t>
            </a:r>
            <a:r>
              <a:rPr lang="zh-CN" altLang="en-US" sz="2600" dirty="0">
                <a:solidFill>
                  <a:srgbClr val="C00000"/>
                </a:solidFill>
              </a:rPr>
              <a:t>。</a:t>
            </a:r>
            <a:endParaRPr lang="en-US" altLang="zh-CN" sz="2600" dirty="0">
              <a:solidFill>
                <a:srgbClr val="C00000"/>
              </a:solidFill>
            </a:endParaRPr>
          </a:p>
          <a:p>
            <a:pPr>
              <a:spcBef>
                <a:spcPts val="600"/>
              </a:spcBef>
            </a:pPr>
            <a:r>
              <a:rPr lang="zh-CN" altLang="en-US" sz="2600" dirty="0"/>
              <a:t>注意：</a:t>
            </a:r>
            <a:r>
              <a:rPr lang="zh-CN" altLang="en-US" sz="2600" dirty="0">
                <a:solidFill>
                  <a:srgbClr val="C00000"/>
                </a:solidFill>
              </a:rPr>
              <a:t> </a:t>
            </a:r>
            <a:r>
              <a:rPr lang="zh-CN" altLang="en-US" sz="2600" dirty="0"/>
              <a:t>在表示数据大小的时候，习惯上</a:t>
            </a:r>
            <a:endParaRPr lang="en-US" altLang="zh-CN" sz="2600" dirty="0"/>
          </a:p>
          <a:p>
            <a:r>
              <a:rPr lang="en-US" altLang="zh-CN" sz="2600" dirty="0"/>
              <a:t>K(</a:t>
            </a:r>
            <a:r>
              <a:rPr lang="zh-CN" altLang="en-US" sz="2600" dirty="0"/>
              <a:t>大写</a:t>
            </a:r>
            <a:r>
              <a:rPr lang="en-US" altLang="zh-CN" sz="2600" dirty="0"/>
              <a:t>) = 2</a:t>
            </a:r>
            <a:r>
              <a:rPr lang="en-US" altLang="zh-CN" sz="2600" baseline="30000" dirty="0"/>
              <a:t>10</a:t>
            </a:r>
            <a:r>
              <a:rPr lang="en-US" altLang="zh-CN" sz="2600" dirty="0"/>
              <a:t> = </a:t>
            </a:r>
            <a:r>
              <a:rPr lang="zh-CN" altLang="en-US" sz="2600" dirty="0"/>
              <a:t>千，</a:t>
            </a:r>
            <a:r>
              <a:rPr lang="en-US" altLang="zh-CN" sz="2600" dirty="0"/>
              <a:t>M = 2</a:t>
            </a:r>
            <a:r>
              <a:rPr lang="en-US" altLang="zh-CN" sz="2600" baseline="30000" dirty="0"/>
              <a:t>20</a:t>
            </a:r>
            <a:r>
              <a:rPr lang="en-US" altLang="zh-CN" sz="2600" dirty="0"/>
              <a:t> = </a:t>
            </a:r>
            <a:r>
              <a:rPr lang="zh-CN" altLang="en-US" sz="2600" dirty="0"/>
              <a:t>兆，</a:t>
            </a:r>
            <a:r>
              <a:rPr lang="en-US" altLang="zh-CN" sz="2600" dirty="0"/>
              <a:t> G = 2</a:t>
            </a:r>
            <a:r>
              <a:rPr lang="en-US" altLang="zh-CN" sz="2600" baseline="30000" dirty="0"/>
              <a:t>30</a:t>
            </a:r>
            <a:r>
              <a:rPr lang="en-US" altLang="zh-CN" sz="2600" dirty="0"/>
              <a:t> = </a:t>
            </a:r>
            <a:r>
              <a:rPr lang="zh-CN" altLang="en-US" sz="2600" dirty="0"/>
              <a:t>吉，</a:t>
            </a:r>
            <a:endParaRPr lang="en-US" altLang="zh-CN" sz="2600" dirty="0"/>
          </a:p>
          <a:p>
            <a:r>
              <a:rPr lang="en-US" altLang="zh-CN" sz="2600" dirty="0"/>
              <a:t>1B = 8bit</a:t>
            </a:r>
          </a:p>
          <a:p>
            <a:r>
              <a:rPr lang="zh-CN" altLang="en-US" sz="2600" dirty="0"/>
              <a:t>因此，</a:t>
            </a:r>
            <a:r>
              <a:rPr lang="en-US" altLang="zh-CN" sz="2600" dirty="0"/>
              <a:t>15GB = 15 </a:t>
            </a:r>
            <a:r>
              <a:rPr lang="en-US" altLang="zh-CN" sz="2600" dirty="0">
                <a:sym typeface="Symbol"/>
              </a:rPr>
              <a:t> </a:t>
            </a:r>
            <a:r>
              <a:rPr lang="en-US" altLang="zh-CN" sz="2600" dirty="0"/>
              <a:t>2</a:t>
            </a:r>
            <a:r>
              <a:rPr lang="en-US" altLang="zh-CN" sz="2600" baseline="30000" dirty="0"/>
              <a:t>30 </a:t>
            </a:r>
            <a:r>
              <a:rPr lang="en-US" altLang="zh-CN" sz="2600" dirty="0">
                <a:sym typeface="Symbol"/>
              </a:rPr>
              <a:t> 8bit</a:t>
            </a:r>
            <a:r>
              <a:rPr lang="zh-CN" altLang="en-US" sz="2600" dirty="0">
                <a:sym typeface="Symbol"/>
              </a:rPr>
              <a:t>。</a:t>
            </a:r>
            <a:endParaRPr lang="en-US" altLang="zh-CN" sz="2600" dirty="0">
              <a:sym typeface="Symbol"/>
            </a:endParaRPr>
          </a:p>
          <a:p>
            <a:r>
              <a:rPr lang="zh-CN" altLang="en-US" sz="2600" dirty="0">
                <a:sym typeface="Symbol"/>
              </a:rPr>
              <a:t>但是</a:t>
            </a:r>
            <a:r>
              <a:rPr lang="en-US" altLang="zh-CN" sz="2600" dirty="0">
                <a:sym typeface="Symbol"/>
              </a:rPr>
              <a:t>10Gbit/s = 10  10</a:t>
            </a:r>
            <a:r>
              <a:rPr lang="en-US" altLang="zh-CN" sz="2600" baseline="30000" dirty="0">
                <a:sym typeface="Symbol"/>
              </a:rPr>
              <a:t>9</a:t>
            </a:r>
            <a:r>
              <a:rPr lang="en-US" altLang="zh-CN" sz="2600" dirty="0">
                <a:sym typeface="Symbol"/>
              </a:rPr>
              <a:t>bit/s</a:t>
            </a:r>
            <a:r>
              <a:rPr lang="zh-CN" altLang="en-US" sz="2600" dirty="0">
                <a:sym typeface="Symbol"/>
              </a:rPr>
              <a:t>。</a:t>
            </a:r>
            <a:endParaRPr lang="zh-CN" altLang="en-US" sz="2600" dirty="0"/>
          </a:p>
        </p:txBody>
      </p:sp>
    </p:spTree>
    <p:extLst>
      <p:ext uri="{BB962C8B-B14F-4D97-AF65-F5344CB8AC3E}">
        <p14:creationId xmlns:p14="http://schemas.microsoft.com/office/powerpoint/2010/main" val="158924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9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a:t>带宽 </a:t>
            </a:r>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 </a:t>
            </a:r>
            <a:r>
              <a:rPr lang="zh-CN" altLang="en-US" sz="2800" dirty="0"/>
              <a:t>本来是指信号具有的</a:t>
            </a:r>
            <a:r>
              <a:rPr lang="zh-CN" altLang="en-US" sz="2800" dirty="0">
                <a:solidFill>
                  <a:srgbClr val="FF0000"/>
                </a:solidFill>
              </a:rPr>
              <a:t>频带宽度，</a:t>
            </a:r>
            <a:r>
              <a:rPr lang="zh-CN" altLang="en-US" sz="2800" dirty="0"/>
              <a:t>其单位是赫兹（或千赫、兆赫、吉赫等）。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单位是 </a:t>
            </a:r>
            <a:r>
              <a:rPr lang="en-US" altLang="zh-CN" sz="2800" dirty="0"/>
              <a:t>bit/s </a:t>
            </a:r>
            <a:r>
              <a:rPr lang="zh-CN" altLang="en-US" sz="2800" dirty="0"/>
              <a:t>，即</a:t>
            </a:r>
            <a:r>
              <a:rPr lang="en-US" altLang="zh-CN" sz="2800" dirty="0"/>
              <a:t> </a:t>
            </a:r>
            <a:r>
              <a:rPr lang="zh-CN" altLang="en-US" sz="2800" dirty="0"/>
              <a:t>“比特每秒”。    </a:t>
            </a:r>
          </a:p>
          <a:p>
            <a:pPr>
              <a:lnSpc>
                <a:spcPct val="110000"/>
              </a:lnSpc>
              <a:spcBef>
                <a:spcPts val="600"/>
              </a:spcBef>
            </a:pPr>
            <a:endParaRPr lang="en-US" altLang="zh-CN" sz="2800" dirty="0"/>
          </a:p>
        </p:txBody>
      </p:sp>
    </p:spTree>
    <p:extLst>
      <p:ext uri="{BB962C8B-B14F-4D97-AF65-F5344CB8AC3E}">
        <p14:creationId xmlns:p14="http://schemas.microsoft.com/office/powerpoint/2010/main" val="392266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什么是互联网？</a:t>
            </a:r>
          </a:p>
        </p:txBody>
      </p:sp>
      <p:sp>
        <p:nvSpPr>
          <p:cNvPr id="3" name="内容占位符 2"/>
          <p:cNvSpPr>
            <a:spLocks noGrp="1"/>
          </p:cNvSpPr>
          <p:nvPr>
            <p:ph idx="1"/>
          </p:nvPr>
        </p:nvSpPr>
        <p:spPr/>
        <p:txBody>
          <a:bodyPr/>
          <a:lstStyle/>
          <a:p>
            <a:r>
              <a:rPr lang="zh-CN" altLang="en-US" dirty="0"/>
              <a:t>互联网是</a:t>
            </a:r>
            <a:r>
              <a:rPr lang="zh-CN" altLang="zh-CN" dirty="0"/>
              <a:t>由数量极大的各种计算机网络互连起来</a:t>
            </a:r>
            <a:r>
              <a:rPr lang="zh-CN" altLang="en-US" dirty="0"/>
              <a:t>而形成的网络。</a:t>
            </a:r>
            <a:endParaRPr lang="en-US" altLang="zh-CN" dirty="0"/>
          </a:p>
        </p:txBody>
      </p:sp>
    </p:spTree>
    <p:extLst>
      <p:ext uri="{BB962C8B-B14F-4D97-AF65-F5344CB8AC3E}">
        <p14:creationId xmlns:p14="http://schemas.microsoft.com/office/powerpoint/2010/main" val="32230622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吞吐量 </a:t>
            </a:r>
            <a:r>
              <a:rPr lang="en-US" altLang="zh-CN" dirty="0"/>
              <a:t>(throughput) </a:t>
            </a:r>
            <a:r>
              <a:rPr lang="zh-CN" altLang="en-US" dirty="0"/>
              <a:t>表示在单位时间内通过某个网络（或信道、接口）的数据量。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extLst>
      <p:ext uri="{BB962C8B-B14F-4D97-AF65-F5344CB8AC3E}">
        <p14:creationId xmlns:p14="http://schemas.microsoft.com/office/powerpoint/2010/main" val="21435209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a:t>时延</a:t>
            </a:r>
            <a:r>
              <a:rPr lang="en-US" altLang="zh-CN" dirty="0"/>
              <a:t> (delay </a:t>
            </a:r>
            <a:r>
              <a:rPr lang="zh-CN" altLang="zh-CN" dirty="0"/>
              <a:t>或</a:t>
            </a:r>
            <a:r>
              <a:rPr lang="en-US" altLang="zh-CN" dirty="0"/>
              <a:t> latency) </a:t>
            </a:r>
            <a:r>
              <a:rPr lang="zh-CN" altLang="zh-CN" dirty="0"/>
              <a:t>是指数据（一个报文或分组，甚至比特）从网络（或链路）的一端传送到另一端所需的时间</a:t>
            </a:r>
            <a:r>
              <a:rPr lang="zh-CN" altLang="en-US" dirty="0"/>
              <a:t>。</a:t>
            </a:r>
            <a:endParaRPr lang="en-US" altLang="zh-CN" dirty="0"/>
          </a:p>
          <a:p>
            <a:r>
              <a:rPr lang="zh-CN" altLang="zh-CN" dirty="0"/>
              <a:t>有时也称为</a:t>
            </a:r>
            <a:r>
              <a:rPr lang="zh-CN" altLang="zh-CN" dirty="0">
                <a:solidFill>
                  <a:srgbClr val="FF0000"/>
                </a:solidFill>
              </a:rPr>
              <a:t>延迟</a:t>
            </a:r>
            <a:r>
              <a:rPr lang="zh-CN" altLang="zh-CN" dirty="0"/>
              <a:t>或</a:t>
            </a:r>
            <a:r>
              <a:rPr lang="zh-CN" altLang="zh-CN" dirty="0">
                <a:solidFill>
                  <a:srgbClr val="FF0000"/>
                </a:solidFill>
              </a:rPr>
              <a:t>迟延</a:t>
            </a:r>
            <a:r>
              <a:rPr lang="zh-CN" altLang="en-US" dirty="0">
                <a:solidFill>
                  <a:srgbClr val="FF0000"/>
                </a:solidFill>
              </a:rPr>
              <a:t>。</a:t>
            </a:r>
            <a:endParaRPr lang="en-US" altLang="zh-CN" dirty="0">
              <a:solidFill>
                <a:srgbClr val="FF0000"/>
              </a:solidFill>
            </a:endParaRPr>
          </a:p>
          <a:p>
            <a:r>
              <a:rPr lang="zh-CN" altLang="zh-CN" dirty="0"/>
              <a:t>网络中的时延由以下几个不同的部分组成</a:t>
            </a:r>
            <a:r>
              <a:rPr lang="zh-CN" altLang="en-US" dirty="0"/>
              <a:t>：</a:t>
            </a:r>
            <a:endParaRPr lang="en-US" altLang="zh-CN" dirty="0"/>
          </a:p>
          <a:p>
            <a:pPr lvl="1"/>
            <a:r>
              <a:rPr lang="en-US" altLang="zh-CN" dirty="0"/>
              <a:t>(1) </a:t>
            </a:r>
            <a:r>
              <a:rPr lang="zh-CN" altLang="en-US" dirty="0"/>
              <a:t>发送时延</a:t>
            </a:r>
            <a:endParaRPr lang="en-US" altLang="zh-CN" dirty="0"/>
          </a:p>
          <a:p>
            <a:pPr lvl="1"/>
            <a:r>
              <a:rPr lang="en-US" altLang="zh-CN" dirty="0"/>
              <a:t>(2) </a:t>
            </a:r>
            <a:r>
              <a:rPr lang="zh-CN" altLang="en-US" dirty="0"/>
              <a:t>传播时延</a:t>
            </a:r>
            <a:endParaRPr lang="en-US" altLang="zh-CN" dirty="0"/>
          </a:p>
          <a:p>
            <a:pPr lvl="1"/>
            <a:r>
              <a:rPr lang="en-US" altLang="zh-CN" dirty="0"/>
              <a:t>(3) </a:t>
            </a:r>
            <a:r>
              <a:rPr lang="zh-CN" altLang="en-US" dirty="0"/>
              <a:t>处理时延</a:t>
            </a:r>
            <a:endParaRPr lang="en-US" altLang="zh-CN" dirty="0"/>
          </a:p>
          <a:p>
            <a:pPr lvl="1"/>
            <a:r>
              <a:rPr lang="en-US" altLang="zh-CN" dirty="0"/>
              <a:t>(4) </a:t>
            </a:r>
            <a:r>
              <a:rPr lang="zh-CN" altLang="en-US" dirty="0"/>
              <a:t>排队时延</a:t>
            </a:r>
          </a:p>
        </p:txBody>
      </p:sp>
    </p:spTree>
    <p:extLst>
      <p:ext uri="{BB962C8B-B14F-4D97-AF65-F5344CB8AC3E}">
        <p14:creationId xmlns:p14="http://schemas.microsoft.com/office/powerpoint/2010/main" val="22489251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(1) </a:t>
            </a:r>
            <a:r>
              <a:rPr lang="zh-CN" altLang="en-US" dirty="0">
                <a:solidFill>
                  <a:srgbClr val="0000CC"/>
                </a:solidFill>
              </a:rPr>
              <a:t>发送时延</a:t>
            </a:r>
            <a:endParaRPr lang="en-US" altLang="zh-CN" dirty="0">
              <a:solidFill>
                <a:srgbClr val="0000CC"/>
              </a:solidFill>
            </a:endParaRPr>
          </a:p>
          <a:p>
            <a:pPr lvl="1">
              <a:lnSpc>
                <a:spcPct val="110000"/>
              </a:lnSpc>
              <a:spcBef>
                <a:spcPts val="600"/>
              </a:spcBef>
            </a:pPr>
            <a:r>
              <a:rPr lang="zh-CN" altLang="en-US" dirty="0"/>
              <a:t>也称为</a:t>
            </a:r>
            <a:r>
              <a:rPr lang="zh-CN" altLang="en-US" dirty="0">
                <a:solidFill>
                  <a:srgbClr val="FF0000"/>
                </a:solidFill>
              </a:rPr>
              <a:t>传输时延。</a:t>
            </a:r>
            <a:endParaRPr lang="en-US" altLang="zh-CN" dirty="0">
              <a:solidFill>
                <a:srgbClr val="FF0000"/>
              </a:solidFill>
            </a:endParaRPr>
          </a:p>
          <a:p>
            <a:pPr lvl="1">
              <a:lnSpc>
                <a:spcPct val="110000"/>
              </a:lnSpc>
              <a:spcBef>
                <a:spcPts val="600"/>
              </a:spcBef>
            </a:pPr>
            <a:r>
              <a:rPr lang="zh-CN" altLang="en-US" dirty="0"/>
              <a:t>发送数据时，数据帧从结点进入到传输媒体所需要的时间。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a:solidFill>
                    <a:srgbClr val="FF0000"/>
                  </a:solidFill>
                  <a:latin typeface="+mn-lt"/>
                  <a:ea typeface="黑体" pitchFamily="2" charset="-122"/>
                </a:rPr>
                <a:t>bit</a:t>
              </a:r>
              <a:r>
                <a:rPr lang="zh-CN" altLang="en-US" sz="2800" b="1" dirty="0">
                  <a:solidFill>
                    <a:srgbClr val="0000CC"/>
                  </a:solidFill>
                  <a:latin typeface="+mn-lt"/>
                  <a:ea typeface="黑体" pitchFamily="2" charset="-122"/>
                </a:rPr>
                <a:t>）</a:t>
              </a: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(2) </a:t>
            </a:r>
            <a:r>
              <a:rPr lang="zh-CN" altLang="en-US" dirty="0">
                <a:solidFill>
                  <a:srgbClr val="0000CC"/>
                </a:solidFill>
              </a:rPr>
              <a:t>传播时延</a:t>
            </a:r>
            <a:endParaRPr lang="en-US" altLang="zh-CN" dirty="0">
              <a:solidFill>
                <a:srgbClr val="0000CC"/>
              </a:solidFill>
            </a:endParaRPr>
          </a:p>
          <a:p>
            <a:pPr lvl="1">
              <a:lnSpc>
                <a:spcPct val="110000"/>
              </a:lnSpc>
              <a:spcBef>
                <a:spcPts val="600"/>
              </a:spcBef>
            </a:pPr>
            <a:r>
              <a:rPr lang="zh-CN" altLang="en-US" dirty="0"/>
              <a:t>电磁波在信道中需要传播一定的距离而花费的时间。 </a:t>
            </a:r>
          </a:p>
          <a:p>
            <a:pPr lvl="1">
              <a:lnSpc>
                <a:spcPct val="110000"/>
              </a:lnSpc>
              <a:spcBef>
                <a:spcPts val="600"/>
              </a:spcBef>
            </a:pPr>
            <a:r>
              <a:rPr lang="zh-CN" altLang="en-US" dirty="0">
                <a:solidFill>
                  <a:srgbClr val="FF0000"/>
                </a:solidFill>
              </a:rPr>
              <a:t>发送时延与传播时延</a:t>
            </a:r>
            <a:r>
              <a:rPr lang="zh-CN" altLang="zh-CN" dirty="0">
                <a:solidFill>
                  <a:srgbClr val="FF0000"/>
                </a:solidFill>
              </a:rPr>
              <a:t>有本质上的不同</a:t>
            </a:r>
            <a:r>
              <a:rPr lang="zh-CN" altLang="en-US" dirty="0">
                <a:solidFill>
                  <a:srgbClr val="FF0000"/>
                </a:solidFill>
              </a:rPr>
              <a:t>。</a:t>
            </a:r>
            <a:endParaRPr lang="en-US" altLang="zh-CN" dirty="0">
              <a:solidFill>
                <a:srgbClr val="FF0000"/>
              </a:solidFill>
            </a:endParaRPr>
          </a:p>
          <a:p>
            <a:pPr lvl="1">
              <a:lnSpc>
                <a:spcPct val="110000"/>
              </a:lnSpc>
              <a:spcBef>
                <a:spcPts val="600"/>
              </a:spcBef>
            </a:pPr>
            <a:r>
              <a:rPr lang="zh-CN" altLang="en-US" dirty="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a:solidFill>
                  <a:srgbClr val="0000CC"/>
                </a:solidFill>
              </a:rPr>
              <a:t>(3) </a:t>
            </a:r>
            <a:r>
              <a:rPr lang="zh-CN" altLang="en-US" dirty="0">
                <a:solidFill>
                  <a:srgbClr val="0000CC"/>
                </a:solidFill>
              </a:rPr>
              <a:t>处理时延</a:t>
            </a:r>
            <a:endParaRPr lang="en-US" altLang="zh-CN" dirty="0">
              <a:solidFill>
                <a:srgbClr val="0000CC"/>
              </a:solidFill>
            </a:endParaRPr>
          </a:p>
          <a:p>
            <a:pPr lvl="1">
              <a:lnSpc>
                <a:spcPct val="110000"/>
              </a:lnSpc>
              <a:spcBef>
                <a:spcPts val="600"/>
              </a:spcBef>
            </a:pPr>
            <a:r>
              <a:rPr lang="zh-CN" altLang="zh-CN" dirty="0"/>
              <a:t>主机或路由器</a:t>
            </a:r>
            <a:r>
              <a:rPr lang="zh-CN" altLang="en-US" dirty="0"/>
              <a:t>在收到分组时，为处理分组（例如分析</a:t>
            </a:r>
            <a:r>
              <a:rPr lang="zh-CN" altLang="zh-CN" dirty="0"/>
              <a:t>首部、提取数据、差错检验或查找路由</a:t>
            </a:r>
            <a:r>
              <a:rPr lang="zh-CN" altLang="en-US" dirty="0"/>
              <a:t>）所花费的时间。 </a:t>
            </a:r>
          </a:p>
          <a:p>
            <a:pPr>
              <a:lnSpc>
                <a:spcPct val="110000"/>
              </a:lnSpc>
              <a:spcBef>
                <a:spcPts val="600"/>
              </a:spcBef>
            </a:pPr>
            <a:r>
              <a:rPr lang="en-US" altLang="zh-CN" dirty="0">
                <a:solidFill>
                  <a:srgbClr val="0000CC"/>
                </a:solidFill>
              </a:rPr>
              <a:t>(4) </a:t>
            </a:r>
            <a:r>
              <a:rPr lang="zh-CN" altLang="en-US" dirty="0">
                <a:solidFill>
                  <a:srgbClr val="0000CC"/>
                </a:solidFill>
              </a:rPr>
              <a:t>排队时延</a:t>
            </a:r>
            <a:endParaRPr lang="en-US" altLang="zh-CN" dirty="0">
              <a:solidFill>
                <a:srgbClr val="0000CC"/>
              </a:solidFill>
            </a:endParaRPr>
          </a:p>
          <a:p>
            <a:pPr lvl="1">
              <a:lnSpc>
                <a:spcPct val="110000"/>
              </a:lnSpc>
              <a:spcBef>
                <a:spcPts val="600"/>
              </a:spcBef>
            </a:pPr>
            <a:r>
              <a:rPr lang="zh-CN" altLang="en-US" dirty="0"/>
              <a:t>分组在路由器输入输出队列中</a:t>
            </a:r>
            <a:r>
              <a:rPr lang="zh-CN" altLang="en-US" dirty="0">
                <a:solidFill>
                  <a:srgbClr val="FF0000"/>
                </a:solidFill>
              </a:rPr>
              <a:t>排队等待处理</a:t>
            </a:r>
            <a:r>
              <a:rPr lang="zh-CN" altLang="en-US" dirty="0"/>
              <a:t>所经历的时延。</a:t>
            </a:r>
          </a:p>
          <a:p>
            <a:pPr lvl="1">
              <a:lnSpc>
                <a:spcPct val="110000"/>
              </a:lnSpc>
              <a:spcBef>
                <a:spcPts val="600"/>
              </a:spcBef>
            </a:pPr>
            <a:r>
              <a:rPr lang="zh-CN" altLang="en-US" dirty="0">
                <a:solidFill>
                  <a:srgbClr val="FF0000"/>
                </a:solidFill>
              </a:rPr>
              <a:t>排队时延的长短往往取决于网络中当时的通信量。</a:t>
            </a:r>
          </a:p>
        </p:txBody>
      </p:sp>
    </p:spTree>
    <p:extLst>
      <p:ext uri="{BB962C8B-B14F-4D97-AF65-F5344CB8AC3E}">
        <p14:creationId xmlns:p14="http://schemas.microsoft.com/office/powerpoint/2010/main" val="35181158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a:xfrm>
            <a:off x="495300" y="1196752"/>
            <a:ext cx="9066212" cy="3888432"/>
          </a:xfrm>
        </p:spPr>
        <p:txBody>
          <a:bodyPr/>
          <a:lstStyle/>
          <a:p>
            <a:pPr>
              <a:lnSpc>
                <a:spcPct val="110000"/>
              </a:lnSpc>
              <a:spcBef>
                <a:spcPts val="600"/>
              </a:spcBef>
            </a:pPr>
            <a:r>
              <a:rPr lang="zh-CN" altLang="en-US" dirty="0"/>
              <a:t>数据在网络中经历的总时延就是发送时延、传播时延、处理时延和排队时延</a:t>
            </a:r>
            <a:r>
              <a:rPr lang="zh-CN" altLang="en-US" dirty="0">
                <a:solidFill>
                  <a:srgbClr val="FF0000"/>
                </a:solidFill>
              </a:rPr>
              <a:t>之和。</a:t>
            </a:r>
            <a:endParaRPr lang="en-US" altLang="zh-CN" dirty="0">
              <a:solidFill>
                <a:srgbClr val="FF0000"/>
              </a:solidFill>
            </a:endParaRPr>
          </a:p>
          <a:p>
            <a:pPr>
              <a:lnSpc>
                <a:spcPct val="110000"/>
              </a:lnSpc>
              <a:spcBef>
                <a:spcPts val="600"/>
              </a:spcBef>
            </a:pPr>
            <a:endParaRPr lang="en-US" altLang="zh-CN" dirty="0">
              <a:solidFill>
                <a:srgbClr val="FF0000"/>
              </a:solidFill>
            </a:endParaRPr>
          </a:p>
          <a:p>
            <a:pPr>
              <a:lnSpc>
                <a:spcPct val="110000"/>
              </a:lnSpc>
              <a:spcBef>
                <a:spcPts val="600"/>
              </a:spcBef>
            </a:pPr>
            <a:endParaRPr lang="en-US" altLang="zh-CN" dirty="0">
              <a:solidFill>
                <a:srgbClr val="FF0000"/>
              </a:solidFill>
            </a:endParaRPr>
          </a:p>
          <a:p>
            <a:pPr>
              <a:lnSpc>
                <a:spcPct val="110000"/>
              </a:lnSpc>
              <a:spcBef>
                <a:spcPts val="600"/>
              </a:spcBef>
            </a:pPr>
            <a:endParaRPr lang="en-US" altLang="zh-CN" dirty="0">
              <a:solidFill>
                <a:srgbClr val="FF0000"/>
              </a:solidFill>
            </a:endParaRPr>
          </a:p>
          <a:p>
            <a:pPr>
              <a:lnSpc>
                <a:spcPct val="110000"/>
              </a:lnSpc>
              <a:spcBef>
                <a:spcPts val="600"/>
              </a:spcBef>
            </a:pPr>
            <a:endParaRPr lang="en-US" altLang="zh-CN"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en-US" altLang="zh-CN" sz="3200" b="1" dirty="0">
                <a:solidFill>
                  <a:srgbClr val="0000CC"/>
                </a:solidFill>
                <a:latin typeface="+mn-lt"/>
                <a:ea typeface="黑体" pitchFamily="2" charset="-122"/>
              </a:rPr>
              <a:t>= 	   </a:t>
            </a:r>
            <a:r>
              <a:rPr lang="zh-CN" altLang="en-US" sz="3200" b="1" dirty="0">
                <a:solidFill>
                  <a:srgbClr val="0000CC"/>
                </a:solidFill>
                <a:latin typeface="+mn-lt"/>
                <a:ea typeface="黑体" pitchFamily="2" charset="-122"/>
              </a:rPr>
              <a:t>发送时延 </a:t>
            </a:r>
            <a:r>
              <a:rPr lang="en-US" altLang="zh-CN" sz="3200" b="1" dirty="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 </a:t>
            </a:r>
            <a:r>
              <a:rPr lang="zh-CN" altLang="en-US" sz="3200" b="1" dirty="0">
                <a:solidFill>
                  <a:srgbClr val="0000CC"/>
                </a:solidFill>
                <a:latin typeface="+mn-lt"/>
                <a:ea typeface="黑体" pitchFamily="2" charset="-122"/>
              </a:rPr>
              <a:t>传播时延 </a:t>
            </a:r>
            <a:r>
              <a:rPr lang="en-US" altLang="zh-CN" sz="3200" b="1" dirty="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 </a:t>
            </a:r>
            <a:r>
              <a:rPr lang="zh-CN" altLang="en-US" sz="3200" b="1" dirty="0">
                <a:solidFill>
                  <a:srgbClr val="0000CC"/>
                </a:solidFill>
                <a:latin typeface="+mn-lt"/>
                <a:ea typeface="黑体" pitchFamily="2" charset="-122"/>
              </a:rPr>
              <a:t>处理时延 </a:t>
            </a:r>
            <a:r>
              <a:rPr lang="en-US" altLang="zh-CN" sz="3200" b="1" dirty="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 </a:t>
            </a:r>
            <a:r>
              <a:rPr lang="zh-CN" altLang="en-US" sz="3200" b="1" dirty="0">
                <a:solidFill>
                  <a:srgbClr val="0000CC"/>
                </a:solidFill>
                <a:latin typeface="+mn-lt"/>
                <a:ea typeface="黑体" pitchFamily="2" charset="-122"/>
              </a:rPr>
              <a:t>排队时延</a:t>
            </a:r>
          </a:p>
        </p:txBody>
      </p:sp>
      <p:sp>
        <p:nvSpPr>
          <p:cNvPr id="5" name="内容占位符 2">
            <a:extLst>
              <a:ext uri="{FF2B5EF4-FFF2-40B4-BE49-F238E27FC236}">
                <a16:creationId xmlns:a16="http://schemas.microsoft.com/office/drawing/2014/main" id="{4DF1FF48-3A7A-28A8-EA54-C080932DF6CA}"/>
              </a:ext>
            </a:extLst>
          </p:cNvPr>
          <p:cNvSpPr txBox="1">
            <a:spLocks/>
          </p:cNvSpPr>
          <p:nvPr/>
        </p:nvSpPr>
        <p:spPr bwMode="auto">
          <a:xfrm>
            <a:off x="525275" y="5096996"/>
            <a:ext cx="9066212"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kern="0" dirty="0">
                <a:solidFill>
                  <a:srgbClr val="FF0000"/>
                </a:solidFill>
              </a:rPr>
              <a:t>如果题目中没有特别说明的话，可以忽略处理时延和排队时延。</a:t>
            </a: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a:solidFill>
                  <a:srgbClr val="C00000"/>
                </a:solidFill>
                <a:latin typeface="+mn-lt"/>
                <a:ea typeface="黑体" pitchFamily="2" charset="-122"/>
              </a:rPr>
              <a:t>假设从结点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a:latin typeface="+mn-lt"/>
                <a:ea typeface="黑体" pitchFamily="2" charset="-122"/>
              </a:rPr>
              <a:t>几种时延产生的地方不一样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endParaRPr lang="en-US" altLang="zh-CN" sz="3200" b="1" dirty="0">
              <a:latin typeface="+mn-lt"/>
              <a:ea typeface="黑体" pitchFamily="2" charset="-122"/>
            </a:endParaRPr>
          </a:p>
          <a:p>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val="37941899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576064"/>
          </a:xfrm>
        </p:spPr>
        <p:txBody>
          <a:bodyPr/>
          <a:lstStyle/>
          <a:p>
            <a:pPr marL="0" indent="0">
              <a:lnSpc>
                <a:spcPct val="114000"/>
              </a:lnSpc>
              <a:buNone/>
            </a:pPr>
            <a:r>
              <a:rPr lang="zh-CN" altLang="en-US" sz="2800" dirty="0"/>
              <a:t>习题</a:t>
            </a:r>
            <a:r>
              <a:rPr lang="en-US" altLang="zh-CN" sz="2800" dirty="0"/>
              <a:t>1</a:t>
            </a:r>
            <a:r>
              <a:rPr lang="zh-CN" altLang="en-US" sz="2800" dirty="0"/>
              <a:t>：</a:t>
            </a:r>
            <a:r>
              <a:rPr lang="en-US" altLang="zh-CN" sz="2800" dirty="0"/>
              <a:t>P39  1-10</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63639" y="1196752"/>
            <a:ext cx="9066212"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由于忽略排队时延，因此</a:t>
            </a:r>
            <a:endParaRPr lang="en-US" altLang="zh-CN" sz="2800" kern="0" dirty="0"/>
          </a:p>
          <a:p>
            <a:pPr marL="0" indent="0">
              <a:lnSpc>
                <a:spcPct val="114000"/>
              </a:lnSpc>
              <a:buFont typeface="Wingdings" pitchFamily="2" charset="2"/>
              <a:buNone/>
            </a:pPr>
            <a:r>
              <a:rPr lang="zh-CN" altLang="en-US" sz="2800" kern="0" dirty="0"/>
              <a:t>电路交换时延 </a:t>
            </a:r>
            <a:r>
              <a:rPr lang="en-US" altLang="zh-CN" sz="2800" kern="0" dirty="0"/>
              <a:t>= </a:t>
            </a:r>
            <a:r>
              <a:rPr lang="zh-CN" altLang="en-US" sz="2800" kern="0" dirty="0"/>
              <a:t>连接时延 </a:t>
            </a:r>
            <a:r>
              <a:rPr lang="en-US" altLang="zh-CN" sz="2800" kern="0" dirty="0"/>
              <a:t>+ </a:t>
            </a:r>
            <a:r>
              <a:rPr lang="zh-CN" altLang="en-US" sz="2800" kern="0" dirty="0"/>
              <a:t>发送时延 </a:t>
            </a:r>
            <a:r>
              <a:rPr lang="en-US" altLang="zh-CN" sz="2800" kern="0" dirty="0"/>
              <a:t>+ </a:t>
            </a:r>
            <a:r>
              <a:rPr lang="zh-CN" altLang="en-US" sz="2800" kern="0" dirty="0"/>
              <a:t>传播时延，</a:t>
            </a:r>
            <a:endParaRPr lang="en-US" altLang="zh-CN" sz="2800" kern="0" dirty="0"/>
          </a:p>
          <a:p>
            <a:pPr marL="0" indent="0">
              <a:lnSpc>
                <a:spcPct val="114000"/>
              </a:lnSpc>
              <a:buFont typeface="Wingdings" pitchFamily="2" charset="2"/>
              <a:buNone/>
            </a:pPr>
            <a:r>
              <a:rPr lang="zh-CN" altLang="en-US" sz="2800" kern="0" dirty="0"/>
              <a:t>分组交换时延 </a:t>
            </a:r>
            <a:r>
              <a:rPr lang="en-US" altLang="zh-CN" sz="2800" kern="0" dirty="0"/>
              <a:t>= </a:t>
            </a:r>
            <a:r>
              <a:rPr lang="zh-CN" altLang="en-US" sz="2800" kern="0" dirty="0"/>
              <a:t>发送时延 </a:t>
            </a:r>
            <a:r>
              <a:rPr lang="en-US" altLang="zh-CN" sz="2800" kern="0" dirty="0"/>
              <a:t>+ </a:t>
            </a:r>
            <a:r>
              <a:rPr lang="zh-CN" altLang="en-US" sz="2800" kern="0" dirty="0"/>
              <a:t>传播时延。</a:t>
            </a:r>
            <a:endParaRPr lang="en-US" altLang="zh-CN" sz="2800" kern="0" dirty="0"/>
          </a:p>
          <a:p>
            <a:pPr marL="0" indent="0">
              <a:lnSpc>
                <a:spcPct val="114000"/>
              </a:lnSpc>
              <a:buFont typeface="Wingdings" pitchFamily="2" charset="2"/>
              <a:buNone/>
            </a:pPr>
            <a:r>
              <a:rPr lang="zh-CN" altLang="en-US" sz="2800" kern="0" dirty="0"/>
              <a:t>显然，二者的传播时延都为</a:t>
            </a:r>
            <a:r>
              <a:rPr lang="en-US" altLang="zh-CN" sz="2800" kern="0" dirty="0" err="1"/>
              <a:t>kd</a:t>
            </a:r>
            <a:r>
              <a:rPr lang="zh-CN" altLang="en-US" sz="2800" kern="0" dirty="0"/>
              <a:t>。</a:t>
            </a:r>
            <a:endParaRPr lang="en-US" altLang="zh-CN" sz="2800" kern="0" dirty="0"/>
          </a:p>
          <a:p>
            <a:pPr marL="0" indent="0">
              <a:lnSpc>
                <a:spcPct val="114000"/>
              </a:lnSpc>
              <a:buFont typeface="Wingdings" pitchFamily="2" charset="2"/>
              <a:buNone/>
            </a:pPr>
            <a:endParaRPr lang="en-US" altLang="zh-CN" sz="2800" kern="0" dirty="0"/>
          </a:p>
        </p:txBody>
      </p:sp>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2001040E-DA3F-EF80-360D-4C42A1755FD5}"/>
                  </a:ext>
                </a:extLst>
              </p:cNvPr>
              <p:cNvSpPr txBox="1">
                <a:spLocks noChangeArrowheads="1"/>
              </p:cNvSpPr>
              <p:nvPr/>
            </p:nvSpPr>
            <p:spPr bwMode="auto">
              <a:xfrm>
                <a:off x="466359" y="3501008"/>
                <a:ext cx="9066212" cy="24482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对于电路交换，虽然是</a:t>
                </a:r>
                <a:r>
                  <a:rPr lang="en-US" altLang="zh-CN" sz="2800" kern="0" dirty="0"/>
                  <a:t>k</a:t>
                </a:r>
                <a:r>
                  <a:rPr lang="zh-CN" altLang="en-US" sz="2800" kern="0" dirty="0"/>
                  <a:t>段链路，但是连接后没有存储转发的时延，因此发送时延 </a:t>
                </a:r>
                <a:r>
                  <a:rPr lang="en-US" altLang="zh-CN" sz="2800" kern="0" dirty="0"/>
                  <a:t>=</a:t>
                </a:r>
                <a14:m>
                  <m:oMath xmlns:m="http://schemas.openxmlformats.org/officeDocument/2006/math">
                    <m:r>
                      <a:rPr lang="en-US" altLang="zh-CN" sz="2800" b="1" i="1" kern="0" smtClean="0">
                        <a:latin typeface="Cambria Math" panose="02040503050406030204" pitchFamily="18" charset="0"/>
                      </a:rPr>
                      <m:t>𝒙</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𝒃</m:t>
                    </m:r>
                  </m:oMath>
                </a14:m>
                <a:r>
                  <a:rPr lang="en-US" altLang="zh-CN" sz="2800" kern="0" dirty="0"/>
                  <a:t>, </a:t>
                </a:r>
                <a:r>
                  <a:rPr lang="zh-CN" altLang="en-US" sz="2800" kern="0" dirty="0"/>
                  <a:t>所以总时延为</a:t>
                </a:r>
                <a:endParaRPr lang="en-US" altLang="zh-CN" sz="2800" kern="0" dirty="0"/>
              </a:p>
              <a:p>
                <a:pPr marL="0" indent="0">
                  <a:lnSpc>
                    <a:spcPct val="114000"/>
                  </a:lnSpc>
                  <a:buFont typeface="Wingdings" pitchFamily="2" charset="2"/>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rPr>
                        <m:t>𝒔</m:t>
                      </m:r>
                      <m:r>
                        <a:rPr lang="en-US" altLang="zh-CN" sz="2800" b="1" i="1" kern="0" smtClean="0">
                          <a:latin typeface="Cambria Math" panose="02040503050406030204" pitchFamily="18" charset="0"/>
                        </a:rPr>
                        <m:t>+</m:t>
                      </m:r>
                      <m:f>
                        <m:fPr>
                          <m:ctrlPr>
                            <a:rPr lang="en-US" altLang="zh-CN" sz="2800" b="1" i="1" kern="0" smtClean="0">
                              <a:latin typeface="Cambria Math" panose="02040503050406030204" pitchFamily="18" charset="0"/>
                            </a:rPr>
                          </m:ctrlPr>
                        </m:fPr>
                        <m:num>
                          <m:r>
                            <a:rPr lang="en-US" altLang="zh-CN" sz="2800" b="1" i="1" kern="0" smtClean="0">
                              <a:latin typeface="Cambria Math" panose="02040503050406030204" pitchFamily="18" charset="0"/>
                            </a:rPr>
                            <m:t>𝒙</m:t>
                          </m:r>
                        </m:num>
                        <m:den>
                          <m:r>
                            <a:rPr lang="en-US" altLang="zh-CN" sz="2800" b="1" i="1" kern="0" smtClean="0">
                              <a:latin typeface="Cambria Math" panose="02040503050406030204" pitchFamily="18" charset="0"/>
                            </a:rPr>
                            <m:t>𝒃</m:t>
                          </m:r>
                        </m:den>
                      </m:f>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𝒌𝒅</m:t>
                      </m:r>
                    </m:oMath>
                  </m:oMathPara>
                </a14:m>
                <a:endParaRPr lang="en-US" altLang="zh-CN" sz="2800" kern="0" dirty="0"/>
              </a:p>
            </p:txBody>
          </p:sp>
        </mc:Choice>
        <mc:Fallback xmlns="">
          <p:sp>
            <p:nvSpPr>
              <p:cNvPr id="2" name="Rectangle 3">
                <a:extLst>
                  <a:ext uri="{FF2B5EF4-FFF2-40B4-BE49-F238E27FC236}">
                    <a16:creationId xmlns:a16="http://schemas.microsoft.com/office/drawing/2014/main" id="{2001040E-DA3F-EF80-360D-4C42A1755FD5}"/>
                  </a:ext>
                </a:extLst>
              </p:cNvPr>
              <p:cNvSpPr txBox="1">
                <a:spLocks noRot="1" noChangeAspect="1" noMove="1" noResize="1" noEditPoints="1" noAdjustHandles="1" noChangeArrowheads="1" noChangeShapeType="1" noTextEdit="1"/>
              </p:cNvSpPr>
              <p:nvPr/>
            </p:nvSpPr>
            <p:spPr bwMode="auto">
              <a:xfrm>
                <a:off x="466359" y="3501008"/>
                <a:ext cx="9066212" cy="2448272"/>
              </a:xfrm>
              <a:prstGeom prst="rect">
                <a:avLst/>
              </a:prstGeom>
              <a:blipFill>
                <a:blip r:embed="rId3"/>
                <a:stretch>
                  <a:fillRect l="-1412" t="-2488" r="-3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51703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560512" y="764704"/>
                <a:ext cx="9066212" cy="11521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对于分组交换，设共有</a:t>
                </a:r>
                <a:r>
                  <a:rPr lang="en-US" altLang="zh-CN" sz="2800" kern="0" dirty="0"/>
                  <a:t>n</a:t>
                </a:r>
                <a:r>
                  <a:rPr lang="zh-CN" altLang="en-US" sz="2800" kern="0" dirty="0"/>
                  <a:t>个分组，由于采用分组转发技术，一个站点的每个分组发送时延为</a:t>
                </a:r>
                <a14:m>
                  <m:oMath xmlns:m="http://schemas.openxmlformats.org/officeDocument/2006/math">
                    <m:r>
                      <a:rPr lang="en-US" altLang="zh-CN" sz="2800" b="1" i="1" kern="0" smtClean="0">
                        <a:latin typeface="Cambria Math" panose="02040503050406030204" pitchFamily="18" charset="0"/>
                      </a:rPr>
                      <m:t>𝒕</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𝒑</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𝒃</m:t>
                    </m:r>
                    <m:r>
                      <a:rPr lang="zh-CN" altLang="en-US" sz="2800" i="1" kern="0">
                        <a:latin typeface="Cambria Math" panose="02040503050406030204" pitchFamily="18" charset="0"/>
                      </a:rPr>
                      <m:t>。</m:t>
                    </m:r>
                  </m:oMath>
                </a14:m>
                <a:endParaRPr lang="en-US" altLang="zh-CN" sz="2800" kern="0" dirty="0"/>
              </a:p>
            </p:txBody>
          </p:sp>
        </mc:Choice>
        <mc:Fallback xmlns="">
          <p:sp>
            <p:nvSpPr>
              <p:cNvPr id="3" name="Rectangle 3">
                <a:extLst>
                  <a:ext uri="{FF2B5EF4-FFF2-40B4-BE49-F238E27FC236}">
                    <a16:creationId xmlns:a16="http://schemas.microsoft.com/office/drawing/2014/main" id="{89E25777-A32D-5346-809C-CF8EFBFB5184}"/>
                  </a:ext>
                </a:extLst>
              </p:cNvPr>
              <p:cNvSpPr txBox="1">
                <a:spLocks noRot="1" noChangeAspect="1" noMove="1" noResize="1" noEditPoints="1" noAdjustHandles="1" noChangeArrowheads="1" noChangeShapeType="1" noTextEdit="1"/>
              </p:cNvSpPr>
              <p:nvPr/>
            </p:nvSpPr>
            <p:spPr bwMode="auto">
              <a:xfrm>
                <a:off x="560512" y="764704"/>
                <a:ext cx="9066212" cy="1152128"/>
              </a:xfrm>
              <a:prstGeom prst="rect">
                <a:avLst/>
              </a:prstGeom>
              <a:blipFill>
                <a:blip r:embed="rId3"/>
                <a:stretch>
                  <a:fillRect l="-1412" t="-5291" r="-4237" b="-21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Rectangle 3">
            <a:extLst>
              <a:ext uri="{FF2B5EF4-FFF2-40B4-BE49-F238E27FC236}">
                <a16:creationId xmlns:a16="http://schemas.microsoft.com/office/drawing/2014/main" id="{2001040E-DA3F-EF80-360D-4C42A1755FD5}"/>
              </a:ext>
            </a:extLst>
          </p:cNvPr>
          <p:cNvSpPr txBox="1">
            <a:spLocks noChangeArrowheads="1"/>
          </p:cNvSpPr>
          <p:nvPr/>
        </p:nvSpPr>
        <p:spPr bwMode="auto">
          <a:xfrm>
            <a:off x="546349" y="1869102"/>
            <a:ext cx="9066212" cy="155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数据在信道中经过</a:t>
            </a:r>
            <a:r>
              <a:rPr lang="en-US" altLang="zh-CN" sz="2800" kern="0" dirty="0"/>
              <a:t>k – 1</a:t>
            </a:r>
            <a:r>
              <a:rPr lang="zh-CN" altLang="en-US" sz="2800" kern="0" dirty="0"/>
              <a:t>个</a:t>
            </a:r>
            <a:r>
              <a:rPr lang="en-US" altLang="zh-CN" sz="2800" kern="0" dirty="0"/>
              <a:t>t</a:t>
            </a:r>
            <a:r>
              <a:rPr lang="zh-CN" altLang="en-US" sz="2800" kern="0" dirty="0"/>
              <a:t>时间流动后，从第</a:t>
            </a:r>
            <a:r>
              <a:rPr lang="en-US" altLang="zh-CN" sz="2800" kern="0" dirty="0"/>
              <a:t>k</a:t>
            </a:r>
            <a:r>
              <a:rPr lang="zh-CN" altLang="en-US" sz="2800" kern="0" dirty="0"/>
              <a:t>个</a:t>
            </a:r>
            <a:r>
              <a:rPr lang="en-US" altLang="zh-CN" sz="2800" kern="0" dirty="0"/>
              <a:t>t</a:t>
            </a:r>
            <a:r>
              <a:rPr lang="zh-CN" altLang="en-US" sz="2800" kern="0" dirty="0"/>
              <a:t>开始，每个</a:t>
            </a:r>
            <a:r>
              <a:rPr lang="en-US" altLang="zh-CN" sz="2800" kern="0" dirty="0"/>
              <a:t>t</a:t>
            </a:r>
            <a:r>
              <a:rPr lang="zh-CN" altLang="en-US" sz="2800" kern="0" dirty="0"/>
              <a:t>时间段内将有一个分组到达目的站（不考虑传播时延的话）。</a:t>
            </a:r>
            <a:endParaRPr lang="en-US" altLang="zh-CN" sz="2800" kern="0" dirty="0"/>
          </a:p>
        </p:txBody>
      </p:sp>
    </p:spTree>
    <p:extLst>
      <p:ext uri="{BB962C8B-B14F-4D97-AF65-F5344CB8AC3E}">
        <p14:creationId xmlns:p14="http://schemas.microsoft.com/office/powerpoint/2010/main" val="29347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互联网的两个重要特点</a:t>
            </a:r>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a:solidFill>
                  <a:srgbClr val="0000CC"/>
                </a:solidFill>
              </a:rPr>
              <a:t>连通性</a:t>
            </a:r>
            <a:r>
              <a:rPr lang="en-US" altLang="zh-CN" dirty="0">
                <a:solidFill>
                  <a:srgbClr val="0000CC"/>
                </a:solidFill>
              </a:rPr>
              <a:t> (connectivity)</a:t>
            </a:r>
          </a:p>
          <a:p>
            <a:pPr lvl="1">
              <a:lnSpc>
                <a:spcPct val="100000"/>
              </a:lnSpc>
            </a:pPr>
            <a:r>
              <a:rPr lang="zh-CN" altLang="en-US" dirty="0"/>
              <a:t>使上网用户之间都可以交换信息</a:t>
            </a:r>
            <a:r>
              <a:rPr lang="zh-CN" altLang="zh-CN" dirty="0"/>
              <a:t>（数据，以及各种音频视频） </a:t>
            </a:r>
            <a:r>
              <a:rPr lang="zh-CN" altLang="en-US" dirty="0"/>
              <a:t>，好像这些用户的计算机都可以彼此直接连通一样。</a:t>
            </a:r>
            <a:endParaRPr lang="en-US" altLang="zh-CN" dirty="0"/>
          </a:p>
          <a:p>
            <a:pPr lvl="1">
              <a:lnSpc>
                <a:spcPct val="100000"/>
              </a:lnSpc>
            </a:pPr>
            <a:r>
              <a:rPr lang="zh-CN" altLang="zh-CN" dirty="0">
                <a:solidFill>
                  <a:srgbClr val="FF0000"/>
                </a:solidFill>
              </a:rPr>
              <a:t>注意，</a:t>
            </a:r>
            <a:r>
              <a:rPr lang="zh-CN" altLang="zh-CN" dirty="0"/>
              <a:t>互联网具有虚拟的特点</a:t>
            </a:r>
            <a:r>
              <a:rPr lang="zh-CN" altLang="en-US" dirty="0"/>
              <a:t>，</a:t>
            </a:r>
            <a:r>
              <a:rPr lang="zh-CN" altLang="zh-CN" dirty="0"/>
              <a:t>无法准确知道对方是谁，也无法知道</a:t>
            </a:r>
            <a:r>
              <a:rPr lang="zh-CN" altLang="en-US" dirty="0"/>
              <a:t>对方</a:t>
            </a:r>
            <a:r>
              <a:rPr lang="zh-CN" altLang="zh-CN" dirty="0"/>
              <a:t>的</a:t>
            </a:r>
            <a:r>
              <a:rPr lang="zh-CN" altLang="en-US" dirty="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a:solidFill>
                  <a:srgbClr val="0000CC"/>
                </a:solidFill>
              </a:rPr>
              <a:t>共享</a:t>
            </a:r>
            <a:r>
              <a:rPr lang="en-US" altLang="zh-CN" dirty="0">
                <a:solidFill>
                  <a:srgbClr val="0000CC"/>
                </a:solidFill>
              </a:rPr>
              <a:t> (Sharing)</a:t>
            </a:r>
          </a:p>
          <a:p>
            <a:pPr lvl="1">
              <a:lnSpc>
                <a:spcPct val="100000"/>
              </a:lnSpc>
            </a:pPr>
            <a:r>
              <a:rPr lang="zh-CN" altLang="zh-CN" dirty="0"/>
              <a:t>指资源共享。</a:t>
            </a:r>
            <a:endParaRPr lang="en-US" altLang="zh-CN" dirty="0"/>
          </a:p>
          <a:p>
            <a:pPr lvl="1">
              <a:lnSpc>
                <a:spcPct val="100000"/>
              </a:lnSpc>
            </a:pPr>
            <a:r>
              <a:rPr lang="zh-CN" altLang="zh-CN" dirty="0"/>
              <a:t>资源共享的含义是多方面的。可以是信息共享、软件共享，也可以是硬件共享</a:t>
            </a:r>
            <a:r>
              <a:rPr lang="zh-CN" altLang="en-US" dirty="0"/>
              <a:t>。</a:t>
            </a:r>
            <a:endParaRPr lang="en-US" altLang="zh-CN" dirty="0"/>
          </a:p>
          <a:p>
            <a:pPr lvl="1">
              <a:lnSpc>
                <a:spcPct val="100000"/>
              </a:lnSpc>
            </a:pPr>
            <a:r>
              <a:rPr lang="zh-CN" altLang="zh-CN" dirty="0"/>
              <a:t>由于网络的存在，这些资源好像就在用户身边一样</a:t>
            </a:r>
            <a:r>
              <a:rPr lang="zh-CN" altLang="en-US" dirty="0"/>
              <a:t>，</a:t>
            </a:r>
            <a:r>
              <a:rPr lang="zh-CN" altLang="zh-CN" dirty="0"/>
              <a:t>方便使用</a:t>
            </a:r>
            <a:r>
              <a:rPr lang="zh-CN" altLang="en-US" dirty="0"/>
              <a:t>。</a:t>
            </a:r>
          </a:p>
        </p:txBody>
      </p:sp>
    </p:spTree>
    <p:extLst>
      <p:ext uri="{BB962C8B-B14F-4D97-AF65-F5344CB8AC3E}">
        <p14:creationId xmlns:p14="http://schemas.microsoft.com/office/powerpoint/2010/main" val="27079430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a:extLst>
              <a:ext uri="{FF2B5EF4-FFF2-40B4-BE49-F238E27FC236}">
                <a16:creationId xmlns:a16="http://schemas.microsoft.com/office/drawing/2014/main" id="{53131B75-2BF0-1687-3D9E-010AE4F383FB}"/>
              </a:ext>
            </a:extLst>
          </p:cNvPr>
          <p:cNvCxnSpPr/>
          <p:nvPr/>
        </p:nvCxnSpPr>
        <p:spPr bwMode="auto">
          <a:xfrm flipV="1">
            <a:off x="2000672" y="476672"/>
            <a:ext cx="0" cy="4176464"/>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4C57E618-F778-93DF-0425-5F806BBAB956}"/>
              </a:ext>
            </a:extLst>
          </p:cNvPr>
          <p:cNvCxnSpPr/>
          <p:nvPr/>
        </p:nvCxnSpPr>
        <p:spPr bwMode="auto">
          <a:xfrm>
            <a:off x="2000672" y="4653136"/>
            <a:ext cx="7128792" cy="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a:extLst>
              <a:ext uri="{FF2B5EF4-FFF2-40B4-BE49-F238E27FC236}">
                <a16:creationId xmlns:a16="http://schemas.microsoft.com/office/drawing/2014/main" id="{11F6C96E-C6DF-DBAA-FB3F-A919699688D1}"/>
              </a:ext>
            </a:extLst>
          </p:cNvPr>
          <p:cNvSpPr/>
          <p:nvPr/>
        </p:nvSpPr>
        <p:spPr bwMode="auto">
          <a:xfrm>
            <a:off x="2000673" y="764704"/>
            <a:ext cx="1044024" cy="57605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charset="0"/>
              </a:rPr>
              <a:t>分组</a:t>
            </a:r>
            <a:r>
              <a:rPr kumimoji="0" lang="en-US" altLang="zh-CN" sz="2400" b="0" i="0" u="none" strike="noStrike" cap="none" normalizeH="0" baseline="0" dirty="0">
                <a:ln>
                  <a:noFill/>
                </a:ln>
                <a:solidFill>
                  <a:schemeClr val="tx1"/>
                </a:solidFill>
                <a:effectLst/>
                <a:latin typeface="Arial" charset="0"/>
              </a:rPr>
              <a:t>1</a:t>
            </a:r>
            <a:endParaRPr kumimoji="0" lang="zh-CN" altLang="en-US" sz="2400" b="0" i="0" u="none" strike="noStrike" cap="none" normalizeH="0" baseline="0" dirty="0">
              <a:ln>
                <a:noFill/>
              </a:ln>
              <a:solidFill>
                <a:schemeClr val="tx1"/>
              </a:solidFill>
              <a:effectLst/>
              <a:latin typeface="Arial" charset="0"/>
            </a:endParaRPr>
          </a:p>
        </p:txBody>
      </p:sp>
      <p:sp>
        <p:nvSpPr>
          <p:cNvPr id="13" name="矩形 12">
            <a:extLst>
              <a:ext uri="{FF2B5EF4-FFF2-40B4-BE49-F238E27FC236}">
                <a16:creationId xmlns:a16="http://schemas.microsoft.com/office/drawing/2014/main" id="{EC9E749E-C986-8C90-3850-EB27512AFC0F}"/>
              </a:ext>
            </a:extLst>
          </p:cNvPr>
          <p:cNvSpPr/>
          <p:nvPr/>
        </p:nvSpPr>
        <p:spPr bwMode="auto">
          <a:xfrm>
            <a:off x="3044790" y="1325053"/>
            <a:ext cx="1044024" cy="57605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charset="0"/>
              </a:rPr>
              <a:t>分组</a:t>
            </a:r>
            <a:r>
              <a:rPr kumimoji="0" lang="en-US" altLang="zh-CN" sz="2400" b="0" i="0" u="none" strike="noStrike" cap="none" normalizeH="0" baseline="0" dirty="0">
                <a:ln>
                  <a:noFill/>
                </a:ln>
                <a:solidFill>
                  <a:schemeClr val="tx1"/>
                </a:solidFill>
                <a:effectLst/>
                <a:latin typeface="Arial" charset="0"/>
              </a:rPr>
              <a:t>1</a:t>
            </a:r>
            <a:endParaRPr kumimoji="0" lang="zh-CN" altLang="en-US" sz="2400" b="0" i="0" u="none" strike="noStrike" cap="none" normalizeH="0" baseline="0" dirty="0">
              <a:ln>
                <a:noFill/>
              </a:ln>
              <a:solidFill>
                <a:schemeClr val="tx1"/>
              </a:solidFill>
              <a:effectLst/>
              <a:latin typeface="Arial" charset="0"/>
            </a:endParaRPr>
          </a:p>
        </p:txBody>
      </p:sp>
      <p:sp>
        <p:nvSpPr>
          <p:cNvPr id="15" name="文本框 14">
            <a:extLst>
              <a:ext uri="{FF2B5EF4-FFF2-40B4-BE49-F238E27FC236}">
                <a16:creationId xmlns:a16="http://schemas.microsoft.com/office/drawing/2014/main" id="{F7EA3A99-C289-B400-CDD8-1EEC3B7EC86D}"/>
              </a:ext>
            </a:extLst>
          </p:cNvPr>
          <p:cNvSpPr txBox="1"/>
          <p:nvPr/>
        </p:nvSpPr>
        <p:spPr>
          <a:xfrm>
            <a:off x="8849208" y="4931888"/>
            <a:ext cx="992560" cy="461665"/>
          </a:xfrm>
          <a:prstGeom prst="rect">
            <a:avLst/>
          </a:prstGeom>
          <a:noFill/>
        </p:spPr>
        <p:txBody>
          <a:bodyPr wrap="square" rtlCol="0">
            <a:spAutoFit/>
          </a:bodyPr>
          <a:lstStyle/>
          <a:p>
            <a:r>
              <a:rPr lang="zh-CN" altLang="en-US" sz="2400" dirty="0"/>
              <a:t>时间</a:t>
            </a:r>
          </a:p>
        </p:txBody>
      </p:sp>
      <p:sp>
        <p:nvSpPr>
          <p:cNvPr id="19" name="文本框 18">
            <a:extLst>
              <a:ext uri="{FF2B5EF4-FFF2-40B4-BE49-F238E27FC236}">
                <a16:creationId xmlns:a16="http://schemas.microsoft.com/office/drawing/2014/main" id="{E36477AE-3F61-F50A-4667-0D5C171380D2}"/>
              </a:ext>
            </a:extLst>
          </p:cNvPr>
          <p:cNvSpPr txBox="1"/>
          <p:nvPr/>
        </p:nvSpPr>
        <p:spPr>
          <a:xfrm>
            <a:off x="4800910" y="2204864"/>
            <a:ext cx="1128511" cy="461665"/>
          </a:xfrm>
          <a:prstGeom prst="rect">
            <a:avLst/>
          </a:prstGeom>
          <a:noFill/>
        </p:spPr>
        <p:txBody>
          <a:bodyPr wrap="square" rtlCol="0" anchor="ctr">
            <a:spAutoFit/>
          </a:bodyPr>
          <a:lstStyle/>
          <a:p>
            <a:pPr algn="ctr"/>
            <a:r>
              <a:rPr lang="en-US" altLang="zh-CN" sz="2400" dirty="0"/>
              <a:t>……</a:t>
            </a:r>
            <a:endParaRPr lang="zh-CN" altLang="en-US" sz="2400" dirty="0"/>
          </a:p>
        </p:txBody>
      </p:sp>
      <p:sp>
        <p:nvSpPr>
          <p:cNvPr id="20" name="矩形 19">
            <a:extLst>
              <a:ext uri="{FF2B5EF4-FFF2-40B4-BE49-F238E27FC236}">
                <a16:creationId xmlns:a16="http://schemas.microsoft.com/office/drawing/2014/main" id="{896B4CBD-16E0-AD5D-FE16-D31F320676D8}"/>
              </a:ext>
            </a:extLst>
          </p:cNvPr>
          <p:cNvSpPr/>
          <p:nvPr/>
        </p:nvSpPr>
        <p:spPr bwMode="auto">
          <a:xfrm>
            <a:off x="5529158" y="3083779"/>
            <a:ext cx="1080118" cy="57605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charset="0"/>
              </a:rPr>
              <a:t>分组</a:t>
            </a:r>
            <a:r>
              <a:rPr kumimoji="0" lang="en-US" altLang="zh-CN" sz="2400" b="0" i="0" u="none" strike="noStrike" cap="none" normalizeH="0" baseline="0" dirty="0">
                <a:ln>
                  <a:noFill/>
                </a:ln>
                <a:solidFill>
                  <a:schemeClr val="tx1"/>
                </a:solidFill>
                <a:effectLst/>
                <a:latin typeface="Arial" charset="0"/>
              </a:rPr>
              <a:t>1</a:t>
            </a:r>
            <a:endParaRPr kumimoji="0" lang="zh-CN" altLang="en-US" sz="2400" b="0" i="0" u="none" strike="noStrike" cap="none" normalizeH="0" baseline="0" dirty="0">
              <a:ln>
                <a:noFill/>
              </a:ln>
              <a:solidFill>
                <a:schemeClr val="tx1"/>
              </a:solidFill>
              <a:effectLst/>
              <a:latin typeface="Arial" charset="0"/>
            </a:endParaRPr>
          </a:p>
        </p:txBody>
      </p:sp>
      <p:cxnSp>
        <p:nvCxnSpPr>
          <p:cNvPr id="23" name="直接连接符 22">
            <a:extLst>
              <a:ext uri="{FF2B5EF4-FFF2-40B4-BE49-F238E27FC236}">
                <a16:creationId xmlns:a16="http://schemas.microsoft.com/office/drawing/2014/main" id="{FC8DDF9D-B8EA-BCAC-136E-8BE5BFA2B739}"/>
              </a:ext>
            </a:extLst>
          </p:cNvPr>
          <p:cNvCxnSpPr/>
          <p:nvPr/>
        </p:nvCxnSpPr>
        <p:spPr bwMode="auto">
          <a:xfrm>
            <a:off x="3044789" y="1325053"/>
            <a:ext cx="0" cy="3328083"/>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a:extLst>
              <a:ext uri="{FF2B5EF4-FFF2-40B4-BE49-F238E27FC236}">
                <a16:creationId xmlns:a16="http://schemas.microsoft.com/office/drawing/2014/main" id="{16656EA3-DB3B-BE6E-02B0-1E4844134363}"/>
              </a:ext>
            </a:extLst>
          </p:cNvPr>
          <p:cNvCxnSpPr/>
          <p:nvPr/>
        </p:nvCxnSpPr>
        <p:spPr bwMode="auto">
          <a:xfrm>
            <a:off x="4088814" y="1901106"/>
            <a:ext cx="0" cy="2752030"/>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a:extLst>
              <a:ext uri="{FF2B5EF4-FFF2-40B4-BE49-F238E27FC236}">
                <a16:creationId xmlns:a16="http://schemas.microsoft.com/office/drawing/2014/main" id="{2239413C-C6C8-BAD6-9BFB-3A25F21E8052}"/>
              </a:ext>
            </a:extLst>
          </p:cNvPr>
          <p:cNvCxnSpPr/>
          <p:nvPr/>
        </p:nvCxnSpPr>
        <p:spPr bwMode="auto">
          <a:xfrm flipH="1">
            <a:off x="5528527" y="3083779"/>
            <a:ext cx="631" cy="1569357"/>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a:extLst>
              <a:ext uri="{FF2B5EF4-FFF2-40B4-BE49-F238E27FC236}">
                <a16:creationId xmlns:a16="http://schemas.microsoft.com/office/drawing/2014/main" id="{4037E629-8CC3-CEB8-0862-C61F3ED635A6}"/>
              </a:ext>
            </a:extLst>
          </p:cNvPr>
          <p:cNvSpPr txBox="1"/>
          <p:nvPr/>
        </p:nvSpPr>
        <p:spPr>
          <a:xfrm>
            <a:off x="2864768" y="4931888"/>
            <a:ext cx="522124" cy="461665"/>
          </a:xfrm>
          <a:prstGeom prst="rect">
            <a:avLst/>
          </a:prstGeom>
          <a:noFill/>
        </p:spPr>
        <p:txBody>
          <a:bodyPr wrap="square" rtlCol="0">
            <a:spAutoFit/>
          </a:bodyPr>
          <a:lstStyle/>
          <a:p>
            <a:r>
              <a:rPr lang="en-US" altLang="zh-CN" sz="2400" dirty="0">
                <a:latin typeface="+mj-ea"/>
                <a:ea typeface="+mj-ea"/>
              </a:rPr>
              <a:t>t</a:t>
            </a:r>
            <a:endParaRPr lang="zh-CN" altLang="en-US" sz="2400" dirty="0">
              <a:latin typeface="+mj-ea"/>
              <a:ea typeface="+mj-ea"/>
            </a:endParaRPr>
          </a:p>
        </p:txBody>
      </p:sp>
      <p:sp>
        <p:nvSpPr>
          <p:cNvPr id="10" name="矩形 9">
            <a:extLst>
              <a:ext uri="{FF2B5EF4-FFF2-40B4-BE49-F238E27FC236}">
                <a16:creationId xmlns:a16="http://schemas.microsoft.com/office/drawing/2014/main" id="{CE417E58-0C71-166D-852A-DE99E015343D}"/>
              </a:ext>
            </a:extLst>
          </p:cNvPr>
          <p:cNvSpPr/>
          <p:nvPr/>
        </p:nvSpPr>
        <p:spPr bwMode="auto">
          <a:xfrm>
            <a:off x="3044790" y="758275"/>
            <a:ext cx="1044024" cy="576053"/>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effectLst/>
                <a:latin typeface="Arial" charset="0"/>
              </a:rPr>
              <a:t>分组</a:t>
            </a:r>
            <a:r>
              <a:rPr lang="en-US" altLang="zh-CN" sz="2400" dirty="0"/>
              <a:t>2</a:t>
            </a:r>
            <a:endParaRPr kumimoji="0" lang="zh-CN" altLang="en-US" sz="2400" b="0" i="0" u="none" strike="noStrike" cap="none" normalizeH="0" baseline="0" dirty="0">
              <a:ln>
                <a:noFill/>
              </a:ln>
              <a:effectLst/>
              <a:latin typeface="Arial" charset="0"/>
            </a:endParaRPr>
          </a:p>
        </p:txBody>
      </p:sp>
      <p:sp>
        <p:nvSpPr>
          <p:cNvPr id="12" name="矩形 11">
            <a:extLst>
              <a:ext uri="{FF2B5EF4-FFF2-40B4-BE49-F238E27FC236}">
                <a16:creationId xmlns:a16="http://schemas.microsoft.com/office/drawing/2014/main" id="{79919A79-DD14-761B-7056-9F723E310CE6}"/>
              </a:ext>
            </a:extLst>
          </p:cNvPr>
          <p:cNvSpPr/>
          <p:nvPr/>
        </p:nvSpPr>
        <p:spPr bwMode="auto">
          <a:xfrm>
            <a:off x="4099655" y="1334328"/>
            <a:ext cx="1044024" cy="576053"/>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effectLst/>
                <a:latin typeface="Arial" charset="0"/>
              </a:rPr>
              <a:t>分组</a:t>
            </a:r>
            <a:r>
              <a:rPr lang="en-US" altLang="zh-CN" sz="2400" dirty="0"/>
              <a:t>2</a:t>
            </a:r>
            <a:endParaRPr kumimoji="0" lang="zh-CN" altLang="en-US" sz="2400" b="0" i="0" u="none" strike="noStrike" cap="none" normalizeH="0" baseline="0" dirty="0">
              <a:ln>
                <a:noFill/>
              </a:ln>
              <a:effectLst/>
              <a:latin typeface="Arial" charset="0"/>
            </a:endParaRPr>
          </a:p>
        </p:txBody>
      </p:sp>
      <p:sp>
        <p:nvSpPr>
          <p:cNvPr id="16" name="矩形 15">
            <a:extLst>
              <a:ext uri="{FF2B5EF4-FFF2-40B4-BE49-F238E27FC236}">
                <a16:creationId xmlns:a16="http://schemas.microsoft.com/office/drawing/2014/main" id="{57F05030-F106-B644-C62C-BF89F47048C3}"/>
              </a:ext>
            </a:extLst>
          </p:cNvPr>
          <p:cNvSpPr/>
          <p:nvPr/>
        </p:nvSpPr>
        <p:spPr bwMode="auto">
          <a:xfrm>
            <a:off x="6609276" y="3083778"/>
            <a:ext cx="1044024" cy="576053"/>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effectLst/>
                <a:latin typeface="Arial" charset="0"/>
              </a:rPr>
              <a:t>分组</a:t>
            </a:r>
            <a:r>
              <a:rPr lang="en-US" altLang="zh-CN" sz="2400" dirty="0"/>
              <a:t>2</a:t>
            </a:r>
            <a:endParaRPr kumimoji="0" lang="zh-CN" altLang="en-US" sz="2400" b="0" i="0" u="none" strike="noStrike" cap="none" normalizeH="0" baseline="0" dirty="0">
              <a:ln>
                <a:noFill/>
              </a:ln>
              <a:effectLst/>
              <a:latin typeface="Arial" charset="0"/>
            </a:endParaRPr>
          </a:p>
        </p:txBody>
      </p:sp>
      <p:sp>
        <p:nvSpPr>
          <p:cNvPr id="18" name="文本框 17">
            <a:extLst>
              <a:ext uri="{FF2B5EF4-FFF2-40B4-BE49-F238E27FC236}">
                <a16:creationId xmlns:a16="http://schemas.microsoft.com/office/drawing/2014/main" id="{3449DA70-53D2-1B4F-49FC-C2F0CEE24C45}"/>
              </a:ext>
            </a:extLst>
          </p:cNvPr>
          <p:cNvSpPr txBox="1"/>
          <p:nvPr/>
        </p:nvSpPr>
        <p:spPr>
          <a:xfrm>
            <a:off x="704528" y="799423"/>
            <a:ext cx="992560" cy="461665"/>
          </a:xfrm>
          <a:prstGeom prst="rect">
            <a:avLst/>
          </a:prstGeom>
          <a:noFill/>
        </p:spPr>
        <p:txBody>
          <a:bodyPr wrap="square" rtlCol="0">
            <a:spAutoFit/>
          </a:bodyPr>
          <a:lstStyle/>
          <a:p>
            <a:r>
              <a:rPr lang="zh-CN" altLang="en-US" sz="2400" dirty="0"/>
              <a:t>起点</a:t>
            </a:r>
          </a:p>
        </p:txBody>
      </p:sp>
      <p:sp>
        <p:nvSpPr>
          <p:cNvPr id="21" name="文本框 20">
            <a:extLst>
              <a:ext uri="{FF2B5EF4-FFF2-40B4-BE49-F238E27FC236}">
                <a16:creationId xmlns:a16="http://schemas.microsoft.com/office/drawing/2014/main" id="{9AABBB58-611E-AE6C-EBC9-1A71948C636F}"/>
              </a:ext>
            </a:extLst>
          </p:cNvPr>
          <p:cNvSpPr txBox="1"/>
          <p:nvPr/>
        </p:nvSpPr>
        <p:spPr>
          <a:xfrm>
            <a:off x="652065" y="1464487"/>
            <a:ext cx="992560" cy="461665"/>
          </a:xfrm>
          <a:prstGeom prst="rect">
            <a:avLst/>
          </a:prstGeom>
          <a:noFill/>
        </p:spPr>
        <p:txBody>
          <a:bodyPr wrap="square" rtlCol="0">
            <a:spAutoFit/>
          </a:bodyPr>
          <a:lstStyle/>
          <a:p>
            <a:r>
              <a:rPr lang="zh-CN" altLang="en-US" sz="2400" dirty="0"/>
              <a:t>结点</a:t>
            </a:r>
            <a:r>
              <a:rPr lang="en-US" altLang="zh-CN" sz="2400" dirty="0"/>
              <a:t>1</a:t>
            </a:r>
            <a:endParaRPr lang="zh-CN" altLang="en-US" sz="2400" dirty="0"/>
          </a:p>
        </p:txBody>
      </p:sp>
      <p:sp>
        <p:nvSpPr>
          <p:cNvPr id="22" name="文本框 21">
            <a:extLst>
              <a:ext uri="{FF2B5EF4-FFF2-40B4-BE49-F238E27FC236}">
                <a16:creationId xmlns:a16="http://schemas.microsoft.com/office/drawing/2014/main" id="{6CF51980-48BD-9305-A67C-49CE543EFEBA}"/>
              </a:ext>
            </a:extLst>
          </p:cNvPr>
          <p:cNvSpPr txBox="1"/>
          <p:nvPr/>
        </p:nvSpPr>
        <p:spPr>
          <a:xfrm>
            <a:off x="903017" y="2204864"/>
            <a:ext cx="451048"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t>
            </a:r>
            <a:endParaRPr lang="zh-CN" altLang="en-US" sz="2400" dirty="0"/>
          </a:p>
        </p:txBody>
      </p:sp>
      <p:sp>
        <p:nvSpPr>
          <p:cNvPr id="26" name="文本框 25">
            <a:extLst>
              <a:ext uri="{FF2B5EF4-FFF2-40B4-BE49-F238E27FC236}">
                <a16:creationId xmlns:a16="http://schemas.microsoft.com/office/drawing/2014/main" id="{0C3BAF4F-E31D-5792-2A9D-D920259351EB}"/>
              </a:ext>
            </a:extLst>
          </p:cNvPr>
          <p:cNvSpPr txBox="1"/>
          <p:nvPr/>
        </p:nvSpPr>
        <p:spPr>
          <a:xfrm>
            <a:off x="513900" y="3140971"/>
            <a:ext cx="1327220" cy="461665"/>
          </a:xfrm>
          <a:prstGeom prst="rect">
            <a:avLst/>
          </a:prstGeom>
          <a:noFill/>
        </p:spPr>
        <p:txBody>
          <a:bodyPr wrap="square" rtlCol="0">
            <a:spAutoFit/>
          </a:bodyPr>
          <a:lstStyle/>
          <a:p>
            <a:r>
              <a:rPr lang="zh-CN" altLang="en-US" sz="2400" dirty="0"/>
              <a:t>结点</a:t>
            </a:r>
            <a:r>
              <a:rPr lang="en-US" altLang="zh-CN" sz="2400" dirty="0"/>
              <a:t>k-1</a:t>
            </a:r>
            <a:endParaRPr lang="zh-CN" altLang="en-US" sz="2400" dirty="0"/>
          </a:p>
        </p:txBody>
      </p:sp>
      <p:sp>
        <p:nvSpPr>
          <p:cNvPr id="28" name="文本框 27">
            <a:extLst>
              <a:ext uri="{FF2B5EF4-FFF2-40B4-BE49-F238E27FC236}">
                <a16:creationId xmlns:a16="http://schemas.microsoft.com/office/drawing/2014/main" id="{402947CB-6EB7-4899-AF46-D5702BBC0C2A}"/>
              </a:ext>
            </a:extLst>
          </p:cNvPr>
          <p:cNvSpPr txBox="1"/>
          <p:nvPr/>
        </p:nvSpPr>
        <p:spPr>
          <a:xfrm>
            <a:off x="3944888" y="5007631"/>
            <a:ext cx="522124" cy="461665"/>
          </a:xfrm>
          <a:prstGeom prst="rect">
            <a:avLst/>
          </a:prstGeom>
          <a:noFill/>
        </p:spPr>
        <p:txBody>
          <a:bodyPr wrap="square" rtlCol="0">
            <a:spAutoFit/>
          </a:bodyPr>
          <a:lstStyle/>
          <a:p>
            <a:r>
              <a:rPr lang="en-US" altLang="zh-CN" sz="2400" dirty="0">
                <a:latin typeface="+mj-ea"/>
                <a:ea typeface="+mj-ea"/>
              </a:rPr>
              <a:t>2t</a:t>
            </a:r>
            <a:endParaRPr lang="zh-CN" altLang="en-US" sz="2400" dirty="0">
              <a:latin typeface="+mj-ea"/>
              <a:ea typeface="+mj-ea"/>
            </a:endParaRPr>
          </a:p>
        </p:txBody>
      </p:sp>
      <p:sp>
        <p:nvSpPr>
          <p:cNvPr id="30" name="文本框 29">
            <a:extLst>
              <a:ext uri="{FF2B5EF4-FFF2-40B4-BE49-F238E27FC236}">
                <a16:creationId xmlns:a16="http://schemas.microsoft.com/office/drawing/2014/main" id="{9F9FA195-A59B-634F-F7B9-CD92162B55D7}"/>
              </a:ext>
            </a:extLst>
          </p:cNvPr>
          <p:cNvSpPr txBox="1"/>
          <p:nvPr/>
        </p:nvSpPr>
        <p:spPr>
          <a:xfrm>
            <a:off x="5143679" y="5007631"/>
            <a:ext cx="1197703" cy="461665"/>
          </a:xfrm>
          <a:prstGeom prst="rect">
            <a:avLst/>
          </a:prstGeom>
          <a:noFill/>
        </p:spPr>
        <p:txBody>
          <a:bodyPr wrap="square" rtlCol="0">
            <a:spAutoFit/>
          </a:bodyPr>
          <a:lstStyle/>
          <a:p>
            <a:r>
              <a:rPr lang="en-US" altLang="zh-CN" sz="2400" dirty="0">
                <a:latin typeface="+mj-ea"/>
                <a:ea typeface="+mj-ea"/>
              </a:rPr>
              <a:t>(k -1)t</a:t>
            </a:r>
            <a:endParaRPr lang="zh-CN" altLang="en-US" sz="2400" dirty="0">
              <a:latin typeface="+mj-ea"/>
              <a:ea typeface="+mj-ea"/>
            </a:endParaRPr>
          </a:p>
        </p:txBody>
      </p:sp>
    </p:spTree>
    <p:extLst>
      <p:ext uri="{BB962C8B-B14F-4D97-AF65-F5344CB8AC3E}">
        <p14:creationId xmlns:p14="http://schemas.microsoft.com/office/powerpoint/2010/main" val="408480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9" grpId="0"/>
      <p:bldP spid="20" grpId="0" animBg="1"/>
      <p:bldP spid="9" grpId="0"/>
      <p:bldP spid="10" grpId="0" animBg="1"/>
      <p:bldP spid="12" grpId="0" animBg="1"/>
      <p:bldP spid="16" grpId="0" animBg="1"/>
      <p:bldP spid="28" grpId="0"/>
      <p:bldP spid="3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F1CAEF9-F96B-4AB4-8DB5-1708CE5CE577}"/>
                  </a:ext>
                </a:extLst>
              </p:cNvPr>
              <p:cNvSpPr txBox="1">
                <a:spLocks noChangeArrowheads="1"/>
              </p:cNvSpPr>
              <p:nvPr/>
            </p:nvSpPr>
            <p:spPr bwMode="auto">
              <a:xfrm>
                <a:off x="560512" y="1268760"/>
                <a:ext cx="9066212" cy="15598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从而</a:t>
                </a:r>
                <a:r>
                  <a:rPr lang="en-US" altLang="zh-CN" sz="2800" kern="0" dirty="0"/>
                  <a:t>n</a:t>
                </a:r>
                <a:r>
                  <a:rPr lang="zh-CN" altLang="en-US" sz="2800" kern="0" dirty="0"/>
                  <a:t>个分组的发送时延为</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d>
                        <m:dPr>
                          <m:ctrlPr>
                            <a:rPr lang="en-US" altLang="zh-CN" sz="2800" b="1" i="1" kern="0" smtClean="0">
                              <a:latin typeface="Cambria Math" panose="02040503050406030204" pitchFamily="18" charset="0"/>
                            </a:rPr>
                          </m:ctrlPr>
                        </m:dPr>
                        <m:e>
                          <m:r>
                            <a:rPr lang="en-US" altLang="zh-CN" sz="2800" b="1" i="1" kern="0" smtClean="0">
                              <a:latin typeface="Cambria Math" panose="02040503050406030204" pitchFamily="18" charset="0"/>
                            </a:rPr>
                            <m:t>𝒌</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m:t>
                          </m:r>
                        </m:e>
                      </m:d>
                      <m:r>
                        <a:rPr lang="en-US" altLang="zh-CN" sz="2800" b="1" i="1" kern="0" smtClean="0">
                          <a:latin typeface="Cambria Math" panose="02040503050406030204" pitchFamily="18" charset="0"/>
                        </a:rPr>
                        <m:t>𝒕</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𝒏𝒕</m:t>
                      </m:r>
                      <m:r>
                        <a:rPr lang="en-US" altLang="zh-CN" sz="2800" b="1" i="1" kern="0" smtClean="0">
                          <a:latin typeface="Cambria Math" panose="02040503050406030204" pitchFamily="18" charset="0"/>
                        </a:rPr>
                        <m:t>=</m:t>
                      </m:r>
                      <m:f>
                        <m:fPr>
                          <m:ctrlPr>
                            <a:rPr lang="en-US" altLang="zh-CN" sz="2800" b="1" i="1" kern="0" smtClean="0">
                              <a:latin typeface="Cambria Math" panose="02040503050406030204" pitchFamily="18" charset="0"/>
                            </a:rPr>
                          </m:ctrlPr>
                        </m:fPr>
                        <m:num>
                          <m:d>
                            <m:dPr>
                              <m:ctrlPr>
                                <a:rPr lang="en-US" altLang="zh-CN" sz="2800" b="1" i="1" kern="0" smtClean="0">
                                  <a:latin typeface="Cambria Math" panose="02040503050406030204" pitchFamily="18" charset="0"/>
                                </a:rPr>
                              </m:ctrlPr>
                            </m:dPr>
                            <m:e>
                              <m:r>
                                <a:rPr lang="en-US" altLang="zh-CN" sz="2800" b="1" i="1" kern="0" smtClean="0">
                                  <a:latin typeface="Cambria Math" panose="02040503050406030204" pitchFamily="18" charset="0"/>
                                </a:rPr>
                                <m:t>𝒌</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m:t>
                              </m:r>
                            </m:e>
                          </m:d>
                          <m:r>
                            <a:rPr lang="en-US" altLang="zh-CN" sz="2800" b="1" i="1" kern="0" smtClean="0">
                              <a:latin typeface="Cambria Math" panose="02040503050406030204" pitchFamily="18" charset="0"/>
                            </a:rPr>
                            <m:t>𝒑</m:t>
                          </m:r>
                        </m:num>
                        <m:den>
                          <m:r>
                            <a:rPr lang="en-US" altLang="zh-CN" sz="2800" b="1" i="1" kern="0" smtClean="0">
                              <a:latin typeface="Cambria Math" panose="02040503050406030204" pitchFamily="18" charset="0"/>
                            </a:rPr>
                            <m:t>𝒃</m:t>
                          </m:r>
                        </m:den>
                      </m:f>
                      <m:r>
                        <a:rPr lang="en-US" altLang="zh-CN" sz="2800" b="1" i="1" kern="0" smtClean="0">
                          <a:latin typeface="Cambria Math" panose="02040503050406030204" pitchFamily="18" charset="0"/>
                        </a:rPr>
                        <m:t>+</m:t>
                      </m:r>
                      <m:f>
                        <m:fPr>
                          <m:ctrlPr>
                            <a:rPr lang="en-US" altLang="zh-CN" sz="2800" b="1" i="1" kern="0" smtClean="0">
                              <a:latin typeface="Cambria Math" panose="02040503050406030204" pitchFamily="18" charset="0"/>
                            </a:rPr>
                          </m:ctrlPr>
                        </m:fPr>
                        <m:num>
                          <m:r>
                            <a:rPr lang="en-US" altLang="zh-CN" sz="2800" b="1" i="1" kern="0" smtClean="0">
                              <a:latin typeface="Cambria Math" panose="02040503050406030204" pitchFamily="18" charset="0"/>
                            </a:rPr>
                            <m:t>𝒏𝒑</m:t>
                          </m:r>
                        </m:num>
                        <m:den>
                          <m:r>
                            <a:rPr lang="en-US" altLang="zh-CN" sz="2800" b="1" i="1" kern="0" smtClean="0">
                              <a:latin typeface="Cambria Math" panose="02040503050406030204" pitchFamily="18" charset="0"/>
                            </a:rPr>
                            <m:t>𝒃</m:t>
                          </m:r>
                        </m:den>
                      </m:f>
                      <m:r>
                        <a:rPr lang="en-US" altLang="zh-CN" sz="2800" b="1" i="1" kern="0" smtClean="0">
                          <a:latin typeface="Cambria Math" panose="02040503050406030204" pitchFamily="18" charset="0"/>
                        </a:rPr>
                        <m:t>,</m:t>
                      </m:r>
                    </m:oMath>
                  </m:oMathPara>
                </a14:m>
                <a:endParaRPr lang="en-US" altLang="zh-CN" sz="2800" kern="0" dirty="0"/>
              </a:p>
            </p:txBody>
          </p:sp>
        </mc:Choice>
        <mc:Fallback xmlns="">
          <p:sp>
            <p:nvSpPr>
              <p:cNvPr id="4" name="Rectangle 3">
                <a:extLst>
                  <a:ext uri="{FF2B5EF4-FFF2-40B4-BE49-F238E27FC236}">
                    <a16:creationId xmlns:a16="http://schemas.microsoft.com/office/drawing/2014/main" id="{3F1CAEF9-F96B-4AB4-8DB5-1708CE5CE577}"/>
                  </a:ext>
                </a:extLst>
              </p:cNvPr>
              <p:cNvSpPr txBox="1">
                <a:spLocks noRot="1" noChangeAspect="1" noMove="1" noResize="1" noEditPoints="1" noAdjustHandles="1" noChangeArrowheads="1" noChangeShapeType="1" noTextEdit="1"/>
              </p:cNvSpPr>
              <p:nvPr/>
            </p:nvSpPr>
            <p:spPr bwMode="auto">
              <a:xfrm>
                <a:off x="560512" y="1268760"/>
                <a:ext cx="9066212" cy="1559898"/>
              </a:xfrm>
              <a:prstGeom prst="rect">
                <a:avLst/>
              </a:prstGeom>
              <a:blipFill>
                <a:blip r:embed="rId3"/>
                <a:stretch>
                  <a:fillRect l="-1412" t="-39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DF36E3AA-88F8-6C3A-2633-DCA32AE9EC0D}"/>
                  </a:ext>
                </a:extLst>
              </p:cNvPr>
              <p:cNvSpPr txBox="1">
                <a:spLocks noChangeArrowheads="1"/>
              </p:cNvSpPr>
              <p:nvPr/>
            </p:nvSpPr>
            <p:spPr bwMode="auto">
              <a:xfrm>
                <a:off x="593139" y="2828658"/>
                <a:ext cx="9066212" cy="15598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分组交换的总时延为</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rPr>
                        <m:t>𝒌𝒅</m:t>
                      </m:r>
                      <m:r>
                        <a:rPr lang="en-US" altLang="zh-CN" sz="2800" b="1" i="1" kern="0" smtClean="0">
                          <a:latin typeface="Cambria Math" panose="02040503050406030204" pitchFamily="18" charset="0"/>
                        </a:rPr>
                        <m:t>+</m:t>
                      </m:r>
                      <m:f>
                        <m:fPr>
                          <m:ctrlPr>
                            <a:rPr lang="en-US" altLang="zh-CN" sz="2800" b="1" i="1" kern="0" smtClean="0">
                              <a:latin typeface="Cambria Math" panose="02040503050406030204" pitchFamily="18" charset="0"/>
                            </a:rPr>
                          </m:ctrlPr>
                        </m:fPr>
                        <m:num>
                          <m:d>
                            <m:dPr>
                              <m:ctrlPr>
                                <a:rPr lang="en-US" altLang="zh-CN" sz="2800" b="1" i="1" kern="0" smtClean="0">
                                  <a:latin typeface="Cambria Math" panose="02040503050406030204" pitchFamily="18" charset="0"/>
                                </a:rPr>
                              </m:ctrlPr>
                            </m:dPr>
                            <m:e>
                              <m:r>
                                <a:rPr lang="en-US" altLang="zh-CN" sz="2800" b="1" i="1" kern="0" smtClean="0">
                                  <a:latin typeface="Cambria Math" panose="02040503050406030204" pitchFamily="18" charset="0"/>
                                </a:rPr>
                                <m:t>𝒌</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m:t>
                              </m:r>
                            </m:e>
                          </m:d>
                          <m:r>
                            <a:rPr lang="en-US" altLang="zh-CN" sz="2800" b="1" i="1" kern="0" smtClean="0">
                              <a:latin typeface="Cambria Math" panose="02040503050406030204" pitchFamily="18" charset="0"/>
                            </a:rPr>
                            <m:t>𝒑</m:t>
                          </m:r>
                        </m:num>
                        <m:den>
                          <m:r>
                            <a:rPr lang="en-US" altLang="zh-CN" sz="2800" b="1" i="1" kern="0" smtClean="0">
                              <a:latin typeface="Cambria Math" panose="02040503050406030204" pitchFamily="18" charset="0"/>
                            </a:rPr>
                            <m:t>𝒃</m:t>
                          </m:r>
                        </m:den>
                      </m:f>
                      <m:r>
                        <a:rPr lang="en-US" altLang="zh-CN" sz="2800" b="1" i="1" kern="0" smtClean="0">
                          <a:latin typeface="Cambria Math" panose="02040503050406030204" pitchFamily="18" charset="0"/>
                        </a:rPr>
                        <m:t>+</m:t>
                      </m:r>
                      <m:f>
                        <m:fPr>
                          <m:ctrlPr>
                            <a:rPr lang="en-US" altLang="zh-CN" sz="2800" b="1" i="1" kern="0" smtClean="0">
                              <a:latin typeface="Cambria Math" panose="02040503050406030204" pitchFamily="18" charset="0"/>
                            </a:rPr>
                          </m:ctrlPr>
                        </m:fPr>
                        <m:num>
                          <m:r>
                            <a:rPr lang="en-US" altLang="zh-CN" sz="2800" b="1" i="1" kern="0" smtClean="0">
                              <a:latin typeface="Cambria Math" panose="02040503050406030204" pitchFamily="18" charset="0"/>
                            </a:rPr>
                            <m:t>𝒏𝒑</m:t>
                          </m:r>
                        </m:num>
                        <m:den>
                          <m:r>
                            <a:rPr lang="en-US" altLang="zh-CN" sz="2800" b="1" i="1" kern="0" smtClean="0">
                              <a:latin typeface="Cambria Math" panose="02040503050406030204" pitchFamily="18" charset="0"/>
                            </a:rPr>
                            <m:t>𝒃</m:t>
                          </m:r>
                        </m:den>
                      </m:f>
                      <m:r>
                        <a:rPr lang="en-US" altLang="zh-CN" sz="2800" b="1" i="1" kern="0" smtClean="0">
                          <a:latin typeface="Cambria Math" panose="02040503050406030204" pitchFamily="18" charset="0"/>
                        </a:rPr>
                        <m:t>,</m:t>
                      </m:r>
                    </m:oMath>
                  </m:oMathPara>
                </a14:m>
                <a:endParaRPr lang="en-US" altLang="zh-CN" sz="2800" kern="0" dirty="0"/>
              </a:p>
            </p:txBody>
          </p:sp>
        </mc:Choice>
        <mc:Fallback xmlns="">
          <p:sp>
            <p:nvSpPr>
              <p:cNvPr id="5" name="Rectangle 3">
                <a:extLst>
                  <a:ext uri="{FF2B5EF4-FFF2-40B4-BE49-F238E27FC236}">
                    <a16:creationId xmlns:a16="http://schemas.microsoft.com/office/drawing/2014/main" id="{DF36E3AA-88F8-6C3A-2633-DCA32AE9EC0D}"/>
                  </a:ext>
                </a:extLst>
              </p:cNvPr>
              <p:cNvSpPr txBox="1">
                <a:spLocks noRot="1" noChangeAspect="1" noMove="1" noResize="1" noEditPoints="1" noAdjustHandles="1" noChangeArrowheads="1" noChangeShapeType="1" noTextEdit="1"/>
              </p:cNvSpPr>
              <p:nvPr/>
            </p:nvSpPr>
            <p:spPr bwMode="auto">
              <a:xfrm>
                <a:off x="593139" y="2828658"/>
                <a:ext cx="9066212" cy="1559898"/>
              </a:xfrm>
              <a:prstGeom prst="rect">
                <a:avLst/>
              </a:prstGeom>
              <a:blipFill>
                <a:blip r:embed="rId4"/>
                <a:stretch>
                  <a:fillRect l="-1344" t="-39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006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560512" y="764703"/>
                <a:ext cx="9066212" cy="172819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根据题意，分组的首部很短，所以</a:t>
                </a:r>
                <a14:m>
                  <m:oMath xmlns:m="http://schemas.openxmlformats.org/officeDocument/2006/math">
                    <m:r>
                      <a:rPr lang="en-US" altLang="zh-CN" sz="2800" b="1" i="1" kern="0" smtClean="0">
                        <a:latin typeface="Cambria Math" panose="02040503050406030204" pitchFamily="18" charset="0"/>
                      </a:rPr>
                      <m:t>𝒏𝒑</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𝒙</m:t>
                    </m:r>
                  </m:oMath>
                </a14:m>
                <a:r>
                  <a:rPr lang="en-US" altLang="zh-CN" sz="2800" kern="0" dirty="0"/>
                  <a:t>, </a:t>
                </a:r>
                <a:r>
                  <a:rPr lang="zh-CN" altLang="en-US" sz="2800" kern="0" dirty="0"/>
                  <a:t>因此要使</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i="1" kern="0">
                          <a:latin typeface="Cambria Math" panose="02040503050406030204" pitchFamily="18" charset="0"/>
                        </a:rPr>
                        <m:t>𝒌𝒅</m:t>
                      </m:r>
                      <m:r>
                        <a:rPr lang="en-US" altLang="zh-CN" sz="2800" i="1" kern="0">
                          <a:latin typeface="Cambria Math" panose="02040503050406030204" pitchFamily="18" charset="0"/>
                        </a:rPr>
                        <m:t>+</m:t>
                      </m:r>
                      <m:f>
                        <m:fPr>
                          <m:ctrlPr>
                            <a:rPr lang="en-US" altLang="zh-CN" sz="2800" i="1" kern="0">
                              <a:latin typeface="Cambria Math" panose="02040503050406030204" pitchFamily="18" charset="0"/>
                            </a:rPr>
                          </m:ctrlPr>
                        </m:fPr>
                        <m:num>
                          <m:d>
                            <m:dPr>
                              <m:ctrlPr>
                                <a:rPr lang="en-US" altLang="zh-CN" sz="2800" i="1" kern="0">
                                  <a:latin typeface="Cambria Math" panose="02040503050406030204" pitchFamily="18" charset="0"/>
                                </a:rPr>
                              </m:ctrlPr>
                            </m:dPr>
                            <m:e>
                              <m:r>
                                <a:rPr lang="en-US" altLang="zh-CN" sz="2800" i="1" kern="0">
                                  <a:latin typeface="Cambria Math" panose="02040503050406030204" pitchFamily="18" charset="0"/>
                                </a:rPr>
                                <m:t>𝒌</m:t>
                              </m:r>
                              <m:r>
                                <a:rPr lang="en-US" altLang="zh-CN" sz="2800" i="1" kern="0">
                                  <a:latin typeface="Cambria Math" panose="02040503050406030204" pitchFamily="18" charset="0"/>
                                </a:rPr>
                                <m:t>−</m:t>
                              </m:r>
                              <m:r>
                                <a:rPr lang="en-US" altLang="zh-CN" sz="2800" i="1" kern="0">
                                  <a:latin typeface="Cambria Math" panose="02040503050406030204" pitchFamily="18" charset="0"/>
                                </a:rPr>
                                <m:t>𝟏</m:t>
                              </m:r>
                            </m:e>
                          </m:d>
                          <m:r>
                            <a:rPr lang="en-US" altLang="zh-CN" sz="2800" i="1" kern="0">
                              <a:latin typeface="Cambria Math" panose="02040503050406030204" pitchFamily="18" charset="0"/>
                            </a:rPr>
                            <m:t>𝒑</m:t>
                          </m:r>
                        </m:num>
                        <m:den>
                          <m:r>
                            <a:rPr lang="en-US" altLang="zh-CN" sz="2800" i="1" kern="0">
                              <a:latin typeface="Cambria Math" panose="02040503050406030204" pitchFamily="18" charset="0"/>
                            </a:rPr>
                            <m:t>𝒃</m:t>
                          </m:r>
                        </m:den>
                      </m:f>
                      <m:r>
                        <a:rPr lang="en-US" altLang="zh-CN" sz="2800" i="1" kern="0">
                          <a:latin typeface="Cambria Math" panose="02040503050406030204" pitchFamily="18" charset="0"/>
                        </a:rPr>
                        <m:t>+</m:t>
                      </m:r>
                      <m:f>
                        <m:fPr>
                          <m:ctrlPr>
                            <a:rPr lang="en-US" altLang="zh-CN" sz="2800" i="1" kern="0">
                              <a:latin typeface="Cambria Math" panose="02040503050406030204" pitchFamily="18" charset="0"/>
                            </a:rPr>
                          </m:ctrlPr>
                        </m:fPr>
                        <m:num>
                          <m:r>
                            <a:rPr lang="en-US" altLang="zh-CN" sz="2800" i="1" kern="0">
                              <a:latin typeface="Cambria Math" panose="02040503050406030204" pitchFamily="18" charset="0"/>
                            </a:rPr>
                            <m:t>𝒏𝒑</m:t>
                          </m:r>
                        </m:num>
                        <m:den>
                          <m:r>
                            <a:rPr lang="en-US" altLang="zh-CN" sz="2800" i="1" kern="0">
                              <a:latin typeface="Cambria Math" panose="02040503050406030204" pitchFamily="18" charset="0"/>
                            </a:rPr>
                            <m:t>𝒃</m:t>
                          </m:r>
                        </m:den>
                      </m:f>
                      <m:r>
                        <a:rPr lang="en-US" altLang="zh-CN" sz="2800" i="1" kern="0">
                          <a:latin typeface="Cambria Math" panose="02040503050406030204" pitchFamily="18" charset="0"/>
                        </a:rPr>
                        <m:t>&lt;</m:t>
                      </m:r>
                      <m:r>
                        <a:rPr lang="en-US" altLang="zh-CN" sz="2800" i="1" kern="0">
                          <a:latin typeface="Cambria Math" panose="02040503050406030204" pitchFamily="18" charset="0"/>
                        </a:rPr>
                        <m:t>𝒔</m:t>
                      </m:r>
                      <m:r>
                        <a:rPr lang="en-US" altLang="zh-CN" sz="2800" i="1" kern="0">
                          <a:latin typeface="Cambria Math" panose="02040503050406030204" pitchFamily="18" charset="0"/>
                        </a:rPr>
                        <m:t>+</m:t>
                      </m:r>
                      <m:f>
                        <m:fPr>
                          <m:ctrlPr>
                            <a:rPr lang="en-US" altLang="zh-CN" sz="2800" i="1" kern="0">
                              <a:latin typeface="Cambria Math" panose="02040503050406030204" pitchFamily="18" charset="0"/>
                            </a:rPr>
                          </m:ctrlPr>
                        </m:fPr>
                        <m:num>
                          <m:r>
                            <a:rPr lang="en-US" altLang="zh-CN" sz="2800" i="1" kern="0">
                              <a:latin typeface="Cambria Math" panose="02040503050406030204" pitchFamily="18" charset="0"/>
                            </a:rPr>
                            <m:t>𝒙</m:t>
                          </m:r>
                        </m:num>
                        <m:den>
                          <m:r>
                            <a:rPr lang="en-US" altLang="zh-CN" sz="2800" i="1" kern="0">
                              <a:latin typeface="Cambria Math" panose="02040503050406030204" pitchFamily="18" charset="0"/>
                            </a:rPr>
                            <m:t>𝒃</m:t>
                          </m:r>
                        </m:den>
                      </m:f>
                      <m:r>
                        <a:rPr lang="en-US" altLang="zh-CN" sz="2800" i="1" kern="0">
                          <a:latin typeface="Cambria Math" panose="02040503050406030204" pitchFamily="18" charset="0"/>
                        </a:rPr>
                        <m:t>+</m:t>
                      </m:r>
                      <m:r>
                        <a:rPr lang="en-US" altLang="zh-CN" sz="2800" i="1" kern="0">
                          <a:latin typeface="Cambria Math" panose="02040503050406030204" pitchFamily="18" charset="0"/>
                        </a:rPr>
                        <m:t>𝒌𝒅</m:t>
                      </m:r>
                    </m:oMath>
                  </m:oMathPara>
                </a14:m>
                <a:endParaRPr lang="en-US" altLang="zh-CN" sz="2800" kern="0" dirty="0"/>
              </a:p>
            </p:txBody>
          </p:sp>
        </mc:Choice>
        <mc:Fallback xmlns="">
          <p:sp>
            <p:nvSpPr>
              <p:cNvPr id="3" name="Rectangle 3">
                <a:extLst>
                  <a:ext uri="{FF2B5EF4-FFF2-40B4-BE49-F238E27FC236}">
                    <a16:creationId xmlns:a16="http://schemas.microsoft.com/office/drawing/2014/main" id="{89E25777-A32D-5346-809C-CF8EFBFB5184}"/>
                  </a:ext>
                </a:extLst>
              </p:cNvPr>
              <p:cNvSpPr txBox="1">
                <a:spLocks noRot="1" noChangeAspect="1" noMove="1" noResize="1" noEditPoints="1" noAdjustHandles="1" noChangeArrowheads="1" noChangeShapeType="1" noTextEdit="1"/>
              </p:cNvSpPr>
              <p:nvPr/>
            </p:nvSpPr>
            <p:spPr bwMode="auto">
              <a:xfrm>
                <a:off x="560512" y="764703"/>
                <a:ext cx="9066212" cy="1728193"/>
              </a:xfrm>
              <a:prstGeom prst="rect">
                <a:avLst/>
              </a:prstGeom>
              <a:blipFill>
                <a:blip r:embed="rId3"/>
                <a:stretch>
                  <a:fillRect l="-1412" t="-35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F1CAEF9-F96B-4AB4-8DB5-1708CE5CE577}"/>
                  </a:ext>
                </a:extLst>
              </p:cNvPr>
              <p:cNvSpPr txBox="1">
                <a:spLocks noChangeArrowheads="1"/>
              </p:cNvSpPr>
              <p:nvPr/>
            </p:nvSpPr>
            <p:spPr bwMode="auto">
              <a:xfrm>
                <a:off x="419894" y="2420888"/>
                <a:ext cx="9066212" cy="121199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i="1" kern="0" smtClean="0">
                          <a:latin typeface="Cambria Math" panose="02040503050406030204" pitchFamily="18" charset="0"/>
                          <a:ea typeface="Cambria Math" panose="02040503050406030204" pitchFamily="18" charset="0"/>
                        </a:rPr>
                        <m:t>⇐</m:t>
                      </m:r>
                      <m:f>
                        <m:fPr>
                          <m:ctrlPr>
                            <a:rPr lang="en-US" altLang="zh-CN" sz="2800" i="1" kern="0">
                              <a:latin typeface="Cambria Math" panose="02040503050406030204" pitchFamily="18" charset="0"/>
                            </a:rPr>
                          </m:ctrlPr>
                        </m:fPr>
                        <m:num>
                          <m:d>
                            <m:dPr>
                              <m:ctrlPr>
                                <a:rPr lang="en-US" altLang="zh-CN" sz="2800" i="1" kern="0">
                                  <a:latin typeface="Cambria Math" panose="02040503050406030204" pitchFamily="18" charset="0"/>
                                </a:rPr>
                              </m:ctrlPr>
                            </m:dPr>
                            <m:e>
                              <m:r>
                                <a:rPr lang="en-US" altLang="zh-CN" sz="2800" i="1" kern="0">
                                  <a:latin typeface="Cambria Math" panose="02040503050406030204" pitchFamily="18" charset="0"/>
                                </a:rPr>
                                <m:t>𝒌</m:t>
                              </m:r>
                              <m:r>
                                <a:rPr lang="en-US" altLang="zh-CN" sz="2800" i="1" kern="0">
                                  <a:latin typeface="Cambria Math" panose="02040503050406030204" pitchFamily="18" charset="0"/>
                                </a:rPr>
                                <m:t>−</m:t>
                              </m:r>
                              <m:r>
                                <a:rPr lang="en-US" altLang="zh-CN" sz="2800" i="1" kern="0">
                                  <a:latin typeface="Cambria Math" panose="02040503050406030204" pitchFamily="18" charset="0"/>
                                </a:rPr>
                                <m:t>𝟏</m:t>
                              </m:r>
                            </m:e>
                          </m:d>
                          <m:r>
                            <a:rPr lang="en-US" altLang="zh-CN" sz="2800" i="1" kern="0">
                              <a:latin typeface="Cambria Math" panose="02040503050406030204" pitchFamily="18" charset="0"/>
                            </a:rPr>
                            <m:t>𝒑</m:t>
                          </m:r>
                        </m:num>
                        <m:den>
                          <m:r>
                            <a:rPr lang="en-US" altLang="zh-CN" sz="2800" i="1" kern="0">
                              <a:latin typeface="Cambria Math" panose="02040503050406030204" pitchFamily="18" charset="0"/>
                            </a:rPr>
                            <m:t>𝒃</m:t>
                          </m:r>
                        </m:den>
                      </m:f>
                      <m:r>
                        <a:rPr lang="en-US" altLang="zh-CN" sz="2800" i="1" kern="0">
                          <a:latin typeface="Cambria Math" panose="02040503050406030204" pitchFamily="18" charset="0"/>
                        </a:rPr>
                        <m:t>+</m:t>
                      </m:r>
                      <m:f>
                        <m:fPr>
                          <m:ctrlPr>
                            <a:rPr lang="en-US" altLang="zh-CN" sz="2800" i="1" kern="0">
                              <a:latin typeface="Cambria Math" panose="02040503050406030204" pitchFamily="18" charset="0"/>
                            </a:rPr>
                          </m:ctrlPr>
                        </m:fPr>
                        <m:num>
                          <m:r>
                            <a:rPr lang="en-US" altLang="zh-CN" sz="2800" i="1" kern="0">
                              <a:latin typeface="Cambria Math" panose="02040503050406030204" pitchFamily="18" charset="0"/>
                            </a:rPr>
                            <m:t>𝒏𝒑</m:t>
                          </m:r>
                        </m:num>
                        <m:den>
                          <m:r>
                            <a:rPr lang="en-US" altLang="zh-CN" sz="2800" i="1" kern="0">
                              <a:latin typeface="Cambria Math" panose="02040503050406030204" pitchFamily="18" charset="0"/>
                            </a:rPr>
                            <m:t>𝒃</m:t>
                          </m:r>
                        </m:den>
                      </m:f>
                      <m:r>
                        <a:rPr lang="en-US" altLang="zh-CN" sz="2800" i="1" kern="0">
                          <a:latin typeface="Cambria Math" panose="02040503050406030204" pitchFamily="18" charset="0"/>
                        </a:rPr>
                        <m:t>&lt;</m:t>
                      </m:r>
                      <m:r>
                        <a:rPr lang="en-US" altLang="zh-CN" sz="2800" i="1" kern="0">
                          <a:latin typeface="Cambria Math" panose="02040503050406030204" pitchFamily="18" charset="0"/>
                        </a:rPr>
                        <m:t>𝒔</m:t>
                      </m:r>
                      <m:r>
                        <a:rPr lang="en-US" altLang="zh-CN" sz="2800" i="1" kern="0">
                          <a:latin typeface="Cambria Math" panose="02040503050406030204" pitchFamily="18" charset="0"/>
                        </a:rPr>
                        <m:t>+</m:t>
                      </m:r>
                      <m:f>
                        <m:fPr>
                          <m:ctrlPr>
                            <a:rPr lang="en-US" altLang="zh-CN" sz="2800" i="1" kern="0">
                              <a:latin typeface="Cambria Math" panose="02040503050406030204" pitchFamily="18" charset="0"/>
                            </a:rPr>
                          </m:ctrlPr>
                        </m:fPr>
                        <m:num>
                          <m:r>
                            <a:rPr lang="en-US" altLang="zh-CN" sz="2800" i="1" kern="0">
                              <a:latin typeface="Cambria Math" panose="02040503050406030204" pitchFamily="18" charset="0"/>
                            </a:rPr>
                            <m:t>𝒙</m:t>
                          </m:r>
                        </m:num>
                        <m:den>
                          <m:r>
                            <a:rPr lang="en-US" altLang="zh-CN" sz="2800" i="1" kern="0">
                              <a:latin typeface="Cambria Math" panose="02040503050406030204" pitchFamily="18" charset="0"/>
                            </a:rPr>
                            <m:t>𝒃</m:t>
                          </m:r>
                        </m:den>
                      </m:f>
                    </m:oMath>
                  </m:oMathPara>
                </a14:m>
                <a:endParaRPr lang="en-US" altLang="zh-CN" sz="2800" kern="0" dirty="0"/>
              </a:p>
            </p:txBody>
          </p:sp>
        </mc:Choice>
        <mc:Fallback xmlns="">
          <p:sp>
            <p:nvSpPr>
              <p:cNvPr id="4" name="Rectangle 3">
                <a:extLst>
                  <a:ext uri="{FF2B5EF4-FFF2-40B4-BE49-F238E27FC236}">
                    <a16:creationId xmlns:a16="http://schemas.microsoft.com/office/drawing/2014/main" id="{3F1CAEF9-F96B-4AB4-8DB5-1708CE5CE577}"/>
                  </a:ext>
                </a:extLst>
              </p:cNvPr>
              <p:cNvSpPr txBox="1">
                <a:spLocks noRot="1" noChangeAspect="1" noMove="1" noResize="1" noEditPoints="1" noAdjustHandles="1" noChangeArrowheads="1" noChangeShapeType="1" noTextEdit="1"/>
              </p:cNvSpPr>
              <p:nvPr/>
            </p:nvSpPr>
            <p:spPr bwMode="auto">
              <a:xfrm>
                <a:off x="419894" y="2420888"/>
                <a:ext cx="9066212" cy="1211996"/>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0B1D9F10-F12D-7987-E8B2-1A07F33C19E4}"/>
                  </a:ext>
                </a:extLst>
              </p:cNvPr>
              <p:cNvSpPr txBox="1">
                <a:spLocks noChangeArrowheads="1"/>
              </p:cNvSpPr>
              <p:nvPr/>
            </p:nvSpPr>
            <p:spPr bwMode="auto">
              <a:xfrm>
                <a:off x="419894" y="3543083"/>
                <a:ext cx="9066212" cy="121199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i="1" kern="0" smtClean="0">
                          <a:latin typeface="Cambria Math" panose="02040503050406030204" pitchFamily="18" charset="0"/>
                          <a:ea typeface="Cambria Math" panose="02040503050406030204" pitchFamily="18" charset="0"/>
                        </a:rPr>
                        <m:t>⇐</m:t>
                      </m:r>
                      <m:f>
                        <m:fPr>
                          <m:ctrlPr>
                            <a:rPr lang="en-US" altLang="zh-CN" sz="2800" i="1" kern="0">
                              <a:latin typeface="Cambria Math" panose="02040503050406030204" pitchFamily="18" charset="0"/>
                            </a:rPr>
                          </m:ctrlPr>
                        </m:fPr>
                        <m:num>
                          <m:d>
                            <m:dPr>
                              <m:ctrlPr>
                                <a:rPr lang="en-US" altLang="zh-CN" sz="2800" i="1" kern="0">
                                  <a:latin typeface="Cambria Math" panose="02040503050406030204" pitchFamily="18" charset="0"/>
                                </a:rPr>
                              </m:ctrlPr>
                            </m:dPr>
                            <m:e>
                              <m:r>
                                <a:rPr lang="en-US" altLang="zh-CN" sz="2800" i="1" kern="0">
                                  <a:latin typeface="Cambria Math" panose="02040503050406030204" pitchFamily="18" charset="0"/>
                                </a:rPr>
                                <m:t>𝒌</m:t>
                              </m:r>
                              <m:r>
                                <a:rPr lang="en-US" altLang="zh-CN" sz="2800" i="1" kern="0">
                                  <a:latin typeface="Cambria Math" panose="02040503050406030204" pitchFamily="18" charset="0"/>
                                </a:rPr>
                                <m:t>−</m:t>
                              </m:r>
                              <m:r>
                                <a:rPr lang="en-US" altLang="zh-CN" sz="2800" i="1" kern="0">
                                  <a:latin typeface="Cambria Math" panose="02040503050406030204" pitchFamily="18" charset="0"/>
                                </a:rPr>
                                <m:t>𝟏</m:t>
                              </m:r>
                            </m:e>
                          </m:d>
                          <m:r>
                            <a:rPr lang="en-US" altLang="zh-CN" sz="2800" i="1" kern="0">
                              <a:latin typeface="Cambria Math" panose="02040503050406030204" pitchFamily="18" charset="0"/>
                            </a:rPr>
                            <m:t>𝒑</m:t>
                          </m:r>
                        </m:num>
                        <m:den>
                          <m:r>
                            <a:rPr lang="en-US" altLang="zh-CN" sz="2800" i="1" kern="0">
                              <a:latin typeface="Cambria Math" panose="02040503050406030204" pitchFamily="18" charset="0"/>
                            </a:rPr>
                            <m:t>𝒃</m:t>
                          </m:r>
                        </m:den>
                      </m:f>
                      <m:r>
                        <a:rPr lang="en-US" altLang="zh-CN" sz="2800" i="1" kern="0">
                          <a:latin typeface="Cambria Math" panose="02040503050406030204" pitchFamily="18" charset="0"/>
                        </a:rPr>
                        <m:t>&lt;</m:t>
                      </m:r>
                      <m:r>
                        <a:rPr lang="en-US" altLang="zh-CN" sz="2800" i="1" kern="0">
                          <a:latin typeface="Cambria Math" panose="02040503050406030204" pitchFamily="18" charset="0"/>
                        </a:rPr>
                        <m:t>𝒔</m:t>
                      </m:r>
                    </m:oMath>
                  </m:oMathPara>
                </a14:m>
                <a:endParaRPr lang="en-US" altLang="zh-CN" sz="2800" kern="0" dirty="0"/>
              </a:p>
            </p:txBody>
          </p:sp>
        </mc:Choice>
        <mc:Fallback xmlns="">
          <p:sp>
            <p:nvSpPr>
              <p:cNvPr id="6" name="Rectangle 3">
                <a:extLst>
                  <a:ext uri="{FF2B5EF4-FFF2-40B4-BE49-F238E27FC236}">
                    <a16:creationId xmlns:a16="http://schemas.microsoft.com/office/drawing/2014/main" id="{0B1D9F10-F12D-7987-E8B2-1A07F33C19E4}"/>
                  </a:ext>
                </a:extLst>
              </p:cNvPr>
              <p:cNvSpPr txBox="1">
                <a:spLocks noRot="1" noChangeAspect="1" noMove="1" noResize="1" noEditPoints="1" noAdjustHandles="1" noChangeArrowheads="1" noChangeShapeType="1" noTextEdit="1"/>
              </p:cNvSpPr>
              <p:nvPr/>
            </p:nvSpPr>
            <p:spPr bwMode="auto">
              <a:xfrm>
                <a:off x="419894" y="3543083"/>
                <a:ext cx="9066212" cy="1211996"/>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1A094DD0-1311-E899-F11D-4D82401E4072}"/>
                  </a:ext>
                </a:extLst>
              </p:cNvPr>
              <p:cNvSpPr txBox="1">
                <a:spLocks noChangeArrowheads="1"/>
              </p:cNvSpPr>
              <p:nvPr/>
            </p:nvSpPr>
            <p:spPr bwMode="auto">
              <a:xfrm>
                <a:off x="560512" y="4683071"/>
                <a:ext cx="9066212" cy="172819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所以</a:t>
                </a:r>
                <a14:m>
                  <m:oMath xmlns:m="http://schemas.openxmlformats.org/officeDocument/2006/math">
                    <m:r>
                      <a:rPr lang="zh-CN" altLang="en-US" sz="2800" i="1" kern="0">
                        <a:latin typeface="Cambria Math" panose="02040503050406030204" pitchFamily="18" charset="0"/>
                      </a:rPr>
                      <m:t>当</m:t>
                    </m:r>
                    <m:f>
                      <m:fPr>
                        <m:ctrlPr>
                          <a:rPr lang="en-US" altLang="zh-CN" sz="2800" i="1" kern="0">
                            <a:latin typeface="Cambria Math" panose="02040503050406030204" pitchFamily="18" charset="0"/>
                          </a:rPr>
                        </m:ctrlPr>
                      </m:fPr>
                      <m:num>
                        <m:d>
                          <m:dPr>
                            <m:ctrlPr>
                              <a:rPr lang="en-US" altLang="zh-CN" sz="2800" i="1" kern="0">
                                <a:latin typeface="Cambria Math" panose="02040503050406030204" pitchFamily="18" charset="0"/>
                              </a:rPr>
                            </m:ctrlPr>
                          </m:dPr>
                          <m:e>
                            <m:r>
                              <a:rPr lang="en-US" altLang="zh-CN" sz="2800" i="1" kern="0">
                                <a:latin typeface="Cambria Math" panose="02040503050406030204" pitchFamily="18" charset="0"/>
                              </a:rPr>
                              <m:t>𝒌</m:t>
                            </m:r>
                            <m:r>
                              <a:rPr lang="en-US" altLang="zh-CN" sz="2800" i="1" kern="0">
                                <a:latin typeface="Cambria Math" panose="02040503050406030204" pitchFamily="18" charset="0"/>
                              </a:rPr>
                              <m:t>−</m:t>
                            </m:r>
                            <m:r>
                              <a:rPr lang="en-US" altLang="zh-CN" sz="2800" i="1" kern="0">
                                <a:latin typeface="Cambria Math" panose="02040503050406030204" pitchFamily="18" charset="0"/>
                              </a:rPr>
                              <m:t>𝟏</m:t>
                            </m:r>
                          </m:e>
                        </m:d>
                        <m:r>
                          <a:rPr lang="en-US" altLang="zh-CN" sz="2800" i="1" kern="0">
                            <a:latin typeface="Cambria Math" panose="02040503050406030204" pitchFamily="18" charset="0"/>
                          </a:rPr>
                          <m:t>𝒑</m:t>
                        </m:r>
                      </m:num>
                      <m:den>
                        <m:r>
                          <a:rPr lang="en-US" altLang="zh-CN" sz="2800" i="1" kern="0">
                            <a:latin typeface="Cambria Math" panose="02040503050406030204" pitchFamily="18" charset="0"/>
                          </a:rPr>
                          <m:t>𝒃</m:t>
                        </m:r>
                      </m:den>
                    </m:f>
                    <m:r>
                      <a:rPr lang="en-US" altLang="zh-CN" sz="2800" i="1" kern="0">
                        <a:latin typeface="Cambria Math" panose="02040503050406030204" pitchFamily="18" charset="0"/>
                      </a:rPr>
                      <m:t>&lt;</m:t>
                    </m:r>
                    <m:r>
                      <a:rPr lang="en-US" altLang="zh-CN" sz="2800" i="1" kern="0">
                        <a:latin typeface="Cambria Math" panose="02040503050406030204" pitchFamily="18" charset="0"/>
                      </a:rPr>
                      <m:t>𝒔</m:t>
                    </m:r>
                    <m:r>
                      <a:rPr lang="zh-CN" altLang="en-US" sz="2800" i="1" kern="0">
                        <a:latin typeface="Cambria Math" panose="02040503050406030204" pitchFamily="18" charset="0"/>
                      </a:rPr>
                      <m:t>时</m:t>
                    </m:r>
                  </m:oMath>
                </a14:m>
                <a:r>
                  <a:rPr lang="zh-CN" altLang="en-US" sz="2800" kern="0" dirty="0"/>
                  <a:t>，分组交换总时延小于电路交换时延。</a:t>
                </a:r>
                <a:endParaRPr lang="en-US" altLang="zh-CN" sz="2800" kern="0" dirty="0"/>
              </a:p>
            </p:txBody>
          </p:sp>
        </mc:Choice>
        <mc:Fallback xmlns="">
          <p:sp>
            <p:nvSpPr>
              <p:cNvPr id="7" name="Rectangle 3">
                <a:extLst>
                  <a:ext uri="{FF2B5EF4-FFF2-40B4-BE49-F238E27FC236}">
                    <a16:creationId xmlns:a16="http://schemas.microsoft.com/office/drawing/2014/main" id="{1A094DD0-1311-E899-F11D-4D82401E4072}"/>
                  </a:ext>
                </a:extLst>
              </p:cNvPr>
              <p:cNvSpPr txBox="1">
                <a:spLocks noRot="1" noChangeAspect="1" noMove="1" noResize="1" noEditPoints="1" noAdjustHandles="1" noChangeArrowheads="1" noChangeShapeType="1" noTextEdit="1"/>
              </p:cNvSpPr>
              <p:nvPr/>
            </p:nvSpPr>
            <p:spPr bwMode="auto">
              <a:xfrm>
                <a:off x="560512" y="4683071"/>
                <a:ext cx="9066212" cy="1728193"/>
              </a:xfrm>
              <a:prstGeom prst="rect">
                <a:avLst/>
              </a:prstGeom>
              <a:blipFill>
                <a:blip r:embed="rId6"/>
                <a:stretch>
                  <a:fillRect l="-1412" r="-52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57349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a:t>时延带宽积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endParaRPr lang="en-US" altLang="zh-CN" sz="2800" b="1" dirty="0">
              <a:solidFill>
                <a:srgbClr val="000099"/>
              </a:solidFill>
              <a:latin typeface="+mn-lt"/>
              <a:ea typeface="黑体" pitchFamily="2" charset="-122"/>
            </a:endParaRPr>
          </a:p>
          <a:p>
            <a:pPr algn="ctr"/>
            <a:r>
              <a:rPr lang="zh-CN" altLang="zh-CN" sz="2800" b="1" dirty="0">
                <a:solidFill>
                  <a:srgbClr val="000099"/>
                </a:solidFill>
                <a:latin typeface="+mn-lt"/>
                <a:ea typeface="黑体" pitchFamily="2" charset="-122"/>
              </a:rPr>
              <a:t>链路才得到</a:t>
            </a:r>
            <a:r>
              <a:rPr lang="zh-CN" altLang="en-US" sz="2800" b="1" dirty="0">
                <a:solidFill>
                  <a:srgbClr val="000099"/>
                </a:solidFill>
                <a:latin typeface="+mn-lt"/>
                <a:ea typeface="黑体" pitchFamily="2" charset="-122"/>
              </a:rPr>
              <a:t>了</a:t>
            </a:r>
            <a:r>
              <a:rPr lang="zh-CN" altLang="zh-CN" sz="2800" b="1" dirty="0">
                <a:solidFill>
                  <a:srgbClr val="000099"/>
                </a:solidFill>
                <a:latin typeface="+mn-lt"/>
                <a:ea typeface="黑体" pitchFamily="2" charset="-122"/>
              </a:rPr>
              <a:t>充分利用</a:t>
            </a:r>
            <a:r>
              <a:rPr lang="zh-CN" altLang="en-US" sz="2800" b="1" dirty="0">
                <a:solidFill>
                  <a:srgbClr val="000099"/>
                </a:solidFill>
                <a:latin typeface="+mn-lt"/>
                <a:ea typeface="黑体" pitchFamily="2" charset="-122"/>
              </a:rPr>
              <a:t>。</a:t>
            </a: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a:latin typeface="+mn-lt"/>
                <a:ea typeface="黑体" pitchFamily="2" charset="-122"/>
              </a:rPr>
              <a:t>链路像一条空心管道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zh-CN" dirty="0"/>
              <a:t>往返时间</a:t>
            </a:r>
            <a:r>
              <a:rPr lang="en-US" altLang="zh-CN" dirty="0"/>
              <a:t> RTT</a:t>
            </a:r>
            <a:endParaRPr lang="zh-CN" altLang="en-US" dirty="0"/>
          </a:p>
        </p:txBody>
      </p:sp>
      <p:sp>
        <p:nvSpPr>
          <p:cNvPr id="3" name="内容占位符 2"/>
          <p:cNvSpPr>
            <a:spLocks noGrp="1"/>
          </p:cNvSpPr>
          <p:nvPr>
            <p:ph idx="1"/>
          </p:nvPr>
        </p:nvSpPr>
        <p:spPr/>
        <p:txBody>
          <a:bodyPr/>
          <a:lstStyle/>
          <a:p>
            <a:r>
              <a:rPr lang="zh-CN" altLang="zh-CN" dirty="0"/>
              <a:t>互联网上的信息不仅仅单方向传输</a:t>
            </a:r>
            <a:r>
              <a:rPr lang="zh-CN" altLang="en-US" dirty="0"/>
              <a:t>，</a:t>
            </a:r>
            <a:r>
              <a:rPr lang="zh-CN" altLang="zh-CN" dirty="0"/>
              <a:t>而是双向交互的。因此，有时很需要知道双向交互一次所需的时间</a:t>
            </a:r>
            <a:r>
              <a:rPr lang="zh-CN" altLang="en-US" dirty="0"/>
              <a:t>。</a:t>
            </a:r>
            <a:endParaRPr lang="en-US" altLang="zh-CN" dirty="0"/>
          </a:p>
          <a:p>
            <a:r>
              <a:rPr lang="zh-CN" altLang="zh-CN" dirty="0">
                <a:solidFill>
                  <a:srgbClr val="FF0000"/>
                </a:solidFill>
              </a:rPr>
              <a:t>往返时间</a:t>
            </a:r>
            <a:r>
              <a:rPr lang="zh-CN" altLang="en-US" dirty="0"/>
              <a:t>表示从发送方发送数据开始，到发送方收到来自接收方的确认，总共经历的时间。</a:t>
            </a:r>
            <a:endParaRPr lang="en-US" altLang="zh-CN" dirty="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endParaRPr lang="en-US" altLang="zh-CN" dirty="0"/>
          </a:p>
        </p:txBody>
      </p:sp>
    </p:spTree>
    <p:extLst>
      <p:ext uri="{BB962C8B-B14F-4D97-AF65-F5344CB8AC3E}">
        <p14:creationId xmlns:p14="http://schemas.microsoft.com/office/powerpoint/2010/main" val="12699910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7. </a:t>
            </a:r>
            <a:r>
              <a:rPr lang="zh-CN" altLang="en-US" dirty="0"/>
              <a:t>利用率</a:t>
            </a:r>
          </a:p>
        </p:txBody>
      </p:sp>
      <p:sp>
        <p:nvSpPr>
          <p:cNvPr id="381955" name="Rectangle 3"/>
          <p:cNvSpPr>
            <a:spLocks noGrp="1" noChangeArrowheads="1"/>
          </p:cNvSpPr>
          <p:nvPr>
            <p:ph idx="1"/>
          </p:nvPr>
        </p:nvSpPr>
        <p:spPr/>
        <p:txBody>
          <a:bodyPr/>
          <a:lstStyle/>
          <a:p>
            <a:r>
              <a:rPr lang="zh-CN" altLang="en-US" dirty="0"/>
              <a:t>分为</a:t>
            </a:r>
            <a:r>
              <a:rPr lang="zh-CN" altLang="en-US" dirty="0">
                <a:solidFill>
                  <a:srgbClr val="FF0000"/>
                </a:solidFill>
              </a:rPr>
              <a:t>信道利用率</a:t>
            </a:r>
            <a:r>
              <a:rPr lang="zh-CN" altLang="en-US" dirty="0"/>
              <a:t>和</a:t>
            </a:r>
            <a:r>
              <a:rPr lang="zh-CN" altLang="en-US" dirty="0">
                <a:solidFill>
                  <a:srgbClr val="FF0000"/>
                </a:solidFill>
              </a:rPr>
              <a:t>网络利用率。</a:t>
            </a:r>
            <a:endParaRPr lang="en-US" altLang="zh-CN" dirty="0">
              <a:solidFill>
                <a:srgbClr val="FF0000"/>
              </a:solidFill>
            </a:endParaRPr>
          </a:p>
          <a:p>
            <a:r>
              <a:rPr lang="zh-CN" altLang="en-US" dirty="0">
                <a:solidFill>
                  <a:srgbClr val="0000CC"/>
                </a:solidFill>
              </a:rPr>
              <a:t>信道利用率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zh-CN" dirty="0">
                <a:solidFill>
                  <a:srgbClr val="FF0000"/>
                </a:solidFill>
              </a:rPr>
              <a:t>当某信道的利用率增大时，该信道引起的时延也就迅速增加</a:t>
            </a:r>
            <a:r>
              <a:rPr lang="zh-CN" altLang="en-US" dirty="0">
                <a:solidFill>
                  <a:srgbClr val="FF0000"/>
                </a:solidFill>
              </a:rPr>
              <a:t>。</a:t>
            </a:r>
          </a:p>
        </p:txBody>
      </p:sp>
    </p:spTree>
    <p:extLst>
      <p:ext uri="{BB962C8B-B14F-4D97-AF65-F5344CB8AC3E}">
        <p14:creationId xmlns:p14="http://schemas.microsoft.com/office/powerpoint/2010/main" val="12332275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name="公式" r:id="rId3" imgW="660113" imgH="393529" progId="Equation.3">
                  <p:embed/>
                </p:oleObj>
              </mc:Choice>
              <mc:Fallback>
                <p:oleObj name="公式" r:id="rId3" imgW="660113" imgH="393529"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a:solidFill>
                  <a:srgbClr val="000099"/>
                </a:solidFill>
                <a:ea typeface="黑体" pitchFamily="2" charset="-122"/>
              </a:rPr>
              <a:t>其中：</a:t>
            </a:r>
            <a:r>
              <a:rPr lang="en-US" altLang="zh-CN" sz="2800" b="1" i="1" dirty="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a:solidFill>
                  <a:srgbClr val="000099"/>
                </a:solidFill>
                <a:latin typeface="+mn-lt"/>
                <a:ea typeface="黑体" pitchFamily="2" charset="-122"/>
              </a:rPr>
              <a:t>当信道的利用率增大时，该信道引起的时延迅速增加。</a:t>
            </a:r>
          </a:p>
        </p:txBody>
      </p:sp>
    </p:spTree>
    <p:extLst>
      <p:ext uri="{BB962C8B-B14F-4D97-AF65-F5344CB8AC3E}">
        <p14:creationId xmlns:p14="http://schemas.microsoft.com/office/powerpoint/2010/main" val="38810192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576064"/>
          </a:xfrm>
        </p:spPr>
        <p:txBody>
          <a:bodyPr/>
          <a:lstStyle/>
          <a:p>
            <a:pPr marL="0" indent="0">
              <a:lnSpc>
                <a:spcPct val="114000"/>
              </a:lnSpc>
              <a:buNone/>
            </a:pPr>
            <a:r>
              <a:rPr lang="zh-CN" altLang="en-US" sz="2800" dirty="0"/>
              <a:t>习题</a:t>
            </a:r>
            <a:r>
              <a:rPr lang="en-US" altLang="zh-CN" sz="2800" dirty="0"/>
              <a:t>2</a:t>
            </a:r>
            <a:r>
              <a:rPr lang="zh-CN" altLang="en-US" sz="2800" dirty="0"/>
              <a:t>：</a:t>
            </a:r>
            <a:r>
              <a:rPr lang="en-US" altLang="zh-CN" sz="2800" dirty="0"/>
              <a:t>P39  1-11</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1C995F7-E06B-CD73-E92D-BA374C6FC030}"/>
                  </a:ext>
                </a:extLst>
              </p:cNvPr>
              <p:cNvSpPr txBox="1">
                <a:spLocks noChangeArrowheads="1"/>
              </p:cNvSpPr>
              <p:nvPr/>
            </p:nvSpPr>
            <p:spPr bwMode="auto">
              <a:xfrm>
                <a:off x="463639" y="1124744"/>
                <a:ext cx="9066212" cy="11521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设共有</a:t>
                </a:r>
                <a:r>
                  <a:rPr lang="en-US" altLang="zh-CN" sz="2800" kern="0" dirty="0"/>
                  <a:t>n</a:t>
                </a:r>
                <a:r>
                  <a:rPr lang="zh-CN" altLang="en-US" sz="2800" kern="0" dirty="0"/>
                  <a:t>个分组，则</a:t>
                </a:r>
                <a14:m>
                  <m:oMath xmlns:m="http://schemas.openxmlformats.org/officeDocument/2006/math">
                    <m:r>
                      <a:rPr lang="en-US" altLang="zh-CN" sz="2800" b="1" i="1" kern="0" smtClean="0">
                        <a:latin typeface="Cambria Math" panose="02040503050406030204" pitchFamily="18" charset="0"/>
                      </a:rPr>
                      <m:t>𝒏</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𝒙</m:t>
                    </m:r>
                    <m:r>
                      <a:rPr lang="en-US" altLang="zh-CN" sz="2800" i="1" kern="0">
                        <a:latin typeface="Cambria Math" panose="02040503050406030204" pitchFamily="18" charset="0"/>
                      </a:rPr>
                      <m:t>/</m:t>
                    </m:r>
                    <m:r>
                      <a:rPr lang="en-US" altLang="zh-CN" sz="2800" b="1" i="1" kern="0" smtClean="0">
                        <a:latin typeface="Cambria Math" panose="02040503050406030204" pitchFamily="18" charset="0"/>
                      </a:rPr>
                      <m:t>𝒑</m:t>
                    </m:r>
                  </m:oMath>
                </a14:m>
                <a:r>
                  <a:rPr lang="zh-CN" altLang="en-US" sz="2800" kern="0" dirty="0"/>
                  <a:t>。一个站点的每个分组发送时延为</a:t>
                </a:r>
                <a14:m>
                  <m:oMath xmlns:m="http://schemas.openxmlformats.org/officeDocument/2006/math">
                    <m:r>
                      <a:rPr lang="en-US" altLang="zh-CN" sz="2800" b="1" i="1" kern="0" smtClean="0">
                        <a:latin typeface="Cambria Math" panose="02040503050406030204" pitchFamily="18" charset="0"/>
                      </a:rPr>
                      <m:t>𝒕</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𝒑</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𝒉</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𝒃</m:t>
                    </m:r>
                    <m:r>
                      <a:rPr lang="zh-CN" altLang="en-US" sz="2800" i="1" kern="0">
                        <a:latin typeface="Cambria Math" panose="02040503050406030204" pitchFamily="18" charset="0"/>
                      </a:rPr>
                      <m:t>。</m:t>
                    </m:r>
                  </m:oMath>
                </a14:m>
                <a:endParaRPr lang="en-US" altLang="zh-CN" sz="2800" kern="0" dirty="0"/>
              </a:p>
            </p:txBody>
          </p:sp>
        </mc:Choice>
        <mc:Fallback xmlns="">
          <p:sp>
            <p:nvSpPr>
              <p:cNvPr id="4" name="Rectangle 3">
                <a:extLst>
                  <a:ext uri="{FF2B5EF4-FFF2-40B4-BE49-F238E27FC236}">
                    <a16:creationId xmlns:a16="http://schemas.microsoft.com/office/drawing/2014/main" id="{21C995F7-E06B-CD73-E92D-BA374C6FC030}"/>
                  </a:ext>
                </a:extLst>
              </p:cNvPr>
              <p:cNvSpPr txBox="1">
                <a:spLocks noRot="1" noChangeAspect="1" noMove="1" noResize="1" noEditPoints="1" noAdjustHandles="1" noChangeArrowheads="1" noChangeShapeType="1" noTextEdit="1"/>
              </p:cNvSpPr>
              <p:nvPr/>
            </p:nvSpPr>
            <p:spPr bwMode="auto">
              <a:xfrm>
                <a:off x="463639" y="1124744"/>
                <a:ext cx="9066212" cy="1152128"/>
              </a:xfrm>
              <a:prstGeom prst="rect">
                <a:avLst/>
              </a:prstGeom>
              <a:blipFill>
                <a:blip r:embed="rId3"/>
                <a:stretch>
                  <a:fillRect l="-1345" t="-5820" b="-21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2BC74A84-03BD-6FAF-37A5-7D5630C70BF5}"/>
                  </a:ext>
                </a:extLst>
              </p:cNvPr>
              <p:cNvSpPr txBox="1">
                <a:spLocks noChangeArrowheads="1"/>
              </p:cNvSpPr>
              <p:nvPr/>
            </p:nvSpPr>
            <p:spPr bwMode="auto">
              <a:xfrm>
                <a:off x="434357" y="2276872"/>
                <a:ext cx="9066212" cy="15598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从而</a:t>
                </a:r>
                <a:r>
                  <a:rPr lang="en-US" altLang="zh-CN" sz="2800" kern="0" dirty="0"/>
                  <a:t>n</a:t>
                </a:r>
                <a:r>
                  <a:rPr lang="zh-CN" altLang="en-US" sz="2800" kern="0" dirty="0"/>
                  <a:t>个分组的发送时延（也是总时延）为</a:t>
                </a:r>
                <a:endParaRPr lang="en-US" altLang="zh-CN" sz="2800" kern="0" dirty="0"/>
              </a:p>
              <a:p>
                <a:pPr marL="0" indent="0">
                  <a:lnSpc>
                    <a:spcPct val="114000"/>
                  </a:lnSpc>
                  <a:buNone/>
                </a:pPr>
                <a14:m>
                  <m:oMathPara xmlns:m="http://schemas.openxmlformats.org/officeDocument/2006/math">
                    <m:oMathParaPr>
                      <m:jc m:val="centerGroup"/>
                    </m:oMathParaPr>
                    <m:oMath xmlns:m="http://schemas.openxmlformats.org/officeDocument/2006/math">
                      <m:r>
                        <a:rPr lang="en-US" altLang="zh-CN" sz="2800" b="1" i="1" kern="0" smtClean="0">
                          <a:latin typeface="Cambria Math" panose="02040503050406030204" pitchFamily="18" charset="0"/>
                        </a:rPr>
                        <m:t>𝑫</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𝒑</m:t>
                      </m:r>
                      <m:r>
                        <a:rPr lang="en-US" altLang="zh-CN" sz="2800" b="1" i="1" kern="0" smtClean="0">
                          <a:latin typeface="Cambria Math" panose="02040503050406030204" pitchFamily="18" charset="0"/>
                        </a:rPr>
                        <m:t>)=</m:t>
                      </m:r>
                      <m:d>
                        <m:dPr>
                          <m:ctrlPr>
                            <a:rPr lang="en-US" altLang="zh-CN" sz="2800" b="1" i="1" kern="0" smtClean="0">
                              <a:latin typeface="Cambria Math" panose="02040503050406030204" pitchFamily="18" charset="0"/>
                            </a:rPr>
                          </m:ctrlPr>
                        </m:dPr>
                        <m:e>
                          <m:r>
                            <a:rPr lang="en-US" altLang="zh-CN" sz="2800" b="1" i="1" kern="0" smtClean="0">
                              <a:latin typeface="Cambria Math" panose="02040503050406030204" pitchFamily="18" charset="0"/>
                            </a:rPr>
                            <m:t>𝒌</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m:t>
                          </m:r>
                        </m:e>
                      </m:d>
                      <m:r>
                        <a:rPr lang="en-US" altLang="zh-CN" sz="2800" b="1" i="1" kern="0" smtClean="0">
                          <a:latin typeface="Cambria Math" panose="02040503050406030204" pitchFamily="18" charset="0"/>
                        </a:rPr>
                        <m:t>𝒕</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𝒏𝒕</m:t>
                      </m:r>
                      <m:r>
                        <a:rPr lang="en-US" altLang="zh-CN" sz="2800" b="1" i="1" kern="0" smtClean="0">
                          <a:latin typeface="Cambria Math" panose="02040503050406030204" pitchFamily="18" charset="0"/>
                        </a:rPr>
                        <m:t>=</m:t>
                      </m:r>
                      <m:f>
                        <m:fPr>
                          <m:ctrlPr>
                            <a:rPr lang="en-US" altLang="zh-CN" sz="2800" b="1" i="1" kern="0" smtClean="0">
                              <a:latin typeface="Cambria Math" panose="02040503050406030204" pitchFamily="18" charset="0"/>
                            </a:rPr>
                          </m:ctrlPr>
                        </m:fPr>
                        <m:num>
                          <m:d>
                            <m:dPr>
                              <m:ctrlPr>
                                <a:rPr lang="en-US" altLang="zh-CN" sz="2800" b="1" i="1" kern="0" smtClean="0">
                                  <a:latin typeface="Cambria Math" panose="02040503050406030204" pitchFamily="18" charset="0"/>
                                </a:rPr>
                              </m:ctrlPr>
                            </m:dPr>
                            <m:e>
                              <m:r>
                                <a:rPr lang="en-US" altLang="zh-CN" sz="2800" b="1" i="1" kern="0" smtClean="0">
                                  <a:latin typeface="Cambria Math" panose="02040503050406030204" pitchFamily="18" charset="0"/>
                                </a:rPr>
                                <m:t>𝒌</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m:t>
                              </m:r>
                            </m:e>
                          </m:d>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𝒑</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𝒉</m:t>
                          </m:r>
                          <m:r>
                            <a:rPr lang="en-US" altLang="zh-CN" sz="2800" b="1" i="1" kern="0" smtClean="0">
                              <a:latin typeface="Cambria Math" panose="02040503050406030204" pitchFamily="18" charset="0"/>
                            </a:rPr>
                            <m:t>)</m:t>
                          </m:r>
                        </m:num>
                        <m:den>
                          <m:r>
                            <a:rPr lang="en-US" altLang="zh-CN" sz="2800" b="1" i="1" kern="0" smtClean="0">
                              <a:latin typeface="Cambria Math" panose="02040503050406030204" pitchFamily="18" charset="0"/>
                            </a:rPr>
                            <m:t>𝒃</m:t>
                          </m:r>
                        </m:den>
                      </m:f>
                      <m:r>
                        <a:rPr lang="en-US" altLang="zh-CN" sz="2800" b="1" i="1" kern="0" smtClean="0">
                          <a:latin typeface="Cambria Math" panose="02040503050406030204" pitchFamily="18" charset="0"/>
                        </a:rPr>
                        <m:t>+</m:t>
                      </m:r>
                      <m:f>
                        <m:fPr>
                          <m:ctrlPr>
                            <a:rPr lang="en-US" altLang="zh-CN" sz="2800" b="1" i="1" kern="0" smtClean="0">
                              <a:latin typeface="Cambria Math" panose="02040503050406030204" pitchFamily="18" charset="0"/>
                            </a:rPr>
                          </m:ctrlPr>
                        </m:fPr>
                        <m:num>
                          <m:r>
                            <a:rPr lang="en-US" altLang="zh-CN" sz="2800" b="1" i="1" kern="0" smtClean="0">
                              <a:latin typeface="Cambria Math" panose="02040503050406030204" pitchFamily="18" charset="0"/>
                            </a:rPr>
                            <m:t>𝒙</m:t>
                          </m:r>
                        </m:num>
                        <m:den>
                          <m:r>
                            <a:rPr lang="en-US" altLang="zh-CN" sz="2800" b="1" i="1" kern="0" smtClean="0">
                              <a:latin typeface="Cambria Math" panose="02040503050406030204" pitchFamily="18" charset="0"/>
                            </a:rPr>
                            <m:t>𝒑</m:t>
                          </m:r>
                        </m:den>
                      </m:f>
                      <m:f>
                        <m:fPr>
                          <m:ctrlPr>
                            <a:rPr lang="en-US" altLang="zh-CN" sz="2800" b="1" i="1" kern="0" smtClean="0">
                              <a:latin typeface="Cambria Math" panose="02040503050406030204" pitchFamily="18" charset="0"/>
                            </a:rPr>
                          </m:ctrlPr>
                        </m:fPr>
                        <m:num>
                          <m:r>
                            <a:rPr lang="en-US" altLang="zh-CN" sz="2800" b="1" i="1" kern="0" smtClean="0">
                              <a:latin typeface="Cambria Math" panose="02040503050406030204" pitchFamily="18" charset="0"/>
                            </a:rPr>
                            <m:t>𝒑</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𝒉</m:t>
                          </m:r>
                        </m:num>
                        <m:den>
                          <m:r>
                            <a:rPr lang="en-US" altLang="zh-CN" sz="2800" b="1" i="1" kern="0" smtClean="0">
                              <a:latin typeface="Cambria Math" panose="02040503050406030204" pitchFamily="18" charset="0"/>
                            </a:rPr>
                            <m:t>𝒃</m:t>
                          </m:r>
                        </m:den>
                      </m:f>
                      <m:r>
                        <a:rPr lang="en-US" altLang="zh-CN" sz="2800" b="1" i="1" kern="0" smtClean="0">
                          <a:latin typeface="Cambria Math" panose="02040503050406030204" pitchFamily="18" charset="0"/>
                        </a:rPr>
                        <m:t>,</m:t>
                      </m:r>
                    </m:oMath>
                  </m:oMathPara>
                </a14:m>
                <a:endParaRPr lang="en-US" altLang="zh-CN" sz="2800" kern="0" dirty="0"/>
              </a:p>
            </p:txBody>
          </p:sp>
        </mc:Choice>
        <mc:Fallback xmlns="">
          <p:sp>
            <p:nvSpPr>
              <p:cNvPr id="5" name="Rectangle 3">
                <a:extLst>
                  <a:ext uri="{FF2B5EF4-FFF2-40B4-BE49-F238E27FC236}">
                    <a16:creationId xmlns:a16="http://schemas.microsoft.com/office/drawing/2014/main" id="{2BC74A84-03BD-6FAF-37A5-7D5630C70BF5}"/>
                  </a:ext>
                </a:extLst>
              </p:cNvPr>
              <p:cNvSpPr txBox="1">
                <a:spLocks noRot="1" noChangeAspect="1" noMove="1" noResize="1" noEditPoints="1" noAdjustHandles="1" noChangeArrowheads="1" noChangeShapeType="1" noTextEdit="1"/>
              </p:cNvSpPr>
              <p:nvPr/>
            </p:nvSpPr>
            <p:spPr bwMode="auto">
              <a:xfrm>
                <a:off x="434357" y="2276872"/>
                <a:ext cx="9066212" cy="1559898"/>
              </a:xfrm>
              <a:prstGeom prst="rect">
                <a:avLst/>
              </a:prstGeom>
              <a:blipFill>
                <a:blip r:embed="rId4"/>
                <a:stretch>
                  <a:fillRect l="-1345" t="-4314" b="-39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9CCAED6-59B9-8129-BFB5-6F5D8785DC14}"/>
                  </a:ext>
                </a:extLst>
              </p:cNvPr>
              <p:cNvSpPr txBox="1">
                <a:spLocks noChangeArrowheads="1"/>
              </p:cNvSpPr>
              <p:nvPr/>
            </p:nvSpPr>
            <p:spPr bwMode="auto">
              <a:xfrm>
                <a:off x="419894" y="3836770"/>
                <a:ext cx="9066212" cy="15598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所以</a:t>
                </a:r>
                <a:endParaRPr lang="en-US" altLang="zh-CN" sz="2800" b="1" i="1" kern="0" dirty="0">
                  <a:latin typeface="Cambria Math" panose="02040503050406030204" pitchFamily="18" charset="0"/>
                </a:endParaRPr>
              </a:p>
              <a:p>
                <a:pPr marL="0" indent="0">
                  <a:lnSpc>
                    <a:spcPct val="114000"/>
                  </a:lnSpc>
                  <a:buNone/>
                </a:pPr>
                <a14:m>
                  <m:oMathPara xmlns:m="http://schemas.openxmlformats.org/officeDocument/2006/math">
                    <m:oMathParaPr>
                      <m:jc m:val="centerGroup"/>
                    </m:oMathParaPr>
                    <m:oMath xmlns:m="http://schemas.openxmlformats.org/officeDocument/2006/math">
                      <m:sSup>
                        <m:sSupPr>
                          <m:ctrlPr>
                            <a:rPr lang="en-US" altLang="zh-CN" sz="2800" b="1" i="1" kern="0" smtClean="0">
                              <a:latin typeface="Cambria Math" panose="02040503050406030204" pitchFamily="18" charset="0"/>
                            </a:rPr>
                          </m:ctrlPr>
                        </m:sSupPr>
                        <m:e>
                          <m:r>
                            <a:rPr lang="en-US" altLang="zh-CN" sz="2800" b="1" i="1" kern="0" smtClean="0">
                              <a:latin typeface="Cambria Math" panose="02040503050406030204" pitchFamily="18" charset="0"/>
                            </a:rPr>
                            <m:t>𝑫</m:t>
                          </m:r>
                        </m:e>
                        <m:sup>
                          <m:r>
                            <a:rPr lang="en-US" altLang="zh-CN" sz="2800" b="1" i="1" kern="0" smtClean="0">
                              <a:latin typeface="Cambria Math" panose="02040503050406030204" pitchFamily="18" charset="0"/>
                            </a:rPr>
                            <m:t>′</m:t>
                          </m:r>
                        </m:sup>
                      </m:sSup>
                      <m:d>
                        <m:dPr>
                          <m:ctrlPr>
                            <a:rPr lang="en-US" altLang="zh-CN" sz="2800" b="1" i="1" kern="0" smtClean="0">
                              <a:latin typeface="Cambria Math" panose="02040503050406030204" pitchFamily="18" charset="0"/>
                            </a:rPr>
                          </m:ctrlPr>
                        </m:dPr>
                        <m:e>
                          <m:r>
                            <a:rPr lang="en-US" altLang="zh-CN" sz="2800" b="1" i="1" kern="0" smtClean="0">
                              <a:latin typeface="Cambria Math" panose="02040503050406030204" pitchFamily="18" charset="0"/>
                            </a:rPr>
                            <m:t>𝒑</m:t>
                          </m:r>
                        </m:e>
                      </m:d>
                      <m:r>
                        <a:rPr lang="en-US" altLang="zh-CN" sz="2800" b="1" i="1" kern="0" smtClean="0">
                          <a:latin typeface="Cambria Math" panose="02040503050406030204" pitchFamily="18" charset="0"/>
                        </a:rPr>
                        <m:t>=</m:t>
                      </m:r>
                      <m:f>
                        <m:fPr>
                          <m:ctrlPr>
                            <a:rPr lang="en-US" altLang="zh-CN" sz="2800" b="1" i="1" kern="0" smtClean="0">
                              <a:latin typeface="Cambria Math" panose="02040503050406030204" pitchFamily="18" charset="0"/>
                            </a:rPr>
                          </m:ctrlPr>
                        </m:fPr>
                        <m:num>
                          <m:d>
                            <m:dPr>
                              <m:ctrlPr>
                                <a:rPr lang="en-US" altLang="zh-CN" sz="2800" b="1" i="1" kern="0" smtClean="0">
                                  <a:latin typeface="Cambria Math" panose="02040503050406030204" pitchFamily="18" charset="0"/>
                                </a:rPr>
                              </m:ctrlPr>
                            </m:dPr>
                            <m:e>
                              <m:r>
                                <a:rPr lang="en-US" altLang="zh-CN" sz="2800" b="1" i="1" kern="0" smtClean="0">
                                  <a:latin typeface="Cambria Math" panose="02040503050406030204" pitchFamily="18" charset="0"/>
                                </a:rPr>
                                <m:t>𝒌</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m:t>
                              </m:r>
                            </m:e>
                          </m:d>
                        </m:num>
                        <m:den>
                          <m:r>
                            <a:rPr lang="en-US" altLang="zh-CN" sz="2800" b="1" i="1" kern="0" smtClean="0">
                              <a:latin typeface="Cambria Math" panose="02040503050406030204" pitchFamily="18" charset="0"/>
                            </a:rPr>
                            <m:t>𝒃</m:t>
                          </m:r>
                        </m:den>
                      </m:f>
                      <m:r>
                        <a:rPr lang="en-US" altLang="zh-CN" sz="2800" b="1" i="1" kern="0" smtClean="0">
                          <a:latin typeface="Cambria Math" panose="02040503050406030204" pitchFamily="18" charset="0"/>
                        </a:rPr>
                        <m:t>−</m:t>
                      </m:r>
                      <m:f>
                        <m:fPr>
                          <m:ctrlPr>
                            <a:rPr lang="en-US" altLang="zh-CN" sz="2800" b="1" i="1" kern="0" smtClean="0">
                              <a:latin typeface="Cambria Math" panose="02040503050406030204" pitchFamily="18" charset="0"/>
                            </a:rPr>
                          </m:ctrlPr>
                        </m:fPr>
                        <m:num>
                          <m:r>
                            <a:rPr lang="en-US" altLang="zh-CN" sz="2800" b="1" i="1" kern="0" smtClean="0">
                              <a:latin typeface="Cambria Math" panose="02040503050406030204" pitchFamily="18" charset="0"/>
                            </a:rPr>
                            <m:t>𝒙</m:t>
                          </m:r>
                        </m:num>
                        <m:den>
                          <m:r>
                            <a:rPr lang="en-US" altLang="zh-CN" sz="2800" b="1" i="1" kern="0" smtClean="0">
                              <a:latin typeface="Cambria Math" panose="02040503050406030204" pitchFamily="18" charset="0"/>
                            </a:rPr>
                            <m:t>𝒃</m:t>
                          </m:r>
                        </m:den>
                      </m:f>
                      <m:f>
                        <m:fPr>
                          <m:ctrlPr>
                            <a:rPr lang="en-US" altLang="zh-CN" sz="2800" b="1" i="1" kern="0" smtClean="0">
                              <a:latin typeface="Cambria Math" panose="02040503050406030204" pitchFamily="18" charset="0"/>
                            </a:rPr>
                          </m:ctrlPr>
                        </m:fPr>
                        <m:num>
                          <m:r>
                            <a:rPr lang="en-US" altLang="zh-CN" sz="2800" b="1" i="1" kern="0" smtClean="0">
                              <a:latin typeface="Cambria Math" panose="02040503050406030204" pitchFamily="18" charset="0"/>
                            </a:rPr>
                            <m:t>𝒉</m:t>
                          </m:r>
                        </m:num>
                        <m:den>
                          <m:sSup>
                            <m:sSupPr>
                              <m:ctrlPr>
                                <a:rPr lang="en-US" altLang="zh-CN" sz="2800" b="1" i="1" kern="0" smtClean="0">
                                  <a:latin typeface="Cambria Math" panose="02040503050406030204" pitchFamily="18" charset="0"/>
                                </a:rPr>
                              </m:ctrlPr>
                            </m:sSupPr>
                            <m:e>
                              <m:r>
                                <a:rPr lang="en-US" altLang="zh-CN" sz="2800" b="1" i="1" kern="0" smtClean="0">
                                  <a:latin typeface="Cambria Math" panose="02040503050406030204" pitchFamily="18" charset="0"/>
                                </a:rPr>
                                <m:t>𝒑</m:t>
                              </m:r>
                            </m:e>
                            <m:sup>
                              <m:r>
                                <a:rPr lang="en-US" altLang="zh-CN" sz="2800" b="1" i="1" kern="0" smtClean="0">
                                  <a:latin typeface="Cambria Math" panose="02040503050406030204" pitchFamily="18" charset="0"/>
                                </a:rPr>
                                <m:t>𝟐</m:t>
                              </m:r>
                            </m:sup>
                          </m:sSup>
                        </m:den>
                      </m:f>
                      <m:r>
                        <a:rPr lang="en-US" altLang="zh-CN" sz="2800" b="1" i="1" kern="0" smtClean="0">
                          <a:latin typeface="Cambria Math" panose="02040503050406030204" pitchFamily="18" charset="0"/>
                        </a:rPr>
                        <m:t>,</m:t>
                      </m:r>
                    </m:oMath>
                  </m:oMathPara>
                </a14:m>
                <a:endParaRPr lang="en-US" altLang="zh-CN" sz="2800" kern="0" dirty="0"/>
              </a:p>
            </p:txBody>
          </p:sp>
        </mc:Choice>
        <mc:Fallback xmlns="">
          <p:sp>
            <p:nvSpPr>
              <p:cNvPr id="6" name="Rectangle 3">
                <a:extLst>
                  <a:ext uri="{FF2B5EF4-FFF2-40B4-BE49-F238E27FC236}">
                    <a16:creationId xmlns:a16="http://schemas.microsoft.com/office/drawing/2014/main" id="{79CCAED6-59B9-8129-BFB5-6F5D8785DC14}"/>
                  </a:ext>
                </a:extLst>
              </p:cNvPr>
              <p:cNvSpPr txBox="1">
                <a:spLocks noRot="1" noChangeAspect="1" noMove="1" noResize="1" noEditPoints="1" noAdjustHandles="1" noChangeArrowheads="1" noChangeShapeType="1" noTextEdit="1"/>
              </p:cNvSpPr>
              <p:nvPr/>
            </p:nvSpPr>
            <p:spPr bwMode="auto">
              <a:xfrm>
                <a:off x="419894" y="3836770"/>
                <a:ext cx="9066212" cy="1559898"/>
              </a:xfrm>
              <a:prstGeom prst="rect">
                <a:avLst/>
              </a:prstGeom>
              <a:blipFill>
                <a:blip r:embed="rId5"/>
                <a:stretch>
                  <a:fillRect l="-1412" t="-3906" b="-3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28563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79CCAED6-59B9-8129-BFB5-6F5D8785DC14}"/>
                  </a:ext>
                </a:extLst>
              </p:cNvPr>
              <p:cNvSpPr txBox="1">
                <a:spLocks noChangeArrowheads="1"/>
              </p:cNvSpPr>
              <p:nvPr/>
            </p:nvSpPr>
            <p:spPr bwMode="auto">
              <a:xfrm>
                <a:off x="704528" y="980728"/>
                <a:ext cx="9066212" cy="86409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None/>
                </a:pPr>
                <a:r>
                  <a:rPr lang="zh-CN" altLang="en-US" sz="2800" kern="0" dirty="0"/>
                  <a:t>令</a:t>
                </a:r>
                <a14:m>
                  <m:oMath xmlns:m="http://schemas.openxmlformats.org/officeDocument/2006/math">
                    <m:sSup>
                      <m:sSupPr>
                        <m:ctrlPr>
                          <a:rPr lang="en-US" altLang="zh-CN" sz="2800" b="1" i="1" kern="0" smtClean="0">
                            <a:latin typeface="Cambria Math" panose="02040503050406030204" pitchFamily="18" charset="0"/>
                          </a:rPr>
                        </m:ctrlPr>
                      </m:sSupPr>
                      <m:e>
                        <m:r>
                          <a:rPr lang="en-US" altLang="zh-CN" sz="2800" b="1" i="1" kern="0" smtClean="0">
                            <a:latin typeface="Cambria Math" panose="02040503050406030204" pitchFamily="18" charset="0"/>
                          </a:rPr>
                          <m:t>𝑫</m:t>
                        </m:r>
                      </m:e>
                      <m:sup>
                        <m:r>
                          <a:rPr lang="en-US" altLang="zh-CN" sz="2800" b="1" i="1" kern="0" smtClean="0">
                            <a:latin typeface="Cambria Math" panose="02040503050406030204" pitchFamily="18" charset="0"/>
                          </a:rPr>
                          <m:t>′</m:t>
                        </m:r>
                      </m:sup>
                    </m:sSup>
                    <m:d>
                      <m:dPr>
                        <m:ctrlPr>
                          <a:rPr lang="en-US" altLang="zh-CN" sz="2800" b="1" i="1" kern="0" smtClean="0">
                            <a:latin typeface="Cambria Math" panose="02040503050406030204" pitchFamily="18" charset="0"/>
                          </a:rPr>
                        </m:ctrlPr>
                      </m:dPr>
                      <m:e>
                        <m:r>
                          <a:rPr lang="en-US" altLang="zh-CN" sz="2800" b="1" i="1" kern="0" smtClean="0">
                            <a:latin typeface="Cambria Math" panose="02040503050406030204" pitchFamily="18" charset="0"/>
                          </a:rPr>
                          <m:t>𝒑</m:t>
                        </m:r>
                      </m:e>
                    </m:d>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𝟎</m:t>
                    </m:r>
                    <m:r>
                      <a:rPr lang="en-US" altLang="zh-CN" sz="2800" b="1" i="1" kern="0" smtClean="0">
                        <a:latin typeface="Cambria Math" panose="02040503050406030204" pitchFamily="18" charset="0"/>
                      </a:rPr>
                      <m:t>,</m:t>
                    </m:r>
                  </m:oMath>
                </a14:m>
                <a:r>
                  <a:rPr lang="en-US" altLang="zh-CN" sz="2800" kern="0" dirty="0"/>
                  <a:t> </a:t>
                </a:r>
                <a:r>
                  <a:rPr lang="zh-CN" altLang="en-US" sz="2800" kern="0" dirty="0"/>
                  <a:t>得</a:t>
                </a:r>
                <a14:m>
                  <m:oMath xmlns:m="http://schemas.openxmlformats.org/officeDocument/2006/math">
                    <m:r>
                      <a:rPr lang="en-US" altLang="zh-CN" sz="2800" b="1" i="1" kern="0" dirty="0" smtClean="0">
                        <a:latin typeface="Cambria Math" panose="02040503050406030204" pitchFamily="18" charset="0"/>
                      </a:rPr>
                      <m:t>𝒑</m:t>
                    </m:r>
                    <m:r>
                      <a:rPr lang="en-US" altLang="zh-CN" sz="2800" b="1" i="1" kern="0" dirty="0" smtClean="0">
                        <a:latin typeface="Cambria Math" panose="02040503050406030204" pitchFamily="18" charset="0"/>
                      </a:rPr>
                      <m:t>=</m:t>
                    </m:r>
                    <m:rad>
                      <m:radPr>
                        <m:degHide m:val="on"/>
                        <m:ctrlPr>
                          <a:rPr lang="en-US" altLang="zh-CN" sz="2800" b="1" i="1" kern="0" dirty="0" smtClean="0">
                            <a:latin typeface="Cambria Math" panose="02040503050406030204" pitchFamily="18" charset="0"/>
                          </a:rPr>
                        </m:ctrlPr>
                      </m:radPr>
                      <m:deg/>
                      <m:e>
                        <m:r>
                          <a:rPr lang="en-US" altLang="zh-CN" sz="2800" b="1" i="1" kern="0" dirty="0" smtClean="0">
                            <a:latin typeface="Cambria Math" panose="02040503050406030204" pitchFamily="18" charset="0"/>
                          </a:rPr>
                          <m:t>𝒙𝒉</m:t>
                        </m:r>
                        <m:r>
                          <a:rPr lang="en-US" altLang="zh-CN" sz="2800" b="1" i="1" kern="0" dirty="0" smtClean="0">
                            <a:latin typeface="Cambria Math" panose="02040503050406030204" pitchFamily="18" charset="0"/>
                          </a:rPr>
                          <m:t>/(</m:t>
                        </m:r>
                        <m:r>
                          <a:rPr lang="en-US" altLang="zh-CN" sz="2800" b="1" i="1" kern="0" dirty="0" smtClean="0">
                            <a:latin typeface="Cambria Math" panose="02040503050406030204" pitchFamily="18" charset="0"/>
                          </a:rPr>
                          <m:t>𝒌</m:t>
                        </m:r>
                        <m:r>
                          <a:rPr lang="en-US" altLang="zh-CN" sz="2800" b="1" i="1" kern="0" dirty="0" smtClean="0">
                            <a:latin typeface="Cambria Math" panose="02040503050406030204" pitchFamily="18" charset="0"/>
                          </a:rPr>
                          <m:t>−</m:t>
                        </m:r>
                        <m:r>
                          <a:rPr lang="en-US" altLang="zh-CN" sz="2800" b="1" i="1" kern="0" dirty="0" smtClean="0">
                            <a:latin typeface="Cambria Math" panose="02040503050406030204" pitchFamily="18" charset="0"/>
                          </a:rPr>
                          <m:t>𝟏</m:t>
                        </m:r>
                        <m:r>
                          <a:rPr lang="en-US" altLang="zh-CN" sz="2800" b="1" i="1" kern="0" dirty="0" smtClean="0">
                            <a:latin typeface="Cambria Math" panose="02040503050406030204" pitchFamily="18" charset="0"/>
                          </a:rPr>
                          <m:t>)</m:t>
                        </m:r>
                      </m:e>
                    </m:rad>
                  </m:oMath>
                </a14:m>
                <a:r>
                  <a:rPr lang="en-US" altLang="zh-CN" sz="2800" kern="0" dirty="0"/>
                  <a:t>, </a:t>
                </a:r>
                <a:r>
                  <a:rPr lang="zh-CN" altLang="en-US" sz="2800" kern="0" dirty="0"/>
                  <a:t>此时</a:t>
                </a:r>
                <a14:m>
                  <m:oMath xmlns:m="http://schemas.openxmlformats.org/officeDocument/2006/math">
                    <m:r>
                      <a:rPr lang="en-US" altLang="zh-CN" sz="2800" b="1" i="1" kern="0" smtClean="0">
                        <a:latin typeface="Cambria Math" panose="02040503050406030204" pitchFamily="18" charset="0"/>
                      </a:rPr>
                      <m:t>𝑫</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𝒑</m:t>
                    </m:r>
                    <m:r>
                      <a:rPr lang="en-US" altLang="zh-CN" sz="2800" b="1" i="1" kern="0" smtClean="0">
                        <a:latin typeface="Cambria Math" panose="02040503050406030204" pitchFamily="18" charset="0"/>
                      </a:rPr>
                      <m:t>)</m:t>
                    </m:r>
                  </m:oMath>
                </a14:m>
                <a:r>
                  <a:rPr lang="zh-CN" altLang="en-US" sz="2800" kern="0" dirty="0"/>
                  <a:t>取最小值。</a:t>
                </a:r>
                <a:endParaRPr lang="en-US" altLang="zh-CN" sz="2800" kern="0" dirty="0"/>
              </a:p>
            </p:txBody>
          </p:sp>
        </mc:Choice>
        <mc:Fallback xmlns="">
          <p:sp>
            <p:nvSpPr>
              <p:cNvPr id="6" name="Rectangle 3">
                <a:extLst>
                  <a:ext uri="{FF2B5EF4-FFF2-40B4-BE49-F238E27FC236}">
                    <a16:creationId xmlns:a16="http://schemas.microsoft.com/office/drawing/2014/main" id="{79CCAED6-59B9-8129-BFB5-6F5D8785DC14}"/>
                  </a:ext>
                </a:extLst>
              </p:cNvPr>
              <p:cNvSpPr txBox="1">
                <a:spLocks noRot="1" noChangeAspect="1" noMove="1" noResize="1" noEditPoints="1" noAdjustHandles="1" noChangeArrowheads="1" noChangeShapeType="1" noTextEdit="1"/>
              </p:cNvSpPr>
              <p:nvPr/>
            </p:nvSpPr>
            <p:spPr bwMode="auto">
              <a:xfrm>
                <a:off x="704528" y="980728"/>
                <a:ext cx="9066212" cy="864096"/>
              </a:xfrm>
              <a:prstGeom prst="rect">
                <a:avLst/>
              </a:prstGeom>
              <a:blipFill>
                <a:blip r:embed="rId3"/>
                <a:stretch>
                  <a:fillRect l="-14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014356623"/>
      </p:ext>
    </p:extLst>
  </p:cSld>
  <p:clrMapOvr>
    <a:masterClrMapping/>
  </p:clrMapOvr>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2128</TotalTime>
  <Words>10808</Words>
  <Application>Microsoft Macintosh PowerPoint</Application>
  <PresentationFormat>A4 纸张(210x297 毫米)</PresentationFormat>
  <Paragraphs>1607</Paragraphs>
  <Slides>173</Slides>
  <Notes>146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173</vt:i4>
      </vt:variant>
    </vt:vector>
  </HeadingPairs>
  <TitlesOfParts>
    <vt:vector size="186" baseType="lpstr">
      <vt:lpstr>黑体</vt:lpstr>
      <vt:lpstr>宋体</vt:lpstr>
      <vt:lpstr>Arial</vt:lpstr>
      <vt:lpstr>Arial Rounded MT Bold</vt:lpstr>
      <vt:lpstr>Cambria Math</vt:lpstr>
      <vt:lpstr>Tahoma</vt:lpstr>
      <vt:lpstr>Times New Roman</vt:lpstr>
      <vt:lpstr>Wingdings</vt:lpstr>
      <vt:lpstr>Presentation</vt:lpstr>
      <vt:lpstr>Visio</vt:lpstr>
      <vt:lpstr>Microsoft ClipArt Gallery</vt:lpstr>
      <vt:lpstr>公式</vt:lpstr>
      <vt:lpstr>VISIO</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什么是互联网？</vt:lpstr>
      <vt:lpstr>互联网的两个重要特点</vt:lpstr>
      <vt:lpstr>1.2  互联网概述</vt:lpstr>
      <vt:lpstr>1.2.1  网络的网络</vt:lpstr>
      <vt:lpstr>1.2.1  网络的网络</vt:lpstr>
      <vt:lpstr>关于“云”</vt:lpstr>
      <vt:lpstr>基本概念要清楚</vt:lpstr>
      <vt:lpstr>internet 和 Internet 的区别</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PowerPoint 演示文稿</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vt:lpstr>
      <vt:lpstr>三种交换的比较 </vt:lpstr>
      <vt:lpstr>三种交换的比较</vt:lpstr>
      <vt:lpstr>PowerPoint 演示文稿</vt:lpstr>
      <vt:lpstr>PowerPoint 演示文稿</vt:lpstr>
      <vt:lpstr>PowerPoint 演示文稿</vt:lpstr>
      <vt:lpstr>PowerPoint 演示文稿</vt:lpstr>
      <vt:lpstr>PowerPoint 演示文稿</vt:lpstr>
      <vt:lpstr>1.4  计算机网络在我国的发展</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PowerPoint 演示文稿</vt:lpstr>
      <vt:lpstr>PowerPoint 演示文稿</vt:lpstr>
      <vt:lpstr>1.6  计算机网络的性能</vt:lpstr>
      <vt:lpstr>1.6.1  计算机网络的性能指标</vt:lpstr>
      <vt:lpstr>1. 速率</vt:lpstr>
      <vt:lpstr>1. 速率</vt:lpstr>
      <vt:lpstr>2. 带宽 </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PowerPoint 演示文稿</vt:lpstr>
      <vt:lpstr>PowerPoint 演示文稿</vt:lpstr>
      <vt:lpstr>PowerPoint 演示文稿</vt:lpstr>
      <vt:lpstr>PowerPoint 演示文稿</vt:lpstr>
      <vt:lpstr>PowerPoint 演示文稿</vt:lpstr>
      <vt:lpstr>5. 时延带宽积</vt:lpstr>
      <vt:lpstr>6. 往返时间 RTT</vt:lpstr>
      <vt:lpstr>7. 利用率</vt:lpstr>
      <vt:lpstr>时延与网络利用率的关系</vt:lpstr>
      <vt:lpstr>时延与网络利用率的关系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计算机网络的体系结构 </vt:lpstr>
      <vt:lpstr>计算机网络的体系结构 </vt:lpstr>
      <vt:lpstr>PowerPoint 演示文稿</vt:lpstr>
      <vt:lpstr>PowerPoint 演示文稿</vt:lpstr>
      <vt:lpstr>1.7.3  具有五层协议的体系结构</vt:lpstr>
      <vt:lpstr>1.7.3  具有五层协议的体系结构</vt:lpstr>
      <vt:lpstr>1.7.3  具有五层协议的体系结构</vt:lpstr>
      <vt:lpstr>1.7.3  具有五层协议的体系结构</vt:lpstr>
      <vt:lpstr>1.7.3  具有五层协议的体系结构</vt:lpstr>
      <vt:lpstr>1.7.3  具有五层协议的体系结构</vt:lpstr>
      <vt:lpstr>1.7.3  具有五层协议的体系结构</vt:lpstr>
      <vt:lpstr>1.7.3  具有五层协议的体系结构</vt:lpstr>
      <vt:lpstr>1.7.3  具有五层协议的体系结构</vt:lpstr>
      <vt:lpstr>1.7.3  具有五层协议的体系结构</vt:lpstr>
      <vt:lpstr>1.7.3  具有五层协议的体系结构</vt:lpstr>
      <vt:lpstr>1.7.3  具有五层协议的体系结构</vt:lpstr>
      <vt:lpstr>1.7.3  具有五层协议的体系结构</vt:lpstr>
      <vt:lpstr>1.7.3  具有五层协议的体系结构</vt:lpstr>
      <vt:lpstr>五层协议的体系结构 </vt:lpstr>
      <vt:lpstr>PowerPoint 演示文稿</vt:lpstr>
      <vt:lpstr>PowerPoint 演示文稿</vt:lpstr>
      <vt:lpstr>PowerPoint 演示文稿</vt:lpstr>
      <vt:lpstr>PowerPoint 演示文稿</vt:lpstr>
      <vt:lpstr>PowerPoint 演示文稿</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1.7.5  TCP/IP 的体系结构</vt:lpstr>
      <vt:lpstr>TCP/IP 体系结构的另一种表示方法</vt:lpstr>
      <vt:lpstr>PowerPoint 演示文稿</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龙威旭</cp:lastModifiedBy>
  <cp:revision>56</cp:revision>
  <dcterms:created xsi:type="dcterms:W3CDTF">2016-10-01T05:27:09Z</dcterms:created>
  <dcterms:modified xsi:type="dcterms:W3CDTF">2023-11-16T01:51:32Z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