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77"/>
  </p:notesMasterIdLst>
  <p:handoutMasterIdLst>
    <p:handoutMasterId r:id="rId78"/>
  </p:handoutMasterIdLst>
  <p:sldIdLst>
    <p:sldId id="256" r:id="rId2"/>
    <p:sldId id="257" r:id="rId3"/>
    <p:sldId id="258" r:id="rId4"/>
    <p:sldId id="420" r:id="rId5"/>
    <p:sldId id="421" r:id="rId6"/>
    <p:sldId id="424" r:id="rId7"/>
    <p:sldId id="260" r:id="rId8"/>
    <p:sldId id="261" r:id="rId9"/>
    <p:sldId id="262" r:id="rId10"/>
    <p:sldId id="340" r:id="rId11"/>
    <p:sldId id="263" r:id="rId12"/>
    <p:sldId id="264" r:id="rId13"/>
    <p:sldId id="265" r:id="rId14"/>
    <p:sldId id="266" r:id="rId15"/>
    <p:sldId id="267" r:id="rId16"/>
    <p:sldId id="268" r:id="rId17"/>
    <p:sldId id="269" r:id="rId18"/>
    <p:sldId id="270" r:id="rId19"/>
    <p:sldId id="271" r:id="rId20"/>
    <p:sldId id="416" r:id="rId21"/>
    <p:sldId id="417" r:id="rId22"/>
    <p:sldId id="272" r:id="rId23"/>
    <p:sldId id="273" r:id="rId24"/>
    <p:sldId id="274" r:id="rId25"/>
    <p:sldId id="275" r:id="rId26"/>
    <p:sldId id="276" r:id="rId27"/>
    <p:sldId id="277" r:id="rId28"/>
    <p:sldId id="278" r:id="rId29"/>
    <p:sldId id="279" r:id="rId30"/>
    <p:sldId id="280" r:id="rId31"/>
    <p:sldId id="418" r:id="rId32"/>
    <p:sldId id="419" r:id="rId33"/>
    <p:sldId id="281" r:id="rId34"/>
    <p:sldId id="282" r:id="rId35"/>
    <p:sldId id="284" r:id="rId36"/>
    <p:sldId id="285" r:id="rId37"/>
    <p:sldId id="288" r:id="rId38"/>
    <p:sldId id="289" r:id="rId39"/>
    <p:sldId id="290" r:id="rId40"/>
    <p:sldId id="291" r:id="rId41"/>
    <p:sldId id="292" r:id="rId42"/>
    <p:sldId id="293" r:id="rId43"/>
    <p:sldId id="295" r:id="rId44"/>
    <p:sldId id="296" r:id="rId45"/>
    <p:sldId id="422" r:id="rId46"/>
    <p:sldId id="423" r:id="rId47"/>
    <p:sldId id="298" r:id="rId48"/>
    <p:sldId id="299" r:id="rId49"/>
    <p:sldId id="300" r:id="rId50"/>
    <p:sldId id="301" r:id="rId51"/>
    <p:sldId id="302" r:id="rId52"/>
    <p:sldId id="303" r:id="rId53"/>
    <p:sldId id="432" r:id="rId54"/>
    <p:sldId id="304" r:id="rId55"/>
    <p:sldId id="305" r:id="rId56"/>
    <p:sldId id="306" r:id="rId57"/>
    <p:sldId id="307" r:id="rId58"/>
    <p:sldId id="425" r:id="rId59"/>
    <p:sldId id="308" r:id="rId60"/>
    <p:sldId id="309" r:id="rId61"/>
    <p:sldId id="310" r:id="rId62"/>
    <p:sldId id="311" r:id="rId63"/>
    <p:sldId id="426" r:id="rId64"/>
    <p:sldId id="427" r:id="rId65"/>
    <p:sldId id="428" r:id="rId66"/>
    <p:sldId id="429" r:id="rId67"/>
    <p:sldId id="312" r:id="rId68"/>
    <p:sldId id="430" r:id="rId69"/>
    <p:sldId id="461" r:id="rId70"/>
    <p:sldId id="431" r:id="rId71"/>
    <p:sldId id="433" r:id="rId72"/>
    <p:sldId id="434" r:id="rId73"/>
    <p:sldId id="435" r:id="rId74"/>
    <p:sldId id="436" r:id="rId75"/>
    <p:sldId id="460" r:id="rId76"/>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94719" autoAdjust="0"/>
  </p:normalViewPr>
  <p:slideViewPr>
    <p:cSldViewPr>
      <p:cViewPr varScale="1">
        <p:scale>
          <a:sx n="120" d="100"/>
          <a:sy n="120" d="100"/>
        </p:scale>
        <p:origin x="816" y="1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12</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74550-4683-484B-BE4E-306FB7D97BE9}" type="slidenum">
              <a:rPr lang="en-US" altLang="zh-CN"/>
              <a:pPr/>
              <a:t>13</a:t>
            </a:fld>
            <a:endParaRPr lang="en-US" altLang="zh-CN"/>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7864F-0D7F-43DE-A017-D05AC9AAEC20}" type="slidenum">
              <a:rPr lang="en-US" altLang="zh-CN"/>
              <a:pPr/>
              <a:t>17</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7856E-F085-413D-83C0-7361E18CA41C}" type="slidenum">
              <a:rPr lang="en-US" altLang="zh-CN"/>
              <a:pPr/>
              <a:t>18</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97500-C06E-430F-86C0-919C906698C0}" type="slidenum">
              <a:rPr lang="en-US" altLang="zh-CN"/>
              <a:pPr/>
              <a:t>19</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20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7775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21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3262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3F2F3-A793-4415-B5FB-9E7E96A95D00}" type="slidenum">
              <a:rPr lang="en-US" altLang="zh-CN"/>
              <a:pPr/>
              <a:t>22</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B48E5-69EC-4DE3-B72B-B71383ED4DCD}" type="slidenum">
              <a:rPr lang="en-US" altLang="zh-CN"/>
              <a:pPr/>
              <a:t>23</a:t>
            </a:fld>
            <a:endParaRPr lang="en-US" altLang="zh-CN"/>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25</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1F829-EC13-481E-B305-6ECDEBE6D2E4}" type="slidenum">
              <a:rPr lang="en-US" altLang="zh-CN"/>
              <a:pPr/>
              <a:t>26</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27</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73DE2-5A96-4F7E-96C0-C2FAEF076C80}" type="slidenum">
              <a:rPr lang="en-US" altLang="zh-CN"/>
              <a:pPr/>
              <a:t>28</a:t>
            </a:fld>
            <a:endParaRPr lang="en-US" altLang="zh-CN"/>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C9CD0-8358-42F7-BFD5-08BF4B4E0313}" type="slidenum">
              <a:rPr lang="en-US" altLang="zh-CN"/>
              <a:pPr/>
              <a:t>29</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C274DB-4E11-4AA3-A831-99140BBE3CAC}" type="slidenum">
              <a:rPr lang="en-US" altLang="zh-CN"/>
              <a:pPr/>
              <a:t>30</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231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32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95858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33</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34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35</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D0689-4D20-4673-B094-01C9BCA9987B}" type="slidenum">
              <a:rPr lang="en-US" altLang="zh-CN"/>
              <a:pPr/>
              <a:t>37</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7C07B-52BD-4CBF-BAF8-2F9DF6A3434E}" type="slidenum">
              <a:rPr lang="en-US" altLang="zh-CN"/>
              <a:pPr/>
              <a:t>39</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93874-9CE7-45C5-AB8C-AD293A9A26C1}" type="slidenum">
              <a:rPr lang="en-US" altLang="zh-CN"/>
              <a:pPr/>
              <a:t>40</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7413F-4090-472F-9632-22C219BA732A}" type="slidenum">
              <a:rPr lang="en-US" altLang="zh-CN"/>
              <a:pPr/>
              <a:t>42</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C6154-6CEF-4A0A-9BD2-9B6455D53E4A}" type="slidenum">
              <a:rPr lang="en-US" altLang="zh-CN"/>
              <a:pPr/>
              <a:t>44</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4727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46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2746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47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8A88C-2856-4967-B646-06670A0CEBD2}" type="slidenum">
              <a:rPr lang="en-US" altLang="zh-CN"/>
              <a:pPr/>
              <a:t>48</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0452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878C-CF76-4284-894D-9B5F5A1A620C}" type="slidenum">
              <a:rPr lang="en-US" altLang="zh-CN"/>
              <a:pPr/>
              <a:t>49</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50</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A40DB-2C16-44B9-A9C4-C769A4919978}" type="slidenum">
              <a:rPr lang="en-US" altLang="zh-CN"/>
              <a:pPr/>
              <a:t>51</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8FD7B-18DB-470B-8EB0-2FCC79C2EFDE}" type="slidenum">
              <a:rPr lang="en-US" altLang="zh-CN"/>
              <a:pPr/>
              <a:t>52</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2B925-1CBA-467C-B13D-B030019F7FA4}" type="slidenum">
              <a:rPr lang="en-US" altLang="zh-CN"/>
              <a:pPr/>
              <a:t>53</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5728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939F3-F212-4398-B6A2-36359102A571}" type="slidenum">
              <a:rPr lang="en-US" altLang="zh-CN"/>
              <a:pPr/>
              <a:t>54</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BB39F-1F83-4335-86FE-5F8459C2D455}" type="slidenum">
              <a:rPr lang="en-US" altLang="zh-CN"/>
              <a:pPr/>
              <a:t>55</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744-4BAF-4E76-BD55-43E4623B9335}" type="slidenum">
              <a:rPr lang="en-US" altLang="zh-CN"/>
              <a:pPr/>
              <a:t>56</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57</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E5C7E-BACC-45E5-9A21-21A703D46E37}" type="slidenum">
              <a:rPr lang="en-US" altLang="zh-CN"/>
              <a:pPr/>
              <a:t>58</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1388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6</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2151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75E31-1681-48B9-8FD9-BD74F85A384F}" type="slidenum">
              <a:rPr lang="en-US" altLang="zh-CN"/>
              <a:pPr/>
              <a:t>60</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B6064-8543-4B39-9E49-221AE8644D5A}" type="slidenum">
              <a:rPr lang="en-US" altLang="zh-CN"/>
              <a:pPr/>
              <a:t>61</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62</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63</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36311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64</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4532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65</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8577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62174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2EDCD-F4FB-4A0C-8087-7E88E73608AD}" type="slidenum">
              <a:rPr lang="en-US" altLang="zh-CN"/>
              <a:pPr/>
              <a:t>67</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68</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5733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F5616-D0B0-4808-8B1B-DBFF56C98267}" type="slidenum">
              <a:rPr lang="en-US" altLang="zh-CN"/>
              <a:pPr/>
              <a:t>69</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511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7</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70</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87505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647361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72</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23996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73</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216402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74</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0411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3F02B4-BF08-4FFA-9A60-301F9E595FC1}" type="slidenum">
              <a:rPr lang="en-US" altLang="zh-CN"/>
              <a:pPr/>
              <a:t>75</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417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BB64D-82BF-4402-B1B4-2B119A77DE61}" type="slidenum">
              <a:rPr lang="en-US" altLang="zh-CN"/>
              <a:pPr/>
              <a:t>8</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9</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9359E1-CD3A-4561-AA5E-43EB198A1B85}" type="slidenum">
              <a:rPr lang="en-US" altLang="zh-CN"/>
              <a:pPr/>
              <a:t>10</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314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物理层</a:t>
            </a: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常用术语</a:t>
            </a:r>
          </a:p>
        </p:txBody>
      </p:sp>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码元 </a:t>
            </a:r>
            <a:r>
              <a:rPr lang="en-US" altLang="zh-CN" sz="2800" dirty="0">
                <a:solidFill>
                  <a:srgbClr val="0000CC"/>
                </a:solidFill>
              </a:rPr>
              <a:t>(code) </a:t>
            </a:r>
            <a:r>
              <a:rPr lang="en-US" altLang="zh-CN" sz="2800" dirty="0"/>
              <a:t>—— </a:t>
            </a:r>
            <a:r>
              <a:rPr lang="zh-CN" altLang="en-US" sz="2800" dirty="0"/>
              <a:t>在使用一个固定时长的信号波形表示一位</a:t>
            </a:r>
            <a:r>
              <a:rPr lang="en-US" altLang="zh-CN" sz="2800" dirty="0"/>
              <a:t>k</a:t>
            </a:r>
            <a:r>
              <a:rPr lang="zh-CN" altLang="en-US" sz="2800" dirty="0"/>
              <a:t>进制数字时，码元代表不同离散数值的基本波形。</a:t>
            </a:r>
            <a:endParaRPr lang="en-US" altLang="zh-CN" sz="2800" dirty="0"/>
          </a:p>
        </p:txBody>
      </p:sp>
    </p:spTree>
    <p:extLst>
      <p:ext uri="{BB962C8B-B14F-4D97-AF65-F5344CB8AC3E}">
        <p14:creationId xmlns:p14="http://schemas.microsoft.com/office/powerpoint/2010/main" val="49588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extLst>
      <p:ext uri="{BB962C8B-B14F-4D97-AF65-F5344CB8AC3E}">
        <p14:creationId xmlns:p14="http://schemas.microsoft.com/office/powerpoint/2010/main" val="363874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基带信号往往包含有较多的低频成分，甚至有直流成分，而许多信道并不能传输这种低频分量或直流分量。因此必须对基带信号进行</a:t>
            </a:r>
            <a:r>
              <a:rPr lang="zh-CN" altLang="en-US" dirty="0">
                <a:solidFill>
                  <a:srgbClr val="FF0000"/>
                </a:solidFill>
              </a:rPr>
              <a:t>调制 </a:t>
            </a:r>
            <a:r>
              <a:rPr lang="en-US" altLang="zh-CN" dirty="0"/>
              <a:t>(modulation)</a:t>
            </a:r>
            <a:r>
              <a:rPr lang="zh-CN" altLang="en-US" dirty="0"/>
              <a:t>。   </a:t>
            </a:r>
          </a:p>
        </p:txBody>
      </p:sp>
    </p:spTree>
    <p:extLst>
      <p:ext uri="{BB962C8B-B14F-4D97-AF65-F5344CB8AC3E}">
        <p14:creationId xmlns:p14="http://schemas.microsoft.com/office/powerpoint/2010/main" val="156217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spcAft>
                <a:spcPct val="15000"/>
              </a:spcAft>
              <a:buNone/>
            </a:pPr>
            <a:r>
              <a:rPr lang="zh-CN" altLang="en-US" dirty="0"/>
              <a:t>调制</a:t>
            </a:r>
            <a:r>
              <a:rPr lang="zh-CN" altLang="zh-CN" dirty="0"/>
              <a:t>分为两大类</a:t>
            </a:r>
            <a:r>
              <a:rPr lang="zh-CN" altLang="en-US" dirty="0"/>
              <a:t>：</a:t>
            </a:r>
            <a:endParaRPr lang="en-US" altLang="zh-CN" dirty="0"/>
          </a:p>
          <a:p>
            <a:pPr>
              <a:spcAft>
                <a:spcPct val="15000"/>
              </a:spcAft>
            </a:pPr>
            <a:r>
              <a:rPr lang="zh-CN" altLang="zh-CN" sz="2800" dirty="0">
                <a:solidFill>
                  <a:srgbClr val="FF0000"/>
                </a:solidFill>
              </a:rPr>
              <a:t>基带调制</a:t>
            </a:r>
            <a:r>
              <a:rPr lang="zh-CN" altLang="en-US" sz="2800" dirty="0">
                <a:solidFill>
                  <a:srgbClr val="FF0000"/>
                </a:solidFill>
              </a:rPr>
              <a:t>：</a:t>
            </a:r>
            <a:r>
              <a:rPr lang="zh-CN" altLang="zh-CN" sz="2800" dirty="0"/>
              <a:t>仅对基带信号的波形进行变换，使它能够与信道特性相适应。</a:t>
            </a:r>
            <a:r>
              <a:rPr lang="zh-CN" altLang="zh-CN" sz="2800" dirty="0">
                <a:solidFill>
                  <a:srgbClr val="FF0000"/>
                </a:solidFill>
              </a:rPr>
              <a:t>变换后的信号仍然是基带信号</a:t>
            </a:r>
            <a:r>
              <a:rPr lang="zh-CN" altLang="en-US" sz="2800" dirty="0">
                <a:solidFill>
                  <a:srgbClr val="FF0000"/>
                </a:solidFill>
              </a:rPr>
              <a:t>。</a:t>
            </a:r>
            <a:r>
              <a:rPr lang="zh-CN" altLang="zh-CN" sz="2800" dirty="0"/>
              <a:t>把这种过程称为</a:t>
            </a:r>
            <a:r>
              <a:rPr lang="zh-CN" altLang="zh-CN" sz="2800" dirty="0">
                <a:solidFill>
                  <a:srgbClr val="FF0000"/>
                </a:solidFill>
              </a:rPr>
              <a:t>编码</a:t>
            </a:r>
            <a:r>
              <a:rPr lang="en-US" altLang="zh-CN" sz="2800" dirty="0">
                <a:solidFill>
                  <a:srgbClr val="FF0000"/>
                </a:solidFill>
              </a:rPr>
              <a:t> </a:t>
            </a:r>
            <a:r>
              <a:rPr lang="en-US" altLang="zh-CN" sz="2800" dirty="0"/>
              <a:t>(coding)</a:t>
            </a:r>
            <a:r>
              <a:rPr lang="zh-CN" altLang="en-US" sz="2800" dirty="0"/>
              <a:t>。</a:t>
            </a:r>
            <a:endParaRPr lang="en-US" altLang="zh-CN" sz="2800" dirty="0">
              <a:solidFill>
                <a:srgbClr val="0000CC"/>
              </a:solidFill>
            </a:endParaRPr>
          </a:p>
          <a:p>
            <a:pPr>
              <a:spcAft>
                <a:spcPct val="15000"/>
              </a:spcAft>
            </a:pPr>
            <a:r>
              <a:rPr lang="zh-CN" altLang="zh-CN" sz="2800" dirty="0">
                <a:solidFill>
                  <a:srgbClr val="FF0000"/>
                </a:solidFill>
              </a:rPr>
              <a:t>带通调制</a:t>
            </a:r>
            <a:r>
              <a:rPr lang="zh-CN" altLang="en-US" sz="2800" dirty="0">
                <a:solidFill>
                  <a:srgbClr val="FF0000"/>
                </a:solidFill>
              </a:rPr>
              <a:t>：</a:t>
            </a:r>
            <a:r>
              <a:rPr lang="zh-CN" altLang="zh-CN" sz="2800" dirty="0"/>
              <a:t>使用</a:t>
            </a:r>
            <a:r>
              <a:rPr lang="zh-CN" altLang="zh-CN" sz="2800" dirty="0">
                <a:solidFill>
                  <a:srgbClr val="FF0000"/>
                </a:solidFill>
              </a:rPr>
              <a:t>载波</a:t>
            </a:r>
            <a:r>
              <a:rPr lang="en-US" altLang="zh-CN" sz="2800" dirty="0">
                <a:solidFill>
                  <a:srgbClr val="FF0000"/>
                </a:solidFill>
              </a:rPr>
              <a:t> </a:t>
            </a:r>
            <a:r>
              <a:rPr lang="en-US" altLang="zh-CN" sz="2800" dirty="0"/>
              <a:t>(carrier)</a:t>
            </a:r>
            <a:r>
              <a:rPr lang="zh-CN" altLang="zh-CN" sz="2800" dirty="0"/>
              <a:t>进行调制，把基带信号的频率范围搬移到较高的频段，并</a:t>
            </a:r>
            <a:r>
              <a:rPr lang="zh-CN" altLang="zh-CN" sz="2800" dirty="0">
                <a:solidFill>
                  <a:srgbClr val="FF0000"/>
                </a:solidFill>
              </a:rPr>
              <a:t>转换为模拟信号，</a:t>
            </a:r>
            <a:r>
              <a:rPr lang="zh-CN" altLang="zh-CN" sz="2800" dirty="0"/>
              <a:t>这样就能够更好地在模拟信道中传输</a:t>
            </a:r>
            <a:r>
              <a:rPr lang="zh-CN" altLang="en-US" sz="2800" dirty="0"/>
              <a:t>（即仅在一段频率范围内能够通过信道） 。</a:t>
            </a:r>
            <a:endParaRPr lang="en-US" altLang="zh-CN" sz="2800" dirty="0"/>
          </a:p>
          <a:p>
            <a:pPr>
              <a:spcAft>
                <a:spcPct val="15000"/>
              </a:spcAft>
            </a:pPr>
            <a:r>
              <a:rPr lang="zh-CN" altLang="en-US" sz="2800" dirty="0">
                <a:solidFill>
                  <a:srgbClr val="FF0000"/>
                </a:solidFill>
              </a:rPr>
              <a:t>带通信号 ：</a:t>
            </a:r>
            <a:r>
              <a:rPr lang="zh-CN" altLang="zh-CN" sz="2800" dirty="0"/>
              <a:t>经过载波调制后的信号</a:t>
            </a:r>
            <a:r>
              <a:rPr lang="zh-CN" altLang="en-US" sz="2800" dirty="0"/>
              <a:t>。</a:t>
            </a:r>
            <a:endParaRPr lang="en-US" altLang="zh-CN" dirty="0">
              <a:solidFill>
                <a:srgbClr val="0000CC"/>
              </a:solidFill>
            </a:endParaRPr>
          </a:p>
        </p:txBody>
      </p:sp>
    </p:spTree>
    <p:extLst>
      <p:ext uri="{BB962C8B-B14F-4D97-AF65-F5344CB8AC3E}">
        <p14:creationId xmlns:p14="http://schemas.microsoft.com/office/powerpoint/2010/main" val="67814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Tree>
    <p:extLst>
      <p:ext uri="{BB962C8B-B14F-4D97-AF65-F5344CB8AC3E}">
        <p14:creationId xmlns:p14="http://schemas.microsoft.com/office/powerpoint/2010/main" val="97642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dirty="0"/>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比特流</a:t>
              </a:r>
            </a:p>
          </p:txBody>
        </p:sp>
        <p:grpSp>
          <p:nvGrpSpPr>
            <p:cNvPr id="41" name="Group 66"/>
            <p:cNvGrpSpPr>
              <a:grpSpLocks/>
            </p:cNvGrpSpPr>
            <p:nvPr/>
          </p:nvGrpSpPr>
          <p:grpSpPr bwMode="auto">
            <a:xfrm>
              <a:off x="2062493" y="3067440"/>
              <a:ext cx="7499019" cy="705100"/>
              <a:chOff x="1260" y="3138"/>
              <a:chExt cx="4470" cy="192"/>
            </a:xfrm>
          </p:grpSpPr>
          <p:sp>
            <p:nvSpPr>
              <p:cNvPr id="42"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a:grpSpLocks/>
            </p:cNvGrpSpPr>
            <p:nvPr/>
          </p:nvGrpSpPr>
          <p:grpSpPr bwMode="auto">
            <a:xfrm>
              <a:off x="2072017" y="4810021"/>
              <a:ext cx="7483921" cy="690711"/>
              <a:chOff x="1264" y="2804"/>
              <a:chExt cx="4461" cy="258"/>
            </a:xfrm>
          </p:grpSpPr>
          <p:sp>
            <p:nvSpPr>
              <p:cNvPr id="53"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dirty="0"/>
              </a:p>
            </p:txBody>
          </p:sp>
          <p:sp>
            <p:nvSpPr>
              <p:cNvPr id="54"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差分</a:t>
              </a:r>
              <a:endParaRPr kumimoji="1" lang="en-US" altLang="zh-CN" sz="2400" b="1" dirty="0">
                <a:solidFill>
                  <a:srgbClr val="000099"/>
                </a:solidFill>
                <a:latin typeface="+mn-lt"/>
                <a:ea typeface="黑体" pitchFamily="2" charset="-122"/>
              </a:endParaRPr>
            </a:p>
            <a:p>
              <a:pPr algn="r" defTabSz="762000" eaLnBrk="0" hangingPunct="0"/>
              <a:r>
                <a:rPr kumimoji="1" lang="zh-CN" altLang="en-US" sz="2400" b="1" dirty="0">
                  <a:solidFill>
                    <a:srgbClr val="000099"/>
                  </a:solidFill>
                  <a:latin typeface="+mn-lt"/>
                  <a:ea typeface="黑体" pitchFamily="2"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a:latin typeface="+mn-lt"/>
                <a:ea typeface="黑体" pitchFamily="2" charset="-122"/>
              </a:rPr>
              <a:t>数字信号常用的编码方式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320505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Tree>
    <p:extLst>
      <p:ext uri="{BB962C8B-B14F-4D97-AF65-F5344CB8AC3E}">
        <p14:creationId xmlns:p14="http://schemas.microsoft.com/office/powerpoint/2010/main" val="1254328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mc:AlternateContent xmlns:mc="http://schemas.openxmlformats.org/markup-compatibility/2006" xmlns:a14="http://schemas.microsoft.com/office/drawing/2010/main">
        <mc:Choice Requires="a14">
          <p:sp>
            <p:nvSpPr>
              <p:cNvPr id="246787" name="Rectangle 3"/>
              <p:cNvSpPr>
                <a:spLocks noGrp="1" noChangeArrowheads="1"/>
              </p:cNvSpPr>
              <p:nvPr>
                <p:ph idx="1"/>
              </p:nvPr>
            </p:nvSpPr>
            <p:spPr/>
            <p:txBody>
              <a:bodyPr/>
              <a:lstStyle/>
              <a:p>
                <a:r>
                  <a:rPr lang="zh-CN" altLang="en-US" dirty="0"/>
                  <a:t>最基本的二元制调制方法有以下几种：</a:t>
                </a:r>
              </a:p>
              <a:p>
                <a:pPr lvl="1"/>
                <a:r>
                  <a:rPr lang="zh-CN" altLang="en-US" dirty="0">
                    <a:solidFill>
                      <a:srgbClr val="FF0000"/>
                    </a:solidFill>
                    <a:latin typeface="Arial" charset="0"/>
                    <a:ea typeface="黑体" pitchFamily="2" charset="-122"/>
                  </a:rPr>
                  <a:t>调幅</a:t>
                </a:r>
                <a:r>
                  <a:rPr lang="en-US" altLang="zh-CN" dirty="0">
                    <a:solidFill>
                      <a:srgbClr val="FF0000"/>
                    </a:solidFill>
                    <a:latin typeface="Arial" charset="0"/>
                    <a:ea typeface="黑体" pitchFamily="2" charset="-122"/>
                  </a:rPr>
                  <a:t>(AM)</a:t>
                </a:r>
                <a:r>
                  <a:rPr lang="zh-CN" altLang="en-US" dirty="0">
                    <a:solidFill>
                      <a:srgbClr val="FF0000"/>
                    </a:solidFill>
                    <a:latin typeface="Arial" charset="0"/>
                    <a:ea typeface="黑体" pitchFamily="2" charset="-122"/>
                  </a:rPr>
                  <a:t>：</a:t>
                </a:r>
                <a:r>
                  <a:rPr lang="zh-CN" altLang="en-US" dirty="0">
                    <a:latin typeface="Arial" charset="0"/>
                    <a:ea typeface="黑体" pitchFamily="2" charset="-122"/>
                  </a:rPr>
                  <a:t>载波的振幅随基带数字信号而变化。例如，</a:t>
                </a:r>
                <a:r>
                  <a:rPr lang="en-US" altLang="zh-CN" dirty="0">
                    <a:latin typeface="Arial" charset="0"/>
                    <a:ea typeface="黑体" pitchFamily="2" charset="-122"/>
                  </a:rPr>
                  <a:t>0</a:t>
                </a:r>
                <a:r>
                  <a:rPr lang="zh-CN" altLang="en-US" dirty="0">
                    <a:latin typeface="Arial" charset="0"/>
                  </a:rPr>
                  <a:t>和</a:t>
                </a:r>
                <a:r>
                  <a:rPr lang="en-US" altLang="zh-CN" dirty="0">
                    <a:latin typeface="Arial" charset="0"/>
                    <a:ea typeface="黑体" pitchFamily="2" charset="-122"/>
                  </a:rPr>
                  <a:t>1</a:t>
                </a:r>
                <a:r>
                  <a:rPr lang="zh-CN" altLang="en-US" dirty="0">
                    <a:latin typeface="Arial" charset="0"/>
                    <a:ea typeface="黑体" pitchFamily="2" charset="-122"/>
                  </a:rPr>
                  <a:t>分别对应于无载波和有载波输出。</a:t>
                </a:r>
              </a:p>
              <a:p>
                <a:pPr lvl="1"/>
                <a:r>
                  <a:rPr lang="zh-CN" altLang="en-US" dirty="0">
                    <a:solidFill>
                      <a:srgbClr val="FF0000"/>
                    </a:solidFill>
                    <a:latin typeface="Arial" charset="0"/>
                  </a:rPr>
                  <a:t>调频</a:t>
                </a:r>
                <a:r>
                  <a:rPr lang="en-US" altLang="zh-CN" dirty="0">
                    <a:solidFill>
                      <a:srgbClr val="FF0000"/>
                    </a:solidFill>
                    <a:latin typeface="Arial" charset="0"/>
                  </a:rPr>
                  <a:t>(FM)</a:t>
                </a:r>
                <a:r>
                  <a:rPr lang="zh-CN" altLang="en-US" dirty="0">
                    <a:solidFill>
                      <a:srgbClr val="FF0000"/>
                    </a:solidFill>
                    <a:latin typeface="Arial" charset="0"/>
                  </a:rPr>
                  <a:t>：</a:t>
                </a:r>
                <a:r>
                  <a:rPr lang="zh-CN" altLang="en-US" dirty="0">
                    <a:latin typeface="Arial" charset="0"/>
                    <a:ea typeface="黑体" pitchFamily="2" charset="-122"/>
                  </a:rPr>
                  <a:t>载波的频率随基带数字信号而变化。例如，</a:t>
                </a:r>
                <a:r>
                  <a:rPr lang="en-US" altLang="zh-CN" dirty="0">
                    <a:latin typeface="Arial" charset="0"/>
                  </a:rPr>
                  <a:t> 0</a:t>
                </a:r>
                <a:r>
                  <a:rPr lang="zh-CN" altLang="en-US" dirty="0">
                    <a:latin typeface="Arial" charset="0"/>
                  </a:rPr>
                  <a:t>和</a:t>
                </a:r>
                <a:r>
                  <a:rPr lang="en-US" altLang="zh-CN" dirty="0">
                    <a:latin typeface="Arial" charset="0"/>
                  </a:rPr>
                  <a:t>1</a:t>
                </a:r>
                <a:r>
                  <a:rPr lang="zh-CN" altLang="en-US" dirty="0">
                    <a:latin typeface="Arial" charset="0"/>
                  </a:rPr>
                  <a:t>分别对应于频率</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1" i="1" smtClean="0">
                            <a:latin typeface="Cambria Math" panose="02040503050406030204" pitchFamily="18" charset="0"/>
                          </a:rPr>
                          <m:t>𝟏</m:t>
                        </m:r>
                      </m:sub>
                    </m:sSub>
                    <m:r>
                      <a:rPr lang="zh-CN" altLang="en-US" i="1">
                        <a:latin typeface="Cambria Math" panose="02040503050406030204" pitchFamily="18" charset="0"/>
                      </a:rPr>
                      <m:t>和</m:t>
                    </m:r>
                    <m:sSub>
                      <m:sSubPr>
                        <m:ctrlPr>
                          <a:rPr lang="en-US" altLang="zh-CN" i="1">
                            <a:latin typeface="Cambria Math" panose="02040503050406030204" pitchFamily="18" charset="0"/>
                          </a:rPr>
                        </m:ctrlPr>
                      </m:sSubPr>
                      <m:e>
                        <m:r>
                          <a:rPr lang="en-US" altLang="zh-CN" i="1">
                            <a:latin typeface="Cambria Math" panose="02040503050406030204" pitchFamily="18" charset="0"/>
                          </a:rPr>
                          <m:t>𝒇</m:t>
                        </m:r>
                      </m:e>
                      <m:sub>
                        <m:r>
                          <a:rPr lang="en-US" altLang="zh-CN" b="1" i="1" smtClean="0">
                            <a:latin typeface="Cambria Math" panose="02040503050406030204" pitchFamily="18" charset="0"/>
                          </a:rPr>
                          <m:t>𝟐</m:t>
                        </m:r>
                      </m:sub>
                    </m:sSub>
                    <m:r>
                      <a:rPr lang="en-US" altLang="zh-CN" i="1">
                        <a:latin typeface="Cambria Math" panose="02040503050406030204" pitchFamily="18" charset="0"/>
                      </a:rPr>
                      <m:t> </m:t>
                    </m:r>
                  </m:oMath>
                </a14:m>
                <a:r>
                  <a:rPr lang="zh-CN" altLang="en-US" dirty="0">
                    <a:latin typeface="Arial" charset="0"/>
                  </a:rPr>
                  <a:t>。</a:t>
                </a:r>
                <a:endParaRPr lang="zh-CN" altLang="en-US" dirty="0">
                  <a:latin typeface="Arial" charset="0"/>
                  <a:ea typeface="黑体" pitchFamily="2" charset="-122"/>
                </a:endParaRPr>
              </a:p>
              <a:p>
                <a:pPr lvl="1"/>
                <a:r>
                  <a:rPr lang="zh-CN" altLang="en-US" dirty="0">
                    <a:solidFill>
                      <a:srgbClr val="FF0000"/>
                    </a:solidFill>
                    <a:latin typeface="Arial" charset="0"/>
                  </a:rPr>
                  <a:t>调相</a:t>
                </a:r>
                <a:r>
                  <a:rPr lang="en-US" altLang="zh-CN" dirty="0">
                    <a:solidFill>
                      <a:srgbClr val="FF0000"/>
                    </a:solidFill>
                    <a:latin typeface="Arial" charset="0"/>
                  </a:rPr>
                  <a:t>(PM) </a:t>
                </a:r>
                <a:r>
                  <a:rPr lang="zh-CN" altLang="en-US" dirty="0">
                    <a:solidFill>
                      <a:srgbClr val="FF0000"/>
                    </a:solidFill>
                    <a:latin typeface="Arial" charset="0"/>
                  </a:rPr>
                  <a:t>：</a:t>
                </a:r>
                <a:r>
                  <a:rPr lang="zh-CN" altLang="en-US" dirty="0">
                    <a:latin typeface="Arial" charset="0"/>
                    <a:ea typeface="黑体" pitchFamily="2" charset="-122"/>
                  </a:rPr>
                  <a:t>载波的初始相位随基带数字信号而变化</a:t>
                </a:r>
                <a:r>
                  <a:rPr lang="zh-CN" altLang="en-US" dirty="0">
                    <a:latin typeface="Arial" charset="0"/>
                  </a:rPr>
                  <a:t>。例如，</a:t>
                </a:r>
                <a:r>
                  <a:rPr lang="en-US" altLang="zh-CN" dirty="0">
                    <a:latin typeface="Arial" charset="0"/>
                  </a:rPr>
                  <a:t> 0</a:t>
                </a:r>
                <a:r>
                  <a:rPr lang="zh-CN" altLang="en-US" dirty="0">
                    <a:latin typeface="Arial" charset="0"/>
                  </a:rPr>
                  <a:t>和</a:t>
                </a:r>
                <a:r>
                  <a:rPr lang="en-US" altLang="zh-CN" dirty="0">
                    <a:latin typeface="Arial" charset="0"/>
                  </a:rPr>
                  <a:t>1</a:t>
                </a:r>
                <a:r>
                  <a:rPr lang="zh-CN" altLang="en-US" dirty="0">
                    <a:latin typeface="Arial" charset="0"/>
                  </a:rPr>
                  <a:t>分别对应于初相</a:t>
                </a:r>
                <a:r>
                  <a:rPr lang="en-US" altLang="zh-CN" dirty="0">
                    <a:latin typeface="Arial" charset="0"/>
                  </a:rPr>
                  <a:t>0</a:t>
                </a:r>
                <a:r>
                  <a:rPr lang="zh-CN" altLang="en-US" dirty="0">
                    <a:latin typeface="Arial" charset="0"/>
                  </a:rPr>
                  <a:t>度和</a:t>
                </a:r>
                <a:r>
                  <a:rPr lang="en-US" altLang="zh-CN" dirty="0">
                    <a:latin typeface="Arial" charset="0"/>
                  </a:rPr>
                  <a:t>180</a:t>
                </a:r>
                <a:r>
                  <a:rPr lang="zh-CN" altLang="en-US" dirty="0">
                    <a:latin typeface="Arial" charset="0"/>
                  </a:rPr>
                  <a:t>度</a:t>
                </a:r>
                <a:endParaRPr lang="zh-CN" altLang="en-US" dirty="0"/>
              </a:p>
            </p:txBody>
          </p:sp>
        </mc:Choice>
        <mc:Fallback xmlns="">
          <p:sp>
            <p:nvSpPr>
              <p:cNvPr id="246787" name="Rectangle 3"/>
              <p:cNvSpPr>
                <a:spLocks noGrp="1" noRot="1" noChangeAspect="1" noMove="1" noResize="1" noEditPoints="1" noAdjustHandles="1" noChangeArrowheads="1" noChangeShapeType="1" noTextEdit="1"/>
              </p:cNvSpPr>
              <p:nvPr>
                <p:ph idx="1"/>
              </p:nvPr>
            </p:nvSpPr>
            <p:spPr>
              <a:blipFill>
                <a:blip r:embed="rId3"/>
                <a:stretch>
                  <a:fillRect l="-874" t="-1975" r="-40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027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67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7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itchFamily="2" charset="-122"/>
                </a:rPr>
                <a:t>0</a:t>
              </a:r>
            </a:p>
          </p:txBody>
        </p:sp>
        <p:sp>
          <p:nvSpPr>
            <p:cNvPr id="248844" name="Freeform 12"/>
            <p:cNvSpPr>
              <a:spLocks/>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45" name="Freeform 13"/>
            <p:cNvSpPr>
              <a:spLocks/>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80" name="Group 48"/>
              <p:cNvGrpSpPr>
                <a:grpSpLocks/>
              </p:cNvGrpSpPr>
              <p:nvPr/>
            </p:nvGrpSpPr>
            <p:grpSpPr bwMode="auto">
              <a:xfrm>
                <a:off x="2879294" y="3433664"/>
                <a:ext cx="204656" cy="847725"/>
                <a:chOff x="1557" y="2272"/>
                <a:chExt cx="119" cy="713"/>
              </a:xfrm>
            </p:grpSpPr>
            <p:sp>
              <p:nvSpPr>
                <p:cNvPr id="248881"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2"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83"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4"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5"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6"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7"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8"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89"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0"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1"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2"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93" name="Group 61"/>
              <p:cNvGrpSpPr>
                <a:grpSpLocks/>
              </p:cNvGrpSpPr>
              <p:nvPr/>
            </p:nvGrpSpPr>
            <p:grpSpPr bwMode="auto">
              <a:xfrm>
                <a:off x="7407506" y="3430489"/>
                <a:ext cx="204655" cy="847725"/>
                <a:chOff x="4190" y="2269"/>
                <a:chExt cx="119" cy="713"/>
              </a:xfrm>
            </p:grpSpPr>
            <p:sp>
              <p:nvSpPr>
                <p:cNvPr id="24889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96"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7"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8"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99"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0"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1"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02" name="Group 70"/>
              <p:cNvGrpSpPr>
                <a:grpSpLocks/>
              </p:cNvGrpSpPr>
              <p:nvPr/>
            </p:nvGrpSpPr>
            <p:grpSpPr bwMode="auto">
              <a:xfrm>
                <a:off x="6590605" y="3430489"/>
                <a:ext cx="204656" cy="847725"/>
                <a:chOff x="3715" y="2269"/>
                <a:chExt cx="119" cy="713"/>
              </a:xfrm>
            </p:grpSpPr>
            <p:sp>
              <p:nvSpPr>
                <p:cNvPr id="248903"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4"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05"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6"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7"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8"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09"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0"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1"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2"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13" name="Group 81"/>
              <p:cNvGrpSpPr>
                <a:grpSpLocks/>
              </p:cNvGrpSpPr>
              <p:nvPr/>
            </p:nvGrpSpPr>
            <p:grpSpPr bwMode="auto">
              <a:xfrm>
                <a:off x="1845699" y="3447951"/>
                <a:ext cx="818621" cy="844550"/>
                <a:chOff x="956" y="2283"/>
                <a:chExt cx="476" cy="711"/>
              </a:xfrm>
            </p:grpSpPr>
            <p:sp>
              <p:nvSpPr>
                <p:cNvPr id="248914"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5"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6"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17"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18" name="Group 86"/>
              <p:cNvGrpSpPr>
                <a:grpSpLocks/>
              </p:cNvGrpSpPr>
              <p:nvPr/>
            </p:nvGrpSpPr>
            <p:grpSpPr bwMode="auto">
              <a:xfrm>
                <a:off x="3519056" y="3433664"/>
                <a:ext cx="818621" cy="847725"/>
                <a:chOff x="1929" y="2272"/>
                <a:chExt cx="476" cy="713"/>
              </a:xfrm>
            </p:grpSpPr>
            <p:grpSp>
              <p:nvGrpSpPr>
                <p:cNvPr id="248919" name="Group 87"/>
                <p:cNvGrpSpPr>
                  <a:grpSpLocks/>
                </p:cNvGrpSpPr>
                <p:nvPr/>
              </p:nvGrpSpPr>
              <p:grpSpPr bwMode="auto">
                <a:xfrm>
                  <a:off x="1929" y="2272"/>
                  <a:ext cx="238" cy="713"/>
                  <a:chOff x="1929" y="2272"/>
                  <a:chExt cx="238" cy="713"/>
                </a:xfrm>
              </p:grpSpPr>
              <p:sp>
                <p:nvSpPr>
                  <p:cNvPr id="248920"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1"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22" name="Group 90"/>
                <p:cNvGrpSpPr>
                  <a:grpSpLocks/>
                </p:cNvGrpSpPr>
                <p:nvPr/>
              </p:nvGrpSpPr>
              <p:grpSpPr bwMode="auto">
                <a:xfrm>
                  <a:off x="2169" y="2272"/>
                  <a:ext cx="236" cy="713"/>
                  <a:chOff x="2169" y="2272"/>
                  <a:chExt cx="236" cy="713"/>
                </a:xfrm>
              </p:grpSpPr>
              <p:sp>
                <p:nvSpPr>
                  <p:cNvPr id="248923"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4"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25"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6"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7"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8"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29"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0"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1"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2"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3"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4"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35" name="Group 103"/>
              <p:cNvGrpSpPr>
                <a:grpSpLocks/>
              </p:cNvGrpSpPr>
              <p:nvPr/>
            </p:nvGrpSpPr>
            <p:grpSpPr bwMode="auto">
              <a:xfrm>
                <a:off x="8843532" y="3430489"/>
                <a:ext cx="409310" cy="847725"/>
                <a:chOff x="5025" y="2269"/>
                <a:chExt cx="238" cy="713"/>
              </a:xfrm>
            </p:grpSpPr>
            <p:sp>
              <p:nvSpPr>
                <p:cNvPr id="248936"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37"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a:grpSpLocks/>
              </p:cNvGrpSpPr>
              <p:nvPr/>
            </p:nvGrpSpPr>
            <p:grpSpPr bwMode="auto">
              <a:xfrm>
                <a:off x="1825063" y="4595714"/>
                <a:ext cx="407590" cy="847725"/>
                <a:chOff x="944" y="3250"/>
                <a:chExt cx="237" cy="713"/>
              </a:xfrm>
            </p:grpSpPr>
            <p:sp>
              <p:nvSpPr>
                <p:cNvPr id="248939"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0"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1"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2"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43" name="Group 111"/>
              <p:cNvGrpSpPr>
                <a:grpSpLocks/>
              </p:cNvGrpSpPr>
              <p:nvPr/>
            </p:nvGrpSpPr>
            <p:grpSpPr bwMode="auto">
              <a:xfrm>
                <a:off x="2671200" y="4595714"/>
                <a:ext cx="407590" cy="847725"/>
                <a:chOff x="1436" y="3250"/>
                <a:chExt cx="237" cy="713"/>
              </a:xfrm>
            </p:grpSpPr>
            <p:sp>
              <p:nvSpPr>
                <p:cNvPr id="24894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46"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7"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8"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49"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0"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1"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2"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3"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4"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5"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56" name="Group 124"/>
              <p:cNvGrpSpPr>
                <a:grpSpLocks/>
              </p:cNvGrpSpPr>
              <p:nvPr/>
            </p:nvGrpSpPr>
            <p:grpSpPr bwMode="auto">
              <a:xfrm>
                <a:off x="5185535" y="4614763"/>
                <a:ext cx="404151" cy="846138"/>
                <a:chOff x="2898" y="3265"/>
                <a:chExt cx="235" cy="713"/>
              </a:xfrm>
            </p:grpSpPr>
            <p:sp>
              <p:nvSpPr>
                <p:cNvPr id="248957"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58"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59"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0"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61" name="Group 129"/>
              <p:cNvGrpSpPr>
                <a:grpSpLocks/>
              </p:cNvGrpSpPr>
              <p:nvPr/>
            </p:nvGrpSpPr>
            <p:grpSpPr bwMode="auto">
              <a:xfrm>
                <a:off x="5988678" y="4603652"/>
                <a:ext cx="808302" cy="846137"/>
                <a:chOff x="3365" y="3256"/>
                <a:chExt cx="470" cy="713"/>
              </a:xfrm>
            </p:grpSpPr>
            <p:grpSp>
              <p:nvGrpSpPr>
                <p:cNvPr id="248962" name="Group 130"/>
                <p:cNvGrpSpPr>
                  <a:grpSpLocks/>
                </p:cNvGrpSpPr>
                <p:nvPr/>
              </p:nvGrpSpPr>
              <p:grpSpPr bwMode="auto">
                <a:xfrm>
                  <a:off x="3365" y="3256"/>
                  <a:ext cx="233" cy="713"/>
                  <a:chOff x="3365" y="3256"/>
                  <a:chExt cx="233" cy="713"/>
                </a:xfrm>
              </p:grpSpPr>
              <p:sp>
                <p:nvSpPr>
                  <p:cNvPr id="248963"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4"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65" name="Group 133"/>
                <p:cNvGrpSpPr>
                  <a:grpSpLocks/>
                </p:cNvGrpSpPr>
                <p:nvPr/>
              </p:nvGrpSpPr>
              <p:grpSpPr bwMode="auto">
                <a:xfrm>
                  <a:off x="3600" y="3256"/>
                  <a:ext cx="235" cy="713"/>
                  <a:chOff x="3600" y="3256"/>
                  <a:chExt cx="235" cy="713"/>
                </a:xfrm>
              </p:grpSpPr>
              <p:sp>
                <p:nvSpPr>
                  <p:cNvPr id="248966"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67"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48968" name="Group 136"/>
              <p:cNvGrpSpPr>
                <a:grpSpLocks/>
              </p:cNvGrpSpPr>
              <p:nvPr/>
            </p:nvGrpSpPr>
            <p:grpSpPr bwMode="auto">
              <a:xfrm>
                <a:off x="6793540" y="4592539"/>
                <a:ext cx="402431" cy="847725"/>
                <a:chOff x="3833" y="3247"/>
                <a:chExt cx="234" cy="713"/>
              </a:xfrm>
            </p:grpSpPr>
            <p:sp>
              <p:nvSpPr>
                <p:cNvPr id="248969"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0"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971"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2"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73" name="Group 141"/>
              <p:cNvGrpSpPr>
                <a:grpSpLocks/>
              </p:cNvGrpSpPr>
              <p:nvPr/>
            </p:nvGrpSpPr>
            <p:grpSpPr bwMode="auto">
              <a:xfrm>
                <a:off x="7625919" y="4595714"/>
                <a:ext cx="818621" cy="847725"/>
                <a:chOff x="4317" y="3250"/>
                <a:chExt cx="476" cy="713"/>
              </a:xfrm>
            </p:grpSpPr>
            <p:grpSp>
              <p:nvGrpSpPr>
                <p:cNvPr id="248974" name="Group 142"/>
                <p:cNvGrpSpPr>
                  <a:grpSpLocks/>
                </p:cNvGrpSpPr>
                <p:nvPr/>
              </p:nvGrpSpPr>
              <p:grpSpPr bwMode="auto">
                <a:xfrm>
                  <a:off x="4317" y="3250"/>
                  <a:ext cx="238" cy="713"/>
                  <a:chOff x="4317" y="3250"/>
                  <a:chExt cx="238" cy="713"/>
                </a:xfrm>
              </p:grpSpPr>
              <p:sp>
                <p:nvSpPr>
                  <p:cNvPr id="248975"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6"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77" name="Group 145"/>
                <p:cNvGrpSpPr>
                  <a:grpSpLocks/>
                </p:cNvGrpSpPr>
                <p:nvPr/>
              </p:nvGrpSpPr>
              <p:grpSpPr bwMode="auto">
                <a:xfrm>
                  <a:off x="4557" y="3250"/>
                  <a:ext cx="236" cy="713"/>
                  <a:chOff x="4557" y="3250"/>
                  <a:chExt cx="236" cy="713"/>
                </a:xfrm>
              </p:grpSpPr>
              <p:sp>
                <p:nvSpPr>
                  <p:cNvPr id="248978"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79"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0"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1"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2" name="Group 150"/>
              <p:cNvGrpSpPr>
                <a:grpSpLocks/>
              </p:cNvGrpSpPr>
              <p:nvPr/>
            </p:nvGrpSpPr>
            <p:grpSpPr bwMode="auto">
              <a:xfrm>
                <a:off x="8853851" y="4589364"/>
                <a:ext cx="409310" cy="847725"/>
                <a:chOff x="5031" y="3244"/>
                <a:chExt cx="238" cy="713"/>
              </a:xfrm>
            </p:grpSpPr>
            <p:sp>
              <p:nvSpPr>
                <p:cNvPr id="248983"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84"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7"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248849"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0"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1"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2"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53" name="Group 21"/>
              <p:cNvGrpSpPr>
                <a:grpSpLocks/>
              </p:cNvGrpSpPr>
              <p:nvPr/>
            </p:nvGrpSpPr>
            <p:grpSpPr bwMode="auto">
              <a:xfrm>
                <a:off x="7209730" y="2290663"/>
                <a:ext cx="202935" cy="847725"/>
                <a:chOff x="4075" y="1309"/>
                <a:chExt cx="118" cy="713"/>
              </a:xfrm>
            </p:grpSpPr>
            <p:sp>
              <p:nvSpPr>
                <p:cNvPr id="248854"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5"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56"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7"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8"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59"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0"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1"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62" name="Group 30"/>
              <p:cNvGrpSpPr>
                <a:grpSpLocks/>
              </p:cNvGrpSpPr>
              <p:nvPr/>
            </p:nvGrpSpPr>
            <p:grpSpPr bwMode="auto">
              <a:xfrm>
                <a:off x="6392829" y="2290663"/>
                <a:ext cx="407590" cy="847725"/>
                <a:chOff x="3600" y="1309"/>
                <a:chExt cx="237" cy="713"/>
              </a:xfrm>
            </p:grpSpPr>
            <p:grpSp>
              <p:nvGrpSpPr>
                <p:cNvPr id="248863" name="Group 31"/>
                <p:cNvGrpSpPr>
                  <a:grpSpLocks/>
                </p:cNvGrpSpPr>
                <p:nvPr/>
              </p:nvGrpSpPr>
              <p:grpSpPr bwMode="auto">
                <a:xfrm>
                  <a:off x="3600" y="1309"/>
                  <a:ext cx="118" cy="713"/>
                  <a:chOff x="3600" y="1309"/>
                  <a:chExt cx="118" cy="713"/>
                </a:xfrm>
              </p:grpSpPr>
              <p:sp>
                <p:nvSpPr>
                  <p:cNvPr id="248864"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5"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866" name="Group 34"/>
                <p:cNvGrpSpPr>
                  <a:grpSpLocks/>
                </p:cNvGrpSpPr>
                <p:nvPr/>
              </p:nvGrpSpPr>
              <p:grpSpPr bwMode="auto">
                <a:xfrm>
                  <a:off x="3718" y="1309"/>
                  <a:ext cx="119" cy="713"/>
                  <a:chOff x="3718" y="1309"/>
                  <a:chExt cx="119" cy="713"/>
                </a:xfrm>
              </p:grpSpPr>
              <p:sp>
                <p:nvSpPr>
                  <p:cNvPr id="248867"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68"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48869"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0"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1"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2"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873" name="Group 41"/>
              <p:cNvGrpSpPr>
                <a:grpSpLocks/>
              </p:cNvGrpSpPr>
              <p:nvPr/>
            </p:nvGrpSpPr>
            <p:grpSpPr bwMode="auto">
              <a:xfrm>
                <a:off x="5562169" y="2290663"/>
                <a:ext cx="201216" cy="847725"/>
                <a:chOff x="3117" y="1309"/>
                <a:chExt cx="117" cy="713"/>
              </a:xfrm>
            </p:grpSpPr>
            <p:sp>
              <p:nvSpPr>
                <p:cNvPr id="248874"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5"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8876"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877"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48989" name="Group 157"/>
              <p:cNvGrpSpPr>
                <a:grpSpLocks/>
              </p:cNvGrpSpPr>
              <p:nvPr/>
            </p:nvGrpSpPr>
            <p:grpSpPr bwMode="auto">
              <a:xfrm>
                <a:off x="2676358" y="2298601"/>
                <a:ext cx="818621" cy="844550"/>
                <a:chOff x="1439" y="1316"/>
                <a:chExt cx="476" cy="711"/>
              </a:xfrm>
            </p:grpSpPr>
            <p:grpSp>
              <p:nvGrpSpPr>
                <p:cNvPr id="248990" name="Group 158"/>
                <p:cNvGrpSpPr>
                  <a:grpSpLocks/>
                </p:cNvGrpSpPr>
                <p:nvPr/>
              </p:nvGrpSpPr>
              <p:grpSpPr bwMode="auto">
                <a:xfrm>
                  <a:off x="1439" y="1316"/>
                  <a:ext cx="239" cy="711"/>
                  <a:chOff x="1439" y="1316"/>
                  <a:chExt cx="239" cy="711"/>
                </a:xfrm>
              </p:grpSpPr>
              <p:sp>
                <p:nvSpPr>
                  <p:cNvPr id="248991"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2"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3"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4"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248995" name="Group 163"/>
                <p:cNvGrpSpPr>
                  <a:grpSpLocks/>
                </p:cNvGrpSpPr>
                <p:nvPr/>
              </p:nvGrpSpPr>
              <p:grpSpPr bwMode="auto">
                <a:xfrm>
                  <a:off x="1676" y="1316"/>
                  <a:ext cx="239" cy="711"/>
                  <a:chOff x="1676" y="1316"/>
                  <a:chExt cx="239" cy="711"/>
                </a:xfrm>
              </p:grpSpPr>
              <p:sp>
                <p:nvSpPr>
                  <p:cNvPr id="248996"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7"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8"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48999"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a:latin typeface="+mn-lt"/>
                <a:ea typeface="黑体" pitchFamily="2" charset="-122"/>
              </a:rPr>
              <a:t>最基本的三种调制方式</a:t>
            </a:r>
            <a:endParaRPr lang="zh-CN" altLang="en-US" sz="2400" b="1" dirty="0">
              <a:latin typeface="+mn-lt"/>
              <a:ea typeface="黑体" pitchFamily="2" charset="-122"/>
            </a:endParaRPr>
          </a:p>
        </p:txBody>
      </p:sp>
    </p:spTree>
    <p:extLst>
      <p:ext uri="{BB962C8B-B14F-4D97-AF65-F5344CB8AC3E}">
        <p14:creationId xmlns:p14="http://schemas.microsoft.com/office/powerpoint/2010/main" val="235740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495300" y="188641"/>
            <a:ext cx="9066212" cy="1475268"/>
          </a:xfrm>
        </p:spPr>
        <p:txBody>
          <a:bodyPr/>
          <a:lstStyle/>
          <a:p>
            <a:pPr algn="ctr"/>
            <a:r>
              <a:rPr lang="zh-CN" altLang="en-US" dirty="0"/>
              <a:t>正交振幅调制 </a:t>
            </a:r>
            <a:r>
              <a:rPr lang="en-US" altLang="zh-CN" dirty="0"/>
              <a:t>QAM</a:t>
            </a:r>
            <a:br>
              <a:rPr lang="en-US" altLang="zh-CN" dirty="0"/>
            </a:br>
            <a:r>
              <a:rPr lang="en-US" altLang="zh-CN" sz="3600" dirty="0"/>
              <a:t>(Quadrature Amplitude Modulation)</a:t>
            </a:r>
            <a:r>
              <a:rPr lang="en-US" altLang="zh-CN" dirty="0"/>
              <a:t> </a:t>
            </a:r>
          </a:p>
        </p:txBody>
      </p:sp>
      <p:sp>
        <p:nvSpPr>
          <p:cNvPr id="2" name="矩形 1"/>
          <p:cNvSpPr/>
          <p:nvPr/>
        </p:nvSpPr>
        <p:spPr>
          <a:xfrm>
            <a:off x="4088904" y="1702549"/>
            <a:ext cx="5472608" cy="1200329"/>
          </a:xfrm>
          <a:prstGeom prst="rect">
            <a:avLst/>
          </a:prstGeom>
          <a:solidFill>
            <a:srgbClr val="FFFF66"/>
          </a:solidFill>
          <a:ln>
            <a:solidFill>
              <a:srgbClr val="333399"/>
            </a:solidFill>
          </a:ln>
        </p:spPr>
        <p:txBody>
          <a:bodyPr wrap="square">
            <a:spAutoFit/>
          </a:bodyPr>
          <a:lstStyle/>
          <a:p>
            <a:r>
              <a:rPr lang="zh-CN" altLang="zh-CN" sz="2400" b="1" dirty="0">
                <a:latin typeface="+mn-lt"/>
                <a:ea typeface="黑体" pitchFamily="2" charset="-122"/>
              </a:rPr>
              <a:t>为了达到更高的信息传输速率，必须采用技术上更为复杂的多元制的振幅相位混合调制方法</a:t>
            </a:r>
            <a:r>
              <a:rPr lang="zh-CN" altLang="en-US" sz="2400" b="1" dirty="0">
                <a:latin typeface="+mn-lt"/>
                <a:ea typeface="黑体" pitchFamily="2" charset="-122"/>
              </a:rPr>
              <a:t>。</a:t>
            </a:r>
          </a:p>
        </p:txBody>
      </p:sp>
    </p:spTree>
    <p:extLst>
      <p:ext uri="{BB962C8B-B14F-4D97-AF65-F5344CB8AC3E}">
        <p14:creationId xmlns:p14="http://schemas.microsoft.com/office/powerpoint/2010/main" val="353722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spTree>
    <p:extLst>
      <p:ext uri="{BB962C8B-B14F-4D97-AF65-F5344CB8AC3E}">
        <p14:creationId xmlns:p14="http://schemas.microsoft.com/office/powerpoint/2010/main" val="33386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96855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、下图为一段差分曼彻斯特编码信号波形，该编码的二进制串是（  ）。</a:t>
            </a:r>
            <a:endParaRPr lang="en-US" altLang="zh-CN" sz="2800" dirty="0"/>
          </a:p>
          <a:p>
            <a:pPr marL="0" indent="0">
              <a:lnSpc>
                <a:spcPct val="114000"/>
              </a:lnSpc>
              <a:buNone/>
            </a:pPr>
            <a:endParaRPr lang="en-US" altLang="zh-CN" sz="2800" dirty="0"/>
          </a:p>
          <a:p>
            <a:pPr marL="0" indent="0">
              <a:lnSpc>
                <a:spcPct val="114000"/>
              </a:lnSpc>
              <a:buNone/>
            </a:pPr>
            <a:endParaRPr lang="en-US" altLang="zh-CN" sz="2800" dirty="0"/>
          </a:p>
          <a:p>
            <a:pPr marL="0" indent="0">
              <a:lnSpc>
                <a:spcPct val="114000"/>
              </a:lnSpc>
              <a:buNone/>
            </a:pPr>
            <a:endParaRPr lang="en-US" altLang="zh-CN" sz="2800" dirty="0"/>
          </a:p>
          <a:p>
            <a:pPr marL="0" indent="0">
              <a:lnSpc>
                <a:spcPct val="114000"/>
              </a:lnSpc>
              <a:buNone/>
            </a:pPr>
            <a:endParaRPr lang="en-US" altLang="zh-CN" sz="2800" dirty="0"/>
          </a:p>
          <a:p>
            <a:pPr marL="0" indent="0">
              <a:lnSpc>
                <a:spcPct val="114000"/>
              </a:lnSpc>
              <a:buNone/>
            </a:pPr>
            <a:r>
              <a:rPr lang="en-US" altLang="zh-CN" sz="2800" dirty="0"/>
              <a:t>A</a:t>
            </a:r>
            <a:r>
              <a:rPr lang="zh-CN" altLang="en-US" sz="2800" dirty="0"/>
              <a:t>、</a:t>
            </a:r>
            <a:r>
              <a:rPr lang="en-US" altLang="zh-CN" sz="2800" dirty="0"/>
              <a:t>1011 1001        B</a:t>
            </a:r>
            <a:r>
              <a:rPr lang="zh-CN" altLang="en-US" sz="2800" dirty="0"/>
              <a:t>、</a:t>
            </a:r>
            <a:r>
              <a:rPr lang="en-US" altLang="zh-CN" sz="2800" dirty="0"/>
              <a:t>1101 0001</a:t>
            </a:r>
          </a:p>
          <a:p>
            <a:pPr marL="0" indent="0">
              <a:lnSpc>
                <a:spcPct val="114000"/>
              </a:lnSpc>
              <a:buNone/>
            </a:pPr>
            <a:r>
              <a:rPr lang="en-US" altLang="zh-CN" sz="2800" dirty="0"/>
              <a:t>C</a:t>
            </a:r>
            <a:r>
              <a:rPr lang="zh-CN" altLang="en-US" sz="2800" dirty="0"/>
              <a:t>、</a:t>
            </a:r>
            <a:r>
              <a:rPr lang="en-US" altLang="zh-CN" sz="2800" dirty="0"/>
              <a:t>0010</a:t>
            </a:r>
            <a:r>
              <a:rPr lang="zh-CN" altLang="en-US" sz="2800" dirty="0"/>
              <a:t> </a:t>
            </a:r>
            <a:r>
              <a:rPr lang="en-US" altLang="zh-CN" sz="2800" dirty="0"/>
              <a:t>1110        D</a:t>
            </a:r>
            <a:r>
              <a:rPr lang="zh-CN" altLang="en-US" sz="2800" dirty="0"/>
              <a:t>、</a:t>
            </a:r>
            <a:r>
              <a:rPr lang="en-US" altLang="zh-CN" sz="2800" dirty="0"/>
              <a:t>1011 0110</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386671" y="5445224"/>
            <a:ext cx="90662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endParaRPr lang="zh-CN" altLang="en-US" sz="2800" kern="0" dirty="0"/>
          </a:p>
        </p:txBody>
      </p:sp>
      <p:cxnSp>
        <p:nvCxnSpPr>
          <p:cNvPr id="7" name="连接符: 肘形 6">
            <a:extLst>
              <a:ext uri="{FF2B5EF4-FFF2-40B4-BE49-F238E27FC236}">
                <a16:creationId xmlns:a16="http://schemas.microsoft.com/office/drawing/2014/main" id="{4C02D360-0234-8016-729F-FB876A6902AB}"/>
              </a:ext>
            </a:extLst>
          </p:cNvPr>
          <p:cNvCxnSpPr/>
          <p:nvPr/>
        </p:nvCxnSpPr>
        <p:spPr bwMode="auto">
          <a:xfrm>
            <a:off x="1136576" y="2528654"/>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连接符: 肘形 10">
            <a:extLst>
              <a:ext uri="{FF2B5EF4-FFF2-40B4-BE49-F238E27FC236}">
                <a16:creationId xmlns:a16="http://schemas.microsoft.com/office/drawing/2014/main" id="{86095FEB-1951-6389-2018-3E4F280737EE}"/>
              </a:ext>
            </a:extLst>
          </p:cNvPr>
          <p:cNvCxnSpPr/>
          <p:nvPr/>
        </p:nvCxnSpPr>
        <p:spPr bwMode="auto">
          <a:xfrm>
            <a:off x="2144688" y="2528654"/>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F60B70B8-B1F1-89AA-FD6A-E47A5A5A89DA}"/>
              </a:ext>
            </a:extLst>
          </p:cNvPr>
          <p:cNvCxnSpPr/>
          <p:nvPr/>
        </p:nvCxnSpPr>
        <p:spPr bwMode="auto">
          <a:xfrm>
            <a:off x="2144688" y="2528654"/>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连接符: 肘形 14">
            <a:extLst>
              <a:ext uri="{FF2B5EF4-FFF2-40B4-BE49-F238E27FC236}">
                <a16:creationId xmlns:a16="http://schemas.microsoft.com/office/drawing/2014/main" id="{F95B67CF-61CC-C97F-03C7-5CD7229A66EE}"/>
              </a:ext>
            </a:extLst>
          </p:cNvPr>
          <p:cNvCxnSpPr/>
          <p:nvPr/>
        </p:nvCxnSpPr>
        <p:spPr bwMode="auto">
          <a:xfrm flipV="1">
            <a:off x="3161636" y="2528654"/>
            <a:ext cx="999276"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398FD35A-00F6-F622-9A0B-EDBEA068DD81}"/>
              </a:ext>
            </a:extLst>
          </p:cNvPr>
          <p:cNvCxnSpPr/>
          <p:nvPr/>
        </p:nvCxnSpPr>
        <p:spPr bwMode="auto">
          <a:xfrm>
            <a:off x="1136576" y="2168614"/>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DBDF4329-FBF0-3AC2-EEAF-FAA094BD8C60}"/>
              </a:ext>
            </a:extLst>
          </p:cNvPr>
          <p:cNvCxnSpPr/>
          <p:nvPr/>
        </p:nvCxnSpPr>
        <p:spPr bwMode="auto">
          <a:xfrm>
            <a:off x="2144688" y="2168614"/>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C367FE7B-2640-A823-E66D-21FB9000DDFD}"/>
              </a:ext>
            </a:extLst>
          </p:cNvPr>
          <p:cNvCxnSpPr/>
          <p:nvPr/>
        </p:nvCxnSpPr>
        <p:spPr bwMode="auto">
          <a:xfrm>
            <a:off x="3152800" y="2168614"/>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肘形 21">
            <a:extLst>
              <a:ext uri="{FF2B5EF4-FFF2-40B4-BE49-F238E27FC236}">
                <a16:creationId xmlns:a16="http://schemas.microsoft.com/office/drawing/2014/main" id="{9AFD792C-9452-632C-5F7E-FDC2DBD0F902}"/>
              </a:ext>
            </a:extLst>
          </p:cNvPr>
          <p:cNvCxnSpPr/>
          <p:nvPr/>
        </p:nvCxnSpPr>
        <p:spPr bwMode="auto">
          <a:xfrm>
            <a:off x="4152076" y="2522773"/>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610BA792-46E4-2686-2607-0D78DA4F8388}"/>
              </a:ext>
            </a:extLst>
          </p:cNvPr>
          <p:cNvCxnSpPr/>
          <p:nvPr/>
        </p:nvCxnSpPr>
        <p:spPr bwMode="auto">
          <a:xfrm>
            <a:off x="4160912" y="2162754"/>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连接符: 肘形 23">
            <a:extLst>
              <a:ext uri="{FF2B5EF4-FFF2-40B4-BE49-F238E27FC236}">
                <a16:creationId xmlns:a16="http://schemas.microsoft.com/office/drawing/2014/main" id="{C5BA0C1B-6218-075B-4803-E3B883CDA3DF}"/>
              </a:ext>
            </a:extLst>
          </p:cNvPr>
          <p:cNvCxnSpPr/>
          <p:nvPr/>
        </p:nvCxnSpPr>
        <p:spPr bwMode="auto">
          <a:xfrm flipV="1">
            <a:off x="5177859" y="2522773"/>
            <a:ext cx="999276"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0BA0B0DF-B3B4-0F71-AEEC-F8DBBB757CDB}"/>
              </a:ext>
            </a:extLst>
          </p:cNvPr>
          <p:cNvCxnSpPr/>
          <p:nvPr/>
        </p:nvCxnSpPr>
        <p:spPr bwMode="auto">
          <a:xfrm>
            <a:off x="5160188" y="2159368"/>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C8AE002D-A171-B0C4-0D9B-6A89732D828B}"/>
              </a:ext>
            </a:extLst>
          </p:cNvPr>
          <p:cNvCxnSpPr/>
          <p:nvPr/>
        </p:nvCxnSpPr>
        <p:spPr bwMode="auto">
          <a:xfrm>
            <a:off x="6177135" y="2522773"/>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连接符: 肘形 26">
            <a:extLst>
              <a:ext uri="{FF2B5EF4-FFF2-40B4-BE49-F238E27FC236}">
                <a16:creationId xmlns:a16="http://schemas.microsoft.com/office/drawing/2014/main" id="{EC061EA5-861A-7E25-8A1A-97DD5F39BB00}"/>
              </a:ext>
            </a:extLst>
          </p:cNvPr>
          <p:cNvCxnSpPr/>
          <p:nvPr/>
        </p:nvCxnSpPr>
        <p:spPr bwMode="auto">
          <a:xfrm flipV="1">
            <a:off x="6188854" y="2524755"/>
            <a:ext cx="999276"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a:extLst>
              <a:ext uri="{FF2B5EF4-FFF2-40B4-BE49-F238E27FC236}">
                <a16:creationId xmlns:a16="http://schemas.microsoft.com/office/drawing/2014/main" id="{EEC5BBE2-D231-0E69-77C9-4BB6CC98BB00}"/>
              </a:ext>
            </a:extLst>
          </p:cNvPr>
          <p:cNvCxnSpPr/>
          <p:nvPr/>
        </p:nvCxnSpPr>
        <p:spPr bwMode="auto">
          <a:xfrm>
            <a:off x="6177135" y="2168614"/>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4" name="直接连接符 330763">
            <a:extLst>
              <a:ext uri="{FF2B5EF4-FFF2-40B4-BE49-F238E27FC236}">
                <a16:creationId xmlns:a16="http://schemas.microsoft.com/office/drawing/2014/main" id="{6678ECD7-E1CE-890B-DBAC-A2FE968E50BD}"/>
              </a:ext>
            </a:extLst>
          </p:cNvPr>
          <p:cNvCxnSpPr/>
          <p:nvPr/>
        </p:nvCxnSpPr>
        <p:spPr bwMode="auto">
          <a:xfrm>
            <a:off x="7188130" y="2238265"/>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5" name="直接连接符 330764">
            <a:extLst>
              <a:ext uri="{FF2B5EF4-FFF2-40B4-BE49-F238E27FC236}">
                <a16:creationId xmlns:a16="http://schemas.microsoft.com/office/drawing/2014/main" id="{4A0FFC16-431A-7613-9A7C-473741939E3A}"/>
              </a:ext>
            </a:extLst>
          </p:cNvPr>
          <p:cNvCxnSpPr/>
          <p:nvPr/>
        </p:nvCxnSpPr>
        <p:spPr bwMode="auto">
          <a:xfrm>
            <a:off x="7188130" y="2522773"/>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6" name="连接符: 肘形 330765">
            <a:extLst>
              <a:ext uri="{FF2B5EF4-FFF2-40B4-BE49-F238E27FC236}">
                <a16:creationId xmlns:a16="http://schemas.microsoft.com/office/drawing/2014/main" id="{0FE34F3D-FD1D-A82C-4FDA-91F24E8B37B2}"/>
              </a:ext>
            </a:extLst>
          </p:cNvPr>
          <p:cNvCxnSpPr/>
          <p:nvPr/>
        </p:nvCxnSpPr>
        <p:spPr bwMode="auto">
          <a:xfrm flipV="1">
            <a:off x="7179901" y="2520791"/>
            <a:ext cx="999276"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7" name="连接符: 肘形 330766">
            <a:extLst>
              <a:ext uri="{FF2B5EF4-FFF2-40B4-BE49-F238E27FC236}">
                <a16:creationId xmlns:a16="http://schemas.microsoft.com/office/drawing/2014/main" id="{55DF465F-C83E-D125-5A77-CFDCDDCD4D65}"/>
              </a:ext>
            </a:extLst>
          </p:cNvPr>
          <p:cNvCxnSpPr/>
          <p:nvPr/>
        </p:nvCxnSpPr>
        <p:spPr bwMode="auto">
          <a:xfrm>
            <a:off x="8170644" y="2520791"/>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8" name="直接连接符 330767">
            <a:extLst>
              <a:ext uri="{FF2B5EF4-FFF2-40B4-BE49-F238E27FC236}">
                <a16:creationId xmlns:a16="http://schemas.microsoft.com/office/drawing/2014/main" id="{0B7DA35B-BA80-AC07-F73D-BE8F3F695286}"/>
              </a:ext>
            </a:extLst>
          </p:cNvPr>
          <p:cNvCxnSpPr/>
          <p:nvPr/>
        </p:nvCxnSpPr>
        <p:spPr bwMode="auto">
          <a:xfrm>
            <a:off x="8179177" y="2195337"/>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9" name="直接连接符 330768">
            <a:extLst>
              <a:ext uri="{FF2B5EF4-FFF2-40B4-BE49-F238E27FC236}">
                <a16:creationId xmlns:a16="http://schemas.microsoft.com/office/drawing/2014/main" id="{A303C9D2-8674-22C9-BF3E-F00838DFD433}"/>
              </a:ext>
            </a:extLst>
          </p:cNvPr>
          <p:cNvCxnSpPr/>
          <p:nvPr/>
        </p:nvCxnSpPr>
        <p:spPr bwMode="auto">
          <a:xfrm>
            <a:off x="9178756" y="2238265"/>
            <a:ext cx="0" cy="17281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338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9956"/>
            <a:ext cx="9066212" cy="6691411"/>
          </a:xfrm>
        </p:spPr>
        <p:txBody>
          <a:bodyPr/>
          <a:lstStyle/>
          <a:p>
            <a:pPr marL="0" indent="0">
              <a:lnSpc>
                <a:spcPct val="114000"/>
              </a:lnSpc>
              <a:buNone/>
            </a:pPr>
            <a:r>
              <a:rPr lang="en-US" altLang="zh-CN" sz="2800" b="0" dirty="0"/>
              <a:t>2</a:t>
            </a:r>
            <a:r>
              <a:rPr lang="zh-CN" altLang="en-US" sz="2800" b="0" dirty="0"/>
              <a:t>、使用两种编码方案对比特流</a:t>
            </a:r>
            <a:r>
              <a:rPr lang="en-US" altLang="zh-CN" sz="2800" b="0" dirty="0"/>
              <a:t>0110 0111</a:t>
            </a:r>
            <a:r>
              <a:rPr lang="zh-CN" altLang="en-US" sz="2800" b="0" dirty="0"/>
              <a:t>进行编码的结果如下图所示，编码</a:t>
            </a:r>
            <a:r>
              <a:rPr lang="en-US" altLang="zh-CN" sz="2800" b="0" dirty="0"/>
              <a:t>1</a:t>
            </a:r>
            <a:r>
              <a:rPr lang="zh-CN" altLang="en-US" sz="2800" b="0" dirty="0"/>
              <a:t>和编码</a:t>
            </a:r>
            <a:r>
              <a:rPr lang="en-US" altLang="zh-CN" sz="2800" b="0" dirty="0"/>
              <a:t>2</a:t>
            </a:r>
            <a:r>
              <a:rPr lang="zh-CN" altLang="en-US" sz="2800" b="0" dirty="0"/>
              <a:t>分别是（  ）。</a:t>
            </a:r>
            <a:endParaRPr lang="en-US" altLang="zh-CN" sz="2800" b="0" dirty="0"/>
          </a:p>
          <a:p>
            <a:pPr marL="0" indent="0">
              <a:lnSpc>
                <a:spcPct val="114000"/>
              </a:lnSpc>
              <a:buNone/>
            </a:pPr>
            <a:r>
              <a:rPr lang="zh-CN" altLang="en-US" sz="2800" b="0" dirty="0"/>
              <a:t>比特流     </a:t>
            </a:r>
            <a:r>
              <a:rPr lang="en-US" altLang="zh-CN" sz="2800" b="0" dirty="0"/>
              <a:t>0        1        1        0         0         1       1        1</a:t>
            </a:r>
          </a:p>
          <a:p>
            <a:pPr marL="0" indent="0">
              <a:lnSpc>
                <a:spcPct val="114000"/>
              </a:lnSpc>
              <a:buNone/>
            </a:pPr>
            <a:r>
              <a:rPr lang="zh-CN" altLang="en-US" sz="2800" b="0" dirty="0"/>
              <a:t>编码</a:t>
            </a:r>
            <a:r>
              <a:rPr lang="en-US" altLang="zh-CN" sz="2800" b="0" dirty="0"/>
              <a:t>1</a:t>
            </a:r>
          </a:p>
          <a:p>
            <a:pPr marL="0" indent="0">
              <a:lnSpc>
                <a:spcPct val="114000"/>
              </a:lnSpc>
              <a:buNone/>
            </a:pPr>
            <a:endParaRPr lang="en-US" altLang="zh-CN" sz="2800" b="0" dirty="0"/>
          </a:p>
          <a:p>
            <a:pPr marL="0" indent="0">
              <a:lnSpc>
                <a:spcPct val="114000"/>
              </a:lnSpc>
              <a:buNone/>
            </a:pPr>
            <a:endParaRPr lang="en-US" altLang="zh-CN" sz="2800" b="0" dirty="0"/>
          </a:p>
          <a:p>
            <a:pPr marL="0" indent="0">
              <a:lnSpc>
                <a:spcPct val="114000"/>
              </a:lnSpc>
              <a:buNone/>
            </a:pPr>
            <a:r>
              <a:rPr lang="zh-CN" altLang="en-US" sz="2800" b="0" dirty="0"/>
              <a:t>编码</a:t>
            </a:r>
            <a:r>
              <a:rPr lang="en-US" altLang="zh-CN" sz="2800" b="0" dirty="0"/>
              <a:t>2</a:t>
            </a:r>
          </a:p>
          <a:p>
            <a:pPr marL="0" indent="0">
              <a:lnSpc>
                <a:spcPct val="114000"/>
              </a:lnSpc>
              <a:buNone/>
            </a:pPr>
            <a:endParaRPr lang="en-US" altLang="zh-CN" sz="2800" b="0" dirty="0"/>
          </a:p>
          <a:p>
            <a:pPr marL="0" indent="0">
              <a:lnSpc>
                <a:spcPct val="114000"/>
              </a:lnSpc>
              <a:buNone/>
            </a:pPr>
            <a:r>
              <a:rPr lang="en-US" altLang="zh-CN" sz="2800" b="0" dirty="0"/>
              <a:t>A</a:t>
            </a:r>
            <a:r>
              <a:rPr lang="zh-CN" altLang="en-US" sz="2800" b="0" dirty="0"/>
              <a:t>、不归零制和曼彻斯特编码</a:t>
            </a:r>
            <a:endParaRPr lang="en-US" altLang="zh-CN" sz="2800" b="0" dirty="0"/>
          </a:p>
          <a:p>
            <a:pPr marL="0" indent="0">
              <a:lnSpc>
                <a:spcPct val="114000"/>
              </a:lnSpc>
              <a:buNone/>
            </a:pPr>
            <a:r>
              <a:rPr lang="en-US" altLang="zh-CN" sz="2800" b="0" dirty="0"/>
              <a:t>B</a:t>
            </a:r>
            <a:r>
              <a:rPr lang="zh-CN" altLang="en-US" sz="2800" b="0" dirty="0"/>
              <a:t>、不归零制和差分曼彻斯特编码</a:t>
            </a:r>
            <a:r>
              <a:rPr lang="en-US" altLang="zh-CN" sz="2800" b="0" dirty="0"/>
              <a:t> </a:t>
            </a:r>
          </a:p>
          <a:p>
            <a:pPr marL="0" indent="0">
              <a:lnSpc>
                <a:spcPct val="114000"/>
              </a:lnSpc>
              <a:buNone/>
            </a:pPr>
            <a:r>
              <a:rPr lang="en-US" altLang="zh-CN" sz="2800" b="0" dirty="0"/>
              <a:t>C</a:t>
            </a:r>
            <a:r>
              <a:rPr lang="zh-CN" altLang="en-US" sz="2800" b="0" dirty="0"/>
              <a:t>、归零制和曼彻斯特编码</a:t>
            </a:r>
            <a:endParaRPr lang="en-US" altLang="zh-CN" sz="2800" b="0" dirty="0"/>
          </a:p>
          <a:p>
            <a:pPr marL="0" indent="0">
              <a:lnSpc>
                <a:spcPct val="114000"/>
              </a:lnSpc>
              <a:buNone/>
            </a:pPr>
            <a:r>
              <a:rPr lang="en-US" altLang="zh-CN" sz="2800" b="0" dirty="0"/>
              <a:t>D</a:t>
            </a:r>
            <a:r>
              <a:rPr lang="zh-CN" altLang="en-US" sz="2800" b="0" dirty="0"/>
              <a:t>、归零制和差分曼彻斯特编码</a:t>
            </a:r>
            <a:r>
              <a:rPr lang="en-US" altLang="zh-CN" sz="2800" b="0" dirty="0"/>
              <a:t> </a:t>
            </a:r>
          </a:p>
        </p:txBody>
      </p:sp>
      <p:cxnSp>
        <p:nvCxnSpPr>
          <p:cNvPr id="7" name="连接符: 肘形 6">
            <a:extLst>
              <a:ext uri="{FF2B5EF4-FFF2-40B4-BE49-F238E27FC236}">
                <a16:creationId xmlns:a16="http://schemas.microsoft.com/office/drawing/2014/main" id="{4C02D360-0234-8016-729F-FB876A6902AB}"/>
              </a:ext>
            </a:extLst>
          </p:cNvPr>
          <p:cNvCxnSpPr/>
          <p:nvPr/>
        </p:nvCxnSpPr>
        <p:spPr bwMode="auto">
          <a:xfrm>
            <a:off x="6616537" y="3135770"/>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连接符: 肘形 10">
            <a:extLst>
              <a:ext uri="{FF2B5EF4-FFF2-40B4-BE49-F238E27FC236}">
                <a16:creationId xmlns:a16="http://schemas.microsoft.com/office/drawing/2014/main" id="{86095FEB-1951-6389-2018-3E4F280737EE}"/>
              </a:ext>
            </a:extLst>
          </p:cNvPr>
          <p:cNvCxnSpPr/>
          <p:nvPr/>
        </p:nvCxnSpPr>
        <p:spPr bwMode="auto">
          <a:xfrm>
            <a:off x="2593503" y="3135770"/>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F60B70B8-B1F1-89AA-FD6A-E47A5A5A89DA}"/>
              </a:ext>
            </a:extLst>
          </p:cNvPr>
          <p:cNvCxnSpPr/>
          <p:nvPr/>
        </p:nvCxnSpPr>
        <p:spPr bwMode="auto">
          <a:xfrm>
            <a:off x="3592587" y="3135770"/>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连接符: 肘形 14">
            <a:extLst>
              <a:ext uri="{FF2B5EF4-FFF2-40B4-BE49-F238E27FC236}">
                <a16:creationId xmlns:a16="http://schemas.microsoft.com/office/drawing/2014/main" id="{F95B67CF-61CC-C97F-03C7-5CD7229A66EE}"/>
              </a:ext>
            </a:extLst>
          </p:cNvPr>
          <p:cNvCxnSpPr/>
          <p:nvPr/>
        </p:nvCxnSpPr>
        <p:spPr bwMode="auto">
          <a:xfrm flipV="1">
            <a:off x="1584593" y="3135770"/>
            <a:ext cx="999276"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398FD35A-00F6-F622-9A0B-EDBEA068DD81}"/>
              </a:ext>
            </a:extLst>
          </p:cNvPr>
          <p:cNvCxnSpPr/>
          <p:nvPr/>
        </p:nvCxnSpPr>
        <p:spPr bwMode="auto">
          <a:xfrm>
            <a:off x="1577460" y="1787496"/>
            <a:ext cx="0" cy="279363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DBDF4329-FBF0-3AC2-EEAF-FAA094BD8C60}"/>
              </a:ext>
            </a:extLst>
          </p:cNvPr>
          <p:cNvCxnSpPr/>
          <p:nvPr/>
        </p:nvCxnSpPr>
        <p:spPr bwMode="auto">
          <a:xfrm>
            <a:off x="2571910" y="1814219"/>
            <a:ext cx="0" cy="276690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C367FE7B-2640-A823-E66D-21FB9000DDFD}"/>
              </a:ext>
            </a:extLst>
          </p:cNvPr>
          <p:cNvCxnSpPr/>
          <p:nvPr/>
        </p:nvCxnSpPr>
        <p:spPr bwMode="auto">
          <a:xfrm>
            <a:off x="3568085" y="1787496"/>
            <a:ext cx="23404" cy="279363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肘形 21">
            <a:extLst>
              <a:ext uri="{FF2B5EF4-FFF2-40B4-BE49-F238E27FC236}">
                <a16:creationId xmlns:a16="http://schemas.microsoft.com/office/drawing/2014/main" id="{9AFD792C-9452-632C-5F7E-FDC2DBD0F902}"/>
              </a:ext>
            </a:extLst>
          </p:cNvPr>
          <p:cNvCxnSpPr/>
          <p:nvPr/>
        </p:nvCxnSpPr>
        <p:spPr bwMode="auto">
          <a:xfrm>
            <a:off x="3592587" y="3135770"/>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610BA792-46E4-2686-2607-0D78DA4F8388}"/>
              </a:ext>
            </a:extLst>
          </p:cNvPr>
          <p:cNvCxnSpPr/>
          <p:nvPr/>
        </p:nvCxnSpPr>
        <p:spPr bwMode="auto">
          <a:xfrm>
            <a:off x="4592960" y="1787496"/>
            <a:ext cx="6892" cy="279363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连接符: 肘形 23">
            <a:extLst>
              <a:ext uri="{FF2B5EF4-FFF2-40B4-BE49-F238E27FC236}">
                <a16:creationId xmlns:a16="http://schemas.microsoft.com/office/drawing/2014/main" id="{C5BA0C1B-6218-075B-4803-E3B883CDA3DF}"/>
              </a:ext>
            </a:extLst>
          </p:cNvPr>
          <p:cNvCxnSpPr/>
          <p:nvPr/>
        </p:nvCxnSpPr>
        <p:spPr bwMode="auto">
          <a:xfrm flipV="1">
            <a:off x="4609534" y="3135770"/>
            <a:ext cx="999276"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0BA0B0DF-B3B4-0F71-AEEC-F8DBBB757CDB}"/>
              </a:ext>
            </a:extLst>
          </p:cNvPr>
          <p:cNvCxnSpPr/>
          <p:nvPr/>
        </p:nvCxnSpPr>
        <p:spPr bwMode="auto">
          <a:xfrm flipH="1">
            <a:off x="5593681" y="1787496"/>
            <a:ext cx="7391" cy="279363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C8AE002D-A171-B0C4-0D9B-6A89732D828B}"/>
              </a:ext>
            </a:extLst>
          </p:cNvPr>
          <p:cNvCxnSpPr/>
          <p:nvPr/>
        </p:nvCxnSpPr>
        <p:spPr bwMode="auto">
          <a:xfrm>
            <a:off x="5593681" y="3124724"/>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连接符: 肘形 26">
            <a:extLst>
              <a:ext uri="{FF2B5EF4-FFF2-40B4-BE49-F238E27FC236}">
                <a16:creationId xmlns:a16="http://schemas.microsoft.com/office/drawing/2014/main" id="{EC061EA5-861A-7E25-8A1A-97DD5F39BB00}"/>
              </a:ext>
            </a:extLst>
          </p:cNvPr>
          <p:cNvCxnSpPr/>
          <p:nvPr/>
        </p:nvCxnSpPr>
        <p:spPr bwMode="auto">
          <a:xfrm flipV="1">
            <a:off x="5602858" y="3137056"/>
            <a:ext cx="1027330" cy="86281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a:extLst>
              <a:ext uri="{FF2B5EF4-FFF2-40B4-BE49-F238E27FC236}">
                <a16:creationId xmlns:a16="http://schemas.microsoft.com/office/drawing/2014/main" id="{EEC5BBE2-D231-0E69-77C9-4BB6CC98BB00}"/>
              </a:ext>
            </a:extLst>
          </p:cNvPr>
          <p:cNvCxnSpPr/>
          <p:nvPr/>
        </p:nvCxnSpPr>
        <p:spPr bwMode="auto">
          <a:xfrm flipH="1">
            <a:off x="6637047" y="1787496"/>
            <a:ext cx="9025" cy="278607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4" name="直接连接符 330763">
            <a:extLst>
              <a:ext uri="{FF2B5EF4-FFF2-40B4-BE49-F238E27FC236}">
                <a16:creationId xmlns:a16="http://schemas.microsoft.com/office/drawing/2014/main" id="{6678ECD7-E1CE-890B-DBAC-A2FE968E50BD}"/>
              </a:ext>
            </a:extLst>
          </p:cNvPr>
          <p:cNvCxnSpPr/>
          <p:nvPr/>
        </p:nvCxnSpPr>
        <p:spPr bwMode="auto">
          <a:xfrm>
            <a:off x="7629014" y="1787496"/>
            <a:ext cx="5716" cy="278607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5" name="直接连接符 330764">
            <a:extLst>
              <a:ext uri="{FF2B5EF4-FFF2-40B4-BE49-F238E27FC236}">
                <a16:creationId xmlns:a16="http://schemas.microsoft.com/office/drawing/2014/main" id="{4A0FFC16-431A-7613-9A7C-473741939E3A}"/>
              </a:ext>
            </a:extLst>
          </p:cNvPr>
          <p:cNvCxnSpPr/>
          <p:nvPr/>
        </p:nvCxnSpPr>
        <p:spPr bwMode="auto">
          <a:xfrm>
            <a:off x="7619081" y="3153769"/>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7" name="连接符: 肘形 330766">
            <a:extLst>
              <a:ext uri="{FF2B5EF4-FFF2-40B4-BE49-F238E27FC236}">
                <a16:creationId xmlns:a16="http://schemas.microsoft.com/office/drawing/2014/main" id="{55DF465F-C83E-D125-5A77-CFDCDDCD4D65}"/>
              </a:ext>
            </a:extLst>
          </p:cNvPr>
          <p:cNvCxnSpPr/>
          <p:nvPr/>
        </p:nvCxnSpPr>
        <p:spPr bwMode="auto">
          <a:xfrm>
            <a:off x="7634730" y="3171768"/>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8" name="直接连接符 330767">
            <a:extLst>
              <a:ext uri="{FF2B5EF4-FFF2-40B4-BE49-F238E27FC236}">
                <a16:creationId xmlns:a16="http://schemas.microsoft.com/office/drawing/2014/main" id="{0B7DA35B-BA80-AC07-F73D-BE8F3F695286}"/>
              </a:ext>
            </a:extLst>
          </p:cNvPr>
          <p:cNvCxnSpPr/>
          <p:nvPr/>
        </p:nvCxnSpPr>
        <p:spPr bwMode="auto">
          <a:xfrm>
            <a:off x="8602917" y="1795049"/>
            <a:ext cx="1351" cy="2786079"/>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69" name="直接连接符 330768">
            <a:extLst>
              <a:ext uri="{FF2B5EF4-FFF2-40B4-BE49-F238E27FC236}">
                <a16:creationId xmlns:a16="http://schemas.microsoft.com/office/drawing/2014/main" id="{A303C9D2-8674-22C9-BF3E-F00838DFD433}"/>
              </a:ext>
            </a:extLst>
          </p:cNvPr>
          <p:cNvCxnSpPr/>
          <p:nvPr/>
        </p:nvCxnSpPr>
        <p:spPr bwMode="auto">
          <a:xfrm flipH="1">
            <a:off x="9616890" y="1787496"/>
            <a:ext cx="2750" cy="279363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7DA31930-3110-BF54-E247-3655FF1F34A2}"/>
              </a:ext>
            </a:extLst>
          </p:cNvPr>
          <p:cNvCxnSpPr/>
          <p:nvPr/>
        </p:nvCxnSpPr>
        <p:spPr bwMode="auto">
          <a:xfrm>
            <a:off x="8610128" y="3171768"/>
            <a:ext cx="0" cy="86409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连接符: 肘形 28">
            <a:extLst>
              <a:ext uri="{FF2B5EF4-FFF2-40B4-BE49-F238E27FC236}">
                <a16:creationId xmlns:a16="http://schemas.microsoft.com/office/drawing/2014/main" id="{8933238A-B5CF-2819-A000-B3BBF98029F9}"/>
              </a:ext>
            </a:extLst>
          </p:cNvPr>
          <p:cNvCxnSpPr/>
          <p:nvPr/>
        </p:nvCxnSpPr>
        <p:spPr bwMode="auto">
          <a:xfrm>
            <a:off x="8608778" y="3171768"/>
            <a:ext cx="1008112" cy="864096"/>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连接符: 肘形 30">
            <a:extLst>
              <a:ext uri="{FF2B5EF4-FFF2-40B4-BE49-F238E27FC236}">
                <a16:creationId xmlns:a16="http://schemas.microsoft.com/office/drawing/2014/main" id="{DA9DE815-76DC-B9F5-3C7E-B689256E0970}"/>
              </a:ext>
            </a:extLst>
          </p:cNvPr>
          <p:cNvCxnSpPr/>
          <p:nvPr/>
        </p:nvCxnSpPr>
        <p:spPr bwMode="auto">
          <a:xfrm flipV="1">
            <a:off x="1590259" y="1914969"/>
            <a:ext cx="1990625" cy="792088"/>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52" name="连接符: 肘形 330751">
            <a:extLst>
              <a:ext uri="{FF2B5EF4-FFF2-40B4-BE49-F238E27FC236}">
                <a16:creationId xmlns:a16="http://schemas.microsoft.com/office/drawing/2014/main" id="{BE33D8CA-DB12-D342-1093-D49A684435E5}"/>
              </a:ext>
            </a:extLst>
          </p:cNvPr>
          <p:cNvCxnSpPr/>
          <p:nvPr/>
        </p:nvCxnSpPr>
        <p:spPr bwMode="auto">
          <a:xfrm>
            <a:off x="3579881" y="1920061"/>
            <a:ext cx="2018766" cy="784170"/>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56" name="连接符: 肘形 330755">
            <a:extLst>
              <a:ext uri="{FF2B5EF4-FFF2-40B4-BE49-F238E27FC236}">
                <a16:creationId xmlns:a16="http://schemas.microsoft.com/office/drawing/2014/main" id="{94778B93-CEDE-3F27-98B6-86931AAB5B71}"/>
              </a:ext>
            </a:extLst>
          </p:cNvPr>
          <p:cNvCxnSpPr/>
          <p:nvPr/>
        </p:nvCxnSpPr>
        <p:spPr bwMode="auto">
          <a:xfrm flipV="1">
            <a:off x="5635979" y="1906876"/>
            <a:ext cx="2020186" cy="787043"/>
          </a:xfrm>
          <a:prstGeom prst="bentConnector3">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0758" name="直接连接符 330757">
            <a:extLst>
              <a:ext uri="{FF2B5EF4-FFF2-40B4-BE49-F238E27FC236}">
                <a16:creationId xmlns:a16="http://schemas.microsoft.com/office/drawing/2014/main" id="{478834A1-2AB8-4818-1DE1-63AE82DB2407}"/>
              </a:ext>
            </a:extLst>
          </p:cNvPr>
          <p:cNvCxnSpPr/>
          <p:nvPr/>
        </p:nvCxnSpPr>
        <p:spPr bwMode="auto">
          <a:xfrm>
            <a:off x="7641658" y="1902493"/>
            <a:ext cx="198251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6759035" y="6084042"/>
            <a:ext cx="179426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A</a:t>
            </a:r>
            <a:endParaRPr lang="zh-CN" altLang="en-US" sz="2800" kern="0" dirty="0"/>
          </a:p>
        </p:txBody>
      </p:sp>
    </p:spTree>
    <p:extLst>
      <p:ext uri="{BB962C8B-B14F-4D97-AF65-F5344CB8AC3E}">
        <p14:creationId xmlns:p14="http://schemas.microsoft.com/office/powerpoint/2010/main" val="232603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Tree>
    <p:extLst>
      <p:ext uri="{BB962C8B-B14F-4D97-AF65-F5344CB8AC3E}">
        <p14:creationId xmlns:p14="http://schemas.microsoft.com/office/powerpoint/2010/main" val="376956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itchFamily="2" charset="-122"/>
                </a:rPr>
                <a:t>有失真，但</a:t>
              </a:r>
              <a:r>
                <a:rPr lang="zh-CN" altLang="en-US" sz="3200" b="1" dirty="0">
                  <a:solidFill>
                    <a:srgbClr val="FF0000"/>
                  </a:solidFill>
                  <a:latin typeface="+mn-lt"/>
                  <a:ea typeface="黑体"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a:grpSpLocks/>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itchFamily="2" charset="-122"/>
                    <a:ea typeface="黑体"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itchFamily="18" charset="0"/>
                    <a:ea typeface="黑体" pitchFamily="2" charset="-122"/>
                  </a:rPr>
                  <a:t>实际的信道</a:t>
                </a:r>
              </a:p>
              <a:p>
                <a:r>
                  <a:rPr kumimoji="1" lang="zh-CN" altLang="en-US" sz="2000" b="1">
                    <a:solidFill>
                      <a:srgbClr val="0000CC"/>
                    </a:solidFill>
                    <a:latin typeface="Times New Roman" pitchFamily="18" charset="0"/>
                    <a:ea typeface="黑体"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itchFamily="2" charset="-122"/>
                    <a:ea typeface="黑体"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itchFamily="2" charset="-122"/>
                </a:rPr>
                <a:t>失真大，</a:t>
              </a:r>
              <a:r>
                <a:rPr lang="zh-CN" altLang="en-US" sz="3200" b="1" dirty="0">
                  <a:solidFill>
                    <a:srgbClr val="FF0000"/>
                  </a:solidFill>
                  <a:latin typeface="+mn-lt"/>
                  <a:ea typeface="黑体" pitchFamily="2" charset="-122"/>
                </a:rPr>
                <a:t>无法识别 </a:t>
              </a:r>
              <a:endParaRPr lang="zh-CN" altLang="en-US" sz="3200" b="1" dirty="0">
                <a:latin typeface="+mn-lt"/>
                <a:ea typeface="黑体" pitchFamily="2" charset="-122"/>
              </a:endParaRPr>
            </a:p>
          </p:txBody>
        </p:sp>
      </p:grpSp>
    </p:spTree>
    <p:extLst>
      <p:ext uri="{BB962C8B-B14F-4D97-AF65-F5344CB8AC3E}">
        <p14:creationId xmlns:p14="http://schemas.microsoft.com/office/powerpoint/2010/main" val="2758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Tree>
    <p:extLst>
      <p:ext uri="{BB962C8B-B14F-4D97-AF65-F5344CB8AC3E}">
        <p14:creationId xmlns:p14="http://schemas.microsoft.com/office/powerpoint/2010/main" val="121908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Tree>
    <p:extLst>
      <p:ext uri="{BB962C8B-B14F-4D97-AF65-F5344CB8AC3E}">
        <p14:creationId xmlns:p14="http://schemas.microsoft.com/office/powerpoint/2010/main" val="7515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itchFamily="2" charset="-122"/>
              </a:rPr>
              <a:t>在任何信道中，</a:t>
            </a:r>
            <a:r>
              <a:rPr lang="zh-CN" altLang="en-US" sz="3200" b="1" dirty="0">
                <a:solidFill>
                  <a:srgbClr val="FF0000"/>
                </a:solidFill>
                <a:latin typeface="+mn-lt"/>
                <a:ea typeface="黑体" pitchFamily="2" charset="-122"/>
              </a:rPr>
              <a:t>码元传输的速率是有上限的，</a:t>
            </a:r>
            <a:r>
              <a:rPr lang="zh-CN" altLang="en-US" sz="3200" b="1" dirty="0">
                <a:latin typeface="+mn-lt"/>
                <a:ea typeface="黑体" pitchFamily="2" charset="-122"/>
              </a:rPr>
              <a:t>否则就会出现</a:t>
            </a:r>
            <a:r>
              <a:rPr lang="zh-CN" altLang="en-US" sz="3200" b="1" dirty="0">
                <a:solidFill>
                  <a:srgbClr val="FF0000"/>
                </a:solidFill>
                <a:latin typeface="+mn-lt"/>
                <a:ea typeface="黑体" pitchFamily="2" charset="-122"/>
              </a:rPr>
              <a:t>码间串扰</a:t>
            </a:r>
            <a:r>
              <a:rPr lang="zh-CN" altLang="en-US" sz="3200" b="1" dirty="0">
                <a:latin typeface="+mn-lt"/>
                <a:ea typeface="黑体" pitchFamily="2" charset="-122"/>
              </a:rPr>
              <a:t>的问题，使接收端对码元的判决（即识别）成为不可能。</a:t>
            </a: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itchFamily="2" charset="-122"/>
              </a:rPr>
              <a:t>如果信道的频带越宽，也就是能够通过的信号高频分量越多，那么就可以用更高的速率传送码元而不出现码间串扰。  </a:t>
            </a:r>
          </a:p>
        </p:txBody>
      </p:sp>
    </p:spTree>
    <p:extLst>
      <p:ext uri="{BB962C8B-B14F-4D97-AF65-F5344CB8AC3E}">
        <p14:creationId xmlns:p14="http://schemas.microsoft.com/office/powerpoint/2010/main" val="770045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a:t>
            </a:r>
            <a:r>
              <a:rPr lang="zh-CN" altLang="en-US" sz="2800" dirty="0"/>
              <a:t>比（</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en-US" sz="2800" dirty="0"/>
              <a:t>），</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Tree>
    <p:extLst>
      <p:ext uri="{BB962C8B-B14F-4D97-AF65-F5344CB8AC3E}">
        <p14:creationId xmlns:p14="http://schemas.microsoft.com/office/powerpoint/2010/main" val="127770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a:t>1948</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charset="0"/>
                <a:ea typeface="黑体" pitchFamily="2" charset="-122"/>
              </a:rPr>
              <a:t>其中：</a:t>
            </a:r>
            <a:r>
              <a:rPr lang="en-US" altLang="zh-CN" dirty="0">
                <a:solidFill>
                  <a:srgbClr val="000099"/>
                </a:solidFill>
                <a:latin typeface="Arial" charset="0"/>
                <a:ea typeface="黑体" pitchFamily="2" charset="-122"/>
              </a:rPr>
              <a:t>	</a:t>
            </a:r>
            <a:r>
              <a:rPr lang="en-US" altLang="zh-CN" i="1" dirty="0">
                <a:solidFill>
                  <a:srgbClr val="000099"/>
                </a:solidFill>
                <a:latin typeface="Arial" charset="0"/>
                <a:ea typeface="黑体" pitchFamily="2" charset="-122"/>
              </a:rPr>
              <a:t>W </a:t>
            </a:r>
            <a:r>
              <a:rPr lang="zh-CN" altLang="en-US" dirty="0">
                <a:solidFill>
                  <a:srgbClr val="000099"/>
                </a:solidFill>
                <a:latin typeface="Arial" charset="0"/>
                <a:ea typeface="黑体" pitchFamily="2" charset="-122"/>
              </a:rPr>
              <a:t>为信道的带宽（以 </a:t>
            </a:r>
            <a:r>
              <a:rPr lang="en-US" altLang="zh-CN" dirty="0">
                <a:solidFill>
                  <a:srgbClr val="000099"/>
                </a:solidFill>
                <a:latin typeface="Arial" charset="0"/>
                <a:ea typeface="黑体" pitchFamily="2" charset="-122"/>
              </a:rPr>
              <a:t>Hz </a:t>
            </a:r>
            <a:r>
              <a:rPr lang="zh-CN" altLang="en-US" dirty="0">
                <a:solidFill>
                  <a:srgbClr val="000099"/>
                </a:solidFill>
                <a:latin typeface="Arial" charset="0"/>
                <a:ea typeface="黑体" pitchFamily="2" charset="-122"/>
              </a:rPr>
              <a:t>为单位）；</a:t>
            </a:r>
          </a:p>
          <a:p>
            <a:pPr marL="457200" lvl="1" indent="0">
              <a:buNone/>
            </a:pPr>
            <a:r>
              <a:rPr lang="en-US" altLang="zh-CN" i="1" dirty="0">
                <a:solidFill>
                  <a:srgbClr val="000099"/>
                </a:solidFill>
                <a:latin typeface="Arial" charset="0"/>
                <a:ea typeface="黑体" pitchFamily="2" charset="-122"/>
              </a:rPr>
              <a:t>		S </a:t>
            </a:r>
            <a:r>
              <a:rPr lang="zh-CN" altLang="en-US" dirty="0">
                <a:solidFill>
                  <a:srgbClr val="000099"/>
                </a:solidFill>
                <a:latin typeface="Arial" charset="0"/>
                <a:ea typeface="黑体" pitchFamily="2" charset="-122"/>
              </a:rPr>
              <a:t>为信道内所传信号的平均功率；</a:t>
            </a:r>
          </a:p>
          <a:p>
            <a:pPr marL="457200" lvl="1" indent="0">
              <a:buNone/>
            </a:pPr>
            <a:r>
              <a:rPr lang="en-US" altLang="zh-CN" i="1" dirty="0">
                <a:solidFill>
                  <a:srgbClr val="000099"/>
                </a:solidFill>
                <a:latin typeface="Arial" charset="0"/>
                <a:ea typeface="黑体" pitchFamily="2" charset="-122"/>
              </a:rPr>
              <a:t>		N </a:t>
            </a:r>
            <a:r>
              <a:rPr lang="zh-CN" altLang="en-US" dirty="0">
                <a:solidFill>
                  <a:srgbClr val="000099"/>
                </a:solidFill>
                <a:latin typeface="Arial" charset="0"/>
                <a:ea typeface="黑体" pitchFamily="2" charset="-122"/>
              </a:rPr>
              <a:t>为信道内部的高斯噪声功率。</a:t>
            </a:r>
            <a:r>
              <a:rPr lang="zh-CN" altLang="en-US" dirty="0">
                <a:solidFill>
                  <a:srgbClr val="000099"/>
                </a:solidFill>
              </a:rPr>
              <a:t>  </a:t>
            </a:r>
          </a:p>
        </p:txBody>
      </p:sp>
    </p:spTree>
    <p:extLst>
      <p:ext uri="{BB962C8B-B14F-4D97-AF65-F5344CB8AC3E}">
        <p14:creationId xmlns:p14="http://schemas.microsoft.com/office/powerpoint/2010/main" val="178362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t>实际信道上能够达到的信息传输速率要比香农的极限传输速率低不少。  </a:t>
            </a:r>
          </a:p>
        </p:txBody>
      </p:sp>
    </p:spTree>
    <p:extLst>
      <p:ext uri="{BB962C8B-B14F-4D97-AF65-F5344CB8AC3E}">
        <p14:creationId xmlns:p14="http://schemas.microsoft.com/office/powerpoint/2010/main" val="1763010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Tree>
    <p:extLst>
      <p:ext uri="{BB962C8B-B14F-4D97-AF65-F5344CB8AC3E}">
        <p14:creationId xmlns:p14="http://schemas.microsoft.com/office/powerpoint/2010/main" val="128069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Tree>
    <p:extLst>
      <p:ext uri="{BB962C8B-B14F-4D97-AF65-F5344CB8AC3E}">
        <p14:creationId xmlns:p14="http://schemas.microsoft.com/office/powerpoint/2010/main" val="64423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en-US" altLang="zh-CN" sz="2800" dirty="0"/>
              <a:t>3</a:t>
            </a:r>
            <a:r>
              <a:rPr lang="zh-CN" altLang="en-US" sz="2800" dirty="0"/>
              <a:t>、下列因素中，不会影响信道数据传输速率的是（ ）。</a:t>
            </a:r>
            <a:endParaRPr lang="en-US" altLang="zh-CN" sz="2800" dirty="0"/>
          </a:p>
          <a:p>
            <a:pPr marL="0" indent="0">
              <a:lnSpc>
                <a:spcPct val="114000"/>
              </a:lnSpc>
              <a:buNone/>
            </a:pPr>
            <a:r>
              <a:rPr lang="en-US" altLang="zh-CN" sz="2800" dirty="0"/>
              <a:t>A</a:t>
            </a:r>
            <a:r>
              <a:rPr lang="zh-CN" altLang="en-US" sz="2800" dirty="0"/>
              <a:t>、信噪比</a:t>
            </a:r>
            <a:endParaRPr lang="en-US" altLang="zh-CN" sz="2800" dirty="0"/>
          </a:p>
          <a:p>
            <a:pPr marL="0" indent="0">
              <a:lnSpc>
                <a:spcPct val="114000"/>
              </a:lnSpc>
              <a:buNone/>
            </a:pPr>
            <a:r>
              <a:rPr lang="en-US" altLang="zh-CN" sz="2800" dirty="0"/>
              <a:t>B</a:t>
            </a:r>
            <a:r>
              <a:rPr lang="zh-CN" altLang="en-US" sz="2800" dirty="0"/>
              <a:t>、频率带宽</a:t>
            </a:r>
            <a:endParaRPr lang="en-US" altLang="zh-CN" sz="2800" dirty="0"/>
          </a:p>
          <a:p>
            <a:pPr marL="0" indent="0">
              <a:lnSpc>
                <a:spcPct val="114000"/>
              </a:lnSpc>
              <a:buNone/>
            </a:pPr>
            <a:r>
              <a:rPr lang="en-US" altLang="zh-CN" sz="2800" dirty="0"/>
              <a:t>C</a:t>
            </a:r>
            <a:r>
              <a:rPr lang="zh-CN" altLang="en-US" sz="2800" dirty="0"/>
              <a:t>、调制速度</a:t>
            </a:r>
            <a:endParaRPr lang="en-US" altLang="zh-CN" sz="2800" dirty="0"/>
          </a:p>
          <a:p>
            <a:pPr marL="0" indent="0">
              <a:lnSpc>
                <a:spcPct val="114000"/>
              </a:lnSpc>
              <a:buNone/>
            </a:pPr>
            <a:r>
              <a:rPr lang="en-US" altLang="zh-CN" sz="2800" dirty="0"/>
              <a:t>D</a:t>
            </a:r>
            <a:r>
              <a:rPr lang="zh-CN" altLang="en-US" sz="2800" dirty="0"/>
              <a:t>、信号传播速度</a:t>
            </a:r>
            <a:endParaRPr lang="en-US" altLang="zh-CN" sz="2800" dirty="0"/>
          </a:p>
        </p:txBody>
      </p:sp>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419894" y="4509120"/>
            <a:ext cx="906621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D</a:t>
            </a:r>
            <a:r>
              <a:rPr lang="zh-CN" altLang="en-US" sz="2800" kern="0" dirty="0"/>
              <a:t>，信道传输速率实际上就是信号的发送速率，而调制速度会直接限制传输速率。</a:t>
            </a:r>
          </a:p>
        </p:txBody>
      </p:sp>
    </p:spTree>
    <p:extLst>
      <p:ext uri="{BB962C8B-B14F-4D97-AF65-F5344CB8AC3E}">
        <p14:creationId xmlns:p14="http://schemas.microsoft.com/office/powerpoint/2010/main" val="394783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3744416"/>
          </a:xfrm>
        </p:spPr>
        <p:txBody>
          <a:bodyPr/>
          <a:lstStyle/>
          <a:p>
            <a:pPr marL="0" indent="0">
              <a:lnSpc>
                <a:spcPct val="114000"/>
              </a:lnSpc>
              <a:buNone/>
            </a:pPr>
            <a:r>
              <a:rPr lang="en-US" altLang="zh-CN" sz="2800" dirty="0"/>
              <a:t>4</a:t>
            </a:r>
            <a:r>
              <a:rPr lang="zh-CN" altLang="en-US" sz="2800" dirty="0"/>
              <a:t>、电话系统的典型参数是信道带宽为</a:t>
            </a:r>
            <a:r>
              <a:rPr lang="en-US" altLang="zh-CN" sz="2800" dirty="0"/>
              <a:t>3000Hz</a:t>
            </a:r>
            <a:r>
              <a:rPr lang="zh-CN" altLang="en-US" sz="2800" dirty="0"/>
              <a:t>，信噪比为</a:t>
            </a:r>
            <a:r>
              <a:rPr lang="en-US" altLang="zh-CN" sz="2800" dirty="0"/>
              <a:t>30dB</a:t>
            </a:r>
            <a:r>
              <a:rPr lang="zh-CN" altLang="en-US" sz="2800" dirty="0"/>
              <a:t>，则该系统的最大数据传输速率约为（ ）。</a:t>
            </a:r>
            <a:endParaRPr lang="en-US" altLang="zh-CN" sz="2800" dirty="0"/>
          </a:p>
          <a:p>
            <a:pPr marL="0" indent="0">
              <a:lnSpc>
                <a:spcPct val="114000"/>
              </a:lnSpc>
              <a:buNone/>
            </a:pPr>
            <a:r>
              <a:rPr lang="en-US" altLang="zh-CN" sz="2800" dirty="0"/>
              <a:t>A</a:t>
            </a:r>
            <a:r>
              <a:rPr lang="zh-CN" altLang="en-US" sz="2800" dirty="0"/>
              <a:t>、</a:t>
            </a:r>
            <a:r>
              <a:rPr lang="en-US" altLang="zh-CN" sz="2800" dirty="0"/>
              <a:t>3kb/s</a:t>
            </a:r>
          </a:p>
          <a:p>
            <a:pPr marL="0" indent="0">
              <a:lnSpc>
                <a:spcPct val="114000"/>
              </a:lnSpc>
              <a:buNone/>
            </a:pPr>
            <a:r>
              <a:rPr lang="en-US" altLang="zh-CN" sz="2800" dirty="0"/>
              <a:t>B</a:t>
            </a:r>
            <a:r>
              <a:rPr lang="zh-CN" altLang="en-US" sz="2800" dirty="0"/>
              <a:t>、</a:t>
            </a:r>
            <a:r>
              <a:rPr lang="en-US" altLang="zh-CN" sz="2800" dirty="0"/>
              <a:t>6kb/s</a:t>
            </a:r>
          </a:p>
          <a:p>
            <a:pPr marL="0" indent="0">
              <a:lnSpc>
                <a:spcPct val="114000"/>
              </a:lnSpc>
              <a:buNone/>
            </a:pPr>
            <a:r>
              <a:rPr lang="en-US" altLang="zh-CN" sz="2800" dirty="0"/>
              <a:t>C</a:t>
            </a:r>
            <a:r>
              <a:rPr lang="zh-CN" altLang="en-US" sz="2800" dirty="0"/>
              <a:t>、</a:t>
            </a:r>
            <a:r>
              <a:rPr lang="en-US" altLang="zh-CN" sz="2800" dirty="0"/>
              <a:t>30kb/s</a:t>
            </a:r>
          </a:p>
          <a:p>
            <a:pPr marL="0" indent="0">
              <a:lnSpc>
                <a:spcPct val="114000"/>
              </a:lnSpc>
              <a:buNone/>
            </a:pPr>
            <a:r>
              <a:rPr lang="en-US" altLang="zh-CN" sz="2800" dirty="0"/>
              <a:t>D</a:t>
            </a:r>
            <a:r>
              <a:rPr lang="zh-CN" altLang="en-US" sz="2800" dirty="0"/>
              <a:t>、</a:t>
            </a:r>
            <a:r>
              <a:rPr lang="en-US" altLang="zh-CN" sz="2800" dirty="0"/>
              <a:t>64kb/s</a:t>
            </a:r>
          </a:p>
        </p:txBody>
      </p:sp>
      <mc:AlternateContent xmlns:mc="http://schemas.openxmlformats.org/markup-compatibility/2006" xmlns:a14="http://schemas.microsoft.com/office/drawing/2010/main">
        <mc:Choice Requires="a14">
          <p:sp>
            <p:nvSpPr>
              <p:cNvPr id="330777" name="Rectangle 3">
                <a:extLst>
                  <a:ext uri="{FF2B5EF4-FFF2-40B4-BE49-F238E27FC236}">
                    <a16:creationId xmlns:a16="http://schemas.microsoft.com/office/drawing/2014/main" id="{412714DE-E7C4-6A85-F89A-511DD9573AD5}"/>
                  </a:ext>
                </a:extLst>
              </p:cNvPr>
              <p:cNvSpPr txBox="1">
                <a:spLocks noChangeArrowheads="1"/>
              </p:cNvSpPr>
              <p:nvPr/>
            </p:nvSpPr>
            <p:spPr bwMode="auto">
              <a:xfrm>
                <a:off x="398475" y="3861048"/>
                <a:ext cx="9066212" cy="23762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r>
                  <a:rPr lang="zh-CN" altLang="en-US" sz="2800" kern="0" dirty="0"/>
                  <a:t>，依题意有</a:t>
                </a:r>
                <a14:m>
                  <m:oMath xmlns:m="http://schemas.openxmlformats.org/officeDocument/2006/math">
                    <m:r>
                      <a:rPr lang="en-US" altLang="zh-CN" sz="2800" b="1" i="1" kern="0" smtClean="0">
                        <a:latin typeface="Cambria Math" panose="02040503050406030204" pitchFamily="18" charset="0"/>
                      </a:rPr>
                      <m:t>𝟑𝟎</m:t>
                    </m:r>
                    <m:r>
                      <a:rPr lang="en-US" altLang="zh-CN" sz="2800" i="1" kern="0">
                        <a:latin typeface="Cambria Math" panose="02040503050406030204" pitchFamily="18" charset="0"/>
                      </a:rPr>
                      <m:t>=</m:t>
                    </m:r>
                    <m:r>
                      <a:rPr lang="en-US" altLang="zh-CN" sz="2800" b="1" i="1" kern="0" smtClean="0">
                        <a:latin typeface="Cambria Math" panose="02040503050406030204" pitchFamily="18" charset="0"/>
                      </a:rPr>
                      <m:t>𝟏𝟎</m:t>
                    </m:r>
                    <m:func>
                      <m:funcPr>
                        <m:ctrlPr>
                          <a:rPr lang="en-US" altLang="zh-CN" sz="2800" b="1" i="1" kern="0" smtClean="0">
                            <a:latin typeface="Cambria Math" panose="02040503050406030204" pitchFamily="18" charset="0"/>
                          </a:rPr>
                        </m:ctrlPr>
                      </m:funcPr>
                      <m:fName>
                        <m:sSub>
                          <m:sSubPr>
                            <m:ctrlPr>
                              <a:rPr lang="en-US" altLang="zh-CN" sz="2800" b="1" i="1" kern="0" smtClean="0">
                                <a:latin typeface="Cambria Math" panose="02040503050406030204" pitchFamily="18" charset="0"/>
                              </a:rPr>
                            </m:ctrlPr>
                          </m:sSubPr>
                          <m:e>
                            <m:r>
                              <m:rPr>
                                <m:sty m:val="p"/>
                              </m:rPr>
                              <a:rPr lang="en-US" altLang="zh-CN" sz="2800" b="0" i="0" kern="0" smtClean="0">
                                <a:latin typeface="Cambria Math" panose="02040503050406030204" pitchFamily="18" charset="0"/>
                              </a:rPr>
                              <m:t>log</m:t>
                            </m:r>
                          </m:e>
                          <m:sub>
                            <m:r>
                              <a:rPr lang="en-US" altLang="zh-CN" sz="2800" b="1" i="1" kern="0" smtClean="0">
                                <a:latin typeface="Cambria Math" panose="02040503050406030204" pitchFamily="18" charset="0"/>
                              </a:rPr>
                              <m:t>𝟏𝟎</m:t>
                            </m:r>
                          </m:sub>
                        </m:sSub>
                      </m:fName>
                      <m:e>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𝑺</m:t>
                        </m:r>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𝑵</m:t>
                        </m:r>
                        <m:r>
                          <a:rPr lang="en-US" altLang="zh-CN" sz="2800" b="1" i="1" kern="0" smtClean="0">
                            <a:latin typeface="Cambria Math" panose="02040503050406030204" pitchFamily="18" charset="0"/>
                          </a:rPr>
                          <m:t>)</m:t>
                        </m:r>
                      </m:e>
                    </m:func>
                    <m:r>
                      <a:rPr lang="en-US" altLang="zh-CN" sz="2800" b="1" i="1" kern="0" smtClean="0">
                        <a:latin typeface="Cambria Math" panose="02040503050406030204" pitchFamily="18" charset="0"/>
                      </a:rPr>
                      <m:t>, </m:t>
                    </m:r>
                  </m:oMath>
                </a14:m>
                <a:r>
                  <a:rPr lang="zh-CN" altLang="en-US" sz="2800" kern="0" dirty="0"/>
                  <a:t>可得</a:t>
                </a:r>
                <a14:m>
                  <m:oMath xmlns:m="http://schemas.openxmlformats.org/officeDocument/2006/math">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𝑺</m:t>
                        </m:r>
                      </m:num>
                      <m:den>
                        <m:r>
                          <a:rPr lang="en-US" altLang="zh-CN" sz="2800" b="1" i="1" kern="0" smtClean="0">
                            <a:latin typeface="Cambria Math" panose="02040503050406030204" pitchFamily="18" charset="0"/>
                          </a:rPr>
                          <m:t>𝑵</m:t>
                        </m:r>
                      </m:den>
                    </m:f>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𝟏𝟎𝟎𝟎</m:t>
                    </m:r>
                    <m:r>
                      <a:rPr lang="en-US" altLang="zh-CN" sz="2800" b="1" i="1" kern="0" smtClean="0">
                        <a:latin typeface="Cambria Math" panose="02040503050406030204" pitchFamily="18" charset="0"/>
                      </a:rPr>
                      <m:t>,</m:t>
                    </m:r>
                  </m:oMath>
                </a14:m>
                <a:r>
                  <a:rPr lang="zh-CN" altLang="en-US" sz="2800" kern="0" dirty="0"/>
                  <a:t> 所以最大传输速率</a:t>
                </a:r>
                <a14:m>
                  <m:oMath xmlns:m="http://schemas.openxmlformats.org/officeDocument/2006/math">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𝟑𝟎𝟎𝟎</m:t>
                    </m:r>
                    <m:func>
                      <m:funcPr>
                        <m:ctrlPr>
                          <a:rPr lang="en-US" altLang="zh-CN" sz="2800" b="1" i="1" kern="0" smtClean="0">
                            <a:latin typeface="Cambria Math" panose="02040503050406030204" pitchFamily="18" charset="0"/>
                          </a:rPr>
                        </m:ctrlPr>
                      </m:funcPr>
                      <m:fName>
                        <m:sSub>
                          <m:sSubPr>
                            <m:ctrlPr>
                              <a:rPr lang="en-US" altLang="zh-CN" sz="2800" b="1" i="1" kern="0" smtClean="0">
                                <a:latin typeface="Cambria Math" panose="02040503050406030204" pitchFamily="18" charset="0"/>
                              </a:rPr>
                            </m:ctrlPr>
                          </m:sSubPr>
                          <m:e>
                            <m:r>
                              <m:rPr>
                                <m:sty m:val="p"/>
                              </m:rPr>
                              <a:rPr lang="en-US" altLang="zh-CN" sz="2800" b="0" i="0" kern="0" smtClean="0">
                                <a:latin typeface="Cambria Math" panose="02040503050406030204" pitchFamily="18" charset="0"/>
                              </a:rPr>
                              <m:t>log</m:t>
                            </m:r>
                          </m:e>
                          <m:sub>
                            <m:r>
                              <a:rPr lang="en-US" altLang="zh-CN" sz="2800" b="1" i="1" kern="0" smtClean="0">
                                <a:latin typeface="Cambria Math" panose="02040503050406030204" pitchFamily="18" charset="0"/>
                              </a:rPr>
                              <m:t>𝟐</m:t>
                            </m:r>
                          </m:sub>
                        </m:sSub>
                      </m:fName>
                      <m:e>
                        <m:r>
                          <a:rPr lang="en-US" altLang="zh-CN" sz="2800" b="1" i="1" kern="0" smtClean="0">
                            <a:latin typeface="Cambria Math" panose="02040503050406030204" pitchFamily="18" charset="0"/>
                          </a:rPr>
                          <m:t>(</m:t>
                        </m:r>
                        <m:r>
                          <a:rPr lang="en-US" altLang="zh-CN" sz="2800" b="1" i="1" kern="0" smtClean="0">
                            <a:latin typeface="Cambria Math" panose="02040503050406030204" pitchFamily="18" charset="0"/>
                          </a:rPr>
                          <m:t>𝟏</m:t>
                        </m:r>
                        <m:r>
                          <a:rPr lang="en-US" altLang="zh-CN" sz="2800" b="1" i="1" kern="0" smtClean="0">
                            <a:latin typeface="Cambria Math" panose="02040503050406030204" pitchFamily="18" charset="0"/>
                          </a:rPr>
                          <m:t>+</m:t>
                        </m:r>
                        <m:f>
                          <m:fPr>
                            <m:ctrlPr>
                              <a:rPr lang="en-US" altLang="zh-CN" sz="2800" b="1" i="1" kern="0" smtClean="0">
                                <a:latin typeface="Cambria Math" panose="02040503050406030204" pitchFamily="18" charset="0"/>
                              </a:rPr>
                            </m:ctrlPr>
                          </m:fPr>
                          <m:num>
                            <m:r>
                              <a:rPr lang="en-US" altLang="zh-CN" sz="2800" b="1" i="1" kern="0" smtClean="0">
                                <a:latin typeface="Cambria Math" panose="02040503050406030204" pitchFamily="18" charset="0"/>
                              </a:rPr>
                              <m:t>𝑺</m:t>
                            </m:r>
                          </m:num>
                          <m:den>
                            <m:r>
                              <a:rPr lang="en-US" altLang="zh-CN" sz="2800" b="1" i="1" kern="0" smtClean="0">
                                <a:latin typeface="Cambria Math" panose="02040503050406030204" pitchFamily="18" charset="0"/>
                              </a:rPr>
                              <m:t>𝑵</m:t>
                            </m:r>
                          </m:den>
                        </m:f>
                        <m:r>
                          <a:rPr lang="en-US" altLang="zh-CN" sz="2800" b="1" i="1" kern="0" smtClean="0">
                            <a:latin typeface="Cambria Math" panose="02040503050406030204" pitchFamily="18" charset="0"/>
                          </a:rPr>
                          <m:t>)</m:t>
                        </m:r>
                      </m:e>
                    </m:func>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𝟑𝟎</m:t>
                    </m:r>
                    <m:r>
                      <a:rPr lang="en-US" altLang="zh-CN" sz="2800" b="1" i="1" kern="0" smtClean="0">
                        <a:latin typeface="Cambria Math" panose="02040503050406030204" pitchFamily="18" charset="0"/>
                        <a:ea typeface="Cambria Math" panose="02040503050406030204" pitchFamily="18" charset="0"/>
                      </a:rPr>
                      <m:t>𝒌𝒃</m:t>
                    </m:r>
                    <m:r>
                      <a:rPr lang="en-US" altLang="zh-CN" sz="2800" b="1" i="1" kern="0" smtClean="0">
                        <a:latin typeface="Cambria Math" panose="02040503050406030204" pitchFamily="18" charset="0"/>
                        <a:ea typeface="Cambria Math" panose="02040503050406030204" pitchFamily="18" charset="0"/>
                      </a:rPr>
                      <m:t>/</m:t>
                    </m:r>
                    <m:r>
                      <a:rPr lang="en-US" altLang="zh-CN" sz="2800" b="1" i="1" kern="0" smtClean="0">
                        <a:latin typeface="Cambria Math" panose="02040503050406030204" pitchFamily="18" charset="0"/>
                        <a:ea typeface="Cambria Math" panose="02040503050406030204" pitchFamily="18" charset="0"/>
                      </a:rPr>
                      <m:t>𝒔</m:t>
                    </m:r>
                  </m:oMath>
                </a14:m>
                <a:r>
                  <a:rPr lang="en-US" altLang="zh-CN" sz="2800" kern="0" dirty="0"/>
                  <a:t>.</a:t>
                </a:r>
                <a:endParaRPr lang="zh-CN" altLang="en-US" sz="2800" kern="0" dirty="0"/>
              </a:p>
            </p:txBody>
          </p:sp>
        </mc:Choice>
        <mc:Fallback xmlns="">
          <p:sp>
            <p:nvSpPr>
              <p:cNvPr id="330777" name="Rectangle 3">
                <a:extLst>
                  <a:ext uri="{FF2B5EF4-FFF2-40B4-BE49-F238E27FC236}">
                    <a16:creationId xmlns:a16="http://schemas.microsoft.com/office/drawing/2014/main" id="{412714DE-E7C4-6A85-F89A-511DD9573AD5}"/>
                  </a:ext>
                </a:extLst>
              </p:cNvPr>
              <p:cNvSpPr txBox="1">
                <a:spLocks noRot="1" noChangeAspect="1" noMove="1" noResize="1" noEditPoints="1" noAdjustHandles="1" noChangeArrowheads="1" noChangeShapeType="1" noTextEdit="1"/>
              </p:cNvSpPr>
              <p:nvPr/>
            </p:nvSpPr>
            <p:spPr bwMode="auto">
              <a:xfrm>
                <a:off x="398475" y="3861048"/>
                <a:ext cx="9066212" cy="2376264"/>
              </a:xfrm>
              <a:prstGeom prst="rect">
                <a:avLst/>
              </a:prstGeom>
              <a:blipFill>
                <a:blip r:embed="rId3"/>
                <a:stretch>
                  <a:fillRect l="-13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11471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7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extLst>
      <p:ext uri="{BB962C8B-B14F-4D97-AF65-F5344CB8AC3E}">
        <p14:creationId xmlns:p14="http://schemas.microsoft.com/office/powerpoint/2010/main" val="2258723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Tree>
    <p:extLst>
      <p:ext uri="{BB962C8B-B14F-4D97-AF65-F5344CB8AC3E}">
        <p14:creationId xmlns:p14="http://schemas.microsoft.com/office/powerpoint/2010/main" val="279597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charset="0"/>
                <a:ea typeface="黑体" pitchFamily="2" charset="-122"/>
              </a:rPr>
              <a:t>屏蔽双绞线 </a:t>
            </a:r>
            <a:r>
              <a:rPr lang="en-US" altLang="zh-CN" dirty="0">
                <a:solidFill>
                  <a:srgbClr val="FF0000"/>
                </a:solidFill>
                <a:latin typeface="Arial" charset="0"/>
                <a:ea typeface="黑体" pitchFamily="2" charset="-122"/>
              </a:rPr>
              <a:t>STP </a:t>
            </a:r>
            <a:r>
              <a:rPr lang="en-US" altLang="zh-CN" dirty="0">
                <a:solidFill>
                  <a:srgbClr val="0000CC"/>
                </a:solidFill>
                <a:latin typeface="Arial" charset="0"/>
                <a:ea typeface="黑体"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charset="0"/>
              <a:ea typeface="黑体" pitchFamily="2" charset="-122"/>
            </a:endParaRPr>
          </a:p>
          <a:p>
            <a:pPr lvl="1"/>
            <a:r>
              <a:rPr lang="zh-CN" altLang="en-US" dirty="0">
                <a:solidFill>
                  <a:srgbClr val="0000CC"/>
                </a:solidFill>
                <a:latin typeface="Arial" charset="0"/>
                <a:ea typeface="黑体" pitchFamily="2" charset="-122"/>
              </a:rPr>
              <a:t>无屏蔽双绞线 </a:t>
            </a:r>
            <a:r>
              <a:rPr lang="en-US" altLang="zh-CN" dirty="0">
                <a:solidFill>
                  <a:srgbClr val="0000CC"/>
                </a:solidFill>
                <a:latin typeface="Arial" charset="0"/>
                <a:ea typeface="黑体" pitchFamily="2" charset="-122"/>
              </a:rPr>
              <a:t>UTP (Unshielded Twisted Pair)</a:t>
            </a:r>
            <a:r>
              <a:rPr lang="en-US" altLang="zh-CN" dirty="0">
                <a:solidFill>
                  <a:srgbClr val="0000CC"/>
                </a:solidFill>
              </a:rPr>
              <a:t> </a:t>
            </a:r>
          </a:p>
        </p:txBody>
      </p:sp>
    </p:spTree>
    <p:extLst>
      <p:ext uri="{BB962C8B-B14F-4D97-AF65-F5344CB8AC3E}">
        <p14:creationId xmlns:p14="http://schemas.microsoft.com/office/powerpoint/2010/main" val="1544049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3" name="组合 2"/>
          <p:cNvGrpSpPr/>
          <p:nvPr/>
        </p:nvGrpSpPr>
        <p:grpSpPr>
          <a:xfrm>
            <a:off x="704528" y="1484784"/>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90000"/>
                </a:lnSpc>
              </a:pPr>
              <a:r>
                <a:rPr lang="zh-CN" altLang="en-US" sz="2000" b="1" dirty="0">
                  <a:solidFill>
                    <a:srgbClr val="000099"/>
                  </a:solidFill>
                  <a:latin typeface="+mn-lt"/>
                  <a:ea typeface="黑体" pitchFamily="2"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(a) </a:t>
              </a:r>
              <a:r>
                <a:rPr lang="zh-CN" altLang="zh-CN" sz="2000" b="1" dirty="0">
                  <a:latin typeface="+mn-lt"/>
                  <a:ea typeface="黑体" pitchFamily="2" charset="-122"/>
                </a:rPr>
                <a:t>无屏蔽双绞线</a:t>
              </a:r>
              <a:endParaRPr lang="en-US" altLang="zh-CN" sz="2000" b="1" dirty="0">
                <a:latin typeface="+mn-lt"/>
                <a:ea typeface="黑体" pitchFamily="2" charset="-122"/>
              </a:endParaRPr>
            </a:p>
          </p:txBody>
        </p:sp>
      </p:grpSp>
      <p:grpSp>
        <p:nvGrpSpPr>
          <p:cNvPr id="4" name="组合 3"/>
          <p:cNvGrpSpPr/>
          <p:nvPr/>
        </p:nvGrpSpPr>
        <p:grpSpPr>
          <a:xfrm>
            <a:off x="5484192" y="1508596"/>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聚氯乙烯</a:t>
              </a:r>
            </a:p>
            <a:p>
              <a:pPr eaLnBrk="1" hangingPunct="1"/>
              <a:r>
                <a:rPr lang="zh-CN" altLang="en-US" sz="2000" b="1">
                  <a:solidFill>
                    <a:srgbClr val="000099"/>
                  </a:solidFill>
                  <a:latin typeface="+mn-lt"/>
                  <a:ea typeface="黑体"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黑体"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latin typeface="+mn-lt"/>
                  <a:ea typeface="黑体" pitchFamily="2" charset="-122"/>
                </a:rPr>
                <a:t>(b) </a:t>
              </a:r>
              <a:r>
                <a:rPr lang="zh-CN" altLang="zh-CN" sz="2000" b="1" dirty="0">
                  <a:latin typeface="+mn-lt"/>
                  <a:ea typeface="黑体" pitchFamily="2" charset="-122"/>
                </a:rPr>
                <a:t>屏蔽双绞线</a:t>
              </a:r>
              <a:endParaRPr lang="en-US" altLang="zh-CN" sz="2000" b="1" dirty="0">
                <a:latin typeface="+mn-lt"/>
                <a:ea typeface="黑体" pitchFamily="2" charset="-122"/>
              </a:endParaRPr>
            </a:p>
          </p:txBody>
        </p:sp>
      </p:grpSp>
      <p:grpSp>
        <p:nvGrpSpPr>
          <p:cNvPr id="17" name="组合 16"/>
          <p:cNvGrpSpPr/>
          <p:nvPr/>
        </p:nvGrpSpPr>
        <p:grpSpPr>
          <a:xfrm>
            <a:off x="2936776" y="3573016"/>
            <a:ext cx="3672408" cy="2083887"/>
            <a:chOff x="3252146" y="4016920"/>
            <a:chExt cx="2981475" cy="1528422"/>
          </a:xfrm>
        </p:grpSpPr>
        <p:pic>
          <p:nvPicPr>
            <p:cNvPr id="19" name="Picture 19" descr="3UTP"/>
            <p:cNvPicPr>
              <a:picLocks noChangeAspect="1" noChangeArrowheads="1"/>
            </p:cNvPicPr>
            <p:nvPr/>
          </p:nvPicPr>
          <p:blipFill>
            <a:blip r:embed="rId5">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5">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黑体" pitchFamily="2" charset="-122"/>
                </a:rPr>
                <a:t>3 </a:t>
              </a:r>
              <a:r>
                <a:rPr lang="zh-CN" altLang="en-US" sz="2000" b="1">
                  <a:solidFill>
                    <a:srgbClr val="000099"/>
                  </a:solidFill>
                  <a:latin typeface="+mn-lt"/>
                  <a:ea typeface="黑体" pitchFamily="2" charset="-122"/>
                </a:rPr>
                <a:t>类线</a:t>
              </a:r>
            </a:p>
          </p:txBody>
        </p:sp>
        <p:sp>
          <p:nvSpPr>
            <p:cNvPr id="22" name="Text Box 23"/>
            <p:cNvSpPr txBox="1">
              <a:spLocks noChangeArrowheads="1"/>
            </p:cNvSpPr>
            <p:nvPr/>
          </p:nvSpPr>
          <p:spPr bwMode="auto">
            <a:xfrm>
              <a:off x="4295642" y="4650689"/>
              <a:ext cx="9140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黑体" pitchFamily="2" charset="-122"/>
                </a:rPr>
                <a:t>5 </a:t>
              </a:r>
              <a:r>
                <a:rPr lang="zh-CN" altLang="en-US" sz="2000" b="1" dirty="0">
                  <a:solidFill>
                    <a:srgbClr val="000099"/>
                  </a:solidFill>
                  <a:latin typeface="+mn-lt"/>
                  <a:ea typeface="黑体" pitchFamily="2" charset="-122"/>
                </a:rPr>
                <a:t>类线</a:t>
              </a:r>
            </a:p>
          </p:txBody>
        </p:sp>
        <p:sp>
          <p:nvSpPr>
            <p:cNvPr id="23" name="Text Box 24"/>
            <p:cNvSpPr txBox="1">
              <a:spLocks noChangeArrowheads="1"/>
            </p:cNvSpPr>
            <p:nvPr/>
          </p:nvSpPr>
          <p:spPr bwMode="auto">
            <a:xfrm>
              <a:off x="3252146" y="5231644"/>
              <a:ext cx="2981475" cy="313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latin typeface="+mn-lt"/>
                  <a:ea typeface="黑体" pitchFamily="2" charset="-122"/>
                </a:rPr>
                <a:t>(c) </a:t>
              </a:r>
              <a:r>
                <a:rPr lang="zh-CN" altLang="zh-CN" sz="2000" b="1" dirty="0">
                  <a:latin typeface="+mn-lt"/>
                  <a:ea typeface="黑体" pitchFamily="2" charset="-122"/>
                </a:rPr>
                <a:t>不同的绞合度的双绞线</a:t>
              </a:r>
              <a:endParaRPr lang="en-US" altLang="zh-CN" sz="2000" b="1" dirty="0">
                <a:latin typeface="+mn-lt"/>
                <a:ea typeface="黑体" pitchFamily="2" charset="-122"/>
              </a:endParaRPr>
            </a:p>
          </p:txBody>
        </p:sp>
      </p:grpSp>
      <p:sp>
        <p:nvSpPr>
          <p:cNvPr id="18" name="矩形 17"/>
          <p:cNvSpPr/>
          <p:nvPr/>
        </p:nvSpPr>
        <p:spPr>
          <a:xfrm>
            <a:off x="1928664" y="5847655"/>
            <a:ext cx="5976664" cy="461665"/>
          </a:xfrm>
          <a:prstGeom prst="rect">
            <a:avLst/>
          </a:prstGeom>
        </p:spPr>
        <p:txBody>
          <a:bodyPr wrap="square">
            <a:spAutoFit/>
          </a:bodyPr>
          <a:lstStyle/>
          <a:p>
            <a:pPr algn="ctr"/>
            <a:r>
              <a:rPr lang="zh-CN" altLang="zh-CN" sz="2400" b="1" dirty="0">
                <a:latin typeface="+mn-lt"/>
                <a:ea typeface="黑体" pitchFamily="2" charset="-122"/>
              </a:rPr>
              <a:t>双绞线的示意图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1554753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pPr>
              <a:lnSpc>
                <a:spcPct val="100000"/>
              </a:lnSpc>
            </a:pPr>
            <a:r>
              <a:rPr lang="zh-CN" altLang="en-US" dirty="0">
                <a:solidFill>
                  <a:srgbClr val="FF0000"/>
                </a:solidFill>
              </a:rPr>
              <a:t>同轴电缆</a:t>
            </a:r>
          </a:p>
          <a:p>
            <a:pPr lvl="1">
              <a:lnSpc>
                <a:spcPct val="100000"/>
              </a:lnSpc>
            </a:pPr>
            <a:r>
              <a:rPr lang="zh-CN" altLang="en-US" dirty="0"/>
              <a:t>由于外导体屏蔽层的作用，</a:t>
            </a: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charset="0"/>
            </a:endParaRPr>
          </a:p>
        </p:txBody>
      </p:sp>
      <p:grpSp>
        <p:nvGrpSpPr>
          <p:cNvPr id="2" name="组合 1"/>
          <p:cNvGrpSpPr/>
          <p:nvPr/>
        </p:nvGrpSpPr>
        <p:grpSpPr>
          <a:xfrm>
            <a:off x="2000672" y="4365104"/>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itchFamily="2" charset="-122"/>
              </a:endParaRPr>
            </a:p>
          </p:txBody>
        </p:sp>
      </p:grpSp>
      <p:sp>
        <p:nvSpPr>
          <p:cNvPr id="3" name="矩形 2"/>
          <p:cNvSpPr/>
          <p:nvPr/>
        </p:nvSpPr>
        <p:spPr>
          <a:xfrm>
            <a:off x="2404719" y="5786244"/>
            <a:ext cx="4674518" cy="461665"/>
          </a:xfrm>
          <a:prstGeom prst="rect">
            <a:avLst/>
          </a:prstGeom>
        </p:spPr>
        <p:txBody>
          <a:bodyPr wrap="square">
            <a:spAutoFit/>
          </a:bodyPr>
          <a:lstStyle/>
          <a:p>
            <a:pPr algn="ctr"/>
            <a:r>
              <a:rPr lang="zh-CN" altLang="zh-CN" sz="2400" b="1" dirty="0">
                <a:latin typeface="+mn-lt"/>
                <a:ea typeface="黑体" pitchFamily="2" charset="-122"/>
              </a:rPr>
              <a:t>同轴电缆的结构</a:t>
            </a:r>
            <a:endParaRPr lang="zh-CN" altLang="en-US" sz="2400" b="1" dirty="0">
              <a:latin typeface="+mn-lt"/>
              <a:ea typeface="黑体" pitchFamily="2" charset="-122"/>
            </a:endParaRPr>
          </a:p>
        </p:txBody>
      </p:sp>
    </p:spTree>
    <p:extLst>
      <p:ext uri="{BB962C8B-B14F-4D97-AF65-F5344CB8AC3E}">
        <p14:creationId xmlns:p14="http://schemas.microsoft.com/office/powerpoint/2010/main" val="908404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3" name="内容占位符 2"/>
          <p:cNvSpPr>
            <a:spLocks noGrp="1"/>
          </p:cNvSpPr>
          <p:nvPr>
            <p:ph idx="1"/>
          </p:nvPr>
        </p:nvSpPr>
        <p:spPr/>
        <p:txBody>
          <a:bodyPr/>
          <a:lstStyle/>
          <a:p>
            <a:r>
              <a:rPr lang="zh-CN" altLang="en-US" dirty="0">
                <a:solidFill>
                  <a:srgbClr val="FF0000"/>
                </a:solidFill>
              </a:rPr>
              <a:t>光缆</a:t>
            </a:r>
            <a:endParaRPr lang="en-US" altLang="zh-CN" dirty="0">
              <a:solidFill>
                <a:srgbClr val="FF0000"/>
              </a:solidFill>
            </a:endParaRPr>
          </a:p>
          <a:p>
            <a:pPr lvl="1"/>
            <a:r>
              <a:rPr lang="zh-CN" altLang="zh-CN" dirty="0"/>
              <a:t>光纤是光纤通信的传输媒体</a:t>
            </a:r>
            <a:r>
              <a:rPr lang="zh-CN" altLang="en-US" dirty="0"/>
              <a:t>。</a:t>
            </a:r>
            <a:endParaRPr lang="en-US" altLang="zh-CN" dirty="0"/>
          </a:p>
          <a:p>
            <a:pPr lvl="1"/>
            <a:r>
              <a:rPr lang="zh-CN" altLang="zh-CN" dirty="0"/>
              <a:t>由于可见光的频率非常高，约为</a:t>
            </a:r>
            <a:r>
              <a:rPr lang="en-US" altLang="zh-CN" dirty="0"/>
              <a:t> 10</a:t>
            </a:r>
            <a:r>
              <a:rPr lang="en-US" altLang="zh-CN" baseline="30000" dirty="0"/>
              <a:t>8</a:t>
            </a:r>
            <a:r>
              <a:rPr lang="en-US" altLang="zh-CN" dirty="0"/>
              <a:t> MHz </a:t>
            </a:r>
            <a:r>
              <a:rPr lang="zh-CN" altLang="zh-CN" dirty="0"/>
              <a:t>的量级，因此一个光纤通信系统的传输带宽远远大于目前其他各种传输媒体的带宽</a:t>
            </a:r>
            <a:r>
              <a:rPr lang="zh-CN" altLang="en-US" dirty="0"/>
              <a:t>。</a:t>
            </a:r>
            <a:endParaRPr lang="en-US" altLang="zh-CN" dirty="0"/>
          </a:p>
          <a:p>
            <a:pPr lvl="1"/>
            <a:endParaRPr lang="zh-CN" altLang="en-US"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49209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a:spLocks/>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nvGrpSpPr>
            <p:cNvPr id="42069" name="Group 85"/>
            <p:cNvGrpSpPr>
              <a:grpSpLocks/>
            </p:cNvGrpSpPr>
            <p:nvPr/>
          </p:nvGrpSpPr>
          <p:grpSpPr bwMode="auto">
            <a:xfrm>
              <a:off x="3167047" y="2459508"/>
              <a:ext cx="3190214" cy="488950"/>
              <a:chOff x="292" y="1032"/>
              <a:chExt cx="1732" cy="216"/>
            </a:xfrm>
          </p:grpSpPr>
          <p:grpSp>
            <p:nvGrpSpPr>
              <p:cNvPr id="42070" name="Group 86"/>
              <p:cNvGrpSpPr>
                <a:grpSpLocks/>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grpSp>
          <p:nvGrpSpPr>
            <p:cNvPr id="42074" name="Group 90"/>
            <p:cNvGrpSpPr>
              <a:grpSpLocks/>
            </p:cNvGrpSpPr>
            <p:nvPr/>
          </p:nvGrpSpPr>
          <p:grpSpPr bwMode="auto">
            <a:xfrm>
              <a:off x="3153289" y="3881908"/>
              <a:ext cx="3167856" cy="436562"/>
              <a:chOff x="284" y="1656"/>
              <a:chExt cx="1720" cy="192"/>
            </a:xfrm>
          </p:grpSpPr>
          <p:grpSp>
            <p:nvGrpSpPr>
              <p:cNvPr id="42075" name="Group 91"/>
              <p:cNvGrpSpPr>
                <a:grpSpLocks/>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2" name="Arc 98"/>
            <p:cNvSpPr>
              <a:spLocks/>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6" name="Arc 102"/>
            <p:cNvSpPr>
              <a:spLocks/>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87" name="Freeform 103"/>
            <p:cNvSpPr>
              <a:spLocks/>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096" name="Freeform 112"/>
            <p:cNvSpPr>
              <a:spLocks/>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7" name="Freeform 113"/>
            <p:cNvSpPr>
              <a:spLocks/>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8" name="Freeform 114"/>
            <p:cNvSpPr>
              <a:spLocks/>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099" name="Arc 115"/>
            <p:cNvSpPr>
              <a:spLocks/>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包层</a:t>
              </a:r>
            </a:p>
            <a:p>
              <a:pPr algn="l"/>
              <a:r>
                <a:rPr kumimoji="1" lang="zh-CN" altLang="en-US" sz="2000" b="1">
                  <a:solidFill>
                    <a:srgbClr val="000099"/>
                  </a:solidFill>
                  <a:latin typeface="+mn-lt"/>
                  <a:ea typeface="黑体"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包层</a:t>
              </a:r>
            </a:p>
            <a:p>
              <a:pPr algn="l"/>
              <a:r>
                <a:rPr kumimoji="1" lang="zh-CN" altLang="en-US" sz="2000" b="1" dirty="0">
                  <a:solidFill>
                    <a:srgbClr val="000099"/>
                  </a:solidFill>
                  <a:latin typeface="+mn-lt"/>
                  <a:ea typeface="黑体"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纤芯</a:t>
              </a:r>
            </a:p>
            <a:p>
              <a:pPr algn="l"/>
              <a:r>
                <a:rPr kumimoji="1" lang="zh-CN" altLang="en-US" sz="2000" b="1" dirty="0">
                  <a:solidFill>
                    <a:srgbClr val="000099"/>
                  </a:solidFill>
                  <a:latin typeface="+mn-lt"/>
                  <a:ea typeface="黑体"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a:latin typeface="+mn-lt"/>
                <a:ea typeface="黑体" pitchFamily="2" charset="-122"/>
              </a:rPr>
              <a:t>光线在光纤中的折射</a:t>
            </a:r>
            <a:endParaRPr lang="zh-CN" altLang="en-US" sz="2400" b="1" dirty="0">
              <a:latin typeface="+mn-lt"/>
              <a:ea typeface="黑体"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当光线从高折射率的媒体射向低折射率的媒体时，其折射角将大于入射角。因此，如果入射角足够大，就会出现全反射</a:t>
            </a:r>
            <a:r>
              <a:rPr lang="zh-CN" altLang="en-US" sz="2800" b="1" dirty="0">
                <a:solidFill>
                  <a:srgbClr val="000099"/>
                </a:solidFill>
                <a:latin typeface="+mn-lt"/>
                <a:ea typeface="黑体" pitchFamily="2" charset="-122"/>
              </a:rPr>
              <a:t>，</a:t>
            </a:r>
            <a:r>
              <a:rPr lang="zh-CN" altLang="zh-CN" sz="2800" b="1" dirty="0">
                <a:solidFill>
                  <a:srgbClr val="000099"/>
                </a:solidFill>
                <a:latin typeface="+mn-lt"/>
                <a:ea typeface="黑体" pitchFamily="2" charset="-122"/>
              </a:rPr>
              <a:t>光也就沿着光纤传输下去</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154756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 ：</a:t>
            </a:r>
            <a:r>
              <a:rPr lang="zh-CN" altLang="en-US" sz="2800" dirty="0"/>
              <a:t>指明对于不同功能的各种可能事件的出现顺序。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3200" b="1" dirty="0">
                <a:latin typeface="+mn-lt"/>
                <a:ea typeface="黑体" pitchFamily="2" charset="-122"/>
              </a:rPr>
              <a:t>主要任务：确定与传输媒体的接口的一些特性。</a:t>
            </a:r>
            <a:endParaRPr kumimoji="0" lang="zh-CN" altLang="en-US" sz="3200" b="1" i="0" u="none" strike="noStrike" cap="none" normalizeH="0" baseline="0" dirty="0">
              <a:ln>
                <a:noFill/>
              </a:ln>
              <a:solidFill>
                <a:schemeClr val="tx1"/>
              </a:solidFill>
              <a:effectLst/>
              <a:latin typeface="+mn-lt"/>
              <a:ea typeface="黑体" pitchFamily="2" charset="-122"/>
            </a:endParaRPr>
          </a:p>
        </p:txBody>
      </p:sp>
    </p:spTree>
    <p:extLst>
      <p:ext uri="{BB962C8B-B14F-4D97-AF65-F5344CB8AC3E}">
        <p14:creationId xmlns:p14="http://schemas.microsoft.com/office/powerpoint/2010/main" val="1873376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a:grpSpLocks/>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高折射率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纤芯</a:t>
              </a:r>
              <a:r>
                <a:rPr kumimoji="1" lang="en-US" altLang="zh-CN" sz="2000" b="1" dirty="0">
                  <a:solidFill>
                    <a:srgbClr val="000099"/>
                  </a:solidFill>
                  <a:latin typeface="黑体" pitchFamily="2" charset="-122"/>
                  <a:ea typeface="黑体"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低折射率</a:t>
              </a:r>
            </a:p>
            <a:p>
              <a:r>
                <a:rPr kumimoji="1" lang="en-US" altLang="zh-CN" sz="2000" b="1" dirty="0">
                  <a:solidFill>
                    <a:srgbClr val="000099"/>
                  </a:solidFill>
                  <a:latin typeface="黑体" pitchFamily="2" charset="-122"/>
                  <a:ea typeface="黑体" pitchFamily="2" charset="-122"/>
                </a:rPr>
                <a:t>(</a:t>
              </a:r>
              <a:r>
                <a:rPr kumimoji="1" lang="zh-CN" altLang="en-US" sz="2000" b="1" dirty="0">
                  <a:solidFill>
                    <a:srgbClr val="000099"/>
                  </a:solidFill>
                  <a:latin typeface="黑体" pitchFamily="2" charset="-122"/>
                  <a:ea typeface="黑体" pitchFamily="2" charset="-122"/>
                </a:rPr>
                <a:t>包层</a:t>
              </a:r>
              <a:r>
                <a:rPr kumimoji="1" lang="en-US" altLang="zh-CN" sz="2000" b="1" dirty="0">
                  <a:solidFill>
                    <a:srgbClr val="000099"/>
                  </a:solidFill>
                  <a:latin typeface="黑体" pitchFamily="2" charset="-122"/>
                  <a:ea typeface="黑体"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itchFamily="2" charset="-122"/>
                  <a:ea typeface="黑体" pitchFamily="2" charset="-122"/>
                </a:rPr>
                <a:t>光线在纤芯中传输的方式是不断地全反射</a:t>
              </a:r>
            </a:p>
          </p:txBody>
        </p:sp>
      </p:grpSp>
      <p:sp>
        <p:nvSpPr>
          <p:cNvPr id="122899" name="Freeform 19"/>
          <p:cNvSpPr>
            <a:spLocks/>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000099"/>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a:latin typeface="+mn-lt"/>
                <a:ea typeface="黑体" pitchFamily="2" charset="-122"/>
              </a:rPr>
              <a:t>光波在纤芯中的传播</a:t>
            </a:r>
            <a:endParaRPr lang="zh-CN" altLang="en-US" sz="2400" b="1" dirty="0">
              <a:latin typeface="+mn-lt"/>
              <a:ea typeface="黑体"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itchFamily="2" charset="-122"/>
              </a:rPr>
              <a:t>只要从纤芯中射到纤芯表面的光线的入射角大于某个临界角度，就可产生全反射</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val="167950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extLst>
      <p:ext uri="{BB962C8B-B14F-4D97-AF65-F5344CB8AC3E}">
        <p14:creationId xmlns:p14="http://schemas.microsoft.com/office/powerpoint/2010/main" val="3291637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a:grpSpLocks/>
          </p:cNvGrpSpPr>
          <p:nvPr/>
        </p:nvGrpSpPr>
        <p:grpSpPr bwMode="auto">
          <a:xfrm>
            <a:off x="213327" y="3789265"/>
            <a:ext cx="9708224" cy="1550987"/>
            <a:chOff x="71" y="2709"/>
            <a:chExt cx="5645" cy="977"/>
          </a:xfrm>
        </p:grpSpPr>
        <p:grpSp>
          <p:nvGrpSpPr>
            <p:cNvPr id="116739" name="Group 3"/>
            <p:cNvGrpSpPr>
              <a:grpSpLocks/>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41" name="Group 5"/>
              <p:cNvGrpSpPr>
                <a:grpSpLocks/>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nvGrpSpPr>
            <p:cNvPr id="116749" name="Group 13"/>
            <p:cNvGrpSpPr>
              <a:grpSpLocks/>
            </p:cNvGrpSpPr>
            <p:nvPr/>
          </p:nvGrpSpPr>
          <p:grpSpPr bwMode="auto">
            <a:xfrm>
              <a:off x="71" y="2840"/>
              <a:ext cx="5645" cy="818"/>
              <a:chOff x="71" y="2930"/>
              <a:chExt cx="5645" cy="818"/>
            </a:xfrm>
          </p:grpSpPr>
          <p:grpSp>
            <p:nvGrpSpPr>
              <p:cNvPr id="116750" name="Group 14"/>
              <p:cNvGrpSpPr>
                <a:grpSpLocks/>
              </p:cNvGrpSpPr>
              <p:nvPr/>
            </p:nvGrpSpPr>
            <p:grpSpPr bwMode="auto">
              <a:xfrm>
                <a:off x="71" y="2930"/>
                <a:ext cx="704" cy="818"/>
                <a:chOff x="71" y="2930"/>
                <a:chExt cx="704" cy="818"/>
              </a:xfrm>
            </p:grpSpPr>
            <p:grpSp>
              <p:nvGrpSpPr>
                <p:cNvPr id="116751" name="Group 15"/>
                <p:cNvGrpSpPr>
                  <a:grpSpLocks/>
                </p:cNvGrpSpPr>
                <p:nvPr/>
              </p:nvGrpSpPr>
              <p:grpSpPr bwMode="auto">
                <a:xfrm>
                  <a:off x="158" y="3220"/>
                  <a:ext cx="480" cy="528"/>
                  <a:chOff x="240" y="2448"/>
                  <a:chExt cx="480" cy="528"/>
                </a:xfrm>
              </p:grpSpPr>
              <p:grpSp>
                <p:nvGrpSpPr>
                  <p:cNvPr id="116752" name="Group 16"/>
                  <p:cNvGrpSpPr>
                    <a:grpSpLocks/>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5"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57" name="Group 21"/>
              <p:cNvGrpSpPr>
                <a:grpSpLocks/>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nvGrpSpPr>
                <p:cNvPr id="116759" name="Group 23"/>
                <p:cNvGrpSpPr>
                  <a:grpSpLocks/>
                </p:cNvGrpSpPr>
                <p:nvPr/>
              </p:nvGrpSpPr>
              <p:grpSpPr bwMode="auto">
                <a:xfrm>
                  <a:off x="5148" y="3220"/>
                  <a:ext cx="480" cy="528"/>
                  <a:chOff x="240" y="2448"/>
                  <a:chExt cx="480" cy="528"/>
                </a:xfrm>
              </p:grpSpPr>
              <p:grpSp>
                <p:nvGrpSpPr>
                  <p:cNvPr id="116760" name="Group 24"/>
                  <p:cNvGrpSpPr>
                    <a:grpSpLocks/>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63"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单模光纤</a:t>
              </a:r>
            </a:p>
          </p:txBody>
        </p:sp>
      </p:grpSp>
      <p:sp>
        <p:nvSpPr>
          <p:cNvPr id="116766" name="Freeform 30"/>
          <p:cNvSpPr>
            <a:spLocks/>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116769" name="Group 33"/>
          <p:cNvGrpSpPr>
            <a:grpSpLocks/>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grpSp>
        <p:nvGrpSpPr>
          <p:cNvPr id="116775" name="Group 39"/>
          <p:cNvGrpSpPr>
            <a:grpSpLocks/>
          </p:cNvGrpSpPr>
          <p:nvPr/>
        </p:nvGrpSpPr>
        <p:grpSpPr bwMode="auto">
          <a:xfrm>
            <a:off x="213328" y="1936653"/>
            <a:ext cx="9708224" cy="1271588"/>
            <a:chOff x="71" y="1305"/>
            <a:chExt cx="5645" cy="801"/>
          </a:xfrm>
        </p:grpSpPr>
        <p:grpSp>
          <p:nvGrpSpPr>
            <p:cNvPr id="116776" name="Group 40"/>
            <p:cNvGrpSpPr>
              <a:grpSpLocks/>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79"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itchFamily="2" charset="-122"/>
                  </a:rPr>
                  <a:t>输入脉冲</a:t>
                </a:r>
              </a:p>
            </p:txBody>
          </p:sp>
        </p:grpSp>
        <p:grpSp>
          <p:nvGrpSpPr>
            <p:cNvPr id="116781" name="Group 45"/>
            <p:cNvGrpSpPr>
              <a:grpSpLocks/>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4" name="Freeform 48"/>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itchFamily="2" charset="-122"/>
            </a:endParaRPr>
          </a:p>
        </p:txBody>
      </p:sp>
      <p:sp>
        <p:nvSpPr>
          <p:cNvPr id="116787" name="Freeform 51"/>
          <p:cNvSpPr>
            <a:spLocks/>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a:latin typeface="+mn-lt"/>
                <a:ea typeface="黑体" pitchFamily="2" charset="-122"/>
              </a:rPr>
              <a:t>多模光纤</a:t>
            </a:r>
            <a:r>
              <a:rPr lang="en-US" altLang="zh-CN" sz="2400" b="1" dirty="0">
                <a:latin typeface="+mn-lt"/>
                <a:ea typeface="黑体" pitchFamily="2" charset="-122"/>
              </a:rPr>
              <a:t>(a) </a:t>
            </a:r>
            <a:r>
              <a:rPr lang="zh-CN" altLang="zh-CN" sz="2400" b="1" dirty="0">
                <a:latin typeface="+mn-lt"/>
                <a:ea typeface="黑体" pitchFamily="2" charset="-122"/>
              </a:rPr>
              <a:t>和</a:t>
            </a:r>
            <a:r>
              <a:rPr lang="en-US" altLang="zh-CN" sz="2400" b="1" dirty="0">
                <a:latin typeface="+mn-lt"/>
                <a:ea typeface="黑体" pitchFamily="2" charset="-122"/>
              </a:rPr>
              <a:t> </a:t>
            </a:r>
            <a:r>
              <a:rPr lang="zh-CN" altLang="zh-CN" sz="2400" b="1" dirty="0">
                <a:latin typeface="+mn-lt"/>
                <a:ea typeface="黑体" pitchFamily="2" charset="-122"/>
              </a:rPr>
              <a:t>单模光纤</a:t>
            </a:r>
            <a:r>
              <a:rPr lang="en-US" altLang="zh-CN" sz="2400" b="1" dirty="0">
                <a:latin typeface="+mn-lt"/>
                <a:ea typeface="黑体" pitchFamily="2" charset="-122"/>
              </a:rPr>
              <a:t>(b) </a:t>
            </a:r>
            <a:r>
              <a:rPr lang="zh-CN" altLang="zh-CN" sz="2400" b="1" dirty="0">
                <a:latin typeface="+mn-lt"/>
                <a:ea typeface="黑体" pitchFamily="2" charset="-122"/>
              </a:rPr>
              <a:t>的比较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3225464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光纤优点</a:t>
            </a:r>
          </a:p>
        </p:txBody>
      </p:sp>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Tree>
    <p:extLst>
      <p:ext uri="{BB962C8B-B14F-4D97-AF65-F5344CB8AC3E}">
        <p14:creationId xmlns:p14="http://schemas.microsoft.com/office/powerpoint/2010/main" val="278320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itchFamily="2" charset="-122"/>
              </a:rPr>
              <a:t>地面微波接力通信</a:t>
            </a:r>
          </a:p>
          <a:p>
            <a:pPr lvl="1"/>
            <a:r>
              <a:rPr lang="zh-CN" altLang="en-US" dirty="0">
                <a:solidFill>
                  <a:srgbClr val="0000CC"/>
                </a:solidFill>
                <a:ea typeface="黑体" pitchFamily="2" charset="-122"/>
              </a:rPr>
              <a:t>卫星通信</a:t>
            </a:r>
            <a:r>
              <a:rPr lang="zh-CN" altLang="en-US" dirty="0">
                <a:solidFill>
                  <a:srgbClr val="0000CC"/>
                </a:solidFill>
              </a:rPr>
              <a:t>  </a:t>
            </a:r>
          </a:p>
        </p:txBody>
      </p:sp>
    </p:spTree>
    <p:extLst>
      <p:ext uri="{BB962C8B-B14F-4D97-AF65-F5344CB8AC3E}">
        <p14:creationId xmlns:p14="http://schemas.microsoft.com/office/powerpoint/2010/main" val="68300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、多模光纤传输光信号的原理是（  ）。</a:t>
            </a:r>
            <a:endParaRPr lang="en-US" altLang="zh-CN" sz="2800" dirty="0"/>
          </a:p>
          <a:p>
            <a:pPr marL="0" indent="0">
              <a:lnSpc>
                <a:spcPct val="114000"/>
              </a:lnSpc>
              <a:buNone/>
            </a:pPr>
            <a:r>
              <a:rPr lang="en-US" altLang="zh-CN" sz="2800" dirty="0"/>
              <a:t>A</a:t>
            </a:r>
            <a:r>
              <a:rPr lang="zh-CN" altLang="en-US" sz="2800" dirty="0"/>
              <a:t>、光的折射特性</a:t>
            </a:r>
            <a:endParaRPr lang="en-US" altLang="zh-CN" sz="2800" dirty="0"/>
          </a:p>
          <a:p>
            <a:pPr marL="0" indent="0">
              <a:lnSpc>
                <a:spcPct val="114000"/>
              </a:lnSpc>
              <a:buNone/>
            </a:pPr>
            <a:r>
              <a:rPr lang="en-US" altLang="zh-CN" sz="2800" dirty="0"/>
              <a:t>B</a:t>
            </a:r>
            <a:r>
              <a:rPr lang="zh-CN" altLang="en-US" sz="2800" dirty="0"/>
              <a:t>、光的发射特性</a:t>
            </a:r>
            <a:endParaRPr lang="en-US" altLang="zh-CN" sz="2800" dirty="0"/>
          </a:p>
          <a:p>
            <a:pPr marL="0" indent="0">
              <a:lnSpc>
                <a:spcPct val="114000"/>
              </a:lnSpc>
              <a:buNone/>
            </a:pPr>
            <a:r>
              <a:rPr lang="en-US" altLang="zh-CN" sz="2800" dirty="0"/>
              <a:t>C</a:t>
            </a:r>
            <a:r>
              <a:rPr lang="zh-CN" altLang="en-US" sz="2800" dirty="0"/>
              <a:t>、光的全反射特性</a:t>
            </a:r>
            <a:endParaRPr lang="en-US" altLang="zh-CN" sz="2800" dirty="0"/>
          </a:p>
          <a:p>
            <a:pPr marL="0" indent="0">
              <a:lnSpc>
                <a:spcPct val="114000"/>
              </a:lnSpc>
              <a:buNone/>
            </a:pPr>
            <a:r>
              <a:rPr lang="en-US" altLang="zh-CN" sz="2800" dirty="0"/>
              <a:t>D</a:t>
            </a:r>
            <a:r>
              <a:rPr lang="zh-CN" altLang="en-US" sz="2800" dirty="0"/>
              <a:t>、光的绕射特性</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endParaRPr lang="zh-CN" altLang="en-US" sz="2800" kern="0" dirty="0"/>
          </a:p>
        </p:txBody>
      </p:sp>
    </p:spTree>
    <p:extLst>
      <p:ext uri="{BB962C8B-B14F-4D97-AF65-F5344CB8AC3E}">
        <p14:creationId xmlns:p14="http://schemas.microsoft.com/office/powerpoint/2010/main" val="11661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en-US" altLang="zh-CN" sz="2800" dirty="0"/>
              <a:t>2</a:t>
            </a:r>
            <a:r>
              <a:rPr lang="zh-CN" altLang="en-US" sz="2800" dirty="0"/>
              <a:t>、在电缆中采用屏蔽技术带来的好处主要是（  ）。</a:t>
            </a:r>
            <a:endParaRPr lang="en-US" altLang="zh-CN" sz="2800" dirty="0"/>
          </a:p>
          <a:p>
            <a:pPr marL="0" indent="0">
              <a:lnSpc>
                <a:spcPct val="114000"/>
              </a:lnSpc>
              <a:buNone/>
            </a:pPr>
            <a:r>
              <a:rPr lang="en-US" altLang="zh-CN" sz="2800" dirty="0"/>
              <a:t>A</a:t>
            </a:r>
            <a:r>
              <a:rPr lang="zh-CN" altLang="en-US" sz="2800" dirty="0"/>
              <a:t>、减少信号衰减</a:t>
            </a:r>
            <a:endParaRPr lang="en-US" altLang="zh-CN" sz="2800" dirty="0"/>
          </a:p>
          <a:p>
            <a:pPr marL="0" indent="0">
              <a:lnSpc>
                <a:spcPct val="114000"/>
              </a:lnSpc>
              <a:buNone/>
            </a:pPr>
            <a:r>
              <a:rPr lang="en-US" altLang="zh-CN" sz="2800" dirty="0"/>
              <a:t>B</a:t>
            </a:r>
            <a:r>
              <a:rPr lang="zh-CN" altLang="en-US" sz="2800" dirty="0"/>
              <a:t>、减少电磁干扰</a:t>
            </a:r>
            <a:endParaRPr lang="en-US" altLang="zh-CN" sz="2800" dirty="0"/>
          </a:p>
          <a:p>
            <a:pPr marL="0" indent="0">
              <a:lnSpc>
                <a:spcPct val="114000"/>
              </a:lnSpc>
              <a:buNone/>
            </a:pPr>
            <a:r>
              <a:rPr lang="en-US" altLang="zh-CN" sz="2800" dirty="0"/>
              <a:t>C</a:t>
            </a:r>
            <a:r>
              <a:rPr lang="zh-CN" altLang="en-US" sz="2800" dirty="0"/>
              <a:t>、减少物理损坏</a:t>
            </a:r>
            <a:endParaRPr lang="en-US" altLang="zh-CN" sz="2800" dirty="0"/>
          </a:p>
          <a:p>
            <a:pPr marL="0" indent="0">
              <a:lnSpc>
                <a:spcPct val="114000"/>
              </a:lnSpc>
              <a:buNone/>
            </a:pPr>
            <a:r>
              <a:rPr lang="en-US" altLang="zh-CN" sz="2800" dirty="0"/>
              <a:t>D</a:t>
            </a:r>
            <a:r>
              <a:rPr lang="zh-CN" altLang="en-US" sz="2800" dirty="0"/>
              <a:t>、减少电缆的阻抗</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32982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extLst>
      <p:ext uri="{BB962C8B-B14F-4D97-AF65-F5344CB8AC3E}">
        <p14:creationId xmlns:p14="http://schemas.microsoft.com/office/powerpoint/2010/main" val="3423079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(a) </a:t>
              </a:r>
              <a:r>
                <a:rPr lang="zh-CN" altLang="en-US" sz="2000" b="1" dirty="0">
                  <a:latin typeface="+mn-lt"/>
                  <a:ea typeface="黑体"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a:latin typeface="+mn-lt"/>
                  <a:ea typeface="黑体" pitchFamily="2" charset="-122"/>
                </a:rPr>
                <a:t>(                     )</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A</a:t>
              </a:r>
              <a:r>
                <a:rPr lang="en-US" altLang="zh-CN" sz="1600" b="1" baseline="-25000">
                  <a:latin typeface="+mn-lt"/>
                  <a:ea typeface="黑体"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B</a:t>
              </a:r>
              <a:r>
                <a:rPr lang="en-US" altLang="zh-CN" sz="1600" b="1" baseline="-25000">
                  <a:latin typeface="+mn-lt"/>
                  <a:ea typeface="黑体"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1600" b="1">
                  <a:latin typeface="+mn-lt"/>
                  <a:ea typeface="黑体" pitchFamily="2" charset="-122"/>
                </a:rPr>
                <a:t>C</a:t>
              </a:r>
              <a:r>
                <a:rPr lang="en-US" altLang="zh-CN" sz="1600" b="1" baseline="-25000">
                  <a:latin typeface="+mn-lt"/>
                  <a:ea typeface="黑体"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itchFamily="2" charset="-122"/>
                </a:rPr>
                <a:t>(b) </a:t>
              </a:r>
              <a:r>
                <a:rPr lang="zh-CN" altLang="en-US" sz="2000" b="1" dirty="0">
                  <a:latin typeface="+mn-lt"/>
                  <a:ea typeface="黑体"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r>
                <a:rPr lang="zh-CN" altLang="en-US" sz="1600" b="1">
                  <a:latin typeface="+mn-lt"/>
                  <a:ea typeface="黑体"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headEnd/>
              <a:tailEnd/>
            </a:ln>
            <a:effectLst/>
          </p:spPr>
          <p:txBody>
            <a:bodyPr wrap="none" anchor="ctr"/>
            <a:lstStyle/>
            <a:p>
              <a:endParaRPr lang="zh-CN" altLang="en-US" b="1">
                <a:latin typeface="+mn-lt"/>
                <a:ea typeface="黑体"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headEnd/>
              <a:tailEnd/>
            </a:ln>
            <a:effectLst/>
          </p:spPr>
          <p:txBody>
            <a:bodyPr wrap="none" anchor="ctr"/>
            <a:lstStyle/>
            <a:p>
              <a:endParaRPr lang="zh-CN" altLang="en-US" b="1">
                <a:latin typeface="+mn-lt"/>
                <a:ea typeface="黑体"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a:solidFill>
                  <a:srgbClr val="FF0000"/>
                </a:solidFill>
                <a:latin typeface="+mn-lt"/>
                <a:ea typeface="黑体" pitchFamily="2" charset="-122"/>
              </a:rPr>
              <a:t>复用 </a:t>
            </a:r>
            <a:r>
              <a:rPr lang="en-US" altLang="zh-CN" sz="2400" b="1" dirty="0">
                <a:latin typeface="+mn-lt"/>
                <a:ea typeface="黑体" pitchFamily="2" charset="-122"/>
              </a:rPr>
              <a:t>(multiplexing) </a:t>
            </a:r>
            <a:r>
              <a:rPr lang="zh-CN" altLang="en-US" sz="2400" b="1" dirty="0">
                <a:latin typeface="+mn-lt"/>
                <a:ea typeface="黑体" pitchFamily="2" charset="-122"/>
              </a:rPr>
              <a:t>是通信技术中的基本概念。</a:t>
            </a:r>
            <a:endParaRPr lang="en-US" altLang="zh-CN" sz="2400" b="1" dirty="0">
              <a:latin typeface="+mn-lt"/>
              <a:ea typeface="黑体" pitchFamily="2" charset="-122"/>
            </a:endParaRPr>
          </a:p>
          <a:p>
            <a:pPr>
              <a:lnSpc>
                <a:spcPct val="110000"/>
              </a:lnSpc>
            </a:pPr>
            <a:r>
              <a:rPr lang="zh-CN" altLang="en-US" sz="2400" b="1" dirty="0">
                <a:latin typeface="+mn-lt"/>
                <a:ea typeface="黑体" pitchFamily="2" charset="-122"/>
              </a:rPr>
              <a:t>它允许用户</a:t>
            </a:r>
            <a:r>
              <a:rPr lang="zh-CN" altLang="zh-CN" sz="2400" b="1" dirty="0">
                <a:latin typeface="+mn-lt"/>
                <a:ea typeface="黑体" pitchFamily="2" charset="-122"/>
              </a:rPr>
              <a:t>使用一个</a:t>
            </a:r>
            <a:r>
              <a:rPr lang="zh-CN" altLang="zh-CN" sz="2400" b="1" dirty="0">
                <a:solidFill>
                  <a:srgbClr val="FF0000"/>
                </a:solidFill>
                <a:latin typeface="+mn-lt"/>
                <a:ea typeface="黑体" pitchFamily="2" charset="-122"/>
              </a:rPr>
              <a:t>共享</a:t>
            </a:r>
            <a:r>
              <a:rPr lang="zh-CN" altLang="zh-CN" sz="2400" b="1" dirty="0">
                <a:latin typeface="+mn-lt"/>
                <a:ea typeface="黑体" pitchFamily="2" charset="-122"/>
              </a:rPr>
              <a:t>信道进行通信</a:t>
            </a:r>
            <a:r>
              <a:rPr lang="zh-CN" altLang="en-US" sz="2400" b="1" dirty="0">
                <a:latin typeface="+mn-lt"/>
                <a:ea typeface="黑体" pitchFamily="2" charset="-122"/>
              </a:rPr>
              <a:t>，降低成本，提高利用率。</a:t>
            </a: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a:latin typeface="+mn-lt"/>
                <a:ea typeface="黑体" pitchFamily="2" charset="-122"/>
              </a:rPr>
              <a:t>复用的示意图</a:t>
            </a:r>
            <a:endParaRPr lang="zh-CN" altLang="en-US" sz="2400" b="1" dirty="0">
              <a:latin typeface="+mn-lt"/>
              <a:ea typeface="黑体" pitchFamily="2" charset="-122"/>
            </a:endParaRPr>
          </a:p>
        </p:txBody>
      </p:sp>
    </p:spTree>
    <p:extLst>
      <p:ext uri="{BB962C8B-B14F-4D97-AF65-F5344CB8AC3E}">
        <p14:creationId xmlns:p14="http://schemas.microsoft.com/office/powerpoint/2010/main" val="2821563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itchFamily="2" charset="-122"/>
                  <a:sym typeface="Symbol" pitchFamily="18" charset="2"/>
                </a:rPr>
                <a:t></a:t>
              </a:r>
              <a:endParaRPr kumimoji="1" lang="zh-CN" altLang="zh-CN" sz="2800" b="1">
                <a:solidFill>
                  <a:srgbClr val="000099"/>
                </a:solidFill>
                <a:latin typeface="+mn-lt"/>
                <a:ea typeface="黑体" pitchFamily="2" charset="-122"/>
                <a:sym typeface="Symbol"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频带 </a:t>
              </a:r>
              <a:r>
                <a:rPr kumimoji="1" lang="en-US" altLang="zh-CN" sz="2000" b="1">
                  <a:solidFill>
                    <a:srgbClr val="000099"/>
                  </a:solidFill>
                  <a:latin typeface="+mn-lt"/>
                  <a:ea typeface="黑体"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itchFamily="2" charset="-122"/>
                </a:rPr>
                <a:t>频带 </a:t>
              </a:r>
              <a:r>
                <a:rPr kumimoji="1" lang="en-US" altLang="zh-CN" sz="2000" b="1" dirty="0">
                  <a:solidFill>
                    <a:srgbClr val="000099"/>
                  </a:solidFill>
                  <a:latin typeface="+mn-lt"/>
                  <a:ea typeface="黑体"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a:latin typeface="+mn-lt"/>
                <a:ea typeface="黑体" pitchFamily="2" charset="-122"/>
              </a:rPr>
              <a:t>频分复用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335586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b="0" dirty="0"/>
              <a:t>习题：</a:t>
            </a:r>
            <a:endParaRPr lang="en-US" altLang="zh-CN" sz="2800" b="0" dirty="0"/>
          </a:p>
          <a:p>
            <a:pPr marL="0" indent="0">
              <a:lnSpc>
                <a:spcPct val="114000"/>
              </a:lnSpc>
              <a:buNone/>
            </a:pPr>
            <a:r>
              <a:rPr lang="en-US" altLang="zh-CN" sz="2800" b="0" dirty="0"/>
              <a:t>1</a:t>
            </a:r>
            <a:r>
              <a:rPr lang="zh-CN" altLang="en-US" sz="2800" b="0" dirty="0"/>
              <a:t>、在物理层接口特性中，用于描述完成每种功能的事件发生顺序的是（  ）。</a:t>
            </a:r>
            <a:endParaRPr lang="en-US" altLang="zh-CN" sz="2800" b="0" dirty="0"/>
          </a:p>
          <a:p>
            <a:pPr marL="0" indent="0">
              <a:lnSpc>
                <a:spcPct val="114000"/>
              </a:lnSpc>
              <a:buNone/>
            </a:pPr>
            <a:r>
              <a:rPr lang="en-US" altLang="zh-CN" sz="2800" b="0" dirty="0"/>
              <a:t>A</a:t>
            </a:r>
            <a:r>
              <a:rPr lang="zh-CN" altLang="en-US" sz="2800" b="0" dirty="0"/>
              <a:t>、机械特性</a:t>
            </a:r>
            <a:endParaRPr lang="en-US" altLang="zh-CN" sz="2800" b="0" dirty="0"/>
          </a:p>
          <a:p>
            <a:pPr marL="0" indent="0">
              <a:lnSpc>
                <a:spcPct val="114000"/>
              </a:lnSpc>
              <a:buNone/>
            </a:pPr>
            <a:r>
              <a:rPr lang="en-US" altLang="zh-CN" sz="2800" b="0" dirty="0"/>
              <a:t>B</a:t>
            </a:r>
            <a:r>
              <a:rPr lang="zh-CN" altLang="en-US" sz="2800" b="0" dirty="0"/>
              <a:t>、功能特性</a:t>
            </a:r>
            <a:endParaRPr lang="en-US" altLang="zh-CN" sz="2800" b="0" dirty="0"/>
          </a:p>
          <a:p>
            <a:pPr marL="0" indent="0">
              <a:lnSpc>
                <a:spcPct val="114000"/>
              </a:lnSpc>
              <a:buNone/>
            </a:pPr>
            <a:r>
              <a:rPr lang="en-US" altLang="zh-CN" sz="2800" b="0" dirty="0"/>
              <a:t>C</a:t>
            </a:r>
            <a:r>
              <a:rPr lang="zh-CN" altLang="en-US" sz="2800" b="0" dirty="0"/>
              <a:t>、过程特性</a:t>
            </a:r>
            <a:endParaRPr lang="en-US" altLang="zh-CN" sz="2800" b="0" dirty="0"/>
          </a:p>
          <a:p>
            <a:pPr marL="0" indent="0">
              <a:lnSpc>
                <a:spcPct val="114000"/>
              </a:lnSpc>
              <a:buNone/>
            </a:pPr>
            <a:r>
              <a:rPr lang="en-US" altLang="zh-CN" sz="2800" b="0" dirty="0"/>
              <a:t>D</a:t>
            </a:r>
            <a:r>
              <a:rPr lang="zh-CN" altLang="en-US" sz="2800" b="0" dirty="0"/>
              <a:t>、电气特性</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endParaRPr lang="zh-CN" altLang="en-US" sz="2800" kern="0" dirty="0"/>
          </a:p>
        </p:txBody>
      </p:sp>
    </p:spTree>
    <p:extLst>
      <p:ext uri="{BB962C8B-B14F-4D97-AF65-F5344CB8AC3E}">
        <p14:creationId xmlns:p14="http://schemas.microsoft.com/office/powerpoint/2010/main" val="11237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extLst>
      <p:ext uri="{BB962C8B-B14F-4D97-AF65-F5344CB8AC3E}">
        <p14:creationId xmlns:p14="http://schemas.microsoft.com/office/powerpoint/2010/main" val="40298484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itchFamily="2" charset="-122"/>
              </a:rPr>
              <a:t>D</a:t>
            </a:r>
          </a:p>
        </p:txBody>
      </p:sp>
      <p:grpSp>
        <p:nvGrpSpPr>
          <p:cNvPr id="258066" name="Group 18"/>
          <p:cNvGrpSpPr>
            <a:grpSpLocks/>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258078" name="Group 30"/>
          <p:cNvGrpSpPr>
            <a:grpSpLocks/>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0"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1" name="Group 33"/>
          <p:cNvGrpSpPr>
            <a:grpSpLocks/>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3"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4" name="Group 36"/>
          <p:cNvGrpSpPr>
            <a:grpSpLocks/>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6"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087" name="Group 39"/>
          <p:cNvGrpSpPr>
            <a:grpSpLocks/>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89"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58092" name="Group 44"/>
          <p:cNvGrpSpPr>
            <a:grpSpLocks/>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itchFamily="2" charset="-122"/>
                </a:rPr>
                <a:t>TDM </a:t>
              </a:r>
              <a:r>
                <a:rPr kumimoji="1" lang="zh-CN" altLang="en-US" sz="2000" b="1">
                  <a:solidFill>
                    <a:srgbClr val="000099"/>
                  </a:solidFill>
                  <a:latin typeface="+mn-lt"/>
                  <a:ea typeface="黑体" pitchFamily="2" charset="-122"/>
                </a:rPr>
                <a:t>帧</a:t>
              </a:r>
            </a:p>
          </p:txBody>
        </p:sp>
        <p:sp>
          <p:nvSpPr>
            <p:cNvPr id="258094"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grpSp>
        <p:nvGrpSpPr>
          <p:cNvPr id="258100" name="Group 52"/>
          <p:cNvGrpSpPr>
            <a:grpSpLocks/>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a:latin typeface="+mn-lt"/>
                <a:ea typeface="黑体" pitchFamily="2" charset="-122"/>
              </a:rPr>
              <a:t>时分复用</a:t>
            </a:r>
            <a:endParaRPr lang="zh-CN" altLang="en-US" sz="2400" b="1" dirty="0">
              <a:latin typeface="+mn-lt"/>
              <a:ea typeface="黑体" pitchFamily="2" charset="-122"/>
            </a:endParaRPr>
          </a:p>
        </p:txBody>
      </p:sp>
    </p:spTree>
    <p:extLst>
      <p:ext uri="{BB962C8B-B14F-4D97-AF65-F5344CB8AC3E}">
        <p14:creationId xmlns:p14="http://schemas.microsoft.com/office/powerpoint/2010/main" val="4238011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nodeType="afterGroup">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itchFamily="2" charset="-122"/>
              </a:rPr>
              <a:t>使用时分复用系统传送计算机数据时，由于计算机数据的突发性质，用户对分配到的子信道的利用率一般是不高的。</a:t>
            </a:r>
            <a:endParaRPr lang="en-US" altLang="zh-CN" sz="2400" b="1" dirty="0">
              <a:solidFill>
                <a:srgbClr val="000099"/>
              </a:solidFill>
              <a:latin typeface="+mn-lt"/>
              <a:ea typeface="黑体"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a:spLocks/>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4" name="Freeform 4"/>
            <p:cNvSpPr>
              <a:spLocks/>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5" name="Freeform 5"/>
            <p:cNvSpPr>
              <a:spLocks/>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46" name="Freeform 6"/>
            <p:cNvSpPr>
              <a:spLocks/>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7" name="Freeform 7"/>
            <p:cNvSpPr>
              <a:spLocks/>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8" name="Freeform 8"/>
            <p:cNvSpPr>
              <a:spLocks/>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49" name="Freeform 9"/>
            <p:cNvSpPr>
              <a:spLocks/>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0" name="Freeform 10"/>
            <p:cNvSpPr>
              <a:spLocks/>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1" name="Freeform 11"/>
            <p:cNvSpPr>
              <a:spLocks/>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2" name="Freeform 12"/>
            <p:cNvSpPr>
              <a:spLocks/>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3" name="Freeform 13"/>
            <p:cNvSpPr>
              <a:spLocks/>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266298" name="Freeform 58"/>
            <p:cNvSpPr>
              <a:spLocks/>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nvGrpSpPr>
            <p:cNvPr id="266325" name="Group 85"/>
            <p:cNvGrpSpPr>
              <a:grpSpLocks/>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a:latin typeface="+mn-lt"/>
                  <a:ea typeface="黑体" pitchFamily="2" charset="-122"/>
                </a:rPr>
                <a:t>时分复用可能会造成线路资源的浪费</a:t>
              </a:r>
              <a:endParaRPr lang="zh-CN" altLang="en-US" sz="2400" b="1" dirty="0">
                <a:latin typeface="+mn-lt"/>
                <a:ea typeface="黑体"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itchFamily="2" charset="-122"/>
              </a:rPr>
              <a:t>当某用户暂时无数据发送时，在时分复用帧中分配给该用户的时隙只能处于空闲状态</a:t>
            </a:r>
            <a:r>
              <a:rPr lang="zh-CN" altLang="en-US" sz="2200" b="1" dirty="0">
                <a:ea typeface="黑体" pitchFamily="2" charset="-122"/>
              </a:rPr>
              <a:t>。</a:t>
            </a:r>
          </a:p>
        </p:txBody>
      </p:sp>
    </p:spTree>
    <p:extLst>
      <p:ext uri="{BB962C8B-B14F-4D97-AF65-F5344CB8AC3E}">
        <p14:creationId xmlns:p14="http://schemas.microsoft.com/office/powerpoint/2010/main" val="692360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en-US" altLang="zh-CN" dirty="0"/>
              <a:t>STDM</a:t>
            </a:r>
            <a:br>
              <a:rPr lang="en-US" altLang="zh-CN" dirty="0"/>
            </a:br>
            <a:r>
              <a:rPr lang="en-US" altLang="zh-CN" dirty="0"/>
              <a:t>(Statistic TDM)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统计时分复用</a:t>
            </a:r>
            <a:r>
              <a:rPr lang="zh-CN" altLang="en-US" sz="2800" dirty="0"/>
              <a:t>是</a:t>
            </a:r>
            <a:r>
              <a:rPr lang="en-US" altLang="zh-CN" sz="2800" dirty="0"/>
              <a:t>TDM</a:t>
            </a:r>
            <a:r>
              <a:rPr lang="zh-CN" altLang="en-US" sz="2800" dirty="0"/>
              <a:t>的一种改进，它采用</a:t>
            </a:r>
            <a:r>
              <a:rPr lang="en-US" altLang="zh-CN" sz="2800" dirty="0"/>
              <a:t>STDM</a:t>
            </a:r>
            <a:r>
              <a:rPr lang="zh-CN" altLang="en-US" sz="2800" dirty="0"/>
              <a:t>帧，</a:t>
            </a:r>
            <a:r>
              <a:rPr lang="en-US" altLang="zh-CN" sz="2800" dirty="0"/>
              <a:t>STDM</a:t>
            </a:r>
            <a:r>
              <a:rPr lang="zh-CN" altLang="en-US" sz="2800" dirty="0"/>
              <a:t>帧并不固定分配时隙，而是按需动态地分配时隙，当终端有数据要传输时，才会分配到时间片。</a:t>
            </a:r>
          </a:p>
          <a:p>
            <a:r>
              <a:rPr lang="zh-CN" altLang="en-US" sz="2800" dirty="0"/>
              <a:t>统计时分复用又称为异步时分复用，而普通的时分复用又称为同步时分复用。</a:t>
            </a:r>
          </a:p>
        </p:txBody>
      </p:sp>
    </p:spTree>
    <p:extLst>
      <p:ext uri="{BB962C8B-B14F-4D97-AF65-F5344CB8AC3E}">
        <p14:creationId xmlns:p14="http://schemas.microsoft.com/office/powerpoint/2010/main" val="2312965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a:ea typeface="黑体" pitchFamily="2" charset="-122"/>
              </a:rPr>
              <a:t>STDM </a:t>
            </a:r>
            <a:r>
              <a:rPr lang="zh-CN" altLang="zh-CN" sz="2200" b="1" dirty="0">
                <a:ea typeface="黑体" pitchFamily="2" charset="-122"/>
              </a:rPr>
              <a:t>帧</a:t>
            </a:r>
            <a:r>
              <a:rPr lang="zh-CN" altLang="zh-CN" sz="2200" b="1" dirty="0">
                <a:solidFill>
                  <a:srgbClr val="FF0000"/>
                </a:solidFill>
                <a:ea typeface="黑体" pitchFamily="2" charset="-122"/>
              </a:rPr>
              <a:t>不是固定分配</a:t>
            </a:r>
            <a:r>
              <a:rPr lang="zh-CN" altLang="zh-CN" sz="2200" b="1" dirty="0">
                <a:ea typeface="黑体" pitchFamily="2" charset="-122"/>
              </a:rPr>
              <a:t>时隙，而是</a:t>
            </a:r>
            <a:r>
              <a:rPr lang="zh-CN" altLang="zh-CN" sz="2200" b="1" dirty="0">
                <a:solidFill>
                  <a:srgbClr val="FF0000"/>
                </a:solidFill>
                <a:ea typeface="黑体" pitchFamily="2" charset="-122"/>
              </a:rPr>
              <a:t>按需动态地</a:t>
            </a:r>
            <a:r>
              <a:rPr lang="zh-CN" altLang="zh-CN" sz="2200" b="1" dirty="0">
                <a:ea typeface="黑体" pitchFamily="2" charset="-122"/>
              </a:rPr>
              <a:t>分配时隙。因此统计时分复用可以提高线路的利用率</a:t>
            </a:r>
            <a:r>
              <a:rPr lang="zh-CN" altLang="en-US" sz="2200" b="1" dirty="0">
                <a:ea typeface="黑体" pitchFamily="2" charset="-122"/>
              </a:rPr>
              <a:t>。</a:t>
            </a:r>
          </a:p>
        </p:txBody>
      </p:sp>
      <p:grpSp>
        <p:nvGrpSpPr>
          <p:cNvPr id="4" name="组合 3"/>
          <p:cNvGrpSpPr/>
          <p:nvPr/>
        </p:nvGrpSpPr>
        <p:grpSpPr>
          <a:xfrm>
            <a:off x="632520" y="1988840"/>
            <a:ext cx="8928992" cy="4320480"/>
            <a:chOff x="632520" y="1988840"/>
            <a:chExt cx="8928992" cy="4320480"/>
          </a:xfrm>
        </p:grpSpPr>
        <p:sp>
          <p:nvSpPr>
            <p:cNvPr id="149589" name="Freeform 85"/>
            <p:cNvSpPr>
              <a:spLocks/>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0" name="Freeform 86"/>
            <p:cNvSpPr>
              <a:spLocks/>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1" name="Freeform 87"/>
            <p:cNvSpPr>
              <a:spLocks/>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2" name="Freeform 88"/>
            <p:cNvSpPr>
              <a:spLocks/>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3" name="Freeform 89"/>
            <p:cNvSpPr>
              <a:spLocks/>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4" name="Freeform 90"/>
            <p:cNvSpPr>
              <a:spLocks/>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5" name="Freeform 91"/>
            <p:cNvSpPr>
              <a:spLocks/>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itchFamily="2" charset="-122"/>
                </a:rPr>
                <a:t>用户</a:t>
              </a:r>
            </a:p>
          </p:txBody>
        </p:sp>
        <p:sp>
          <p:nvSpPr>
            <p:cNvPr id="149597" name="Freeform 93"/>
            <p:cNvSpPr>
              <a:spLocks/>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598" name="Freeform 94"/>
            <p:cNvSpPr>
              <a:spLocks/>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599" name="Freeform 95"/>
            <p:cNvSpPr>
              <a:spLocks/>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0" name="Freeform 96"/>
            <p:cNvSpPr>
              <a:spLocks/>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headEnd/>
              <a:tailEnd/>
            </a:ln>
            <a:effectLst/>
          </p:spPr>
          <p:txBody>
            <a:bodyPr/>
            <a:lstStyle/>
            <a:p>
              <a:endParaRPr lang="zh-CN" altLang="en-US" sz="2000" b="1">
                <a:solidFill>
                  <a:srgbClr val="000099"/>
                </a:solidFill>
                <a:latin typeface="+mn-lt"/>
                <a:ea typeface="黑体"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 </a:t>
              </a:r>
              <a:r>
                <a:rPr kumimoji="1" lang="zh-CN" altLang="en-US" sz="2400" b="1" dirty="0">
                  <a:solidFill>
                    <a:srgbClr val="000099"/>
                  </a:solidFill>
                  <a:latin typeface="+mn-lt"/>
                  <a:ea typeface="黑体" pitchFamily="2" charset="-122"/>
                </a:rPr>
                <a:t>个 </a:t>
              </a:r>
              <a:r>
                <a:rPr kumimoji="1" lang="en-US" altLang="zh-CN" sz="2400" b="1" dirty="0">
                  <a:solidFill>
                    <a:srgbClr val="000099"/>
                  </a:solidFill>
                  <a:latin typeface="+mn-lt"/>
                  <a:ea typeface="黑体" pitchFamily="2" charset="-122"/>
                </a:rPr>
                <a:t>STDM </a:t>
              </a:r>
              <a:r>
                <a:rPr kumimoji="1" lang="zh-CN" altLang="en-US" sz="2400" b="1" dirty="0">
                  <a:solidFill>
                    <a:srgbClr val="000099"/>
                  </a:solidFill>
                  <a:latin typeface="+mn-lt"/>
                  <a:ea typeface="黑体"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①</a:t>
              </a:r>
            </a:p>
          </p:txBody>
        </p:sp>
        <p:sp>
          <p:nvSpPr>
            <p:cNvPr id="149642" name="Freeform 138"/>
            <p:cNvSpPr>
              <a:spLocks/>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itchFamily="2" charset="-122"/>
                </a:rPr>
                <a:t>d</a:t>
              </a:r>
            </a:p>
          </p:txBody>
        </p:sp>
        <p:sp>
          <p:nvSpPr>
            <p:cNvPr id="149654" name="Freeform 150"/>
            <p:cNvSpPr>
              <a:spLocks/>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5" name="Freeform 151"/>
            <p:cNvSpPr>
              <a:spLocks/>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6" name="Freeform 152"/>
            <p:cNvSpPr>
              <a:spLocks/>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7" name="Freeform 153"/>
            <p:cNvSpPr>
              <a:spLocks/>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8" name="Freeform 154"/>
            <p:cNvSpPr>
              <a:spLocks/>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59" name="Freeform 155"/>
            <p:cNvSpPr>
              <a:spLocks/>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0" name="Freeform 156"/>
            <p:cNvSpPr>
              <a:spLocks/>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C00000"/>
                  </a:solidFill>
                  <a:latin typeface="+mn-lt"/>
                  <a:ea typeface="黑体" pitchFamily="2" charset="-122"/>
                </a:rPr>
                <a:t>统计</a:t>
              </a:r>
              <a:endParaRPr kumimoji="1" lang="en-US" altLang="zh-CN" sz="2800" b="1" dirty="0">
                <a:solidFill>
                  <a:srgbClr val="C00000"/>
                </a:solidFill>
                <a:latin typeface="+mn-lt"/>
                <a:ea typeface="黑体" pitchFamily="2" charset="-122"/>
              </a:endParaRPr>
            </a:p>
            <a:p>
              <a:pPr algn="l"/>
              <a:r>
                <a:rPr kumimoji="1" lang="zh-CN" altLang="en-US" sz="2800" b="1" dirty="0">
                  <a:solidFill>
                    <a:srgbClr val="C00000"/>
                  </a:solidFill>
                  <a:latin typeface="+mn-lt"/>
                  <a:ea typeface="黑体" pitchFamily="2"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a:latin typeface="+mn-lt"/>
                  <a:ea typeface="黑体" pitchFamily="2" charset="-122"/>
                </a:rPr>
                <a:t>统计时分复用的工作原理</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3235022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2" name="矩形 1"/>
          <p:cNvSpPr/>
          <p:nvPr/>
        </p:nvSpPr>
        <p:spPr>
          <a:xfrm>
            <a:off x="2000672" y="1628800"/>
            <a:ext cx="6356348" cy="954107"/>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itchFamily="2" charset="-122"/>
              </a:rPr>
              <a:t>波分复用就是光的频分复用。</a:t>
            </a:r>
            <a:r>
              <a:rPr lang="zh-CN" altLang="zh-CN" sz="2800" b="1" dirty="0">
                <a:latin typeface="+mn-lt"/>
                <a:ea typeface="黑体" pitchFamily="2" charset="-122"/>
              </a:rPr>
              <a:t>使用一根光纤来同时传输多个光载波信号</a:t>
            </a:r>
            <a:r>
              <a:rPr lang="zh-CN" altLang="en-US" sz="2800" b="1" dirty="0">
                <a:latin typeface="+mn-lt"/>
                <a:ea typeface="黑体" pitchFamily="2" charset="-122"/>
              </a:rPr>
              <a:t>。</a:t>
            </a: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itchFamily="2" charset="-122"/>
                </a:rPr>
                <a:t> 1550 nm           0 </a:t>
              </a:r>
            </a:p>
            <a:p>
              <a:pPr algn="l">
                <a:lnSpc>
                  <a:spcPct val="115000"/>
                </a:lnSpc>
              </a:pPr>
              <a:r>
                <a:rPr kumimoji="1" lang="en-US" altLang="zh-CN" sz="2000" b="1">
                  <a:solidFill>
                    <a:srgbClr val="000099"/>
                  </a:solidFill>
                  <a:latin typeface="+mn-lt"/>
                  <a:ea typeface="黑体" pitchFamily="2" charset="-122"/>
                </a:rPr>
                <a:t> 1551 nm           1</a:t>
              </a:r>
            </a:p>
            <a:p>
              <a:pPr algn="l">
                <a:lnSpc>
                  <a:spcPct val="115000"/>
                </a:lnSpc>
              </a:pPr>
              <a:r>
                <a:rPr kumimoji="1" lang="en-US" altLang="zh-CN" sz="2000" b="1">
                  <a:solidFill>
                    <a:srgbClr val="000099"/>
                  </a:solidFill>
                  <a:latin typeface="+mn-lt"/>
                  <a:ea typeface="黑体" pitchFamily="2" charset="-122"/>
                </a:rPr>
                <a:t> 1552 nm           2</a:t>
              </a:r>
            </a:p>
            <a:p>
              <a:pPr algn="l">
                <a:lnSpc>
                  <a:spcPct val="115000"/>
                </a:lnSpc>
              </a:pPr>
              <a:r>
                <a:rPr kumimoji="1" lang="en-US" altLang="zh-CN" sz="2000" b="1">
                  <a:solidFill>
                    <a:srgbClr val="000099"/>
                  </a:solidFill>
                  <a:latin typeface="+mn-lt"/>
                  <a:ea typeface="黑体" pitchFamily="2" charset="-122"/>
                </a:rPr>
                <a:t> 1553 nm           3</a:t>
              </a:r>
            </a:p>
            <a:p>
              <a:pPr algn="l">
                <a:lnSpc>
                  <a:spcPct val="115000"/>
                </a:lnSpc>
              </a:pPr>
              <a:r>
                <a:rPr kumimoji="1" lang="en-US" altLang="zh-CN" sz="2000" b="1">
                  <a:solidFill>
                    <a:srgbClr val="000099"/>
                  </a:solidFill>
                  <a:latin typeface="+mn-lt"/>
                  <a:ea typeface="黑体" pitchFamily="2" charset="-122"/>
                </a:rPr>
                <a:t> 1554 nm           4</a:t>
              </a:r>
            </a:p>
            <a:p>
              <a:pPr algn="l">
                <a:lnSpc>
                  <a:spcPct val="115000"/>
                </a:lnSpc>
              </a:pPr>
              <a:r>
                <a:rPr kumimoji="1" lang="en-US" altLang="zh-CN" sz="2000" b="1">
                  <a:solidFill>
                    <a:srgbClr val="000099"/>
                  </a:solidFill>
                  <a:latin typeface="+mn-lt"/>
                  <a:ea typeface="黑体" pitchFamily="2" charset="-122"/>
                </a:rPr>
                <a:t> 1555 nm           5</a:t>
              </a:r>
            </a:p>
            <a:p>
              <a:pPr algn="l">
                <a:lnSpc>
                  <a:spcPct val="115000"/>
                </a:lnSpc>
              </a:pPr>
              <a:r>
                <a:rPr kumimoji="1" lang="en-US" altLang="zh-CN" sz="2000" b="1">
                  <a:solidFill>
                    <a:srgbClr val="000099"/>
                  </a:solidFill>
                  <a:latin typeface="+mn-lt"/>
                  <a:ea typeface="黑体" pitchFamily="2" charset="-122"/>
                </a:rPr>
                <a:t> 1556 nm           6</a:t>
              </a:r>
            </a:p>
            <a:p>
              <a:pPr algn="l">
                <a:lnSpc>
                  <a:spcPct val="115000"/>
                </a:lnSpc>
              </a:pPr>
              <a:r>
                <a:rPr kumimoji="1" lang="en-US" altLang="zh-CN" sz="2000" b="1">
                  <a:solidFill>
                    <a:srgbClr val="000099"/>
                  </a:solidFill>
                  <a:latin typeface="+mn-lt"/>
                  <a:ea typeface="黑体"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itchFamily="2" charset="-122"/>
                </a:rPr>
                <a:t>0            1550 nm    </a:t>
              </a:r>
            </a:p>
            <a:p>
              <a:pPr algn="l">
                <a:lnSpc>
                  <a:spcPct val="115000"/>
                </a:lnSpc>
              </a:pPr>
              <a:r>
                <a:rPr kumimoji="1" lang="en-US" altLang="zh-CN" sz="2000" b="1" dirty="0">
                  <a:solidFill>
                    <a:srgbClr val="000099"/>
                  </a:solidFill>
                  <a:latin typeface="+mn-lt"/>
                  <a:ea typeface="黑体" pitchFamily="2" charset="-122"/>
                </a:rPr>
                <a:t>1            1551 nm  </a:t>
              </a:r>
            </a:p>
            <a:p>
              <a:pPr algn="l">
                <a:lnSpc>
                  <a:spcPct val="115000"/>
                </a:lnSpc>
              </a:pPr>
              <a:r>
                <a:rPr kumimoji="1" lang="en-US" altLang="zh-CN" sz="2000" b="1" dirty="0">
                  <a:solidFill>
                    <a:srgbClr val="000099"/>
                  </a:solidFill>
                  <a:latin typeface="+mn-lt"/>
                  <a:ea typeface="黑体" pitchFamily="2" charset="-122"/>
                </a:rPr>
                <a:t>2            1552 nm  </a:t>
              </a:r>
            </a:p>
            <a:p>
              <a:pPr algn="l">
                <a:lnSpc>
                  <a:spcPct val="115000"/>
                </a:lnSpc>
              </a:pPr>
              <a:r>
                <a:rPr kumimoji="1" lang="en-US" altLang="zh-CN" sz="2000" b="1" dirty="0">
                  <a:solidFill>
                    <a:srgbClr val="000099"/>
                  </a:solidFill>
                  <a:latin typeface="+mn-lt"/>
                  <a:ea typeface="黑体" pitchFamily="2" charset="-122"/>
                </a:rPr>
                <a:t>3            1553 nm  </a:t>
              </a:r>
            </a:p>
            <a:p>
              <a:pPr algn="l">
                <a:lnSpc>
                  <a:spcPct val="115000"/>
                </a:lnSpc>
              </a:pPr>
              <a:r>
                <a:rPr kumimoji="1" lang="en-US" altLang="zh-CN" sz="2000" b="1" dirty="0">
                  <a:solidFill>
                    <a:srgbClr val="000099"/>
                  </a:solidFill>
                  <a:latin typeface="+mn-lt"/>
                  <a:ea typeface="黑体" pitchFamily="2" charset="-122"/>
                </a:rPr>
                <a:t>4            1554 nm  </a:t>
              </a:r>
            </a:p>
            <a:p>
              <a:pPr algn="l">
                <a:lnSpc>
                  <a:spcPct val="115000"/>
                </a:lnSpc>
              </a:pPr>
              <a:r>
                <a:rPr kumimoji="1" lang="en-US" altLang="zh-CN" sz="2000" b="1" dirty="0">
                  <a:solidFill>
                    <a:srgbClr val="000099"/>
                  </a:solidFill>
                  <a:latin typeface="+mn-lt"/>
                  <a:ea typeface="黑体" pitchFamily="2" charset="-122"/>
                </a:rPr>
                <a:t>5            1555 nm  </a:t>
              </a:r>
            </a:p>
            <a:p>
              <a:pPr algn="l">
                <a:lnSpc>
                  <a:spcPct val="115000"/>
                </a:lnSpc>
              </a:pPr>
              <a:r>
                <a:rPr kumimoji="1" lang="en-US" altLang="zh-CN" sz="2000" b="1" dirty="0">
                  <a:solidFill>
                    <a:srgbClr val="000099"/>
                  </a:solidFill>
                  <a:latin typeface="+mn-lt"/>
                  <a:ea typeface="黑体" pitchFamily="2" charset="-122"/>
                </a:rPr>
                <a:t>6            1556 nm  </a:t>
              </a:r>
            </a:p>
            <a:p>
              <a:pPr algn="l">
                <a:lnSpc>
                  <a:spcPct val="115000"/>
                </a:lnSpc>
              </a:pPr>
              <a:r>
                <a:rPr kumimoji="1" lang="en-US" altLang="zh-CN" sz="2000" b="1" dirty="0">
                  <a:solidFill>
                    <a:srgbClr val="000099"/>
                  </a:solidFill>
                  <a:latin typeface="+mn-lt"/>
                  <a:ea typeface="黑体" pitchFamily="2"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复</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分</a:t>
              </a:r>
            </a:p>
            <a:p>
              <a:pPr algn="l"/>
              <a:r>
                <a:rPr kumimoji="1" lang="zh-CN" altLang="en-US" sz="2000" b="1">
                  <a:solidFill>
                    <a:srgbClr val="000099"/>
                  </a:solidFill>
                  <a:latin typeface="+mn-lt"/>
                  <a:ea typeface="黑体" pitchFamily="2" charset="-122"/>
                </a:rPr>
                <a:t>用</a:t>
              </a:r>
            </a:p>
            <a:p>
              <a:pPr algn="l"/>
              <a:r>
                <a:rPr kumimoji="1" lang="zh-CN" altLang="en-US" sz="2000" b="1">
                  <a:solidFill>
                    <a:srgbClr val="000099"/>
                  </a:solidFill>
                  <a:latin typeface="+mn-lt"/>
                  <a:ea typeface="黑体"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itchFamily="2" charset="-122"/>
                </a:rPr>
                <a:t>8 </a:t>
              </a:r>
              <a:r>
                <a:rPr kumimoji="1" lang="en-US" altLang="zh-CN" b="1" dirty="0">
                  <a:solidFill>
                    <a:srgbClr val="000099"/>
                  </a:solidFill>
                  <a:latin typeface="+mn-lt"/>
                  <a:ea typeface="黑体" pitchFamily="2" charset="-122"/>
                  <a:sym typeface="Symbol" pitchFamily="18" charset="2"/>
                </a:rPr>
                <a:t> </a:t>
              </a:r>
              <a:r>
                <a:rPr kumimoji="1" lang="en-US" altLang="zh-CN" b="1" dirty="0">
                  <a:solidFill>
                    <a:srgbClr val="000099"/>
                  </a:solidFill>
                  <a:latin typeface="+mn-lt"/>
                  <a:ea typeface="黑体" pitchFamily="2" charset="-122"/>
                </a:rPr>
                <a:t>2.5 Gb/s</a:t>
              </a:r>
            </a:p>
            <a:p>
              <a:r>
                <a:rPr kumimoji="1" lang="en-US" altLang="zh-CN" b="1" dirty="0">
                  <a:solidFill>
                    <a:srgbClr val="000099"/>
                  </a:solidFill>
                  <a:latin typeface="+mn-lt"/>
                  <a:ea typeface="黑体"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a:latin typeface="+mn-lt"/>
                  <a:ea typeface="黑体" pitchFamily="2" charset="-122"/>
                </a:rPr>
                <a:t>波分复用的概念</a:t>
              </a:r>
              <a:endParaRPr lang="zh-CN" altLang="en-US" sz="2400" b="1" dirty="0">
                <a:latin typeface="+mn-lt"/>
                <a:ea typeface="黑体" pitchFamily="2" charset="-122"/>
              </a:endParaRPr>
            </a:p>
          </p:txBody>
        </p:sp>
      </p:grpSp>
    </p:spTree>
    <p:extLst>
      <p:ext uri="{BB962C8B-B14F-4D97-AF65-F5344CB8AC3E}">
        <p14:creationId xmlns:p14="http://schemas.microsoft.com/office/powerpoint/2010/main" val="2591120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人们更常用常用的名词是</a:t>
            </a:r>
            <a:r>
              <a:rPr lang="zh-CN" altLang="en-US" sz="2800" dirty="0">
                <a:solidFill>
                  <a:srgbClr val="FF0000"/>
                </a:solidFill>
              </a:rPr>
              <a:t>码分多址</a:t>
            </a:r>
            <a:r>
              <a:rPr lang="zh-CN" altLang="en-US" sz="2800" dirty="0"/>
              <a:t> </a:t>
            </a:r>
            <a:r>
              <a:rPr lang="en-US" altLang="zh-CN" sz="2800" dirty="0"/>
              <a:t>CDMA </a:t>
            </a:r>
          </a:p>
          <a:p>
            <a:pPr>
              <a:buFont typeface="Wingdings" pitchFamily="2" charset="2"/>
              <a:buNone/>
            </a:pPr>
            <a:r>
              <a:rPr lang="en-US" altLang="zh-CN" sz="2800" dirty="0"/>
              <a:t>    (Code Division Multiple Access)</a:t>
            </a:r>
            <a:r>
              <a:rPr lang="zh-CN" altLang="en-US" sz="2800" dirty="0"/>
              <a:t>。</a:t>
            </a:r>
            <a:endParaRPr lang="en-US" altLang="zh-CN" sz="2800" dirty="0"/>
          </a:p>
          <a:p>
            <a:r>
              <a:rPr lang="zh-CN" altLang="en-US" sz="2800" dirty="0"/>
              <a:t>每一个用户可以在同样的时间使用同样的频带进行通信。</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这种系统发送的信号有很强的抗干扰能力，其频谱类似于白噪声，不易被人发现。 </a:t>
            </a:r>
          </a:p>
        </p:txBody>
      </p:sp>
    </p:spTree>
    <p:extLst>
      <p:ext uri="{BB962C8B-B14F-4D97-AF65-F5344CB8AC3E}">
        <p14:creationId xmlns:p14="http://schemas.microsoft.com/office/powerpoint/2010/main" val="3337303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1</a:t>
            </a:r>
            <a:r>
              <a:rPr lang="zh-CN" altLang="en-US" dirty="0">
                <a:solidFill>
                  <a:srgbClr val="0000CC"/>
                </a:solidFill>
                <a:latin typeface="Arial" charset="0"/>
                <a:ea typeface="黑体" pitchFamily="2" charset="-122"/>
              </a:rPr>
              <a:t>，则发送自己的 </a:t>
            </a:r>
            <a:r>
              <a:rPr lang="en-US" altLang="zh-CN" i="1" dirty="0">
                <a:solidFill>
                  <a:srgbClr val="0000CC"/>
                </a:solidFill>
                <a:latin typeface="Arial" charset="0"/>
                <a:ea typeface="黑体" pitchFamily="2" charset="-122"/>
              </a:rPr>
              <a:t>m</a:t>
            </a:r>
            <a:r>
              <a:rPr lang="en-US" altLang="zh-CN" dirty="0">
                <a:solidFill>
                  <a:srgbClr val="0000CC"/>
                </a:solidFill>
                <a:latin typeface="Arial" charset="0"/>
                <a:ea typeface="黑体" pitchFamily="2" charset="-122"/>
              </a:rPr>
              <a:t> bit </a:t>
            </a:r>
            <a:r>
              <a:rPr lang="zh-CN" altLang="en-US" dirty="0">
                <a:solidFill>
                  <a:srgbClr val="0000CC"/>
                </a:solidFill>
                <a:latin typeface="Arial" charset="0"/>
                <a:ea typeface="黑体" pitchFamily="2" charset="-122"/>
              </a:rPr>
              <a:t>码片序列。</a:t>
            </a:r>
          </a:p>
          <a:p>
            <a:pPr lvl="1">
              <a:lnSpc>
                <a:spcPct val="100000"/>
              </a:lnSpc>
            </a:pPr>
            <a:r>
              <a:rPr lang="zh-CN" altLang="en-US" dirty="0">
                <a:solidFill>
                  <a:srgbClr val="0000CC"/>
                </a:solidFill>
                <a:latin typeface="Arial" charset="0"/>
                <a:ea typeface="黑体" pitchFamily="2" charset="-122"/>
              </a:rPr>
              <a:t>如发送比特 </a:t>
            </a:r>
            <a:r>
              <a:rPr lang="en-US" altLang="zh-CN" dirty="0">
                <a:solidFill>
                  <a:srgbClr val="0000CC"/>
                </a:solidFill>
                <a:latin typeface="Arial" charset="0"/>
                <a:ea typeface="黑体" pitchFamily="2" charset="-122"/>
              </a:rPr>
              <a:t>0</a:t>
            </a:r>
            <a:r>
              <a:rPr lang="zh-CN" altLang="en-US" dirty="0">
                <a:solidFill>
                  <a:srgbClr val="0000CC"/>
                </a:solidFill>
                <a:latin typeface="Arial" charset="0"/>
                <a:ea typeface="黑体"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1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00011011</a:t>
            </a:r>
            <a:r>
              <a:rPr lang="zh-CN" altLang="en-US" dirty="0">
                <a:solidFill>
                  <a:srgbClr val="0000CC"/>
                </a:solidFill>
                <a:latin typeface="Arial" charset="0"/>
                <a:ea typeface="黑体" pitchFamily="2" charset="-122"/>
              </a:rPr>
              <a:t>，</a:t>
            </a:r>
          </a:p>
          <a:p>
            <a:pPr lvl="1">
              <a:lnSpc>
                <a:spcPct val="100000"/>
              </a:lnSpc>
            </a:pPr>
            <a:r>
              <a:rPr lang="zh-CN" altLang="en-US" dirty="0">
                <a:solidFill>
                  <a:srgbClr val="0000CC"/>
                </a:solidFill>
                <a:latin typeface="Arial" charset="0"/>
                <a:ea typeface="黑体" pitchFamily="2" charset="-122"/>
              </a:rPr>
              <a:t>发送比特 </a:t>
            </a:r>
            <a:r>
              <a:rPr lang="en-US" altLang="zh-CN" dirty="0">
                <a:solidFill>
                  <a:srgbClr val="0000CC"/>
                </a:solidFill>
                <a:latin typeface="Arial" charset="0"/>
                <a:ea typeface="黑体" pitchFamily="2" charset="-122"/>
              </a:rPr>
              <a:t>0 </a:t>
            </a:r>
            <a:r>
              <a:rPr lang="zh-CN" altLang="en-US" dirty="0">
                <a:solidFill>
                  <a:srgbClr val="0000CC"/>
                </a:solidFill>
                <a:latin typeface="Arial" charset="0"/>
                <a:ea typeface="黑体" pitchFamily="2" charset="-122"/>
              </a:rPr>
              <a:t>时，就发送序列 </a:t>
            </a:r>
            <a:r>
              <a:rPr lang="en-US" altLang="zh-CN" dirty="0">
                <a:solidFill>
                  <a:srgbClr val="0000CC"/>
                </a:solidFill>
                <a:latin typeface="Arial" charset="0"/>
                <a:ea typeface="黑体" pitchFamily="2" charset="-122"/>
              </a:rPr>
              <a:t>11100100</a:t>
            </a:r>
            <a:r>
              <a:rPr lang="zh-CN" altLang="en-US" dirty="0">
                <a:solidFill>
                  <a:srgbClr val="0000CC"/>
                </a:solidFill>
                <a:latin typeface="Arial" charset="0"/>
                <a:ea typeface="黑体" pitchFamily="2" charset="-122"/>
              </a:rPr>
              <a:t>。</a:t>
            </a:r>
          </a:p>
        </p:txBody>
      </p:sp>
    </p:spTree>
    <p:extLst>
      <p:ext uri="{BB962C8B-B14F-4D97-AF65-F5344CB8AC3E}">
        <p14:creationId xmlns:p14="http://schemas.microsoft.com/office/powerpoint/2010/main" val="386333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为了方便，我们按惯例将码片中的</a:t>
            </a:r>
            <a:r>
              <a:rPr lang="en-US" altLang="zh-CN" dirty="0"/>
              <a:t>0</a:t>
            </a:r>
            <a:r>
              <a:rPr lang="zh-CN" altLang="en-US" dirty="0"/>
              <a:t>写为</a:t>
            </a:r>
            <a:r>
              <a:rPr lang="en-US" altLang="zh-CN" dirty="0"/>
              <a:t>-1</a:t>
            </a:r>
            <a:r>
              <a:rPr lang="zh-CN" altLang="en-US" dirty="0"/>
              <a:t>，将</a:t>
            </a:r>
            <a:r>
              <a:rPr lang="en-US" altLang="zh-CN" dirty="0"/>
              <a:t>1</a:t>
            </a:r>
            <a:r>
              <a:rPr lang="zh-CN" altLang="en-US" dirty="0"/>
              <a:t>写为</a:t>
            </a:r>
            <a:r>
              <a:rPr lang="en-US" altLang="zh-CN" dirty="0"/>
              <a:t>+1</a:t>
            </a:r>
            <a:r>
              <a:rPr lang="zh-CN" altLang="en-US" dirty="0"/>
              <a:t>。</a:t>
            </a:r>
            <a:endParaRPr lang="en-US" altLang="zh-CN" dirty="0"/>
          </a:p>
          <a:p>
            <a:pPr>
              <a:lnSpc>
                <a:spcPct val="100000"/>
              </a:lnSpc>
            </a:pPr>
            <a:r>
              <a:rPr lang="zh-CN" altLang="en-US" dirty="0"/>
              <a:t>因此，</a:t>
            </a:r>
            <a:r>
              <a:rPr lang="en-US" altLang="zh-CN" dirty="0"/>
              <a:t>S </a:t>
            </a:r>
            <a:r>
              <a:rPr lang="zh-CN" altLang="en-US" dirty="0"/>
              <a:t>站的码片序列是</a:t>
            </a:r>
            <a:r>
              <a:rPr lang="en-US" altLang="zh-CN" dirty="0"/>
              <a:t>(–1 –1 –1 +1 +1 –1 +1 +1)     </a:t>
            </a:r>
          </a:p>
        </p:txBody>
      </p:sp>
    </p:spTree>
    <p:extLst>
      <p:ext uri="{BB962C8B-B14F-4D97-AF65-F5344CB8AC3E}">
        <p14:creationId xmlns:p14="http://schemas.microsoft.com/office/powerpoint/2010/main" val="74259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endParaRPr lang="en-US" altLang="zh-CN" sz="2800" dirty="0"/>
          </a:p>
          <a:p>
            <a:r>
              <a:rPr lang="zh-CN" altLang="zh-CN" sz="2800" dirty="0"/>
              <a:t>扩频通信通常有两大类</a:t>
            </a:r>
            <a:r>
              <a:rPr lang="zh-CN" altLang="en-US" sz="2800" dirty="0"/>
              <a:t>：</a:t>
            </a:r>
            <a:endParaRPr lang="en-US" altLang="zh-CN" sz="2800" dirty="0"/>
          </a:p>
          <a:p>
            <a:pPr lvl="1"/>
            <a:r>
              <a:rPr lang="zh-CN" altLang="zh-CN" sz="2400" dirty="0"/>
              <a:t>一种是</a:t>
            </a:r>
            <a:r>
              <a:rPr lang="zh-CN" altLang="zh-CN" sz="2400" dirty="0">
                <a:solidFill>
                  <a:srgbClr val="FF0000"/>
                </a:solidFill>
              </a:rPr>
              <a:t>直接序列扩频</a:t>
            </a:r>
            <a:r>
              <a:rPr lang="en-US" altLang="zh-CN" sz="2400" dirty="0">
                <a:solidFill>
                  <a:srgbClr val="FF0000"/>
                </a:solidFill>
              </a:rPr>
              <a:t>DSSS </a:t>
            </a:r>
            <a:r>
              <a:rPr lang="en-US" altLang="zh-CN" sz="2400" dirty="0"/>
              <a:t>(Direct Sequence Spread Spectrum)</a:t>
            </a:r>
            <a:r>
              <a:rPr lang="zh-CN" altLang="zh-CN" sz="2400" dirty="0"/>
              <a:t>，如上面讲的使用码片序列就是这一类。</a:t>
            </a:r>
            <a:endParaRPr lang="en-US" altLang="zh-CN" sz="2400" dirty="0"/>
          </a:p>
          <a:p>
            <a:pPr lvl="1"/>
            <a:r>
              <a:rPr lang="zh-CN" altLang="zh-CN" sz="2400" dirty="0"/>
              <a:t>另一种是</a:t>
            </a:r>
            <a:r>
              <a:rPr lang="zh-CN" altLang="zh-CN" sz="2400" dirty="0">
                <a:solidFill>
                  <a:srgbClr val="FF0000"/>
                </a:solidFill>
              </a:rPr>
              <a:t>跳频扩频</a:t>
            </a:r>
            <a:r>
              <a:rPr lang="en-US" altLang="zh-CN" sz="2400" dirty="0">
                <a:solidFill>
                  <a:srgbClr val="FF0000"/>
                </a:solidFill>
              </a:rPr>
              <a:t>FHSS </a:t>
            </a:r>
            <a:r>
              <a:rPr lang="en-US" altLang="zh-CN" sz="2400" dirty="0"/>
              <a:t>(Frequency Hopping Spread Spectrum)</a:t>
            </a:r>
            <a:r>
              <a:rPr lang="zh-CN" altLang="zh-CN" sz="2400" dirty="0"/>
              <a:t>。</a:t>
            </a:r>
            <a:endParaRPr lang="zh-CN" altLang="en-US" sz="2400" dirty="0"/>
          </a:p>
        </p:txBody>
      </p:sp>
    </p:spTree>
    <p:extLst>
      <p:ext uri="{BB962C8B-B14F-4D97-AF65-F5344CB8AC3E}">
        <p14:creationId xmlns:p14="http://schemas.microsoft.com/office/powerpoint/2010/main" val="39137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en-US" altLang="zh-CN" sz="2800" b="0" dirty="0"/>
              <a:t>2</a:t>
            </a:r>
            <a:r>
              <a:rPr lang="zh-CN" altLang="en-US" sz="2800" b="0" dirty="0"/>
              <a:t>、下列选项中，不属于物理层接口规范定义范畴的是（  ）。</a:t>
            </a:r>
            <a:endParaRPr lang="en-US" altLang="zh-CN" sz="2800" b="0" dirty="0"/>
          </a:p>
          <a:p>
            <a:pPr marL="0" indent="0">
              <a:lnSpc>
                <a:spcPct val="114000"/>
              </a:lnSpc>
              <a:buNone/>
            </a:pPr>
            <a:r>
              <a:rPr lang="en-US" altLang="zh-CN" sz="2800" b="0" dirty="0"/>
              <a:t>A</a:t>
            </a:r>
            <a:r>
              <a:rPr lang="zh-CN" altLang="en-US" sz="2800" b="0" dirty="0"/>
              <a:t>、接口形状</a:t>
            </a:r>
            <a:endParaRPr lang="en-US" altLang="zh-CN" sz="2800" b="0" dirty="0"/>
          </a:p>
          <a:p>
            <a:pPr marL="0" indent="0">
              <a:lnSpc>
                <a:spcPct val="114000"/>
              </a:lnSpc>
              <a:buNone/>
            </a:pPr>
            <a:r>
              <a:rPr lang="en-US" altLang="zh-CN" sz="2800" b="0" dirty="0"/>
              <a:t>B</a:t>
            </a:r>
            <a:r>
              <a:rPr lang="zh-CN" altLang="en-US" sz="2800" b="0" dirty="0"/>
              <a:t>、引脚功能</a:t>
            </a:r>
            <a:endParaRPr lang="en-US" altLang="zh-CN" sz="2800" b="0" dirty="0"/>
          </a:p>
          <a:p>
            <a:pPr marL="0" indent="0">
              <a:lnSpc>
                <a:spcPct val="114000"/>
              </a:lnSpc>
              <a:buNone/>
            </a:pPr>
            <a:r>
              <a:rPr lang="en-US" altLang="zh-CN" sz="2800" b="0" dirty="0"/>
              <a:t>C</a:t>
            </a:r>
            <a:r>
              <a:rPr lang="zh-CN" altLang="en-US" sz="2800" b="0" dirty="0"/>
              <a:t>、物理地址</a:t>
            </a:r>
            <a:endParaRPr lang="en-US" altLang="zh-CN" sz="2800" b="0" dirty="0"/>
          </a:p>
          <a:p>
            <a:pPr marL="0" indent="0">
              <a:lnSpc>
                <a:spcPct val="114000"/>
              </a:lnSpc>
              <a:buNone/>
            </a:pPr>
            <a:r>
              <a:rPr lang="en-US" altLang="zh-CN" sz="2800" b="0" dirty="0"/>
              <a:t>D</a:t>
            </a:r>
            <a:r>
              <a:rPr lang="zh-CN" altLang="en-US" sz="2800" b="0" dirty="0"/>
              <a:t>、信号电平</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19894" y="5733256"/>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C</a:t>
            </a:r>
            <a:endParaRPr lang="zh-CN" altLang="en-US" sz="2800" kern="0" dirty="0"/>
          </a:p>
        </p:txBody>
      </p:sp>
    </p:spTree>
    <p:extLst>
      <p:ext uri="{BB962C8B-B14F-4D97-AF65-F5344CB8AC3E}">
        <p14:creationId xmlns:p14="http://schemas.microsoft.com/office/powerpoint/2010/main" val="422274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r>
              <a:rPr lang="zh-CN" altLang="en-US" dirty="0"/>
              <a:t>在实用的系统中是使用</a:t>
            </a:r>
            <a:r>
              <a:rPr lang="zh-CN" altLang="en-US" dirty="0">
                <a:solidFill>
                  <a:srgbClr val="FF0000"/>
                </a:solidFill>
              </a:rPr>
              <a:t>伪随机码序列。</a:t>
            </a:r>
            <a:r>
              <a:rPr lang="zh-CN" altLang="en-US" dirty="0"/>
              <a:t> </a:t>
            </a:r>
          </a:p>
        </p:txBody>
      </p:sp>
    </p:spTree>
    <p:extLst>
      <p:ext uri="{BB962C8B-B14F-4D97-AF65-F5344CB8AC3E}">
        <p14:creationId xmlns:p14="http://schemas.microsoft.com/office/powerpoint/2010/main" val="3765991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a:t>
            </a:r>
            <a:r>
              <a:rPr lang="zh-CN" altLang="en-US" dirty="0">
                <a:solidFill>
                  <a:srgbClr val="FF0000"/>
                </a:solidFill>
              </a:rPr>
              <a:t>规格化内积 </a:t>
            </a:r>
            <a:r>
              <a:rPr lang="en-US" altLang="zh-CN" dirty="0"/>
              <a:t>(inner product)</a:t>
            </a:r>
            <a:r>
              <a:rPr lang="zh-CN" altLang="en-US" dirty="0"/>
              <a:t> 等于 </a:t>
            </a:r>
            <a:r>
              <a:rPr lang="en-US" altLang="zh-CN" dirty="0"/>
              <a:t>0</a:t>
            </a:r>
            <a:r>
              <a:rPr lang="zh-CN" altLang="en-US" dirty="0"/>
              <a:t>：</a:t>
            </a:r>
            <a:endParaRPr lang="en-US" altLang="zh-CN" dirty="0"/>
          </a:p>
          <a:p>
            <a:endParaRPr lang="en-US" altLang="zh-CN" dirty="0"/>
          </a:p>
          <a:p>
            <a:pPr marL="0" indent="0">
              <a:buNone/>
            </a:pPr>
            <a:r>
              <a:rPr lang="en-US" altLang="zh-CN" dirty="0"/>
              <a:t>                                                               (2-1)</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extLst>
              <p:ext uri="{D42A27DB-BD31-4B8C-83A1-F6EECF244321}">
                <p14:modId xmlns:p14="http://schemas.microsoft.com/office/powerpoint/2010/main" val="535210302"/>
              </p:ext>
            </p:extLst>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name="公式" r:id="rId3" imgW="1282700" imgH="431800" progId="Equation.3">
                  <p:embed/>
                </p:oleObj>
              </mc:Choice>
              <mc:Fallback>
                <p:oleObj name="公式" r:id="rId3" imgW="1282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extLst>
      <p:ext uri="{BB962C8B-B14F-4D97-AF65-F5344CB8AC3E}">
        <p14:creationId xmlns:p14="http://schemas.microsoft.com/office/powerpoint/2010/main" val="874627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en-US" altLang="zh-CN" dirty="0"/>
          </a:p>
          <a:p>
            <a:pPr marL="0" indent="0">
              <a:lnSpc>
                <a:spcPct val="90000"/>
              </a:lnSpc>
              <a:buNone/>
            </a:pPr>
            <a:r>
              <a:rPr lang="en-US" altLang="zh-CN" dirty="0"/>
              <a:t>                                                                  (2-2)</a:t>
            </a: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extLst>
              <p:ext uri="{D42A27DB-BD31-4B8C-83A1-F6EECF244321}">
                <p14:modId xmlns:p14="http://schemas.microsoft.com/office/powerpoint/2010/main" val="3171610421"/>
              </p:ext>
            </p:extLst>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name="Equation" r:id="rId3" imgW="2781300" imgH="431800" progId="Equation.DSMT4">
                  <p:embed/>
                </p:oleObj>
              </mc:Choice>
              <mc:Fallback>
                <p:oleObj name="Equation" r:id="rId3" imgW="27813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025988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zh-CN" dirty="0"/>
              <a:t>CDMA</a:t>
            </a:r>
            <a:r>
              <a:rPr lang="zh-CN" altLang="en-US" dirty="0"/>
              <a:t>的工作原理</a:t>
            </a:r>
          </a:p>
        </p:txBody>
      </p:sp>
      <p:sp>
        <p:nvSpPr>
          <p:cNvPr id="157699" name="Rectangle 3"/>
          <p:cNvSpPr>
            <a:spLocks noGrp="1" noChangeArrowheads="1"/>
          </p:cNvSpPr>
          <p:nvPr>
            <p:ph idx="1"/>
          </p:nvPr>
        </p:nvSpPr>
        <p:spPr/>
        <p:txBody>
          <a:bodyPr/>
          <a:lstStyle/>
          <a:p>
            <a:r>
              <a:rPr lang="zh-CN" altLang="en-US" dirty="0"/>
              <a:t>现假定有一个</a:t>
            </a:r>
            <a:r>
              <a:rPr lang="en-US" altLang="zh-CN" dirty="0"/>
              <a:t>X</a:t>
            </a:r>
            <a:r>
              <a:rPr lang="zh-CN" altLang="en-US" dirty="0"/>
              <a:t>站要接收</a:t>
            </a:r>
            <a:r>
              <a:rPr lang="en-US" altLang="zh-CN" dirty="0"/>
              <a:t>S</a:t>
            </a:r>
            <a:r>
              <a:rPr lang="zh-CN" altLang="en-US" dirty="0"/>
              <a:t>站发送的数据。</a:t>
            </a:r>
            <a:r>
              <a:rPr lang="en-US" altLang="zh-CN" dirty="0"/>
              <a:t>X</a:t>
            </a:r>
            <a:r>
              <a:rPr lang="zh-CN" altLang="en-US" dirty="0"/>
              <a:t>站就必须知道</a:t>
            </a:r>
            <a:r>
              <a:rPr lang="en-US" altLang="zh-CN" dirty="0"/>
              <a:t>S</a:t>
            </a:r>
            <a:r>
              <a:rPr lang="zh-CN" altLang="en-US" dirty="0"/>
              <a:t>站所特有的码片序列。</a:t>
            </a:r>
            <a:r>
              <a:rPr lang="en-US" altLang="zh-CN" dirty="0"/>
              <a:t>X</a:t>
            </a:r>
            <a:r>
              <a:rPr lang="zh-CN" altLang="en-US" dirty="0"/>
              <a:t>站使用</a:t>
            </a:r>
            <a:r>
              <a:rPr lang="en-US" altLang="zh-CN" dirty="0"/>
              <a:t>S</a:t>
            </a:r>
            <a:r>
              <a:rPr lang="zh-CN" altLang="en-US" dirty="0"/>
              <a:t>站的码片向量</a:t>
            </a:r>
            <a:r>
              <a:rPr lang="en-US" altLang="zh-CN" dirty="0"/>
              <a:t>S</a:t>
            </a:r>
            <a:r>
              <a:rPr lang="zh-CN" altLang="en-US" dirty="0"/>
              <a:t>与接收到的未知信号进行求规格化内积的运算。</a:t>
            </a:r>
            <a:endParaRPr lang="en-US" altLang="zh-CN" dirty="0"/>
          </a:p>
          <a:p>
            <a:r>
              <a:rPr lang="en-US" altLang="zh-CN" dirty="0"/>
              <a:t>X</a:t>
            </a:r>
            <a:r>
              <a:rPr lang="zh-CN" altLang="en-US" dirty="0"/>
              <a:t>站接收到的信号是各个站发送的码片序列之和。根据前面的公式</a:t>
            </a:r>
            <a:r>
              <a:rPr lang="en-US" altLang="zh-CN" dirty="0"/>
              <a:t>2-1</a:t>
            </a:r>
            <a:r>
              <a:rPr lang="zh-CN" altLang="en-US" dirty="0"/>
              <a:t>和</a:t>
            </a:r>
            <a:r>
              <a:rPr lang="en-US" altLang="zh-CN" dirty="0"/>
              <a:t>2-2</a:t>
            </a:r>
            <a:r>
              <a:rPr lang="zh-CN" altLang="en-US" dirty="0"/>
              <a:t>，（假定各种信号到达接收端是叠加的关系），那么求规格化内积得到的结果是：</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236223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zh-CN" dirty="0"/>
              <a:t>CDMA</a:t>
            </a:r>
            <a:r>
              <a:rPr lang="zh-CN" altLang="en-US" dirty="0"/>
              <a:t>的工作原理</a:t>
            </a:r>
          </a:p>
        </p:txBody>
      </p:sp>
      <p:sp>
        <p:nvSpPr>
          <p:cNvPr id="157699" name="Rectangle 3"/>
          <p:cNvSpPr>
            <a:spLocks noGrp="1" noChangeArrowheads="1"/>
          </p:cNvSpPr>
          <p:nvPr>
            <p:ph idx="1"/>
          </p:nvPr>
        </p:nvSpPr>
        <p:spPr/>
        <p:txBody>
          <a:bodyPr/>
          <a:lstStyle/>
          <a:p>
            <a:r>
              <a:rPr lang="zh-CN" altLang="en-US" dirty="0"/>
              <a:t>所有除</a:t>
            </a:r>
            <a:r>
              <a:rPr lang="en-US" altLang="zh-CN" dirty="0"/>
              <a:t>S</a:t>
            </a:r>
            <a:r>
              <a:rPr lang="zh-CN" altLang="en-US" dirty="0"/>
              <a:t>站之外的其他站的信号都被过滤掉（其与</a:t>
            </a:r>
            <a:r>
              <a:rPr lang="en-US" altLang="zh-CN" dirty="0"/>
              <a:t>S</a:t>
            </a:r>
            <a:r>
              <a:rPr lang="zh-CN" altLang="en-US" dirty="0"/>
              <a:t>的规格化内积都是</a:t>
            </a:r>
            <a:r>
              <a:rPr lang="en-US" altLang="zh-CN" dirty="0"/>
              <a:t>0</a:t>
            </a:r>
            <a:r>
              <a:rPr lang="zh-CN" altLang="en-US" dirty="0"/>
              <a:t>），而只剩下</a:t>
            </a:r>
            <a:r>
              <a:rPr lang="en-US" altLang="zh-CN" dirty="0"/>
              <a:t>S</a:t>
            </a:r>
            <a:r>
              <a:rPr lang="zh-CN" altLang="en-US" dirty="0"/>
              <a:t>站发送的信号。当</a:t>
            </a:r>
            <a:r>
              <a:rPr lang="en-US" altLang="zh-CN" dirty="0"/>
              <a:t>S</a:t>
            </a:r>
            <a:r>
              <a:rPr lang="zh-CN" altLang="en-US" dirty="0"/>
              <a:t>站发送比特</a:t>
            </a:r>
            <a:r>
              <a:rPr lang="en-US" altLang="zh-CN" dirty="0"/>
              <a:t>1</a:t>
            </a:r>
            <a:r>
              <a:rPr lang="zh-CN" altLang="en-US" dirty="0"/>
              <a:t>时，在</a:t>
            </a:r>
            <a:r>
              <a:rPr lang="en-US" altLang="zh-CN" dirty="0"/>
              <a:t>X</a:t>
            </a:r>
            <a:r>
              <a:rPr lang="zh-CN" altLang="en-US" dirty="0"/>
              <a:t>站计算规格化内积的结果是</a:t>
            </a:r>
            <a:r>
              <a:rPr lang="en-US" altLang="zh-CN" dirty="0"/>
              <a:t>+1</a:t>
            </a:r>
            <a:r>
              <a:rPr lang="zh-CN" altLang="en-US" dirty="0"/>
              <a:t>，当</a:t>
            </a:r>
            <a:r>
              <a:rPr lang="en-US" altLang="zh-CN" dirty="0"/>
              <a:t>S</a:t>
            </a:r>
            <a:r>
              <a:rPr lang="zh-CN" altLang="en-US" dirty="0"/>
              <a:t>站发送比特</a:t>
            </a:r>
            <a:r>
              <a:rPr lang="en-US" altLang="zh-CN" dirty="0"/>
              <a:t>0</a:t>
            </a:r>
            <a:r>
              <a:rPr lang="zh-CN" altLang="en-US" dirty="0"/>
              <a:t>时，规格化内积的结果是</a:t>
            </a:r>
            <a:r>
              <a:rPr lang="en-US" altLang="zh-CN" dirty="0"/>
              <a:t>-1</a:t>
            </a:r>
            <a:r>
              <a:rPr lang="zh-CN" altLang="en-US" dirty="0"/>
              <a:t>。</a:t>
            </a:r>
            <a:endParaRPr lang="en-US" altLang="zh-CN"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259409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zh-CN" dirty="0"/>
              <a:t>CDMA</a:t>
            </a:r>
            <a:r>
              <a:rPr lang="zh-CN" altLang="en-US" dirty="0"/>
              <a:t>的工作原理</a:t>
            </a:r>
          </a:p>
        </p:txBody>
      </p:sp>
      <p:sp>
        <p:nvSpPr>
          <p:cNvPr id="157699" name="Rectangle 3"/>
          <p:cNvSpPr>
            <a:spLocks noGrp="1" noChangeArrowheads="1"/>
          </p:cNvSpPr>
          <p:nvPr>
            <p:ph idx="1"/>
          </p:nvPr>
        </p:nvSpPr>
        <p:spPr>
          <a:xfrm>
            <a:off x="495300" y="1196752"/>
            <a:ext cx="9066212" cy="5544616"/>
          </a:xfrm>
        </p:spPr>
        <p:txBody>
          <a:bodyPr/>
          <a:lstStyle/>
          <a:p>
            <a:r>
              <a:rPr lang="zh-CN" altLang="en-US" dirty="0"/>
              <a:t>下图中，设</a:t>
            </a:r>
            <a:r>
              <a:rPr lang="en-US" altLang="zh-CN" dirty="0"/>
              <a:t>S</a:t>
            </a:r>
            <a:r>
              <a:rPr lang="zh-CN" altLang="en-US" dirty="0"/>
              <a:t>站要发送的数据是</a:t>
            </a:r>
            <a:r>
              <a:rPr lang="en-US" altLang="zh-CN" dirty="0"/>
              <a:t>110</a:t>
            </a:r>
            <a:r>
              <a:rPr lang="zh-CN" altLang="en-US" dirty="0"/>
              <a:t>三个码元。设每一个码元被扩展为个</a:t>
            </a:r>
            <a:r>
              <a:rPr lang="en-US" altLang="zh-CN" dirty="0"/>
              <a:t>8</a:t>
            </a:r>
            <a:r>
              <a:rPr lang="zh-CN" altLang="en-US" dirty="0"/>
              <a:t>码片，</a:t>
            </a:r>
            <a:r>
              <a:rPr lang="en-US" altLang="zh-CN" dirty="0"/>
              <a:t>S</a:t>
            </a:r>
            <a:r>
              <a:rPr lang="zh-CN" altLang="en-US" dirty="0"/>
              <a:t>站选择的码片序列是</a:t>
            </a:r>
            <a:r>
              <a:rPr lang="en-US" altLang="zh-CN" dirty="0"/>
              <a:t>(-1 -1 -1 +1 +1 -1 +1 +1)</a:t>
            </a:r>
            <a:r>
              <a:rPr lang="zh-CN" altLang="en-US" dirty="0"/>
              <a:t>，</a:t>
            </a:r>
            <a:r>
              <a:rPr lang="en-US" altLang="zh-CN" dirty="0"/>
              <a:t>S</a:t>
            </a:r>
            <a:r>
              <a:rPr lang="zh-CN" altLang="en-US" dirty="0"/>
              <a:t>站发送的扩频信号为</a:t>
            </a:r>
            <a:r>
              <a:rPr lang="en-US" altLang="zh-CN" dirty="0" err="1"/>
              <a:t>S</a:t>
            </a:r>
            <a:r>
              <a:rPr lang="en-US" altLang="zh-CN" baseline="-25000" dirty="0" err="1"/>
              <a:t>x</a:t>
            </a:r>
            <a:r>
              <a:rPr lang="zh-CN" altLang="en-US" dirty="0"/>
              <a:t>。</a:t>
            </a:r>
            <a:r>
              <a:rPr lang="en-US" altLang="zh-CN" dirty="0"/>
              <a:t> </a:t>
            </a:r>
            <a:r>
              <a:rPr lang="zh-CN" altLang="en-US" dirty="0"/>
              <a:t>显然，</a:t>
            </a:r>
            <a:r>
              <a:rPr lang="en-US" altLang="zh-CN" dirty="0" err="1"/>
              <a:t>S</a:t>
            </a:r>
            <a:r>
              <a:rPr lang="en-US" altLang="zh-CN" baseline="-25000" dirty="0" err="1"/>
              <a:t>x</a:t>
            </a:r>
            <a:r>
              <a:rPr lang="zh-CN" altLang="en-US" dirty="0"/>
              <a:t>只包含</a:t>
            </a:r>
            <a:r>
              <a:rPr lang="en-US" altLang="zh-CN" dirty="0"/>
              <a:t>(-1 -1 -1 +1 +1 -1 +1 +1)</a:t>
            </a:r>
            <a:r>
              <a:rPr lang="zh-CN" altLang="en-US" dirty="0"/>
              <a:t>和它的反码</a:t>
            </a:r>
            <a:r>
              <a:rPr lang="en-US" altLang="zh-CN" dirty="0"/>
              <a:t>(+1 +1 +1 -1 -1 +1 -1 -1)</a:t>
            </a:r>
            <a:r>
              <a:rPr lang="zh-CN" altLang="en-US" dirty="0"/>
              <a:t>两种码片序列。</a:t>
            </a:r>
            <a:endParaRPr lang="en-US" altLang="zh-CN" dirty="0"/>
          </a:p>
          <a:p>
            <a:r>
              <a:rPr lang="en-US" altLang="zh-CN" dirty="0"/>
              <a:t>T</a:t>
            </a:r>
            <a:r>
              <a:rPr lang="zh-CN" altLang="en-US" dirty="0"/>
              <a:t>站选择的码片序列是</a:t>
            </a:r>
            <a:r>
              <a:rPr lang="en-US" altLang="zh-CN" dirty="0"/>
              <a:t>(-1 -1 +1 -1 +1 +1 +1 -1)</a:t>
            </a:r>
            <a:r>
              <a:rPr lang="zh-CN" altLang="en-US" dirty="0"/>
              <a:t>，</a:t>
            </a:r>
            <a:r>
              <a:rPr lang="en-US" altLang="zh-CN" dirty="0"/>
              <a:t>T</a:t>
            </a:r>
            <a:r>
              <a:rPr lang="zh-CN" altLang="en-US" dirty="0"/>
              <a:t>站也发送</a:t>
            </a:r>
            <a:r>
              <a:rPr lang="en-US" altLang="zh-CN" dirty="0"/>
              <a:t>110</a:t>
            </a:r>
            <a:r>
              <a:rPr lang="zh-CN" altLang="en-US" dirty="0"/>
              <a:t>三个码元，</a:t>
            </a:r>
            <a:r>
              <a:rPr lang="en-US" altLang="zh-CN" dirty="0"/>
              <a:t>T</a:t>
            </a:r>
            <a:r>
              <a:rPr lang="zh-CN" altLang="en-US" dirty="0"/>
              <a:t>站的扩频信号为</a:t>
            </a:r>
            <a:r>
              <a:rPr lang="en-US" altLang="zh-CN" dirty="0"/>
              <a:t>T</a:t>
            </a:r>
            <a:r>
              <a:rPr lang="en-US" altLang="zh-CN" baseline="-25000" dirty="0"/>
              <a:t>x</a:t>
            </a:r>
            <a:r>
              <a:rPr lang="zh-CN" altLang="en-US" dirty="0"/>
              <a:t>。</a:t>
            </a:r>
            <a:endParaRPr lang="en-US" altLang="zh-CN"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7916809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zh-CN" dirty="0"/>
              <a:t>CDMA</a:t>
            </a:r>
            <a:r>
              <a:rPr lang="zh-CN" altLang="en-US" dirty="0"/>
              <a:t>的工作原理</a:t>
            </a:r>
          </a:p>
        </p:txBody>
      </p:sp>
      <p:sp>
        <p:nvSpPr>
          <p:cNvPr id="157699" name="Rectangle 3"/>
          <p:cNvSpPr>
            <a:spLocks noGrp="1" noChangeArrowheads="1"/>
          </p:cNvSpPr>
          <p:nvPr>
            <p:ph idx="1"/>
          </p:nvPr>
        </p:nvSpPr>
        <p:spPr>
          <a:xfrm>
            <a:off x="495300" y="1196752"/>
            <a:ext cx="9066212" cy="5544616"/>
          </a:xfrm>
        </p:spPr>
        <p:txBody>
          <a:bodyPr/>
          <a:lstStyle/>
          <a:p>
            <a:r>
              <a:rPr lang="zh-CN" altLang="en-US" dirty="0"/>
              <a:t>因为所有的站都使用相同的频率，因此每一个站都能够接受到所有的站发送的扩频信号。对于我们的例子，所有的站接收到的都是叠加的信号</a:t>
            </a:r>
            <a:r>
              <a:rPr lang="en-US" altLang="zh-CN" dirty="0" err="1"/>
              <a:t>S</a:t>
            </a:r>
            <a:r>
              <a:rPr lang="en-US" altLang="zh-CN" baseline="-25000" dirty="0" err="1"/>
              <a:t>x</a:t>
            </a:r>
            <a:r>
              <a:rPr lang="en-US" altLang="zh-CN" dirty="0"/>
              <a:t> + T</a:t>
            </a:r>
            <a:r>
              <a:rPr lang="en-US" altLang="zh-CN" baseline="-25000" dirty="0"/>
              <a:t>x</a:t>
            </a:r>
            <a:r>
              <a:rPr lang="zh-CN" altLang="en-US" dirty="0"/>
              <a:t>。</a:t>
            </a:r>
            <a:endParaRPr lang="en-US" altLang="zh-CN"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192145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站的码片序列 </a:t>
            </a:r>
            <a:r>
              <a:rPr kumimoji="1" lang="en-US" altLang="zh-CN" sz="2000" b="1">
                <a:solidFill>
                  <a:srgbClr val="000099"/>
                </a:solidFill>
                <a:latin typeface="+mn-lt"/>
                <a:ea typeface="黑体"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6" name="Freeform 16"/>
          <p:cNvSpPr>
            <a:spLocks/>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7" name="Freeform 17"/>
          <p:cNvSpPr>
            <a:spLocks/>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8" name="Freeform 18"/>
          <p:cNvSpPr>
            <a:spLocks/>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39" name="Freeform 19"/>
          <p:cNvSpPr>
            <a:spLocks/>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0" name="Freeform 20"/>
          <p:cNvSpPr>
            <a:spLocks/>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1" name="Freeform 21"/>
          <p:cNvSpPr>
            <a:spLocks/>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2" name="Freeform 22"/>
          <p:cNvSpPr>
            <a:spLocks/>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3" name="Freeform 23"/>
          <p:cNvSpPr>
            <a:spLocks/>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4" name="Freeform 24"/>
          <p:cNvSpPr>
            <a:spLocks/>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5" name="Freeform 25"/>
          <p:cNvSpPr>
            <a:spLocks/>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1" name="Freeform 31"/>
          <p:cNvSpPr>
            <a:spLocks/>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2" name="Freeform 32"/>
          <p:cNvSpPr>
            <a:spLocks/>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3" name="Freeform 33"/>
          <p:cNvSpPr>
            <a:spLocks/>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itchFamily="2" charset="-122"/>
              </a:rPr>
              <a:t>m</a:t>
            </a:r>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个码片</a:t>
            </a:r>
          </a:p>
        </p:txBody>
      </p:sp>
      <p:sp>
        <p:nvSpPr>
          <p:cNvPr id="158766" name="Freeform 46"/>
          <p:cNvSpPr>
            <a:spLocks/>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7" name="Freeform 47"/>
          <p:cNvSpPr>
            <a:spLocks/>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68" name="Freeform 48"/>
          <p:cNvSpPr>
            <a:spLocks/>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headEnd/>
            <a:tailEnd/>
          </a:ln>
          <a:effectLst/>
        </p:spPr>
        <p:txBody>
          <a:bodyPr/>
          <a:lstStyle/>
          <a:p>
            <a:endParaRPr lang="zh-CN" altLang="en-US" b="1">
              <a:solidFill>
                <a:srgbClr val="000099"/>
              </a:solidFill>
              <a:latin typeface="+mn-lt"/>
              <a:ea typeface="黑体"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a:t>
            </a:r>
          </a:p>
        </p:txBody>
      </p:sp>
      <p:sp>
        <p:nvSpPr>
          <p:cNvPr id="158771" name="Freeform 51"/>
          <p:cNvSpPr>
            <a:spLocks/>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S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itchFamily="2" charset="-122"/>
              </a:rPr>
              <a:t>T </a:t>
            </a:r>
            <a:r>
              <a:rPr kumimoji="1" lang="zh-CN" altLang="en-US" sz="2000" b="1">
                <a:solidFill>
                  <a:srgbClr val="000099"/>
                </a:solidFill>
                <a:latin typeface="+mn-lt"/>
                <a:ea typeface="黑体" pitchFamily="2" charset="-122"/>
              </a:rPr>
              <a:t>站发送的信号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总的发送信号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r>
              <a:rPr kumimoji="1" lang="en-US" altLang="zh-CN" sz="2000" b="1">
                <a:solidFill>
                  <a:srgbClr val="000099"/>
                </a:solidFill>
                <a:latin typeface="+mn-lt"/>
                <a:ea typeface="黑体" pitchFamily="2" charset="-122"/>
              </a:rPr>
              <a:t> + T</a:t>
            </a:r>
            <a:r>
              <a:rPr kumimoji="1" lang="en-US" altLang="zh-CN" sz="2000" b="1" baseline="-25000">
                <a:solidFill>
                  <a:srgbClr val="000099"/>
                </a:solidFill>
                <a:latin typeface="+mn-lt"/>
                <a:ea typeface="黑体"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S</a:t>
            </a:r>
            <a:r>
              <a:rPr kumimoji="1" lang="en-US" altLang="zh-CN" sz="2000" b="1" baseline="-25000">
                <a:solidFill>
                  <a:srgbClr val="000099"/>
                </a:solidFill>
                <a:latin typeface="+mn-lt"/>
                <a:ea typeface="黑体"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规格化内积 </a:t>
            </a:r>
            <a:r>
              <a:rPr kumimoji="1" lang="en-US" altLang="zh-CN" sz="2000" b="1">
                <a:solidFill>
                  <a:srgbClr val="000099"/>
                </a:solidFill>
                <a:latin typeface="+mn-lt"/>
                <a:ea typeface="黑体" pitchFamily="2" charset="-122"/>
              </a:rPr>
              <a:t>S</a:t>
            </a:r>
            <a:r>
              <a:rPr kumimoji="1" lang="en-US" altLang="zh-CN" sz="2000" b="1">
                <a:solidFill>
                  <a:srgbClr val="000099"/>
                </a:solidFill>
                <a:latin typeface="+mn-lt"/>
                <a:ea typeface="黑体" pitchFamily="2" charset="-122"/>
                <a:sym typeface="Symbol" pitchFamily="18" charset="2"/>
              </a:rPr>
              <a:t> </a:t>
            </a:r>
            <a:r>
              <a:rPr kumimoji="1" lang="en-US" altLang="zh-CN" sz="2000" b="1">
                <a:solidFill>
                  <a:srgbClr val="000099"/>
                </a:solidFill>
                <a:latin typeface="+mn-lt"/>
                <a:ea typeface="黑体" pitchFamily="2" charset="-122"/>
                <a:sym typeface="Wingdings" pitchFamily="2" charset="2"/>
              </a:rPr>
              <a:t> </a:t>
            </a:r>
            <a:r>
              <a:rPr kumimoji="1" lang="en-US" altLang="zh-CN" sz="2000" b="1">
                <a:solidFill>
                  <a:srgbClr val="000099"/>
                </a:solidFill>
                <a:latin typeface="+mn-lt"/>
                <a:ea typeface="黑体" pitchFamily="2" charset="-122"/>
              </a:rPr>
              <a:t>T</a:t>
            </a:r>
            <a:r>
              <a:rPr kumimoji="1" lang="en-US" altLang="zh-CN" sz="2000" b="1" baseline="-25000">
                <a:solidFill>
                  <a:srgbClr val="000099"/>
                </a:solidFill>
                <a:latin typeface="+mn-lt"/>
                <a:ea typeface="黑体"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itchFamily="2" charset="-122"/>
              </a:rPr>
              <a:t>发</a:t>
            </a:r>
          </a:p>
          <a:p>
            <a:pPr algn="l"/>
            <a:r>
              <a:rPr kumimoji="1" lang="zh-CN" altLang="en-US" sz="2000" b="1">
                <a:solidFill>
                  <a:srgbClr val="000099"/>
                </a:solidFill>
                <a:latin typeface="+mn-lt"/>
                <a:ea typeface="黑体" pitchFamily="2" charset="-122"/>
              </a:rPr>
              <a:t>送</a:t>
            </a:r>
          </a:p>
          <a:p>
            <a:pPr algn="l"/>
            <a:r>
              <a:rPr kumimoji="1" lang="zh-CN" altLang="en-US" sz="2000" b="1">
                <a:solidFill>
                  <a:srgbClr val="000099"/>
                </a:solidFill>
                <a:latin typeface="+mn-lt"/>
                <a:ea typeface="黑体"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itchFamily="2" charset="-122"/>
              </a:rPr>
              <a:t>接</a:t>
            </a:r>
          </a:p>
          <a:p>
            <a:pPr algn="l" eaLnBrk="0" hangingPunct="0"/>
            <a:r>
              <a:rPr kumimoji="1" lang="zh-CN" altLang="en-US" sz="2000" b="1">
                <a:solidFill>
                  <a:srgbClr val="000099"/>
                </a:solidFill>
                <a:latin typeface="+mn-lt"/>
                <a:ea typeface="黑体" pitchFamily="2" charset="-122"/>
              </a:rPr>
              <a:t>收</a:t>
            </a:r>
          </a:p>
          <a:p>
            <a:pPr algn="l" eaLnBrk="0" hangingPunct="0"/>
            <a:r>
              <a:rPr kumimoji="1" lang="zh-CN" altLang="en-US" sz="2000" b="1">
                <a:solidFill>
                  <a:srgbClr val="000099"/>
                </a:solidFill>
                <a:latin typeface="+mn-lt"/>
                <a:ea typeface="黑体" pitchFamily="2" charset="-122"/>
              </a:rPr>
              <a:t>端</a:t>
            </a:r>
          </a:p>
        </p:txBody>
      </p:sp>
      <p:sp>
        <p:nvSpPr>
          <p:cNvPr id="158782" name="AutoShape 62"/>
          <p:cNvSpPr>
            <a:spLocks/>
          </p:cNvSpPr>
          <p:nvPr/>
        </p:nvSpPr>
        <p:spPr bwMode="auto">
          <a:xfrm>
            <a:off x="871074" y="1516063"/>
            <a:ext cx="156501" cy="3024188"/>
          </a:xfrm>
          <a:prstGeom prst="leftBracket">
            <a:avLst>
              <a:gd name="adj" fmla="val 174451"/>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8783" name="AutoShape 63"/>
          <p:cNvSpPr>
            <a:spLocks/>
          </p:cNvSpPr>
          <p:nvPr/>
        </p:nvSpPr>
        <p:spPr bwMode="auto">
          <a:xfrm>
            <a:off x="1104966" y="4684714"/>
            <a:ext cx="84269" cy="792163"/>
          </a:xfrm>
          <a:prstGeom prst="leftBracket">
            <a:avLst>
              <a:gd name="adj" fmla="val 84865"/>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9555722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zh-CN" dirty="0"/>
              <a:t>CDMA</a:t>
            </a:r>
            <a:r>
              <a:rPr lang="zh-CN" altLang="en-US" dirty="0"/>
              <a:t>的工作原理</a:t>
            </a:r>
          </a:p>
        </p:txBody>
      </p:sp>
      <mc:AlternateContent xmlns:mc="http://schemas.openxmlformats.org/markup-compatibility/2006" xmlns:a14="http://schemas.microsoft.com/office/drawing/2010/main">
        <mc:Choice Requires="a14">
          <p:sp>
            <p:nvSpPr>
              <p:cNvPr id="157699" name="Rectangle 3"/>
              <p:cNvSpPr>
                <a:spLocks noGrp="1" noChangeArrowheads="1"/>
              </p:cNvSpPr>
              <p:nvPr>
                <p:ph idx="1"/>
              </p:nvPr>
            </p:nvSpPr>
            <p:spPr>
              <a:xfrm>
                <a:off x="495300" y="1196752"/>
                <a:ext cx="9066212" cy="5544616"/>
              </a:xfrm>
            </p:spPr>
            <p:txBody>
              <a:bodyPr/>
              <a:lstStyle/>
              <a:p>
                <a:r>
                  <a:rPr lang="zh-CN" altLang="en-US" dirty="0"/>
                  <a:t>当</a:t>
                </a:r>
                <a:r>
                  <a:rPr lang="en-US" altLang="zh-CN" dirty="0"/>
                  <a:t>T</a:t>
                </a:r>
                <a:r>
                  <a:rPr lang="zh-CN" altLang="en-US" dirty="0"/>
                  <a:t>站打算接收</a:t>
                </a:r>
                <a:r>
                  <a:rPr lang="en-US" altLang="zh-CN" dirty="0"/>
                  <a:t>S</a:t>
                </a:r>
                <a:r>
                  <a:rPr lang="zh-CN" altLang="en-US" dirty="0"/>
                  <a:t>站发送的信号时，就用</a:t>
                </a:r>
                <a:r>
                  <a:rPr lang="en-US" altLang="zh-CN" dirty="0"/>
                  <a:t>S</a:t>
                </a:r>
                <a:r>
                  <a:rPr lang="zh-CN" altLang="en-US" dirty="0"/>
                  <a:t>站的码片序列与收到的信号求规格化内积。这相当于分别计算</a:t>
                </a:r>
                <a14:m>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𝑺</m:t>
                        </m:r>
                      </m:e>
                      <m:sub>
                        <m:r>
                          <a:rPr lang="en-US" altLang="zh-CN" b="1" i="1" smtClean="0">
                            <a:latin typeface="Cambria Math" panose="02040503050406030204" pitchFamily="18" charset="0"/>
                            <a:ea typeface="Cambria Math" panose="02040503050406030204" pitchFamily="18" charset="0"/>
                          </a:rPr>
                          <m:t>𝒙</m:t>
                        </m:r>
                      </m:sub>
                    </m:sSub>
                  </m:oMath>
                </a14:m>
                <a:r>
                  <a:rPr lang="zh-CN" altLang="en-US" dirty="0"/>
                  <a:t>和</a:t>
                </a:r>
                <a14:m>
                  <m:oMath xmlns:m="http://schemas.openxmlformats.org/officeDocument/2006/math">
                    <m:r>
                      <a:rPr lang="en-US" altLang="zh-CN" i="1">
                        <a:latin typeface="Cambria Math" panose="02040503050406030204" pitchFamily="18" charset="0"/>
                      </a:rPr>
                      <m:t>𝑺</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𝑻</m:t>
                        </m:r>
                      </m:e>
                      <m:sub>
                        <m:r>
                          <a:rPr lang="en-US" altLang="zh-CN" i="1">
                            <a:latin typeface="Cambria Math" panose="02040503050406030204" pitchFamily="18" charset="0"/>
                            <a:ea typeface="Cambria Math" panose="02040503050406030204" pitchFamily="18" charset="0"/>
                          </a:rPr>
                          <m:t>𝒙</m:t>
                        </m:r>
                      </m:sub>
                    </m:sSub>
                  </m:oMath>
                </a14:m>
                <a:r>
                  <a:rPr lang="zh-CN" altLang="en-US" dirty="0"/>
                  <a:t>。</a:t>
                </a:r>
                <a:endParaRPr lang="en-US" altLang="zh-CN" dirty="0"/>
              </a:p>
              <a:p>
                <a:r>
                  <a:rPr lang="zh-CN" altLang="en-US" dirty="0"/>
                  <a:t>当</a:t>
                </a:r>
                <a:r>
                  <a:rPr lang="en-US" altLang="zh-CN" dirty="0"/>
                  <a:t>S</a:t>
                </a:r>
                <a:r>
                  <a:rPr lang="zh-CN" altLang="en-US" dirty="0"/>
                  <a:t>站发送比特</a:t>
                </a:r>
                <a:r>
                  <a:rPr lang="en-US" altLang="zh-CN" dirty="0"/>
                  <a:t>1</a:t>
                </a:r>
                <a:r>
                  <a:rPr lang="zh-CN" altLang="en-US" dirty="0"/>
                  <a:t>时，</a:t>
                </a:r>
                <a:r>
                  <a:rPr lang="en-US" altLang="zh-CN" b="1" dirty="0"/>
                  <a:t> </a:t>
                </a:r>
                <a14:m>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𝑺</m:t>
                        </m:r>
                      </m:e>
                      <m:sub>
                        <m:r>
                          <a:rPr lang="en-US" altLang="zh-CN" b="1" i="1" smtClean="0">
                            <a:latin typeface="Cambria Math" panose="02040503050406030204" pitchFamily="18" charset="0"/>
                            <a:ea typeface="Cambria Math" panose="02040503050406030204" pitchFamily="18" charset="0"/>
                          </a:rPr>
                          <m:t>𝒙</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 </m:t>
                    </m:r>
                  </m:oMath>
                </a14:m>
                <a:r>
                  <a:rPr lang="zh-CN" altLang="en-US" dirty="0"/>
                  <a:t>，</a:t>
                </a:r>
                <a:endParaRPr lang="en-US" altLang="zh-CN" dirty="0"/>
              </a:p>
              <a:p>
                <a:r>
                  <a:rPr lang="zh-CN" altLang="en-US" dirty="0"/>
                  <a:t>当</a:t>
                </a:r>
                <a:r>
                  <a:rPr lang="en-US" altLang="zh-CN" dirty="0"/>
                  <a:t>S</a:t>
                </a:r>
                <a:r>
                  <a:rPr lang="zh-CN" altLang="en-US" dirty="0"/>
                  <a:t>站发送比特</a:t>
                </a:r>
                <a:r>
                  <a:rPr lang="en-US" altLang="zh-CN" dirty="0"/>
                  <a:t>0</a:t>
                </a:r>
                <a:r>
                  <a:rPr lang="zh-CN" altLang="en-US" dirty="0"/>
                  <a:t>时，</a:t>
                </a:r>
                <a:r>
                  <a:rPr lang="en-US" altLang="zh-CN" b="1" dirty="0"/>
                  <a:t> </a:t>
                </a:r>
                <a14:m>
                  <m:oMath xmlns:m="http://schemas.openxmlformats.org/officeDocument/2006/math">
                    <m:r>
                      <a:rPr lang="en-US" altLang="zh-CN" b="1" i="1" smtClean="0">
                        <a:latin typeface="Cambria Math" panose="02040503050406030204" pitchFamily="18" charset="0"/>
                      </a:rPr>
                      <m:t>𝑺</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𝑺</m:t>
                        </m:r>
                      </m:e>
                      <m:sub>
                        <m:r>
                          <a:rPr lang="en-US" altLang="zh-CN" b="1" i="1" smtClean="0">
                            <a:latin typeface="Cambria Math" panose="02040503050406030204" pitchFamily="18" charset="0"/>
                            <a:ea typeface="Cambria Math" panose="02040503050406030204" pitchFamily="18" charset="0"/>
                          </a:rPr>
                          <m:t>𝒙</m:t>
                        </m:r>
                      </m:sub>
                    </m:sSub>
                    <m:r>
                      <a:rPr lang="en-US" altLang="zh-CN" i="1">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𝟏</m:t>
                    </m:r>
                    <m:r>
                      <a:rPr lang="en-US" altLang="zh-CN" b="1" i="1" smtClean="0">
                        <a:latin typeface="Cambria Math" panose="02040503050406030204" pitchFamily="18" charset="0"/>
                        <a:ea typeface="Cambria Math" panose="02040503050406030204" pitchFamily="18" charset="0"/>
                      </a:rPr>
                      <m:t> </m:t>
                    </m:r>
                  </m:oMath>
                </a14:m>
                <a:r>
                  <a:rPr lang="zh-CN" altLang="en-US" dirty="0"/>
                  <a:t>。</a:t>
                </a:r>
                <a:endParaRPr lang="en-US" altLang="zh-CN" dirty="0"/>
              </a:p>
              <a:p>
                <a:r>
                  <a:rPr lang="zh-CN" altLang="en-US" dirty="0"/>
                  <a:t>而</a:t>
                </a:r>
                <a14:m>
                  <m:oMath xmlns:m="http://schemas.openxmlformats.org/officeDocument/2006/math">
                    <m:r>
                      <a:rPr lang="en-US" altLang="zh-CN" i="1" smtClean="0">
                        <a:latin typeface="Cambria Math" panose="02040503050406030204" pitchFamily="18" charset="0"/>
                      </a:rPr>
                      <m:t>𝑺</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𝑻</m:t>
                        </m:r>
                      </m:e>
                      <m:sub>
                        <m:r>
                          <a:rPr lang="en-US" altLang="zh-CN" i="1">
                            <a:latin typeface="Cambria Math" panose="02040503050406030204" pitchFamily="18" charset="0"/>
                            <a:ea typeface="Cambria Math" panose="02040503050406030204" pitchFamily="18" charset="0"/>
                          </a:rPr>
                          <m:t>𝒙</m:t>
                        </m:r>
                      </m:sub>
                    </m:sSub>
                  </m:oMath>
                </a14:m>
                <a:r>
                  <a:rPr lang="zh-CN" altLang="en-US" dirty="0"/>
                  <a:t>一定是</a:t>
                </a:r>
                <a:r>
                  <a:rPr lang="en-US" altLang="zh-CN" dirty="0"/>
                  <a:t>0</a:t>
                </a:r>
                <a:r>
                  <a:rPr lang="zh-CN" altLang="en-US" dirty="0"/>
                  <a:t>。</a:t>
                </a:r>
                <a:endParaRPr lang="en-US" altLang="zh-CN" dirty="0"/>
              </a:p>
            </p:txBody>
          </p:sp>
        </mc:Choice>
        <mc:Fallback xmlns="">
          <p:sp>
            <p:nvSpPr>
              <p:cNvPr id="157699" name="Rectangle 3"/>
              <p:cNvSpPr>
                <a:spLocks noGrp="1" noRot="1" noChangeAspect="1" noMove="1" noResize="1" noEditPoints="1" noAdjustHandles="1" noChangeArrowheads="1" noChangeShapeType="1" noTextEdit="1"/>
              </p:cNvSpPr>
              <p:nvPr>
                <p:ph idx="1"/>
              </p:nvPr>
            </p:nvSpPr>
            <p:spPr>
              <a:xfrm>
                <a:off x="495300" y="1196752"/>
                <a:ext cx="9066212" cy="5544616"/>
              </a:xfrm>
              <a:blipFill>
                <a:blip r:embed="rId3"/>
                <a:stretch>
                  <a:fillRect l="-874" t="-1758"/>
                </a:stretch>
              </a:blipFill>
            </p:spPr>
            <p:txBody>
              <a:bodyPr/>
              <a:lstStyle/>
              <a:p>
                <a:r>
                  <a:rPr lang="zh-CN" altLang="en-US">
                    <a:noFill/>
                  </a:rPr>
                  <a:t> </a:t>
                </a:r>
              </a:p>
            </p:txBody>
          </p:sp>
        </mc:Fallback>
      </mc:AlternateContent>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900731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zh-CN" dirty="0"/>
              <a:t>CDMA</a:t>
            </a:r>
            <a:r>
              <a:rPr lang="zh-CN" altLang="en-US" dirty="0"/>
              <a:t>的工作原理</a:t>
            </a:r>
          </a:p>
        </p:txBody>
      </p:sp>
      <p:sp>
        <p:nvSpPr>
          <p:cNvPr id="157699" name="Rectangle 3"/>
          <p:cNvSpPr>
            <a:spLocks noGrp="1" noChangeArrowheads="1"/>
          </p:cNvSpPr>
          <p:nvPr>
            <p:ph idx="1"/>
          </p:nvPr>
        </p:nvSpPr>
        <p:spPr>
          <a:xfrm>
            <a:off x="495300" y="1196752"/>
            <a:ext cx="9066212" cy="5544616"/>
          </a:xfrm>
        </p:spPr>
        <p:txBody>
          <a:bodyPr/>
          <a:lstStyle/>
          <a:p>
            <a:r>
              <a:rPr lang="zh-CN" altLang="en-US" dirty="0"/>
              <a:t>所以当</a:t>
            </a:r>
            <a:r>
              <a:rPr lang="en-US" altLang="zh-CN" dirty="0"/>
              <a:t>S</a:t>
            </a:r>
            <a:r>
              <a:rPr lang="zh-CN" altLang="en-US" dirty="0"/>
              <a:t>站发送比特</a:t>
            </a:r>
            <a:r>
              <a:rPr lang="en-US" altLang="zh-CN" dirty="0"/>
              <a:t>1</a:t>
            </a:r>
            <a:r>
              <a:rPr lang="zh-CN" altLang="en-US" dirty="0"/>
              <a:t>时，</a:t>
            </a:r>
            <a:r>
              <a:rPr lang="en-US" altLang="zh-CN" dirty="0"/>
              <a:t>S</a:t>
            </a:r>
            <a:r>
              <a:rPr lang="zh-CN" altLang="en-US" dirty="0"/>
              <a:t>站的码片序列与收到的信号的规格化内积是</a:t>
            </a:r>
            <a:r>
              <a:rPr lang="en-US" altLang="zh-CN" dirty="0"/>
              <a:t>+1</a:t>
            </a:r>
            <a:r>
              <a:rPr lang="zh-CN" altLang="en-US" dirty="0"/>
              <a:t>；</a:t>
            </a:r>
            <a:endParaRPr lang="en-US" altLang="zh-CN" dirty="0"/>
          </a:p>
          <a:p>
            <a:r>
              <a:rPr lang="zh-CN" altLang="en-US" dirty="0"/>
              <a:t>当</a:t>
            </a:r>
            <a:r>
              <a:rPr lang="en-US" altLang="zh-CN" dirty="0"/>
              <a:t>S</a:t>
            </a:r>
            <a:r>
              <a:rPr lang="zh-CN" altLang="en-US" dirty="0"/>
              <a:t>站发送比特</a:t>
            </a:r>
            <a:r>
              <a:rPr lang="en-US" altLang="zh-CN" dirty="0"/>
              <a:t>0</a:t>
            </a:r>
            <a:r>
              <a:rPr lang="zh-CN" altLang="en-US" dirty="0"/>
              <a:t>时，</a:t>
            </a:r>
            <a:r>
              <a:rPr lang="en-US" altLang="zh-CN" b="1" dirty="0"/>
              <a:t> </a:t>
            </a:r>
            <a:r>
              <a:rPr lang="en-US" altLang="zh-CN" dirty="0"/>
              <a:t>S</a:t>
            </a:r>
            <a:r>
              <a:rPr lang="zh-CN" altLang="en-US" dirty="0"/>
              <a:t>站的码片序列与收到的信号的规格化内积是</a:t>
            </a:r>
            <a:r>
              <a:rPr lang="en-US" altLang="zh-CN" dirty="0"/>
              <a:t>-1</a:t>
            </a:r>
            <a:r>
              <a:rPr lang="zh-CN" altLang="en-US" dirty="0"/>
              <a:t>。</a:t>
            </a:r>
            <a:endParaRPr lang="en-US" altLang="zh-CN" dirty="0"/>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57332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extLst>
      <p:ext uri="{BB962C8B-B14F-4D97-AF65-F5344CB8AC3E}">
        <p14:creationId xmlns:p14="http://schemas.microsoft.com/office/powerpoint/2010/main" val="2954693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zh-CN" altLang="en-US" sz="2800" dirty="0"/>
              <a:t>习题：</a:t>
            </a:r>
            <a:endParaRPr lang="en-US" altLang="zh-CN" sz="2800" dirty="0"/>
          </a:p>
          <a:p>
            <a:pPr marL="0" indent="0">
              <a:lnSpc>
                <a:spcPct val="114000"/>
              </a:lnSpc>
              <a:buNone/>
            </a:pPr>
            <a:r>
              <a:rPr lang="en-US" altLang="zh-CN" sz="2800" dirty="0"/>
              <a:t>1</a:t>
            </a:r>
            <a:r>
              <a:rPr lang="zh-CN" altLang="en-US" sz="2800" dirty="0"/>
              <a:t>、将物理信道的总频带宽度分割成若干子信道，每个信道传输一路信号，这种信道复用技术是（  ）。</a:t>
            </a:r>
            <a:endParaRPr lang="en-US" altLang="zh-CN" sz="2800" dirty="0"/>
          </a:p>
          <a:p>
            <a:pPr marL="0" indent="0">
              <a:lnSpc>
                <a:spcPct val="114000"/>
              </a:lnSpc>
              <a:buNone/>
            </a:pPr>
            <a:r>
              <a:rPr lang="en-US" altLang="zh-CN" sz="2800" dirty="0"/>
              <a:t>A</a:t>
            </a:r>
            <a:r>
              <a:rPr lang="zh-CN" altLang="en-US" sz="2800" dirty="0"/>
              <a:t>、码分复用</a:t>
            </a:r>
            <a:endParaRPr lang="en-US" altLang="zh-CN" sz="2800" dirty="0"/>
          </a:p>
          <a:p>
            <a:pPr marL="0" indent="0">
              <a:lnSpc>
                <a:spcPct val="114000"/>
              </a:lnSpc>
              <a:buNone/>
            </a:pPr>
            <a:r>
              <a:rPr lang="en-US" altLang="zh-CN" sz="2800" dirty="0"/>
              <a:t>B</a:t>
            </a:r>
            <a:r>
              <a:rPr lang="zh-CN" altLang="en-US" sz="2800" dirty="0"/>
              <a:t>、频分复用</a:t>
            </a:r>
            <a:endParaRPr lang="en-US" altLang="zh-CN" sz="2800" dirty="0"/>
          </a:p>
          <a:p>
            <a:pPr marL="0" indent="0">
              <a:lnSpc>
                <a:spcPct val="114000"/>
              </a:lnSpc>
              <a:buNone/>
            </a:pPr>
            <a:r>
              <a:rPr lang="en-US" altLang="zh-CN" sz="2800" dirty="0"/>
              <a:t>C</a:t>
            </a:r>
            <a:r>
              <a:rPr lang="zh-CN" altLang="en-US" sz="2800" dirty="0"/>
              <a:t>、时分复用</a:t>
            </a:r>
            <a:endParaRPr lang="en-US" altLang="zh-CN" sz="2800" dirty="0"/>
          </a:p>
          <a:p>
            <a:pPr marL="0" indent="0">
              <a:lnSpc>
                <a:spcPct val="114000"/>
              </a:lnSpc>
              <a:buNone/>
            </a:pPr>
            <a:r>
              <a:rPr lang="en-US" altLang="zh-CN" sz="2800" dirty="0"/>
              <a:t>D</a:t>
            </a:r>
            <a:r>
              <a:rPr lang="zh-CN" altLang="en-US" sz="2800" dirty="0"/>
              <a:t>、空分复用</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25228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476672"/>
            <a:ext cx="9066212" cy="4608512"/>
          </a:xfrm>
        </p:spPr>
        <p:txBody>
          <a:bodyPr/>
          <a:lstStyle/>
          <a:p>
            <a:pPr marL="0" indent="0">
              <a:lnSpc>
                <a:spcPct val="114000"/>
              </a:lnSpc>
              <a:buNone/>
            </a:pPr>
            <a:r>
              <a:rPr lang="en-US" altLang="zh-CN" sz="2800" dirty="0"/>
              <a:t>2</a:t>
            </a:r>
            <a:r>
              <a:rPr lang="zh-CN" altLang="en-US" sz="2800" dirty="0"/>
              <a:t>、在下列多路复用技术中，（  ）具有动态分配时隙</a:t>
            </a:r>
            <a:endParaRPr lang="en-US" altLang="zh-CN" sz="2800" dirty="0"/>
          </a:p>
          <a:p>
            <a:pPr marL="0" indent="0">
              <a:lnSpc>
                <a:spcPct val="114000"/>
              </a:lnSpc>
              <a:buNone/>
            </a:pPr>
            <a:r>
              <a:rPr lang="zh-CN" altLang="en-US" sz="2800" dirty="0"/>
              <a:t>的功能。</a:t>
            </a:r>
            <a:endParaRPr lang="en-US" altLang="zh-CN" sz="2800" dirty="0"/>
          </a:p>
          <a:p>
            <a:pPr marL="0" indent="0">
              <a:lnSpc>
                <a:spcPct val="114000"/>
              </a:lnSpc>
              <a:buNone/>
            </a:pPr>
            <a:r>
              <a:rPr lang="en-US" altLang="zh-CN" sz="2800" dirty="0"/>
              <a:t>A</a:t>
            </a:r>
            <a:r>
              <a:rPr lang="zh-CN" altLang="en-US" sz="2800" dirty="0"/>
              <a:t>、同步时分复用</a:t>
            </a:r>
            <a:endParaRPr lang="en-US" altLang="zh-CN" sz="2800" dirty="0"/>
          </a:p>
          <a:p>
            <a:pPr marL="0" indent="0">
              <a:lnSpc>
                <a:spcPct val="114000"/>
              </a:lnSpc>
              <a:buNone/>
            </a:pPr>
            <a:r>
              <a:rPr lang="en-US" altLang="zh-CN" sz="2800" dirty="0"/>
              <a:t>B</a:t>
            </a:r>
            <a:r>
              <a:rPr lang="zh-CN" altLang="en-US" sz="2800" dirty="0"/>
              <a:t>、统计时分复用</a:t>
            </a:r>
            <a:endParaRPr lang="en-US" altLang="zh-CN" sz="2800" dirty="0"/>
          </a:p>
          <a:p>
            <a:pPr marL="0" indent="0">
              <a:lnSpc>
                <a:spcPct val="114000"/>
              </a:lnSpc>
              <a:buNone/>
            </a:pPr>
            <a:r>
              <a:rPr lang="en-US" altLang="zh-CN" sz="2800" dirty="0"/>
              <a:t>C</a:t>
            </a:r>
            <a:r>
              <a:rPr lang="zh-CN" altLang="en-US" sz="2800" dirty="0"/>
              <a:t>、频分复用</a:t>
            </a:r>
            <a:endParaRPr lang="en-US" altLang="zh-CN" sz="2800" dirty="0"/>
          </a:p>
          <a:p>
            <a:pPr marL="0" indent="0">
              <a:lnSpc>
                <a:spcPct val="114000"/>
              </a:lnSpc>
              <a:buNone/>
            </a:pPr>
            <a:r>
              <a:rPr lang="en-US" altLang="zh-CN" sz="2800" dirty="0"/>
              <a:t>D</a:t>
            </a:r>
            <a:r>
              <a:rPr lang="zh-CN" altLang="en-US" sz="2800" dirty="0"/>
              <a:t>、码分复用</a:t>
            </a:r>
          </a:p>
        </p:txBody>
      </p:sp>
      <p:sp>
        <p:nvSpPr>
          <p:cNvPr id="3" name="Rectangle 3">
            <a:extLst>
              <a:ext uri="{FF2B5EF4-FFF2-40B4-BE49-F238E27FC236}">
                <a16:creationId xmlns:a16="http://schemas.microsoft.com/office/drawing/2014/main" id="{89E25777-A32D-5346-809C-CF8EFBFB5184}"/>
              </a:ext>
            </a:extLst>
          </p:cNvPr>
          <p:cNvSpPr txBox="1">
            <a:spLocks noChangeArrowheads="1"/>
          </p:cNvSpPr>
          <p:nvPr/>
        </p:nvSpPr>
        <p:spPr bwMode="auto">
          <a:xfrm>
            <a:off x="434176" y="5720587"/>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a:t>
            </a:r>
            <a:r>
              <a:rPr lang="en-US" altLang="zh-CN" sz="2800" kern="0" dirty="0"/>
              <a:t>B</a:t>
            </a:r>
            <a:endParaRPr lang="zh-CN" altLang="en-US" sz="2800" kern="0" dirty="0"/>
          </a:p>
        </p:txBody>
      </p:sp>
    </p:spTree>
    <p:extLst>
      <p:ext uri="{BB962C8B-B14F-4D97-AF65-F5344CB8AC3E}">
        <p14:creationId xmlns:p14="http://schemas.microsoft.com/office/powerpoint/2010/main" val="78275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34176" y="908720"/>
            <a:ext cx="9066212" cy="4608512"/>
          </a:xfrm>
        </p:spPr>
        <p:txBody>
          <a:bodyPr/>
          <a:lstStyle/>
          <a:p>
            <a:pPr marL="0" indent="0">
              <a:lnSpc>
                <a:spcPct val="114000"/>
              </a:lnSpc>
              <a:buNone/>
            </a:pPr>
            <a:r>
              <a:rPr lang="en-US" altLang="zh-CN" sz="2800" dirty="0"/>
              <a:t>3</a:t>
            </a:r>
            <a:r>
              <a:rPr lang="zh-CN" altLang="en-US" sz="2800" dirty="0"/>
              <a:t>、站点</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通过</a:t>
            </a:r>
            <a:r>
              <a:rPr lang="en-US" altLang="zh-CN" sz="2800" dirty="0"/>
              <a:t>CDMA</a:t>
            </a:r>
            <a:r>
              <a:rPr lang="zh-CN" altLang="en-US" sz="2800" dirty="0"/>
              <a:t>共享链路，</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的码片序列分别是</a:t>
            </a:r>
            <a:r>
              <a:rPr lang="en-US" altLang="zh-CN" sz="2800" dirty="0"/>
              <a:t>(1, 1, 1, 1)</a:t>
            </a:r>
            <a:r>
              <a:rPr lang="zh-CN" altLang="en-US" sz="2800" dirty="0"/>
              <a:t>、</a:t>
            </a:r>
            <a:r>
              <a:rPr lang="en-US" altLang="zh-CN" sz="2800" dirty="0"/>
              <a:t>(1, -1, 1, -1)</a:t>
            </a:r>
            <a:r>
              <a:rPr lang="zh-CN" altLang="en-US" sz="2800" dirty="0"/>
              <a:t>和</a:t>
            </a:r>
            <a:r>
              <a:rPr lang="en-US" altLang="zh-CN" sz="2800" dirty="0"/>
              <a:t>(1</a:t>
            </a:r>
            <a:r>
              <a:rPr lang="zh-CN" altLang="en-US" sz="2800" dirty="0"/>
              <a:t>， </a:t>
            </a:r>
            <a:r>
              <a:rPr lang="en-US" altLang="zh-CN" sz="2800" dirty="0"/>
              <a:t>1</a:t>
            </a:r>
            <a:r>
              <a:rPr lang="zh-CN" altLang="en-US" sz="2800" dirty="0"/>
              <a:t>， </a:t>
            </a:r>
            <a:r>
              <a:rPr lang="en-US" altLang="zh-CN" sz="2800" dirty="0"/>
              <a:t>-1</a:t>
            </a:r>
            <a:r>
              <a:rPr lang="zh-CN" altLang="en-US" sz="2800" dirty="0"/>
              <a:t>， </a:t>
            </a:r>
            <a:r>
              <a:rPr lang="en-US" altLang="zh-CN" sz="2800" dirty="0"/>
              <a:t>-1)</a:t>
            </a:r>
            <a:r>
              <a:rPr lang="zh-CN" altLang="en-US" sz="2800" dirty="0"/>
              <a:t>。若</a:t>
            </a:r>
            <a:r>
              <a:rPr lang="en-US" altLang="zh-CN" sz="2800" dirty="0"/>
              <a:t>C</a:t>
            </a:r>
            <a:r>
              <a:rPr lang="zh-CN" altLang="en-US" sz="2800" dirty="0"/>
              <a:t>从链路上收到的序列是</a:t>
            </a:r>
            <a:r>
              <a:rPr lang="en-US" altLang="zh-CN" sz="2800" dirty="0"/>
              <a:t>(2, 0, 2, 0, 0, -2, 0, -2, 0, 2, 0, 2)</a:t>
            </a:r>
            <a:r>
              <a:rPr lang="zh-CN" altLang="en-US" sz="2800" dirty="0"/>
              <a:t>，则</a:t>
            </a:r>
            <a:r>
              <a:rPr lang="en-US" altLang="zh-CN" sz="2800" dirty="0"/>
              <a:t>C</a:t>
            </a:r>
            <a:r>
              <a:rPr lang="zh-CN" altLang="en-US" sz="2800" dirty="0"/>
              <a:t>收到</a:t>
            </a:r>
            <a:r>
              <a:rPr lang="en-US" altLang="zh-CN" sz="2800" dirty="0"/>
              <a:t>A</a:t>
            </a:r>
            <a:r>
              <a:rPr lang="zh-CN" altLang="en-US" sz="2800" dirty="0"/>
              <a:t>发送的数据是（ ）。</a:t>
            </a:r>
            <a:endParaRPr lang="en-US" altLang="zh-CN" sz="2800" dirty="0"/>
          </a:p>
          <a:p>
            <a:pPr marL="0" indent="0">
              <a:lnSpc>
                <a:spcPct val="114000"/>
              </a:lnSpc>
              <a:buNone/>
            </a:pPr>
            <a:r>
              <a:rPr lang="en-US" altLang="zh-CN" sz="2800" dirty="0"/>
              <a:t>A</a:t>
            </a:r>
            <a:r>
              <a:rPr lang="zh-CN" altLang="en-US" sz="2800" dirty="0"/>
              <a:t>、</a:t>
            </a:r>
            <a:r>
              <a:rPr lang="en-US" altLang="zh-CN" sz="2800" dirty="0"/>
              <a:t>000</a:t>
            </a:r>
          </a:p>
          <a:p>
            <a:pPr marL="0" indent="0">
              <a:lnSpc>
                <a:spcPct val="114000"/>
              </a:lnSpc>
              <a:buNone/>
            </a:pPr>
            <a:r>
              <a:rPr lang="en-US" altLang="zh-CN" sz="2800" dirty="0"/>
              <a:t>B</a:t>
            </a:r>
            <a:r>
              <a:rPr lang="zh-CN" altLang="en-US" sz="2800" dirty="0"/>
              <a:t>、</a:t>
            </a:r>
            <a:r>
              <a:rPr lang="en-US" altLang="zh-CN" sz="2800" dirty="0"/>
              <a:t>101</a:t>
            </a:r>
          </a:p>
          <a:p>
            <a:pPr marL="0" indent="0">
              <a:lnSpc>
                <a:spcPct val="114000"/>
              </a:lnSpc>
              <a:buNone/>
            </a:pPr>
            <a:r>
              <a:rPr lang="en-US" altLang="zh-CN" sz="2800" dirty="0"/>
              <a:t>C</a:t>
            </a:r>
            <a:r>
              <a:rPr lang="zh-CN" altLang="en-US" sz="2800" dirty="0"/>
              <a:t>、</a:t>
            </a:r>
            <a:r>
              <a:rPr lang="en-US" altLang="zh-CN" sz="2800" dirty="0"/>
              <a:t>110</a:t>
            </a:r>
          </a:p>
          <a:p>
            <a:pPr marL="0" indent="0">
              <a:lnSpc>
                <a:spcPct val="114000"/>
              </a:lnSpc>
              <a:buNone/>
            </a:pPr>
            <a:r>
              <a:rPr lang="en-US" altLang="zh-CN" sz="2800" dirty="0"/>
              <a:t>D</a:t>
            </a:r>
            <a:r>
              <a:rPr lang="zh-CN" altLang="en-US" sz="2800" dirty="0"/>
              <a:t>、</a:t>
            </a:r>
            <a:r>
              <a:rPr lang="en-US" altLang="zh-CN" sz="2800" dirty="0"/>
              <a:t>111</a:t>
            </a:r>
            <a:endParaRPr lang="zh-CN" altLang="en-US" sz="2800" dirty="0"/>
          </a:p>
        </p:txBody>
      </p:sp>
    </p:spTree>
    <p:extLst>
      <p:ext uri="{BB962C8B-B14F-4D97-AF65-F5344CB8AC3E}">
        <p14:creationId xmlns:p14="http://schemas.microsoft.com/office/powerpoint/2010/main" val="26383935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836712"/>
            <a:ext cx="9066212" cy="4608512"/>
          </a:xfrm>
        </p:spPr>
        <p:txBody>
          <a:bodyPr/>
          <a:lstStyle/>
          <a:p>
            <a:pPr marL="0" indent="0">
              <a:lnSpc>
                <a:spcPct val="114000"/>
              </a:lnSpc>
              <a:buNone/>
            </a:pPr>
            <a:r>
              <a:rPr lang="zh-CN" altLang="en-US" sz="2800" dirty="0"/>
              <a:t>把收到的序列分成每</a:t>
            </a:r>
            <a:r>
              <a:rPr lang="en-US" altLang="zh-CN" sz="2800" dirty="0"/>
              <a:t>4</a:t>
            </a:r>
            <a:r>
              <a:rPr lang="zh-CN" altLang="en-US" sz="2800" dirty="0"/>
              <a:t>个数字一组，即</a:t>
            </a:r>
            <a:r>
              <a:rPr lang="en-US" altLang="zh-CN" sz="2800" dirty="0"/>
              <a:t>(2, 0, 2, 0), (0, -2, 0, -2), (0, 2, 0, 2)</a:t>
            </a:r>
            <a:r>
              <a:rPr lang="zh-CN" altLang="en-US" sz="2800" dirty="0"/>
              <a:t>，把这三组数据与</a:t>
            </a:r>
            <a:r>
              <a:rPr lang="en-US" altLang="zh-CN" sz="2800" dirty="0"/>
              <a:t>A</a:t>
            </a:r>
            <a:r>
              <a:rPr lang="zh-CN" altLang="en-US" sz="2800" dirty="0"/>
              <a:t>站的码片序列</a:t>
            </a:r>
            <a:r>
              <a:rPr lang="en-US" altLang="zh-CN" sz="2800" dirty="0"/>
              <a:t>(1, 1, 1, 1)</a:t>
            </a:r>
            <a:r>
              <a:rPr lang="zh-CN" altLang="en-US" sz="2800" dirty="0"/>
              <a:t>做规格化内积运算，结果是</a:t>
            </a:r>
            <a:r>
              <a:rPr lang="en-US" altLang="zh-CN" sz="2800" dirty="0"/>
              <a:t>1</a:t>
            </a:r>
            <a:r>
              <a:rPr lang="zh-CN" altLang="en-US" sz="2800" dirty="0"/>
              <a:t>，</a:t>
            </a:r>
            <a:r>
              <a:rPr lang="en-US" altLang="zh-CN" sz="2800" dirty="0"/>
              <a:t>-1</a:t>
            </a:r>
            <a:r>
              <a:rPr lang="zh-CN" altLang="en-US" sz="2800" dirty="0"/>
              <a:t>，</a:t>
            </a:r>
            <a:r>
              <a:rPr lang="en-US" altLang="zh-CN" sz="2800" dirty="0"/>
              <a:t>1</a:t>
            </a:r>
            <a:r>
              <a:rPr lang="zh-CN" altLang="en-US" sz="2800" dirty="0"/>
              <a:t>，因此</a:t>
            </a:r>
            <a:r>
              <a:rPr lang="en-US" altLang="zh-CN" sz="2800" dirty="0"/>
              <a:t>A</a:t>
            </a:r>
            <a:r>
              <a:rPr lang="zh-CN" altLang="en-US" sz="2800" dirty="0"/>
              <a:t>发送的数据是</a:t>
            </a:r>
            <a:r>
              <a:rPr lang="en-US" altLang="zh-CN" sz="2800" dirty="0"/>
              <a:t>101</a:t>
            </a:r>
            <a:r>
              <a:rPr lang="zh-CN" altLang="en-US" sz="2800" dirty="0"/>
              <a:t>，选</a:t>
            </a:r>
            <a:r>
              <a:rPr lang="en-US" altLang="zh-CN" sz="2800" dirty="0"/>
              <a:t>B</a:t>
            </a:r>
            <a:r>
              <a:rPr lang="zh-CN" altLang="en-US" sz="2800" dirty="0"/>
              <a:t>。</a:t>
            </a:r>
          </a:p>
        </p:txBody>
      </p:sp>
    </p:spTree>
    <p:extLst>
      <p:ext uri="{BB962C8B-B14F-4D97-AF65-F5344CB8AC3E}">
        <p14:creationId xmlns:p14="http://schemas.microsoft.com/office/powerpoint/2010/main" val="2125533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34176" y="908720"/>
            <a:ext cx="9066212" cy="3960440"/>
          </a:xfrm>
        </p:spPr>
        <p:txBody>
          <a:bodyPr/>
          <a:lstStyle/>
          <a:p>
            <a:pPr marL="0" indent="0">
              <a:lnSpc>
                <a:spcPct val="114000"/>
              </a:lnSpc>
              <a:buNone/>
            </a:pPr>
            <a:r>
              <a:rPr lang="en-US" altLang="zh-CN" sz="2800" dirty="0"/>
              <a:t>4</a:t>
            </a:r>
            <a:r>
              <a:rPr lang="zh-CN" altLang="en-US" sz="2800" dirty="0"/>
              <a:t>、</a:t>
            </a:r>
            <a:r>
              <a:rPr lang="en-US" altLang="zh-CN" sz="2800" dirty="0"/>
              <a:t>3</a:t>
            </a:r>
            <a:r>
              <a:rPr lang="zh-CN" altLang="en-US" sz="2800" dirty="0"/>
              <a:t>个站点</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通过</a:t>
            </a:r>
            <a:r>
              <a:rPr lang="en-US" altLang="zh-CN" sz="2800" dirty="0"/>
              <a:t>CDMA</a:t>
            </a:r>
            <a:r>
              <a:rPr lang="zh-CN" altLang="en-US" sz="2800" dirty="0"/>
              <a:t>共享链路，</a:t>
            </a:r>
            <a:r>
              <a:rPr lang="en-US" altLang="zh-CN" sz="2800" dirty="0"/>
              <a:t>A</a:t>
            </a:r>
            <a:r>
              <a:rPr lang="zh-CN" altLang="en-US" sz="2800" dirty="0"/>
              <a:t>的码片序列是</a:t>
            </a:r>
            <a:r>
              <a:rPr lang="en-US" altLang="zh-CN" sz="2800" dirty="0"/>
              <a:t>(+1, -1, -1, +1, +1, +1, +1, -1)</a:t>
            </a:r>
            <a:r>
              <a:rPr lang="zh-CN" altLang="en-US" sz="2800" dirty="0"/>
              <a:t> ，则</a:t>
            </a:r>
            <a:r>
              <a:rPr lang="en-US" altLang="zh-CN" sz="2800" dirty="0"/>
              <a:t>B</a:t>
            </a:r>
            <a:r>
              <a:rPr lang="zh-CN" altLang="en-US" sz="2800" dirty="0"/>
              <a:t>可以选用的码片序列是（ ）。</a:t>
            </a:r>
            <a:endParaRPr lang="en-US" altLang="zh-CN" sz="2800" dirty="0"/>
          </a:p>
          <a:p>
            <a:pPr marL="0" indent="0">
              <a:lnSpc>
                <a:spcPct val="114000"/>
              </a:lnSpc>
              <a:buNone/>
            </a:pPr>
            <a:r>
              <a:rPr lang="en-US" altLang="zh-CN" sz="2800" dirty="0"/>
              <a:t>A</a:t>
            </a:r>
            <a:r>
              <a:rPr lang="zh-CN" altLang="en-US" sz="2800" dirty="0"/>
              <a:t>、</a:t>
            </a:r>
            <a:r>
              <a:rPr lang="en-US" altLang="zh-CN" sz="2800" dirty="0"/>
              <a:t> (-1, -1, -1, +1, -1, +1, +1, +1)</a:t>
            </a:r>
            <a:r>
              <a:rPr lang="zh-CN" altLang="en-US" sz="2800" dirty="0"/>
              <a:t> </a:t>
            </a:r>
            <a:endParaRPr lang="en-US" altLang="zh-CN" sz="2800" dirty="0"/>
          </a:p>
          <a:p>
            <a:pPr marL="0" indent="0">
              <a:lnSpc>
                <a:spcPct val="114000"/>
              </a:lnSpc>
              <a:buNone/>
            </a:pPr>
            <a:r>
              <a:rPr lang="en-US" altLang="zh-CN" sz="2800" dirty="0"/>
              <a:t>B</a:t>
            </a:r>
            <a:r>
              <a:rPr lang="zh-CN" altLang="en-US" sz="2800" dirty="0"/>
              <a:t>、</a:t>
            </a:r>
            <a:r>
              <a:rPr lang="en-US" altLang="zh-CN" sz="2800" dirty="0"/>
              <a:t> (-1, +1, -1, -1, -1, +1, +1, +1)</a:t>
            </a:r>
            <a:r>
              <a:rPr lang="zh-CN" altLang="en-US" sz="2800" dirty="0"/>
              <a:t> </a:t>
            </a:r>
            <a:endParaRPr lang="en-US" altLang="zh-CN" sz="2800" dirty="0"/>
          </a:p>
          <a:p>
            <a:pPr marL="0" indent="0">
              <a:lnSpc>
                <a:spcPct val="114000"/>
              </a:lnSpc>
              <a:buNone/>
            </a:pPr>
            <a:r>
              <a:rPr lang="en-US" altLang="zh-CN" sz="2800" dirty="0"/>
              <a:t>C</a:t>
            </a:r>
            <a:r>
              <a:rPr lang="zh-CN" altLang="en-US" sz="2800" dirty="0"/>
              <a:t>、</a:t>
            </a:r>
            <a:r>
              <a:rPr lang="en-US" altLang="zh-CN" sz="2800" dirty="0"/>
              <a:t> (-1, +1, -1, +1, -1, +1, -1, +1)</a:t>
            </a:r>
            <a:r>
              <a:rPr lang="zh-CN" altLang="en-US" sz="2800" dirty="0"/>
              <a:t> </a:t>
            </a:r>
            <a:endParaRPr lang="en-US" altLang="zh-CN" sz="2800" dirty="0"/>
          </a:p>
          <a:p>
            <a:pPr marL="0" indent="0">
              <a:lnSpc>
                <a:spcPct val="114000"/>
              </a:lnSpc>
              <a:buNone/>
            </a:pPr>
            <a:r>
              <a:rPr lang="en-US" altLang="zh-CN" sz="2800" dirty="0"/>
              <a:t>D</a:t>
            </a:r>
            <a:r>
              <a:rPr lang="zh-CN" altLang="en-US" sz="2800" dirty="0"/>
              <a:t>、</a:t>
            </a:r>
            <a:r>
              <a:rPr lang="en-US" altLang="zh-CN" sz="2800" dirty="0"/>
              <a:t> (-1, +1, -1, +1, -1, +1, +1, +1)</a:t>
            </a:r>
            <a:r>
              <a:rPr lang="zh-CN" altLang="en-US" sz="2800" dirty="0"/>
              <a:t> </a:t>
            </a:r>
          </a:p>
        </p:txBody>
      </p:sp>
      <p:sp>
        <p:nvSpPr>
          <p:cNvPr id="2" name="Rectangle 3">
            <a:extLst>
              <a:ext uri="{FF2B5EF4-FFF2-40B4-BE49-F238E27FC236}">
                <a16:creationId xmlns:a16="http://schemas.microsoft.com/office/drawing/2014/main" id="{1F51B66B-A085-4599-9620-91153739D7CC}"/>
              </a:ext>
            </a:extLst>
          </p:cNvPr>
          <p:cNvSpPr txBox="1">
            <a:spLocks noChangeArrowheads="1"/>
          </p:cNvSpPr>
          <p:nvPr/>
        </p:nvSpPr>
        <p:spPr bwMode="auto">
          <a:xfrm>
            <a:off x="344488" y="5085184"/>
            <a:ext cx="9066212"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lnSpc>
                <a:spcPct val="114000"/>
              </a:lnSpc>
              <a:buFont typeface="Wingdings" pitchFamily="2" charset="2"/>
              <a:buNone/>
            </a:pPr>
            <a:r>
              <a:rPr lang="zh-CN" altLang="en-US" sz="2800" kern="0" dirty="0"/>
              <a:t>答案：选</a:t>
            </a:r>
            <a:r>
              <a:rPr lang="en-US" altLang="zh-CN" sz="2800" kern="0" dirty="0"/>
              <a:t>D</a:t>
            </a:r>
            <a:r>
              <a:rPr lang="zh-CN" altLang="en-US" sz="2800" kern="0" dirty="0"/>
              <a:t>，站点</a:t>
            </a:r>
            <a:r>
              <a:rPr lang="en-US" altLang="zh-CN" sz="2800" kern="0" dirty="0"/>
              <a:t>B</a:t>
            </a:r>
            <a:r>
              <a:rPr lang="zh-CN" altLang="en-US" sz="2800" kern="0" dirty="0"/>
              <a:t>的码片序列要和</a:t>
            </a:r>
            <a:r>
              <a:rPr lang="en-US" altLang="zh-CN" sz="2800" kern="0" dirty="0"/>
              <a:t>A</a:t>
            </a:r>
            <a:r>
              <a:rPr lang="zh-CN" altLang="en-US" sz="2800" kern="0" dirty="0"/>
              <a:t>的正交。</a:t>
            </a:r>
          </a:p>
        </p:txBody>
      </p:sp>
    </p:spTree>
    <p:extLst>
      <p:ext uri="{BB962C8B-B14F-4D97-AF65-F5344CB8AC3E}">
        <p14:creationId xmlns:p14="http://schemas.microsoft.com/office/powerpoint/2010/main" val="5674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4294967295"/>
          </p:nvPr>
        </p:nvSpPr>
        <p:spPr>
          <a:xfrm>
            <a:off x="419894" y="764704"/>
            <a:ext cx="9066212" cy="4608512"/>
          </a:xfrm>
        </p:spPr>
        <p:txBody>
          <a:bodyPr/>
          <a:lstStyle/>
          <a:p>
            <a:pPr marL="0" indent="0">
              <a:lnSpc>
                <a:spcPct val="114000"/>
              </a:lnSpc>
              <a:buNone/>
            </a:pPr>
            <a:r>
              <a:rPr lang="zh-CN" altLang="en-US" sz="2800" dirty="0"/>
              <a:t>作业：</a:t>
            </a:r>
            <a:r>
              <a:rPr lang="en-US" altLang="zh-CN" sz="2800" dirty="0"/>
              <a:t>P70  2-07  2-9  2-16</a:t>
            </a:r>
            <a:endParaRPr lang="zh-CN" altLang="en-US" sz="2800" dirty="0"/>
          </a:p>
        </p:txBody>
      </p:sp>
    </p:spTree>
    <p:extLst>
      <p:ext uri="{BB962C8B-B14F-4D97-AF65-F5344CB8AC3E}">
        <p14:creationId xmlns:p14="http://schemas.microsoft.com/office/powerpoint/2010/main" val="189848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105220"/>
            <a:ext cx="9289032" cy="870046"/>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itchFamily="2" charset="-122"/>
              </a:rPr>
              <a:t>一个数据通信系统</a:t>
            </a:r>
            <a:r>
              <a:rPr lang="zh-CN" altLang="en-US" sz="2400" b="1" dirty="0">
                <a:latin typeface="+mn-lt"/>
                <a:ea typeface="黑体" pitchFamily="2" charset="-122"/>
              </a:rPr>
              <a:t>包括</a:t>
            </a:r>
            <a:r>
              <a:rPr lang="zh-CN" altLang="zh-CN" sz="2400" b="1" dirty="0">
                <a:solidFill>
                  <a:srgbClr val="FF0000"/>
                </a:solidFill>
                <a:latin typeface="+mn-lt"/>
                <a:ea typeface="黑体" pitchFamily="2" charset="-122"/>
              </a:rPr>
              <a:t>三大部分</a:t>
            </a:r>
            <a:r>
              <a:rPr lang="zh-CN" altLang="en-US" sz="2400" b="1" dirty="0">
                <a:solidFill>
                  <a:srgbClr val="FF0000"/>
                </a:solidFill>
                <a:latin typeface="+mn-lt"/>
                <a:ea typeface="黑体" pitchFamily="2" charset="-122"/>
              </a:rPr>
              <a:t>：</a:t>
            </a:r>
            <a:r>
              <a:rPr lang="zh-CN" altLang="zh-CN" sz="2400" b="1" dirty="0">
                <a:latin typeface="+mn-lt"/>
                <a:ea typeface="黑体" pitchFamily="2" charset="-122"/>
              </a:rPr>
              <a:t>源系统（或发送端、发送方）、传输系统（或传输网络）和目的系统（或接收端、接收方）</a:t>
            </a:r>
            <a:r>
              <a:rPr lang="zh-CN" altLang="en-US" sz="2400" b="1" dirty="0">
                <a:latin typeface="+mn-lt"/>
                <a:ea typeface="黑体" pitchFamily="2" charset="-122"/>
              </a:rPr>
              <a:t>。</a:t>
            </a:r>
          </a:p>
        </p:txBody>
      </p:sp>
      <p:grpSp>
        <p:nvGrpSpPr>
          <p:cNvPr id="6" name="Group 107"/>
          <p:cNvGrpSpPr>
            <a:grpSpLocks/>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传输</a:t>
              </a:r>
            </a:p>
            <a:p>
              <a:pPr algn="l" defTabSz="762000" eaLnBrk="0" hangingPunct="0"/>
              <a:r>
                <a:rPr kumimoji="1" lang="zh-CN" altLang="en-US" sz="1800" b="1" dirty="0">
                  <a:solidFill>
                    <a:srgbClr val="0000CC"/>
                  </a:solidFill>
                  <a:latin typeface="+mn-lt"/>
                  <a:ea typeface="黑体" pitchFamily="2" charset="-122"/>
                </a:rPr>
                <a:t>系统</a:t>
              </a:r>
            </a:p>
          </p:txBody>
        </p:sp>
      </p:grpSp>
      <p:grpSp>
        <p:nvGrpSpPr>
          <p:cNvPr id="9" name="Group 102"/>
          <p:cNvGrpSpPr>
            <a:grpSpLocks/>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2" name="Group 104"/>
          <p:cNvGrpSpPr>
            <a:grpSpLocks/>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5" name="Group 106"/>
          <p:cNvGrpSpPr>
            <a:grpSpLocks/>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发送</a:t>
              </a:r>
              <a:endParaRPr kumimoji="1" lang="en-US" altLang="zh-CN" sz="1800" b="1" dirty="0">
                <a:solidFill>
                  <a:srgbClr val="0000CC"/>
                </a:solidFill>
                <a:latin typeface="+mn-lt"/>
                <a:ea typeface="黑体" pitchFamily="2" charset="-122"/>
              </a:endParaRPr>
            </a:p>
            <a:p>
              <a:pPr defTabSz="762000" eaLnBrk="0" hangingPunct="0"/>
              <a:r>
                <a:rPr kumimoji="1" lang="zh-CN" altLang="en-US" sz="1800" b="1" dirty="0">
                  <a:solidFill>
                    <a:srgbClr val="0000CC"/>
                  </a:solidFill>
                  <a:latin typeface="+mn-lt"/>
                  <a:ea typeface="黑体" pitchFamily="2" charset="-122"/>
                </a:rPr>
                <a:t>的信号</a:t>
              </a:r>
              <a:endParaRPr kumimoji="1" lang="en-US" altLang="zh-CN" sz="1800" b="1" dirty="0">
                <a:solidFill>
                  <a:srgbClr val="0000CC"/>
                </a:solidFill>
                <a:latin typeface="+mn-lt"/>
                <a:ea typeface="黑体" pitchFamily="2" charset="-122"/>
              </a:endParaRPr>
            </a:p>
            <a:p>
              <a:pPr defTabSz="762000" eaLnBrk="0" hangingPunct="0"/>
              <a:r>
                <a:rPr kumimoji="1" lang="en-US" altLang="zh-CN" b="1" dirty="0">
                  <a:solidFill>
                    <a:srgbClr val="0000CC"/>
                  </a:solidFill>
                  <a:latin typeface="+mn-lt"/>
                  <a:ea typeface="黑体" pitchFamily="2" charset="-122"/>
                </a:rPr>
                <a:t>(</a:t>
              </a:r>
              <a:r>
                <a:rPr kumimoji="1" lang="zh-CN" altLang="en-US" b="1" dirty="0">
                  <a:solidFill>
                    <a:srgbClr val="0000CC"/>
                  </a:solidFill>
                  <a:latin typeface="+mn-lt"/>
                  <a:ea typeface="黑体" pitchFamily="2" charset="-122"/>
                </a:rPr>
                <a:t>数字的或模拟的</a:t>
              </a:r>
              <a:r>
                <a:rPr kumimoji="1" lang="en-US" altLang="zh-CN" b="1" dirty="0">
                  <a:solidFill>
                    <a:srgbClr val="0000CC"/>
                  </a:solidFill>
                  <a:latin typeface="+mn-lt"/>
                  <a:ea typeface="黑体" pitchFamily="2" charset="-122"/>
                </a:rPr>
                <a:t>)</a:t>
              </a:r>
              <a:endParaRPr kumimoji="1" lang="zh-CN" altLang="en-US" sz="1800" b="1" dirty="0">
                <a:solidFill>
                  <a:srgbClr val="0000CC"/>
                </a:solidFill>
                <a:latin typeface="+mn-lt"/>
                <a:ea typeface="黑体"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18" name="Group 108"/>
          <p:cNvGrpSpPr>
            <a:grpSpLocks/>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itchFamily="2" charset="-122"/>
                </a:rPr>
                <a:t>接收</a:t>
              </a:r>
            </a:p>
            <a:p>
              <a:pPr defTabSz="762000" eaLnBrk="0" hangingPunct="0"/>
              <a:r>
                <a:rPr kumimoji="1" lang="zh-CN" altLang="en-US" sz="1800" b="1" dirty="0">
                  <a:solidFill>
                    <a:srgbClr val="0000CC"/>
                  </a:solidFill>
                  <a:latin typeface="+mn-lt"/>
                  <a:ea typeface="黑体" pitchFamily="2" charset="-122"/>
                </a:rPr>
                <a:t>的信号</a:t>
              </a:r>
              <a:endParaRPr kumimoji="1" lang="en-US" altLang="zh-CN" b="1" dirty="0">
                <a:solidFill>
                  <a:srgbClr val="0000CC"/>
                </a:solidFill>
                <a:latin typeface="+mn-lt"/>
                <a:ea typeface="黑体" pitchFamily="2" charset="-122"/>
              </a:endParaRPr>
            </a:p>
            <a:p>
              <a:pPr defTabSz="762000"/>
              <a:r>
                <a:rPr kumimoji="1" lang="en-US" altLang="zh-CN" b="1" dirty="0">
                  <a:solidFill>
                    <a:srgbClr val="0000CC"/>
                  </a:solidFill>
                  <a:ea typeface="黑体" pitchFamily="2" charset="-122"/>
                </a:rPr>
                <a:t>(</a:t>
              </a:r>
              <a:r>
                <a:rPr kumimoji="1" lang="zh-CN" altLang="en-US" b="1" dirty="0">
                  <a:solidFill>
                    <a:srgbClr val="0000CC"/>
                  </a:solidFill>
                  <a:ea typeface="黑体" pitchFamily="2" charset="-122"/>
                </a:rPr>
                <a:t>数字的或模拟的</a:t>
              </a:r>
              <a:r>
                <a:rPr kumimoji="1" lang="en-US" altLang="zh-CN" b="1" dirty="0">
                  <a:solidFill>
                    <a:srgbClr val="0000CC"/>
                  </a:solidFill>
                  <a:ea typeface="黑体" pitchFamily="2" charset="-122"/>
                </a:rPr>
                <a:t>)</a:t>
              </a:r>
              <a:endParaRPr kumimoji="1" lang="zh-CN" altLang="en-US" b="1" dirty="0">
                <a:solidFill>
                  <a:srgbClr val="0000CC"/>
                </a:solidFill>
                <a:ea typeface="黑体"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1" name="Group 110"/>
          <p:cNvGrpSpPr>
            <a:grpSpLocks/>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grpSp>
        <p:nvGrpSpPr>
          <p:cNvPr id="24" name="Group 103"/>
          <p:cNvGrpSpPr>
            <a:grpSpLocks/>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源点</a:t>
              </a:r>
            </a:p>
          </p:txBody>
        </p:sp>
      </p:grpSp>
      <p:grpSp>
        <p:nvGrpSpPr>
          <p:cNvPr id="27" name="Group 111"/>
          <p:cNvGrpSpPr>
            <a:grpSpLocks/>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终点</a:t>
              </a:r>
            </a:p>
          </p:txBody>
        </p:sp>
      </p:grpSp>
      <p:grpSp>
        <p:nvGrpSpPr>
          <p:cNvPr id="30" name="Group 105"/>
          <p:cNvGrpSpPr>
            <a:grpSpLocks/>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发送器</a:t>
              </a:r>
            </a:p>
          </p:txBody>
        </p:sp>
      </p:grpSp>
      <p:grpSp>
        <p:nvGrpSpPr>
          <p:cNvPr id="33" name="Group 109"/>
          <p:cNvGrpSpPr>
            <a:grpSpLocks/>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0" name="Group 80"/>
          <p:cNvGrpSpPr>
            <a:grpSpLocks/>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7" name="Freeform 97"/>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调制解调器</a:t>
            </a:r>
          </a:p>
        </p:txBody>
      </p:sp>
      <p:grpSp>
        <p:nvGrpSpPr>
          <p:cNvPr id="63" name="Group 47"/>
          <p:cNvGrpSpPr>
            <a:grpSpLocks/>
          </p:cNvGrpSpPr>
          <p:nvPr/>
        </p:nvGrpSpPr>
        <p:grpSpPr bwMode="auto">
          <a:xfrm>
            <a:off x="3228570" y="2795292"/>
            <a:ext cx="706835" cy="339725"/>
            <a:chOff x="2315" y="3965"/>
            <a:chExt cx="496" cy="254"/>
          </a:xfrm>
        </p:grpSpPr>
        <p:sp>
          <p:nvSpPr>
            <p:cNvPr id="64"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5"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6"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67"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sp>
        <p:nvSpPr>
          <p:cNvPr id="68" name="Freeform 52"/>
          <p:cNvSpPr>
            <a:spLocks/>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输入</a:t>
            </a:r>
          </a:p>
          <a:p>
            <a:pPr algn="l" defTabSz="762000" eaLnBrk="0" hangingPunct="0"/>
            <a:r>
              <a:rPr kumimoji="1" lang="zh-CN" altLang="en-US" sz="1800" b="1">
                <a:solidFill>
                  <a:srgbClr val="0000CC"/>
                </a:solidFill>
                <a:latin typeface="+mn-lt"/>
                <a:ea typeface="黑体"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显示</a:t>
            </a:r>
          </a:p>
          <a:p>
            <a:pPr algn="l" defTabSz="762000" eaLnBrk="0" hangingPunct="0"/>
            <a:r>
              <a:rPr kumimoji="1" lang="zh-CN" altLang="en-US" sz="1800" b="1">
                <a:solidFill>
                  <a:srgbClr val="0000CC"/>
                </a:solidFill>
                <a:latin typeface="+mn-lt"/>
                <a:ea typeface="黑体" pitchFamily="2" charset="-122"/>
              </a:rPr>
              <a:t>汉字</a:t>
            </a:r>
          </a:p>
        </p:txBody>
      </p:sp>
      <p:sp>
        <p:nvSpPr>
          <p:cNvPr id="75" name="Freeform 59"/>
          <p:cNvSpPr>
            <a:spLocks/>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76" name="Group 60"/>
          <p:cNvGrpSpPr>
            <a:grpSpLocks/>
          </p:cNvGrpSpPr>
          <p:nvPr/>
        </p:nvGrpSpPr>
        <p:grpSpPr bwMode="auto">
          <a:xfrm>
            <a:off x="6057628" y="2795292"/>
            <a:ext cx="708554" cy="339725"/>
            <a:chOff x="2315" y="3965"/>
            <a:chExt cx="496" cy="254"/>
          </a:xfrm>
        </p:grpSpPr>
        <p:sp>
          <p:nvSpPr>
            <p:cNvPr id="77"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8"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79"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sp>
          <p:nvSpPr>
            <p:cNvPr id="80"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itchFamily="2" charset="-122"/>
              </a:endParaRPr>
            </a:p>
          </p:txBody>
        </p:sp>
      </p:grpSp>
      <p:grpSp>
        <p:nvGrpSpPr>
          <p:cNvPr id="81" name="Group 113"/>
          <p:cNvGrpSpPr>
            <a:grpSpLocks/>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数据通信系统</a:t>
              </a:r>
            </a:p>
          </p:txBody>
        </p:sp>
      </p:grpSp>
      <p:grpSp>
        <p:nvGrpSpPr>
          <p:cNvPr id="84" name="Group 99"/>
          <p:cNvGrpSpPr>
            <a:grpSpLocks/>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86" name="Group 98"/>
            <p:cNvGrpSpPr>
              <a:grpSpLocks/>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itchFamily="2" charset="-122"/>
                  </a:rPr>
                  <a:t>源系统</a:t>
                </a:r>
              </a:p>
            </p:txBody>
          </p:sp>
        </p:grpSp>
      </p:grpSp>
      <p:grpSp>
        <p:nvGrpSpPr>
          <p:cNvPr id="89" name="Group 101"/>
          <p:cNvGrpSpPr>
            <a:grpSpLocks/>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itchFamily="2" charset="-122"/>
                </a:rPr>
                <a:t>目的系统</a:t>
              </a:r>
            </a:p>
          </p:txBody>
        </p:sp>
      </p:grpSp>
      <p:grpSp>
        <p:nvGrpSpPr>
          <p:cNvPr id="92" name="Group 100"/>
          <p:cNvGrpSpPr>
            <a:grpSpLocks/>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a:grpSpLocks/>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a:latin typeface="+mn-lt"/>
                <a:ea typeface="黑体" pitchFamily="2" charset="-122"/>
              </a:rPr>
              <a:t>数据通信系统的模型</a:t>
            </a:r>
            <a:endParaRPr lang="zh-CN" altLang="en-US" sz="2400" b="1" dirty="0">
              <a:latin typeface="+mn-lt"/>
              <a:ea typeface="黑体" pitchFamily="2" charset="-122"/>
            </a:endParaRPr>
          </a:p>
        </p:txBody>
      </p:sp>
    </p:spTree>
    <p:extLst>
      <p:ext uri="{BB962C8B-B14F-4D97-AF65-F5344CB8AC3E}">
        <p14:creationId xmlns:p14="http://schemas.microsoft.com/office/powerpoint/2010/main" val="2041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常用术语</a:t>
            </a:r>
          </a:p>
        </p:txBody>
      </p:sp>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代表消息的参数的取值是连续的。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代表消息的参数的取值是离散的。 </a:t>
            </a:r>
          </a:p>
        </p:txBody>
      </p:sp>
    </p:spTree>
    <p:extLst>
      <p:ext uri="{BB962C8B-B14F-4D97-AF65-F5344CB8AC3E}">
        <p14:creationId xmlns:p14="http://schemas.microsoft.com/office/powerpoint/2010/main" val="2860896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1163</TotalTime>
  <Words>5452</Words>
  <Application>Microsoft Macintosh PowerPoint</Application>
  <PresentationFormat>A4 纸张(210x297 毫米)</PresentationFormat>
  <Paragraphs>677</Paragraphs>
  <Slides>75</Slides>
  <Notes>65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85" baseType="lpstr">
      <vt:lpstr>黑体</vt:lpstr>
      <vt:lpstr>宋体</vt:lpstr>
      <vt:lpstr>Arial</vt:lpstr>
      <vt:lpstr>Arial Rounded MT Bold</vt:lpstr>
      <vt:lpstr>Cambria Math</vt:lpstr>
      <vt:lpstr>Times New Roman</vt:lpstr>
      <vt:lpstr>Wingdings</vt:lpstr>
      <vt:lpstr>CN(myzh)Icon</vt:lpstr>
      <vt:lpstr>公式</vt:lpstr>
      <vt:lpstr>Equation</vt:lpstr>
      <vt:lpstr>第 2 章  物理层</vt:lpstr>
      <vt:lpstr>第 2 章  物理层</vt:lpstr>
      <vt:lpstr>2.1  物理层的基本概念</vt:lpstr>
      <vt:lpstr>物理层的主要任务</vt:lpstr>
      <vt:lpstr>PowerPoint 演示文稿</vt:lpstr>
      <vt:lpstr>PowerPoint 演示文稿</vt:lpstr>
      <vt:lpstr>2.2  数据通信的基础知识</vt:lpstr>
      <vt:lpstr>2.2.1  数据通信系统的模型</vt:lpstr>
      <vt:lpstr>常用术语</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正交振幅调制 QAM (Quadrature Amplitude Modulation) </vt:lpstr>
      <vt:lpstr>PowerPoint 演示文稿</vt:lpstr>
      <vt:lpstr>PowerPoint 演示文稿</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PowerPoint 演示文稿</vt:lpstr>
      <vt:lpstr>PowerPoint 演示文稿</vt:lpstr>
      <vt:lpstr>2.3  物理层下面的传输媒体</vt:lpstr>
      <vt:lpstr>2.3  物理层下面的传输媒体</vt:lpstr>
      <vt:lpstr>2.3.1  导引型传输媒体</vt:lpstr>
      <vt:lpstr>2.3.1  导引型传输媒体</vt:lpstr>
      <vt:lpstr>2.3.1  导引型传输媒体</vt:lpstr>
      <vt:lpstr>2.3.1  导引型传输媒体</vt:lpstr>
      <vt:lpstr>光线在光纤中的折射 </vt:lpstr>
      <vt:lpstr>光纤的工作原理</vt:lpstr>
      <vt:lpstr>多模光纤与单模光纤</vt:lpstr>
      <vt:lpstr>多模光纤与单模光纤</vt:lpstr>
      <vt:lpstr>光纤优点</vt:lpstr>
      <vt:lpstr>2.3.2  非导引型传输媒体 </vt:lpstr>
      <vt:lpstr>PowerPoint 演示文稿</vt:lpstr>
      <vt:lpstr>PowerPoint 演示文稿</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统计时分复用STDM (Statistic TDM) </vt:lpstr>
      <vt:lpstr>统计时分复用 STDM (Statistic TDM)  </vt:lpstr>
      <vt:lpstr>2.4.2   波分复用 WDM (Wavelength Division Multiplexing)  </vt:lpstr>
      <vt:lpstr>2.4.3   码分复用 CDM (Code Division Multiplexing)  </vt:lpstr>
      <vt:lpstr>码片序列(chip sequence) </vt:lpstr>
      <vt:lpstr>码片序列(chip sequence) </vt:lpstr>
      <vt:lpstr>码片序列实现了扩频</vt:lpstr>
      <vt:lpstr>CDMA 的重要特点</vt:lpstr>
      <vt:lpstr>码片序列的正交关系 </vt:lpstr>
      <vt:lpstr>正交关系的另一个重要特性 </vt:lpstr>
      <vt:lpstr>CDMA的工作原理</vt:lpstr>
      <vt:lpstr>CDMA的工作原理</vt:lpstr>
      <vt:lpstr>CDMA的工作原理</vt:lpstr>
      <vt:lpstr>CDMA的工作原理</vt:lpstr>
      <vt:lpstr>CDMA 的工作原理 </vt:lpstr>
      <vt:lpstr>CDMA的工作原理</vt:lpstr>
      <vt:lpstr>CDMA的工作原理</vt:lpstr>
      <vt:lpstr>PowerPoint 演示文稿</vt:lpstr>
      <vt:lpstr>PowerPoint 演示文稿</vt:lpstr>
      <vt:lpstr>PowerPoint 演示文稿</vt:lpstr>
      <vt:lpstr>PowerPoint 演示文稿</vt:lpstr>
      <vt:lpstr>PowerPoint 演示文稿</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龙威旭</cp:lastModifiedBy>
  <cp:revision>30</cp:revision>
  <dcterms:created xsi:type="dcterms:W3CDTF">2016-10-04T02:36:21Z</dcterms:created>
  <dcterms:modified xsi:type="dcterms:W3CDTF">2023-12-11T14:53:17Z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