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5"/>
  </p:notesMasterIdLst>
  <p:handoutMasterIdLst>
    <p:handoutMasterId r:id="rId17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403" r:id="rId14"/>
    <p:sldId id="268" r:id="rId15"/>
    <p:sldId id="404" r:id="rId16"/>
    <p:sldId id="269" r:id="rId17"/>
    <p:sldId id="270" r:id="rId18"/>
    <p:sldId id="271" r:id="rId19"/>
    <p:sldId id="424" r:id="rId20"/>
    <p:sldId id="272" r:id="rId21"/>
    <p:sldId id="273" r:id="rId22"/>
    <p:sldId id="274" r:id="rId23"/>
    <p:sldId id="406" r:id="rId24"/>
    <p:sldId id="275" r:id="rId25"/>
    <p:sldId id="276" r:id="rId26"/>
    <p:sldId id="277" r:id="rId27"/>
    <p:sldId id="405" r:id="rId28"/>
    <p:sldId id="278" r:id="rId29"/>
    <p:sldId id="279" r:id="rId30"/>
    <p:sldId id="280" r:id="rId31"/>
    <p:sldId id="422" r:id="rId32"/>
    <p:sldId id="423" r:id="rId33"/>
    <p:sldId id="281" r:id="rId34"/>
    <p:sldId id="282" r:id="rId35"/>
    <p:sldId id="283" r:id="rId36"/>
    <p:sldId id="284" r:id="rId37"/>
    <p:sldId id="285" r:id="rId38"/>
    <p:sldId id="286" r:id="rId39"/>
    <p:sldId id="287" r:id="rId40"/>
    <p:sldId id="418" r:id="rId41"/>
    <p:sldId id="288" r:id="rId42"/>
    <p:sldId id="289" r:id="rId43"/>
    <p:sldId id="290" r:id="rId44"/>
    <p:sldId id="292" r:id="rId45"/>
    <p:sldId id="293" r:id="rId46"/>
    <p:sldId id="425" r:id="rId47"/>
    <p:sldId id="426" r:id="rId48"/>
    <p:sldId id="295" r:id="rId49"/>
    <p:sldId id="296" r:id="rId50"/>
    <p:sldId id="427"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428" r:id="rId76"/>
    <p:sldId id="321" r:id="rId77"/>
    <p:sldId id="322" r:id="rId78"/>
    <p:sldId id="429" r:id="rId79"/>
    <p:sldId id="323" r:id="rId80"/>
    <p:sldId id="324" r:id="rId81"/>
    <p:sldId id="357" r:id="rId82"/>
    <p:sldId id="325" r:id="rId83"/>
    <p:sldId id="430" r:id="rId84"/>
    <p:sldId id="464" r:id="rId85"/>
    <p:sldId id="431" r:id="rId86"/>
    <p:sldId id="432" r:id="rId87"/>
    <p:sldId id="433" r:id="rId88"/>
    <p:sldId id="434" r:id="rId89"/>
    <p:sldId id="435" r:id="rId90"/>
    <p:sldId id="436" r:id="rId91"/>
    <p:sldId id="437" r:id="rId92"/>
    <p:sldId id="438" r:id="rId93"/>
    <p:sldId id="439" r:id="rId94"/>
    <p:sldId id="440" r:id="rId95"/>
    <p:sldId id="460" r:id="rId96"/>
    <p:sldId id="326" r:id="rId97"/>
    <p:sldId id="327" r:id="rId98"/>
    <p:sldId id="328" r:id="rId99"/>
    <p:sldId id="329" r:id="rId100"/>
    <p:sldId id="330" r:id="rId101"/>
    <p:sldId id="331" r:id="rId102"/>
    <p:sldId id="332" r:id="rId103"/>
    <p:sldId id="461" r:id="rId104"/>
    <p:sldId id="462" r:id="rId105"/>
    <p:sldId id="333" r:id="rId106"/>
    <p:sldId id="334" r:id="rId107"/>
    <p:sldId id="335" r:id="rId108"/>
    <p:sldId id="336" r:id="rId109"/>
    <p:sldId id="337" r:id="rId110"/>
    <p:sldId id="338" r:id="rId111"/>
    <p:sldId id="339" r:id="rId112"/>
    <p:sldId id="340" r:id="rId113"/>
    <p:sldId id="341" r:id="rId114"/>
    <p:sldId id="342" r:id="rId115"/>
    <p:sldId id="463" r:id="rId116"/>
    <p:sldId id="345" r:id="rId117"/>
    <p:sldId id="346" r:id="rId118"/>
    <p:sldId id="347" r:id="rId119"/>
    <p:sldId id="348" r:id="rId120"/>
    <p:sldId id="349" r:id="rId121"/>
    <p:sldId id="350" r:id="rId122"/>
    <p:sldId id="351" r:id="rId123"/>
    <p:sldId id="352" r:id="rId124"/>
    <p:sldId id="353" r:id="rId125"/>
    <p:sldId id="354" r:id="rId126"/>
    <p:sldId id="355" r:id="rId127"/>
    <p:sldId id="356" r:id="rId128"/>
    <p:sldId id="465" r:id="rId129"/>
    <p:sldId id="358" r:id="rId130"/>
    <p:sldId id="359" r:id="rId131"/>
    <p:sldId id="360" r:id="rId132"/>
    <p:sldId id="361" r:id="rId133"/>
    <p:sldId id="362" r:id="rId134"/>
    <p:sldId id="363" r:id="rId135"/>
    <p:sldId id="364" r:id="rId136"/>
    <p:sldId id="365" r:id="rId137"/>
    <p:sldId id="366" r:id="rId138"/>
    <p:sldId id="367" r:id="rId139"/>
    <p:sldId id="466" r:id="rId140"/>
    <p:sldId id="467" r:id="rId141"/>
    <p:sldId id="368" r:id="rId142"/>
    <p:sldId id="369" r:id="rId143"/>
    <p:sldId id="370" r:id="rId144"/>
    <p:sldId id="371" r:id="rId145"/>
    <p:sldId id="372" r:id="rId146"/>
    <p:sldId id="468" r:id="rId147"/>
    <p:sldId id="469" r:id="rId148"/>
    <p:sldId id="373" r:id="rId149"/>
    <p:sldId id="374" r:id="rId150"/>
    <p:sldId id="375" r:id="rId151"/>
    <p:sldId id="376" r:id="rId152"/>
    <p:sldId id="470" r:id="rId153"/>
    <p:sldId id="471" r:id="rId154"/>
    <p:sldId id="472" r:id="rId155"/>
    <p:sldId id="377" r:id="rId156"/>
    <p:sldId id="378" r:id="rId157"/>
    <p:sldId id="379" r:id="rId158"/>
    <p:sldId id="380" r:id="rId159"/>
    <p:sldId id="381" r:id="rId160"/>
    <p:sldId id="382" r:id="rId161"/>
    <p:sldId id="383" r:id="rId162"/>
    <p:sldId id="473" r:id="rId163"/>
    <p:sldId id="384" r:id="rId164"/>
    <p:sldId id="385" r:id="rId165"/>
    <p:sldId id="386" r:id="rId166"/>
    <p:sldId id="387" r:id="rId167"/>
    <p:sldId id="388" r:id="rId168"/>
    <p:sldId id="394" r:id="rId169"/>
    <p:sldId id="395" r:id="rId170"/>
    <p:sldId id="399" r:id="rId171"/>
    <p:sldId id="474" r:id="rId172"/>
    <p:sldId id="475" r:id="rId173"/>
    <p:sldId id="476" r:id="rId174"/>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81" d="100"/>
          <a:sy n="81" d="100"/>
        </p:scale>
        <p:origin x="1243"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117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118</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119</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120</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121</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122</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123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124</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125</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126</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13</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164678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127</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128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95168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131</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132</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133</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134</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139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471316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39822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33125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89199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14</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148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149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150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152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8164580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153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286975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154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053914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156</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157</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158</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159</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15</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1501517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161</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162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798469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164</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165</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166</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167</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168</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169</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170</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171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273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16</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172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603667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173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5347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17</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18</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8236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20</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21</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22</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23</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17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24</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25</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6297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29</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30</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472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1655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34</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35</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36</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37</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38</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231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44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4951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34385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49</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50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593200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52</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54</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55</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56</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57</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58</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59</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60</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61</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62</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63</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64</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65</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66</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67</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68</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69</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70</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71</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72</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73</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74</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75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417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76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77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78</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112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79</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80</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81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18029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57680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4119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49619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683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65249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8591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39630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91</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4767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552988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50695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62503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41752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98</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99</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100</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101</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102</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25714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00981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105</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106</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110</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112</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116</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6.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a:t>10BASE-T </a:t>
            </a:r>
            <a:r>
              <a:rPr lang="zh-CN" altLang="en-US" sz="3600" dirty="0"/>
              <a:t>以太网在局域网中的统治地位</a:t>
            </a:r>
          </a:p>
        </p:txBody>
      </p:sp>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dirty="0"/>
              <a:t>(1) </a:t>
            </a:r>
            <a:r>
              <a:rPr lang="zh-CN" altLang="en-US" dirty="0"/>
              <a:t>集线器是使用电子器件来模拟实际电缆线的工作，因此整个系统仍然像一个传统的以太网那样运行。 </a:t>
            </a:r>
          </a:p>
          <a:p>
            <a:r>
              <a:rPr lang="en-US" altLang="zh-CN" dirty="0">
                <a:solidFill>
                  <a:srgbClr val="0000CC"/>
                </a:solidFill>
              </a:rPr>
              <a:t>(2) </a:t>
            </a:r>
            <a:r>
              <a:rPr lang="zh-CN" altLang="en-US" dirty="0">
                <a:solidFill>
                  <a:srgbClr val="0000CC"/>
                </a:solidFill>
              </a:rPr>
              <a:t>使用集线器的以太网在</a:t>
            </a:r>
            <a:r>
              <a:rPr lang="zh-CN" altLang="en-US" dirty="0">
                <a:solidFill>
                  <a:srgbClr val="FF0000"/>
                </a:solidFill>
              </a:rPr>
              <a:t>逻辑上仍是一个总线网，</a:t>
            </a:r>
            <a:r>
              <a:rPr lang="zh-CN" altLang="en-US" dirty="0">
                <a:solidFill>
                  <a:srgbClr val="0000CC"/>
                </a:solidFill>
              </a:rPr>
              <a:t>各工作站使用的还是 </a:t>
            </a:r>
            <a:r>
              <a:rPr lang="en-US" altLang="zh-CN" dirty="0">
                <a:solidFill>
                  <a:srgbClr val="0000CC"/>
                </a:solidFill>
              </a:rPr>
              <a:t>CSMA/CD</a:t>
            </a:r>
            <a:r>
              <a:rPr lang="en-US" altLang="zh-CN" b="1" dirty="0">
                <a:solidFill>
                  <a:srgbClr val="0000CC"/>
                </a:solidFill>
              </a:rPr>
              <a:t> </a:t>
            </a:r>
            <a:r>
              <a:rPr lang="zh-CN" altLang="en-US" dirty="0">
                <a:solidFill>
                  <a:srgbClr val="0000CC"/>
                </a:solidFill>
              </a:rPr>
              <a:t>协议，并</a:t>
            </a:r>
            <a:r>
              <a:rPr lang="zh-CN" altLang="en-US" dirty="0">
                <a:solidFill>
                  <a:srgbClr val="FF0000"/>
                </a:solidFill>
              </a:rPr>
              <a:t>共享逻辑上的总线。</a:t>
            </a:r>
            <a:r>
              <a:rPr lang="zh-CN" altLang="en-US" dirty="0">
                <a:solidFill>
                  <a:srgbClr val="0000CC"/>
                </a:solidFill>
              </a:rPr>
              <a:t> </a:t>
            </a:r>
          </a:p>
          <a:p>
            <a:r>
              <a:rPr lang="en-US" altLang="zh-CN" dirty="0"/>
              <a:t>(3) </a:t>
            </a:r>
            <a:r>
              <a:rPr lang="zh-CN" altLang="en-US" dirty="0"/>
              <a:t>集线器很像一个多接口的转发器，</a:t>
            </a:r>
            <a:r>
              <a:rPr lang="zh-CN" altLang="en-US" dirty="0">
                <a:solidFill>
                  <a:srgbClr val="FF0000"/>
                </a:solidFill>
              </a:rPr>
              <a:t>工作在物理层。</a:t>
            </a:r>
            <a:endParaRPr lang="en-US" altLang="zh-CN" dirty="0">
              <a:solidFill>
                <a:srgbClr val="FF0000"/>
              </a:solidFill>
            </a:endParaRPr>
          </a:p>
          <a:p>
            <a:r>
              <a:rPr lang="en-US" altLang="zh-CN" dirty="0"/>
              <a:t>(4) </a:t>
            </a:r>
            <a:r>
              <a:rPr lang="zh-CN" altLang="zh-CN" dirty="0"/>
              <a:t>集线器采用了专门的芯片，进行自适应串音回波抵消</a:t>
            </a:r>
            <a:r>
              <a:rPr lang="zh-CN" altLang="en-US" dirty="0"/>
              <a:t>，减少了</a:t>
            </a:r>
            <a:r>
              <a:rPr lang="zh-CN" altLang="zh-CN" dirty="0"/>
              <a:t>近端串音</a:t>
            </a:r>
            <a:r>
              <a:rPr lang="zh-CN" altLang="en-US" dirty="0"/>
              <a:t>。</a:t>
            </a:r>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5</a:t>
            </a:r>
            <a:r>
              <a:rPr lang="zh-CN" altLang="en-US" sz="2800" dirty="0"/>
              <a:t>、</a:t>
            </a:r>
            <a:r>
              <a:rPr lang="en-US" altLang="zh-CN" sz="2800" dirty="0"/>
              <a:t>10BaseT</a:t>
            </a:r>
            <a:r>
              <a:rPr lang="zh-CN" altLang="en-US" sz="2800" dirty="0"/>
              <a:t>以太网采用的传输介质是（ ）。</a:t>
            </a:r>
            <a:endParaRPr lang="en-US" altLang="zh-CN" sz="2800" dirty="0"/>
          </a:p>
          <a:p>
            <a:pPr marL="0" indent="0">
              <a:lnSpc>
                <a:spcPct val="114000"/>
              </a:lnSpc>
              <a:buNone/>
            </a:pPr>
            <a:r>
              <a:rPr lang="en-US" altLang="zh-CN" sz="2800" dirty="0"/>
              <a:t>A</a:t>
            </a:r>
            <a:r>
              <a:rPr lang="zh-CN" altLang="en-US" sz="2800" dirty="0"/>
              <a:t>、双绞线</a:t>
            </a:r>
            <a:endParaRPr lang="en-US" altLang="zh-CN" sz="2800" dirty="0"/>
          </a:p>
          <a:p>
            <a:pPr marL="0" indent="0">
              <a:lnSpc>
                <a:spcPct val="114000"/>
              </a:lnSpc>
              <a:buNone/>
            </a:pPr>
            <a:r>
              <a:rPr lang="en-US" altLang="zh-CN" sz="2800" dirty="0"/>
              <a:t>B</a:t>
            </a:r>
            <a:r>
              <a:rPr lang="zh-CN" altLang="en-US" sz="2800" dirty="0"/>
              <a:t>、同轴电缆</a:t>
            </a:r>
            <a:endParaRPr lang="en-US" altLang="zh-CN" sz="2800" dirty="0"/>
          </a:p>
          <a:p>
            <a:pPr marL="0" indent="0">
              <a:lnSpc>
                <a:spcPct val="114000"/>
              </a:lnSpc>
              <a:buNone/>
            </a:pPr>
            <a:r>
              <a:rPr lang="en-US" altLang="zh-CN" sz="2800" dirty="0"/>
              <a:t>C</a:t>
            </a:r>
            <a:r>
              <a:rPr lang="zh-CN" altLang="en-US" sz="2800" dirty="0"/>
              <a:t>、光纤</a:t>
            </a:r>
            <a:endParaRPr lang="en-US" altLang="zh-CN" sz="2800" dirty="0"/>
          </a:p>
          <a:p>
            <a:pPr marL="0" indent="0">
              <a:lnSpc>
                <a:spcPct val="114000"/>
              </a:lnSpc>
              <a:buNone/>
            </a:pPr>
            <a:r>
              <a:rPr lang="en-US" altLang="zh-CN" sz="2800" dirty="0"/>
              <a:t>D</a:t>
            </a:r>
            <a:r>
              <a:rPr lang="zh-CN" altLang="en-US" sz="2800" dirty="0"/>
              <a:t>、微波</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34820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024336"/>
          </a:xfrm>
        </p:spPr>
        <p:txBody>
          <a:bodyPr/>
          <a:lstStyle/>
          <a:p>
            <a:pPr marL="0" indent="0">
              <a:lnSpc>
                <a:spcPct val="114000"/>
              </a:lnSpc>
              <a:buNone/>
            </a:pPr>
            <a:r>
              <a:rPr lang="en-US" altLang="zh-CN" sz="2800" dirty="0"/>
              <a:t>6</a:t>
            </a:r>
            <a:r>
              <a:rPr lang="zh-CN" altLang="en-US" sz="2800" dirty="0"/>
              <a:t>、一般来说，集线器连接的网络在拓扑结构上属于（ ）。</a:t>
            </a:r>
            <a:endParaRPr lang="en-US" altLang="zh-CN" sz="2800" dirty="0"/>
          </a:p>
          <a:p>
            <a:pPr marL="0" indent="0">
              <a:lnSpc>
                <a:spcPct val="114000"/>
              </a:lnSpc>
              <a:buNone/>
            </a:pPr>
            <a:r>
              <a:rPr lang="en-US" altLang="zh-CN" sz="2800" dirty="0"/>
              <a:t>A</a:t>
            </a:r>
            <a:r>
              <a:rPr lang="zh-CN" altLang="en-US" sz="2800" dirty="0"/>
              <a:t>、网状</a:t>
            </a:r>
            <a:endParaRPr lang="en-US" altLang="zh-CN" sz="2800" dirty="0"/>
          </a:p>
          <a:p>
            <a:pPr marL="0" indent="0">
              <a:lnSpc>
                <a:spcPct val="114000"/>
              </a:lnSpc>
              <a:buNone/>
            </a:pPr>
            <a:r>
              <a:rPr lang="en-US" altLang="zh-CN" sz="2800" dirty="0"/>
              <a:t>B</a:t>
            </a:r>
            <a:r>
              <a:rPr lang="zh-CN" altLang="en-US" sz="2800" dirty="0"/>
              <a:t>、树形</a:t>
            </a:r>
            <a:endParaRPr lang="en-US" altLang="zh-CN" sz="2800" dirty="0"/>
          </a:p>
          <a:p>
            <a:pPr marL="0" indent="0">
              <a:lnSpc>
                <a:spcPct val="114000"/>
              </a:lnSpc>
              <a:buNone/>
            </a:pPr>
            <a:r>
              <a:rPr lang="en-US" altLang="zh-CN" sz="2800" dirty="0"/>
              <a:t>C</a:t>
            </a:r>
            <a:r>
              <a:rPr lang="zh-CN" altLang="en-US" sz="2800" dirty="0"/>
              <a:t>、环形</a:t>
            </a:r>
            <a:endParaRPr lang="en-US" altLang="zh-CN" sz="2800" dirty="0"/>
          </a:p>
          <a:p>
            <a:pPr marL="0" indent="0">
              <a:lnSpc>
                <a:spcPct val="114000"/>
              </a:lnSpc>
              <a:buNone/>
            </a:pPr>
            <a:r>
              <a:rPr lang="en-US" altLang="zh-CN" sz="2800" dirty="0"/>
              <a:t>D</a:t>
            </a:r>
            <a:r>
              <a:rPr lang="zh-CN" altLang="en-US" sz="2800" dirty="0"/>
              <a:t>、星形</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D</a:t>
            </a:r>
            <a:endParaRPr lang="zh-CN" altLang="en-US" sz="2800" kern="0" dirty="0"/>
          </a:p>
        </p:txBody>
      </p:sp>
    </p:spTree>
    <p:extLst>
      <p:ext uri="{BB962C8B-B14F-4D97-AF65-F5344CB8AC3E}">
        <p14:creationId xmlns:p14="http://schemas.microsoft.com/office/powerpoint/2010/main" val="171108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a:t>以太网信道被占用的情况</a:t>
            </a:r>
          </a:p>
        </p:txBody>
      </p:sp>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a:t>参数 </a:t>
            </a:r>
            <a:r>
              <a:rPr lang="en-US" altLang="zh-CN" i="1" dirty="0">
                <a:ea typeface="宋体"/>
              </a:rPr>
              <a:t>a </a:t>
            </a:r>
            <a:r>
              <a:rPr lang="zh-CN" altLang="en-US" dirty="0"/>
              <a:t>与利用率</a:t>
            </a:r>
            <a:endParaRPr lang="en-US" altLang="zh-CN" dirty="0"/>
          </a:p>
        </p:txBody>
      </p:sp>
      <p:sp>
        <p:nvSpPr>
          <p:cNvPr id="641027" name="Rectangle 3"/>
          <p:cNvSpPr>
            <a:spLocks noGrp="1" noChangeArrowheads="1"/>
          </p:cNvSpPr>
          <p:nvPr>
            <p:ph idx="1"/>
          </p:nvPr>
        </p:nvSpPr>
        <p:spPr/>
        <p:txBody>
          <a:bodyPr/>
          <a:lstStyle/>
          <a:p>
            <a:r>
              <a:rPr lang="zh-CN" altLang="en-US" dirty="0"/>
              <a:t>在以太网中定义了参数 </a:t>
            </a:r>
            <a:r>
              <a:rPr lang="en-US" altLang="zh-CN" dirty="0"/>
              <a:t>a</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3174650254"/>
              </p:ext>
            </p:extLst>
          </p:nvPr>
        </p:nvGraphicFramePr>
        <p:xfrm>
          <a:off x="3656856" y="2636912"/>
          <a:ext cx="2046044" cy="792088"/>
        </p:xfrm>
        <a:graphic>
          <a:graphicData uri="http://schemas.openxmlformats.org/presentationml/2006/ole">
            <mc:AlternateContent xmlns:mc="http://schemas.openxmlformats.org/markup-compatibility/2006">
              <mc:Choice xmlns:v="urn:schemas-microsoft-com:vml" Requires="v">
                <p:oleObj name="公式" r:id="rId2" imgW="545863" imgH="228501" progId="Equation.3">
                  <p:embed/>
                </p:oleObj>
              </mc:Choice>
              <mc:Fallback>
                <p:oleObj name="公式" r:id="rId2" imgW="545863" imgH="228501"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6" y="2636912"/>
                        <a:ext cx="2046044" cy="7920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648119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对以太网参数 </a:t>
            </a:r>
            <a:r>
              <a:rPr lang="en-US" altLang="zh-CN" i="1" dirty="0">
                <a:ea typeface="宋体"/>
              </a:rPr>
              <a:t>a </a:t>
            </a:r>
            <a:r>
              <a:rPr lang="zh-CN" altLang="en-US" dirty="0"/>
              <a:t>的要求</a:t>
            </a:r>
          </a:p>
        </p:txBody>
      </p:sp>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zh-CN" i="1" dirty="0">
                <a:ea typeface="宋体"/>
              </a:rPr>
              <a:t>a</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n-US" altLang="zh-CN" i="1" dirty="0">
                <a:solidFill>
                  <a:srgbClr val="FF0000"/>
                </a:solidFill>
                <a:ea typeface="宋体"/>
              </a:rPr>
              <a:t>a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n-US" altLang="zh-CN" i="1" dirty="0">
                <a:ea typeface="宋体"/>
              </a:rPr>
              <a:t>a</a:t>
            </a:r>
            <a:r>
              <a:rPr lang="en-US" altLang="zh-CN" i="1" dirty="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a:buFont typeface="Wingdings" pitchFamily="2" charset="2"/>
              <a:buNone/>
            </a:pP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106133463"/>
              </p:ext>
            </p:extLst>
          </p:nvPr>
        </p:nvGraphicFramePr>
        <p:xfrm>
          <a:off x="2792760" y="2924944"/>
          <a:ext cx="3302696" cy="1008112"/>
        </p:xfrm>
        <a:graphic>
          <a:graphicData uri="http://schemas.openxmlformats.org/presentationml/2006/ole">
            <mc:AlternateContent xmlns:mc="http://schemas.openxmlformats.org/markup-compatibility/2006">
              <mc:Choice xmlns:v="urn:schemas-microsoft-com:vml" Requires="v">
                <p:oleObj name="公式" r:id="rId3" imgW="1282700" imgH="431800" progId="Equation.3">
                  <p:embed/>
                </p:oleObj>
              </mc:Choice>
              <mc:Fallback>
                <p:oleObj name="公式" r:id="rId3" imgW="1282700" imgH="431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760" y="2924944"/>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86662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Tree>
    <p:extLst>
      <p:ext uri="{BB962C8B-B14F-4D97-AF65-F5344CB8AC3E}">
        <p14:creationId xmlns:p14="http://schemas.microsoft.com/office/powerpoint/2010/main" val="39899272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440323" name="Rectangle 3"/>
          <p:cNvSpPr>
            <a:spLocks noGrp="1" noChangeArrowheads="1"/>
          </p:cNvSpPr>
          <p:nvPr>
            <p:ph idx="1"/>
          </p:nvPr>
        </p:nvSpPr>
        <p:spPr>
          <a:xfrm>
            <a:off x="495300" y="1196753"/>
            <a:ext cx="9066212" cy="2664296"/>
          </a:xfrm>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p:txBody>
      </p:sp>
      <p:sp>
        <p:nvSpPr>
          <p:cNvPr id="2" name="矩形 1"/>
          <p:cNvSpPr/>
          <p:nvPr/>
        </p:nvSpPr>
        <p:spPr>
          <a:xfrm>
            <a:off x="992560" y="2708920"/>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a:solidFill>
                  <a:srgbClr val="0000FF"/>
                </a:solidFill>
                <a:latin typeface="+mn-lt"/>
                <a:ea typeface="黑体" pitchFamily="2" charset="-122"/>
              </a:rPr>
              <a:t>这种 </a:t>
            </a:r>
            <a:r>
              <a:rPr lang="en-US" altLang="zh-CN" sz="2800" b="1" dirty="0">
                <a:solidFill>
                  <a:srgbClr val="0000FF"/>
                </a:solidFill>
                <a:latin typeface="+mn-lt"/>
                <a:ea typeface="黑体" pitchFamily="2" charset="-122"/>
              </a:rPr>
              <a:t>48 </a:t>
            </a:r>
            <a:r>
              <a:rPr lang="zh-CN" altLang="en-US" sz="2800" b="1" dirty="0">
                <a:solidFill>
                  <a:srgbClr val="0000FF"/>
                </a:solidFill>
                <a:latin typeface="+mn-lt"/>
                <a:ea typeface="黑体" pitchFamily="2" charset="-122"/>
              </a:rPr>
              <a:t>位“地址”应当是某个接口的标识符。</a:t>
            </a:r>
          </a:p>
        </p:txBody>
      </p:sp>
    </p:spTree>
    <p:extLst>
      <p:ext uri="{BB962C8B-B14F-4D97-AF65-F5344CB8AC3E}">
        <p14:creationId xmlns:p14="http://schemas.microsoft.com/office/powerpoint/2010/main" val="25729954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。现在的局域网适配器实际上使用的都是</a:t>
            </a:r>
            <a:r>
              <a:rPr lang="en-US" altLang="zh-CN" sz="2800" dirty="0"/>
              <a:t>6</a:t>
            </a:r>
            <a:r>
              <a:rPr lang="zh-CN" altLang="en-US" sz="2800" dirty="0"/>
              <a:t>字节</a:t>
            </a:r>
            <a:r>
              <a:rPr lang="en-US" altLang="zh-CN" sz="2800" dirty="0"/>
              <a:t>MAC</a:t>
            </a:r>
            <a:r>
              <a:rPr lang="zh-CN" altLang="en-US" sz="2800" dirty="0"/>
              <a:t>地址。</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，生产局域网适配器的厂家都必须向</a:t>
            </a:r>
            <a:r>
              <a:rPr lang="en-US" altLang="zh-CN" sz="2800" dirty="0"/>
              <a:t>IEEE</a:t>
            </a:r>
            <a:r>
              <a:rPr lang="zh-CN" altLang="en-US" sz="2800" dirty="0"/>
              <a:t>购买由这</a:t>
            </a:r>
            <a:r>
              <a:rPr lang="en-US" altLang="zh-CN" sz="2800" dirty="0"/>
              <a:t>3</a:t>
            </a:r>
            <a:r>
              <a:rPr lang="zh-CN" altLang="en-US" sz="2800" dirty="0"/>
              <a:t>个字节构成的号（即地址块），这个号称为</a:t>
            </a:r>
            <a:r>
              <a:rPr lang="zh-CN" altLang="zh-CN" sz="2800" dirty="0">
                <a:solidFill>
                  <a:srgbClr val="0000FF"/>
                </a:solidFill>
              </a:rPr>
              <a:t>组织唯一标识符</a:t>
            </a:r>
            <a:r>
              <a:rPr lang="en-US" altLang="zh-CN" sz="2800" dirty="0">
                <a:solidFill>
                  <a:srgbClr val="0000FF"/>
                </a:solidFill>
              </a:rPr>
              <a:t>OUI</a:t>
            </a:r>
            <a:r>
              <a:rPr lang="zh-CN" altLang="en-US" sz="2800" dirty="0">
                <a:solidFill>
                  <a:srgbClr val="0000FF"/>
                </a:solidFill>
              </a:rPr>
              <a:t>。</a:t>
            </a:r>
          </a:p>
        </p:txBody>
      </p:sp>
      <p:grpSp>
        <p:nvGrpSpPr>
          <p:cNvPr id="8" name="组合 7"/>
          <p:cNvGrpSpPr/>
          <p:nvPr/>
        </p:nvGrpSpPr>
        <p:grpSpPr>
          <a:xfrm>
            <a:off x="2216696" y="4762773"/>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a:latin typeface="+mn-lt"/>
                    <a:ea typeface="黑体" pitchFamily="2" charset="-122"/>
                  </a:rPr>
                  <a:t>3 </a:t>
                </a:r>
                <a:r>
                  <a:rPr lang="zh-CN" altLang="en-US" sz="2000" b="1" dirty="0">
                    <a:latin typeface="+mn-lt"/>
                    <a:ea typeface="黑体" pitchFamily="2" charset="-122"/>
                  </a:rPr>
                  <a:t>字节 （</a:t>
                </a:r>
                <a:r>
                  <a:rPr lang="en-US" altLang="zh-CN" sz="2000" b="1" dirty="0">
                    <a:latin typeface="+mn-lt"/>
                    <a:ea typeface="黑体" pitchFamily="2" charset="-122"/>
                  </a:rPr>
                  <a:t>24 </a:t>
                </a:r>
                <a:r>
                  <a:rPr lang="zh-CN" altLang="en-US" sz="2000" b="1" dirty="0">
                    <a:latin typeface="+mn-lt"/>
                    <a:ea typeface="黑体" pitchFamily="2" charset="-122"/>
                  </a:rPr>
                  <a:t>位）</a:t>
                </a: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a:latin typeface="+mn-lt"/>
                    <a:ea typeface="黑体" pitchFamily="2" charset="-122"/>
                  </a:rPr>
                  <a:t>3 </a:t>
                </a:r>
                <a:r>
                  <a:rPr lang="zh-CN" altLang="en-US" sz="2000" b="1" dirty="0">
                    <a:latin typeface="+mn-lt"/>
                    <a:ea typeface="黑体" pitchFamily="2" charset="-122"/>
                  </a:rPr>
                  <a:t>字节 （</a:t>
                </a:r>
                <a:r>
                  <a:rPr lang="en-US" altLang="zh-CN" sz="2000" b="1" dirty="0">
                    <a:latin typeface="+mn-lt"/>
                    <a:ea typeface="黑体" pitchFamily="2" charset="-122"/>
                  </a:rPr>
                  <a:t>24 </a:t>
                </a:r>
                <a:r>
                  <a:rPr lang="zh-CN" altLang="en-US" sz="2000" b="1" dirty="0">
                    <a:latin typeface="+mn-lt"/>
                    <a:ea typeface="黑体" pitchFamily="2"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sz="3200" dirty="0"/>
              <a:t>地址字段 </a:t>
            </a:r>
            <a:r>
              <a:rPr lang="en-US" altLang="zh-CN" sz="3200" dirty="0"/>
              <a:t>6 </a:t>
            </a:r>
            <a:r>
              <a:rPr lang="zh-CN" altLang="zh-CN" sz="3200" dirty="0"/>
              <a:t>个字节</a:t>
            </a:r>
            <a:r>
              <a:rPr lang="zh-CN" altLang="en-US" sz="3200" dirty="0"/>
              <a:t>中的后三个字节 </a:t>
            </a:r>
            <a:r>
              <a:rPr lang="en-US" altLang="zh-CN" sz="3200" dirty="0"/>
              <a:t>(</a:t>
            </a:r>
            <a:r>
              <a:rPr lang="zh-CN" altLang="en-US" sz="3200" dirty="0"/>
              <a:t>即</a:t>
            </a:r>
            <a:r>
              <a:rPr lang="zh-CN" altLang="en-US" sz="3200" dirty="0">
                <a:solidFill>
                  <a:srgbClr val="0000FF"/>
                </a:solidFill>
              </a:rPr>
              <a:t>低位 </a:t>
            </a:r>
            <a:r>
              <a:rPr lang="en-US" altLang="zh-CN" sz="3200" dirty="0">
                <a:solidFill>
                  <a:srgbClr val="0000FF"/>
                </a:solidFill>
              </a:rPr>
              <a:t>24 </a:t>
            </a:r>
            <a:r>
              <a:rPr lang="zh-CN" altLang="en-US" sz="3200" dirty="0">
                <a:solidFill>
                  <a:srgbClr val="0000FF"/>
                </a:solidFill>
              </a:rPr>
              <a:t>位</a:t>
            </a:r>
            <a:r>
              <a:rPr lang="en-US" altLang="zh-CN" sz="3200" dirty="0"/>
              <a:t>) </a:t>
            </a:r>
            <a:r>
              <a:rPr lang="zh-CN" altLang="en-US" sz="3200" dirty="0"/>
              <a:t>由厂家自行指派，称为</a:t>
            </a:r>
            <a:r>
              <a:rPr lang="zh-CN" altLang="en-US" sz="3200" dirty="0">
                <a:solidFill>
                  <a:srgbClr val="0000FF"/>
                </a:solidFill>
              </a:rPr>
              <a:t>扩展唯一标识符，</a:t>
            </a:r>
            <a:r>
              <a:rPr lang="zh-CN" altLang="en-US" sz="3200" dirty="0">
                <a:solidFill>
                  <a:srgbClr val="FF0000"/>
                </a:solidFill>
              </a:rPr>
              <a:t>必须保证生产出的适配器没有重复地址。</a:t>
            </a:r>
            <a:endParaRPr lang="en-US" altLang="zh-CN" dirty="0"/>
          </a:p>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p:txBody>
      </p:sp>
    </p:spTree>
    <p:extLst>
      <p:ext uri="{BB962C8B-B14F-4D97-AF65-F5344CB8AC3E}">
        <p14:creationId xmlns:p14="http://schemas.microsoft.com/office/powerpoint/2010/main" val="36518206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Tree>
    <p:extLst>
      <p:ext uri="{BB962C8B-B14F-4D97-AF65-F5344CB8AC3E}">
        <p14:creationId xmlns:p14="http://schemas.microsoft.com/office/powerpoint/2010/main" val="27085454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帧（一对全体，地址全是</a:t>
            </a:r>
            <a:r>
              <a:rPr lang="en-US" altLang="zh-CN" dirty="0"/>
              <a:t>1</a:t>
            </a:r>
            <a:r>
              <a:rPr lang="zh-CN" altLang="en-US" dirty="0"/>
              <a:t>）</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p:txBody>
      </p:sp>
    </p:spTree>
    <p:extLst>
      <p:ext uri="{BB962C8B-B14F-4D97-AF65-F5344CB8AC3E}">
        <p14:creationId xmlns:p14="http://schemas.microsoft.com/office/powerpoint/2010/main" val="34540227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10101010101010           101010101010 10101011</a:t>
            </a: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endParaRPr lang="en-US" altLang="zh-CN" sz="2800" dirty="0">
              <a:solidFill>
                <a:srgbClr val="FF0000"/>
              </a:solidFill>
            </a:endParaRPr>
          </a:p>
          <a:p>
            <a:pPr algn="just"/>
            <a:r>
              <a:rPr lang="zh-CN" altLang="en-US" sz="2800" dirty="0"/>
              <a:t>每一种链路层协议都规定了所能传送的帧的数据部分长度上限</a:t>
            </a:r>
            <a:r>
              <a:rPr lang="en-US" altLang="zh-CN" sz="2800" dirty="0"/>
              <a:t>——</a:t>
            </a:r>
            <a:r>
              <a:rPr lang="zh-CN" altLang="en-US" sz="2800" dirty="0">
                <a:solidFill>
                  <a:srgbClr val="FF0000"/>
                </a:solidFill>
              </a:rPr>
              <a:t>最大传送单元</a:t>
            </a:r>
            <a:r>
              <a:rPr lang="en-US" altLang="zh-CN" sz="2800" dirty="0">
                <a:solidFill>
                  <a:srgbClr val="FF0000"/>
                </a:solidFill>
              </a:rPr>
              <a:t>MTU</a:t>
            </a:r>
            <a:r>
              <a:rPr lang="zh-CN" altLang="en-US" sz="2800" dirty="0">
                <a:solidFill>
                  <a:srgbClr val="FF0000"/>
                </a:solidFill>
              </a:rPr>
              <a:t>。</a:t>
            </a:r>
            <a:endParaRPr lang="zh-CN" altLang="en-US" dirty="0"/>
          </a:p>
        </p:txBody>
      </p:sp>
    </p:spTree>
    <p:extLst>
      <p:ext uri="{BB962C8B-B14F-4D97-AF65-F5344CB8AC3E}">
        <p14:creationId xmlns:p14="http://schemas.microsoft.com/office/powerpoint/2010/main" val="36477275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zh-CN" altLang="en-US" sz="2400" dirty="0"/>
              <a:t>等于</a:t>
            </a:r>
            <a:r>
              <a:rPr lang="en-US" altLang="zh-CN" sz="2400" dirty="0"/>
              <a:t> 0x0600 </a:t>
            </a:r>
            <a:r>
              <a:rPr lang="zh-CN" altLang="zh-CN" sz="2400" dirty="0"/>
              <a:t>时才表示“长度”</a:t>
            </a:r>
            <a:r>
              <a:rPr lang="zh-CN" altLang="en-US" sz="2400" dirty="0"/>
              <a:t>。</a:t>
            </a:r>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a:solidFill>
                  <a:srgbClr val="000066"/>
                </a:solidFill>
                <a:latin typeface="+mn-lt"/>
                <a:ea typeface="黑体" pitchFamily="2" charset="-122"/>
              </a:rPr>
              <a:t>V2 </a:t>
            </a:r>
            <a:r>
              <a:rPr lang="zh-CN" altLang="zh-CN" sz="2800" b="1" dirty="0">
                <a:solidFill>
                  <a:srgbClr val="000066"/>
                </a:solidFill>
                <a:latin typeface="+mn-lt"/>
                <a:ea typeface="黑体" pitchFamily="2" charset="-122"/>
              </a:rPr>
              <a:t>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帧，但大家也常常把它称为</a:t>
            </a:r>
            <a:r>
              <a:rPr lang="en-US" altLang="zh-CN" sz="2800" b="1" dirty="0">
                <a:solidFill>
                  <a:srgbClr val="000066"/>
                </a:solidFill>
                <a:latin typeface="+mn-lt"/>
                <a:ea typeface="黑体" pitchFamily="2" charset="-122"/>
              </a:rPr>
              <a:t> IEEE 802.3 </a:t>
            </a:r>
            <a:r>
              <a:rPr lang="zh-CN" altLang="zh-CN" sz="2800" b="1" dirty="0">
                <a:solidFill>
                  <a:srgbClr val="000066"/>
                </a:solidFill>
                <a:latin typeface="+mn-lt"/>
                <a:ea typeface="黑体" pitchFamily="2" charset="-122"/>
              </a:rPr>
              <a:t>标准的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648072"/>
          </a:xfrm>
        </p:spPr>
        <p:txBody>
          <a:bodyPr/>
          <a:lstStyle/>
          <a:p>
            <a:pPr marL="0" indent="0">
              <a:lnSpc>
                <a:spcPct val="114000"/>
              </a:lnSpc>
              <a:buNone/>
            </a:pPr>
            <a:r>
              <a:rPr lang="zh-CN" altLang="en-US" sz="2800" dirty="0"/>
              <a:t>习题</a:t>
            </a:r>
            <a:r>
              <a:rPr lang="en-US" altLang="zh-CN" sz="2800" dirty="0"/>
              <a:t>7</a:t>
            </a:r>
            <a:r>
              <a:rPr lang="zh-CN" altLang="en-US" sz="2800" dirty="0"/>
              <a:t>：</a:t>
            </a:r>
            <a:r>
              <a:rPr lang="en-US" altLang="zh-CN" sz="2800" dirty="0"/>
              <a:t>P113  24</a:t>
            </a:r>
          </a:p>
        </p:txBody>
      </p:sp>
      <p:sp>
        <p:nvSpPr>
          <p:cNvPr id="2" name="Rectangle 3">
            <a:extLst>
              <a:ext uri="{FF2B5EF4-FFF2-40B4-BE49-F238E27FC236}">
                <a16:creationId xmlns:a16="http://schemas.microsoft.com/office/drawing/2014/main" id="{FFACE239-F290-27CB-2946-0F69B0E70F3E}"/>
              </a:ext>
            </a:extLst>
          </p:cNvPr>
          <p:cNvSpPr txBox="1">
            <a:spLocks noChangeArrowheads="1"/>
          </p:cNvSpPr>
          <p:nvPr/>
        </p:nvSpPr>
        <p:spPr bwMode="auto">
          <a:xfrm>
            <a:off x="453687" y="1268760"/>
            <a:ext cx="906621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最短帧长</a:t>
            </a:r>
            <a:r>
              <a:rPr lang="en-US" altLang="zh-CN" sz="2800" kern="0" dirty="0"/>
              <a:t>64B</a:t>
            </a:r>
            <a:r>
              <a:rPr lang="zh-CN" altLang="en-US" sz="2800" kern="0" dirty="0"/>
              <a:t>，前同步码和帧定界符</a:t>
            </a:r>
            <a:r>
              <a:rPr lang="en-US" altLang="zh-CN" sz="2800" kern="0" dirty="0"/>
              <a:t>8B</a:t>
            </a:r>
            <a:r>
              <a:rPr lang="zh-CN" altLang="en-US" sz="2800" kern="0" dirty="0"/>
              <a:t>，总共</a:t>
            </a:r>
            <a:r>
              <a:rPr lang="en-US" altLang="zh-CN" sz="2800" kern="0" dirty="0"/>
              <a:t>576</a:t>
            </a:r>
            <a:r>
              <a:rPr lang="zh-CN" altLang="en-US" sz="2800" kern="0" dirty="0"/>
              <a:t>比特。设在</a:t>
            </a:r>
            <a:r>
              <a:rPr lang="en-US" altLang="zh-CN" sz="2800" kern="0" dirty="0"/>
              <a:t>t=0</a:t>
            </a:r>
            <a:r>
              <a:rPr lang="zh-CN" altLang="en-US" sz="2800" kern="0" dirty="0"/>
              <a:t>时刻</a:t>
            </a:r>
            <a:r>
              <a:rPr lang="en-US" altLang="zh-CN" sz="2800" kern="0" dirty="0"/>
              <a:t>A</a:t>
            </a:r>
            <a:r>
              <a:rPr lang="zh-CN" altLang="en-US" sz="2800" kern="0" dirty="0"/>
              <a:t>开始发送，在</a:t>
            </a:r>
            <a:r>
              <a:rPr lang="en-US" altLang="zh-CN" sz="2800" kern="0" dirty="0"/>
              <a:t>t=576</a:t>
            </a:r>
            <a:r>
              <a:rPr lang="zh-CN" altLang="en-US" sz="2800" kern="0" dirty="0"/>
              <a:t>比特时间，如无碰撞则</a:t>
            </a:r>
            <a:r>
              <a:rPr lang="en-US" altLang="zh-CN" sz="2800" kern="0" dirty="0"/>
              <a:t>A</a:t>
            </a:r>
            <a:r>
              <a:rPr lang="zh-CN" altLang="en-US" sz="2800" kern="0" dirty="0"/>
              <a:t>发送完毕。</a:t>
            </a:r>
            <a:endParaRPr lang="en-US" altLang="zh-CN" sz="2800" kern="0" dirty="0"/>
          </a:p>
        </p:txBody>
      </p:sp>
      <p:sp>
        <p:nvSpPr>
          <p:cNvPr id="4" name="Rectangle 3">
            <a:extLst>
              <a:ext uri="{FF2B5EF4-FFF2-40B4-BE49-F238E27FC236}">
                <a16:creationId xmlns:a16="http://schemas.microsoft.com/office/drawing/2014/main" id="{B747252F-08E9-C1B2-407B-60E28286AC84}"/>
              </a:ext>
            </a:extLst>
          </p:cNvPr>
          <p:cNvSpPr txBox="1">
            <a:spLocks noChangeArrowheads="1"/>
          </p:cNvSpPr>
          <p:nvPr/>
        </p:nvSpPr>
        <p:spPr bwMode="auto">
          <a:xfrm>
            <a:off x="445338" y="2816348"/>
            <a:ext cx="906621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在</a:t>
            </a:r>
            <a:r>
              <a:rPr lang="en-US" altLang="zh-CN" sz="2800" kern="0" dirty="0"/>
              <a:t>t=225</a:t>
            </a:r>
            <a:r>
              <a:rPr lang="zh-CN" altLang="en-US" sz="2800" kern="0" dirty="0"/>
              <a:t>比特时间，</a:t>
            </a:r>
            <a:r>
              <a:rPr lang="en-US" altLang="zh-CN" sz="2800" kern="0" dirty="0"/>
              <a:t>B</a:t>
            </a:r>
            <a:r>
              <a:rPr lang="zh-CN" altLang="en-US" sz="2800" kern="0" dirty="0"/>
              <a:t>就检测出</a:t>
            </a:r>
            <a:r>
              <a:rPr lang="en-US" altLang="zh-CN" sz="2800" kern="0" dirty="0"/>
              <a:t>A</a:t>
            </a:r>
            <a:r>
              <a:rPr lang="zh-CN" altLang="en-US" sz="2800" kern="0" dirty="0"/>
              <a:t>的信号。即使</a:t>
            </a:r>
            <a:r>
              <a:rPr lang="en-US" altLang="zh-CN" sz="2800" kern="0" dirty="0"/>
              <a:t>B</a:t>
            </a:r>
            <a:r>
              <a:rPr lang="zh-CN" altLang="en-US" sz="2800" kern="0" dirty="0"/>
              <a:t>在</a:t>
            </a:r>
            <a:r>
              <a:rPr lang="en-US" altLang="zh-CN" sz="2800" kern="0" dirty="0"/>
              <a:t>t=224</a:t>
            </a:r>
            <a:r>
              <a:rPr lang="zh-CN" altLang="en-US" sz="2800" kern="0" dirty="0"/>
              <a:t>比特时间开始发送，那么在</a:t>
            </a:r>
            <a:r>
              <a:rPr lang="en-US" altLang="zh-CN" sz="2800" kern="0" dirty="0"/>
              <a:t>t=449</a:t>
            </a:r>
            <a:r>
              <a:rPr lang="zh-CN" altLang="en-US" sz="2800" kern="0" dirty="0"/>
              <a:t>比特时间</a:t>
            </a:r>
            <a:r>
              <a:rPr lang="en-US" altLang="zh-CN" sz="2800" kern="0" dirty="0"/>
              <a:t>A</a:t>
            </a:r>
            <a:r>
              <a:rPr lang="zh-CN" altLang="en-US" sz="2800" kern="0" dirty="0"/>
              <a:t>检测到发送碰撞，此时还没有发送完毕。</a:t>
            </a:r>
            <a:endParaRPr lang="en-US" altLang="zh-CN" sz="2800" kern="0" dirty="0"/>
          </a:p>
        </p:txBody>
      </p:sp>
      <p:sp>
        <p:nvSpPr>
          <p:cNvPr id="5" name="Rectangle 3">
            <a:extLst>
              <a:ext uri="{FF2B5EF4-FFF2-40B4-BE49-F238E27FC236}">
                <a16:creationId xmlns:a16="http://schemas.microsoft.com/office/drawing/2014/main" id="{000B621F-5DA6-ACD2-23F1-82A34C93764B}"/>
              </a:ext>
            </a:extLst>
          </p:cNvPr>
          <p:cNvSpPr txBox="1">
            <a:spLocks noChangeArrowheads="1"/>
          </p:cNvSpPr>
          <p:nvPr/>
        </p:nvSpPr>
        <p:spPr bwMode="auto">
          <a:xfrm>
            <a:off x="419894" y="4328516"/>
            <a:ext cx="906621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如果</a:t>
            </a:r>
            <a:r>
              <a:rPr lang="en-US" altLang="zh-CN" sz="2800" kern="0" dirty="0"/>
              <a:t>A</a:t>
            </a:r>
            <a:r>
              <a:rPr lang="zh-CN" altLang="en-US" sz="2800" kern="0" dirty="0"/>
              <a:t>在发送完毕之前并没有检测到碰撞，那么</a:t>
            </a:r>
            <a:r>
              <a:rPr lang="en-US" altLang="zh-CN" sz="2800" kern="0" dirty="0"/>
              <a:t>A</a:t>
            </a:r>
            <a:r>
              <a:rPr lang="zh-CN" altLang="en-US" sz="2800" kern="0" dirty="0"/>
              <a:t>就能肯定所发送的帧不会和</a:t>
            </a:r>
            <a:r>
              <a:rPr lang="en-US" altLang="zh-CN" sz="2800" kern="0" dirty="0"/>
              <a:t>B</a:t>
            </a:r>
            <a:r>
              <a:rPr lang="zh-CN" altLang="en-US" sz="2800" kern="0" dirty="0"/>
              <a:t>所发送的帧发生碰撞。</a:t>
            </a:r>
            <a:endParaRPr lang="en-US" altLang="zh-CN" sz="2800" kern="0" dirty="0"/>
          </a:p>
        </p:txBody>
      </p:sp>
    </p:spTree>
    <p:extLst>
      <p:ext uri="{BB962C8B-B14F-4D97-AF65-F5344CB8AC3E}">
        <p14:creationId xmlns:p14="http://schemas.microsoft.com/office/powerpoint/2010/main" val="98292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dirty="0"/>
              <a:t>封装成帧</a:t>
            </a:r>
          </a:p>
        </p:txBody>
      </p:sp>
      <p:sp>
        <p:nvSpPr>
          <p:cNvPr id="352259" name="Rectangle 3"/>
          <p:cNvSpPr>
            <a:spLocks noGrp="1" noChangeArrowheads="1"/>
          </p:cNvSpPr>
          <p:nvPr>
            <p:ph idx="1"/>
          </p:nvPr>
        </p:nvSpPr>
        <p:spPr/>
        <p:txBody>
          <a:bodyPr/>
          <a:lstStyle/>
          <a:p>
            <a:pPr algn="just"/>
            <a:endParaRPr lang="zh-CN" altLang="en-US" dirty="0"/>
          </a:p>
        </p:txBody>
      </p:sp>
      <p:sp>
        <p:nvSpPr>
          <p:cNvPr id="23" name="页脚占位符 4"/>
          <p:cNvSpPr>
            <a:spLocks noGrp="1"/>
          </p:cNvSpPr>
          <p:nvPr>
            <p:ph type="ftr" sz="quarter" idx="11"/>
          </p:nvPr>
        </p:nvSpPr>
        <p:spPr>
          <a:xfrm>
            <a:off x="3581314" y="4889276"/>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13929" y="2544713"/>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782412" y="3494038"/>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075696" y="2420888"/>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075696" y="3494038"/>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10535" y="3494038"/>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075696" y="4448125"/>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782412" y="4925963"/>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782412" y="4165456"/>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03818" y="4210000"/>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075695" y="4210000"/>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10534" y="4210000"/>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00647" y="4202063"/>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sym typeface="Symbol" pitchFamily="18" charset="2"/>
              </a:rPr>
              <a:t> </a:t>
            </a:r>
            <a:r>
              <a:rPr kumimoji="1" lang="en-US" altLang="zh-CN" sz="2400" b="1" dirty="0">
                <a:solidFill>
                  <a:srgbClr val="000099"/>
                </a:solidFill>
                <a:latin typeface="+mn-lt"/>
                <a:ea typeface="黑体" pitchFamily="2" charset="-122"/>
              </a:rPr>
              <a:t>MTU</a:t>
            </a:r>
          </a:p>
        </p:txBody>
      </p:sp>
      <p:sp>
        <p:nvSpPr>
          <p:cNvPr id="352272" name="Text Box 16"/>
          <p:cNvSpPr txBox="1">
            <a:spLocks noChangeArrowheads="1"/>
          </p:cNvSpPr>
          <p:nvPr/>
        </p:nvSpPr>
        <p:spPr bwMode="auto">
          <a:xfrm>
            <a:off x="4112730" y="4705300"/>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15621" y="3017788"/>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498199" y="5173568"/>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itchFamily="2" charset="-122"/>
              </a:rPr>
              <a:t>从这里开始发送</a:t>
            </a:r>
          </a:p>
        </p:txBody>
      </p:sp>
      <p:sp>
        <p:nvSpPr>
          <p:cNvPr id="352275" name="Line 19"/>
          <p:cNvSpPr>
            <a:spLocks noChangeShapeType="1"/>
          </p:cNvSpPr>
          <p:nvPr/>
        </p:nvSpPr>
        <p:spPr bwMode="auto">
          <a:xfrm flipV="1">
            <a:off x="1791011" y="3036839"/>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8996939" y="3036839"/>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264756" y="2544713"/>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277009" y="3337364"/>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20925" y="3271743"/>
            <a:ext cx="971628" cy="461665"/>
          </a:xfrm>
          <a:prstGeom prst="rect">
            <a:avLst/>
          </a:prstGeom>
          <a:noFill/>
          <a:ln>
            <a:noFill/>
          </a:ln>
          <a:effectLst/>
        </p:spPr>
        <p:txBody>
          <a:bodyPr wrap="square">
            <a:spAutoFit/>
          </a:bodyPr>
          <a:lstStyle/>
          <a:p>
            <a:pPr algn="ctr"/>
            <a:r>
              <a:rPr kumimoji="1" lang="zh-CN" altLang="en-US" sz="2400" b="1" dirty="0">
                <a:solidFill>
                  <a:srgbClr val="000099"/>
                </a:solidFill>
                <a:latin typeface="+mn-lt"/>
                <a:ea typeface="黑体" pitchFamily="2" charset="-122"/>
              </a:rPr>
              <a:t>发送</a:t>
            </a:r>
          </a:p>
        </p:txBody>
      </p:sp>
      <p:sp>
        <p:nvSpPr>
          <p:cNvPr id="2" name="矩形 1"/>
          <p:cNvSpPr/>
          <p:nvPr/>
        </p:nvSpPr>
        <p:spPr>
          <a:xfrm>
            <a:off x="2429053" y="5575999"/>
            <a:ext cx="5724719" cy="461665"/>
          </a:xfrm>
          <a:prstGeom prst="rect">
            <a:avLst/>
          </a:prstGeom>
        </p:spPr>
        <p:txBody>
          <a:bodyPr wrap="square">
            <a:spAutoFit/>
          </a:bodyPr>
          <a:lstStyle/>
          <a:p>
            <a:pPr algn="ctr"/>
            <a:r>
              <a:rPr lang="zh-CN" altLang="zh-CN" sz="2400" b="1" dirty="0">
                <a:latin typeface="+mn-lt"/>
                <a:ea typeface="黑体" pitchFamily="2" charset="-122"/>
              </a:rPr>
              <a:t>用帧首部和帧尾部封装成帧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455607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a:latin typeface="+mn-lt"/>
                <a:ea typeface="黑体" pitchFamily="2" charset="-122"/>
              </a:rPr>
              <a:t>主机使用光纤和一对光纤调制解调器连接到集线器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a:latin typeface="+mn-lt"/>
                <a:ea typeface="黑体" pitchFamily="2" charset="-122"/>
              </a:rPr>
              <a:t>三个独立的以太网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a:latin typeface="+mn-lt"/>
                <a:ea typeface="黑体" pitchFamily="2" charset="-122"/>
              </a:rPr>
              <a:t>一个扩展的以太网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用集线器扩展以太网 </a:t>
            </a:r>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使原来属于不同碰撞域的</a:t>
            </a:r>
            <a:r>
              <a:rPr lang="zh-CN" altLang="en-US" dirty="0"/>
              <a:t>以太网</a:t>
            </a:r>
            <a:r>
              <a:rPr lang="zh-CN" altLang="en-US" dirty="0">
                <a:ea typeface="黑体" pitchFamily="2" charset="-122"/>
              </a:rPr>
              <a:t>上的计算机能够进行跨碰撞域的通信。</a:t>
            </a:r>
          </a:p>
          <a:p>
            <a:pPr lvl="1">
              <a:lnSpc>
                <a:spcPct val="110000"/>
              </a:lnSpc>
            </a:pPr>
            <a:r>
              <a:rPr lang="zh-CN" altLang="en-US" dirty="0">
                <a:ea typeface="黑体" pitchFamily="2" charset="-122"/>
              </a:rPr>
              <a:t>扩大了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工作在数据链路层。</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它根据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地址，然后再确定将该帧转发到哪一个接口，或</a:t>
            </a:r>
            <a:r>
              <a:rPr lang="zh-CN" altLang="zh-CN" sz="2400" b="1" dirty="0">
                <a:solidFill>
                  <a:srgbClr val="000099"/>
                </a:solidFill>
                <a:latin typeface="+mn-lt"/>
                <a:ea typeface="黑体" pitchFamily="2" charset="-122"/>
              </a:rPr>
              <a:t>把它</a:t>
            </a:r>
            <a:r>
              <a:rPr lang="zh-CN" altLang="en-US" sz="2400" b="1" dirty="0">
                <a:solidFill>
                  <a:srgbClr val="000099"/>
                </a:solidFill>
                <a:latin typeface="+mn-lt"/>
                <a:ea typeface="黑体" pitchFamily="2" charset="-122"/>
              </a:rPr>
              <a:t>丢弃。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a:solidFill>
                  <a:srgbClr val="000099"/>
                </a:solidFill>
                <a:latin typeface="+mn-lt"/>
                <a:ea typeface="黑体" pitchFamily="2" charset="-122"/>
              </a:rPr>
              <a:t>1990 </a:t>
            </a:r>
            <a:r>
              <a:rPr lang="zh-CN" altLang="en-US" sz="2400" b="1" dirty="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交换式集线器 </a:t>
            </a:r>
            <a:r>
              <a:rPr lang="en-US" altLang="zh-CN" sz="2400" b="1" dirty="0">
                <a:solidFill>
                  <a:srgbClr val="000099"/>
                </a:solidFill>
                <a:latin typeface="+mn-lt"/>
                <a:ea typeface="黑体" pitchFamily="2" charset="-122"/>
              </a:rPr>
              <a:t>(switching hub) </a:t>
            </a:r>
            <a:r>
              <a:rPr lang="zh-CN" altLang="en-US" sz="2400" b="1" dirty="0">
                <a:solidFill>
                  <a:srgbClr val="000099"/>
                </a:solidFill>
                <a:latin typeface="+mn-lt"/>
                <a:ea typeface="黑体" pitchFamily="2" charset="-122"/>
              </a:rPr>
              <a:t>可明显地提高以太网的性能。</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a:solidFill>
                  <a:srgbClr val="C00000"/>
                </a:solidFill>
                <a:latin typeface="+mn-lt"/>
                <a:ea typeface="黑体" pitchFamily="2" charset="-122"/>
              </a:rPr>
              <a:t>交换式集线器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(switch) </a:t>
            </a:r>
            <a:r>
              <a:rPr lang="zh-CN" altLang="zh-CN" sz="2400" b="1" dirty="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，强调这种交换机工作在数据链路层</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342662825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rgbClr val="FF0000"/>
                </a:solidFill>
              </a:rPr>
              <a:t>机具有并行性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r>
              <a:rPr lang="zh-CN" altLang="en-US" dirty="0">
                <a:solidFill>
                  <a:srgbClr val="0000FF"/>
                </a:solidFill>
              </a:rPr>
              <a:t>换句话说，每一个端口和连接到这个端口的主机构成了一个碰撞域，具有</a:t>
            </a:r>
            <a:r>
              <a:rPr lang="en-US" altLang="zh-CN" dirty="0">
                <a:solidFill>
                  <a:srgbClr val="0000FF"/>
                </a:solidFill>
              </a:rPr>
              <a:t>N</a:t>
            </a:r>
            <a:r>
              <a:rPr lang="zh-CN" altLang="en-US" dirty="0">
                <a:solidFill>
                  <a:srgbClr val="0000FF"/>
                </a:solidFill>
              </a:rPr>
              <a:t>个端口的以太网交换机的碰撞域公有</a:t>
            </a:r>
            <a:r>
              <a:rPr lang="en-US" altLang="zh-CN" dirty="0">
                <a:solidFill>
                  <a:srgbClr val="0000FF"/>
                </a:solidFill>
              </a:rPr>
              <a:t>N</a:t>
            </a:r>
            <a:r>
              <a:rPr lang="zh-CN" altLang="en-US" dirty="0">
                <a:solidFill>
                  <a:srgbClr val="0000FF"/>
                </a:solidFill>
              </a:rPr>
              <a:t>个。</a:t>
            </a:r>
            <a:endParaRPr lang="en-US" altLang="zh-CN" dirty="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Tree>
    <p:extLst>
      <p:ext uri="{BB962C8B-B14F-4D97-AF65-F5344CB8AC3E}">
        <p14:creationId xmlns:p14="http://schemas.microsoft.com/office/powerpoint/2010/main" val="4255625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Tree>
    <p:extLst>
      <p:ext uri="{BB962C8B-B14F-4D97-AF65-F5344CB8AC3E}">
        <p14:creationId xmlns:p14="http://schemas.microsoft.com/office/powerpoint/2010/main" val="34041347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itchFamily="2" charset="-122"/>
              </a:rPr>
              <a:t>。</a:t>
            </a:r>
          </a:p>
        </p:txBody>
      </p:sp>
    </p:spTree>
    <p:extLst>
      <p:ext uri="{BB962C8B-B14F-4D97-AF65-F5344CB8AC3E}">
        <p14:creationId xmlns:p14="http://schemas.microsoft.com/office/powerpoint/2010/main" val="29828006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、下列网络连接设备都工作在数据链路层的是（ ）。</a:t>
            </a:r>
            <a:endParaRPr lang="en-US" altLang="zh-CN" sz="2800" dirty="0"/>
          </a:p>
          <a:p>
            <a:pPr marL="0" indent="0">
              <a:lnSpc>
                <a:spcPct val="114000"/>
              </a:lnSpc>
              <a:buNone/>
            </a:pPr>
            <a:r>
              <a:rPr lang="en-US" altLang="zh-CN" sz="2800" dirty="0"/>
              <a:t>A</a:t>
            </a:r>
            <a:r>
              <a:rPr lang="zh-CN" altLang="en-US" sz="2800" dirty="0"/>
              <a:t>、集线器和网桥</a:t>
            </a:r>
            <a:endParaRPr lang="en-US" altLang="zh-CN" sz="2800" dirty="0"/>
          </a:p>
          <a:p>
            <a:pPr marL="0" indent="0">
              <a:lnSpc>
                <a:spcPct val="114000"/>
              </a:lnSpc>
              <a:buNone/>
            </a:pPr>
            <a:r>
              <a:rPr lang="en-US" altLang="zh-CN" sz="2800" dirty="0"/>
              <a:t>B</a:t>
            </a:r>
            <a:r>
              <a:rPr lang="zh-CN" altLang="en-US" sz="2800" dirty="0"/>
              <a:t>、网桥和以太网交换机</a:t>
            </a:r>
            <a:endParaRPr lang="en-US" altLang="zh-CN" sz="2800" dirty="0"/>
          </a:p>
          <a:p>
            <a:pPr marL="0" indent="0">
              <a:lnSpc>
                <a:spcPct val="114000"/>
              </a:lnSpc>
              <a:buNone/>
            </a:pPr>
            <a:r>
              <a:rPr lang="en-US" altLang="zh-CN" sz="2800" dirty="0"/>
              <a:t>C</a:t>
            </a:r>
            <a:r>
              <a:rPr lang="zh-CN" altLang="en-US" sz="2800" dirty="0"/>
              <a:t>、集线器和以太网交换机</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r>
              <a:rPr lang="zh-CN" altLang="en-US" sz="2800" kern="0" dirty="0"/>
              <a:t>，集线器工作在物理层</a:t>
            </a:r>
          </a:p>
        </p:txBody>
      </p:sp>
    </p:spTree>
    <p:extLst>
      <p:ext uri="{BB962C8B-B14F-4D97-AF65-F5344CB8AC3E}">
        <p14:creationId xmlns:p14="http://schemas.microsoft.com/office/powerpoint/2010/main" val="239902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en-US" altLang="zh-CN" sz="2800" dirty="0"/>
          </a:p>
          <a:p>
            <a:pPr algn="just"/>
            <a:r>
              <a:rPr lang="en-US" altLang="zh-CN" sz="2800" dirty="0"/>
              <a:t>SOH</a:t>
            </a:r>
            <a:r>
              <a:rPr lang="zh-CN" altLang="en-US" sz="2800" dirty="0"/>
              <a:t>和</a:t>
            </a:r>
            <a:r>
              <a:rPr lang="en-US" altLang="zh-CN" sz="2800" dirty="0"/>
              <a:t>EOT</a:t>
            </a:r>
            <a:r>
              <a:rPr lang="zh-CN" altLang="en-US" sz="2800" dirty="0"/>
              <a:t>都是控制字符的名称，它们的十六进制编码分别是</a:t>
            </a:r>
            <a:r>
              <a:rPr lang="en-US" altLang="zh-CN" sz="2800" dirty="0"/>
              <a:t>01</a:t>
            </a:r>
            <a:r>
              <a:rPr lang="zh-CN" altLang="en-US" sz="2800" dirty="0"/>
              <a:t>和</a:t>
            </a:r>
            <a:r>
              <a:rPr lang="en-US" altLang="zh-CN" sz="2800" dirty="0"/>
              <a:t>04</a:t>
            </a:r>
            <a:r>
              <a:rPr lang="zh-CN" altLang="en-US" sz="2800" dirty="0"/>
              <a:t>。</a:t>
            </a:r>
            <a:r>
              <a:rPr lang="en-US" altLang="zh-CN" sz="2800" dirty="0"/>
              <a:t>SOH</a:t>
            </a:r>
            <a:r>
              <a:rPr lang="zh-CN" altLang="en-US" sz="2800" dirty="0"/>
              <a:t>并不是指</a:t>
            </a:r>
            <a:r>
              <a:rPr lang="en-US" altLang="zh-CN" sz="2800" dirty="0"/>
              <a:t>S</a:t>
            </a:r>
            <a:r>
              <a:rPr lang="zh-CN" altLang="en-US" sz="2800" dirty="0"/>
              <a:t>、</a:t>
            </a:r>
            <a:r>
              <a:rPr lang="en-US" altLang="zh-CN" sz="2800" dirty="0"/>
              <a:t>O</a:t>
            </a:r>
            <a:r>
              <a:rPr lang="zh-CN" altLang="en-US" sz="2800" dirty="0"/>
              <a:t>、</a:t>
            </a:r>
            <a:r>
              <a:rPr lang="en-US" altLang="zh-CN" sz="2800" dirty="0"/>
              <a:t>H</a:t>
            </a:r>
            <a:r>
              <a:rPr lang="zh-CN" altLang="en-US" sz="2800" dirty="0"/>
              <a:t>三个字符。</a:t>
            </a:r>
          </a:p>
          <a:p>
            <a:pPr algn="just"/>
            <a:endParaRPr lang="zh-CN" altLang="en-US" sz="2800" dirty="0"/>
          </a:p>
        </p:txBody>
      </p:sp>
    </p:spTree>
    <p:extLst>
      <p:ext uri="{BB962C8B-B14F-4D97-AF65-F5344CB8AC3E}">
        <p14:creationId xmlns:p14="http://schemas.microsoft.com/office/powerpoint/2010/main" val="42506727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en-US" altLang="zh-CN" sz="2800" dirty="0"/>
              <a:t>2</a:t>
            </a:r>
            <a:r>
              <a:rPr lang="zh-CN" altLang="en-US" sz="2800" dirty="0"/>
              <a:t>、以下关于交换机的叙述中，正确的是（ ）。</a:t>
            </a:r>
            <a:endParaRPr lang="en-US" altLang="zh-CN" sz="2800" dirty="0"/>
          </a:p>
          <a:p>
            <a:pPr marL="0" indent="0">
              <a:lnSpc>
                <a:spcPct val="114000"/>
              </a:lnSpc>
              <a:buNone/>
            </a:pPr>
            <a:r>
              <a:rPr lang="en-US" altLang="zh-CN" sz="2800" dirty="0"/>
              <a:t>A</a:t>
            </a:r>
            <a:r>
              <a:rPr lang="zh-CN" altLang="en-US" sz="2800" dirty="0"/>
              <a:t>、以太网交换机本质上是一种多端口网桥</a:t>
            </a:r>
            <a:endParaRPr lang="en-US" altLang="zh-CN" sz="2800" dirty="0"/>
          </a:p>
          <a:p>
            <a:pPr marL="0" indent="0">
              <a:lnSpc>
                <a:spcPct val="114000"/>
              </a:lnSpc>
              <a:buNone/>
            </a:pPr>
            <a:r>
              <a:rPr lang="en-US" altLang="zh-CN" sz="2800" dirty="0"/>
              <a:t>B</a:t>
            </a:r>
            <a:r>
              <a:rPr lang="zh-CN" altLang="en-US" sz="2800" dirty="0"/>
              <a:t>、通过交换机互联的一组工作站构成一个冲突域</a:t>
            </a:r>
            <a:endParaRPr lang="en-US" altLang="zh-CN" sz="2800" dirty="0"/>
          </a:p>
          <a:p>
            <a:pPr marL="0" indent="0">
              <a:lnSpc>
                <a:spcPct val="114000"/>
              </a:lnSpc>
              <a:buNone/>
            </a:pPr>
            <a:r>
              <a:rPr lang="en-US" altLang="zh-CN" sz="2800" dirty="0"/>
              <a:t>C</a:t>
            </a:r>
            <a:r>
              <a:rPr lang="zh-CN" altLang="en-US" sz="2800" dirty="0"/>
              <a:t>、以太网交换机可实现采用不同网络层协议的网络互联</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A</a:t>
            </a:r>
            <a:r>
              <a:rPr lang="zh-CN" altLang="en-US" sz="2800" kern="0" dirty="0"/>
              <a:t>，以太网交换机工作在数据链路层，因此不能</a:t>
            </a:r>
            <a:r>
              <a:rPr lang="zh-CN" altLang="en-US" sz="2800" dirty="0"/>
              <a:t>实现采用不同网络层协议的网络互联</a:t>
            </a:r>
            <a:endParaRPr lang="zh-CN" altLang="en-US" sz="2800" kern="0" dirty="0"/>
          </a:p>
        </p:txBody>
      </p:sp>
    </p:spTree>
    <p:extLst>
      <p:ext uri="{BB962C8B-B14F-4D97-AF65-F5344CB8AC3E}">
        <p14:creationId xmlns:p14="http://schemas.microsoft.com/office/powerpoint/2010/main" val="365548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Tree>
    <p:extLst>
      <p:ext uri="{BB962C8B-B14F-4D97-AF65-F5344CB8AC3E}">
        <p14:creationId xmlns:p14="http://schemas.microsoft.com/office/powerpoint/2010/main" val="33353340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Tree>
    <p:extLst>
      <p:ext uri="{BB962C8B-B14F-4D97-AF65-F5344CB8AC3E}">
        <p14:creationId xmlns:p14="http://schemas.microsoft.com/office/powerpoint/2010/main" val="32103880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eaLnBrk="0" hangingPunct="0">
                <a:lnSpc>
                  <a:spcPct val="115000"/>
                </a:lnSpc>
              </a:pPr>
              <a:r>
                <a:rPr kumimoji="1" lang="zh-CN" altLang="en-US" sz="1600" b="1" dirty="0">
                  <a:latin typeface="+mn-lt"/>
                  <a:ea typeface="黑体" pitchFamily="2" charset="-122"/>
                </a:rPr>
                <a:t>       </a:t>
              </a:r>
              <a:r>
                <a:rPr kumimoji="1" lang="en-US" altLang="zh-CN" sz="1600" b="1" dirty="0">
                  <a:latin typeface="+mn-lt"/>
                  <a:ea typeface="黑体" pitchFamily="2" charset="-122"/>
                </a:rPr>
                <a:t>A           1</a:t>
              </a:r>
            </a:p>
            <a:p>
              <a:pPr defTabSz="762000" eaLnBrk="0" hangingPunct="0">
                <a:lnSpc>
                  <a:spcPct val="115000"/>
                </a:lnSpc>
              </a:pPr>
              <a:r>
                <a:rPr kumimoji="1" lang="en-US" altLang="zh-CN" sz="1600" b="1" dirty="0">
                  <a:latin typeface="+mn-lt"/>
                  <a:ea typeface="黑体"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itchFamily="2" charset="-122"/>
                </a:rPr>
                <a:t>交换了两帧后的交换表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如没有，则向所有其他接口（进入的接口除外）转发。</a:t>
            </a:r>
          </a:p>
          <a:p>
            <a:pPr lvl="1"/>
            <a:r>
              <a:rPr lang="zh-CN" altLang="en-US" sz="2400" dirty="0">
                <a:ea typeface="黑体" pitchFamily="2" charset="-122"/>
              </a:rPr>
              <a:t>如有，则按</a:t>
            </a:r>
            <a:r>
              <a:rPr lang="zh-CN" altLang="en-US" sz="2400" dirty="0"/>
              <a:t>交换</a:t>
            </a:r>
            <a:r>
              <a:rPr lang="zh-CN" altLang="en-US" sz="2400" dirty="0">
                <a:ea typeface="黑体" pitchFamily="2" charset="-122"/>
              </a:rPr>
              <a:t>表中给出的接口进行转发。</a:t>
            </a:r>
          </a:p>
          <a:p>
            <a:pPr lvl="1"/>
            <a:r>
              <a:rPr lang="zh-CN" altLang="en-US" sz="2400" dirty="0">
                <a:ea typeface="黑体" pitchFamily="2" charset="-122"/>
              </a:rPr>
              <a:t>若交换表中给出的接口就是该帧进入交换机的接口，则应丢弃这个帧（因为这时不需要经过交换机进行转发）。</a:t>
            </a:r>
          </a:p>
        </p:txBody>
      </p:sp>
    </p:spTree>
    <p:extLst>
      <p:ext uri="{BB962C8B-B14F-4D97-AF65-F5344CB8AC3E}">
        <p14:creationId xmlns:p14="http://schemas.microsoft.com/office/powerpoint/2010/main" val="5531739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0989" y="194063"/>
            <a:ext cx="8709570" cy="2736303"/>
          </a:xfrm>
        </p:spPr>
        <p:txBody>
          <a:bodyPr/>
          <a:lstStyle/>
          <a:p>
            <a:pPr marL="0" indent="0">
              <a:lnSpc>
                <a:spcPct val="114000"/>
              </a:lnSpc>
              <a:buNone/>
            </a:pPr>
            <a:r>
              <a:rPr lang="en-US" altLang="zh-CN" sz="2800" dirty="0"/>
              <a:t>3</a:t>
            </a:r>
            <a:r>
              <a:rPr lang="zh-CN" altLang="en-US" sz="2800" dirty="0"/>
              <a:t>、若主机</a:t>
            </a:r>
            <a:r>
              <a:rPr lang="en-US" altLang="zh-CN" sz="2800" dirty="0"/>
              <a:t>H2</a:t>
            </a:r>
            <a:r>
              <a:rPr lang="zh-CN" altLang="en-US" sz="2800" dirty="0"/>
              <a:t>向主机</a:t>
            </a:r>
            <a:r>
              <a:rPr lang="en-US" altLang="zh-CN" sz="2800" dirty="0"/>
              <a:t>H4</a:t>
            </a:r>
            <a:r>
              <a:rPr lang="zh-CN" altLang="en-US" sz="2800" dirty="0"/>
              <a:t>发送一个数据帧，主机</a:t>
            </a:r>
            <a:r>
              <a:rPr lang="en-US" altLang="zh-CN" sz="2800" dirty="0"/>
              <a:t>H4</a:t>
            </a:r>
            <a:r>
              <a:rPr lang="zh-CN" altLang="en-US" sz="2800" dirty="0"/>
              <a:t>向主机</a:t>
            </a:r>
            <a:r>
              <a:rPr lang="en-US" altLang="zh-CN" sz="2800" dirty="0"/>
              <a:t>H2</a:t>
            </a:r>
            <a:r>
              <a:rPr lang="zh-CN" altLang="en-US" sz="2800" dirty="0"/>
              <a:t>立即发送一个确认帧，则除</a:t>
            </a:r>
            <a:r>
              <a:rPr lang="en-US" altLang="zh-CN" sz="2800" dirty="0"/>
              <a:t>H4</a:t>
            </a:r>
            <a:r>
              <a:rPr lang="zh-CN" altLang="en-US" sz="2800" dirty="0"/>
              <a:t>外，从物理上能够收到该确认帧的主机还有（ ）。</a:t>
            </a:r>
            <a:endParaRPr lang="en-US" altLang="zh-CN" sz="2800" dirty="0"/>
          </a:p>
          <a:p>
            <a:pPr marL="0" indent="0">
              <a:lnSpc>
                <a:spcPct val="114000"/>
              </a:lnSpc>
              <a:buNone/>
            </a:pPr>
            <a:r>
              <a:rPr lang="en-US" altLang="zh-CN" sz="2800" dirty="0"/>
              <a:t>A</a:t>
            </a:r>
            <a:r>
              <a:rPr lang="zh-CN" altLang="en-US" sz="2800" dirty="0"/>
              <a:t>、仅</a:t>
            </a:r>
            <a:r>
              <a:rPr lang="en-US" altLang="zh-CN" sz="2800" dirty="0"/>
              <a:t>H2                        B</a:t>
            </a:r>
            <a:r>
              <a:rPr lang="zh-CN" altLang="en-US" sz="2800" dirty="0"/>
              <a:t>、仅</a:t>
            </a:r>
            <a:r>
              <a:rPr lang="en-US" altLang="zh-CN" sz="2800" dirty="0"/>
              <a:t>H3</a:t>
            </a:r>
          </a:p>
          <a:p>
            <a:pPr marL="0" indent="0">
              <a:lnSpc>
                <a:spcPct val="114000"/>
              </a:lnSpc>
              <a:buNone/>
            </a:pPr>
            <a:r>
              <a:rPr lang="en-US" altLang="zh-CN" sz="2800" dirty="0"/>
              <a:t>C</a:t>
            </a:r>
            <a:r>
              <a:rPr lang="zh-CN" altLang="en-US" sz="2800" dirty="0"/>
              <a:t>、仅</a:t>
            </a:r>
            <a:r>
              <a:rPr lang="en-US" altLang="zh-CN" sz="2800" dirty="0"/>
              <a:t>H1</a:t>
            </a:r>
            <a:r>
              <a:rPr lang="zh-CN" altLang="en-US" sz="2800" dirty="0"/>
              <a:t>、</a:t>
            </a:r>
            <a:r>
              <a:rPr lang="en-US" altLang="zh-CN" sz="2800" dirty="0"/>
              <a:t>H2                D</a:t>
            </a:r>
            <a:r>
              <a:rPr lang="zh-CN" altLang="en-US" sz="2800" dirty="0"/>
              <a:t>、仅</a:t>
            </a:r>
            <a:r>
              <a:rPr lang="en-US" altLang="zh-CN" sz="2800" dirty="0"/>
              <a:t>H2</a:t>
            </a:r>
            <a:r>
              <a:rPr lang="zh-CN" altLang="en-US" sz="2800" dirty="0"/>
              <a:t>、</a:t>
            </a:r>
            <a:r>
              <a:rPr lang="en-US" altLang="zh-CN" sz="2800" dirty="0"/>
              <a:t>H3</a:t>
            </a:r>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5445224"/>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D</a:t>
            </a:r>
            <a:r>
              <a:rPr lang="zh-CN" altLang="en-US" sz="2800" kern="0" dirty="0"/>
              <a:t>，集线器从某个端口收到信号后，会向除输入端口外的所有端口广播出去，</a:t>
            </a:r>
          </a:p>
        </p:txBody>
      </p:sp>
      <p:sp>
        <p:nvSpPr>
          <p:cNvPr id="2" name="流程图: 可选过程 1">
            <a:extLst>
              <a:ext uri="{FF2B5EF4-FFF2-40B4-BE49-F238E27FC236}">
                <a16:creationId xmlns:a16="http://schemas.microsoft.com/office/drawing/2014/main" id="{333E8F2E-BA67-BB46-7518-D389DFCED777}"/>
              </a:ext>
            </a:extLst>
          </p:cNvPr>
          <p:cNvSpPr/>
          <p:nvPr/>
        </p:nvSpPr>
        <p:spPr bwMode="auto">
          <a:xfrm>
            <a:off x="1425924" y="4572503"/>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H1</a:t>
            </a:r>
            <a:endParaRPr kumimoji="0" lang="zh-CN" altLang="en-US" sz="1800" b="0" i="0" u="none" strike="noStrike" cap="none" normalizeH="0" baseline="0" dirty="0">
              <a:ln>
                <a:noFill/>
              </a:ln>
              <a:solidFill>
                <a:schemeClr val="tx1"/>
              </a:solidFill>
              <a:effectLst/>
              <a:latin typeface="Arial" charset="0"/>
            </a:endParaRPr>
          </a:p>
        </p:txBody>
      </p:sp>
      <p:cxnSp>
        <p:nvCxnSpPr>
          <p:cNvPr id="3" name="直接连接符 2">
            <a:extLst>
              <a:ext uri="{FF2B5EF4-FFF2-40B4-BE49-F238E27FC236}">
                <a16:creationId xmlns:a16="http://schemas.microsoft.com/office/drawing/2014/main" id="{D5992BEB-69F8-FD5F-342A-F0A4BAAF4AC9}"/>
              </a:ext>
            </a:extLst>
          </p:cNvPr>
          <p:cNvCxnSpPr>
            <a:stCxn id="2" idx="0"/>
          </p:cNvCxnSpPr>
          <p:nvPr/>
        </p:nvCxnSpPr>
        <p:spPr bwMode="auto">
          <a:xfrm flipV="1">
            <a:off x="1929980" y="4014054"/>
            <a:ext cx="820954" cy="5584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椭圆 3">
            <a:extLst>
              <a:ext uri="{FF2B5EF4-FFF2-40B4-BE49-F238E27FC236}">
                <a16:creationId xmlns:a16="http://schemas.microsoft.com/office/drawing/2014/main" id="{1B19B0B2-681F-428A-DACF-E724D960AE23}"/>
              </a:ext>
            </a:extLst>
          </p:cNvPr>
          <p:cNvSpPr/>
          <p:nvPr/>
        </p:nvSpPr>
        <p:spPr bwMode="auto">
          <a:xfrm>
            <a:off x="2511295" y="3463403"/>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5" name="椭圆 4">
            <a:extLst>
              <a:ext uri="{FF2B5EF4-FFF2-40B4-BE49-F238E27FC236}">
                <a16:creationId xmlns:a16="http://schemas.microsoft.com/office/drawing/2014/main" id="{4CD3A801-4FE8-1445-5426-D156D20B58F5}"/>
              </a:ext>
            </a:extLst>
          </p:cNvPr>
          <p:cNvSpPr/>
          <p:nvPr/>
        </p:nvSpPr>
        <p:spPr bwMode="auto">
          <a:xfrm>
            <a:off x="4930725" y="3463403"/>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流程图: 可选过程 6">
            <a:extLst>
              <a:ext uri="{FF2B5EF4-FFF2-40B4-BE49-F238E27FC236}">
                <a16:creationId xmlns:a16="http://schemas.microsoft.com/office/drawing/2014/main" id="{15E487AE-7513-D1C5-ECA2-7C3CF8C08D27}"/>
              </a:ext>
            </a:extLst>
          </p:cNvPr>
          <p:cNvSpPr/>
          <p:nvPr/>
        </p:nvSpPr>
        <p:spPr bwMode="auto">
          <a:xfrm>
            <a:off x="4786709" y="4616875"/>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H3</a:t>
            </a:r>
            <a:endParaRPr kumimoji="0" lang="zh-CN" altLang="en-US" sz="1800" b="0" i="0" u="none" strike="noStrike" cap="none" normalizeH="0" baseline="0" dirty="0">
              <a:ln>
                <a:noFill/>
              </a:ln>
              <a:solidFill>
                <a:schemeClr val="tx1"/>
              </a:solidFill>
              <a:effectLst/>
              <a:latin typeface="Arial" charset="0"/>
            </a:endParaRPr>
          </a:p>
        </p:txBody>
      </p:sp>
      <p:cxnSp>
        <p:nvCxnSpPr>
          <p:cNvPr id="8" name="直接连接符 7">
            <a:extLst>
              <a:ext uri="{FF2B5EF4-FFF2-40B4-BE49-F238E27FC236}">
                <a16:creationId xmlns:a16="http://schemas.microsoft.com/office/drawing/2014/main" id="{9E4CDC0A-B16F-6BE9-5C80-86C1B2B1B211}"/>
              </a:ext>
            </a:extLst>
          </p:cNvPr>
          <p:cNvCxnSpPr>
            <a:stCxn id="4" idx="6"/>
            <a:endCxn id="5" idx="2"/>
          </p:cNvCxnSpPr>
          <p:nvPr/>
        </p:nvCxnSpPr>
        <p:spPr bwMode="auto">
          <a:xfrm>
            <a:off x="3231375" y="3751435"/>
            <a:ext cx="16993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910ED761-A67B-0D79-DD23-26777BBD22BE}"/>
              </a:ext>
            </a:extLst>
          </p:cNvPr>
          <p:cNvCxnSpPr/>
          <p:nvPr/>
        </p:nvCxnSpPr>
        <p:spPr bwMode="auto">
          <a:xfrm>
            <a:off x="5650805" y="3751435"/>
            <a:ext cx="67034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A8730B19-B4D1-3B05-5FF3-A5B6E58DAD12}"/>
              </a:ext>
            </a:extLst>
          </p:cNvPr>
          <p:cNvCxnSpPr/>
          <p:nvPr/>
        </p:nvCxnSpPr>
        <p:spPr bwMode="auto">
          <a:xfrm>
            <a:off x="3070431" y="3998755"/>
            <a:ext cx="580072" cy="5725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9A3D97C-4B3D-AC35-DEB3-E8E1A6DDEC4B}"/>
              </a:ext>
            </a:extLst>
          </p:cNvPr>
          <p:cNvCxnSpPr/>
          <p:nvPr/>
        </p:nvCxnSpPr>
        <p:spPr bwMode="auto">
          <a:xfrm flipV="1">
            <a:off x="5290765" y="4039467"/>
            <a:ext cx="0" cy="59967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F7C92774-714F-589E-62A1-531FA9913E22}"/>
              </a:ext>
            </a:extLst>
          </p:cNvPr>
          <p:cNvSpPr txBox="1"/>
          <p:nvPr/>
        </p:nvSpPr>
        <p:spPr>
          <a:xfrm>
            <a:off x="2288704" y="2971702"/>
            <a:ext cx="1224136" cy="461665"/>
          </a:xfrm>
          <a:prstGeom prst="rect">
            <a:avLst/>
          </a:prstGeom>
          <a:noFill/>
        </p:spPr>
        <p:txBody>
          <a:bodyPr wrap="square" rtlCol="0">
            <a:spAutoFit/>
          </a:bodyPr>
          <a:lstStyle/>
          <a:p>
            <a:r>
              <a:rPr lang="zh-CN" altLang="en-US" sz="2400" dirty="0"/>
              <a:t>交换机</a:t>
            </a:r>
          </a:p>
        </p:txBody>
      </p:sp>
      <p:sp>
        <p:nvSpPr>
          <p:cNvPr id="15" name="流程图: 可选过程 14">
            <a:extLst>
              <a:ext uri="{FF2B5EF4-FFF2-40B4-BE49-F238E27FC236}">
                <a16:creationId xmlns:a16="http://schemas.microsoft.com/office/drawing/2014/main" id="{34C900C7-9025-B727-526D-87416BA0DE76}"/>
              </a:ext>
            </a:extLst>
          </p:cNvPr>
          <p:cNvSpPr/>
          <p:nvPr/>
        </p:nvSpPr>
        <p:spPr bwMode="auto">
          <a:xfrm>
            <a:off x="3137575" y="4572503"/>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H2</a:t>
            </a:r>
            <a:endParaRPr kumimoji="0" lang="zh-CN" altLang="en-US" sz="1800" b="0" i="0" u="none" strike="noStrike" cap="none" normalizeH="0" baseline="0" dirty="0">
              <a:ln>
                <a:noFill/>
              </a:ln>
              <a:solidFill>
                <a:schemeClr val="tx1"/>
              </a:solidFill>
              <a:effectLst/>
              <a:latin typeface="Arial" charset="0"/>
            </a:endParaRPr>
          </a:p>
        </p:txBody>
      </p:sp>
      <p:sp>
        <p:nvSpPr>
          <p:cNvPr id="20" name="流程图: 可选过程 19">
            <a:extLst>
              <a:ext uri="{FF2B5EF4-FFF2-40B4-BE49-F238E27FC236}">
                <a16:creationId xmlns:a16="http://schemas.microsoft.com/office/drawing/2014/main" id="{2743A61F-2283-EEEC-91DB-CCC561214AC4}"/>
              </a:ext>
            </a:extLst>
          </p:cNvPr>
          <p:cNvSpPr/>
          <p:nvPr/>
        </p:nvSpPr>
        <p:spPr bwMode="auto">
          <a:xfrm>
            <a:off x="6342043" y="3391395"/>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H4</a:t>
            </a:r>
            <a:endParaRPr kumimoji="0" lang="zh-CN" altLang="en-US" sz="1800" b="0" i="0" u="none" strike="noStrike" cap="none" normalizeH="0" baseline="0" dirty="0">
              <a:ln>
                <a:noFill/>
              </a:ln>
              <a:solidFill>
                <a:schemeClr val="tx1"/>
              </a:solidFill>
              <a:effectLst/>
              <a:latin typeface="Arial" charset="0"/>
            </a:endParaRPr>
          </a:p>
        </p:txBody>
      </p:sp>
      <p:sp>
        <p:nvSpPr>
          <p:cNvPr id="21" name="文本框 20">
            <a:extLst>
              <a:ext uri="{FF2B5EF4-FFF2-40B4-BE49-F238E27FC236}">
                <a16:creationId xmlns:a16="http://schemas.microsoft.com/office/drawing/2014/main" id="{39125A0C-4178-6748-4E0F-3A59DACEE348}"/>
              </a:ext>
            </a:extLst>
          </p:cNvPr>
          <p:cNvSpPr txBox="1"/>
          <p:nvPr/>
        </p:nvSpPr>
        <p:spPr>
          <a:xfrm>
            <a:off x="4678697" y="2971702"/>
            <a:ext cx="1224136" cy="461665"/>
          </a:xfrm>
          <a:prstGeom prst="rect">
            <a:avLst/>
          </a:prstGeom>
          <a:noFill/>
        </p:spPr>
        <p:txBody>
          <a:bodyPr wrap="square" rtlCol="0">
            <a:spAutoFit/>
          </a:bodyPr>
          <a:lstStyle/>
          <a:p>
            <a:r>
              <a:rPr lang="zh-CN" altLang="en-US" sz="2400" dirty="0"/>
              <a:t>集线器</a:t>
            </a:r>
          </a:p>
        </p:txBody>
      </p:sp>
    </p:spTree>
    <p:extLst>
      <p:ext uri="{BB962C8B-B14F-4D97-AF65-F5344CB8AC3E}">
        <p14:creationId xmlns:p14="http://schemas.microsoft.com/office/powerpoint/2010/main" val="103991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836712"/>
            <a:ext cx="906621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答案：集线器从某个端口收到信号后，会向除输入端口外的所有端口广播出去，所以</a:t>
            </a:r>
            <a:r>
              <a:rPr lang="en-US" altLang="zh-CN" sz="2800" kern="0" dirty="0"/>
              <a:t>H3</a:t>
            </a:r>
            <a:r>
              <a:rPr lang="zh-CN" altLang="en-US" sz="2800" kern="0" dirty="0"/>
              <a:t>能收到。</a:t>
            </a:r>
            <a:r>
              <a:rPr lang="zh-CN" altLang="en-US" sz="2800" dirty="0"/>
              <a:t>主机</a:t>
            </a:r>
            <a:r>
              <a:rPr lang="en-US" altLang="zh-CN" sz="2800" dirty="0"/>
              <a:t>H2</a:t>
            </a:r>
            <a:r>
              <a:rPr lang="zh-CN" altLang="en-US" sz="2800" dirty="0"/>
              <a:t>向主机</a:t>
            </a:r>
            <a:r>
              <a:rPr lang="en-US" altLang="zh-CN" sz="2800" dirty="0"/>
              <a:t>H4</a:t>
            </a:r>
            <a:r>
              <a:rPr lang="zh-CN" altLang="en-US" sz="2800" dirty="0"/>
              <a:t>发送一个数据帧后，则</a:t>
            </a:r>
            <a:r>
              <a:rPr lang="en-US" altLang="zh-CN" sz="2800" dirty="0"/>
              <a:t>H2</a:t>
            </a:r>
            <a:r>
              <a:rPr lang="zh-CN" altLang="en-US" sz="2800" dirty="0"/>
              <a:t>及其对应接口就写入交换表，当主机</a:t>
            </a:r>
            <a:r>
              <a:rPr lang="en-US" altLang="zh-CN" sz="2800" dirty="0"/>
              <a:t>H4</a:t>
            </a:r>
            <a:r>
              <a:rPr lang="zh-CN" altLang="en-US" sz="2800" dirty="0"/>
              <a:t>向主机</a:t>
            </a:r>
            <a:r>
              <a:rPr lang="en-US" altLang="zh-CN" sz="2800" dirty="0"/>
              <a:t>H2</a:t>
            </a:r>
            <a:r>
              <a:rPr lang="zh-CN" altLang="en-US" sz="2800" dirty="0"/>
              <a:t>发送一个确认帧时，交换机查找交换表后，将该帧从</a:t>
            </a:r>
            <a:r>
              <a:rPr lang="en-US" altLang="zh-CN" sz="2800" dirty="0"/>
              <a:t>H2</a:t>
            </a:r>
            <a:r>
              <a:rPr lang="zh-CN" altLang="en-US" sz="2800" dirty="0"/>
              <a:t>对应的接口转发出去，选</a:t>
            </a:r>
            <a:r>
              <a:rPr lang="en-US" altLang="zh-CN" sz="2800" dirty="0"/>
              <a:t>D</a:t>
            </a:r>
            <a:r>
              <a:rPr lang="zh-CN" altLang="en-US" sz="2800" dirty="0"/>
              <a:t>。</a:t>
            </a:r>
            <a:endParaRPr lang="zh-CN" altLang="en-US" sz="2800" kern="0" dirty="0"/>
          </a:p>
        </p:txBody>
      </p:sp>
      <p:sp>
        <p:nvSpPr>
          <p:cNvPr id="2" name="流程图: 可选过程 1">
            <a:extLst>
              <a:ext uri="{FF2B5EF4-FFF2-40B4-BE49-F238E27FC236}">
                <a16:creationId xmlns:a16="http://schemas.microsoft.com/office/drawing/2014/main" id="{333E8F2E-BA67-BB46-7518-D389DFCED777}"/>
              </a:ext>
            </a:extLst>
          </p:cNvPr>
          <p:cNvSpPr/>
          <p:nvPr/>
        </p:nvSpPr>
        <p:spPr bwMode="auto">
          <a:xfrm>
            <a:off x="1497932" y="5821889"/>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H1</a:t>
            </a:r>
            <a:endParaRPr kumimoji="0" lang="zh-CN" altLang="en-US" sz="1800" b="0" i="0" u="none" strike="noStrike" cap="none" normalizeH="0" baseline="0" dirty="0">
              <a:ln>
                <a:noFill/>
              </a:ln>
              <a:solidFill>
                <a:schemeClr val="tx1"/>
              </a:solidFill>
              <a:effectLst/>
              <a:latin typeface="Arial" charset="0"/>
            </a:endParaRPr>
          </a:p>
        </p:txBody>
      </p:sp>
      <p:cxnSp>
        <p:nvCxnSpPr>
          <p:cNvPr id="3" name="直接连接符 2">
            <a:extLst>
              <a:ext uri="{FF2B5EF4-FFF2-40B4-BE49-F238E27FC236}">
                <a16:creationId xmlns:a16="http://schemas.microsoft.com/office/drawing/2014/main" id="{D5992BEB-69F8-FD5F-342A-F0A4BAAF4AC9}"/>
              </a:ext>
            </a:extLst>
          </p:cNvPr>
          <p:cNvCxnSpPr>
            <a:stCxn id="2" idx="0"/>
          </p:cNvCxnSpPr>
          <p:nvPr/>
        </p:nvCxnSpPr>
        <p:spPr bwMode="auto">
          <a:xfrm flipV="1">
            <a:off x="2001988" y="5263440"/>
            <a:ext cx="820954" cy="5584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椭圆 3">
            <a:extLst>
              <a:ext uri="{FF2B5EF4-FFF2-40B4-BE49-F238E27FC236}">
                <a16:creationId xmlns:a16="http://schemas.microsoft.com/office/drawing/2014/main" id="{1B19B0B2-681F-428A-DACF-E724D960AE23}"/>
              </a:ext>
            </a:extLst>
          </p:cNvPr>
          <p:cNvSpPr/>
          <p:nvPr/>
        </p:nvSpPr>
        <p:spPr bwMode="auto">
          <a:xfrm>
            <a:off x="2583303" y="4712789"/>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5" name="椭圆 4">
            <a:extLst>
              <a:ext uri="{FF2B5EF4-FFF2-40B4-BE49-F238E27FC236}">
                <a16:creationId xmlns:a16="http://schemas.microsoft.com/office/drawing/2014/main" id="{4CD3A801-4FE8-1445-5426-D156D20B58F5}"/>
              </a:ext>
            </a:extLst>
          </p:cNvPr>
          <p:cNvSpPr/>
          <p:nvPr/>
        </p:nvSpPr>
        <p:spPr bwMode="auto">
          <a:xfrm>
            <a:off x="5002733" y="4712789"/>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流程图: 可选过程 6">
            <a:extLst>
              <a:ext uri="{FF2B5EF4-FFF2-40B4-BE49-F238E27FC236}">
                <a16:creationId xmlns:a16="http://schemas.microsoft.com/office/drawing/2014/main" id="{15E487AE-7513-D1C5-ECA2-7C3CF8C08D27}"/>
              </a:ext>
            </a:extLst>
          </p:cNvPr>
          <p:cNvSpPr/>
          <p:nvPr/>
        </p:nvSpPr>
        <p:spPr bwMode="auto">
          <a:xfrm>
            <a:off x="4858717" y="5866261"/>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H3</a:t>
            </a:r>
            <a:endParaRPr kumimoji="0" lang="zh-CN" altLang="en-US" sz="1800" b="0" i="0" u="none" strike="noStrike" cap="none" normalizeH="0" baseline="0" dirty="0">
              <a:ln>
                <a:noFill/>
              </a:ln>
              <a:solidFill>
                <a:schemeClr val="tx1"/>
              </a:solidFill>
              <a:effectLst/>
              <a:latin typeface="Arial" charset="0"/>
            </a:endParaRPr>
          </a:p>
        </p:txBody>
      </p:sp>
      <p:cxnSp>
        <p:nvCxnSpPr>
          <p:cNvPr id="8" name="直接连接符 7">
            <a:extLst>
              <a:ext uri="{FF2B5EF4-FFF2-40B4-BE49-F238E27FC236}">
                <a16:creationId xmlns:a16="http://schemas.microsoft.com/office/drawing/2014/main" id="{9E4CDC0A-B16F-6BE9-5C80-86C1B2B1B211}"/>
              </a:ext>
            </a:extLst>
          </p:cNvPr>
          <p:cNvCxnSpPr>
            <a:stCxn id="4" idx="6"/>
            <a:endCxn id="5" idx="2"/>
          </p:cNvCxnSpPr>
          <p:nvPr/>
        </p:nvCxnSpPr>
        <p:spPr bwMode="auto">
          <a:xfrm>
            <a:off x="3303383" y="5000821"/>
            <a:ext cx="16993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910ED761-A67B-0D79-DD23-26777BBD22BE}"/>
              </a:ext>
            </a:extLst>
          </p:cNvPr>
          <p:cNvCxnSpPr/>
          <p:nvPr/>
        </p:nvCxnSpPr>
        <p:spPr bwMode="auto">
          <a:xfrm>
            <a:off x="5722813" y="5000821"/>
            <a:ext cx="67034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A8730B19-B4D1-3B05-5FF3-A5B6E58DAD12}"/>
              </a:ext>
            </a:extLst>
          </p:cNvPr>
          <p:cNvCxnSpPr/>
          <p:nvPr/>
        </p:nvCxnSpPr>
        <p:spPr bwMode="auto">
          <a:xfrm>
            <a:off x="3142439" y="5248141"/>
            <a:ext cx="580072" cy="5725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9A3D97C-4B3D-AC35-DEB3-E8E1A6DDEC4B}"/>
              </a:ext>
            </a:extLst>
          </p:cNvPr>
          <p:cNvCxnSpPr/>
          <p:nvPr/>
        </p:nvCxnSpPr>
        <p:spPr bwMode="auto">
          <a:xfrm flipV="1">
            <a:off x="5362773" y="5288853"/>
            <a:ext cx="0" cy="59967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F7C92774-714F-589E-62A1-531FA9913E22}"/>
              </a:ext>
            </a:extLst>
          </p:cNvPr>
          <p:cNvSpPr txBox="1"/>
          <p:nvPr/>
        </p:nvSpPr>
        <p:spPr>
          <a:xfrm>
            <a:off x="2360712" y="4221088"/>
            <a:ext cx="1224136" cy="461665"/>
          </a:xfrm>
          <a:prstGeom prst="rect">
            <a:avLst/>
          </a:prstGeom>
          <a:noFill/>
        </p:spPr>
        <p:txBody>
          <a:bodyPr wrap="square" rtlCol="0">
            <a:spAutoFit/>
          </a:bodyPr>
          <a:lstStyle/>
          <a:p>
            <a:r>
              <a:rPr lang="zh-CN" altLang="en-US" sz="2400" dirty="0"/>
              <a:t>交换机</a:t>
            </a:r>
          </a:p>
        </p:txBody>
      </p:sp>
      <p:sp>
        <p:nvSpPr>
          <p:cNvPr id="15" name="流程图: 可选过程 14">
            <a:extLst>
              <a:ext uri="{FF2B5EF4-FFF2-40B4-BE49-F238E27FC236}">
                <a16:creationId xmlns:a16="http://schemas.microsoft.com/office/drawing/2014/main" id="{34C900C7-9025-B727-526D-87416BA0DE76}"/>
              </a:ext>
            </a:extLst>
          </p:cNvPr>
          <p:cNvSpPr/>
          <p:nvPr/>
        </p:nvSpPr>
        <p:spPr bwMode="auto">
          <a:xfrm>
            <a:off x="3209583" y="5821889"/>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H2</a:t>
            </a:r>
            <a:endParaRPr kumimoji="0" lang="zh-CN" altLang="en-US" sz="1800" b="0" i="0" u="none" strike="noStrike" cap="none" normalizeH="0" baseline="0" dirty="0">
              <a:ln>
                <a:noFill/>
              </a:ln>
              <a:solidFill>
                <a:schemeClr val="tx1"/>
              </a:solidFill>
              <a:effectLst/>
              <a:latin typeface="Arial" charset="0"/>
            </a:endParaRPr>
          </a:p>
        </p:txBody>
      </p:sp>
      <p:sp>
        <p:nvSpPr>
          <p:cNvPr id="20" name="流程图: 可选过程 19">
            <a:extLst>
              <a:ext uri="{FF2B5EF4-FFF2-40B4-BE49-F238E27FC236}">
                <a16:creationId xmlns:a16="http://schemas.microsoft.com/office/drawing/2014/main" id="{2743A61F-2283-EEEC-91DB-CCC561214AC4}"/>
              </a:ext>
            </a:extLst>
          </p:cNvPr>
          <p:cNvSpPr/>
          <p:nvPr/>
        </p:nvSpPr>
        <p:spPr bwMode="auto">
          <a:xfrm>
            <a:off x="6414051" y="4640781"/>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H4</a:t>
            </a:r>
            <a:endParaRPr kumimoji="0" lang="zh-CN" altLang="en-US" sz="1800" b="0" i="0" u="none" strike="noStrike" cap="none" normalizeH="0" baseline="0" dirty="0">
              <a:ln>
                <a:noFill/>
              </a:ln>
              <a:solidFill>
                <a:schemeClr val="tx1"/>
              </a:solidFill>
              <a:effectLst/>
              <a:latin typeface="Arial" charset="0"/>
            </a:endParaRPr>
          </a:p>
        </p:txBody>
      </p:sp>
      <p:sp>
        <p:nvSpPr>
          <p:cNvPr id="21" name="文本框 20">
            <a:extLst>
              <a:ext uri="{FF2B5EF4-FFF2-40B4-BE49-F238E27FC236}">
                <a16:creationId xmlns:a16="http://schemas.microsoft.com/office/drawing/2014/main" id="{39125A0C-4178-6748-4E0F-3A59DACEE348}"/>
              </a:ext>
            </a:extLst>
          </p:cNvPr>
          <p:cNvSpPr txBox="1"/>
          <p:nvPr/>
        </p:nvSpPr>
        <p:spPr>
          <a:xfrm>
            <a:off x="4750705" y="4221088"/>
            <a:ext cx="1224136" cy="461665"/>
          </a:xfrm>
          <a:prstGeom prst="rect">
            <a:avLst/>
          </a:prstGeom>
          <a:noFill/>
        </p:spPr>
        <p:txBody>
          <a:bodyPr wrap="square" rtlCol="0">
            <a:spAutoFit/>
          </a:bodyPr>
          <a:lstStyle/>
          <a:p>
            <a:r>
              <a:rPr lang="zh-CN" altLang="en-US" sz="2400" dirty="0"/>
              <a:t>集线器</a:t>
            </a:r>
          </a:p>
        </p:txBody>
      </p:sp>
    </p:spTree>
    <p:extLst>
      <p:ext uri="{BB962C8B-B14F-4D97-AF65-F5344CB8AC3E}">
        <p14:creationId xmlns:p14="http://schemas.microsoft.com/office/powerpoint/2010/main" val="140659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a:latin typeface="+mn-lt"/>
                <a:ea typeface="黑体" pitchFamily="2" charset="-122"/>
              </a:rPr>
              <a:t>在两个交换机之间兜圈子的帧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endParaRPr lang="zh-CN" altLang="en-US" sz="2800" dirty="0"/>
          </a:p>
        </p:txBody>
      </p:sp>
      <p:sp>
        <p:nvSpPr>
          <p:cNvPr id="353284" name="Rectangle 4"/>
          <p:cNvSpPr>
            <a:spLocks noChangeArrowheads="1"/>
          </p:cNvSpPr>
          <p:nvPr/>
        </p:nvSpPr>
        <p:spPr bwMode="auto">
          <a:xfrm>
            <a:off x="1100436" y="3429000"/>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637011" y="3429000"/>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100435" y="4344987"/>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949329" y="4110037"/>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68723" y="3063875"/>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828708" y="2592387"/>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71715" y="2592387"/>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78802" y="3063875"/>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100436" y="3978275"/>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336848" y="447039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84717" y="3429000"/>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76811" y="4794706"/>
            <a:ext cx="5865645" cy="461665"/>
          </a:xfrm>
          <a:prstGeom prst="rect">
            <a:avLst/>
          </a:prstGeom>
        </p:spPr>
        <p:txBody>
          <a:bodyPr wrap="square">
            <a:spAutoFit/>
          </a:bodyPr>
          <a:lstStyle/>
          <a:p>
            <a:pPr algn="ctr"/>
            <a:r>
              <a:rPr lang="zh-CN" altLang="zh-CN" sz="2400" b="1" dirty="0">
                <a:latin typeface="+mn-lt"/>
                <a:ea typeface="黑体" pitchFamily="2" charset="-122"/>
              </a:rPr>
              <a:t>用控制字符进行帧定界的方法举例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0015605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Tree>
    <p:extLst>
      <p:ext uri="{BB962C8B-B14F-4D97-AF65-F5344CB8AC3E}">
        <p14:creationId xmlns:p14="http://schemas.microsoft.com/office/powerpoint/2010/main" val="5873954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744416"/>
          </a:xfrm>
        </p:spPr>
        <p:txBody>
          <a:bodyPr/>
          <a:lstStyle/>
          <a:p>
            <a:pPr marL="0" indent="0">
              <a:lnSpc>
                <a:spcPct val="114000"/>
              </a:lnSpc>
              <a:buNone/>
            </a:pPr>
            <a:r>
              <a:rPr lang="en-US" altLang="zh-CN" sz="2800" dirty="0"/>
              <a:t>4</a:t>
            </a:r>
            <a:r>
              <a:rPr lang="zh-CN" altLang="en-US" sz="2800" dirty="0"/>
              <a:t>、以太网交换机进行转发决策时使用的</a:t>
            </a:r>
            <a:r>
              <a:rPr lang="en-US" altLang="zh-CN" sz="2800" dirty="0"/>
              <a:t>PDU</a:t>
            </a:r>
            <a:r>
              <a:rPr lang="zh-CN" altLang="en-US" sz="2800" dirty="0"/>
              <a:t>（协议数据单元）地址是（ ）。</a:t>
            </a:r>
            <a:endParaRPr lang="en-US" altLang="zh-CN" sz="2800" dirty="0"/>
          </a:p>
          <a:p>
            <a:pPr marL="0" indent="0">
              <a:lnSpc>
                <a:spcPct val="114000"/>
              </a:lnSpc>
              <a:buNone/>
            </a:pPr>
            <a:r>
              <a:rPr lang="en-US" altLang="zh-CN" sz="2800" dirty="0"/>
              <a:t>A</a:t>
            </a:r>
            <a:r>
              <a:rPr lang="zh-CN" altLang="en-US" sz="2800" dirty="0"/>
              <a:t>、目的物理地址</a:t>
            </a:r>
            <a:endParaRPr lang="en-US" altLang="zh-CN" sz="2800" dirty="0"/>
          </a:p>
          <a:p>
            <a:pPr marL="0" indent="0">
              <a:lnSpc>
                <a:spcPct val="114000"/>
              </a:lnSpc>
              <a:buNone/>
            </a:pPr>
            <a:r>
              <a:rPr lang="en-US" altLang="zh-CN" sz="2800" dirty="0"/>
              <a:t>B</a:t>
            </a:r>
            <a:r>
              <a:rPr lang="zh-CN" altLang="en-US" sz="2800" dirty="0"/>
              <a:t>、目的</a:t>
            </a:r>
            <a:r>
              <a:rPr lang="en-US" altLang="zh-CN" sz="2800" dirty="0"/>
              <a:t>IP</a:t>
            </a:r>
            <a:r>
              <a:rPr lang="zh-CN" altLang="en-US" sz="2800" dirty="0"/>
              <a:t>地址</a:t>
            </a:r>
            <a:endParaRPr lang="en-US" altLang="zh-CN" sz="2800" dirty="0"/>
          </a:p>
          <a:p>
            <a:pPr marL="0" indent="0">
              <a:lnSpc>
                <a:spcPct val="114000"/>
              </a:lnSpc>
              <a:buNone/>
            </a:pPr>
            <a:r>
              <a:rPr lang="en-US" altLang="zh-CN" sz="2800" dirty="0"/>
              <a:t>C</a:t>
            </a:r>
            <a:r>
              <a:rPr lang="zh-CN" altLang="en-US" sz="2800" dirty="0"/>
              <a:t>、源物理地址</a:t>
            </a:r>
            <a:endParaRPr lang="en-US" altLang="zh-CN" sz="2800" dirty="0"/>
          </a:p>
          <a:p>
            <a:pPr marL="0" indent="0">
              <a:lnSpc>
                <a:spcPct val="114000"/>
              </a:lnSpc>
              <a:buNone/>
            </a:pPr>
            <a:r>
              <a:rPr lang="en-US" altLang="zh-CN" sz="2800" dirty="0"/>
              <a:t>D</a:t>
            </a:r>
            <a:r>
              <a:rPr lang="zh-CN" altLang="en-US" sz="2800" dirty="0"/>
              <a:t>、源</a:t>
            </a:r>
            <a:r>
              <a:rPr lang="en-US" altLang="zh-CN" sz="2800" dirty="0"/>
              <a:t>IP</a:t>
            </a:r>
            <a:r>
              <a:rPr lang="zh-CN" altLang="en-US" sz="2800" dirty="0"/>
              <a:t>地址</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r>
              <a:rPr lang="zh-CN" altLang="en-US" sz="2800" kern="0" dirty="0"/>
              <a:t>，</a:t>
            </a:r>
            <a:r>
              <a:rPr lang="en-US" altLang="zh-CN" sz="2800" kern="0" dirty="0"/>
              <a:t>PDU</a:t>
            </a:r>
            <a:r>
              <a:rPr lang="zh-CN" altLang="en-US" sz="2800" kern="0" dirty="0"/>
              <a:t>：对等层次之间传送的数据单位，这里就是</a:t>
            </a:r>
            <a:r>
              <a:rPr lang="en-US" altLang="zh-CN" sz="2800" kern="0" dirty="0"/>
              <a:t>MAC</a:t>
            </a:r>
            <a:r>
              <a:rPr lang="zh-CN" altLang="en-US" sz="2800" kern="0" dirty="0"/>
              <a:t>帧。</a:t>
            </a:r>
          </a:p>
        </p:txBody>
      </p:sp>
    </p:spTree>
    <p:extLst>
      <p:ext uri="{BB962C8B-B14F-4D97-AF65-F5344CB8AC3E}">
        <p14:creationId xmlns:p14="http://schemas.microsoft.com/office/powerpoint/2010/main" val="90631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2592288"/>
          </a:xfrm>
        </p:spPr>
        <p:txBody>
          <a:bodyPr/>
          <a:lstStyle/>
          <a:p>
            <a:pPr marL="0" indent="0">
              <a:lnSpc>
                <a:spcPct val="114000"/>
              </a:lnSpc>
              <a:buNone/>
            </a:pPr>
            <a:r>
              <a:rPr lang="en-US" altLang="zh-CN" sz="2800" dirty="0"/>
              <a:t>5</a:t>
            </a:r>
            <a:r>
              <a:rPr lang="zh-CN" altLang="en-US" sz="2800" dirty="0"/>
              <a:t>、对于</a:t>
            </a:r>
            <a:r>
              <a:rPr lang="en-US" altLang="zh-CN" sz="2800" dirty="0"/>
              <a:t>100Mb/s</a:t>
            </a:r>
            <a:r>
              <a:rPr lang="zh-CN" altLang="en-US" sz="2800" dirty="0"/>
              <a:t>的以太网交换机，当输出端口无排队，以直通交换方式转发一个以太网帧（不包括前导码）时，引入的转发时延至少是（ ）。</a:t>
            </a:r>
            <a:endParaRPr lang="en-US" altLang="zh-CN" sz="2800" dirty="0"/>
          </a:p>
          <a:p>
            <a:pPr marL="0" indent="0">
              <a:lnSpc>
                <a:spcPct val="114000"/>
              </a:lnSpc>
              <a:buNone/>
            </a:pPr>
            <a:r>
              <a:rPr lang="en-US" altLang="zh-CN" sz="2800" dirty="0"/>
              <a:t>A</a:t>
            </a:r>
            <a:r>
              <a:rPr lang="zh-CN" altLang="en-US" sz="2800" dirty="0"/>
              <a:t>、</a:t>
            </a:r>
            <a:r>
              <a:rPr lang="en-US" altLang="zh-CN" sz="2800" dirty="0"/>
              <a:t>0</a:t>
            </a:r>
            <a:r>
              <a:rPr lang="en-US" altLang="zh-CN" sz="2800" dirty="0">
                <a:sym typeface="Symbol" pitchFamily="18" charset="2"/>
              </a:rPr>
              <a:t> </a:t>
            </a:r>
            <a:r>
              <a:rPr lang="en-US" altLang="zh-CN" sz="2800" dirty="0"/>
              <a:t>s      B</a:t>
            </a:r>
            <a:r>
              <a:rPr lang="zh-CN" altLang="en-US" sz="2800" dirty="0"/>
              <a:t>、</a:t>
            </a:r>
            <a:r>
              <a:rPr lang="en-US" altLang="zh-CN" sz="2800" dirty="0"/>
              <a:t>0.48</a:t>
            </a:r>
            <a:r>
              <a:rPr lang="en-US" altLang="zh-CN" sz="2800" dirty="0">
                <a:sym typeface="Symbol" pitchFamily="18" charset="2"/>
              </a:rPr>
              <a:t> </a:t>
            </a:r>
            <a:r>
              <a:rPr lang="en-US" altLang="zh-CN" sz="2800" dirty="0"/>
              <a:t>s     C</a:t>
            </a:r>
            <a:r>
              <a:rPr lang="zh-CN" altLang="en-US" sz="2800" dirty="0"/>
              <a:t>、</a:t>
            </a:r>
            <a:r>
              <a:rPr lang="en-US" altLang="zh-CN" sz="2800" dirty="0"/>
              <a:t>5.12</a:t>
            </a:r>
            <a:r>
              <a:rPr lang="en-US" altLang="zh-CN" sz="2800" dirty="0">
                <a:sym typeface="Symbol" pitchFamily="18" charset="2"/>
              </a:rPr>
              <a:t> </a:t>
            </a:r>
            <a:r>
              <a:rPr lang="en-US" altLang="zh-CN" sz="2800" dirty="0"/>
              <a:t>s     D</a:t>
            </a:r>
            <a:r>
              <a:rPr lang="zh-CN" altLang="en-US" sz="2800" dirty="0"/>
              <a:t>、</a:t>
            </a:r>
            <a:r>
              <a:rPr lang="en-US" altLang="zh-CN" sz="2800" dirty="0"/>
              <a:t>121.44</a:t>
            </a:r>
            <a:r>
              <a:rPr lang="en-US" altLang="zh-CN" sz="2800" dirty="0">
                <a:sym typeface="Symbol" pitchFamily="18" charset="2"/>
              </a:rPr>
              <a:t> </a:t>
            </a:r>
            <a:r>
              <a:rPr lang="en-US" altLang="zh-CN" sz="2800" dirty="0"/>
              <a:t>s</a:t>
            </a:r>
          </a:p>
        </p:txBody>
      </p:sp>
      <mc:AlternateContent xmlns:mc="http://schemas.openxmlformats.org/markup-compatibility/2006" xmlns:a14="http://schemas.microsoft.com/office/drawing/2010/main">
        <mc:Choice Requires="a14">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3212976"/>
                <a:ext cx="9066212" cy="19442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答案：对于</a:t>
                </a:r>
                <a:r>
                  <a:rPr lang="zh-CN" altLang="en-US" sz="2800" dirty="0"/>
                  <a:t>直通交换方式，只要一知道目的</a:t>
                </a:r>
                <a:r>
                  <a:rPr lang="en-US" altLang="zh-CN" sz="2800" dirty="0"/>
                  <a:t>MAC</a:t>
                </a:r>
                <a:r>
                  <a:rPr lang="zh-CN" altLang="en-US" sz="2800" dirty="0"/>
                  <a:t>地址（占</a:t>
                </a:r>
                <a:r>
                  <a:rPr lang="en-US" altLang="zh-CN" sz="2800" dirty="0"/>
                  <a:t>6</a:t>
                </a:r>
                <a:r>
                  <a:rPr lang="zh-CN" altLang="en-US" sz="2800" dirty="0"/>
                  <a:t>字节），就可以立即转发，所以转发时延就是接收前</a:t>
                </a:r>
                <a:r>
                  <a:rPr lang="en-US" altLang="zh-CN" sz="2800" dirty="0"/>
                  <a:t>6</a:t>
                </a:r>
                <a:r>
                  <a:rPr lang="zh-CN" altLang="en-US" sz="2800" dirty="0"/>
                  <a:t>字节的时间</a:t>
                </a:r>
                <a14:m>
                  <m:oMath xmlns:m="http://schemas.openxmlformats.org/officeDocument/2006/math">
                    <m:f>
                      <m:fPr>
                        <m:ctrlPr>
                          <a:rPr lang="en-US" altLang="zh-CN" sz="2800" i="1" smtClean="0">
                            <a:latin typeface="Cambria Math" panose="02040503050406030204" pitchFamily="18" charset="0"/>
                          </a:rPr>
                        </m:ctrlPr>
                      </m:fPr>
                      <m:num>
                        <m:r>
                          <a:rPr lang="en-US" altLang="zh-CN" sz="2800" b="1" i="1" smtClean="0">
                            <a:latin typeface="Cambria Math" panose="02040503050406030204" pitchFamily="18" charset="0"/>
                          </a:rPr>
                          <m:t>𝟒𝟖</m:t>
                        </m:r>
                      </m:num>
                      <m:den>
                        <m:r>
                          <a:rPr lang="en-US" altLang="zh-CN" sz="2800" b="1" i="1" smtClean="0">
                            <a:latin typeface="Cambria Math" panose="02040503050406030204" pitchFamily="18" charset="0"/>
                          </a:rPr>
                          <m:t>𝟏𝟎𝟎</m:t>
                        </m:r>
                        <m:r>
                          <a:rPr lang="en-US" altLang="zh-CN" sz="2800" b="1" i="1" smtClean="0">
                            <a:latin typeface="Cambria Math" panose="02040503050406030204" pitchFamily="18" charset="0"/>
                            <a:ea typeface="Cambria Math" panose="02040503050406030204" pitchFamily="18" charset="0"/>
                          </a:rPr>
                          <m:t>×</m:t>
                        </m:r>
                        <m:sSup>
                          <m:sSupPr>
                            <m:ctrlPr>
                              <a:rPr lang="en-US" altLang="zh-CN" sz="2800" b="1"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𝟏𝟎</m:t>
                            </m:r>
                          </m:e>
                          <m:sup>
                            <m:r>
                              <a:rPr lang="en-US" altLang="zh-CN" sz="2800" b="1" i="1" smtClean="0">
                                <a:latin typeface="Cambria Math" panose="02040503050406030204" pitchFamily="18" charset="0"/>
                                <a:ea typeface="Cambria Math" panose="02040503050406030204" pitchFamily="18" charset="0"/>
                              </a:rPr>
                              <m:t>𝟔</m:t>
                            </m:r>
                          </m:sup>
                        </m:sSup>
                      </m:den>
                    </m:f>
                    <m:r>
                      <a:rPr lang="en-US" altLang="zh-CN" sz="2800" b="1" i="1" smtClean="0">
                        <a:latin typeface="Cambria Math" panose="02040503050406030204" pitchFamily="18" charset="0"/>
                      </a:rPr>
                      <m:t>𝒔</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𝟒𝟖</m:t>
                    </m:r>
                    <m:r>
                      <a:rPr lang="zh-CN" altLang="en-US" sz="2800" b="1" i="1" smtClean="0">
                        <a:latin typeface="Cambria Math" panose="02040503050406030204" pitchFamily="18" charset="0"/>
                      </a:rPr>
                      <m:t>𝝁</m:t>
                    </m:r>
                    <m:r>
                      <a:rPr lang="en-US" altLang="zh-CN" sz="2800" b="1" i="1" smtClean="0">
                        <a:latin typeface="Cambria Math" panose="02040503050406030204" pitchFamily="18" charset="0"/>
                      </a:rPr>
                      <m:t>𝒔</m:t>
                    </m:r>
                  </m:oMath>
                </a14:m>
                <a:r>
                  <a:rPr lang="zh-CN" altLang="en-US" sz="2800" kern="0" dirty="0"/>
                  <a:t>，选</a:t>
                </a:r>
                <a:r>
                  <a:rPr lang="en-US" altLang="zh-CN" sz="2800" kern="0" dirty="0"/>
                  <a:t>B</a:t>
                </a:r>
                <a:r>
                  <a:rPr lang="zh-CN" altLang="en-US" sz="2800" kern="0" dirty="0"/>
                  <a:t>。</a:t>
                </a:r>
              </a:p>
            </p:txBody>
          </p:sp>
        </mc:Choice>
        <mc:Fallback xmlns="">
          <p:sp>
            <p:nvSpPr>
              <p:cNvPr id="330777" name="Rectangle 3">
                <a:extLst>
                  <a:ext uri="{FF2B5EF4-FFF2-40B4-BE49-F238E27FC236}">
                    <a16:creationId xmlns:a16="http://schemas.microsoft.com/office/drawing/2014/main" id="{412714DE-E7C4-6A85-F89A-511DD9573AD5}"/>
                  </a:ext>
                </a:extLst>
              </p:cNvPr>
              <p:cNvSpPr txBox="1">
                <a:spLocks noRot="1" noChangeAspect="1" noMove="1" noResize="1" noEditPoints="1" noAdjustHandles="1" noChangeArrowheads="1" noChangeShapeType="1" noTextEdit="1"/>
              </p:cNvSpPr>
              <p:nvPr/>
            </p:nvSpPr>
            <p:spPr bwMode="auto">
              <a:xfrm>
                <a:off x="419894" y="3212976"/>
                <a:ext cx="9066212" cy="1944216"/>
              </a:xfrm>
              <a:prstGeom prst="rect">
                <a:avLst/>
              </a:prstGeom>
              <a:blipFill>
                <a:blip r:embed="rId3"/>
                <a:stretch>
                  <a:fillRect l="-1412" t="-3135" r="-3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37312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4608512"/>
          </a:xfrm>
        </p:spPr>
        <p:txBody>
          <a:bodyPr/>
          <a:lstStyle/>
          <a:p>
            <a:pPr marL="0" indent="0">
              <a:lnSpc>
                <a:spcPct val="114000"/>
              </a:lnSpc>
              <a:buNone/>
            </a:pPr>
            <a:r>
              <a:rPr lang="zh-CN" altLang="en-US" sz="2800" dirty="0"/>
              <a:t>作业：</a:t>
            </a:r>
            <a:r>
              <a:rPr lang="en-US" altLang="zh-CN" sz="2800"/>
              <a:t>P113  3-22  3-27</a:t>
            </a:r>
            <a:endParaRPr lang="zh-CN" altLang="en-US" sz="2800" dirty="0"/>
          </a:p>
        </p:txBody>
      </p:sp>
    </p:spTree>
    <p:extLst>
      <p:ext uri="{BB962C8B-B14F-4D97-AF65-F5344CB8AC3E}">
        <p14:creationId xmlns:p14="http://schemas.microsoft.com/office/powerpoint/2010/main" val="24077574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r>
              <a:rPr lang="zh-CN" altLang="en-US" sz="2800" dirty="0"/>
              <a:t>虚拟局域网通过软件方式实现逻辑分组与管理。</a:t>
            </a:r>
            <a:endParaRPr lang="zh-CN" altLang="zh-CN" sz="2800" dirty="0"/>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台计算机划分为三个虚拟局域网：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a:latin typeface="+mn-lt"/>
                <a:ea typeface="黑体" pitchFamily="2" charset="-122"/>
              </a:rPr>
              <a:t>数据部分恰好出现与</a:t>
            </a:r>
            <a:r>
              <a:rPr lang="en-US" altLang="zh-CN" sz="2400" b="1" dirty="0">
                <a:latin typeface="+mn-lt"/>
                <a:ea typeface="黑体" pitchFamily="2" charset="-122"/>
              </a:rPr>
              <a:t> EOT </a:t>
            </a:r>
            <a:r>
              <a:rPr lang="zh-CN" altLang="zh-CN" sz="2400" b="1" dirty="0">
                <a:latin typeface="+mn-lt"/>
                <a:ea typeface="黑体" pitchFamily="2" charset="-122"/>
              </a:rPr>
              <a:t>一样的代码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Tree>
    <p:extLst>
      <p:ext uri="{BB962C8B-B14F-4D97-AF65-F5344CB8AC3E}">
        <p14:creationId xmlns:p14="http://schemas.microsoft.com/office/powerpoint/2010/main" val="37711885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a:latin typeface="+mn-lt"/>
                <a:ea typeface="黑体" pitchFamily="2" charset="-122"/>
              </a:rPr>
              <a:t>插入</a:t>
            </a:r>
            <a:r>
              <a:rPr lang="en-US" altLang="zh-CN" sz="2400" b="1" dirty="0">
                <a:latin typeface="+mn-lt"/>
                <a:ea typeface="黑体" pitchFamily="2" charset="-122"/>
              </a:rPr>
              <a:t> VLAN </a:t>
            </a:r>
            <a:r>
              <a:rPr lang="zh-CN" altLang="zh-CN" sz="2400" b="1" dirty="0">
                <a:latin typeface="+mn-lt"/>
                <a:ea typeface="黑体" pitchFamily="2" charset="-122"/>
              </a:rPr>
              <a:t>标记后变成了</a:t>
            </a:r>
            <a:r>
              <a:rPr lang="en-US" altLang="zh-CN" sz="2400" b="1" dirty="0">
                <a:latin typeface="+mn-lt"/>
                <a:ea typeface="黑体" pitchFamily="2" charset="-122"/>
              </a:rPr>
              <a:t> 802.1Q </a:t>
            </a:r>
            <a:r>
              <a:rPr lang="zh-CN" altLang="zh-CN" sz="2400" b="1" dirty="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itchFamily="2" charset="-122"/>
                  </a:rPr>
                  <a:t>以太网</a:t>
                </a:r>
                <a:endParaRPr kumimoji="1" lang="en-US" altLang="zh-CN" sz="2000" b="1" dirty="0">
                  <a:solidFill>
                    <a:srgbClr val="0000CC"/>
                  </a:solidFill>
                  <a:latin typeface="+mn-lt"/>
                  <a:ea typeface="黑体" pitchFamily="2" charset="-122"/>
                </a:endParaRPr>
              </a:p>
              <a:p>
                <a:pPr algn="ctr" defTabSz="762000">
                  <a:lnSpc>
                    <a:spcPct val="80000"/>
                  </a:lnSpc>
                </a:pPr>
                <a:r>
                  <a:rPr kumimoji="1" lang="en-US" altLang="zh-CN" sz="2000" b="1" dirty="0">
                    <a:solidFill>
                      <a:srgbClr val="0000CC"/>
                    </a:solidFill>
                    <a:latin typeface="+mn-lt"/>
                    <a:ea typeface="黑体" pitchFamily="2" charset="-122"/>
                  </a:rPr>
                  <a:t>MAC</a:t>
                </a:r>
                <a:r>
                  <a:rPr kumimoji="1" lang="zh-CN" altLang="en-US" sz="2000" b="1" dirty="0">
                    <a:solidFill>
                      <a:srgbClr val="0000CC"/>
                    </a:solidFill>
                    <a:latin typeface="+mn-lt"/>
                    <a:ea typeface="黑体"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 </a:t>
                </a:r>
                <a:r>
                  <a:rPr lang="zh-CN" altLang="zh-CN" b="1" dirty="0">
                    <a:solidFill>
                      <a:srgbClr val="0000CC"/>
                    </a:solidFill>
                    <a:latin typeface="+mn-lt"/>
                    <a:ea typeface="黑体" pitchFamily="2" charset="-122"/>
                  </a:rPr>
                  <a:t>标识符</a:t>
                </a:r>
                <a:endParaRPr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12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(4096</a:t>
                </a:r>
                <a:r>
                  <a:rPr kumimoji="1" lang="zh-CN" altLang="en-US" b="1" dirty="0">
                    <a:solidFill>
                      <a:srgbClr val="0000CC"/>
                    </a:solidFill>
                    <a:latin typeface="+mn-lt"/>
                    <a:ea typeface="黑体" pitchFamily="2" charset="-122"/>
                  </a:rPr>
                  <a:t>个</a:t>
                </a:r>
                <a:r>
                  <a:rPr kumimoji="1" lang="en-US" altLang="zh-CN" b="1" dirty="0">
                    <a:solidFill>
                      <a:srgbClr val="0000CC"/>
                    </a:solidFill>
                    <a:latin typeface="+mn-lt"/>
                    <a:ea typeface="黑体"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a:solidFill>
                      <a:srgbClr val="0000CC"/>
                    </a:solidFill>
                    <a:latin typeface="+mn-lt"/>
                    <a:ea typeface="黑体" pitchFamily="2" charset="-122"/>
                  </a:rPr>
                  <a:t>( CFI )</a:t>
                </a:r>
              </a:p>
              <a:p>
                <a:pPr algn="ctr" defTabSz="762000"/>
                <a:r>
                  <a:rPr kumimoji="1" lang="en-US" altLang="zh-CN" b="1" dirty="0">
                    <a:solidFill>
                      <a:srgbClr val="0000CC"/>
                    </a:solidFill>
                    <a:latin typeface="+mn-lt"/>
                    <a:ea typeface="黑体" pitchFamily="2" charset="-122"/>
                  </a:rPr>
                  <a:t>1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802.1Q </a:t>
                  </a:r>
                  <a:r>
                    <a:rPr lang="zh-CN" altLang="en-US" sz="2000" b="1" dirty="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0</a:t>
                  </a:r>
                  <a:r>
                    <a:rPr lang="en-US" altLang="zh-CN" sz="1600" b="1" dirty="0">
                      <a:latin typeface="Tahoma" pitchFamily="34" charset="0"/>
                      <a:ea typeface="宋体" pitchFamily="2" charset="-122"/>
                    </a:rPr>
                    <a:t>X</a:t>
                  </a:r>
                  <a:r>
                    <a:rPr lang="en-US" altLang="zh-CN" sz="2000" b="1" dirty="0">
                      <a:latin typeface="Tahoma" pitchFamily="34" charset="0"/>
                      <a:ea typeface="宋体" pitchFamily="2" charset="-122"/>
                    </a:rPr>
                    <a:t>8100</a:t>
                  </a:r>
                </a:p>
                <a:p>
                  <a:pPr algn="ctr"/>
                  <a:r>
                    <a:rPr kumimoji="1" lang="en-US" altLang="zh-CN" sz="1600" b="1" dirty="0">
                      <a:solidFill>
                        <a:srgbClr val="000099"/>
                      </a:solidFill>
                      <a:ea typeface="黑体" pitchFamily="2" charset="-122"/>
                    </a:rPr>
                    <a:t>(1 0 0 0 0 0 0 1  0 0 0 0 0 0 0 0)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itchFamily="2" charset="-122"/>
              </a:rPr>
              <a:t>以太网</a:t>
            </a:r>
            <a:r>
              <a:rPr lang="en-US" altLang="zh-CN" sz="2000" b="1" dirty="0">
                <a:solidFill>
                  <a:srgbClr val="000099"/>
                </a:solidFill>
                <a:latin typeface="+mn-lt"/>
                <a:ea typeface="黑体" pitchFamily="2" charset="-122"/>
              </a:rPr>
              <a:t> MAC </a:t>
            </a:r>
            <a:r>
              <a:rPr lang="zh-CN" altLang="en-US" sz="2000" b="1" dirty="0">
                <a:solidFill>
                  <a:srgbClr val="000099"/>
                </a:solidFill>
                <a:latin typeface="+mn-lt"/>
                <a:ea typeface="黑体" pitchFamily="2" charset="-122"/>
              </a:rPr>
              <a:t>帧</a:t>
            </a:r>
            <a:r>
              <a:rPr lang="zh-CN" altLang="zh-CN" sz="2000" b="1" dirty="0">
                <a:solidFill>
                  <a:srgbClr val="000099"/>
                </a:solidFill>
                <a:latin typeface="+mn-lt"/>
                <a:ea typeface="黑体" pitchFamily="2" charset="-122"/>
              </a:rPr>
              <a:t>的最大帧长从原来的</a:t>
            </a:r>
            <a:r>
              <a:rPr lang="en-US" altLang="zh-CN" sz="2000" b="1" dirty="0">
                <a:solidFill>
                  <a:srgbClr val="000099"/>
                </a:solidFill>
                <a:latin typeface="+mn-lt"/>
                <a:ea typeface="黑体" pitchFamily="2" charset="-122"/>
              </a:rPr>
              <a:t> 1518 </a:t>
            </a:r>
            <a:r>
              <a:rPr lang="zh-CN" altLang="zh-CN" sz="2000" b="1" dirty="0">
                <a:solidFill>
                  <a:srgbClr val="000099"/>
                </a:solidFill>
                <a:latin typeface="+mn-lt"/>
                <a:ea typeface="黑体" pitchFamily="2" charset="-122"/>
              </a:rPr>
              <a:t>字节变为</a:t>
            </a:r>
            <a:r>
              <a:rPr lang="en-US" altLang="zh-CN" sz="2000" b="1" dirty="0">
                <a:solidFill>
                  <a:srgbClr val="000099"/>
                </a:solidFill>
                <a:latin typeface="+mn-lt"/>
                <a:ea typeface="黑体" pitchFamily="2" charset="-122"/>
              </a:rPr>
              <a:t> 1522</a:t>
            </a:r>
            <a:r>
              <a:rPr lang="zh-CN" altLang="zh-CN" sz="2000" b="1" dirty="0">
                <a:solidFill>
                  <a:srgbClr val="000099"/>
                </a:solidFill>
                <a:latin typeface="+mn-lt"/>
                <a:ea typeface="黑体" pitchFamily="2" charset="-122"/>
              </a:rPr>
              <a:t>字节</a:t>
            </a:r>
            <a:r>
              <a:rPr lang="zh-CN" altLang="en-US" sz="2000" b="1" dirty="0">
                <a:solidFill>
                  <a:srgbClr val="000099"/>
                </a:solidFill>
                <a:latin typeface="+mn-lt"/>
                <a:ea typeface="黑体" pitchFamily="2" charset="-122"/>
              </a:rPr>
              <a:t>。</a:t>
            </a:r>
          </a:p>
        </p:txBody>
      </p:sp>
    </p:spTree>
    <p:extLst>
      <p:ext uri="{BB962C8B-B14F-4D97-AF65-F5344CB8AC3E}">
        <p14:creationId xmlns:p14="http://schemas.microsoft.com/office/powerpoint/2010/main" val="10003112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744416"/>
          </a:xfrm>
        </p:spPr>
        <p:txBody>
          <a:bodyPr/>
          <a:lstStyle/>
          <a:p>
            <a:pPr marL="0" indent="0">
              <a:lnSpc>
                <a:spcPct val="114000"/>
              </a:lnSpc>
              <a:buNone/>
            </a:pPr>
            <a:r>
              <a:rPr lang="en-US" altLang="zh-CN" sz="2800" dirty="0"/>
              <a:t>4</a:t>
            </a:r>
            <a:r>
              <a:rPr lang="zh-CN" altLang="en-US" sz="2800" dirty="0"/>
              <a:t>、下列关于虚拟局域网的说法中，正确的是（ ）。</a:t>
            </a:r>
            <a:endParaRPr lang="en-US" altLang="zh-CN" sz="2800" dirty="0"/>
          </a:p>
          <a:p>
            <a:pPr marL="0" indent="0">
              <a:lnSpc>
                <a:spcPct val="114000"/>
              </a:lnSpc>
              <a:buNone/>
            </a:pPr>
            <a:r>
              <a:rPr lang="en-US" altLang="zh-CN" sz="2800" dirty="0"/>
              <a:t>A</a:t>
            </a:r>
            <a:r>
              <a:rPr lang="zh-CN" altLang="en-US" sz="2800" dirty="0"/>
              <a:t>、虚拟局域网建立在交换技术的基础上</a:t>
            </a:r>
            <a:endParaRPr lang="en-US" altLang="zh-CN" sz="2800" dirty="0"/>
          </a:p>
          <a:p>
            <a:pPr marL="0" indent="0">
              <a:lnSpc>
                <a:spcPct val="114000"/>
              </a:lnSpc>
              <a:buNone/>
            </a:pPr>
            <a:r>
              <a:rPr lang="en-US" altLang="zh-CN" sz="2800" dirty="0"/>
              <a:t>B</a:t>
            </a:r>
            <a:r>
              <a:rPr lang="zh-CN" altLang="en-US" sz="2800" dirty="0"/>
              <a:t>、虚拟局域网通过硬件方式实现逻辑分组与管理</a:t>
            </a:r>
            <a:endParaRPr lang="en-US" altLang="zh-CN" sz="2800" dirty="0"/>
          </a:p>
          <a:p>
            <a:pPr marL="0" indent="0">
              <a:lnSpc>
                <a:spcPct val="114000"/>
              </a:lnSpc>
              <a:buNone/>
            </a:pPr>
            <a:r>
              <a:rPr lang="en-US" altLang="zh-CN" sz="2800" dirty="0"/>
              <a:t>C</a:t>
            </a:r>
            <a:r>
              <a:rPr lang="zh-CN" altLang="en-US" sz="2800" dirty="0"/>
              <a:t>、虚拟局域网的划分与计算机的实际物理位置无关</a:t>
            </a:r>
            <a:endParaRPr lang="en-US" altLang="zh-CN" sz="2800" dirty="0"/>
          </a:p>
          <a:p>
            <a:pPr marL="0" indent="0">
              <a:lnSpc>
                <a:spcPct val="114000"/>
              </a:lnSpc>
              <a:buNone/>
            </a:pPr>
            <a:r>
              <a:rPr lang="en-US" altLang="zh-CN" sz="2800" dirty="0"/>
              <a:t>D</a:t>
            </a:r>
            <a:r>
              <a:rPr lang="zh-CN" altLang="en-US" sz="2800" dirty="0"/>
              <a:t>、虚拟局域网中的计算机可以处于不同的局域网中</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B</a:t>
            </a:r>
            <a:r>
              <a:rPr lang="zh-CN" altLang="en-US" sz="2800" kern="0" dirty="0"/>
              <a:t>，</a:t>
            </a:r>
            <a:r>
              <a:rPr lang="zh-CN" altLang="en-US" sz="2800" dirty="0"/>
              <a:t>虚拟局域网通过软件方式实现逻辑分组与管理</a:t>
            </a:r>
            <a:endParaRPr lang="zh-CN" altLang="en-US" sz="2800" kern="0" dirty="0"/>
          </a:p>
        </p:txBody>
      </p:sp>
    </p:spTree>
    <p:extLst>
      <p:ext uri="{BB962C8B-B14F-4D97-AF65-F5344CB8AC3E}">
        <p14:creationId xmlns:p14="http://schemas.microsoft.com/office/powerpoint/2010/main" val="331280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Tree>
    <p:extLst>
      <p:ext uri="{BB962C8B-B14F-4D97-AF65-F5344CB8AC3E}">
        <p14:creationId xmlns:p14="http://schemas.microsoft.com/office/powerpoint/2010/main" val="41694880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a:solidFill>
                    <a:srgbClr val="0000CC"/>
                  </a:solidFill>
                  <a:latin typeface="+mn-lt"/>
                  <a:ea typeface="黑体" pitchFamily="2" charset="-122"/>
                </a:rPr>
                <a:t>Gbit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a:solidFill>
                    <a:srgbClr val="0000CC"/>
                  </a:solidFill>
                  <a:latin typeface="+mn-lt"/>
                  <a:ea typeface="黑体" pitchFamily="2" charset="-122"/>
                </a:rPr>
                <a:t>Mbit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charset="0"/>
              </a:rPr>
              <a:t>技术成熟；</a:t>
            </a:r>
          </a:p>
          <a:p>
            <a:pPr lvl="1"/>
            <a:r>
              <a:rPr lang="zh-CN" altLang="en-US" dirty="0">
                <a:solidFill>
                  <a:srgbClr val="0000FF"/>
                </a:solidFill>
                <a:latin typeface="Arial" charset="0"/>
                <a:ea typeface="黑体" pitchFamily="2" charset="-122"/>
              </a:rPr>
              <a:t>互操作性很好；</a:t>
            </a:r>
          </a:p>
          <a:p>
            <a:pPr lvl="1"/>
            <a:r>
              <a:rPr lang="zh-CN" altLang="en-US" dirty="0">
                <a:solidFill>
                  <a:srgbClr val="0000FF"/>
                </a:solidFill>
                <a:latin typeface="Arial" charset="0"/>
                <a:ea typeface="黑体" pitchFamily="2" charset="-122"/>
              </a:rPr>
              <a:t>在广域网中使用以太网时价格便宜；</a:t>
            </a:r>
          </a:p>
          <a:p>
            <a:pPr lvl="1"/>
            <a:r>
              <a:rPr lang="zh-CN" altLang="en-US" dirty="0">
                <a:solidFill>
                  <a:srgbClr val="0000FF"/>
                </a:solidFill>
                <a:latin typeface="Arial" charset="0"/>
                <a:ea typeface="黑体"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val="263407317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744416"/>
          </a:xfrm>
        </p:spPr>
        <p:txBody>
          <a:bodyPr/>
          <a:lstStyle/>
          <a:p>
            <a:pPr marL="0" indent="0">
              <a:lnSpc>
                <a:spcPct val="114000"/>
              </a:lnSpc>
              <a:buNone/>
            </a:pPr>
            <a:r>
              <a:rPr lang="en-US" altLang="zh-CN" sz="2800" dirty="0"/>
              <a:t>1</a:t>
            </a:r>
            <a:r>
              <a:rPr lang="zh-CN" altLang="en-US" sz="2800" dirty="0"/>
              <a:t>、</a:t>
            </a:r>
            <a:r>
              <a:rPr lang="en-US" altLang="zh-CN" sz="2800" dirty="0"/>
              <a:t>100BaseT</a:t>
            </a:r>
            <a:r>
              <a:rPr lang="zh-CN" altLang="en-US" sz="2800" dirty="0"/>
              <a:t>快速以太网使用的导向传输介质是（ ）。</a:t>
            </a:r>
            <a:endParaRPr lang="en-US" altLang="zh-CN" sz="2800" dirty="0"/>
          </a:p>
          <a:p>
            <a:pPr marL="0" indent="0">
              <a:lnSpc>
                <a:spcPct val="114000"/>
              </a:lnSpc>
              <a:buNone/>
            </a:pPr>
            <a:r>
              <a:rPr lang="en-US" altLang="zh-CN" sz="2800" dirty="0"/>
              <a:t>A</a:t>
            </a:r>
            <a:r>
              <a:rPr lang="zh-CN" altLang="en-US" sz="2800" dirty="0"/>
              <a:t>、双绞线</a:t>
            </a:r>
            <a:endParaRPr lang="en-US" altLang="zh-CN" sz="2800" dirty="0"/>
          </a:p>
          <a:p>
            <a:pPr marL="0" indent="0">
              <a:lnSpc>
                <a:spcPct val="114000"/>
              </a:lnSpc>
              <a:buNone/>
            </a:pPr>
            <a:r>
              <a:rPr lang="en-US" altLang="zh-CN" sz="2800" dirty="0"/>
              <a:t>B</a:t>
            </a:r>
            <a:r>
              <a:rPr lang="zh-CN" altLang="en-US" sz="2800" dirty="0"/>
              <a:t>、单模光纤</a:t>
            </a:r>
            <a:endParaRPr lang="en-US" altLang="zh-CN" sz="2800" dirty="0"/>
          </a:p>
          <a:p>
            <a:pPr marL="0" indent="0">
              <a:lnSpc>
                <a:spcPct val="114000"/>
              </a:lnSpc>
              <a:buNone/>
            </a:pPr>
            <a:r>
              <a:rPr lang="en-US" altLang="zh-CN" sz="2800" dirty="0"/>
              <a:t>C</a:t>
            </a:r>
            <a:r>
              <a:rPr lang="zh-CN" altLang="en-US" sz="2800" dirty="0"/>
              <a:t>、多模光纤</a:t>
            </a:r>
            <a:endParaRPr lang="en-US" altLang="zh-CN" sz="2800" dirty="0"/>
          </a:p>
          <a:p>
            <a:pPr marL="0" indent="0">
              <a:lnSpc>
                <a:spcPct val="114000"/>
              </a:lnSpc>
              <a:buNone/>
            </a:pPr>
            <a:r>
              <a:rPr lang="en-US" altLang="zh-CN" sz="2800" dirty="0"/>
              <a:t>D</a:t>
            </a:r>
            <a:r>
              <a:rPr lang="zh-CN" altLang="en-US" sz="2800" dirty="0"/>
              <a:t>、同轴电缆</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4364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744416"/>
          </a:xfrm>
        </p:spPr>
        <p:txBody>
          <a:bodyPr/>
          <a:lstStyle/>
          <a:p>
            <a:pPr marL="0" indent="0">
              <a:lnSpc>
                <a:spcPct val="114000"/>
              </a:lnSpc>
              <a:buNone/>
            </a:pPr>
            <a:r>
              <a:rPr lang="en-US" altLang="zh-CN" sz="2800" dirty="0"/>
              <a:t>2</a:t>
            </a:r>
            <a:r>
              <a:rPr lang="zh-CN" altLang="en-US" sz="2800" dirty="0"/>
              <a:t>、下面</a:t>
            </a:r>
            <a:r>
              <a:rPr lang="en-US" altLang="zh-CN" sz="2800" dirty="0"/>
              <a:t>4</a:t>
            </a:r>
            <a:r>
              <a:rPr lang="zh-CN" altLang="en-US" sz="2800" dirty="0"/>
              <a:t>种以太网中，只能工作在全双工模式工作的是（ ）。</a:t>
            </a:r>
            <a:endParaRPr lang="en-US" altLang="zh-CN" sz="2800" dirty="0"/>
          </a:p>
          <a:p>
            <a:pPr marL="0" indent="0">
              <a:lnSpc>
                <a:spcPct val="114000"/>
              </a:lnSpc>
              <a:buNone/>
            </a:pPr>
            <a:r>
              <a:rPr lang="en-US" altLang="zh-CN" sz="2800" dirty="0"/>
              <a:t>A</a:t>
            </a:r>
            <a:r>
              <a:rPr lang="zh-CN" altLang="en-US" sz="2800" dirty="0"/>
              <a:t>、</a:t>
            </a:r>
            <a:r>
              <a:rPr lang="en-US" altLang="zh-CN" sz="2800" dirty="0"/>
              <a:t>10Base-T</a:t>
            </a:r>
            <a:r>
              <a:rPr lang="zh-CN" altLang="en-US" sz="2800" dirty="0"/>
              <a:t>以太网</a:t>
            </a:r>
            <a:endParaRPr lang="en-US" altLang="zh-CN" sz="2800" dirty="0"/>
          </a:p>
          <a:p>
            <a:pPr marL="0" indent="0">
              <a:lnSpc>
                <a:spcPct val="114000"/>
              </a:lnSpc>
              <a:buNone/>
            </a:pPr>
            <a:r>
              <a:rPr lang="en-US" altLang="zh-CN" sz="2800" dirty="0"/>
              <a:t>B</a:t>
            </a:r>
            <a:r>
              <a:rPr lang="zh-CN" altLang="en-US" sz="2800" dirty="0"/>
              <a:t>、</a:t>
            </a:r>
            <a:r>
              <a:rPr lang="en-US" altLang="zh-CN" sz="2800" dirty="0"/>
              <a:t> 100Base-T</a:t>
            </a:r>
            <a:r>
              <a:rPr lang="zh-CN" altLang="en-US" sz="2800" dirty="0"/>
              <a:t>以太网</a:t>
            </a:r>
            <a:endParaRPr lang="en-US" altLang="zh-CN" sz="2800" dirty="0"/>
          </a:p>
          <a:p>
            <a:pPr marL="0" indent="0">
              <a:lnSpc>
                <a:spcPct val="114000"/>
              </a:lnSpc>
              <a:buNone/>
            </a:pPr>
            <a:r>
              <a:rPr lang="en-US" altLang="zh-CN" sz="2800" dirty="0"/>
              <a:t>C</a:t>
            </a:r>
            <a:r>
              <a:rPr lang="zh-CN" altLang="en-US" sz="2800" dirty="0"/>
              <a:t>、吉比特以太网</a:t>
            </a:r>
            <a:endParaRPr lang="en-US" altLang="zh-CN" sz="2800" dirty="0"/>
          </a:p>
          <a:p>
            <a:pPr marL="0" indent="0">
              <a:lnSpc>
                <a:spcPct val="114000"/>
              </a:lnSpc>
              <a:buNone/>
            </a:pPr>
            <a:r>
              <a:rPr lang="en-US" altLang="zh-CN" sz="2800" dirty="0"/>
              <a:t>D</a:t>
            </a:r>
            <a:r>
              <a:rPr lang="zh-CN" altLang="en-US" sz="2800" dirty="0"/>
              <a:t>、</a:t>
            </a:r>
            <a:r>
              <a:rPr lang="en-US" altLang="zh-CN" sz="2800" dirty="0"/>
              <a:t>10</a:t>
            </a:r>
            <a:r>
              <a:rPr lang="zh-CN" altLang="en-US" sz="2800" dirty="0"/>
              <a:t>吉比特以太网</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D</a:t>
            </a:r>
            <a:endParaRPr lang="zh-CN" altLang="en-US" sz="2800" kern="0" dirty="0"/>
          </a:p>
        </p:txBody>
      </p:sp>
    </p:spTree>
    <p:extLst>
      <p:ext uri="{BB962C8B-B14F-4D97-AF65-F5344CB8AC3E}">
        <p14:creationId xmlns:p14="http://schemas.microsoft.com/office/powerpoint/2010/main" val="13460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3096344"/>
          </a:xfrm>
        </p:spPr>
        <p:txBody>
          <a:bodyPr/>
          <a:lstStyle/>
          <a:p>
            <a:pPr marL="0" indent="0">
              <a:lnSpc>
                <a:spcPct val="114000"/>
              </a:lnSpc>
              <a:buNone/>
            </a:pPr>
            <a:r>
              <a:rPr lang="en-US" altLang="zh-CN" sz="2800" dirty="0"/>
              <a:t>3</a:t>
            </a:r>
            <a:r>
              <a:rPr lang="zh-CN" altLang="en-US" sz="2800" dirty="0"/>
              <a:t>、以下关于以太网的说法中，正确的是（ ）。</a:t>
            </a:r>
            <a:endParaRPr lang="en-US" altLang="zh-CN" sz="2800" dirty="0"/>
          </a:p>
          <a:p>
            <a:pPr marL="0" indent="0">
              <a:lnSpc>
                <a:spcPct val="114000"/>
              </a:lnSpc>
              <a:buNone/>
            </a:pPr>
            <a:r>
              <a:rPr lang="en-US" altLang="zh-CN" sz="2800" dirty="0"/>
              <a:t>A</a:t>
            </a:r>
            <a:r>
              <a:rPr lang="zh-CN" altLang="en-US" sz="2800" dirty="0"/>
              <a:t>、以太网的物理拓扑是总线型的</a:t>
            </a:r>
            <a:endParaRPr lang="en-US" altLang="zh-CN" sz="2800" dirty="0"/>
          </a:p>
          <a:p>
            <a:pPr marL="0" indent="0">
              <a:lnSpc>
                <a:spcPct val="114000"/>
              </a:lnSpc>
              <a:buNone/>
            </a:pPr>
            <a:r>
              <a:rPr lang="en-US" altLang="zh-CN" sz="2800" dirty="0"/>
              <a:t>B</a:t>
            </a:r>
            <a:r>
              <a:rPr lang="zh-CN" altLang="en-US" sz="2800" dirty="0"/>
              <a:t>、以太网提供有确认的无连接服务</a:t>
            </a:r>
            <a:endParaRPr lang="en-US" altLang="zh-CN" sz="2800" dirty="0"/>
          </a:p>
          <a:p>
            <a:pPr marL="0" indent="0">
              <a:lnSpc>
                <a:spcPct val="114000"/>
              </a:lnSpc>
              <a:buNone/>
            </a:pPr>
            <a:r>
              <a:rPr lang="en-US" altLang="zh-CN" sz="2800" dirty="0"/>
              <a:t>C</a:t>
            </a:r>
            <a:r>
              <a:rPr lang="zh-CN" altLang="en-US" sz="2800" dirty="0"/>
              <a:t>、以太网参考模型一般只包括物理层和数据链路层</a:t>
            </a:r>
            <a:endParaRPr lang="en-US" altLang="zh-CN" sz="2800" dirty="0"/>
          </a:p>
          <a:p>
            <a:pPr marL="0" indent="0">
              <a:lnSpc>
                <a:spcPct val="114000"/>
              </a:lnSpc>
              <a:buNone/>
            </a:pPr>
            <a:r>
              <a:rPr lang="en-US" altLang="zh-CN" sz="2800" dirty="0"/>
              <a:t>D</a:t>
            </a:r>
            <a:r>
              <a:rPr lang="zh-CN" altLang="en-US" sz="2800" dirty="0"/>
              <a:t>、以太网必须使用</a:t>
            </a:r>
            <a:r>
              <a:rPr lang="en-US" altLang="zh-CN" sz="2800" dirty="0"/>
              <a:t>CSMA/CD</a:t>
            </a:r>
            <a:r>
              <a:rPr lang="zh-CN" altLang="en-US" sz="2800" dirty="0"/>
              <a:t>协议</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149080"/>
            <a:ext cx="906621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C</a:t>
            </a:r>
            <a:r>
              <a:rPr lang="zh-CN" altLang="en-US" sz="2800" kern="0" dirty="0"/>
              <a:t>，</a:t>
            </a:r>
            <a:r>
              <a:rPr lang="zh-CN" altLang="en-US" sz="2800" dirty="0"/>
              <a:t>以太网的物理拓扑可以是星形或环形，以太网提供无确认的无连接服务，局域网仅工作在</a:t>
            </a:r>
            <a:r>
              <a:rPr lang="en-US" altLang="zh-CN" sz="2800" dirty="0"/>
              <a:t>OSI</a:t>
            </a:r>
            <a:r>
              <a:rPr lang="zh-CN" altLang="en-US" sz="2800" dirty="0"/>
              <a:t>参考模型的物理层和数据链路层，</a:t>
            </a:r>
            <a:r>
              <a:rPr lang="en-US" altLang="zh-CN" sz="2800" dirty="0"/>
              <a:t>100BaseT</a:t>
            </a:r>
            <a:r>
              <a:rPr lang="zh-CN" altLang="en-US" sz="2800" dirty="0"/>
              <a:t>以太网在全双工方式下工作时，不使用 </a:t>
            </a:r>
            <a:r>
              <a:rPr lang="en-US" altLang="zh-CN" sz="2800" dirty="0"/>
              <a:t>CSMA/CD </a:t>
            </a:r>
            <a:r>
              <a:rPr lang="zh-CN" altLang="en-US" sz="2800" dirty="0"/>
              <a:t>协议。</a:t>
            </a:r>
            <a:endParaRPr lang="zh-CN" altLang="en-US" sz="2800" kern="0" dirty="0"/>
          </a:p>
        </p:txBody>
      </p:sp>
    </p:spTree>
    <p:extLst>
      <p:ext uri="{BB962C8B-B14F-4D97-AF65-F5344CB8AC3E}">
        <p14:creationId xmlns:p14="http://schemas.microsoft.com/office/powerpoint/2010/main" val="64955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a:latin typeface="+mn-lt"/>
                <a:ea typeface="黑体" pitchFamily="2" charset="-122"/>
              </a:rPr>
              <a:t>用字节填充法解决透明传输的问题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240360"/>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、在一个数据链路协议中使用字符填充的首尾定界法，已知</a:t>
            </a:r>
            <a:r>
              <a:rPr lang="en-US" altLang="zh-CN" sz="2800" dirty="0"/>
              <a:t>A</a:t>
            </a:r>
            <a:r>
              <a:rPr lang="zh-CN" altLang="en-US" sz="2800" dirty="0"/>
              <a:t>、</a:t>
            </a:r>
            <a:r>
              <a:rPr lang="en-US" altLang="zh-CN" sz="2800" dirty="0"/>
              <a:t>ESC</a:t>
            </a:r>
            <a:r>
              <a:rPr lang="zh-CN" altLang="en-US" sz="2800" dirty="0"/>
              <a:t>、</a:t>
            </a:r>
            <a:r>
              <a:rPr lang="en-US" altLang="zh-CN" sz="2800" dirty="0"/>
              <a:t>SOH</a:t>
            </a:r>
            <a:r>
              <a:rPr lang="zh-CN" altLang="en-US" sz="2800" dirty="0"/>
              <a:t>、</a:t>
            </a:r>
            <a:r>
              <a:rPr lang="en-US" altLang="zh-CN" sz="2800" dirty="0"/>
              <a:t>EOT</a:t>
            </a:r>
            <a:r>
              <a:rPr lang="zh-CN" altLang="en-US" sz="2800" dirty="0"/>
              <a:t>的</a:t>
            </a:r>
            <a:r>
              <a:rPr lang="en-US" altLang="zh-CN" sz="2800" dirty="0"/>
              <a:t>ASCII</a:t>
            </a:r>
            <a:r>
              <a:rPr lang="zh-CN" altLang="en-US" sz="2800" dirty="0"/>
              <a:t>编码如下：</a:t>
            </a:r>
            <a:endParaRPr lang="en-US" altLang="zh-CN" sz="2800" dirty="0"/>
          </a:p>
          <a:p>
            <a:pPr marL="0" indent="0">
              <a:lnSpc>
                <a:spcPct val="114000"/>
              </a:lnSpc>
              <a:buNone/>
            </a:pPr>
            <a:r>
              <a:rPr lang="en-US" altLang="zh-CN" sz="2800" dirty="0"/>
              <a:t>A01000111</a:t>
            </a:r>
            <a:r>
              <a:rPr lang="zh-CN" altLang="en-US" sz="2800" dirty="0"/>
              <a:t>、</a:t>
            </a:r>
            <a:r>
              <a:rPr lang="en-US" altLang="zh-CN" sz="2800" dirty="0"/>
              <a:t>ESC11100000</a:t>
            </a:r>
            <a:r>
              <a:rPr lang="zh-CN" altLang="en-US" sz="2800" dirty="0"/>
              <a:t>、</a:t>
            </a:r>
            <a:r>
              <a:rPr lang="en-US" altLang="zh-CN" sz="2800" dirty="0"/>
              <a:t>SOH00000001</a:t>
            </a:r>
            <a:r>
              <a:rPr lang="zh-CN" altLang="en-US" sz="2800" dirty="0"/>
              <a:t>、</a:t>
            </a:r>
            <a:r>
              <a:rPr lang="en-US" altLang="zh-CN" sz="2800" dirty="0"/>
              <a:t>EOT00000100</a:t>
            </a:r>
            <a:r>
              <a:rPr lang="zh-CN" altLang="en-US" sz="2800" dirty="0"/>
              <a:t>，求为传送</a:t>
            </a:r>
            <a:r>
              <a:rPr lang="en-US" altLang="zh-CN" sz="2800" dirty="0"/>
              <a:t>4</a:t>
            </a:r>
            <a:r>
              <a:rPr lang="zh-CN" altLang="en-US" sz="2800" dirty="0"/>
              <a:t>个字符</a:t>
            </a:r>
            <a:r>
              <a:rPr lang="en-US" altLang="zh-CN" sz="2800" dirty="0"/>
              <a:t>A</a:t>
            </a:r>
            <a:r>
              <a:rPr lang="zh-CN" altLang="en-US" sz="2800" dirty="0"/>
              <a:t>、</a:t>
            </a:r>
            <a:r>
              <a:rPr lang="en-US" altLang="zh-CN" sz="2800" dirty="0"/>
              <a:t>ESC</a:t>
            </a:r>
            <a:r>
              <a:rPr lang="zh-CN" altLang="en-US" sz="2800" dirty="0"/>
              <a:t>、</a:t>
            </a:r>
            <a:r>
              <a:rPr lang="en-US" altLang="zh-CN" sz="2800" dirty="0"/>
              <a:t>SOH</a:t>
            </a:r>
            <a:r>
              <a:rPr lang="zh-CN" altLang="en-US" sz="2800" dirty="0"/>
              <a:t>、</a:t>
            </a:r>
            <a:r>
              <a:rPr lang="en-US" altLang="zh-CN" sz="2800" dirty="0"/>
              <a:t>EOT</a:t>
            </a:r>
            <a:r>
              <a:rPr lang="zh-CN" altLang="en-US" sz="2800" dirty="0"/>
              <a:t>所组织的帧而实际发送的二进制序列。</a:t>
            </a:r>
          </a:p>
        </p:txBody>
      </p:sp>
      <p:sp>
        <p:nvSpPr>
          <p:cNvPr id="2" name="Rectangle 3">
            <a:extLst>
              <a:ext uri="{FF2B5EF4-FFF2-40B4-BE49-F238E27FC236}">
                <a16:creationId xmlns:a16="http://schemas.microsoft.com/office/drawing/2014/main" id="{592F899C-EBD2-3F6C-A3A0-887CE0C8BCC0}"/>
              </a:ext>
            </a:extLst>
          </p:cNvPr>
          <p:cNvSpPr txBox="1">
            <a:spLocks noChangeArrowheads="1"/>
          </p:cNvSpPr>
          <p:nvPr/>
        </p:nvSpPr>
        <p:spPr bwMode="auto">
          <a:xfrm>
            <a:off x="419894" y="3789040"/>
            <a:ext cx="9066212" cy="239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实际发送的字符序列是</a:t>
            </a:r>
            <a:r>
              <a:rPr lang="en-US" altLang="zh-CN" sz="2800" kern="0" dirty="0"/>
              <a:t>SOH</a:t>
            </a:r>
            <a:r>
              <a:rPr lang="zh-CN" altLang="en-US" sz="2800" kern="0" dirty="0"/>
              <a:t>、</a:t>
            </a:r>
            <a:r>
              <a:rPr lang="en-US" altLang="zh-CN" sz="2800" kern="0" dirty="0"/>
              <a:t>A</a:t>
            </a:r>
            <a:r>
              <a:rPr lang="zh-CN" altLang="en-US" sz="2800" kern="0" dirty="0"/>
              <a:t>、</a:t>
            </a:r>
            <a:r>
              <a:rPr lang="en-US" altLang="zh-CN" sz="2800" kern="0" dirty="0"/>
              <a:t>ESC</a:t>
            </a:r>
            <a:r>
              <a:rPr lang="zh-CN" altLang="en-US" sz="2800" kern="0" dirty="0"/>
              <a:t>、</a:t>
            </a:r>
            <a:r>
              <a:rPr lang="en-US" altLang="zh-CN" sz="2800" kern="0" dirty="0"/>
              <a:t>ESC</a:t>
            </a:r>
            <a:r>
              <a:rPr lang="zh-CN" altLang="en-US" sz="2800" kern="0" dirty="0"/>
              <a:t>、</a:t>
            </a:r>
            <a:r>
              <a:rPr lang="en-US" altLang="zh-CN" sz="2800" kern="0" dirty="0"/>
              <a:t>ESC</a:t>
            </a:r>
            <a:r>
              <a:rPr lang="zh-CN" altLang="en-US" sz="2800" kern="0" dirty="0"/>
              <a:t>、</a:t>
            </a:r>
            <a:r>
              <a:rPr lang="en-US" altLang="zh-CN" sz="2800" kern="0" dirty="0"/>
              <a:t>SOH</a:t>
            </a:r>
            <a:r>
              <a:rPr lang="zh-CN" altLang="en-US" sz="2800" kern="0" dirty="0"/>
              <a:t>、</a:t>
            </a:r>
            <a:r>
              <a:rPr lang="en-US" altLang="zh-CN" sz="2800" kern="0" dirty="0"/>
              <a:t>ESC</a:t>
            </a:r>
            <a:r>
              <a:rPr lang="zh-CN" altLang="en-US" sz="2800" kern="0" dirty="0"/>
              <a:t>、</a:t>
            </a:r>
            <a:r>
              <a:rPr lang="en-US" altLang="zh-CN" sz="2800" kern="0" dirty="0"/>
              <a:t>EOT</a:t>
            </a:r>
            <a:r>
              <a:rPr lang="zh-CN" altLang="en-US" sz="2800" kern="0" dirty="0"/>
              <a:t>、</a:t>
            </a:r>
            <a:r>
              <a:rPr lang="en-US" altLang="zh-CN" sz="2800" kern="0" dirty="0"/>
              <a:t>EOT</a:t>
            </a:r>
            <a:r>
              <a:rPr lang="zh-CN" altLang="en-US" sz="2800" kern="0" dirty="0"/>
              <a:t>，对应的二进制序列是</a:t>
            </a:r>
            <a:r>
              <a:rPr lang="en-US" altLang="zh-CN" sz="2800" dirty="0"/>
              <a:t>00000001 01000111 11100000 11100000 11100000 00000001 11100000 00000100 00000100.</a:t>
            </a:r>
            <a:endParaRPr lang="zh-CN" altLang="en-US" sz="2800" kern="0" dirty="0"/>
          </a:p>
        </p:txBody>
      </p:sp>
    </p:spTree>
    <p:extLst>
      <p:ext uri="{BB962C8B-B14F-4D97-AF65-F5344CB8AC3E}">
        <p14:creationId xmlns:p14="http://schemas.microsoft.com/office/powerpoint/2010/main" val="30293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spTree>
    <p:extLst>
      <p:ext uri="{BB962C8B-B14F-4D97-AF65-F5344CB8AC3E}">
        <p14:creationId xmlns:p14="http://schemas.microsoft.com/office/powerpoint/2010/main" val="327232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位的数除以（模</a:t>
            </a:r>
            <a:r>
              <a:rPr lang="en-US" altLang="zh-CN" dirty="0"/>
              <a:t>2</a:t>
            </a:r>
            <a:r>
              <a:rPr lang="zh-CN" altLang="en-US" dirty="0"/>
              <a:t>除法）事先选定好的长度为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模</a:t>
            </a:r>
            <a:r>
              <a:rPr lang="en-US" altLang="zh-CN" sz="2800" dirty="0"/>
              <a:t>2</a:t>
            </a:r>
            <a:r>
              <a:rPr lang="zh-CN" altLang="en-US" sz="2800" dirty="0"/>
              <a:t>减法运算的规则</a:t>
            </a:r>
            <a:r>
              <a:rPr lang="en-US" altLang="zh-CN" sz="2800" dirty="0"/>
              <a:t>:</a:t>
            </a:r>
          </a:p>
          <a:p>
            <a:r>
              <a:rPr lang="zh-CN" altLang="en-US" sz="2800" dirty="0"/>
              <a:t>按位运算，</a:t>
            </a:r>
            <a:r>
              <a:rPr lang="en-US" altLang="zh-CN" sz="2800" dirty="0"/>
              <a:t>1-1=0, 1-0=1, 0-1=1, 0-0=1</a:t>
            </a:r>
            <a:r>
              <a:rPr lang="zh-CN" altLang="en-US" sz="2800" dirty="0"/>
              <a:t>（相同为</a:t>
            </a:r>
            <a:r>
              <a:rPr lang="en-US" altLang="zh-CN" sz="2800" dirty="0"/>
              <a:t>0</a:t>
            </a:r>
            <a:r>
              <a:rPr lang="zh-CN" altLang="en-US" sz="2800" dirty="0"/>
              <a:t>，不同为</a:t>
            </a:r>
            <a:r>
              <a:rPr lang="en-US" altLang="zh-CN" sz="2800" dirty="0"/>
              <a:t>1</a:t>
            </a:r>
            <a:r>
              <a:rPr lang="zh-CN" altLang="en-US" sz="2800" dirty="0"/>
              <a:t>）</a:t>
            </a:r>
            <a:r>
              <a:rPr lang="en-US" altLang="zh-CN" sz="2800" dirty="0"/>
              <a:t>.</a:t>
            </a:r>
          </a:p>
          <a:p>
            <a:r>
              <a:rPr lang="zh-CN" altLang="en-US" sz="2800" dirty="0"/>
              <a:t>模</a:t>
            </a:r>
            <a:r>
              <a:rPr lang="en-US" altLang="zh-CN" sz="2800" dirty="0"/>
              <a:t>2</a:t>
            </a:r>
            <a:r>
              <a:rPr lang="zh-CN" altLang="en-US" sz="2800" dirty="0"/>
              <a:t>除法运算的规则</a:t>
            </a:r>
            <a:r>
              <a:rPr lang="en-US" altLang="zh-CN" sz="2800" dirty="0"/>
              <a:t>:</a:t>
            </a:r>
          </a:p>
          <a:p>
            <a:r>
              <a:rPr lang="zh-CN" altLang="en-US" sz="2800" dirty="0"/>
              <a:t>（</a:t>
            </a:r>
            <a:r>
              <a:rPr lang="en-US" altLang="zh-CN" sz="2800" dirty="0"/>
              <a:t>1</a:t>
            </a:r>
            <a:r>
              <a:rPr lang="zh-CN" altLang="en-US" sz="2800" dirty="0"/>
              <a:t>）当部分余数的位数小于除数的位数时，除法停止；</a:t>
            </a:r>
            <a:endParaRPr lang="en-US" altLang="zh-CN" sz="2800" dirty="0"/>
          </a:p>
          <a:p>
            <a:r>
              <a:rPr lang="zh-CN" altLang="en-US" sz="2800" dirty="0"/>
              <a:t>（</a:t>
            </a:r>
            <a:r>
              <a:rPr lang="en-US" altLang="zh-CN" sz="2800" dirty="0"/>
              <a:t>2</a:t>
            </a:r>
            <a:r>
              <a:rPr lang="zh-CN" altLang="en-US" sz="2800" dirty="0"/>
              <a:t>）当被除数的位数小于除数的位数时，则商为</a:t>
            </a:r>
            <a:r>
              <a:rPr lang="en-US" altLang="zh-CN" sz="2800" dirty="0"/>
              <a:t>0</a:t>
            </a:r>
            <a:r>
              <a:rPr lang="zh-CN" altLang="en-US" sz="2800" dirty="0"/>
              <a:t>，余数是被除数；</a:t>
            </a:r>
            <a:endParaRPr lang="en-US" altLang="zh-CN" sz="2800" dirty="0"/>
          </a:p>
          <a:p>
            <a:r>
              <a:rPr lang="zh-CN" altLang="en-US" sz="2800" dirty="0"/>
              <a:t>（</a:t>
            </a:r>
            <a:r>
              <a:rPr lang="en-US" altLang="zh-CN" sz="2800" dirty="0"/>
              <a:t>3</a:t>
            </a:r>
            <a:r>
              <a:rPr lang="zh-CN" altLang="en-US" sz="2800" dirty="0"/>
              <a:t>）只要被除数或中间被除数的位数大于等于除数的位数，商相应的位就取</a:t>
            </a:r>
            <a:r>
              <a:rPr lang="en-US" altLang="zh-CN" sz="2800" dirty="0"/>
              <a:t>1</a:t>
            </a:r>
            <a:r>
              <a:rPr lang="zh-CN" altLang="en-US" sz="2800" dirty="0"/>
              <a:t>，否则取</a:t>
            </a:r>
            <a:r>
              <a:rPr lang="en-US" altLang="zh-CN" sz="2800" dirty="0"/>
              <a:t>0.</a:t>
            </a:r>
            <a:endParaRPr lang="zh-CN" altLang="en-US" sz="2800" dirty="0"/>
          </a:p>
        </p:txBody>
      </p:sp>
    </p:spTree>
    <p:extLst>
      <p:ext uri="{BB962C8B-B14F-4D97-AF65-F5344CB8AC3E}">
        <p14:creationId xmlns:p14="http://schemas.microsoft.com/office/powerpoint/2010/main" val="587721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除法运算的结果是：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sp>
        <p:nvSpPr>
          <p:cNvPr id="33" name="Rectangle 4"/>
          <p:cNvSpPr>
            <a:spLocks noChangeArrowheads="1"/>
          </p:cNvSpPr>
          <p:nvPr/>
        </p:nvSpPr>
        <p:spPr bwMode="auto">
          <a:xfrm>
            <a:off x="814576" y="1586770"/>
            <a:ext cx="1114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charset="-122"/>
              </a:rPr>
              <a:t>P</a:t>
            </a:r>
            <a:r>
              <a:rPr lang="en-US" altLang="zh-CN" sz="2400" b="1" dirty="0">
                <a:ea typeface="宋体" charset="-122"/>
              </a:rPr>
              <a:t> (</a:t>
            </a:r>
            <a:r>
              <a:rPr lang="zh-CN" altLang="en-US" sz="2400" b="1" dirty="0">
                <a:ea typeface="宋体" charset="-122"/>
              </a:rPr>
              <a:t>除数</a:t>
            </a:r>
            <a:r>
              <a:rPr lang="en-US" altLang="zh-CN" sz="2400" b="1" dirty="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454619" y="1585641"/>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558443" y="1582637"/>
            <a:ext cx="23268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charset="-122"/>
              </a:rPr>
              <a:t>101001</a:t>
            </a:r>
            <a:r>
              <a:rPr lang="en-US" altLang="zh-CN" sz="2800" b="1" dirty="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6005906" y="1604516"/>
            <a:ext cx="2259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2</a:t>
            </a:r>
            <a:r>
              <a:rPr lang="en-US" altLang="zh-CN" sz="2400" b="1" i="1" baseline="30000" dirty="0"/>
              <a:t>n</a:t>
            </a:r>
            <a:r>
              <a:rPr lang="en-US" altLang="zh-CN" sz="2400" b="1" i="1" dirty="0"/>
              <a:t>M </a:t>
            </a:r>
            <a:r>
              <a:rPr lang="en-US" altLang="zh-CN" sz="2400" b="1" dirty="0"/>
              <a:t>(</a:t>
            </a:r>
            <a:r>
              <a:rPr lang="zh-CN" altLang="en-US" sz="2400" b="1" dirty="0"/>
              <a:t>被除数</a:t>
            </a:r>
            <a:r>
              <a:rPr lang="en-US" altLang="zh-CN" sz="2400" b="1" dirty="0"/>
              <a:t>)</a:t>
            </a:r>
            <a:endParaRPr lang="en-US" altLang="zh-CN" sz="2400" b="1" dirty="0">
              <a:latin typeface="Courier New" pitchFamily="49" charset="0"/>
            </a:endParaRPr>
          </a:p>
        </p:txBody>
      </p:sp>
      <p:sp>
        <p:nvSpPr>
          <p:cNvPr id="38" name="Rectangle 9"/>
          <p:cNvSpPr>
            <a:spLocks noChangeArrowheads="1"/>
          </p:cNvSpPr>
          <p:nvPr/>
        </p:nvSpPr>
        <p:spPr bwMode="auto">
          <a:xfrm>
            <a:off x="3558443" y="1916117"/>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39" name="Rectangle 10"/>
          <p:cNvSpPr>
            <a:spLocks noChangeArrowheads="1"/>
          </p:cNvSpPr>
          <p:nvPr/>
        </p:nvSpPr>
        <p:spPr bwMode="auto">
          <a:xfrm>
            <a:off x="3755227" y="2287034"/>
            <a:ext cx="5615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111</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758153" y="2590586"/>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118600" y="3028582"/>
            <a:ext cx="3809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115503" y="3339529"/>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523125" y="3844671"/>
            <a:ext cx="3809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550578" y="4236922"/>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5097007" y="4700254"/>
            <a:ext cx="200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a:t>
            </a:r>
            <a:endParaRPr lang="en-US" altLang="zh-CN" sz="2800" b="1" dirty="0">
              <a:latin typeface="Times New Roman" pitchFamily="18" charset="0"/>
              <a:ea typeface="宋体" charset="-122"/>
            </a:endParaRPr>
          </a:p>
        </p:txBody>
      </p:sp>
      <p:sp>
        <p:nvSpPr>
          <p:cNvPr id="51" name="Freeform 22"/>
          <p:cNvSpPr>
            <a:spLocks/>
          </p:cNvSpPr>
          <p:nvPr/>
        </p:nvSpPr>
        <p:spPr bwMode="auto">
          <a:xfrm>
            <a:off x="3281326" y="1569117"/>
            <a:ext cx="2535854" cy="429618"/>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2050554" y="1767402"/>
            <a:ext cx="3359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flipH="1">
            <a:off x="4424245" y="1941653"/>
            <a:ext cx="5800" cy="38992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609631" y="1929636"/>
            <a:ext cx="15481" cy="108005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flipH="1">
            <a:off x="4809340" y="1941653"/>
            <a:ext cx="6193" cy="106439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flipH="1">
            <a:off x="4995117" y="1941653"/>
            <a:ext cx="1549" cy="190137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87858" y="2312687"/>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809242" y="2987156"/>
            <a:ext cx="7384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15503" y="3776659"/>
            <a:ext cx="7384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27960" y="4666169"/>
            <a:ext cx="7384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flipH="1">
            <a:off x="5174309" y="1943156"/>
            <a:ext cx="3957" cy="18998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414567" y="1779420"/>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a:extLst>
              <a:ext uri="{FF2B5EF4-FFF2-40B4-BE49-F238E27FC236}">
                <a16:creationId xmlns:a16="http://schemas.microsoft.com/office/drawing/2014/main" id="{105F94BD-2F94-CA9D-72D6-6CA5BF830CB5}"/>
              </a:ext>
            </a:extLst>
          </p:cNvPr>
          <p:cNvGrpSpPr/>
          <p:nvPr/>
        </p:nvGrpSpPr>
        <p:grpSpPr>
          <a:xfrm>
            <a:off x="5420862" y="4711421"/>
            <a:ext cx="3860578" cy="369332"/>
            <a:chOff x="5420862" y="4711421"/>
            <a:chExt cx="3860578" cy="369332"/>
          </a:xfrm>
        </p:grpSpPr>
        <p:sp>
          <p:nvSpPr>
            <p:cNvPr id="50" name="Rectangle 21"/>
            <p:cNvSpPr>
              <a:spLocks noChangeArrowheads="1"/>
            </p:cNvSpPr>
            <p:nvPr/>
          </p:nvSpPr>
          <p:spPr bwMode="auto">
            <a:xfrm>
              <a:off x="5988047" y="4711421"/>
              <a:ext cx="3293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t>R</a:t>
              </a:r>
              <a:r>
                <a:rPr lang="en-US" altLang="zh-CN" sz="2400" b="1" dirty="0"/>
                <a:t> (</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68" name="Line 39"/>
            <p:cNvSpPr>
              <a:spLocks noChangeShapeType="1"/>
            </p:cNvSpPr>
            <p:nvPr/>
          </p:nvSpPr>
          <p:spPr bwMode="auto">
            <a:xfrm flipH="1">
              <a:off x="5420862" y="4891744"/>
              <a:ext cx="492309"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 name="Rectangle 40"/>
          <p:cNvSpPr>
            <a:spLocks noChangeArrowheads="1"/>
          </p:cNvSpPr>
          <p:nvPr/>
        </p:nvSpPr>
        <p:spPr bwMode="auto">
          <a:xfrm>
            <a:off x="5991972" y="1169713"/>
            <a:ext cx="838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charset="-122"/>
              </a:rPr>
              <a:t>Q</a:t>
            </a:r>
            <a:r>
              <a:rPr lang="en-US" altLang="zh-CN" sz="2400" b="1" dirty="0">
                <a:ea typeface="宋体" charset="-122"/>
              </a:rPr>
              <a:t> (</a:t>
            </a:r>
            <a:r>
              <a:rPr lang="zh-CN" altLang="en-US" sz="2400" b="1" dirty="0">
                <a:ea typeface="宋体" charset="-122"/>
              </a:rPr>
              <a:t>商</a:t>
            </a:r>
            <a:r>
              <a:rPr lang="en-US" altLang="zh-CN" sz="2400" b="1" dirty="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413019" y="1354309"/>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 name="组合 17">
            <a:extLst>
              <a:ext uri="{FF2B5EF4-FFF2-40B4-BE49-F238E27FC236}">
                <a16:creationId xmlns:a16="http://schemas.microsoft.com/office/drawing/2014/main" id="{EE158074-8D8A-E4E9-1DEF-79773403855C}"/>
              </a:ext>
            </a:extLst>
          </p:cNvPr>
          <p:cNvGrpSpPr/>
          <p:nvPr/>
        </p:nvGrpSpPr>
        <p:grpSpPr>
          <a:xfrm>
            <a:off x="4547703" y="2312687"/>
            <a:ext cx="4365737" cy="369332"/>
            <a:chOff x="4547703" y="2312687"/>
            <a:chExt cx="4365737" cy="369332"/>
          </a:xfrm>
        </p:grpSpPr>
        <p:sp>
          <p:nvSpPr>
            <p:cNvPr id="2" name="Line 38">
              <a:extLst>
                <a:ext uri="{FF2B5EF4-FFF2-40B4-BE49-F238E27FC236}">
                  <a16:creationId xmlns:a16="http://schemas.microsoft.com/office/drawing/2014/main" id="{C1C2E155-1456-739D-8A96-D4980F31CF20}"/>
                </a:ext>
              </a:extLst>
            </p:cNvPr>
            <p:cNvSpPr>
              <a:spLocks noChangeShapeType="1"/>
            </p:cNvSpPr>
            <p:nvPr/>
          </p:nvSpPr>
          <p:spPr bwMode="auto">
            <a:xfrm flipH="1">
              <a:off x="4547703" y="2492896"/>
              <a:ext cx="1197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8">
              <a:extLst>
                <a:ext uri="{FF2B5EF4-FFF2-40B4-BE49-F238E27FC236}">
                  <a16:creationId xmlns:a16="http://schemas.microsoft.com/office/drawing/2014/main" id="{C4EC09F0-604D-C8E5-CCC0-AD9CF68A5660}"/>
                </a:ext>
              </a:extLst>
            </p:cNvPr>
            <p:cNvSpPr>
              <a:spLocks noChangeArrowheads="1"/>
            </p:cNvSpPr>
            <p:nvPr/>
          </p:nvSpPr>
          <p:spPr bwMode="auto">
            <a:xfrm>
              <a:off x="5781598" y="2312687"/>
              <a:ext cx="3131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1110</a:t>
              </a:r>
              <a:r>
                <a:rPr lang="zh-CN" altLang="en-US" sz="2400" b="1" dirty="0"/>
                <a:t>就是中间被除数</a:t>
              </a:r>
              <a:endParaRPr lang="en-US" altLang="zh-CN" sz="2400" b="1" dirty="0">
                <a:latin typeface="Courier New" pitchFamily="49" charset="0"/>
              </a:endParaRPr>
            </a:p>
          </p:txBody>
        </p:sp>
      </p:grpSp>
      <p:grpSp>
        <p:nvGrpSpPr>
          <p:cNvPr id="17" name="组合 16">
            <a:extLst>
              <a:ext uri="{FF2B5EF4-FFF2-40B4-BE49-F238E27FC236}">
                <a16:creationId xmlns:a16="http://schemas.microsoft.com/office/drawing/2014/main" id="{816B3F0D-6376-93B9-A239-8971584F4843}"/>
              </a:ext>
            </a:extLst>
          </p:cNvPr>
          <p:cNvGrpSpPr/>
          <p:nvPr/>
        </p:nvGrpSpPr>
        <p:grpSpPr>
          <a:xfrm>
            <a:off x="1035740" y="2377478"/>
            <a:ext cx="2591412" cy="369332"/>
            <a:chOff x="1035740" y="2377478"/>
            <a:chExt cx="2591412" cy="369332"/>
          </a:xfrm>
        </p:grpSpPr>
        <p:sp>
          <p:nvSpPr>
            <p:cNvPr id="5" name="Line 38">
              <a:extLst>
                <a:ext uri="{FF2B5EF4-FFF2-40B4-BE49-F238E27FC236}">
                  <a16:creationId xmlns:a16="http://schemas.microsoft.com/office/drawing/2014/main" id="{0B28583D-4209-D743-2160-C908B578E63D}"/>
                </a:ext>
              </a:extLst>
            </p:cNvPr>
            <p:cNvSpPr>
              <a:spLocks noChangeShapeType="1"/>
            </p:cNvSpPr>
            <p:nvPr/>
          </p:nvSpPr>
          <p:spPr bwMode="auto">
            <a:xfrm>
              <a:off x="2845463" y="2537026"/>
              <a:ext cx="781689"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Rectangle 8">
              <a:extLst>
                <a:ext uri="{FF2B5EF4-FFF2-40B4-BE49-F238E27FC236}">
                  <a16:creationId xmlns:a16="http://schemas.microsoft.com/office/drawing/2014/main" id="{0874A2FC-22F8-88C0-1C4E-D2BEA8E918CB}"/>
                </a:ext>
              </a:extLst>
            </p:cNvPr>
            <p:cNvSpPr>
              <a:spLocks noChangeArrowheads="1"/>
            </p:cNvSpPr>
            <p:nvPr/>
          </p:nvSpPr>
          <p:spPr bwMode="auto">
            <a:xfrm>
              <a:off x="1035740" y="2377478"/>
              <a:ext cx="170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t>进行模</a:t>
              </a:r>
              <a:r>
                <a:rPr lang="en-US" altLang="zh-CN" sz="2400" b="1" dirty="0"/>
                <a:t>2</a:t>
              </a:r>
              <a:r>
                <a:rPr lang="zh-CN" altLang="en-US" sz="2400" b="1" dirty="0"/>
                <a:t>减法</a:t>
              </a:r>
              <a:endParaRPr lang="en-US" altLang="zh-CN" sz="2400" b="1" dirty="0">
                <a:latin typeface="Courier New" pitchFamily="49" charset="0"/>
              </a:endParaRPr>
            </a:p>
          </p:txBody>
        </p:sp>
      </p:grpSp>
      <p:sp>
        <p:nvSpPr>
          <p:cNvPr id="7" name="Rectangle 6">
            <a:extLst>
              <a:ext uri="{FF2B5EF4-FFF2-40B4-BE49-F238E27FC236}">
                <a16:creationId xmlns:a16="http://schemas.microsoft.com/office/drawing/2014/main" id="{E9437C6C-F511-A555-B539-C19D01D49837}"/>
              </a:ext>
            </a:extLst>
          </p:cNvPr>
          <p:cNvSpPr>
            <a:spLocks noChangeArrowheads="1"/>
          </p:cNvSpPr>
          <p:nvPr/>
        </p:nvSpPr>
        <p:spPr bwMode="auto">
          <a:xfrm>
            <a:off x="4137467" y="1133682"/>
            <a:ext cx="2001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a:t>
            </a:r>
            <a:endParaRPr lang="en-US" altLang="zh-CN" sz="2800" b="1" dirty="0">
              <a:latin typeface="Times New Roman" pitchFamily="18" charset="0"/>
              <a:ea typeface="宋体" charset="-122"/>
            </a:endParaRPr>
          </a:p>
        </p:txBody>
      </p:sp>
      <p:sp>
        <p:nvSpPr>
          <p:cNvPr id="8" name="Rectangle 6">
            <a:extLst>
              <a:ext uri="{FF2B5EF4-FFF2-40B4-BE49-F238E27FC236}">
                <a16:creationId xmlns:a16="http://schemas.microsoft.com/office/drawing/2014/main" id="{F0B9B4FA-F2DB-A0CF-4E14-AB466DE9F383}"/>
              </a:ext>
            </a:extLst>
          </p:cNvPr>
          <p:cNvSpPr>
            <a:spLocks noChangeArrowheads="1"/>
          </p:cNvSpPr>
          <p:nvPr/>
        </p:nvSpPr>
        <p:spPr bwMode="auto">
          <a:xfrm>
            <a:off x="4337195" y="1134308"/>
            <a:ext cx="2001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a:t>
            </a:r>
            <a:endParaRPr lang="en-US" altLang="zh-CN" sz="2800" b="1" dirty="0">
              <a:latin typeface="Times New Roman" pitchFamily="18" charset="0"/>
              <a:ea typeface="宋体" charset="-122"/>
            </a:endParaRPr>
          </a:p>
        </p:txBody>
      </p:sp>
      <p:sp>
        <p:nvSpPr>
          <p:cNvPr id="9" name="Rectangle 6">
            <a:extLst>
              <a:ext uri="{FF2B5EF4-FFF2-40B4-BE49-F238E27FC236}">
                <a16:creationId xmlns:a16="http://schemas.microsoft.com/office/drawing/2014/main" id="{CA904673-8B3C-1915-B146-00C558F78737}"/>
              </a:ext>
            </a:extLst>
          </p:cNvPr>
          <p:cNvSpPr>
            <a:spLocks noChangeArrowheads="1"/>
          </p:cNvSpPr>
          <p:nvPr/>
        </p:nvSpPr>
        <p:spPr bwMode="auto">
          <a:xfrm>
            <a:off x="4555090" y="1123441"/>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0</a:t>
            </a:r>
          </a:p>
        </p:txBody>
      </p:sp>
      <p:sp>
        <p:nvSpPr>
          <p:cNvPr id="10" name="Rectangle 6">
            <a:extLst>
              <a:ext uri="{FF2B5EF4-FFF2-40B4-BE49-F238E27FC236}">
                <a16:creationId xmlns:a16="http://schemas.microsoft.com/office/drawing/2014/main" id="{3A3D7C16-0448-C70D-A782-3640437A0BBE}"/>
              </a:ext>
            </a:extLst>
          </p:cNvPr>
          <p:cNvSpPr>
            <a:spLocks noChangeArrowheads="1"/>
          </p:cNvSpPr>
          <p:nvPr/>
        </p:nvSpPr>
        <p:spPr bwMode="auto">
          <a:xfrm>
            <a:off x="4752337" y="1123490"/>
            <a:ext cx="2001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a:t>
            </a:r>
            <a:endParaRPr lang="en-US" altLang="zh-CN" sz="2800" b="1" dirty="0">
              <a:latin typeface="Times New Roman" pitchFamily="18" charset="0"/>
              <a:ea typeface="宋体" charset="-122"/>
            </a:endParaRPr>
          </a:p>
        </p:txBody>
      </p:sp>
      <p:sp>
        <p:nvSpPr>
          <p:cNvPr id="12" name="Rectangle 6">
            <a:extLst>
              <a:ext uri="{FF2B5EF4-FFF2-40B4-BE49-F238E27FC236}">
                <a16:creationId xmlns:a16="http://schemas.microsoft.com/office/drawing/2014/main" id="{8CBF5F37-DA11-EF44-2106-ADFC698165B9}"/>
              </a:ext>
            </a:extLst>
          </p:cNvPr>
          <p:cNvSpPr>
            <a:spLocks noChangeArrowheads="1"/>
          </p:cNvSpPr>
          <p:nvPr/>
        </p:nvSpPr>
        <p:spPr bwMode="auto">
          <a:xfrm>
            <a:off x="4951610" y="1114245"/>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0</a:t>
            </a:r>
          </a:p>
        </p:txBody>
      </p:sp>
      <p:sp>
        <p:nvSpPr>
          <p:cNvPr id="13" name="Rectangle 6">
            <a:extLst>
              <a:ext uri="{FF2B5EF4-FFF2-40B4-BE49-F238E27FC236}">
                <a16:creationId xmlns:a16="http://schemas.microsoft.com/office/drawing/2014/main" id="{AC0362BD-711E-037C-9F99-4D6186A90ECF}"/>
              </a:ext>
            </a:extLst>
          </p:cNvPr>
          <p:cNvSpPr>
            <a:spLocks noChangeArrowheads="1"/>
          </p:cNvSpPr>
          <p:nvPr/>
        </p:nvSpPr>
        <p:spPr bwMode="auto">
          <a:xfrm>
            <a:off x="5177689" y="1114246"/>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a:t>
            </a:r>
          </a:p>
        </p:txBody>
      </p:sp>
      <p:sp>
        <p:nvSpPr>
          <p:cNvPr id="14" name="Rectangle 6">
            <a:extLst>
              <a:ext uri="{FF2B5EF4-FFF2-40B4-BE49-F238E27FC236}">
                <a16:creationId xmlns:a16="http://schemas.microsoft.com/office/drawing/2014/main" id="{A203F535-271F-1551-3F4A-C19432AC40D3}"/>
              </a:ext>
            </a:extLst>
          </p:cNvPr>
          <p:cNvSpPr>
            <a:spLocks noChangeArrowheads="1"/>
          </p:cNvSpPr>
          <p:nvPr/>
        </p:nvSpPr>
        <p:spPr bwMode="auto">
          <a:xfrm>
            <a:off x="4318870" y="2283355"/>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0</a:t>
            </a:r>
          </a:p>
        </p:txBody>
      </p:sp>
      <p:sp>
        <p:nvSpPr>
          <p:cNvPr id="15" name="Rectangle 14">
            <a:extLst>
              <a:ext uri="{FF2B5EF4-FFF2-40B4-BE49-F238E27FC236}">
                <a16:creationId xmlns:a16="http://schemas.microsoft.com/office/drawing/2014/main" id="{972CF68C-50F1-CACA-6402-5B8658EEBD4C}"/>
              </a:ext>
            </a:extLst>
          </p:cNvPr>
          <p:cNvSpPr>
            <a:spLocks noChangeArrowheads="1"/>
          </p:cNvSpPr>
          <p:nvPr/>
        </p:nvSpPr>
        <p:spPr bwMode="auto">
          <a:xfrm>
            <a:off x="4506347" y="3021039"/>
            <a:ext cx="200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a:t>
            </a:r>
            <a:endParaRPr lang="en-US" altLang="zh-CN" sz="2800" b="1" dirty="0">
              <a:latin typeface="Times New Roman" pitchFamily="18" charset="0"/>
              <a:ea typeface="宋体" charset="-122"/>
            </a:endParaRPr>
          </a:p>
        </p:txBody>
      </p:sp>
      <p:sp>
        <p:nvSpPr>
          <p:cNvPr id="16" name="Rectangle 18">
            <a:extLst>
              <a:ext uri="{FF2B5EF4-FFF2-40B4-BE49-F238E27FC236}">
                <a16:creationId xmlns:a16="http://schemas.microsoft.com/office/drawing/2014/main" id="{840EDFE0-B968-4171-A9B7-13951D8BEEF8}"/>
              </a:ext>
            </a:extLst>
          </p:cNvPr>
          <p:cNvSpPr>
            <a:spLocks noChangeArrowheads="1"/>
          </p:cNvSpPr>
          <p:nvPr/>
        </p:nvSpPr>
        <p:spPr bwMode="auto">
          <a:xfrm>
            <a:off x="4900129" y="3844670"/>
            <a:ext cx="200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latin typeface="+mn-lt"/>
                <a:ea typeface="宋体" charset="-122"/>
              </a:rPr>
              <a:t>0</a:t>
            </a:r>
          </a:p>
        </p:txBody>
      </p:sp>
      <p:sp>
        <p:nvSpPr>
          <p:cNvPr id="19" name="Rectangle 6">
            <a:extLst>
              <a:ext uri="{FF2B5EF4-FFF2-40B4-BE49-F238E27FC236}">
                <a16:creationId xmlns:a16="http://schemas.microsoft.com/office/drawing/2014/main" id="{5285D4D4-6250-98F9-7EA5-8D8208C8BC6D}"/>
              </a:ext>
            </a:extLst>
          </p:cNvPr>
          <p:cNvSpPr>
            <a:spLocks noChangeArrowheads="1"/>
          </p:cNvSpPr>
          <p:nvPr/>
        </p:nvSpPr>
        <p:spPr bwMode="auto">
          <a:xfrm>
            <a:off x="4708975" y="2996769"/>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0</a:t>
            </a:r>
          </a:p>
        </p:txBody>
      </p:sp>
      <p:sp>
        <p:nvSpPr>
          <p:cNvPr id="20" name="Rectangle 6">
            <a:extLst>
              <a:ext uri="{FF2B5EF4-FFF2-40B4-BE49-F238E27FC236}">
                <a16:creationId xmlns:a16="http://schemas.microsoft.com/office/drawing/2014/main" id="{5DC998DE-96E1-D3CB-637D-4BA427D120CB}"/>
              </a:ext>
            </a:extLst>
          </p:cNvPr>
          <p:cNvSpPr>
            <a:spLocks noChangeArrowheads="1"/>
          </p:cNvSpPr>
          <p:nvPr/>
        </p:nvSpPr>
        <p:spPr bwMode="auto">
          <a:xfrm>
            <a:off x="5132397" y="3840194"/>
            <a:ext cx="25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0</a:t>
            </a:r>
          </a:p>
        </p:txBody>
      </p:sp>
    </p:spTree>
    <p:extLst>
      <p:ext uri="{BB962C8B-B14F-4D97-AF65-F5344CB8AC3E}">
        <p14:creationId xmlns:p14="http://schemas.microsoft.com/office/powerpoint/2010/main" val="699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7" grpId="0"/>
      <p:bldP spid="48" grpId="0"/>
      <p:bldP spid="49" grpId="0"/>
      <p:bldP spid="53" grpId="0" animBg="1"/>
      <p:bldP spid="54" grpId="0" animBg="1"/>
      <p:bldP spid="55" grpId="0" animBg="1"/>
      <p:bldP spid="56" grpId="0" animBg="1"/>
      <p:bldP spid="57" grpId="0" animBg="1"/>
      <p:bldP spid="58" grpId="0" animBg="1"/>
      <p:bldP spid="60" grpId="0" animBg="1"/>
      <p:bldP spid="62" grpId="0" animBg="1"/>
      <p:bldP spid="64" grpId="0" animBg="1"/>
      <p:bldP spid="7" grpId="0"/>
      <p:bldP spid="8" grpId="0"/>
      <p:bldP spid="9" grpId="0"/>
      <p:bldP spid="10" grpId="0"/>
      <p:bldP spid="12" grpId="0"/>
      <p:bldP spid="13" grpId="0"/>
      <p:bldP spid="14" grpId="0"/>
      <p:bldP spid="15" grpId="0"/>
      <p:bldP spid="16"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zh-CN" altLang="en-US" dirty="0"/>
              <a:t>在接收端把收到的数据以帧为单位进行</a:t>
            </a:r>
            <a:r>
              <a:rPr lang="en-US" altLang="zh-CN" dirty="0"/>
              <a:t>CRC</a:t>
            </a:r>
            <a:r>
              <a:rPr lang="zh-CN" altLang="en-US" dirty="0"/>
              <a:t>检验：把收到的每一帧都除以同样的除数</a:t>
            </a:r>
            <a:r>
              <a:rPr lang="en-US" altLang="zh-CN" dirty="0"/>
              <a:t>P</a:t>
            </a:r>
            <a:r>
              <a:rPr lang="zh-CN" altLang="en-US" dirty="0"/>
              <a:t>（模</a:t>
            </a:r>
            <a:r>
              <a:rPr lang="en-US" altLang="zh-CN" dirty="0"/>
              <a:t>2</a:t>
            </a:r>
            <a:r>
              <a:rPr lang="zh-CN" altLang="en-US" dirty="0"/>
              <a:t>运算），然后检查得到的余数</a:t>
            </a:r>
            <a:r>
              <a:rPr lang="en-US" altLang="zh-CN" dirty="0"/>
              <a:t>R</a:t>
            </a:r>
            <a:r>
              <a:rPr lang="zh-CN" altLang="en-US" dirty="0"/>
              <a:t>。</a:t>
            </a:r>
            <a:endParaRPr lang="en-US" altLang="zh-CN" dirty="0"/>
          </a:p>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endParaRPr lang="en-US" altLang="zh-CN" dirty="0">
              <a:solidFill>
                <a:srgbClr val="FF0000"/>
              </a:solidFill>
            </a:endParaRPr>
          </a:p>
        </p:txBody>
      </p:sp>
    </p:spTree>
    <p:extLst>
      <p:ext uri="{BB962C8B-B14F-4D97-AF65-F5344CB8AC3E}">
        <p14:creationId xmlns:p14="http://schemas.microsoft.com/office/powerpoint/2010/main" val="336684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mc:AlternateContent xmlns:mc="http://schemas.openxmlformats.org/markup-compatibility/2006" xmlns:a14="http://schemas.microsoft.com/office/drawing/2010/main">
        <mc:Choice Requires="a14">
          <p:sp>
            <p:nvSpPr>
              <p:cNvPr id="150531" name="Rectangle 3"/>
              <p:cNvSpPr>
                <a:spLocks noGrp="1" noChangeArrowheads="1"/>
              </p:cNvSpPr>
              <p:nvPr>
                <p:ph idx="1"/>
              </p:nvPr>
            </p:nvSpPr>
            <p:spPr>
              <a:xfrm>
                <a:off x="495300" y="1196752"/>
                <a:ext cx="9066212" cy="5400600"/>
              </a:xfrm>
            </p:spPr>
            <p:txBody>
              <a:bodyPr/>
              <a:lstStyle/>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a:t>
                </a:r>
                <a:endParaRPr lang="en-US" altLang="zh-CN" dirty="0"/>
              </a:p>
              <a:p>
                <a:pPr algn="just">
                  <a:lnSpc>
                    <a:spcPct val="100000"/>
                  </a:lnSpc>
                </a:pPr>
                <a:r>
                  <a:rPr lang="zh-CN" altLang="en-US" dirty="0"/>
                  <a:t>可以使用多项式来表示余数</a:t>
                </a:r>
                <a:r>
                  <a:rPr lang="en-US" altLang="zh-CN" dirty="0"/>
                  <a:t>P</a:t>
                </a:r>
                <a:r>
                  <a:rPr lang="zh-CN" altLang="en-US" dirty="0"/>
                  <a:t>：</a:t>
                </a:r>
                <a:r>
                  <a:rPr lang="en-US" altLang="zh-CN" dirty="0"/>
                  <a:t>P</a:t>
                </a:r>
                <a:r>
                  <a:rPr lang="zh-CN" altLang="en-US" dirty="0"/>
                  <a:t>的第</a:t>
                </a:r>
                <a:r>
                  <a:rPr lang="en-US" altLang="zh-CN" dirty="0"/>
                  <a:t>k</a:t>
                </a:r>
                <a:r>
                  <a:rPr lang="zh-CN" altLang="en-US" dirty="0"/>
                  <a:t>位是</a:t>
                </a:r>
                <a:r>
                  <a:rPr lang="en-US" altLang="zh-CN" dirty="0"/>
                  <a:t>1</a:t>
                </a:r>
                <a:r>
                  <a:rPr lang="zh-CN" altLang="en-US" dirty="0"/>
                  <a:t>，就在相应的多项式中加上</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zh-CN" altLang="en-US" i="1">
                        <a:latin typeface="Cambria Math" panose="02040503050406030204" pitchFamily="18" charset="0"/>
                      </a:rPr>
                      <m:t>。</m:t>
                    </m:r>
                  </m:oMath>
                </a14:m>
                <a:r>
                  <a:rPr lang="zh-CN" altLang="en-US" dirty="0"/>
                  <a:t>这个多项式</a:t>
                </a:r>
                <a:r>
                  <a:rPr lang="en-US" altLang="zh-CN" dirty="0"/>
                  <a:t>P(X)</a:t>
                </a:r>
                <a:r>
                  <a:rPr lang="zh-CN" altLang="en-US" dirty="0"/>
                  <a:t>称为</a:t>
                </a:r>
                <a:r>
                  <a:rPr lang="zh-CN" altLang="en-US" dirty="0">
                    <a:solidFill>
                      <a:srgbClr val="FF0000"/>
                    </a:solidFill>
                  </a:rPr>
                  <a:t>生成多项式</a:t>
                </a:r>
                <a:r>
                  <a:rPr lang="zh-CN" altLang="en-US" dirty="0"/>
                  <a:t>。</a:t>
                </a:r>
                <a:endParaRPr lang="en-US" altLang="zh-CN" dirty="0"/>
              </a:p>
              <a:p>
                <a:pPr algn="just">
                  <a:lnSpc>
                    <a:spcPct val="100000"/>
                  </a:lnSpc>
                </a:pPr>
                <a:r>
                  <a:rPr lang="zh-CN" altLang="en-US" dirty="0"/>
                  <a:t>例如，前面的</a:t>
                </a:r>
                <a:r>
                  <a:rPr lang="en-US" altLang="zh-CN" dirty="0"/>
                  <a:t>P=1101</a:t>
                </a:r>
                <a:r>
                  <a:rPr lang="zh-CN" altLang="en-US" dirty="0"/>
                  <a:t>对应</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𝑿</m:t>
                        </m:r>
                      </m:e>
                    </m:d>
                    <m:r>
                      <a:rPr lang="en-US" altLang="zh-CN" b="1"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𝒙</m:t>
                        </m:r>
                      </m:e>
                      <m:sup>
                        <m:r>
                          <a:rPr lang="en-US" altLang="zh-CN" b="1" i="1" smtClean="0">
                            <a:latin typeface="Cambria Math" panose="02040503050406030204" pitchFamily="18" charset="0"/>
                          </a:rPr>
                          <m:t>𝟑</m:t>
                        </m:r>
                      </m:sup>
                    </m:sSup>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zh-CN" altLang="en-US" i="1">
                        <a:latin typeface="Cambria Math" panose="02040503050406030204" pitchFamily="18" charset="0"/>
                      </a:rPr>
                      <m:t>。</m:t>
                    </m:r>
                  </m:oMath>
                </a14:m>
                <a:endParaRPr lang="zh-CN" altLang="en-US" dirty="0"/>
              </a:p>
            </p:txBody>
          </p:sp>
        </mc:Choice>
        <mc:Fallback xmlns="">
          <p:sp>
            <p:nvSpPr>
              <p:cNvPr id="150531" name="Rectangle 3"/>
              <p:cNvSpPr>
                <a:spLocks noGrp="1" noRot="1" noChangeAspect="1" noMove="1" noResize="1" noEditPoints="1" noAdjustHandles="1" noChangeArrowheads="1" noChangeShapeType="1" noTextEdit="1"/>
              </p:cNvSpPr>
              <p:nvPr>
                <p:ph idx="1"/>
              </p:nvPr>
            </p:nvSpPr>
            <p:spPr>
              <a:xfrm>
                <a:off x="495300" y="1196752"/>
                <a:ext cx="9066212" cy="5400600"/>
              </a:xfrm>
              <a:blipFill>
                <a:blip r:embed="rId3"/>
                <a:stretch>
                  <a:fillRect l="-874" t="-1467" r="-3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78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Tree>
    <p:extLst>
      <p:ext uri="{BB962C8B-B14F-4D97-AF65-F5344CB8AC3E}">
        <p14:creationId xmlns:p14="http://schemas.microsoft.com/office/powerpoint/2010/main" val="395200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2</a:t>
                </a:r>
                <a:r>
                  <a:rPr lang="zh-CN" altLang="en-US" sz="2800" dirty="0"/>
                  <a:t>、在数据传输过程中，若接收方收到的二进制比特序列为</a:t>
                </a:r>
                <a:r>
                  <a:rPr lang="en-US" altLang="zh-CN" sz="2800" dirty="0"/>
                  <a:t>1011 0011 010</a:t>
                </a:r>
                <a:r>
                  <a:rPr lang="zh-CN" altLang="en-US" sz="2800" dirty="0"/>
                  <a:t>，接收双方采用的生成多项式是</a:t>
                </a:r>
                <a14:m>
                  <m:oMath xmlns:m="http://schemas.openxmlformats.org/officeDocument/2006/math">
                    <m:r>
                      <a:rPr lang="en-US" altLang="zh-CN" sz="2800" b="1" i="1" smtClean="0">
                        <a:latin typeface="Cambria Math" panose="02040503050406030204" pitchFamily="18" charset="0"/>
                      </a:rPr>
                      <m:t>𝑷</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𝑿</m:t>
                        </m:r>
                      </m:e>
                    </m:d>
                    <m:r>
                      <a:rPr lang="en-US" altLang="zh-CN" sz="2800" b="1"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𝒙</m:t>
                        </m:r>
                      </m:e>
                      <m:sup>
                        <m:r>
                          <a:rPr lang="en-US" altLang="zh-CN" sz="2800" b="1" i="1" smtClean="0">
                            <a:latin typeface="Cambria Math" panose="02040503050406030204" pitchFamily="18" charset="0"/>
                          </a:rPr>
                          <m:t>𝟒</m:t>
                        </m:r>
                      </m:sup>
                    </m:sSup>
                    <m:r>
                      <a:rPr lang="en-US" altLang="zh-CN" sz="2800" i="1" smtClean="0">
                        <a:latin typeface="Cambria Math" panose="02040503050406030204" pitchFamily="18" charset="0"/>
                      </a:rPr>
                      <m:t>+</m:t>
                    </m:r>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𝒙</m:t>
                        </m:r>
                      </m:e>
                      <m:sup>
                        <m:r>
                          <a:rPr lang="en-US" altLang="zh-CN" sz="2800" b="1" i="1" smtClean="0">
                            <a:latin typeface="Cambria Math" panose="02040503050406030204" pitchFamily="18" charset="0"/>
                          </a:rPr>
                          <m:t>𝟑</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oMath>
                </a14:m>
                <a:r>
                  <a:rPr lang="en-US" altLang="zh-CN" sz="2800" dirty="0"/>
                  <a:t>, </a:t>
                </a:r>
                <a:r>
                  <a:rPr lang="zh-CN" altLang="en-US" sz="2800" dirty="0"/>
                  <a:t>则该二进制比特序列在传输中是否出错？如果未出现差错，那么发送数据的比特序列和帧检测序列</a:t>
                </a:r>
                <a:r>
                  <a:rPr lang="en-US" altLang="zh-CN" sz="2800" dirty="0"/>
                  <a:t>FCS</a:t>
                </a:r>
                <a:r>
                  <a:rPr lang="zh-CN" altLang="en-US" sz="2800" dirty="0"/>
                  <a:t>分别是什么？</a:t>
                </a:r>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894" y="476672"/>
                <a:ext cx="9066212" cy="4608512"/>
              </a:xfrm>
              <a:blipFill>
                <a:blip r:embed="rId3"/>
                <a:stretch>
                  <a:fillRect l="-1412" t="-1323" r="-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619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B9F7378-39C9-EFBD-34F8-B4BEA137E244}"/>
              </a:ext>
            </a:extLst>
          </p:cNvPr>
          <p:cNvGrpSpPr/>
          <p:nvPr/>
        </p:nvGrpSpPr>
        <p:grpSpPr>
          <a:xfrm>
            <a:off x="632520" y="1196752"/>
            <a:ext cx="3621704" cy="3750543"/>
            <a:chOff x="2155553" y="1206872"/>
            <a:chExt cx="3713782" cy="3963617"/>
          </a:xfrm>
        </p:grpSpPr>
        <p:sp>
          <p:nvSpPr>
            <p:cNvPr id="4" name="Rectangle 5">
              <a:extLst>
                <a:ext uri="{FF2B5EF4-FFF2-40B4-BE49-F238E27FC236}">
                  <a16:creationId xmlns:a16="http://schemas.microsoft.com/office/drawing/2014/main" id="{CCF3A7EC-1D29-3331-514A-D87F77F67EE5}"/>
                </a:ext>
              </a:extLst>
            </p:cNvPr>
            <p:cNvSpPr>
              <a:spLocks noChangeArrowheads="1"/>
            </p:cNvSpPr>
            <p:nvPr/>
          </p:nvSpPr>
          <p:spPr bwMode="auto">
            <a:xfrm>
              <a:off x="2155553" y="1653954"/>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5" name="Rectangle 6">
              <a:extLst>
                <a:ext uri="{FF2B5EF4-FFF2-40B4-BE49-F238E27FC236}">
                  <a16:creationId xmlns:a16="http://schemas.microsoft.com/office/drawing/2014/main" id="{1C2462C3-8538-AA99-A87A-01B59D3C6C71}"/>
                </a:ext>
              </a:extLst>
            </p:cNvPr>
            <p:cNvSpPr>
              <a:spLocks noChangeArrowheads="1"/>
            </p:cNvSpPr>
            <p:nvPr/>
          </p:nvSpPr>
          <p:spPr bwMode="auto">
            <a:xfrm>
              <a:off x="4270721" y="1206872"/>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1101010</a:t>
              </a:r>
              <a:endParaRPr lang="en-US" altLang="zh-CN" sz="2800" b="1" dirty="0">
                <a:latin typeface="Times New Roman" pitchFamily="18" charset="0"/>
                <a:ea typeface="宋体" charset="-122"/>
              </a:endParaRPr>
            </a:p>
          </p:txBody>
        </p:sp>
        <p:sp>
          <p:nvSpPr>
            <p:cNvPr id="6" name="Rectangle 7">
              <a:extLst>
                <a:ext uri="{FF2B5EF4-FFF2-40B4-BE49-F238E27FC236}">
                  <a16:creationId xmlns:a16="http://schemas.microsoft.com/office/drawing/2014/main" id="{ACBEC33B-C021-FBB2-A7F0-8DD64C1EDFB2}"/>
                </a:ext>
              </a:extLst>
            </p:cNvPr>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charset="-122"/>
                </a:rPr>
                <a:t>10110011010</a:t>
              </a:r>
              <a:endParaRPr lang="en-US" altLang="zh-CN" sz="2800" b="1" dirty="0">
                <a:solidFill>
                  <a:srgbClr val="FF0000"/>
                </a:solidFill>
                <a:latin typeface="Times New Roman" pitchFamily="18" charset="0"/>
                <a:ea typeface="宋体" charset="-122"/>
              </a:endParaRPr>
            </a:p>
          </p:txBody>
        </p:sp>
        <p:sp>
          <p:nvSpPr>
            <p:cNvPr id="8" name="Rectangle 9">
              <a:extLst>
                <a:ext uri="{FF2B5EF4-FFF2-40B4-BE49-F238E27FC236}">
                  <a16:creationId xmlns:a16="http://schemas.microsoft.com/office/drawing/2014/main" id="{BF3E9B8C-444C-DF47-BFCE-01AB0615215E}"/>
                </a:ext>
              </a:extLst>
            </p:cNvPr>
            <p:cNvSpPr>
              <a:spLocks noChangeArrowheads="1"/>
            </p:cNvSpPr>
            <p:nvPr/>
          </p:nvSpPr>
          <p:spPr bwMode="auto">
            <a:xfrm>
              <a:off x="3483322" y="1993677"/>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9" name="Rectangle 10">
              <a:extLst>
                <a:ext uri="{FF2B5EF4-FFF2-40B4-BE49-F238E27FC236}">
                  <a16:creationId xmlns:a16="http://schemas.microsoft.com/office/drawing/2014/main" id="{75C47879-916B-8FAF-58FF-07B75FBC111C}"/>
                </a:ext>
              </a:extLst>
            </p:cNvPr>
            <p:cNvSpPr>
              <a:spLocks noChangeArrowheads="1"/>
            </p:cNvSpPr>
            <p:nvPr/>
          </p:nvSpPr>
          <p:spPr bwMode="auto">
            <a:xfrm>
              <a:off x="3691285" y="2395314"/>
              <a:ext cx="966397"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11110</a:t>
              </a:r>
              <a:endParaRPr lang="en-US" altLang="zh-CN" sz="2800" b="1" dirty="0">
                <a:latin typeface="Times New Roman" pitchFamily="18" charset="0"/>
                <a:ea typeface="宋体" charset="-122"/>
              </a:endParaRPr>
            </a:p>
          </p:txBody>
        </p:sp>
        <p:sp>
          <p:nvSpPr>
            <p:cNvPr id="10" name="Rectangle 11">
              <a:extLst>
                <a:ext uri="{FF2B5EF4-FFF2-40B4-BE49-F238E27FC236}">
                  <a16:creationId xmlns:a16="http://schemas.microsoft.com/office/drawing/2014/main" id="{74B9EAAB-B9A0-FE6C-DB29-6228E9E6A3B9}"/>
                </a:ext>
              </a:extLst>
            </p:cNvPr>
            <p:cNvSpPr>
              <a:spLocks noChangeArrowheads="1"/>
            </p:cNvSpPr>
            <p:nvPr/>
          </p:nvSpPr>
          <p:spPr bwMode="auto">
            <a:xfrm>
              <a:off x="3688110" y="2706464"/>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11" name="Rectangle 12">
              <a:extLst>
                <a:ext uri="{FF2B5EF4-FFF2-40B4-BE49-F238E27FC236}">
                  <a16:creationId xmlns:a16="http://schemas.microsoft.com/office/drawing/2014/main" id="{9171616D-B462-8409-F3C0-5DDFCF6B8193}"/>
                </a:ext>
              </a:extLst>
            </p:cNvPr>
            <p:cNvSpPr>
              <a:spLocks noChangeArrowheads="1"/>
            </p:cNvSpPr>
            <p:nvPr/>
          </p:nvSpPr>
          <p:spPr bwMode="auto">
            <a:xfrm>
              <a:off x="4107210" y="3106514"/>
              <a:ext cx="94608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11111</a:t>
              </a:r>
              <a:endParaRPr lang="en-US" altLang="zh-CN" sz="2800" b="1" dirty="0">
                <a:latin typeface="Times New Roman" pitchFamily="18" charset="0"/>
                <a:ea typeface="宋体" charset="-122"/>
              </a:endParaRPr>
            </a:p>
          </p:txBody>
        </p:sp>
        <p:sp>
          <p:nvSpPr>
            <p:cNvPr id="12" name="Rectangle 13">
              <a:extLst>
                <a:ext uri="{FF2B5EF4-FFF2-40B4-BE49-F238E27FC236}">
                  <a16:creationId xmlns:a16="http://schemas.microsoft.com/office/drawing/2014/main" id="{CB1C81D7-E8BF-7593-5C06-1AD2BDA05ECA}"/>
                </a:ext>
              </a:extLst>
            </p:cNvPr>
            <p:cNvSpPr>
              <a:spLocks noChangeArrowheads="1"/>
            </p:cNvSpPr>
            <p:nvPr/>
          </p:nvSpPr>
          <p:spPr bwMode="auto">
            <a:xfrm>
              <a:off x="4107210" y="3420970"/>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13" name="Rectangle 14">
              <a:extLst>
                <a:ext uri="{FF2B5EF4-FFF2-40B4-BE49-F238E27FC236}">
                  <a16:creationId xmlns:a16="http://schemas.microsoft.com/office/drawing/2014/main" id="{34716021-0DF8-8F8B-ADBD-843E8E878C64}"/>
                </a:ext>
              </a:extLst>
            </p:cNvPr>
            <p:cNvSpPr>
              <a:spLocks noChangeArrowheads="1"/>
            </p:cNvSpPr>
            <p:nvPr/>
          </p:nvSpPr>
          <p:spPr bwMode="auto">
            <a:xfrm>
              <a:off x="4490354" y="3884607"/>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14" name="Rectangle 15">
              <a:extLst>
                <a:ext uri="{FF2B5EF4-FFF2-40B4-BE49-F238E27FC236}">
                  <a16:creationId xmlns:a16="http://schemas.microsoft.com/office/drawing/2014/main" id="{3111B3E1-9F63-9974-147F-BC174CC6CA52}"/>
                </a:ext>
              </a:extLst>
            </p:cNvPr>
            <p:cNvSpPr>
              <a:spLocks noChangeArrowheads="1"/>
            </p:cNvSpPr>
            <p:nvPr/>
          </p:nvSpPr>
          <p:spPr bwMode="auto">
            <a:xfrm>
              <a:off x="4464893" y="4244506"/>
              <a:ext cx="100703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11001</a:t>
              </a:r>
              <a:endParaRPr lang="en-US" altLang="zh-CN" sz="2800" b="1" dirty="0">
                <a:latin typeface="Times New Roman" pitchFamily="18" charset="0"/>
                <a:ea typeface="宋体" charset="-122"/>
              </a:endParaRPr>
            </a:p>
          </p:txBody>
        </p:sp>
        <p:sp>
          <p:nvSpPr>
            <p:cNvPr id="15" name="Rectangle 16">
              <a:extLst>
                <a:ext uri="{FF2B5EF4-FFF2-40B4-BE49-F238E27FC236}">
                  <a16:creationId xmlns:a16="http://schemas.microsoft.com/office/drawing/2014/main" id="{3573E248-DDBA-2612-3FAD-1F352BAE5C1E}"/>
                </a:ext>
              </a:extLst>
            </p:cNvPr>
            <p:cNvSpPr>
              <a:spLocks noChangeArrowheads="1"/>
            </p:cNvSpPr>
            <p:nvPr/>
          </p:nvSpPr>
          <p:spPr bwMode="auto">
            <a:xfrm>
              <a:off x="5281328" y="4715123"/>
              <a:ext cx="20547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a:t>
              </a:r>
              <a:endParaRPr lang="en-US" altLang="zh-CN" sz="2800" b="1" dirty="0">
                <a:latin typeface="Times New Roman" pitchFamily="18" charset="0"/>
                <a:ea typeface="宋体" charset="-122"/>
              </a:endParaRPr>
            </a:p>
          </p:txBody>
        </p:sp>
        <p:sp>
          <p:nvSpPr>
            <p:cNvPr id="21" name="Freeform 22">
              <a:extLst>
                <a:ext uri="{FF2B5EF4-FFF2-40B4-BE49-F238E27FC236}">
                  <a16:creationId xmlns:a16="http://schemas.microsoft.com/office/drawing/2014/main" id="{B519542F-8F5E-B3A0-D8BB-33B3DD8FD50C}"/>
                </a:ext>
              </a:extLst>
            </p:cNvPr>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27" name="Line 28">
              <a:extLst>
                <a:ext uri="{FF2B5EF4-FFF2-40B4-BE49-F238E27FC236}">
                  <a16:creationId xmlns:a16="http://schemas.microsoft.com/office/drawing/2014/main" id="{A51D9A37-53F4-16E1-C2AF-C2D09CE8F896}"/>
                </a:ext>
              </a:extLst>
            </p:cNvPr>
            <p:cNvSpPr>
              <a:spLocks noChangeShapeType="1"/>
            </p:cNvSpPr>
            <p:nvPr/>
          </p:nvSpPr>
          <p:spPr bwMode="auto">
            <a:xfrm>
              <a:off x="3513484" y="2412776"/>
              <a:ext cx="959045" cy="28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9">
              <a:extLst>
                <a:ext uri="{FF2B5EF4-FFF2-40B4-BE49-F238E27FC236}">
                  <a16:creationId xmlns:a16="http://schemas.microsoft.com/office/drawing/2014/main" id="{B0EC4400-EBD3-314E-4208-32D86254E486}"/>
                </a:ext>
              </a:extLst>
            </p:cNvPr>
            <p:cNvSpPr>
              <a:spLocks noChangeShapeType="1"/>
            </p:cNvSpPr>
            <p:nvPr/>
          </p:nvSpPr>
          <p:spPr bwMode="auto">
            <a:xfrm>
              <a:off x="3740497" y="3125564"/>
              <a:ext cx="917185" cy="108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0">
              <a:extLst>
                <a:ext uri="{FF2B5EF4-FFF2-40B4-BE49-F238E27FC236}">
                  <a16:creationId xmlns:a16="http://schemas.microsoft.com/office/drawing/2014/main" id="{DF1FDAB6-4875-8541-98A3-57B2CE79460A}"/>
                </a:ext>
              </a:extLst>
            </p:cNvPr>
            <p:cNvSpPr>
              <a:spLocks noChangeShapeType="1"/>
            </p:cNvSpPr>
            <p:nvPr/>
          </p:nvSpPr>
          <p:spPr bwMode="auto">
            <a:xfrm>
              <a:off x="4164402" y="3876337"/>
              <a:ext cx="92615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1">
              <a:extLst>
                <a:ext uri="{FF2B5EF4-FFF2-40B4-BE49-F238E27FC236}">
                  <a16:creationId xmlns:a16="http://schemas.microsoft.com/office/drawing/2014/main" id="{100126D2-8A1A-DC61-6496-C04E41872655}"/>
                </a:ext>
              </a:extLst>
            </p:cNvPr>
            <p:cNvSpPr>
              <a:spLocks noChangeShapeType="1"/>
            </p:cNvSpPr>
            <p:nvPr/>
          </p:nvSpPr>
          <p:spPr bwMode="auto">
            <a:xfrm>
              <a:off x="4516076" y="4699873"/>
              <a:ext cx="955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0759" name="Rectangle 3">
            <a:extLst>
              <a:ext uri="{FF2B5EF4-FFF2-40B4-BE49-F238E27FC236}">
                <a16:creationId xmlns:a16="http://schemas.microsoft.com/office/drawing/2014/main" id="{F9B054EB-23DE-218F-51AB-B5D402E7FC77}"/>
              </a:ext>
            </a:extLst>
          </p:cNvPr>
          <p:cNvSpPr txBox="1">
            <a:spLocks noChangeArrowheads="1"/>
          </p:cNvSpPr>
          <p:nvPr/>
        </p:nvSpPr>
        <p:spPr bwMode="auto">
          <a:xfrm>
            <a:off x="4461988" y="1120905"/>
            <a:ext cx="5037162" cy="217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余数为</a:t>
            </a:r>
            <a:r>
              <a:rPr lang="en-US" altLang="zh-CN" sz="2800" kern="0" dirty="0"/>
              <a:t>0</a:t>
            </a:r>
            <a:r>
              <a:rPr lang="zh-CN" altLang="en-US" sz="2800" kern="0" dirty="0"/>
              <a:t>，所以传输过程中没有出现差错，发送数据的比特序列是</a:t>
            </a:r>
            <a:r>
              <a:rPr lang="en-US" altLang="zh-CN" sz="2800" kern="0" dirty="0"/>
              <a:t>1011001</a:t>
            </a:r>
            <a:r>
              <a:rPr lang="zh-CN" altLang="en-US" sz="2800" kern="0" dirty="0"/>
              <a:t>，</a:t>
            </a:r>
            <a:r>
              <a:rPr lang="zh-CN" altLang="en-US" sz="2800" dirty="0"/>
              <a:t>帧检测序列</a:t>
            </a:r>
            <a:r>
              <a:rPr lang="en-US" altLang="zh-CN" sz="2800" kern="0" dirty="0"/>
              <a:t>FCS</a:t>
            </a:r>
            <a:r>
              <a:rPr lang="zh-CN" altLang="en-US" sz="2800" kern="0" dirty="0"/>
              <a:t>是</a:t>
            </a:r>
            <a:r>
              <a:rPr lang="en-US" altLang="zh-CN" sz="2800" kern="0" dirty="0"/>
              <a:t>1010.</a:t>
            </a:r>
            <a:endParaRPr lang="zh-CN" altLang="en-US" sz="2800" kern="0" dirty="0"/>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71347979-C174-E18F-F508-D9D7C00FD488}"/>
                  </a:ext>
                </a:extLst>
              </p:cNvPr>
              <p:cNvSpPr txBox="1">
                <a:spLocks noChangeArrowheads="1"/>
              </p:cNvSpPr>
              <p:nvPr/>
            </p:nvSpPr>
            <p:spPr bwMode="auto">
              <a:xfrm>
                <a:off x="606827" y="336798"/>
                <a:ext cx="6950299" cy="6540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14:m>
                  <m:oMath xmlns:m="http://schemas.openxmlformats.org/officeDocument/2006/math">
                    <m:r>
                      <a:rPr lang="en-US" altLang="zh-CN" sz="2800" i="1">
                        <a:latin typeface="Cambria Math" panose="02040503050406030204" pitchFamily="18" charset="0"/>
                      </a:rPr>
                      <m:t>𝑷</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𝑿</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𝒙</m:t>
                        </m:r>
                      </m:e>
                      <m:sup>
                        <m:r>
                          <a:rPr lang="en-US" altLang="zh-CN" sz="2800" i="1">
                            <a:latin typeface="Cambria Math" panose="02040503050406030204" pitchFamily="18" charset="0"/>
                          </a:rPr>
                          <m:t>𝟒</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𝒙</m:t>
                        </m:r>
                      </m:e>
                      <m:sup>
                        <m:r>
                          <a:rPr lang="en-US" altLang="zh-CN" sz="2800" i="1">
                            <a:latin typeface="Cambria Math" panose="02040503050406030204" pitchFamily="18" charset="0"/>
                          </a:rPr>
                          <m:t>𝟑</m:t>
                        </m:r>
                      </m:sup>
                    </m:sSup>
                    <m:r>
                      <a:rPr lang="en-US" altLang="zh-CN" sz="2800" i="1">
                        <a:latin typeface="Cambria Math" panose="02040503050406030204" pitchFamily="18" charset="0"/>
                      </a:rPr>
                      <m:t>+</m:t>
                    </m:r>
                    <m:r>
                      <a:rPr lang="en-US" altLang="zh-CN" sz="2800" i="1">
                        <a:latin typeface="Cambria Math" panose="02040503050406030204" pitchFamily="18" charset="0"/>
                      </a:rPr>
                      <m:t>𝟏</m:t>
                    </m:r>
                  </m:oMath>
                </a14:m>
                <a:r>
                  <a:rPr lang="zh-CN" altLang="en-US" sz="2800" kern="0" dirty="0"/>
                  <a:t>对应</a:t>
                </a:r>
                <a:r>
                  <a:rPr lang="en-US" altLang="zh-CN" sz="2800" kern="0" dirty="0"/>
                  <a:t>P=11001.</a:t>
                </a:r>
                <a:endParaRPr lang="zh-CN" altLang="en-US" sz="2800" kern="0" dirty="0"/>
              </a:p>
            </p:txBody>
          </p:sp>
        </mc:Choice>
        <mc:Fallback xmlns="">
          <p:sp>
            <p:nvSpPr>
              <p:cNvPr id="3" name="Rectangle 3">
                <a:extLst>
                  <a:ext uri="{FF2B5EF4-FFF2-40B4-BE49-F238E27FC236}">
                    <a16:creationId xmlns:a16="http://schemas.microsoft.com/office/drawing/2014/main" id="{71347979-C174-E18F-F508-D9D7C00FD488}"/>
                  </a:ext>
                </a:extLst>
              </p:cNvPr>
              <p:cNvSpPr txBox="1">
                <a:spLocks noRot="1" noChangeAspect="1" noMove="1" noResize="1" noEditPoints="1" noAdjustHandles="1" noChangeArrowheads="1" noChangeShapeType="1" noTextEdit="1"/>
              </p:cNvSpPr>
              <p:nvPr/>
            </p:nvSpPr>
            <p:spPr bwMode="auto">
              <a:xfrm>
                <a:off x="606827" y="336798"/>
                <a:ext cx="6950299" cy="654053"/>
              </a:xfrm>
              <a:prstGeom prst="rect">
                <a:avLst/>
              </a:prstGeom>
              <a:blipFill>
                <a:blip r:embed="rId3"/>
                <a:stretch>
                  <a:fillRect t="-8333" b="-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47959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a:t>
            </a:r>
            <a:r>
              <a:rPr lang="zh-CN" altLang="en-US" dirty="0"/>
              <a:t>（互联网服务提供者）</a:t>
            </a:r>
            <a:r>
              <a:rPr lang="en-US" altLang="zh-CN" dirty="0"/>
              <a:t>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Tree>
    <p:extLst>
      <p:ext uri="{BB962C8B-B14F-4D97-AF65-F5344CB8AC3E}">
        <p14:creationId xmlns:p14="http://schemas.microsoft.com/office/powerpoint/2010/main" val="2428461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在</a:t>
            </a:r>
            <a:r>
              <a:rPr lang="en-US" altLang="zh-CN" dirty="0"/>
              <a:t>TCP/IP</a:t>
            </a:r>
            <a:r>
              <a:rPr lang="zh-CN" altLang="en-US" dirty="0"/>
              <a:t>协议族中，可靠传输由运输层的</a:t>
            </a:r>
            <a:r>
              <a:rPr lang="en-US" altLang="zh-CN" dirty="0"/>
              <a:t>TCP</a:t>
            </a:r>
            <a:r>
              <a:rPr lang="zh-CN" altLang="en-US" dirty="0"/>
              <a:t>协议负责，因此数据链路层的</a:t>
            </a:r>
            <a:r>
              <a:rPr lang="en-US" altLang="zh-CN" dirty="0"/>
              <a:t>PPP</a:t>
            </a:r>
            <a:r>
              <a:rPr lang="zh-CN" altLang="en-US" dirty="0"/>
              <a:t>协议不需要进行纠错、设置序号、流量控制。 </a:t>
            </a:r>
          </a:p>
          <a:p>
            <a:r>
              <a:rPr lang="en-US" altLang="zh-CN" dirty="0"/>
              <a:t>PPP</a:t>
            </a:r>
            <a:r>
              <a:rPr lang="zh-CN" altLang="en-US" dirty="0"/>
              <a:t>协议不支持多点线路（即一个主站轮流和链路上的多个从站进行通信），而只支持点对点的链路通信。</a:t>
            </a:r>
          </a:p>
          <a:p>
            <a:r>
              <a:rPr lang="en-US" altLang="zh-CN" dirty="0"/>
              <a:t>PPP</a:t>
            </a:r>
            <a:r>
              <a:rPr lang="zh-CN" altLang="en-US" dirty="0"/>
              <a:t>协议只支持全双工链路。</a:t>
            </a:r>
          </a:p>
        </p:txBody>
      </p:sp>
    </p:spTree>
    <p:extLst>
      <p:ext uri="{BB962C8B-B14F-4D97-AF65-F5344CB8AC3E}">
        <p14:creationId xmlns:p14="http://schemas.microsoft.com/office/powerpoint/2010/main" val="268702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latin typeface="Arial" charset="0"/>
              </a:rPr>
              <a:t>(1) </a:t>
            </a:r>
            <a:r>
              <a:rPr lang="zh-CN" altLang="en-US" dirty="0">
                <a:latin typeface="Arial" charset="0"/>
                <a:ea typeface="黑体" pitchFamily="2" charset="-122"/>
              </a:rPr>
              <a:t>一个将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r>
              <a:rPr lang="en-US" altLang="zh-CN" dirty="0">
                <a:latin typeface="Arial" charset="0"/>
                <a:ea typeface="黑体" pitchFamily="2" charset="-122"/>
              </a:rPr>
              <a:t>IP</a:t>
            </a:r>
            <a:r>
              <a:rPr lang="zh-CN" altLang="en-US" dirty="0">
                <a:latin typeface="Arial" charset="0"/>
                <a:ea typeface="黑体" pitchFamily="2" charset="-122"/>
              </a:rPr>
              <a:t>数据报在</a:t>
            </a:r>
            <a:r>
              <a:rPr lang="en-US" altLang="zh-CN" dirty="0">
                <a:latin typeface="Arial" charset="0"/>
                <a:ea typeface="黑体" pitchFamily="2" charset="-122"/>
              </a:rPr>
              <a:t>PPP</a:t>
            </a:r>
            <a:r>
              <a:rPr lang="zh-CN" altLang="en-US" dirty="0">
                <a:latin typeface="Arial" charset="0"/>
                <a:ea typeface="黑体" pitchFamily="2" charset="-122"/>
              </a:rPr>
              <a:t>帧中就是其信息部分。</a:t>
            </a:r>
          </a:p>
          <a:p>
            <a:pPr lvl="1"/>
            <a:r>
              <a:rPr lang="en-US" altLang="zh-CN" dirty="0">
                <a:latin typeface="Arial" charset="0"/>
                <a:ea typeface="黑体" pitchFamily="2" charset="-122"/>
              </a:rPr>
              <a:t>(2) </a:t>
            </a:r>
            <a:r>
              <a:rPr lang="zh-CN" altLang="en-US" dirty="0">
                <a:latin typeface="Arial" charset="0"/>
                <a:ea typeface="黑体" pitchFamily="2" charset="-122"/>
              </a:rPr>
              <a:t>链路控制协议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a:latin typeface="Arial" charset="0"/>
                <a:ea typeface="黑体" pitchFamily="2" charset="-122"/>
              </a:rPr>
              <a:t>(3) </a:t>
            </a:r>
            <a:r>
              <a:rPr lang="zh-CN" altLang="en-US" dirty="0">
                <a:latin typeface="Arial" charset="0"/>
                <a:ea typeface="黑体" pitchFamily="2" charset="-122"/>
              </a:rPr>
              <a:t>网络控制协议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a:latin typeface="+mn-lt"/>
                <a:ea typeface="黑体" pitchFamily="2" charset="-122"/>
              </a:rPr>
              <a:t>数据链路层的地位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1</a:t>
            </a:r>
            <a:r>
              <a:rPr lang="en-US" altLang="zh-CN" sz="2000" b="1" dirty="0">
                <a:solidFill>
                  <a:schemeClr val="bg1"/>
                </a:solidFill>
                <a:latin typeface="+mn-lt"/>
                <a:ea typeface="黑体" pitchFamily="2" charset="-122"/>
              </a:rPr>
              <a:t> </a:t>
            </a:r>
            <a:r>
              <a:rPr lang="zh-CN" altLang="en-US" sz="2000" b="1" dirty="0">
                <a:solidFill>
                  <a:schemeClr val="bg1"/>
                </a:solidFill>
                <a:latin typeface="+mn-lt"/>
                <a:ea typeface="黑体" pitchFamily="2" charset="-122"/>
              </a:rPr>
              <a:t>到</a:t>
            </a:r>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2</a:t>
            </a:r>
            <a:r>
              <a:rPr lang="en-US" altLang="zh-CN" sz="2000" b="1" dirty="0">
                <a:solidFill>
                  <a:schemeClr val="bg1"/>
                </a:solidFill>
                <a:latin typeface="+mn-lt"/>
                <a:ea typeface="黑体" pitchFamily="2" charset="-122"/>
              </a:rPr>
              <a:t> </a:t>
            </a:r>
            <a:r>
              <a:rPr lang="zh-CN" altLang="zh-CN" sz="2000" b="1" dirty="0">
                <a:solidFill>
                  <a:schemeClr val="bg1"/>
                </a:solidFill>
                <a:latin typeface="+mn-lt"/>
                <a:ea typeface="黑体" pitchFamily="2" charset="-122"/>
              </a:rPr>
              <a:t>所经过的网络可以是多种的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a:t>
            </a:r>
            <a:r>
              <a:rPr lang="en-US" altLang="zh-CN" sz="2800" dirty="0"/>
              <a:t>PPP</a:t>
            </a:r>
            <a:r>
              <a:rPr lang="zh-CN" altLang="en-US" sz="2800" dirty="0"/>
              <a:t>协议提供的功能有（ ）。</a:t>
            </a:r>
            <a:endParaRPr lang="en-US" altLang="zh-CN" sz="2800" dirty="0"/>
          </a:p>
          <a:p>
            <a:pPr marL="0" indent="0">
              <a:lnSpc>
                <a:spcPct val="114000"/>
              </a:lnSpc>
              <a:buNone/>
            </a:pPr>
            <a:r>
              <a:rPr lang="en-US" altLang="zh-CN" sz="2800" dirty="0"/>
              <a:t>A</a:t>
            </a:r>
            <a:r>
              <a:rPr lang="zh-CN" altLang="en-US" sz="2800" dirty="0"/>
              <a:t>、一种成帧方法</a:t>
            </a:r>
            <a:endParaRPr lang="en-US" altLang="zh-CN" sz="2800" dirty="0"/>
          </a:p>
          <a:p>
            <a:pPr marL="0" indent="0">
              <a:lnSpc>
                <a:spcPct val="114000"/>
              </a:lnSpc>
              <a:buNone/>
            </a:pPr>
            <a:r>
              <a:rPr lang="en-US" altLang="zh-CN" sz="2800" dirty="0"/>
              <a:t>B</a:t>
            </a:r>
            <a:r>
              <a:rPr lang="zh-CN" altLang="en-US" sz="2800" dirty="0"/>
              <a:t>、链路控制协议</a:t>
            </a:r>
            <a:endParaRPr lang="en-US" altLang="zh-CN" sz="2800" dirty="0"/>
          </a:p>
          <a:p>
            <a:pPr marL="0" indent="0">
              <a:lnSpc>
                <a:spcPct val="114000"/>
              </a:lnSpc>
              <a:buNone/>
            </a:pPr>
            <a:r>
              <a:rPr lang="en-US" altLang="zh-CN" sz="2800" dirty="0"/>
              <a:t>C</a:t>
            </a:r>
            <a:r>
              <a:rPr lang="zh-CN" altLang="en-US" sz="2800" dirty="0"/>
              <a:t>、网络控制协议</a:t>
            </a:r>
            <a:endParaRPr lang="en-US" altLang="zh-CN" sz="2800" dirty="0"/>
          </a:p>
          <a:p>
            <a:pPr marL="0" indent="0">
              <a:lnSpc>
                <a:spcPct val="114000"/>
              </a:lnSpc>
              <a:buNone/>
            </a:pPr>
            <a:r>
              <a:rPr lang="en-US" altLang="zh-CN" sz="2800" dirty="0"/>
              <a:t>D</a:t>
            </a:r>
            <a:r>
              <a:rPr lang="zh-CN" altLang="en-US" sz="2800" dirty="0"/>
              <a:t>、</a:t>
            </a:r>
            <a:r>
              <a:rPr lang="en-US" altLang="zh-CN" sz="2800" dirty="0"/>
              <a:t>A</a:t>
            </a:r>
            <a:r>
              <a:rPr lang="zh-CN" altLang="en-US" sz="2800" dirty="0"/>
              <a:t>、</a:t>
            </a:r>
            <a:r>
              <a:rPr lang="en-US" altLang="zh-CN" sz="2800" dirty="0"/>
              <a:t>B</a:t>
            </a:r>
            <a:r>
              <a:rPr lang="zh-CN" altLang="en-US" sz="2800" dirty="0"/>
              <a:t>和</a:t>
            </a:r>
            <a:r>
              <a:rPr lang="en-US" altLang="zh-CN" sz="2800" dirty="0"/>
              <a:t>C</a:t>
            </a:r>
            <a:r>
              <a:rPr lang="zh-CN" altLang="en-US" sz="2800" dirty="0"/>
              <a:t>都是</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D</a:t>
            </a:r>
            <a:endParaRPr lang="zh-CN" altLang="en-US" sz="2800" kern="0" dirty="0"/>
          </a:p>
        </p:txBody>
      </p:sp>
    </p:spTree>
    <p:extLst>
      <p:ext uri="{BB962C8B-B14F-4D97-AF65-F5344CB8AC3E}">
        <p14:creationId xmlns:p14="http://schemas.microsoft.com/office/powerpoint/2010/main" val="394783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首部的第一个字段和尾部的第二个字段都是标志字段，规定为标志字段</a:t>
            </a:r>
            <a:r>
              <a:rPr lang="en-US" altLang="zh-CN" sz="2800" dirty="0"/>
              <a:t> 0x7E </a:t>
            </a:r>
            <a:r>
              <a:rPr lang="zh-CN" altLang="en-US" sz="2800" dirty="0"/>
              <a:t>（符号“</a:t>
            </a:r>
            <a:r>
              <a:rPr lang="en-US" altLang="zh-CN" sz="2800" dirty="0"/>
              <a:t>0x”</a:t>
            </a:r>
            <a:r>
              <a:rPr lang="zh-CN" altLang="en-US" sz="2800" dirty="0"/>
              <a:t>表示后面的字符是用十六进制表示）。标志字段表示一个帧的开始或结束。连续两帧之间只需要用一个标志字段。</a:t>
            </a:r>
            <a:endParaRPr lang="en-US" altLang="zh-CN" sz="2800" dirty="0"/>
          </a:p>
          <a:p>
            <a:r>
              <a:rPr lang="zh-CN" altLang="en-US" sz="2800" dirty="0"/>
              <a:t>地址字段 </a:t>
            </a:r>
            <a:r>
              <a:rPr lang="en-US" altLang="zh-CN" sz="2800" dirty="0"/>
              <a:t>A </a:t>
            </a:r>
            <a:r>
              <a:rPr lang="zh-CN" altLang="en-US" sz="2800" dirty="0"/>
              <a:t>规定为 </a:t>
            </a:r>
            <a:r>
              <a:rPr lang="en-US" altLang="zh-CN" sz="2800" dirty="0"/>
              <a:t>0xFF</a:t>
            </a:r>
            <a:r>
              <a:rPr lang="zh-CN" altLang="en-US" sz="2800" dirty="0"/>
              <a:t>。</a:t>
            </a:r>
            <a:endParaRPr lang="en-US" altLang="zh-CN" sz="2800" dirty="0"/>
          </a:p>
          <a:p>
            <a:r>
              <a:rPr lang="zh-CN" altLang="en-US" sz="2800" dirty="0"/>
              <a:t>控制字段 </a:t>
            </a:r>
            <a:r>
              <a:rPr lang="en-US" altLang="zh-CN" sz="2800" dirty="0"/>
              <a:t>C </a:t>
            </a:r>
            <a:r>
              <a:rPr lang="zh-CN" altLang="en-US" sz="2800" dirty="0"/>
              <a:t>规定为 </a:t>
            </a:r>
            <a:r>
              <a:rPr lang="en-US" altLang="zh-CN" sz="2800" dirty="0"/>
              <a:t>0x03</a:t>
            </a:r>
            <a:r>
              <a:rPr lang="zh-CN" altLang="en-US" sz="2800" dirty="0"/>
              <a:t>。这两个字段实际上并不起作用。</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569660"/>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p:txBody>
      </p:sp>
    </p:spTree>
    <p:extLst>
      <p:ext uri="{BB962C8B-B14F-4D97-AF65-F5344CB8AC3E}">
        <p14:creationId xmlns:p14="http://schemas.microsoft.com/office/powerpoint/2010/main" val="392285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a:xfrm>
            <a:off x="495300" y="1196752"/>
            <a:ext cx="9066212" cy="5256584"/>
          </a:xfrm>
        </p:spPr>
        <p:txBody>
          <a:bodyPr/>
          <a:lstStyle/>
          <a:p>
            <a:r>
              <a:rPr lang="zh-CN" altLang="en-US" dirty="0"/>
              <a:t>当信息字段中出现和标志字段一样的比特组合（</a:t>
            </a:r>
            <a:r>
              <a:rPr lang="en-US" altLang="zh-CN" dirty="0"/>
              <a:t>0X7E</a:t>
            </a:r>
            <a:r>
              <a:rPr lang="zh-CN" altLang="en-US" dirty="0"/>
              <a:t>）时，就必须采取一些措施使这种比特组合不出现在信息字段中。</a:t>
            </a:r>
            <a:endParaRPr lang="en-US" altLang="zh-CN" dirty="0"/>
          </a:p>
          <a:p>
            <a:r>
              <a:rPr lang="zh-CN" altLang="en-US" dirty="0"/>
              <a:t>同步传输：一连串的比特连续传送</a:t>
            </a:r>
            <a:endParaRPr lang="en-US" altLang="zh-CN" dirty="0"/>
          </a:p>
          <a:p>
            <a:r>
              <a:rPr lang="zh-CN" altLang="en-US" dirty="0"/>
              <a:t>异步传输：逐个字符地传送</a:t>
            </a:r>
            <a:endParaRPr lang="en-US" altLang="zh-CN"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endParaRPr lang="en-US" altLang="zh-CN" dirty="0"/>
          </a:p>
          <a:p>
            <a:r>
              <a:rPr lang="zh-CN" altLang="en-US" dirty="0"/>
              <a:t>当 </a:t>
            </a:r>
            <a:r>
              <a:rPr lang="en-US" altLang="zh-CN" dirty="0"/>
              <a:t>PPP </a:t>
            </a:r>
            <a:r>
              <a:rPr lang="zh-CN" altLang="en-US" dirty="0"/>
              <a:t>用在同步传输链路时，协议规定采用</a:t>
            </a:r>
            <a:r>
              <a:rPr lang="zh-CN" altLang="en-US" dirty="0">
                <a:solidFill>
                  <a:srgbClr val="FF0000"/>
                </a:solidFill>
              </a:rPr>
              <a:t>零比特填充方法</a:t>
            </a:r>
            <a:r>
              <a:rPr lang="zh-CN" altLang="en-US" dirty="0"/>
              <a:t>。 </a:t>
            </a:r>
            <a:endParaRPr lang="zh-CN" altLang="en-US" sz="3600" dirty="0"/>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zh-CN" altLang="en-US" dirty="0"/>
              <a:t>在发送端，扫描整个信息字段，只要发现有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接收端，对帧中的信息字段进行扫描。每当发现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Tree>
    <p:extLst>
      <p:ext uri="{BB962C8B-B14F-4D97-AF65-F5344CB8AC3E}">
        <p14:creationId xmlns:p14="http://schemas.microsoft.com/office/powerpoint/2010/main" val="1397203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接收端把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a:latin typeface="+mn-lt"/>
                <a:ea typeface="黑体" pitchFamily="2" charset="-122"/>
              </a:rPr>
              <a:t>零比特的填充与删除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71319"/>
            <a:ext cx="9066212" cy="2664296"/>
          </a:xfrm>
        </p:spPr>
        <p:txBody>
          <a:bodyPr/>
          <a:lstStyle/>
          <a:p>
            <a:pPr marL="0" indent="0">
              <a:lnSpc>
                <a:spcPct val="114000"/>
              </a:lnSpc>
              <a:buNone/>
            </a:pPr>
            <a:r>
              <a:rPr lang="en-US" altLang="zh-CN" sz="2800" dirty="0"/>
              <a:t>2</a:t>
            </a:r>
            <a:r>
              <a:rPr lang="zh-CN" altLang="en-US" sz="2800" dirty="0"/>
              <a:t>、在</a:t>
            </a:r>
            <a:r>
              <a:rPr lang="en-US" altLang="zh-CN" sz="2800" dirty="0"/>
              <a:t>PPP</a:t>
            </a:r>
            <a:r>
              <a:rPr lang="zh-CN" altLang="en-US" sz="2800" dirty="0"/>
              <a:t>协议中使用零比特填充方法，已知</a:t>
            </a:r>
            <a:r>
              <a:rPr lang="en-US" altLang="zh-CN" sz="2800" dirty="0"/>
              <a:t>A</a:t>
            </a:r>
            <a:r>
              <a:rPr lang="zh-CN" altLang="en-US" sz="2800" dirty="0"/>
              <a:t>、</a:t>
            </a:r>
            <a:r>
              <a:rPr lang="en-US" altLang="zh-CN" sz="2800" dirty="0"/>
              <a:t>ESC</a:t>
            </a:r>
            <a:r>
              <a:rPr lang="zh-CN" altLang="en-US" sz="2800" dirty="0"/>
              <a:t>、</a:t>
            </a:r>
            <a:r>
              <a:rPr lang="en-US" altLang="zh-CN" sz="2800" dirty="0"/>
              <a:t>SOH</a:t>
            </a:r>
            <a:r>
              <a:rPr lang="zh-CN" altLang="en-US" sz="2800" dirty="0"/>
              <a:t>、</a:t>
            </a:r>
            <a:r>
              <a:rPr lang="en-US" altLang="zh-CN" sz="2800" dirty="0"/>
              <a:t>EOT</a:t>
            </a:r>
            <a:r>
              <a:rPr lang="zh-CN" altLang="en-US" sz="2800" dirty="0"/>
              <a:t>的</a:t>
            </a:r>
            <a:r>
              <a:rPr lang="en-US" altLang="zh-CN" sz="2800" dirty="0"/>
              <a:t>ASCII</a:t>
            </a:r>
            <a:r>
              <a:rPr lang="zh-CN" altLang="en-US" sz="2800" dirty="0"/>
              <a:t>编码如下：</a:t>
            </a:r>
            <a:endParaRPr lang="en-US" altLang="zh-CN" sz="2800" dirty="0"/>
          </a:p>
          <a:p>
            <a:pPr marL="0" indent="0">
              <a:lnSpc>
                <a:spcPct val="114000"/>
              </a:lnSpc>
              <a:buNone/>
            </a:pPr>
            <a:r>
              <a:rPr lang="en-US" altLang="zh-CN" sz="2800" dirty="0"/>
              <a:t>A01000111</a:t>
            </a:r>
            <a:r>
              <a:rPr lang="zh-CN" altLang="en-US" sz="2800" dirty="0"/>
              <a:t>、</a:t>
            </a:r>
            <a:r>
              <a:rPr lang="en-US" altLang="zh-CN" sz="2800" dirty="0"/>
              <a:t>ESC11100000</a:t>
            </a:r>
            <a:r>
              <a:rPr lang="zh-CN" altLang="en-US" sz="2800" dirty="0"/>
              <a:t>、</a:t>
            </a:r>
            <a:r>
              <a:rPr lang="en-US" altLang="zh-CN" sz="2800" dirty="0"/>
              <a:t>SOH00000001</a:t>
            </a:r>
            <a:r>
              <a:rPr lang="zh-CN" altLang="en-US" sz="2800" dirty="0"/>
              <a:t>、</a:t>
            </a:r>
            <a:r>
              <a:rPr lang="en-US" altLang="zh-CN" sz="2800" dirty="0"/>
              <a:t>EOT00000100</a:t>
            </a:r>
            <a:r>
              <a:rPr lang="zh-CN" altLang="en-US" sz="2800" dirty="0"/>
              <a:t>，求为传送</a:t>
            </a:r>
            <a:r>
              <a:rPr lang="en-US" altLang="zh-CN" sz="2800" dirty="0"/>
              <a:t>4</a:t>
            </a:r>
            <a:r>
              <a:rPr lang="zh-CN" altLang="en-US" sz="2800" dirty="0"/>
              <a:t>个字符</a:t>
            </a:r>
            <a:r>
              <a:rPr lang="en-US" altLang="zh-CN" sz="2800" dirty="0"/>
              <a:t>A</a:t>
            </a:r>
            <a:r>
              <a:rPr lang="zh-CN" altLang="en-US" sz="2800" dirty="0"/>
              <a:t>、</a:t>
            </a:r>
            <a:r>
              <a:rPr lang="en-US" altLang="zh-CN" sz="2800" dirty="0"/>
              <a:t>ESC</a:t>
            </a:r>
            <a:r>
              <a:rPr lang="zh-CN" altLang="en-US" sz="2800" dirty="0"/>
              <a:t>、</a:t>
            </a:r>
            <a:r>
              <a:rPr lang="en-US" altLang="zh-CN" sz="2800" dirty="0"/>
              <a:t>SOH</a:t>
            </a:r>
            <a:r>
              <a:rPr lang="zh-CN" altLang="en-US" sz="2800" dirty="0"/>
              <a:t>、</a:t>
            </a:r>
            <a:r>
              <a:rPr lang="en-US" altLang="zh-CN" sz="2800" dirty="0"/>
              <a:t>EOT</a:t>
            </a:r>
            <a:r>
              <a:rPr lang="zh-CN" altLang="en-US" sz="2800" dirty="0"/>
              <a:t>所组织的帧而实际发送信息字段的二进制序列。</a:t>
            </a:r>
          </a:p>
        </p:txBody>
      </p:sp>
      <p:sp>
        <p:nvSpPr>
          <p:cNvPr id="2" name="Rectangle 3">
            <a:extLst>
              <a:ext uri="{FF2B5EF4-FFF2-40B4-BE49-F238E27FC236}">
                <a16:creationId xmlns:a16="http://schemas.microsoft.com/office/drawing/2014/main" id="{592F899C-EBD2-3F6C-A3A0-887CE0C8BCC0}"/>
              </a:ext>
            </a:extLst>
          </p:cNvPr>
          <p:cNvSpPr txBox="1">
            <a:spLocks noChangeArrowheads="1"/>
          </p:cNvSpPr>
          <p:nvPr/>
        </p:nvSpPr>
        <p:spPr bwMode="auto">
          <a:xfrm>
            <a:off x="419894" y="3789040"/>
            <a:ext cx="9066212" cy="239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信息字段对应的二进制序列是</a:t>
            </a:r>
            <a:r>
              <a:rPr lang="en-US" altLang="zh-CN" sz="2800" dirty="0"/>
              <a:t>01000111 110100000 00000001 00000100.</a:t>
            </a:r>
            <a:endParaRPr lang="zh-CN" altLang="en-US" sz="2800" kern="0" dirty="0"/>
          </a:p>
        </p:txBody>
      </p:sp>
    </p:spTree>
    <p:extLst>
      <p:ext uri="{BB962C8B-B14F-4D97-AF65-F5344CB8AC3E}">
        <p14:creationId xmlns:p14="http://schemas.microsoft.com/office/powerpoint/2010/main" val="177824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397599" y="764704"/>
            <a:ext cx="9066212" cy="3744416"/>
          </a:xfrm>
        </p:spPr>
        <p:txBody>
          <a:bodyPr/>
          <a:lstStyle/>
          <a:p>
            <a:pPr marL="0" indent="0">
              <a:lnSpc>
                <a:spcPct val="114000"/>
              </a:lnSpc>
              <a:buNone/>
            </a:pPr>
            <a:r>
              <a:rPr lang="en-US" altLang="zh-CN" sz="2800" dirty="0"/>
              <a:t>3</a:t>
            </a:r>
            <a:r>
              <a:rPr lang="zh-CN" altLang="en-US" sz="2800" dirty="0"/>
              <a:t>、为实现透明传输（在异步线路中），</a:t>
            </a:r>
            <a:r>
              <a:rPr lang="en-US" altLang="zh-CN" sz="2800" dirty="0"/>
              <a:t>PPP</a:t>
            </a:r>
            <a:r>
              <a:rPr lang="zh-CN" altLang="en-US" sz="2800" dirty="0"/>
              <a:t>协议使用的填充方法是（ ）。</a:t>
            </a:r>
            <a:endParaRPr lang="en-US" altLang="zh-CN" sz="2800" dirty="0"/>
          </a:p>
          <a:p>
            <a:pPr marL="0" indent="0">
              <a:lnSpc>
                <a:spcPct val="114000"/>
              </a:lnSpc>
              <a:buNone/>
            </a:pPr>
            <a:r>
              <a:rPr lang="en-US" altLang="zh-CN" sz="2800" dirty="0"/>
              <a:t>A</a:t>
            </a:r>
            <a:r>
              <a:rPr lang="zh-CN" altLang="en-US" sz="2800" dirty="0"/>
              <a:t>、位填充</a:t>
            </a:r>
            <a:endParaRPr lang="en-US" altLang="zh-CN" sz="2800" dirty="0"/>
          </a:p>
          <a:p>
            <a:pPr marL="0" indent="0">
              <a:lnSpc>
                <a:spcPct val="114000"/>
              </a:lnSpc>
              <a:buNone/>
            </a:pPr>
            <a:r>
              <a:rPr lang="en-US" altLang="zh-CN" sz="2800" dirty="0"/>
              <a:t>B</a:t>
            </a:r>
            <a:r>
              <a:rPr lang="zh-CN" altLang="en-US" sz="2800" dirty="0"/>
              <a:t>、字符填充</a:t>
            </a:r>
            <a:endParaRPr lang="en-US" altLang="zh-CN" sz="2800" dirty="0"/>
          </a:p>
          <a:p>
            <a:pPr marL="0" indent="0">
              <a:lnSpc>
                <a:spcPct val="114000"/>
              </a:lnSpc>
              <a:buNone/>
            </a:pPr>
            <a:r>
              <a:rPr lang="en-US" altLang="zh-CN" sz="2800" dirty="0"/>
              <a:t>C</a:t>
            </a:r>
            <a:r>
              <a:rPr lang="zh-CN" altLang="en-US" sz="2800" dirty="0"/>
              <a:t>、对字符数据使用字符填充，对非字符数据使用位填充</a:t>
            </a:r>
            <a:endParaRPr lang="en-US" altLang="zh-CN" sz="2800" dirty="0"/>
          </a:p>
          <a:p>
            <a:pPr marL="0" indent="0">
              <a:lnSpc>
                <a:spcPct val="114000"/>
              </a:lnSpc>
              <a:buNone/>
            </a:pPr>
            <a:r>
              <a:rPr lang="en-US" altLang="zh-CN" sz="2800" dirty="0"/>
              <a:t>D</a:t>
            </a:r>
            <a:r>
              <a:rPr lang="zh-CN" altLang="en-US" sz="2800" dirty="0"/>
              <a:t>、对字符数据使用位填充，对非字符数据使用字符填充</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28400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时，路由器的调制解调器对拨号做出确认，并建立一条物理连接。这时，</a:t>
            </a:r>
            <a:r>
              <a:rPr lang="en-US" altLang="zh-CN" sz="2400" dirty="0"/>
              <a:t>PPP</a:t>
            </a:r>
            <a:r>
              <a:rPr lang="zh-CN" altLang="en-US" sz="2400" dirty="0"/>
              <a:t>就进入“链路建立”状态。</a:t>
            </a:r>
          </a:p>
          <a:p>
            <a:r>
              <a:rPr lang="zh-CN" altLang="en-US" sz="2400" dirty="0"/>
              <a:t>这时</a:t>
            </a:r>
            <a:r>
              <a:rPr lang="en-US" altLang="zh-CN" sz="2400" dirty="0"/>
              <a:t>LCP</a:t>
            </a:r>
            <a:r>
              <a:rPr lang="zh-CN" altLang="en-US" sz="2400" dirty="0"/>
              <a:t>开始协商一些配置选项，即发送</a:t>
            </a:r>
            <a:r>
              <a:rPr lang="en-US" altLang="zh-CN" sz="2400" dirty="0"/>
              <a:t>LCP</a:t>
            </a:r>
            <a:r>
              <a:rPr lang="zh-CN" altLang="en-US" sz="2400" dirty="0"/>
              <a:t>的配置请求帧。协商结束后双方就建立了</a:t>
            </a:r>
            <a:r>
              <a:rPr lang="en-US" altLang="zh-CN" sz="2400" dirty="0"/>
              <a:t>LCP</a:t>
            </a:r>
            <a:r>
              <a:rPr lang="zh-CN" altLang="en-US" sz="2400" dirty="0"/>
              <a:t>链路，进入了“鉴别”状态。</a:t>
            </a:r>
            <a:endParaRPr lang="en-US" altLang="zh-CN" sz="2400" dirty="0"/>
          </a:p>
          <a:p>
            <a:r>
              <a:rPr lang="zh-CN" altLang="en-US" sz="2400" dirty="0"/>
              <a:t>若鉴别成功，则进入“网络层协议”状态。然后进行网络层配置，配置完成后就进入“链路打开”状态。</a:t>
            </a:r>
            <a:endParaRPr lang="en-US" altLang="zh-CN" sz="2400" dirty="0"/>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a:latin typeface="+mn-lt"/>
                <a:ea typeface="黑体" pitchFamily="2" charset="-122"/>
              </a:rPr>
              <a:t>PPP </a:t>
            </a:r>
            <a:r>
              <a:rPr lang="zh-CN" altLang="zh-CN" sz="2400" b="1" dirty="0">
                <a:latin typeface="+mn-lt"/>
                <a:ea typeface="黑体" pitchFamily="2" charset="-122"/>
              </a:rPr>
              <a:t>协议的状态图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a:latin typeface="+mn-lt"/>
                <a:ea typeface="黑体" pitchFamily="2" charset="-122"/>
              </a:rPr>
              <a:t>只考虑数据在数据链路层的流动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1</a:t>
            </a:r>
            <a:r>
              <a:rPr lang="en-US" altLang="zh-CN" sz="2000" b="1" dirty="0">
                <a:solidFill>
                  <a:schemeClr val="bg1"/>
                </a:solidFill>
                <a:latin typeface="+mn-lt"/>
                <a:ea typeface="黑体" pitchFamily="2" charset="-122"/>
              </a:rPr>
              <a:t> </a:t>
            </a:r>
            <a:r>
              <a:rPr lang="zh-CN" altLang="en-US" sz="2000" b="1" dirty="0">
                <a:solidFill>
                  <a:schemeClr val="bg1"/>
                </a:solidFill>
                <a:latin typeface="+mn-lt"/>
                <a:ea typeface="黑体" pitchFamily="2" charset="-122"/>
              </a:rPr>
              <a:t>到</a:t>
            </a:r>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2</a:t>
            </a:r>
            <a:r>
              <a:rPr lang="en-US" altLang="zh-CN" sz="2000" b="1" dirty="0">
                <a:solidFill>
                  <a:schemeClr val="bg1"/>
                </a:solidFill>
                <a:latin typeface="+mn-lt"/>
                <a:ea typeface="黑体" pitchFamily="2" charset="-122"/>
              </a:rPr>
              <a:t> </a:t>
            </a:r>
            <a:r>
              <a:rPr lang="zh-CN" altLang="zh-CN" sz="2000" b="1" dirty="0">
                <a:solidFill>
                  <a:schemeClr val="bg1"/>
                </a:solidFill>
                <a:latin typeface="+mn-lt"/>
                <a:ea typeface="黑体" pitchFamily="2" charset="-122"/>
              </a:rPr>
              <a:t>所经过的网络可以是多种的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397599" y="764704"/>
            <a:ext cx="9066212" cy="3744416"/>
          </a:xfrm>
        </p:spPr>
        <p:txBody>
          <a:bodyPr/>
          <a:lstStyle/>
          <a:p>
            <a:pPr marL="0" indent="0">
              <a:lnSpc>
                <a:spcPct val="114000"/>
              </a:lnSpc>
              <a:buNone/>
            </a:pPr>
            <a:r>
              <a:rPr lang="en-US" altLang="zh-CN" sz="2800" dirty="0"/>
              <a:t>4</a:t>
            </a:r>
            <a:r>
              <a:rPr lang="zh-CN" altLang="en-US" sz="2800" dirty="0"/>
              <a:t>、</a:t>
            </a:r>
            <a:r>
              <a:rPr lang="en-US" altLang="zh-CN" sz="2800" dirty="0"/>
              <a:t>PPP</a:t>
            </a:r>
            <a:r>
              <a:rPr lang="zh-CN" altLang="en-US" sz="2800" dirty="0"/>
              <a:t>协议中</a:t>
            </a:r>
            <a:r>
              <a:rPr lang="en-US" altLang="zh-CN" sz="2800" dirty="0"/>
              <a:t>LCP</a:t>
            </a:r>
            <a:r>
              <a:rPr lang="zh-CN" altLang="en-US" sz="2800" dirty="0"/>
              <a:t>帧的作用是（ ）。</a:t>
            </a:r>
            <a:endParaRPr lang="en-US" altLang="zh-CN" sz="2800" dirty="0"/>
          </a:p>
          <a:p>
            <a:pPr marL="0" indent="0">
              <a:lnSpc>
                <a:spcPct val="114000"/>
              </a:lnSpc>
              <a:buNone/>
            </a:pPr>
            <a:r>
              <a:rPr lang="en-US" altLang="zh-CN" sz="2800" dirty="0"/>
              <a:t>A</a:t>
            </a:r>
            <a:r>
              <a:rPr lang="zh-CN" altLang="en-US" sz="2800" dirty="0"/>
              <a:t>、在建立状态阶段协商数据链路协议的选项</a:t>
            </a:r>
            <a:endParaRPr lang="en-US" altLang="zh-CN" sz="2800" dirty="0"/>
          </a:p>
          <a:p>
            <a:pPr marL="0" indent="0">
              <a:lnSpc>
                <a:spcPct val="114000"/>
              </a:lnSpc>
              <a:buNone/>
            </a:pPr>
            <a:r>
              <a:rPr lang="en-US" altLang="zh-CN" sz="2800" dirty="0"/>
              <a:t>B</a:t>
            </a:r>
            <a:r>
              <a:rPr lang="zh-CN" altLang="en-US" sz="2800" dirty="0"/>
              <a:t>、配置网络层协议</a:t>
            </a:r>
            <a:endParaRPr lang="en-US" altLang="zh-CN" sz="2800" dirty="0"/>
          </a:p>
          <a:p>
            <a:pPr marL="0" indent="0">
              <a:lnSpc>
                <a:spcPct val="114000"/>
              </a:lnSpc>
              <a:buNone/>
            </a:pPr>
            <a:r>
              <a:rPr lang="en-US" altLang="zh-CN" sz="2800" dirty="0"/>
              <a:t>C</a:t>
            </a:r>
            <a:r>
              <a:rPr lang="zh-CN" altLang="en-US" sz="2800" dirty="0"/>
              <a:t>、检查数据链路层的错误，并通知错误信息</a:t>
            </a:r>
            <a:endParaRPr lang="en-US" altLang="zh-CN" sz="2800" dirty="0"/>
          </a:p>
          <a:p>
            <a:pPr marL="0" indent="0">
              <a:lnSpc>
                <a:spcPct val="114000"/>
              </a:lnSpc>
              <a:buNone/>
            </a:pPr>
            <a:r>
              <a:rPr lang="en-US" altLang="zh-CN" sz="2800" dirty="0"/>
              <a:t>D</a:t>
            </a:r>
            <a:r>
              <a:rPr lang="zh-CN" altLang="en-US" sz="2800" dirty="0"/>
              <a:t>、安全控制，保护通信双方的数据安全</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3889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Tree>
    <p:extLst>
      <p:ext uri="{BB962C8B-B14F-4D97-AF65-F5344CB8AC3E}">
        <p14:creationId xmlns:p14="http://schemas.microsoft.com/office/powerpoint/2010/main" val="1082775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ea typeface="黑体" pitchFamily="2" charset="-122"/>
              </a:rPr>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a:t>1.  </a:t>
            </a:r>
            <a:r>
              <a:rPr lang="zh-CN" altLang="en-US" dirty="0"/>
              <a:t>以太网的两个标准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a:latin typeface="Arial" charset="0"/>
                <a:ea typeface="黑体" pitchFamily="2" charset="-122"/>
              </a:rPr>
              <a:t>子层；</a:t>
            </a: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FF0000"/>
                </a:solidFill>
                <a:latin typeface="+mn-lt"/>
                <a:ea typeface="黑体" pitchFamily="2" charset="-122"/>
              </a:rPr>
              <a:t>B </a:t>
            </a:r>
            <a:r>
              <a:rPr kumimoji="1" lang="zh-CN" altLang="en-US" sz="2000" b="1" dirty="0">
                <a:solidFill>
                  <a:srgbClr val="FF0000"/>
                </a:solidFill>
                <a:latin typeface="+mn-lt"/>
                <a:ea typeface="黑体" pitchFamily="2" charset="-122"/>
              </a:rPr>
              <a:t>向</a:t>
            </a:r>
            <a:r>
              <a:rPr kumimoji="1" lang="zh-CN" altLang="en-US" sz="1400" b="1" dirty="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50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2000"/>
                            </p:stCondLst>
                            <p:childTnLst>
                              <p:par>
                                <p:cTn id="11" presetID="22" presetClass="entr" presetSubtype="2" fill="hold" grpId="0" nodeType="afterEffect">
                                  <p:stCondLst>
                                    <p:cond delay="0"/>
                                  </p:stCondLst>
                                  <p:childTnLst>
                                    <p:set>
                                      <p:cBhvr>
                                        <p:cTn id="12" dur="1" fill="hold">
                                          <p:stCondLst>
                                            <p:cond delay="0"/>
                                          </p:stCondLst>
                                        </p:cTn>
                                        <p:tgtEl>
                                          <p:spTgt spid="404513"/>
                                        </p:tgtEl>
                                        <p:attrNameLst>
                                          <p:attrName>style.visibility</p:attrName>
                                        </p:attrNameLst>
                                      </p:cBhvr>
                                      <p:to>
                                        <p:strVal val="visible"/>
                                      </p:to>
                                    </p:set>
                                    <p:animEffect transition="in" filter="wipe(right)">
                                      <p:cBhvr>
                                        <p:cTn id="13" dur="2000"/>
                                        <p:tgtEl>
                                          <p:spTgt spid="40451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04514"/>
                                        </p:tgtEl>
                                        <p:attrNameLst>
                                          <p:attrName>style.visibility</p:attrName>
                                        </p:attrNameLst>
                                      </p:cBhvr>
                                      <p:to>
                                        <p:strVal val="visible"/>
                                      </p:to>
                                    </p:set>
                                    <p:animEffect transition="in" filter="wipe(right)">
                                      <p:cBhvr>
                                        <p:cTn id="16" dur="2000"/>
                                        <p:tgtEl>
                                          <p:spTgt spid="4045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4512"/>
                                        </p:tgtEl>
                                        <p:attrNameLst>
                                          <p:attrName>style.visibility</p:attrName>
                                        </p:attrNameLst>
                                      </p:cBhvr>
                                      <p:to>
                                        <p:strVal val="visible"/>
                                      </p:to>
                                    </p:set>
                                    <p:animEffect transition="in" filter="wipe(left)">
                                      <p:cBhvr>
                                        <p:cTn id="19" dur="2000"/>
                                        <p:tgtEl>
                                          <p:spTgt spid="4045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04511"/>
                                        </p:tgtEl>
                                        <p:attrNameLst>
                                          <p:attrName>style.visibility</p:attrName>
                                        </p:attrNameLst>
                                      </p:cBhvr>
                                      <p:to>
                                        <p:strVal val="visible"/>
                                      </p:to>
                                    </p:set>
                                    <p:animEffect transition="in" filter="wipe(left)">
                                      <p:cBhvr>
                                        <p:cTn id="22" dur="2000"/>
                                        <p:tgtEl>
                                          <p:spTgt spid="4045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4510"/>
                                        </p:tgtEl>
                                        <p:attrNameLst>
                                          <p:attrName>style.visibility</p:attrName>
                                        </p:attrNameLst>
                                      </p:cBhvr>
                                      <p:to>
                                        <p:strVal val="visible"/>
                                      </p:to>
                                    </p:set>
                                    <p:animEffect transition="in" filter="wipe(left)">
                                      <p:cBhvr>
                                        <p:cTn id="25" dur="2000"/>
                                        <p:tgtEl>
                                          <p:spTgt spid="4045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04509"/>
                                        </p:tgtEl>
                                        <p:attrNameLst>
                                          <p:attrName>style.visibility</p:attrName>
                                        </p:attrNameLst>
                                      </p:cBhvr>
                                      <p:to>
                                        <p:strVal val="visible"/>
                                      </p:to>
                                    </p:set>
                                    <p:animEffect transition="in" filter="wipe(left)">
                                      <p:cBhvr>
                                        <p:cTn id="28" dur="2000"/>
                                        <p:tgtEl>
                                          <p:spTgt spid="404509"/>
                                        </p:tgtEl>
                                      </p:cBhvr>
                                    </p:animEffec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045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045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045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0451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045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23"/>
                                        </p:tgtEl>
                                        <p:attrNameLst>
                                          <p:attrName>style.visibility</p:attrName>
                                        </p:attrNameLst>
                                      </p:cBhvr>
                                      <p:to>
                                        <p:strVal val="visible"/>
                                      </p:to>
                                    </p:set>
                                  </p:childTnLst>
                                </p:cTn>
                              </p:par>
                            </p:childTnLst>
                          </p:cTn>
                        </p:par>
                        <p:par>
                          <p:cTn id="44" fill="hold" nodeType="afterGroup">
                            <p:stCondLst>
                              <p:cond delay="4000"/>
                            </p:stCondLst>
                            <p:childTnLst>
                              <p:par>
                                <p:cTn id="45" presetID="35" presetClass="emph" presetSubtype="0" repeatCount="5000" fill="hold" grpId="1" nodeType="afterEffect">
                                  <p:stCondLst>
                                    <p:cond delay="0"/>
                                  </p:stCondLst>
                                  <p:childTnLst>
                                    <p:anim calcmode="discrete" valueType="str">
                                      <p:cBhvr>
                                        <p:cTn id="46" dur="500" fill="hold"/>
                                        <p:tgtEl>
                                          <p:spTgt spid="404526"/>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04522"/>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04527"/>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18"/>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404515"/>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404519"/>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59" fill="hold" nodeType="afterGroup">
                            <p:stCondLst>
                              <p:cond delay="6500"/>
                            </p:stCondLst>
                            <p:childTnLst>
                              <p:par>
                                <p:cTn id="60" presetID="10" presetClass="exit" presetSubtype="0" fill="hold" grpId="1" nodeType="afterEffect">
                                  <p:stCondLst>
                                    <p:cond delay="0"/>
                                  </p:stCondLst>
                                  <p:childTnLst>
                                    <p:animEffect transition="out" filter="fade">
                                      <p:cBhvr>
                                        <p:cTn id="61" dur="2000"/>
                                        <p:tgtEl>
                                          <p:spTgt spid="404509"/>
                                        </p:tgtEl>
                                      </p:cBhvr>
                                    </p:animEffect>
                                    <p:set>
                                      <p:cBhvr>
                                        <p:cTn id="62" dur="1" fill="hold">
                                          <p:stCondLst>
                                            <p:cond delay="1999"/>
                                          </p:stCondLst>
                                        </p:cTn>
                                        <p:tgtEl>
                                          <p:spTgt spid="40450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404511"/>
                                        </p:tgtEl>
                                      </p:cBhvr>
                                    </p:animEffect>
                                    <p:set>
                                      <p:cBhvr>
                                        <p:cTn id="65" dur="1" fill="hold">
                                          <p:stCondLst>
                                            <p:cond delay="1999"/>
                                          </p:stCondLst>
                                        </p:cTn>
                                        <p:tgtEl>
                                          <p:spTgt spid="40451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404512"/>
                                        </p:tgtEl>
                                      </p:cBhvr>
                                    </p:animEffect>
                                    <p:set>
                                      <p:cBhvr>
                                        <p:cTn id="68" dur="1" fill="hold">
                                          <p:stCondLst>
                                            <p:cond delay="1999"/>
                                          </p:stCondLst>
                                        </p:cTn>
                                        <p:tgtEl>
                                          <p:spTgt spid="40451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404514"/>
                                        </p:tgtEl>
                                      </p:cBhvr>
                                    </p:animEffect>
                                    <p:set>
                                      <p:cBhvr>
                                        <p:cTn id="71" dur="1" fill="hold">
                                          <p:stCondLst>
                                            <p:cond delay="1999"/>
                                          </p:stCondLst>
                                        </p:cTn>
                                        <p:tgtEl>
                                          <p:spTgt spid="40451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404513"/>
                                        </p:tgtEl>
                                      </p:cBhvr>
                                    </p:animEffect>
                                    <p:set>
                                      <p:cBhvr>
                                        <p:cTn id="74" dur="1" fill="hold">
                                          <p:stCondLst>
                                            <p:cond delay="1999"/>
                                          </p:stCondLst>
                                        </p:cTn>
                                        <p:tgtEl>
                                          <p:spTgt spid="40451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404523"/>
                                        </p:tgtEl>
                                      </p:cBhvr>
                                    </p:animEffect>
                                    <p:set>
                                      <p:cBhvr>
                                        <p:cTn id="77" dur="1" fill="hold">
                                          <p:stCondLst>
                                            <p:cond delay="1999"/>
                                          </p:stCondLst>
                                        </p:cTn>
                                        <p:tgtEl>
                                          <p:spTgt spid="40452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404519"/>
                                        </p:tgtEl>
                                      </p:cBhvr>
                                    </p:animEffect>
                                    <p:set>
                                      <p:cBhvr>
                                        <p:cTn id="80" dur="1" fill="hold">
                                          <p:stCondLst>
                                            <p:cond delay="1999"/>
                                          </p:stCondLst>
                                        </p:cTn>
                                        <p:tgtEl>
                                          <p:spTgt spid="40451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404515"/>
                                        </p:tgtEl>
                                      </p:cBhvr>
                                    </p:animEffect>
                                    <p:set>
                                      <p:cBhvr>
                                        <p:cTn id="83" dur="1" fill="hold">
                                          <p:stCondLst>
                                            <p:cond delay="1999"/>
                                          </p:stCondLst>
                                        </p:cTn>
                                        <p:tgtEl>
                                          <p:spTgt spid="404515"/>
                                        </p:tgtEl>
                                        <p:attrNameLst>
                                          <p:attrName>style.visibility</p:attrName>
                                        </p:attrNameLst>
                                      </p:cBhvr>
                                      <p:to>
                                        <p:strVal val="hidden"/>
                                      </p:to>
                                    </p:set>
                                  </p:childTnLst>
                                </p:cTn>
                              </p:par>
                            </p:childTnLst>
                          </p:cTn>
                        </p:par>
                        <p:par>
                          <p:cTn id="84" fill="hold" nodeType="afterGroup">
                            <p:stCondLst>
                              <p:cond delay="8500"/>
                            </p:stCondLst>
                            <p:childTnLst>
                              <p:par>
                                <p:cTn id="85" presetID="1" presetClass="entr" presetSubtype="0" fill="hold" grpId="1" nodeType="afterEffect">
                                  <p:stCondLst>
                                    <p:cond delay="0"/>
                                  </p:stCondLst>
                                  <p:childTnLst>
                                    <p:set>
                                      <p:cBhvr>
                                        <p:cTn id="86" dur="1" fill="hold">
                                          <p:stCondLst>
                                            <p:cond delay="0"/>
                                          </p:stCondLst>
                                        </p:cTn>
                                        <p:tgtEl>
                                          <p:spTgt spid="404529"/>
                                        </p:tgtEl>
                                        <p:attrNameLst>
                                          <p:attrName>style.visibility</p:attrName>
                                        </p:attrNameLst>
                                      </p:cBhvr>
                                      <p:to>
                                        <p:strVal val="visible"/>
                                      </p:to>
                                    </p:set>
                                  </p:childTnLst>
                                </p:cTn>
                              </p:par>
                            </p:childTnLst>
                          </p:cTn>
                        </p:par>
                        <p:par>
                          <p:cTn id="87" fill="hold" nodeType="afterGroup">
                            <p:stCondLst>
                              <p:cond delay="8500"/>
                            </p:stCondLst>
                            <p:childTnLst>
                              <p:par>
                                <p:cTn id="88" presetID="35" presetClass="emph" presetSubtype="0" repeatCount="3000" fill="hold" grpId="0" nodeType="afterEffect">
                                  <p:stCondLst>
                                    <p:cond delay="0"/>
                                  </p:stCondLst>
                                  <p:childTnLst>
                                    <p:anim calcmode="discrete" valueType="str">
                                      <p:cBhvr>
                                        <p:cTn id="89"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a:t>以太网采用广播方式发送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idx="1"/>
          </p:nvPr>
        </p:nvSpPr>
        <p:spPr/>
        <p:txBody>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差分</a:t>
              </a:r>
              <a:endParaRPr kumimoji="1" lang="en-US" altLang="zh-CN" sz="2400" b="1" dirty="0">
                <a:solidFill>
                  <a:srgbClr val="000099"/>
                </a:solidFill>
                <a:latin typeface="+mn-lt"/>
                <a:ea typeface="黑体" pitchFamily="2" charset="-122"/>
              </a:endParaRPr>
            </a:p>
            <a:p>
              <a:pPr algn="r" defTabSz="762000" eaLnBrk="0" hangingPunct="0"/>
              <a:r>
                <a:rPr kumimoji="1" lang="zh-CN" altLang="en-US" sz="2400" b="1" dirty="0">
                  <a:solidFill>
                    <a:srgbClr val="000099"/>
                  </a:solidFill>
                  <a:latin typeface="+mn-lt"/>
                  <a:ea typeface="黑体" pitchFamily="2"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00064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”就是说明这是总线型网络，许多计算机以多点接入的方式连接在一根总线上。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传播时延记为 </a:t>
            </a:r>
            <a:r>
              <a:rPr lang="zh-CN" altLang="en-US" sz="2400" b="1" i="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a:solidFill>
                  <a:srgbClr val="000066"/>
                </a:solidFill>
                <a:latin typeface="+mn-lt"/>
                <a:ea typeface="黑体" pitchFamily="2" charset="-122"/>
              </a:rPr>
              <a:t>A</a:t>
            </a:r>
            <a:r>
              <a:rPr lang="zh-CN" altLang="en-US" sz="2800" b="1" dirty="0">
                <a:solidFill>
                  <a:srgbClr val="000066"/>
                </a:solidFill>
                <a:latin typeface="+mn-lt"/>
                <a:ea typeface="黑体" pitchFamily="2" charset="-122"/>
              </a:rPr>
              <a:t>需要单程传播时延的 </a:t>
            </a:r>
            <a:r>
              <a:rPr lang="en-US" altLang="zh-CN" sz="2800" b="1" dirty="0">
                <a:solidFill>
                  <a:srgbClr val="000066"/>
                </a:solidFill>
                <a:latin typeface="+mn-lt"/>
                <a:ea typeface="黑体" pitchFamily="2" charset="-122"/>
              </a:rPr>
              <a:t>2 </a:t>
            </a:r>
            <a:r>
              <a:rPr lang="zh-CN" altLang="en-US" sz="2800" b="1" dirty="0">
                <a:solidFill>
                  <a:srgbClr val="000066"/>
                </a:solidFill>
                <a:latin typeface="+mn-lt"/>
                <a:ea typeface="黑体" pitchFamily="2" charset="-122"/>
              </a:rPr>
              <a:t>倍的时间，</a:t>
            </a:r>
            <a:endParaRPr lang="en-US" altLang="zh-CN" sz="2800" b="1" dirty="0">
              <a:solidFill>
                <a:srgbClr val="000066"/>
              </a:solidFill>
              <a:latin typeface="+mn-lt"/>
              <a:ea typeface="黑体" pitchFamily="2" charset="-122"/>
            </a:endParaRPr>
          </a:p>
          <a:p>
            <a:pPr algn="ctr"/>
            <a:r>
              <a:rPr lang="zh-CN" altLang="en-US" sz="2800" b="1" dirty="0">
                <a:solidFill>
                  <a:srgbClr val="000066"/>
                </a:solidFill>
                <a:latin typeface="+mn-lt"/>
                <a:ea typeface="黑体" pitchFamily="2" charset="-122"/>
              </a:rPr>
              <a:t>才能检测到与 </a:t>
            </a:r>
            <a:r>
              <a:rPr lang="en-US" altLang="zh-CN" sz="2800" b="1" dirty="0">
                <a:solidFill>
                  <a:srgbClr val="000066"/>
                </a:solidFill>
                <a:latin typeface="+mn-lt"/>
                <a:ea typeface="黑体" pitchFamily="2" charset="-122"/>
              </a:rPr>
              <a:t>B </a:t>
            </a:r>
            <a:r>
              <a:rPr lang="zh-CN" altLang="en-US" sz="2800" b="1" dirty="0">
                <a:solidFill>
                  <a:srgbClr val="000066"/>
                </a:solidFill>
                <a:latin typeface="+mn-lt"/>
                <a:ea typeface="黑体" pitchFamily="2" charset="-122"/>
              </a:rPr>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传播时延记为 </a:t>
            </a:r>
            <a:r>
              <a:rPr lang="zh-CN" altLang="en-US" sz="2400" b="1" i="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（两倍的端到端传播时延）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a:b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824536"/>
          </a:xfrm>
        </p:spPr>
        <p:txBody>
          <a:bodyPr/>
          <a:lstStyle/>
          <a:p>
            <a:r>
              <a:rPr lang="zh-CN" altLang="en-US" dirty="0"/>
              <a:t>发生碰撞的站在停止发送数据后，要推迟（退避）一个</a:t>
            </a:r>
            <a:r>
              <a:rPr lang="zh-CN" altLang="en-US" dirty="0">
                <a:solidFill>
                  <a:srgbClr val="FF0000"/>
                </a:solidFill>
              </a:rPr>
              <a:t>随机时间</a:t>
            </a:r>
            <a:r>
              <a:rPr lang="zh-CN" altLang="en-US" dirty="0"/>
              <a:t>才能再发送数据。</a:t>
            </a:r>
          </a:p>
          <a:p>
            <a:pPr lvl="1"/>
            <a:r>
              <a:rPr lang="zh-CN" altLang="en-US" sz="3200" dirty="0">
                <a:solidFill>
                  <a:srgbClr val="0000FF"/>
                </a:solidFill>
                <a:latin typeface="Arial" charset="0"/>
                <a:ea typeface="黑体" pitchFamily="2" charset="-122"/>
              </a:rPr>
              <a:t>基本退避时间取为争用期 </a:t>
            </a:r>
            <a:r>
              <a:rPr lang="en-US" altLang="zh-CN" sz="3200" dirty="0">
                <a:solidFill>
                  <a:srgbClr val="0000FF"/>
                </a:solidFill>
                <a:latin typeface="Arial" charset="0"/>
                <a:ea typeface="黑体" pitchFamily="2" charset="-122"/>
              </a:rPr>
              <a:t>2</a:t>
            </a:r>
            <a:r>
              <a:rPr lang="en-US" altLang="zh-CN" sz="3200" i="1" dirty="0">
                <a:solidFill>
                  <a:srgbClr val="0000FF"/>
                </a:solidFill>
                <a:latin typeface="Arial" charset="0"/>
                <a:ea typeface="黑体" pitchFamily="2" charset="-122"/>
                <a:sym typeface="Symbol" pitchFamily="18" charset="2"/>
              </a:rPr>
              <a:t></a:t>
            </a:r>
            <a:r>
              <a:rPr lang="zh-CN" altLang="en-US" sz="3200" dirty="0">
                <a:solidFill>
                  <a:srgbClr val="0000FF"/>
                </a:solidFill>
                <a:latin typeface="Arial" charset="0"/>
                <a:ea typeface="黑体" pitchFamily="2" charset="-122"/>
              </a:rPr>
              <a:t>。</a:t>
            </a:r>
          </a:p>
          <a:p>
            <a:pPr lvl="1"/>
            <a:r>
              <a:rPr lang="zh-CN" altLang="en-US" sz="3200" dirty="0">
                <a:latin typeface="Arial" charset="0"/>
                <a:ea typeface="黑体" pitchFamily="2" charset="-122"/>
              </a:rPr>
              <a:t>从整数集合 </a:t>
            </a:r>
            <a:r>
              <a:rPr lang="en-US" altLang="zh-CN" sz="3200" dirty="0">
                <a:latin typeface="Arial" charset="0"/>
                <a:ea typeface="黑体" pitchFamily="2" charset="-122"/>
              </a:rPr>
              <a:t>[0, 1, … , (2</a:t>
            </a:r>
            <a:r>
              <a:rPr lang="en-US" altLang="zh-CN" sz="3200" i="1" baseline="30000" dirty="0">
                <a:latin typeface="Arial" charset="0"/>
                <a:ea typeface="黑体" pitchFamily="2" charset="-122"/>
              </a:rPr>
              <a:t>k</a:t>
            </a:r>
            <a:r>
              <a:rPr lang="en-US" altLang="zh-CN" sz="3200" i="1" dirty="0">
                <a:latin typeface="Arial" charset="0"/>
                <a:ea typeface="黑体" pitchFamily="2" charset="-122"/>
              </a:rPr>
              <a:t> </a:t>
            </a:r>
            <a:r>
              <a:rPr lang="en-US" altLang="zh-CN" sz="3200" dirty="0">
                <a:latin typeface="Arial" charset="0"/>
                <a:ea typeface="黑体" pitchFamily="2" charset="-122"/>
                <a:sym typeface="Symbol" pitchFamily="18" charset="2"/>
              </a:rPr>
              <a:t></a:t>
            </a:r>
            <a:r>
              <a:rPr lang="en-US" altLang="zh-CN" sz="3200" dirty="0">
                <a:latin typeface="Arial" charset="0"/>
                <a:ea typeface="黑体" pitchFamily="2" charset="-122"/>
              </a:rPr>
              <a:t>1)] </a:t>
            </a:r>
            <a:r>
              <a:rPr lang="zh-CN" altLang="en-US" sz="3200" dirty="0">
                <a:latin typeface="Arial" charset="0"/>
                <a:ea typeface="黑体" pitchFamily="2" charset="-122"/>
              </a:rPr>
              <a:t>中</a:t>
            </a:r>
            <a:r>
              <a:rPr lang="zh-CN" altLang="en-US" sz="3200" dirty="0">
                <a:solidFill>
                  <a:srgbClr val="FF0000"/>
                </a:solidFill>
                <a:latin typeface="Arial" charset="0"/>
                <a:ea typeface="黑体" pitchFamily="2" charset="-122"/>
              </a:rPr>
              <a:t>随机</a:t>
            </a:r>
            <a:r>
              <a:rPr lang="zh-CN" altLang="en-US" sz="3200" dirty="0">
                <a:latin typeface="Arial" charset="0"/>
                <a:ea typeface="黑体" pitchFamily="2" charset="-122"/>
              </a:rPr>
              <a:t>地取出一个数，记为 </a:t>
            </a:r>
            <a:r>
              <a:rPr lang="en-US" altLang="zh-CN" sz="3200" i="1" dirty="0">
                <a:latin typeface="Arial" charset="0"/>
                <a:ea typeface="黑体" pitchFamily="2" charset="-122"/>
              </a:rPr>
              <a:t>r</a:t>
            </a:r>
            <a:r>
              <a:rPr lang="zh-CN" altLang="en-US" sz="3200" dirty="0">
                <a:latin typeface="Arial" charset="0"/>
                <a:ea typeface="黑体" pitchFamily="2" charset="-122"/>
              </a:rPr>
              <a:t>。重传所需的时延就是 </a:t>
            </a:r>
            <a:r>
              <a:rPr lang="en-US" altLang="zh-CN" sz="3200" i="1" dirty="0">
                <a:latin typeface="Arial" charset="0"/>
                <a:ea typeface="黑体" pitchFamily="2" charset="-122"/>
              </a:rPr>
              <a:t>r </a:t>
            </a:r>
            <a:r>
              <a:rPr lang="zh-CN" altLang="en-US" sz="3200" dirty="0">
                <a:latin typeface="Arial" charset="0"/>
                <a:ea typeface="黑体" pitchFamily="2" charset="-122"/>
              </a:rPr>
              <a:t>倍的基本退避时间。</a:t>
            </a:r>
            <a:endParaRPr lang="zh-CN" altLang="en-US" dirty="0">
              <a:latin typeface="Arial" charset="0"/>
              <a:ea typeface="黑体" pitchFamily="2" charset="-122"/>
            </a:endParaRP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a:b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pPr lvl="1"/>
            <a:r>
              <a:rPr lang="zh-CN" altLang="en-US" sz="3200" dirty="0">
                <a:latin typeface="Arial" charset="0"/>
              </a:rPr>
              <a:t>参数 </a:t>
            </a:r>
            <a:r>
              <a:rPr lang="en-US" altLang="zh-CN" sz="3200" i="1" dirty="0">
                <a:latin typeface="Arial" charset="0"/>
              </a:rPr>
              <a:t>k</a:t>
            </a:r>
            <a:r>
              <a:rPr lang="en-US" altLang="zh-CN" sz="3200" dirty="0">
                <a:latin typeface="Arial" charset="0"/>
              </a:rPr>
              <a:t> </a:t>
            </a:r>
            <a:r>
              <a:rPr lang="zh-CN" altLang="en-US" sz="3200" dirty="0">
                <a:latin typeface="Arial" charset="0"/>
              </a:rPr>
              <a:t>按下面的公式计算：</a:t>
            </a:r>
          </a:p>
          <a:p>
            <a:pPr lvl="1">
              <a:buNone/>
            </a:pPr>
            <a:r>
              <a:rPr lang="zh-CN" altLang="en-US" sz="3600" dirty="0">
                <a:solidFill>
                  <a:srgbClr val="0000FF"/>
                </a:solidFill>
                <a:latin typeface="Arial" charset="0"/>
              </a:rPr>
              <a:t>                 </a:t>
            </a:r>
            <a:r>
              <a:rPr lang="en-US" altLang="zh-CN" sz="3200" i="1" dirty="0">
                <a:solidFill>
                  <a:srgbClr val="0000FF"/>
                </a:solidFill>
                <a:latin typeface="Arial" charset="0"/>
              </a:rPr>
              <a:t>k</a:t>
            </a:r>
            <a:r>
              <a:rPr lang="en-US" altLang="zh-CN" sz="3200" dirty="0">
                <a:solidFill>
                  <a:srgbClr val="0000FF"/>
                </a:solidFill>
                <a:latin typeface="Arial" charset="0"/>
              </a:rPr>
              <a:t> = Min[</a:t>
            </a:r>
            <a:r>
              <a:rPr lang="zh-CN" altLang="en-US" sz="3200" dirty="0">
                <a:solidFill>
                  <a:srgbClr val="0000FF"/>
                </a:solidFill>
                <a:latin typeface="Arial" charset="0"/>
              </a:rPr>
              <a:t>重传次数</a:t>
            </a:r>
            <a:r>
              <a:rPr lang="en-US" altLang="zh-CN" sz="3200" dirty="0">
                <a:solidFill>
                  <a:srgbClr val="0000FF"/>
                </a:solidFill>
                <a:latin typeface="Arial" charset="0"/>
              </a:rPr>
              <a:t>, 10]</a:t>
            </a:r>
          </a:p>
          <a:p>
            <a:pPr lvl="1"/>
            <a:r>
              <a:rPr lang="zh-CN" altLang="en-US" sz="3200" dirty="0">
                <a:latin typeface="Arial" charset="0"/>
              </a:rPr>
              <a:t>当重传次数 </a:t>
            </a:r>
            <a:r>
              <a:rPr lang="en-US" altLang="zh-CN" sz="3200" dirty="0">
                <a:latin typeface="Arial" charset="0"/>
                <a:sym typeface="Symbol" pitchFamily="18" charset="2"/>
              </a:rPr>
              <a:t> </a:t>
            </a:r>
            <a:r>
              <a:rPr lang="en-US" altLang="zh-CN" sz="3200" dirty="0">
                <a:latin typeface="Arial" charset="0"/>
              </a:rPr>
              <a:t>10 </a:t>
            </a:r>
            <a:r>
              <a:rPr lang="zh-CN" altLang="en-US" sz="3200" dirty="0">
                <a:latin typeface="Arial" charset="0"/>
              </a:rPr>
              <a:t>时，参数 </a:t>
            </a:r>
            <a:r>
              <a:rPr lang="en-US" altLang="zh-CN" sz="3200" i="1" dirty="0">
                <a:latin typeface="Arial" charset="0"/>
              </a:rPr>
              <a:t>k</a:t>
            </a:r>
            <a:r>
              <a:rPr lang="en-US" altLang="zh-CN" sz="3200" dirty="0">
                <a:latin typeface="Arial" charset="0"/>
              </a:rPr>
              <a:t> </a:t>
            </a:r>
            <a:r>
              <a:rPr lang="zh-CN" altLang="en-US" sz="3200" dirty="0">
                <a:latin typeface="Arial" charset="0"/>
              </a:rPr>
              <a:t>等于重传次数。当重传次数 </a:t>
            </a:r>
            <a:r>
              <a:rPr lang="en-US" altLang="zh-CN" sz="3200" dirty="0">
                <a:latin typeface="Arial" charset="0"/>
                <a:sym typeface="Symbol" pitchFamily="18" charset="2"/>
              </a:rPr>
              <a:t>&gt; </a:t>
            </a:r>
            <a:r>
              <a:rPr lang="en-US" altLang="zh-CN" sz="3200" dirty="0">
                <a:latin typeface="Arial" charset="0"/>
              </a:rPr>
              <a:t>10 </a:t>
            </a:r>
            <a:r>
              <a:rPr lang="zh-CN" altLang="en-US" sz="3200" dirty="0">
                <a:latin typeface="Arial" charset="0"/>
              </a:rPr>
              <a:t>时，参数 </a:t>
            </a:r>
            <a:r>
              <a:rPr lang="en-US" altLang="zh-CN" sz="3200" i="1" dirty="0">
                <a:latin typeface="Arial" charset="0"/>
              </a:rPr>
              <a:t>k</a:t>
            </a:r>
            <a:r>
              <a:rPr lang="en-US" altLang="zh-CN" sz="3200" dirty="0">
                <a:latin typeface="Arial" charset="0"/>
              </a:rPr>
              <a:t> </a:t>
            </a:r>
            <a:r>
              <a:rPr lang="zh-CN" altLang="en-US" sz="3200" dirty="0">
                <a:latin typeface="Arial" charset="0"/>
              </a:rPr>
              <a:t>等于</a:t>
            </a:r>
            <a:r>
              <a:rPr lang="en-US" altLang="zh-CN" sz="3200" dirty="0">
                <a:latin typeface="Arial" charset="0"/>
              </a:rPr>
              <a:t>10</a:t>
            </a:r>
            <a:r>
              <a:rPr lang="zh-CN" altLang="en-US" sz="3200" dirty="0">
                <a:latin typeface="Arial" charset="0"/>
              </a:rPr>
              <a:t>。</a:t>
            </a:r>
          </a:p>
          <a:p>
            <a:pPr lvl="1"/>
            <a:r>
              <a:rPr lang="zh-CN" altLang="en-US" sz="3200" dirty="0">
                <a:latin typeface="Arial" charset="0"/>
              </a:rPr>
              <a:t>当重传达 </a:t>
            </a:r>
            <a:r>
              <a:rPr lang="en-US" altLang="zh-CN" sz="3200" dirty="0">
                <a:latin typeface="Arial" charset="0"/>
              </a:rPr>
              <a:t>16 </a:t>
            </a:r>
            <a:r>
              <a:rPr lang="zh-CN" altLang="en-US" sz="3200" dirty="0">
                <a:latin typeface="Arial" charset="0"/>
              </a:rPr>
              <a:t>次仍不能成功时即丢弃该帧，并向高层报告</a:t>
            </a:r>
            <a:r>
              <a:rPr lang="zh-CN" altLang="en-US" dirty="0">
                <a:latin typeface="Arial" charset="0"/>
              </a:rPr>
              <a:t>。</a:t>
            </a:r>
            <a:r>
              <a:rPr lang="zh-CN" altLang="en-US" dirty="0"/>
              <a:t> </a:t>
            </a:r>
          </a:p>
        </p:txBody>
      </p:sp>
    </p:spTree>
    <p:extLst>
      <p:ext uri="{BB962C8B-B14F-4D97-AF65-F5344CB8AC3E}">
        <p14:creationId xmlns:p14="http://schemas.microsoft.com/office/powerpoint/2010/main" val="198038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Mbit/s </a:t>
            </a:r>
            <a:r>
              <a:rPr lang="zh-CN" altLang="en-US" dirty="0"/>
              <a:t>的以太网取 </a:t>
            </a:r>
            <a:r>
              <a:rPr lang="en-US" altLang="zh-CN" dirty="0"/>
              <a:t>51.2 </a:t>
            </a:r>
            <a:r>
              <a:rPr lang="en-US" altLang="zh-CN" dirty="0">
                <a:sym typeface="Symbol" pitchFamily="18" charset="2"/>
              </a:rPr>
              <a:t></a:t>
            </a:r>
            <a:r>
              <a:rPr lang="en-US" altLang="zh-CN" dirty="0"/>
              <a:t>s </a:t>
            </a:r>
            <a:r>
              <a:rPr lang="zh-CN" altLang="en-US" dirty="0"/>
              <a:t>为争用期的长度。对于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字节。也可以说争用期是</a:t>
            </a:r>
            <a:r>
              <a:rPr lang="en-US" altLang="zh-CN" dirty="0"/>
              <a:t>512</a:t>
            </a:r>
            <a:r>
              <a:rPr lang="zh-CN" altLang="en-US" dirty="0"/>
              <a:t>比特时间。</a:t>
            </a:r>
            <a:r>
              <a:rPr lang="en-US" altLang="zh-CN" dirty="0"/>
              <a:t>1</a:t>
            </a:r>
            <a:r>
              <a:rPr lang="zh-CN" altLang="en-US" dirty="0"/>
              <a:t>比特时间就是发送</a:t>
            </a:r>
            <a:r>
              <a:rPr lang="en-US" altLang="zh-CN" dirty="0"/>
              <a:t>1</a:t>
            </a:r>
            <a:r>
              <a:rPr lang="zh-CN" altLang="en-US" dirty="0"/>
              <a:t>比特所需的时间。为了方便，也可以直接用比特作为争用期的单位。比如争用期是</a:t>
            </a:r>
            <a:r>
              <a:rPr lang="en-US" altLang="zh-CN" dirty="0"/>
              <a:t>512</a:t>
            </a:r>
            <a:r>
              <a:rPr lang="zh-CN" altLang="en-US" dirty="0"/>
              <a:t>比特。</a:t>
            </a:r>
          </a:p>
        </p:txBody>
      </p:sp>
      <p:sp>
        <p:nvSpPr>
          <p:cNvPr id="2" name="矩形 1"/>
          <p:cNvSpPr/>
          <p:nvPr/>
        </p:nvSpPr>
        <p:spPr>
          <a:xfrm>
            <a:off x="887946" y="4777289"/>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a:xfrm>
            <a:off x="495300" y="1196752"/>
            <a:ext cx="9066212" cy="5472608"/>
          </a:xfrm>
        </p:spPr>
        <p:txBody>
          <a:bodyPr/>
          <a:lstStyle/>
          <a:p>
            <a:r>
              <a:rPr lang="zh-CN" altLang="en-US" dirty="0"/>
              <a:t>现在考虑一种情况。某个站发送了一个很短的帧，但在发送完毕之前并没有检测出碰撞。假定这个帧在继续向前传播到达目的站之前和别的站发送的帧发生了碰撞，因而目的站收到有差错的帧。可是发送站却不知道这个帧发生了碰撞，因而不会重传这个帧。</a:t>
            </a:r>
            <a:endParaRPr lang="en-US" altLang="zh-CN" dirty="0"/>
          </a:p>
          <a:p>
            <a:r>
              <a:rPr lang="zh-CN" altLang="en-US" dirty="0"/>
              <a:t>为了避免发生这种情况，以太网规定了最短帧长 </a:t>
            </a:r>
            <a:r>
              <a:rPr lang="en-US" altLang="zh-CN" dirty="0"/>
              <a:t>64 </a:t>
            </a:r>
            <a:r>
              <a:rPr lang="zh-CN" altLang="en-US" dirty="0"/>
              <a:t>字节，即</a:t>
            </a:r>
            <a:r>
              <a:rPr lang="en-US" altLang="zh-CN" dirty="0"/>
              <a:t>512bit</a:t>
            </a:r>
            <a:r>
              <a:rPr lang="zh-CN" altLang="en-US" dirty="0"/>
              <a:t>。如果要发送的数据非常少，那么必须加入一些填充字节，使帧长不小于</a:t>
            </a:r>
            <a:r>
              <a:rPr lang="en-US" altLang="zh-CN" dirty="0"/>
              <a:t>64</a:t>
            </a:r>
            <a:r>
              <a:rPr lang="zh-CN" altLang="en-US" dirty="0"/>
              <a:t>字节。</a:t>
            </a:r>
          </a:p>
        </p:txBody>
      </p:sp>
    </p:spTree>
    <p:extLst>
      <p:ext uri="{BB962C8B-B14F-4D97-AF65-F5344CB8AC3E}">
        <p14:creationId xmlns:p14="http://schemas.microsoft.com/office/powerpoint/2010/main" val="1205821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sz="3200" b="1" dirty="0">
                <a:latin typeface="+mn-lt"/>
                <a:ea typeface="黑体" pitchFamily="2" charset="-122"/>
              </a:rPr>
              <a:t>以太网在发送数据时，若在争用期（前 </a:t>
            </a:r>
            <a:r>
              <a:rPr lang="en-US" altLang="zh-CN" sz="3200" b="1" dirty="0">
                <a:latin typeface="+mn-lt"/>
                <a:ea typeface="黑体" pitchFamily="2" charset="-122"/>
              </a:rPr>
              <a:t>64 </a:t>
            </a:r>
            <a:r>
              <a:rPr lang="zh-CN" altLang="en-US" sz="3200" b="1" dirty="0">
                <a:latin typeface="+mn-lt"/>
                <a:ea typeface="黑体" pitchFamily="2" charset="-122"/>
              </a:rPr>
              <a:t>字节）没有发生冲突，则后续的数据就不会发生冲突。</a:t>
            </a:r>
            <a:endParaRPr lang="en-US" altLang="zh-CN" dirty="0"/>
          </a:p>
          <a:p>
            <a:r>
              <a:rPr lang="zh-CN" altLang="en-US" dirty="0"/>
              <a:t>如果发生冲突，就一定是在发送的前 </a:t>
            </a:r>
            <a:r>
              <a:rPr lang="en-US" altLang="zh-CN" dirty="0"/>
              <a:t>64 </a:t>
            </a:r>
            <a:r>
              <a:rPr lang="zh-CN" altLang="en-US" dirty="0"/>
              <a:t>字节之内。 由于一检测到冲突就立即中止发送，这时已经发送出去的数据一定小于 </a:t>
            </a:r>
            <a:r>
              <a:rPr lang="en-US" altLang="zh-CN" dirty="0"/>
              <a:t>64 </a:t>
            </a:r>
            <a:r>
              <a:rPr lang="zh-CN" altLang="en-US" dirty="0"/>
              <a:t>字节。 </a:t>
            </a:r>
          </a:p>
          <a:p>
            <a:r>
              <a:rPr lang="zh-CN" altLang="en-US" dirty="0"/>
              <a:t>因此凡长度小于 </a:t>
            </a:r>
            <a:r>
              <a:rPr lang="en-US" altLang="zh-CN" dirty="0"/>
              <a:t>64 </a:t>
            </a:r>
            <a:r>
              <a:rPr lang="zh-CN" altLang="en-US" dirty="0"/>
              <a:t>字节的帧都是由于冲突而异常中止的</a:t>
            </a:r>
            <a:r>
              <a:rPr lang="zh-CN" altLang="en-US" dirty="0">
                <a:solidFill>
                  <a:srgbClr val="FF0000"/>
                </a:solidFill>
              </a:rPr>
              <a:t>无效帧。</a:t>
            </a:r>
          </a:p>
        </p:txBody>
      </p:sp>
    </p:spTree>
    <p:extLst>
      <p:ext uri="{BB962C8B-B14F-4D97-AF65-F5344CB8AC3E}">
        <p14:creationId xmlns:p14="http://schemas.microsoft.com/office/powerpoint/2010/main" val="1256713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a:t>
            </a:r>
            <a:r>
              <a:rPr lang="en-US" altLang="zh-CN" dirty="0">
                <a:latin typeface="Arial" charset="0"/>
              </a:rPr>
              <a:t>32</a:t>
            </a:r>
            <a:r>
              <a:rPr lang="zh-CN" altLang="en-US" dirty="0">
                <a:latin typeface="Arial" charset="0"/>
              </a:rPr>
              <a:t>或</a:t>
            </a:r>
            <a:r>
              <a:rPr lang="en-US" altLang="zh-CN" dirty="0">
                <a:latin typeface="Arial" charset="0"/>
              </a:rPr>
              <a:t>48</a:t>
            </a:r>
            <a:r>
              <a:rPr lang="zh-CN" altLang="en-US" dirty="0">
                <a:latin typeface="Arial" charset="0"/>
                <a:ea typeface="黑体" pitchFamily="2" charset="-122"/>
              </a:rPr>
              <a:t>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4202453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dirty="0">
                <a:solidFill>
                  <a:srgbClr val="0000FF"/>
                </a:solidFill>
              </a:rPr>
              <a:t>(1) </a:t>
            </a:r>
            <a:r>
              <a:rPr lang="zh-CN" altLang="zh-CN" dirty="0">
                <a:solidFill>
                  <a:srgbClr val="0000FF"/>
                </a:solidFill>
              </a:rPr>
              <a:t>准备发送</a:t>
            </a:r>
            <a:r>
              <a:rPr lang="zh-CN" altLang="en-US" dirty="0">
                <a:solidFill>
                  <a:srgbClr val="0000FF"/>
                </a:solidFill>
              </a:rPr>
              <a:t>。</a:t>
            </a:r>
            <a:r>
              <a:rPr lang="zh-CN" altLang="zh-CN" dirty="0"/>
              <a:t>但在发送之前，必须先检测信道。</a:t>
            </a:r>
          </a:p>
          <a:p>
            <a:pPr>
              <a:lnSpc>
                <a:spcPct val="105000"/>
              </a:lnSpc>
            </a:pPr>
            <a:r>
              <a:rPr lang="en-US" altLang="zh-CN" dirty="0">
                <a:solidFill>
                  <a:srgbClr val="0000FF"/>
                </a:solidFill>
              </a:rPr>
              <a:t>(2) </a:t>
            </a:r>
            <a:r>
              <a:rPr lang="zh-CN" altLang="zh-CN" dirty="0">
                <a:solidFill>
                  <a:srgbClr val="0000FF"/>
                </a:solidFill>
              </a:rPr>
              <a:t>检测信道</a:t>
            </a:r>
            <a:r>
              <a:rPr lang="zh-CN" altLang="en-US" dirty="0">
                <a:solidFill>
                  <a:srgbClr val="0000FF"/>
                </a:solidFill>
              </a:rPr>
              <a:t>。</a:t>
            </a:r>
            <a:r>
              <a:rPr lang="zh-CN" altLang="zh-CN" dirty="0"/>
              <a:t>若检测到信道忙，则应不停地检测，一直等待信道转为空闲。若检测到信道空闲，并在</a:t>
            </a:r>
            <a:r>
              <a:rPr lang="en-US" altLang="zh-CN" dirty="0"/>
              <a:t> 96 </a:t>
            </a:r>
            <a:r>
              <a:rPr lang="zh-CN" altLang="zh-CN" dirty="0">
                <a:solidFill>
                  <a:srgbClr val="0070C0"/>
                </a:solidFill>
              </a:rPr>
              <a:t>比特时间</a:t>
            </a:r>
            <a:r>
              <a:rPr lang="zh-CN" altLang="zh-CN" dirty="0"/>
              <a:t>内信道保持空闲（保证了帧间最小间隔），就发送这个帧。</a:t>
            </a:r>
          </a:p>
          <a:p>
            <a:pPr>
              <a:lnSpc>
                <a:spcPct val="105000"/>
              </a:lnSpc>
            </a:pPr>
            <a:r>
              <a:rPr lang="en-US" altLang="zh-CN" dirty="0">
                <a:solidFill>
                  <a:srgbClr val="0000FF"/>
                </a:solidFill>
              </a:rPr>
              <a:t>(3) </a:t>
            </a:r>
            <a:r>
              <a:rPr lang="zh-CN" altLang="en-US" dirty="0">
                <a:solidFill>
                  <a:srgbClr val="0000FF"/>
                </a:solidFill>
              </a:rPr>
              <a:t>检查碰撞。</a:t>
            </a:r>
            <a:r>
              <a:rPr lang="zh-CN" altLang="zh-CN" dirty="0"/>
              <a:t>在发送过程中仍不停地检测信道，即网络适配器要边发送边监听。这里只有</a:t>
            </a:r>
            <a:r>
              <a:rPr lang="zh-CN" altLang="zh-CN" dirty="0">
                <a:solidFill>
                  <a:srgbClr val="FF0000"/>
                </a:solidFill>
              </a:rPr>
              <a:t>两种可能性：</a:t>
            </a:r>
            <a:endParaRPr lang="en-US" altLang="zh-CN" dirty="0">
              <a:solidFill>
                <a:srgbClr val="FF0000"/>
              </a:solidFill>
            </a:endParaRPr>
          </a:p>
        </p:txBody>
      </p:sp>
    </p:spTree>
    <p:extLst>
      <p:ext uri="{BB962C8B-B14F-4D97-AF65-F5344CB8AC3E}">
        <p14:creationId xmlns:p14="http://schemas.microsoft.com/office/powerpoint/2010/main" val="36535219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lvl="1">
              <a:lnSpc>
                <a:spcPct val="105000"/>
              </a:lnSpc>
            </a:pPr>
            <a:r>
              <a:rPr lang="zh-CN" altLang="zh-CN" sz="3200" dirty="0">
                <a:solidFill>
                  <a:srgbClr val="FF0000"/>
                </a:solidFill>
              </a:rPr>
              <a:t>①发送成功：</a:t>
            </a:r>
            <a:r>
              <a:rPr lang="zh-CN" altLang="zh-CN" sz="3200" dirty="0"/>
              <a:t>在争用期内一直未检测到碰撞。这个帧肯定能够发送成功。发送完毕后，其他什么也不做。然后回到</a:t>
            </a:r>
            <a:r>
              <a:rPr lang="en-US" altLang="zh-CN" sz="3200" dirty="0"/>
              <a:t> (1)</a:t>
            </a:r>
            <a:r>
              <a:rPr lang="zh-CN" altLang="zh-CN" sz="3200" dirty="0"/>
              <a:t>。</a:t>
            </a:r>
          </a:p>
          <a:p>
            <a:pPr lvl="1">
              <a:lnSpc>
                <a:spcPct val="105000"/>
              </a:lnSpc>
            </a:pPr>
            <a:r>
              <a:rPr lang="zh-CN" altLang="zh-CN" sz="3200" dirty="0">
                <a:solidFill>
                  <a:srgbClr val="FF0000"/>
                </a:solidFill>
              </a:rPr>
              <a:t>②发送失败：</a:t>
            </a:r>
            <a:r>
              <a:rPr lang="zh-CN" altLang="zh-CN" sz="3200" dirty="0"/>
              <a:t>在争用期内检测到碰撞。这时立即停止发送数据，并按规定发送人为干扰信号。适配器接着就执行指数退避算法，等待</a:t>
            </a:r>
            <a:r>
              <a:rPr lang="en-US" altLang="zh-CN" sz="3200" dirty="0"/>
              <a:t> </a:t>
            </a:r>
            <a:r>
              <a:rPr lang="en-US" altLang="zh-CN" sz="3200" i="1" dirty="0"/>
              <a:t>r </a:t>
            </a:r>
            <a:r>
              <a:rPr lang="zh-CN" altLang="zh-CN" sz="3200" dirty="0"/>
              <a:t>倍</a:t>
            </a:r>
            <a:r>
              <a:rPr lang="en-US" altLang="zh-CN" sz="3200" dirty="0"/>
              <a:t> 512 </a:t>
            </a:r>
            <a:r>
              <a:rPr lang="zh-CN" altLang="zh-CN" sz="3200" dirty="0">
                <a:solidFill>
                  <a:srgbClr val="0000FF"/>
                </a:solidFill>
              </a:rPr>
              <a:t>比特时间</a:t>
            </a:r>
            <a:r>
              <a:rPr lang="zh-CN" altLang="zh-CN" sz="3200" dirty="0"/>
              <a:t>后，返回到步骤</a:t>
            </a:r>
            <a:r>
              <a:rPr lang="en-US" altLang="zh-CN" sz="3200" dirty="0"/>
              <a:t> (2)</a:t>
            </a:r>
            <a:r>
              <a:rPr lang="zh-CN" altLang="zh-CN" sz="3200" dirty="0"/>
              <a:t>，继续检测信道。但若重传达</a:t>
            </a:r>
            <a:r>
              <a:rPr lang="en-US" altLang="zh-CN" sz="3200" dirty="0"/>
              <a:t> 16 </a:t>
            </a:r>
            <a:r>
              <a:rPr lang="zh-CN" altLang="zh-CN" sz="3200" dirty="0"/>
              <a:t>次仍不能成功，则停止重传而向上报错。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1862205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、以太网的</a:t>
            </a:r>
            <a:r>
              <a:rPr lang="en-US" altLang="zh-CN" sz="2800" dirty="0"/>
              <a:t>MAC</a:t>
            </a:r>
            <a:r>
              <a:rPr lang="zh-CN" altLang="en-US" sz="2800" dirty="0"/>
              <a:t>协议提供的是（ ）。</a:t>
            </a:r>
            <a:endParaRPr lang="en-US" altLang="zh-CN" sz="2800" dirty="0"/>
          </a:p>
          <a:p>
            <a:pPr marL="0" indent="0">
              <a:lnSpc>
                <a:spcPct val="114000"/>
              </a:lnSpc>
              <a:buNone/>
            </a:pPr>
            <a:r>
              <a:rPr lang="en-US" altLang="zh-CN" sz="2800" dirty="0"/>
              <a:t>A</a:t>
            </a:r>
            <a:r>
              <a:rPr lang="zh-CN" altLang="en-US" sz="2800" dirty="0"/>
              <a:t>、无连接的不可靠服务</a:t>
            </a:r>
            <a:endParaRPr lang="en-US" altLang="zh-CN" sz="2800" dirty="0"/>
          </a:p>
          <a:p>
            <a:pPr marL="0" indent="0">
              <a:lnSpc>
                <a:spcPct val="114000"/>
              </a:lnSpc>
              <a:buNone/>
            </a:pPr>
            <a:r>
              <a:rPr lang="en-US" altLang="zh-CN" sz="2800" dirty="0"/>
              <a:t>B</a:t>
            </a:r>
            <a:r>
              <a:rPr lang="zh-CN" altLang="en-US" sz="2800" dirty="0"/>
              <a:t>、无连接的可靠服务</a:t>
            </a:r>
            <a:endParaRPr lang="en-US" altLang="zh-CN" sz="2800" dirty="0"/>
          </a:p>
          <a:p>
            <a:pPr marL="0" indent="0">
              <a:lnSpc>
                <a:spcPct val="114000"/>
              </a:lnSpc>
              <a:buNone/>
            </a:pPr>
            <a:r>
              <a:rPr lang="en-US" altLang="zh-CN" sz="2800" dirty="0"/>
              <a:t>C</a:t>
            </a:r>
            <a:r>
              <a:rPr lang="zh-CN" altLang="en-US" sz="2800" dirty="0"/>
              <a:t>、有连接的可靠服务</a:t>
            </a:r>
            <a:endParaRPr lang="en-US" altLang="zh-CN" sz="2800" dirty="0"/>
          </a:p>
          <a:p>
            <a:pPr marL="0" indent="0">
              <a:lnSpc>
                <a:spcPct val="114000"/>
              </a:lnSpc>
              <a:buNone/>
            </a:pPr>
            <a:r>
              <a:rPr lang="en-US" altLang="zh-CN" sz="2800" dirty="0"/>
              <a:t>D</a:t>
            </a:r>
            <a:r>
              <a:rPr lang="zh-CN" altLang="en-US" sz="2800" dirty="0"/>
              <a:t>、有连接的不可靠服务</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17576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en-US" altLang="zh-CN" sz="2800" dirty="0"/>
              <a:t>2</a:t>
            </a:r>
            <a:r>
              <a:rPr lang="zh-CN" altLang="en-US" sz="2800" dirty="0"/>
              <a:t>、下列介质访问控制方法中，可能发生冲突的是（ ）。</a:t>
            </a:r>
            <a:endParaRPr lang="en-US" altLang="zh-CN" sz="2800" dirty="0"/>
          </a:p>
          <a:p>
            <a:pPr marL="0" indent="0">
              <a:lnSpc>
                <a:spcPct val="114000"/>
              </a:lnSpc>
              <a:buNone/>
            </a:pPr>
            <a:r>
              <a:rPr lang="en-US" altLang="zh-CN" sz="2800" dirty="0"/>
              <a:t>A</a:t>
            </a:r>
            <a:r>
              <a:rPr lang="zh-CN" altLang="en-US" sz="2800" dirty="0"/>
              <a:t>、</a:t>
            </a:r>
            <a:r>
              <a:rPr lang="en-US" altLang="zh-CN" sz="2800" dirty="0"/>
              <a:t>CDMA</a:t>
            </a:r>
          </a:p>
          <a:p>
            <a:pPr marL="0" indent="0">
              <a:lnSpc>
                <a:spcPct val="114000"/>
              </a:lnSpc>
              <a:buNone/>
            </a:pPr>
            <a:r>
              <a:rPr lang="en-US" altLang="zh-CN" sz="2800" dirty="0"/>
              <a:t>B</a:t>
            </a:r>
            <a:r>
              <a:rPr lang="zh-CN" altLang="en-US" sz="2800" dirty="0"/>
              <a:t>、</a:t>
            </a:r>
            <a:r>
              <a:rPr lang="en-US" altLang="zh-CN" sz="2800" dirty="0"/>
              <a:t>CSMA/CD</a:t>
            </a:r>
          </a:p>
          <a:p>
            <a:pPr marL="0" indent="0">
              <a:lnSpc>
                <a:spcPct val="114000"/>
              </a:lnSpc>
              <a:buNone/>
            </a:pPr>
            <a:r>
              <a:rPr lang="en-US" altLang="zh-CN" sz="2800" dirty="0"/>
              <a:t>C</a:t>
            </a:r>
            <a:r>
              <a:rPr lang="zh-CN" altLang="en-US" sz="2800" dirty="0"/>
              <a:t>、</a:t>
            </a:r>
            <a:r>
              <a:rPr lang="en-US" altLang="zh-CN" sz="2800" dirty="0"/>
              <a:t>TDMA</a:t>
            </a:r>
          </a:p>
          <a:p>
            <a:pPr marL="0" indent="0">
              <a:lnSpc>
                <a:spcPct val="114000"/>
              </a:lnSpc>
              <a:buNone/>
            </a:pPr>
            <a:r>
              <a:rPr lang="en-US" altLang="zh-CN" sz="2800" dirty="0"/>
              <a:t>D</a:t>
            </a:r>
            <a:r>
              <a:rPr lang="zh-CN" altLang="en-US" sz="2800" dirty="0"/>
              <a:t>、</a:t>
            </a:r>
            <a:r>
              <a:rPr lang="en-US" altLang="zh-CN" sz="2800" dirty="0"/>
              <a:t>FDMA</a:t>
            </a:r>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21461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942" y="692696"/>
            <a:ext cx="9066212" cy="4320480"/>
          </a:xfrm>
        </p:spPr>
        <p:txBody>
          <a:bodyPr/>
          <a:lstStyle/>
          <a:p>
            <a:pPr marL="0" indent="0">
              <a:lnSpc>
                <a:spcPct val="114000"/>
              </a:lnSpc>
              <a:buNone/>
            </a:pPr>
            <a:r>
              <a:rPr lang="en-US" altLang="zh-CN" sz="2800" dirty="0"/>
              <a:t>3</a:t>
            </a:r>
            <a:r>
              <a:rPr lang="zh-CN" altLang="en-US" sz="2800" dirty="0"/>
              <a:t>、在一个采用</a:t>
            </a:r>
            <a:r>
              <a:rPr lang="en-US" altLang="zh-CN" sz="2800" dirty="0"/>
              <a:t>CSMA/CD</a:t>
            </a:r>
            <a:r>
              <a:rPr lang="zh-CN" altLang="en-US" sz="2800" dirty="0"/>
              <a:t>协议的网络中，传输介质是一根完整的电缆，传输速率为</a:t>
            </a:r>
            <a:r>
              <a:rPr lang="en-US" altLang="zh-CN" sz="2800" dirty="0"/>
              <a:t>1Gb/s</a:t>
            </a:r>
            <a:r>
              <a:rPr lang="zh-CN" altLang="en-US" sz="2800" dirty="0"/>
              <a:t>，电缆中的信号传播速率是</a:t>
            </a:r>
            <a:r>
              <a:rPr lang="en-US" altLang="zh-CN" sz="2800" dirty="0"/>
              <a:t>200000km/s</a:t>
            </a:r>
            <a:r>
              <a:rPr lang="zh-CN" altLang="en-US" sz="2800" dirty="0"/>
              <a:t>。若最小数据帧长度减少</a:t>
            </a:r>
            <a:r>
              <a:rPr lang="en-US" altLang="zh-CN" sz="2800" dirty="0"/>
              <a:t>800</a:t>
            </a:r>
            <a:r>
              <a:rPr lang="zh-CN" altLang="en-US" sz="2800" dirty="0"/>
              <a:t>比特，则最远的两个站点之间的距离至少需要（ ）。</a:t>
            </a:r>
            <a:endParaRPr lang="en-US" altLang="zh-CN" sz="2800" dirty="0"/>
          </a:p>
          <a:p>
            <a:pPr marL="0" indent="0">
              <a:lnSpc>
                <a:spcPct val="114000"/>
              </a:lnSpc>
              <a:buNone/>
            </a:pPr>
            <a:r>
              <a:rPr lang="en-US" altLang="zh-CN" sz="2800" dirty="0"/>
              <a:t>A</a:t>
            </a:r>
            <a:r>
              <a:rPr lang="zh-CN" altLang="en-US" sz="2800" dirty="0"/>
              <a:t>、增加</a:t>
            </a:r>
            <a:r>
              <a:rPr lang="en-US" altLang="zh-CN" sz="2800" dirty="0"/>
              <a:t>160m</a:t>
            </a:r>
          </a:p>
          <a:p>
            <a:pPr marL="0" indent="0">
              <a:lnSpc>
                <a:spcPct val="114000"/>
              </a:lnSpc>
              <a:buNone/>
            </a:pPr>
            <a:r>
              <a:rPr lang="en-US" altLang="zh-CN" sz="2800" dirty="0"/>
              <a:t>B</a:t>
            </a:r>
            <a:r>
              <a:rPr lang="zh-CN" altLang="en-US" sz="2800" dirty="0"/>
              <a:t>、增加</a:t>
            </a:r>
            <a:r>
              <a:rPr lang="en-US" altLang="zh-CN" sz="2800" dirty="0"/>
              <a:t>80m</a:t>
            </a:r>
          </a:p>
          <a:p>
            <a:pPr marL="0" indent="0">
              <a:lnSpc>
                <a:spcPct val="114000"/>
              </a:lnSpc>
              <a:buNone/>
            </a:pPr>
            <a:r>
              <a:rPr lang="en-US" altLang="zh-CN" sz="2800" dirty="0"/>
              <a:t>C</a:t>
            </a:r>
            <a:r>
              <a:rPr lang="zh-CN" altLang="en-US" sz="2800" dirty="0"/>
              <a:t>、减少</a:t>
            </a:r>
            <a:r>
              <a:rPr lang="en-US" altLang="zh-CN" sz="2800" dirty="0"/>
              <a:t>160m</a:t>
            </a:r>
          </a:p>
          <a:p>
            <a:pPr marL="0" indent="0">
              <a:lnSpc>
                <a:spcPct val="114000"/>
              </a:lnSpc>
              <a:buNone/>
            </a:pPr>
            <a:r>
              <a:rPr lang="en-US" altLang="zh-CN" sz="2800" dirty="0"/>
              <a:t>D</a:t>
            </a:r>
            <a:r>
              <a:rPr lang="zh-CN" altLang="en-US" sz="2800" dirty="0"/>
              <a:t>、减少</a:t>
            </a:r>
            <a:r>
              <a:rPr lang="en-US" altLang="zh-CN" sz="2800" dirty="0"/>
              <a:t>80m</a:t>
            </a:r>
          </a:p>
        </p:txBody>
      </p:sp>
    </p:spTree>
    <p:extLst>
      <p:ext uri="{BB962C8B-B14F-4D97-AF65-F5344CB8AC3E}">
        <p14:creationId xmlns:p14="http://schemas.microsoft.com/office/powerpoint/2010/main" val="21758483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942" y="692696"/>
                <a:ext cx="9066212" cy="1584176"/>
              </a:xfrm>
            </p:spPr>
            <p:txBody>
              <a:bodyPr/>
              <a:lstStyle/>
              <a:p>
                <a:pPr marL="0" indent="0">
                  <a:lnSpc>
                    <a:spcPct val="114000"/>
                  </a:lnSpc>
                  <a:buNone/>
                </a:pPr>
                <a:r>
                  <a:rPr lang="zh-CN" altLang="en-US" sz="2800" dirty="0"/>
                  <a:t>设</a:t>
                </a:r>
                <a:r>
                  <a:rPr lang="en-US" altLang="zh-CN" sz="2800" dirty="0"/>
                  <a:t>v = 200000km/s, v’ = 1Gb/s</a:t>
                </a:r>
                <a:r>
                  <a:rPr lang="zh-CN" altLang="en-US" sz="2800" dirty="0"/>
                  <a:t>，设最远的两个站点之间的距离为</a:t>
                </a:r>
                <a:r>
                  <a:rPr lang="en-US" altLang="zh-CN" sz="2800" dirty="0"/>
                  <a:t>d</a:t>
                </a:r>
                <a:r>
                  <a:rPr lang="zh-CN" altLang="en-US" sz="2800" dirty="0"/>
                  <a:t>，则单程的传播时延</a:t>
                </a:r>
                <a:endParaRPr lang="en-US" altLang="zh-CN" sz="2800" dirty="0"/>
              </a:p>
              <a:p>
                <a:pPr marL="0" indent="0">
                  <a:lnSpc>
                    <a:spcPct val="114000"/>
                  </a:lnSpc>
                  <a:buNone/>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𝝉</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𝒅</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𝒗</m:t>
                      </m:r>
                      <m:r>
                        <a:rPr lang="zh-CN" altLang="en-US" sz="2800" i="1">
                          <a:latin typeface="Cambria Math" panose="02040503050406030204" pitchFamily="18" charset="0"/>
                        </a:rPr>
                        <m:t>，</m:t>
                      </m:r>
                    </m:oMath>
                  </m:oMathPara>
                </a14:m>
                <a:endParaRPr lang="en-US" altLang="zh-CN" sz="2800" dirty="0"/>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942" y="692696"/>
                <a:ext cx="9066212" cy="1584176"/>
              </a:xfrm>
              <a:blipFill>
                <a:blip r:embed="rId3"/>
                <a:stretch>
                  <a:fillRect l="-1412" t="-4231" r="-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7361C34A-910C-C5CF-54DC-A2E496C415F9}"/>
                  </a:ext>
                </a:extLst>
              </p:cNvPr>
              <p:cNvSpPr txBox="1">
                <a:spLocks noChangeArrowheads="1"/>
              </p:cNvSpPr>
              <p:nvPr/>
            </p:nvSpPr>
            <p:spPr bwMode="auto">
              <a:xfrm>
                <a:off x="488504" y="2303032"/>
                <a:ext cx="9066212" cy="34302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所以最小帧长</a:t>
                </a:r>
                <a14:m>
                  <m:oMath xmlns:m="http://schemas.openxmlformats.org/officeDocument/2006/math">
                    <m:r>
                      <a:rPr lang="en-US" altLang="zh-CN" sz="2800" i="1" kern="0" smtClean="0">
                        <a:latin typeface="Cambria Math" panose="02040503050406030204" pitchFamily="18" charset="0"/>
                      </a:rPr>
                      <m:t>𝒙</m:t>
                    </m:r>
                    <m:r>
                      <a:rPr lang="en-US" altLang="zh-CN" sz="2800" kern="0" smtClean="0">
                        <a:latin typeface="Cambria Math" panose="02040503050406030204" pitchFamily="18" charset="0"/>
                      </a:rPr>
                      <m:t>=</m:t>
                    </m:r>
                    <m:r>
                      <a:rPr lang="en-US" altLang="zh-CN" sz="2800" i="1" kern="0" smtClean="0">
                        <a:latin typeface="Cambria Math" panose="02040503050406030204" pitchFamily="18" charset="0"/>
                      </a:rPr>
                      <m:t>𝟐</m:t>
                    </m:r>
                    <m:r>
                      <a:rPr lang="zh-CN" altLang="en-US" sz="2800" i="1" kern="0" smtClean="0">
                        <a:latin typeface="Cambria Math" panose="02040503050406030204" pitchFamily="18" charset="0"/>
                      </a:rPr>
                      <m:t>𝝉</m:t>
                    </m:r>
                    <m:sSup>
                      <m:sSupPr>
                        <m:ctrlPr>
                          <a:rPr lang="en-US" altLang="zh-CN" sz="2800" i="1" kern="0" smtClean="0">
                            <a:latin typeface="Cambria Math" panose="02040503050406030204" pitchFamily="18" charset="0"/>
                          </a:rPr>
                        </m:ctrlPr>
                      </m:sSupPr>
                      <m:e>
                        <m:r>
                          <a:rPr lang="en-US" altLang="zh-CN" sz="2800" i="1" kern="0" smtClean="0">
                            <a:latin typeface="Cambria Math" panose="02040503050406030204" pitchFamily="18" charset="0"/>
                          </a:rPr>
                          <m:t>𝒗</m:t>
                        </m:r>
                      </m:e>
                      <m:sup>
                        <m:r>
                          <a:rPr lang="en-US" altLang="zh-CN" sz="2800" i="1" kern="0" smtClean="0">
                            <a:latin typeface="Cambria Math" panose="02040503050406030204" pitchFamily="18" charset="0"/>
                          </a:rPr>
                          <m:t>′</m:t>
                        </m:r>
                      </m:sup>
                    </m:sSup>
                    <m:r>
                      <a:rPr lang="en-US" altLang="zh-CN" sz="2800" i="1" kern="0" smtClean="0">
                        <a:latin typeface="Cambria Math" panose="02040503050406030204" pitchFamily="18" charset="0"/>
                      </a:rPr>
                      <m:t>=</m:t>
                    </m:r>
                    <m:r>
                      <a:rPr lang="en-US" altLang="zh-CN" sz="2800" i="1" kern="0" smtClean="0">
                        <a:latin typeface="Cambria Math" panose="02040503050406030204" pitchFamily="18" charset="0"/>
                      </a:rPr>
                      <m:t>𝟐</m:t>
                    </m:r>
                    <m:r>
                      <a:rPr lang="en-US" altLang="zh-CN" sz="2800" i="1" kern="0" smtClean="0">
                        <a:latin typeface="Cambria Math" panose="02040503050406030204" pitchFamily="18" charset="0"/>
                      </a:rPr>
                      <m:t>𝒅</m:t>
                    </m:r>
                    <m:sSup>
                      <m:sSupPr>
                        <m:ctrlPr>
                          <a:rPr lang="en-US" altLang="zh-CN" sz="2800" i="1" kern="0" smtClean="0">
                            <a:latin typeface="Cambria Math" panose="02040503050406030204" pitchFamily="18" charset="0"/>
                          </a:rPr>
                        </m:ctrlPr>
                      </m:sSupPr>
                      <m:e>
                        <m:r>
                          <a:rPr lang="en-US" altLang="zh-CN" sz="2800" i="1" kern="0" smtClean="0">
                            <a:latin typeface="Cambria Math" panose="02040503050406030204" pitchFamily="18" charset="0"/>
                          </a:rPr>
                          <m:t>𝒗</m:t>
                        </m:r>
                      </m:e>
                      <m:sup>
                        <m:r>
                          <a:rPr lang="en-US" altLang="zh-CN" sz="2800" i="1" kern="0" smtClean="0">
                            <a:latin typeface="Cambria Math" panose="02040503050406030204" pitchFamily="18" charset="0"/>
                          </a:rPr>
                          <m:t>′</m:t>
                        </m:r>
                      </m:sup>
                    </m:sSup>
                    <m:r>
                      <a:rPr lang="en-US" altLang="zh-CN" sz="2800" i="1" kern="0" smtClean="0">
                        <a:latin typeface="Cambria Math" panose="02040503050406030204" pitchFamily="18" charset="0"/>
                      </a:rPr>
                      <m:t>/</m:t>
                    </m:r>
                    <m:r>
                      <a:rPr lang="en-US" altLang="zh-CN" sz="2800" i="1" kern="0" smtClean="0">
                        <a:latin typeface="Cambria Math" panose="02040503050406030204" pitchFamily="18" charset="0"/>
                      </a:rPr>
                      <m:t>𝒗</m:t>
                    </m:r>
                  </m:oMath>
                </a14:m>
                <a:r>
                  <a:rPr lang="zh-CN" altLang="en-US" sz="2800" kern="0" dirty="0"/>
                  <a:t>，设</a:t>
                </a:r>
                <a14:m>
                  <m:oMath xmlns:m="http://schemas.openxmlformats.org/officeDocument/2006/math">
                    <m:sSub>
                      <m:sSubPr>
                        <m:ctrlPr>
                          <a:rPr lang="en-US" altLang="zh-CN" sz="2800" i="1" kern="0" smtClean="0">
                            <a:latin typeface="Cambria Math" panose="02040503050406030204" pitchFamily="18" charset="0"/>
                          </a:rPr>
                        </m:ctrlPr>
                      </m:sSubPr>
                      <m:e>
                        <m:r>
                          <a:rPr lang="en-US" altLang="zh-CN" sz="2800" i="1" kern="0" smtClean="0">
                            <a:latin typeface="Cambria Math" panose="02040503050406030204" pitchFamily="18" charset="0"/>
                          </a:rPr>
                          <m:t>𝒙</m:t>
                        </m:r>
                      </m:e>
                      <m:sub>
                        <m:r>
                          <a:rPr lang="en-US" altLang="zh-CN" sz="2800" i="1" kern="0" smtClean="0">
                            <a:latin typeface="Cambria Math" panose="02040503050406030204" pitchFamily="18" charset="0"/>
                          </a:rPr>
                          <m:t>𝟏</m:t>
                        </m:r>
                      </m:sub>
                    </m:sSub>
                    <m:r>
                      <a:rPr lang="en-US" altLang="zh-CN" sz="2800" i="1" kern="0" smtClean="0">
                        <a:latin typeface="Cambria Math" panose="02040503050406030204" pitchFamily="18" charset="0"/>
                      </a:rPr>
                      <m:t>−</m:t>
                    </m:r>
                    <m:sSub>
                      <m:sSubPr>
                        <m:ctrlPr>
                          <a:rPr lang="en-US" altLang="zh-CN" sz="2800" i="1" kern="0">
                            <a:latin typeface="Cambria Math" panose="02040503050406030204" pitchFamily="18" charset="0"/>
                          </a:rPr>
                        </m:ctrlPr>
                      </m:sSubPr>
                      <m:e>
                        <m:r>
                          <a:rPr lang="en-US" altLang="zh-CN" sz="2800" i="1" kern="0">
                            <a:latin typeface="Cambria Math" panose="02040503050406030204" pitchFamily="18" charset="0"/>
                          </a:rPr>
                          <m:t>𝒙</m:t>
                        </m:r>
                      </m:e>
                      <m:sub>
                        <m:r>
                          <a:rPr lang="en-US" altLang="zh-CN" sz="2800" i="1" kern="0" smtClean="0">
                            <a:latin typeface="Cambria Math" panose="02040503050406030204" pitchFamily="18" charset="0"/>
                          </a:rPr>
                          <m:t>𝟐</m:t>
                        </m:r>
                      </m:sub>
                    </m:sSub>
                    <m:r>
                      <a:rPr lang="en-US" altLang="zh-CN" sz="2800" i="1" kern="0" smtClean="0">
                        <a:latin typeface="Cambria Math" panose="02040503050406030204" pitchFamily="18" charset="0"/>
                      </a:rPr>
                      <m:t>=</m:t>
                    </m:r>
                    <m:r>
                      <a:rPr lang="en-US" altLang="zh-CN" sz="2800" i="1" kern="0" smtClean="0">
                        <a:latin typeface="Cambria Math" panose="02040503050406030204" pitchFamily="18" charset="0"/>
                      </a:rPr>
                      <m:t>𝟖𝟎𝟎</m:t>
                    </m:r>
                  </m:oMath>
                </a14:m>
                <a:r>
                  <a:rPr lang="en-US" altLang="zh-CN" sz="2800" kern="0" dirty="0"/>
                  <a:t>bit</a:t>
                </a:r>
                <a:r>
                  <a:rPr lang="zh-CN" altLang="en-US" sz="2800" kern="0" dirty="0"/>
                  <a:t>，那么</a:t>
                </a:r>
                <a:endParaRPr lang="en-US" altLang="zh-CN" sz="2800" kern="0" dirty="0"/>
              </a:p>
              <a:p>
                <a:pPr marL="0" indent="0" algn="ctr">
                  <a:lnSpc>
                    <a:spcPct val="114000"/>
                  </a:lnSpc>
                  <a:buFont typeface="Wingdings" pitchFamily="2" charset="2"/>
                  <a:buNone/>
                </a:pPr>
                <a14:m>
                  <m:oMath xmlns:m="http://schemas.openxmlformats.org/officeDocument/2006/math">
                    <m:r>
                      <a:rPr lang="en-US" altLang="zh-CN" sz="2800" i="1" kern="0">
                        <a:latin typeface="Cambria Math" panose="02040503050406030204" pitchFamily="18" charset="0"/>
                        <a:ea typeface="Cambria Math" panose="02040503050406030204" pitchFamily="18" charset="0"/>
                      </a:rPr>
                      <m:t>𝟖</m:t>
                    </m:r>
                    <m:r>
                      <a:rPr lang="en-US" altLang="zh-CN" sz="2800" i="1" kern="0" smtClean="0">
                        <a:latin typeface="Cambria Math" panose="02040503050406030204" pitchFamily="18" charset="0"/>
                        <a:ea typeface="Cambria Math" panose="02040503050406030204" pitchFamily="18" charset="0"/>
                      </a:rPr>
                      <m:t>𝟎𝟎</m:t>
                    </m:r>
                    <m:r>
                      <a:rPr lang="en-US" altLang="zh-CN" sz="2800" i="1" kern="0" smtClean="0">
                        <a:latin typeface="Cambria Math" panose="02040503050406030204" pitchFamily="18" charset="0"/>
                        <a:ea typeface="Cambria Math" panose="02040503050406030204" pitchFamily="18" charset="0"/>
                      </a:rPr>
                      <m:t>𝒃𝒊𝒕</m:t>
                    </m:r>
                    <m:r>
                      <a:rPr lang="en-US" altLang="zh-CN" sz="2800" i="1" kern="0" smtClean="0">
                        <a:latin typeface="Cambria Math" panose="02040503050406030204" pitchFamily="18" charset="0"/>
                      </a:rPr>
                      <m:t>=</m:t>
                    </m:r>
                    <m:r>
                      <a:rPr lang="en-US" altLang="zh-CN" sz="2800" i="1" kern="0" smtClean="0">
                        <a:latin typeface="Cambria Math" panose="02040503050406030204" pitchFamily="18" charset="0"/>
                      </a:rPr>
                      <m:t>𝟐</m:t>
                    </m:r>
                    <m:r>
                      <a:rPr lang="en-US" altLang="zh-CN" sz="2800" i="1" kern="0" smtClean="0">
                        <a:latin typeface="Cambria Math" panose="02040503050406030204" pitchFamily="18" charset="0"/>
                      </a:rPr>
                      <m:t>(</m:t>
                    </m:r>
                    <m:sSub>
                      <m:sSubPr>
                        <m:ctrlPr>
                          <a:rPr lang="en-US" altLang="zh-CN" sz="2800" i="1" kern="0" smtClean="0">
                            <a:latin typeface="Cambria Math" panose="02040503050406030204" pitchFamily="18" charset="0"/>
                          </a:rPr>
                        </m:ctrlPr>
                      </m:sSubPr>
                      <m:e>
                        <m:r>
                          <a:rPr lang="en-US" altLang="zh-CN" sz="2800" i="1" kern="0" smtClean="0">
                            <a:latin typeface="Cambria Math" panose="02040503050406030204" pitchFamily="18" charset="0"/>
                          </a:rPr>
                          <m:t>𝒅</m:t>
                        </m:r>
                      </m:e>
                      <m:sub>
                        <m:r>
                          <a:rPr lang="en-US" altLang="zh-CN" sz="2800" i="1" kern="0" smtClean="0">
                            <a:latin typeface="Cambria Math" panose="02040503050406030204" pitchFamily="18" charset="0"/>
                          </a:rPr>
                          <m:t>𝟏</m:t>
                        </m:r>
                      </m:sub>
                    </m:sSub>
                    <m:r>
                      <a:rPr lang="en-US" altLang="zh-CN" sz="2800" i="1" kern="0" smtClean="0">
                        <a:latin typeface="Cambria Math" panose="02040503050406030204" pitchFamily="18" charset="0"/>
                      </a:rPr>
                      <m:t>−</m:t>
                    </m:r>
                    <m:sSub>
                      <m:sSubPr>
                        <m:ctrlPr>
                          <a:rPr lang="en-US" altLang="zh-CN" sz="2800" i="1" kern="0">
                            <a:latin typeface="Cambria Math" panose="02040503050406030204" pitchFamily="18" charset="0"/>
                          </a:rPr>
                        </m:ctrlPr>
                      </m:sSubPr>
                      <m:e>
                        <m:r>
                          <a:rPr lang="en-US" altLang="zh-CN" sz="2800" i="1" kern="0">
                            <a:latin typeface="Cambria Math" panose="02040503050406030204" pitchFamily="18" charset="0"/>
                          </a:rPr>
                          <m:t>𝒅</m:t>
                        </m:r>
                      </m:e>
                      <m:sub>
                        <m:r>
                          <a:rPr lang="en-US" altLang="zh-CN" sz="2800" i="1" kern="0" smtClean="0">
                            <a:latin typeface="Cambria Math" panose="02040503050406030204" pitchFamily="18" charset="0"/>
                          </a:rPr>
                          <m:t>𝟐</m:t>
                        </m:r>
                      </m:sub>
                    </m:sSub>
                    <m:r>
                      <a:rPr lang="en-US" altLang="zh-CN" sz="2800" i="1" kern="0" smtClean="0">
                        <a:latin typeface="Cambria Math" panose="02040503050406030204" pitchFamily="18" charset="0"/>
                      </a:rPr>
                      <m:t>)</m:t>
                    </m:r>
                    <m:sSup>
                      <m:sSupPr>
                        <m:ctrlPr>
                          <a:rPr lang="en-US" altLang="zh-CN" sz="2800" i="1" kern="0" smtClean="0">
                            <a:latin typeface="Cambria Math" panose="02040503050406030204" pitchFamily="18" charset="0"/>
                          </a:rPr>
                        </m:ctrlPr>
                      </m:sSupPr>
                      <m:e>
                        <m:r>
                          <a:rPr lang="en-US" altLang="zh-CN" sz="2800" i="1" kern="0" smtClean="0">
                            <a:latin typeface="Cambria Math" panose="02040503050406030204" pitchFamily="18" charset="0"/>
                          </a:rPr>
                          <m:t>𝒗</m:t>
                        </m:r>
                      </m:e>
                      <m:sup>
                        <m:r>
                          <a:rPr lang="en-US" altLang="zh-CN" sz="2800" i="1" kern="0" smtClean="0">
                            <a:latin typeface="Cambria Math" panose="02040503050406030204" pitchFamily="18" charset="0"/>
                          </a:rPr>
                          <m:t>′</m:t>
                        </m:r>
                      </m:sup>
                    </m:sSup>
                    <m:r>
                      <a:rPr lang="en-US" altLang="zh-CN" sz="2800" i="1" kern="0" smtClean="0">
                        <a:latin typeface="Cambria Math" panose="02040503050406030204" pitchFamily="18" charset="0"/>
                      </a:rPr>
                      <m:t>/</m:t>
                    </m:r>
                    <m:r>
                      <a:rPr lang="en-US" altLang="zh-CN" sz="2800" i="1" kern="0" smtClean="0">
                        <a:latin typeface="Cambria Math" panose="02040503050406030204" pitchFamily="18" charset="0"/>
                      </a:rPr>
                      <m:t>𝒗</m:t>
                    </m:r>
                  </m:oMath>
                </a14:m>
                <a:r>
                  <a:rPr lang="en-US" altLang="zh-CN" sz="2800" kern="0" dirty="0"/>
                  <a:t>,</a:t>
                </a:r>
              </a:p>
              <a:p>
                <a:pPr marL="0" indent="0">
                  <a:lnSpc>
                    <a:spcPct val="114000"/>
                  </a:lnSpc>
                  <a:buNone/>
                </a:pPr>
                <a:r>
                  <a:rPr lang="zh-CN" altLang="en-US" sz="2800" kern="0" dirty="0"/>
                  <a:t>解得</a:t>
                </a:r>
                <a14:m>
                  <m:oMath xmlns:m="http://schemas.openxmlformats.org/officeDocument/2006/math">
                    <m:sSub>
                      <m:sSubPr>
                        <m:ctrlPr>
                          <a:rPr lang="en-US" altLang="zh-CN" sz="2800" i="1" kern="0" smtClean="0">
                            <a:latin typeface="Cambria Math" panose="02040503050406030204" pitchFamily="18" charset="0"/>
                          </a:rPr>
                        </m:ctrlPr>
                      </m:sSubPr>
                      <m:e>
                        <m:r>
                          <a:rPr lang="en-US" altLang="zh-CN" sz="2800" i="1" kern="0" smtClean="0">
                            <a:latin typeface="Cambria Math" panose="02040503050406030204" pitchFamily="18" charset="0"/>
                          </a:rPr>
                          <m:t>𝒅</m:t>
                        </m:r>
                      </m:e>
                      <m:sub>
                        <m:r>
                          <a:rPr lang="en-US" altLang="zh-CN" sz="2800" i="1" kern="0" smtClean="0">
                            <a:latin typeface="Cambria Math" panose="02040503050406030204" pitchFamily="18" charset="0"/>
                          </a:rPr>
                          <m:t>𝟏</m:t>
                        </m:r>
                      </m:sub>
                    </m:sSub>
                    <m:r>
                      <a:rPr lang="en-US" altLang="zh-CN" sz="2800" i="1" kern="0" smtClean="0">
                        <a:latin typeface="Cambria Math" panose="02040503050406030204" pitchFamily="18" charset="0"/>
                      </a:rPr>
                      <m:t>−</m:t>
                    </m:r>
                    <m:sSub>
                      <m:sSubPr>
                        <m:ctrlPr>
                          <a:rPr lang="en-US" altLang="zh-CN" sz="2800" i="1" kern="0">
                            <a:latin typeface="Cambria Math" panose="02040503050406030204" pitchFamily="18" charset="0"/>
                          </a:rPr>
                        </m:ctrlPr>
                      </m:sSubPr>
                      <m:e>
                        <m:r>
                          <a:rPr lang="en-US" altLang="zh-CN" sz="2800" i="1" kern="0">
                            <a:latin typeface="Cambria Math" panose="02040503050406030204" pitchFamily="18" charset="0"/>
                          </a:rPr>
                          <m:t>𝒅</m:t>
                        </m:r>
                      </m:e>
                      <m:sub>
                        <m:r>
                          <a:rPr lang="en-US" altLang="zh-CN" sz="2800" i="1" kern="0" smtClean="0">
                            <a:latin typeface="Cambria Math" panose="02040503050406030204" pitchFamily="18" charset="0"/>
                          </a:rPr>
                          <m:t>𝟐</m:t>
                        </m:r>
                      </m:sub>
                    </m:sSub>
                    <m:r>
                      <a:rPr lang="en-US" altLang="zh-CN" sz="2800" i="1" kern="0">
                        <a:latin typeface="Cambria Math" panose="02040503050406030204" pitchFamily="18" charset="0"/>
                      </a:rPr>
                      <m:t>=</m:t>
                    </m:r>
                    <m:r>
                      <a:rPr lang="en-US" altLang="zh-CN" sz="2800" b="1" i="1" kern="0" smtClean="0">
                        <a:latin typeface="Cambria Math" panose="02040503050406030204" pitchFamily="18" charset="0"/>
                      </a:rPr>
                      <m:t>𝟖𝟎</m:t>
                    </m:r>
                  </m:oMath>
                </a14:m>
                <a:r>
                  <a:rPr lang="en-US" altLang="zh-CN" sz="2800" kern="0" dirty="0"/>
                  <a:t>m</a:t>
                </a:r>
                <a:r>
                  <a:rPr lang="zh-CN" altLang="en-US" sz="2800" kern="0" dirty="0"/>
                  <a:t>，</a:t>
                </a:r>
                <a:endParaRPr lang="en-US" altLang="zh-CN" sz="2800" kern="0" dirty="0"/>
              </a:p>
              <a:p>
                <a:pPr marL="0" indent="0">
                  <a:lnSpc>
                    <a:spcPct val="114000"/>
                  </a:lnSpc>
                  <a:buNone/>
                </a:pPr>
                <a:r>
                  <a:rPr lang="zh-CN" altLang="en-US" sz="2800" kern="0" dirty="0"/>
                  <a:t>所以减少</a:t>
                </a:r>
                <a:r>
                  <a:rPr lang="en-US" altLang="zh-CN" sz="2800" kern="0" dirty="0"/>
                  <a:t>80m</a:t>
                </a:r>
                <a:r>
                  <a:rPr lang="zh-CN" altLang="en-US" sz="2800" kern="0" dirty="0"/>
                  <a:t>，选</a:t>
                </a:r>
                <a:r>
                  <a:rPr lang="en-US" altLang="zh-CN" sz="2800" kern="0" dirty="0"/>
                  <a:t>D</a:t>
                </a:r>
                <a:r>
                  <a:rPr lang="zh-CN" altLang="en-US" sz="2800" kern="0" dirty="0"/>
                  <a:t>。</a:t>
                </a:r>
                <a:endParaRPr lang="en-US" altLang="zh-CN" sz="2800" kern="0" dirty="0"/>
              </a:p>
              <a:p>
                <a:pPr marL="0" indent="0">
                  <a:lnSpc>
                    <a:spcPct val="114000"/>
                  </a:lnSpc>
                  <a:buFont typeface="Wingdings" pitchFamily="2" charset="2"/>
                  <a:buNone/>
                </a:pPr>
                <a:endParaRPr lang="en-US" altLang="zh-CN" sz="2800" kern="0" dirty="0"/>
              </a:p>
            </p:txBody>
          </p:sp>
        </mc:Choice>
        <mc:Fallback xmlns="">
          <p:sp>
            <p:nvSpPr>
              <p:cNvPr id="2" name="Rectangle 3">
                <a:extLst>
                  <a:ext uri="{FF2B5EF4-FFF2-40B4-BE49-F238E27FC236}">
                    <a16:creationId xmlns:a16="http://schemas.microsoft.com/office/drawing/2014/main" id="{7361C34A-910C-C5CF-54DC-A2E496C415F9}"/>
                  </a:ext>
                </a:extLst>
              </p:cNvPr>
              <p:cNvSpPr txBox="1">
                <a:spLocks noRot="1" noChangeAspect="1" noMove="1" noResize="1" noEditPoints="1" noAdjustHandles="1" noChangeArrowheads="1" noChangeShapeType="1" noTextEdit="1"/>
              </p:cNvSpPr>
              <p:nvPr/>
            </p:nvSpPr>
            <p:spPr bwMode="auto">
              <a:xfrm>
                <a:off x="488504" y="2303032"/>
                <a:ext cx="9066212" cy="3430224"/>
              </a:xfrm>
              <a:prstGeom prst="rect">
                <a:avLst/>
              </a:prstGeom>
              <a:blipFill>
                <a:blip r:embed="rId4"/>
                <a:stretch>
                  <a:fillRect l="-1345" t="-1957" r="-538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8134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942" y="692696"/>
            <a:ext cx="9066212" cy="4032448"/>
          </a:xfrm>
        </p:spPr>
        <p:txBody>
          <a:bodyPr/>
          <a:lstStyle/>
          <a:p>
            <a:pPr marL="0" indent="0">
              <a:lnSpc>
                <a:spcPct val="114000"/>
              </a:lnSpc>
              <a:buNone/>
            </a:pPr>
            <a:r>
              <a:rPr lang="en-US" altLang="zh-CN" sz="2800" dirty="0"/>
              <a:t>4</a:t>
            </a:r>
            <a:r>
              <a:rPr lang="zh-CN" altLang="en-US" sz="2800" dirty="0"/>
              <a:t>、假设一个采用</a:t>
            </a:r>
            <a:r>
              <a:rPr lang="en-US" altLang="zh-CN" sz="2800" dirty="0"/>
              <a:t>CSMA/CD</a:t>
            </a:r>
            <a:r>
              <a:rPr lang="zh-CN" altLang="en-US" sz="2800" dirty="0"/>
              <a:t>协议的</a:t>
            </a:r>
            <a:r>
              <a:rPr lang="en-US" altLang="zh-CN" sz="2800" dirty="0"/>
              <a:t>100Mb/s</a:t>
            </a:r>
            <a:r>
              <a:rPr lang="zh-CN" altLang="en-US" sz="2800" dirty="0"/>
              <a:t>局域网，最小帧长是</a:t>
            </a:r>
            <a:r>
              <a:rPr lang="en-US" altLang="zh-CN" sz="2800" dirty="0"/>
              <a:t>128B</a:t>
            </a:r>
            <a:r>
              <a:rPr lang="zh-CN" altLang="en-US" sz="2800" dirty="0"/>
              <a:t>，则在一个争用期内两个站点之间的单向传播时延最多是（ ）。</a:t>
            </a:r>
            <a:endParaRPr lang="en-US" altLang="zh-CN" sz="2800" dirty="0"/>
          </a:p>
          <a:p>
            <a:pPr marL="0" indent="0">
              <a:lnSpc>
                <a:spcPct val="114000"/>
              </a:lnSpc>
              <a:buNone/>
            </a:pPr>
            <a:r>
              <a:rPr lang="en-US" altLang="zh-CN" sz="2800" dirty="0"/>
              <a:t>A</a:t>
            </a:r>
            <a:r>
              <a:rPr lang="zh-CN" altLang="en-US" sz="2800" dirty="0"/>
              <a:t>、</a:t>
            </a:r>
            <a:r>
              <a:rPr lang="en-US" altLang="zh-CN" sz="2800" dirty="0"/>
              <a:t>2.56</a:t>
            </a:r>
            <a:r>
              <a:rPr lang="en-US" altLang="zh-CN" sz="2800" dirty="0">
                <a:sym typeface="Symbol" pitchFamily="18" charset="2"/>
              </a:rPr>
              <a:t> </a:t>
            </a:r>
            <a:r>
              <a:rPr lang="en-US" altLang="zh-CN" sz="2800" dirty="0"/>
              <a:t>s</a:t>
            </a:r>
          </a:p>
          <a:p>
            <a:pPr marL="0" indent="0">
              <a:lnSpc>
                <a:spcPct val="114000"/>
              </a:lnSpc>
              <a:buNone/>
            </a:pPr>
            <a:r>
              <a:rPr lang="en-US" altLang="zh-CN" sz="2800" dirty="0"/>
              <a:t>B</a:t>
            </a:r>
            <a:r>
              <a:rPr lang="zh-CN" altLang="en-US" sz="2800" dirty="0"/>
              <a:t>、</a:t>
            </a:r>
            <a:r>
              <a:rPr lang="en-US" altLang="zh-CN" sz="2800" dirty="0"/>
              <a:t>5.12</a:t>
            </a:r>
            <a:r>
              <a:rPr lang="en-US" altLang="zh-CN" sz="2800" dirty="0">
                <a:sym typeface="Symbol" pitchFamily="18" charset="2"/>
              </a:rPr>
              <a:t> </a:t>
            </a:r>
            <a:r>
              <a:rPr lang="en-US" altLang="zh-CN" sz="2800" dirty="0"/>
              <a:t>s</a:t>
            </a:r>
          </a:p>
          <a:p>
            <a:pPr marL="0" indent="0">
              <a:lnSpc>
                <a:spcPct val="114000"/>
              </a:lnSpc>
              <a:buNone/>
            </a:pPr>
            <a:r>
              <a:rPr lang="en-US" altLang="zh-CN" sz="2800" dirty="0"/>
              <a:t>C</a:t>
            </a:r>
            <a:r>
              <a:rPr lang="zh-CN" altLang="en-US" sz="2800" dirty="0"/>
              <a:t>、</a:t>
            </a:r>
            <a:r>
              <a:rPr lang="en-US" altLang="zh-CN" sz="2800" dirty="0"/>
              <a:t>10.24</a:t>
            </a:r>
            <a:r>
              <a:rPr lang="en-US" altLang="zh-CN" sz="2800" dirty="0">
                <a:sym typeface="Symbol" pitchFamily="18" charset="2"/>
              </a:rPr>
              <a:t> </a:t>
            </a:r>
            <a:r>
              <a:rPr lang="en-US" altLang="zh-CN" sz="2800" dirty="0"/>
              <a:t>s</a:t>
            </a:r>
          </a:p>
          <a:p>
            <a:pPr marL="0" indent="0">
              <a:lnSpc>
                <a:spcPct val="114000"/>
              </a:lnSpc>
              <a:buNone/>
            </a:pPr>
            <a:r>
              <a:rPr lang="en-US" altLang="zh-CN" sz="2800" dirty="0"/>
              <a:t>D</a:t>
            </a:r>
            <a:r>
              <a:rPr lang="zh-CN" altLang="en-US" sz="2800" dirty="0"/>
              <a:t>、</a:t>
            </a:r>
            <a:r>
              <a:rPr lang="en-US" altLang="zh-CN" sz="2800" dirty="0"/>
              <a:t>20.48</a:t>
            </a:r>
            <a:r>
              <a:rPr lang="en-US" altLang="zh-CN" sz="2800" dirty="0">
                <a:sym typeface="Symbol" pitchFamily="18" charset="2"/>
              </a:rPr>
              <a:t> </a:t>
            </a:r>
            <a:r>
              <a:rPr lang="en-US" altLang="zh-CN" sz="2800" dirty="0"/>
              <a:t>s</a:t>
            </a:r>
          </a:p>
        </p:txBody>
      </p:sp>
    </p:spTree>
    <p:extLst>
      <p:ext uri="{BB962C8B-B14F-4D97-AF65-F5344CB8AC3E}">
        <p14:creationId xmlns:p14="http://schemas.microsoft.com/office/powerpoint/2010/main" val="1602090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942" y="692696"/>
                <a:ext cx="9066212" cy="2736304"/>
              </a:xfrm>
            </p:spPr>
            <p:txBody>
              <a:bodyPr/>
              <a:lstStyle/>
              <a:p>
                <a:pPr marL="0" indent="0">
                  <a:lnSpc>
                    <a:spcPct val="114000"/>
                  </a:lnSpc>
                  <a:buNone/>
                </a:pPr>
                <a:r>
                  <a:rPr lang="zh-CN" altLang="en-US" sz="2800" dirty="0"/>
                  <a:t>设</a:t>
                </a:r>
                <a:r>
                  <a:rPr lang="en-US" altLang="zh-CN" sz="2800" dirty="0"/>
                  <a:t>v = 100Mb/s</a:t>
                </a:r>
                <a:r>
                  <a:rPr lang="zh-CN" altLang="en-US" sz="2800" dirty="0"/>
                  <a:t>，则最小帧长</a:t>
                </a:r>
                <a14:m>
                  <m:oMath xmlns:m="http://schemas.openxmlformats.org/officeDocument/2006/math">
                    <m:r>
                      <a:rPr lang="en-US" altLang="zh-CN" sz="2800" i="1" kern="0" smtClean="0">
                        <a:latin typeface="Cambria Math" panose="02040503050406030204" pitchFamily="18" charset="0"/>
                      </a:rPr>
                      <m:t>𝒙</m:t>
                    </m:r>
                    <m:r>
                      <a:rPr lang="en-US" altLang="zh-CN" sz="2800" kern="0" smtClean="0">
                        <a:latin typeface="Cambria Math" panose="02040503050406030204" pitchFamily="18" charset="0"/>
                      </a:rPr>
                      <m:t>=</m:t>
                    </m:r>
                    <m:r>
                      <a:rPr lang="en-US" altLang="zh-CN" sz="2800" i="1" kern="0" smtClean="0">
                        <a:latin typeface="Cambria Math" panose="02040503050406030204" pitchFamily="18" charset="0"/>
                      </a:rPr>
                      <m:t>𝟐</m:t>
                    </m:r>
                    <m:r>
                      <a:rPr lang="zh-CN" altLang="en-US" sz="2800" i="1" kern="0" smtClean="0">
                        <a:latin typeface="Cambria Math" panose="02040503050406030204" pitchFamily="18" charset="0"/>
                      </a:rPr>
                      <m:t>𝝉</m:t>
                    </m:r>
                    <m:r>
                      <a:rPr lang="en-US" altLang="zh-CN" sz="2800" b="1" i="1" kern="0" smtClean="0">
                        <a:latin typeface="Cambria Math" panose="02040503050406030204" pitchFamily="18" charset="0"/>
                      </a:rPr>
                      <m:t>𝒗</m:t>
                    </m:r>
                  </m:oMath>
                </a14:m>
                <a:r>
                  <a:rPr lang="en-US" altLang="zh-CN" sz="2800" dirty="0"/>
                  <a:t>, </a:t>
                </a:r>
                <a:r>
                  <a:rPr lang="zh-CN" altLang="en-US" sz="2800" dirty="0"/>
                  <a:t>所以</a:t>
                </a:r>
                <a:endParaRPr lang="en-US" altLang="zh-CN" sz="2800" dirty="0"/>
              </a:p>
              <a:p>
                <a:pPr marL="0" indent="0">
                  <a:lnSpc>
                    <a:spcPct val="114000"/>
                  </a:lnSpc>
                  <a:buNone/>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𝝉</m:t>
                      </m:r>
                      <m:r>
                        <a:rPr lang="en-US" altLang="zh-CN" sz="2800"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𝒙</m:t>
                          </m:r>
                        </m:num>
                        <m:den>
                          <m:r>
                            <a:rPr lang="en-US" altLang="zh-CN" sz="2800" b="1" i="1" kern="0" smtClean="0">
                              <a:latin typeface="Cambria Math" panose="02040503050406030204" pitchFamily="18" charset="0"/>
                            </a:rPr>
                            <m:t>𝟐</m:t>
                          </m:r>
                          <m:r>
                            <a:rPr lang="en-US" altLang="zh-CN" sz="2800" b="1" i="1" kern="0" smtClean="0">
                              <a:latin typeface="Cambria Math" panose="02040503050406030204" pitchFamily="18" charset="0"/>
                            </a:rPr>
                            <m:t>𝒗</m:t>
                          </m:r>
                        </m:den>
                      </m:f>
                      <m:r>
                        <a:rPr lang="en-US" altLang="zh-CN" sz="2800" i="1">
                          <a:latin typeface="Cambria Math" panose="02040503050406030204" pitchFamily="18" charset="0"/>
                        </a:rPr>
                        <m:t>=</m:t>
                      </m:r>
                      <m:f>
                        <m:fPr>
                          <m:ctrlPr>
                            <a:rPr lang="en-US" altLang="zh-CN" sz="2800" b="1" i="1" smtClean="0">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𝟏𝟐𝟖</m:t>
                          </m:r>
                          <m:r>
                            <a:rPr lang="en-US" altLang="zh-CN"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𝟖</m:t>
                          </m:r>
                        </m:num>
                        <m:den>
                          <m:r>
                            <a:rPr lang="en-US" altLang="zh-CN" sz="2800">
                              <a:latin typeface="Cambria Math" panose="02040503050406030204" pitchFamily="18" charset="0"/>
                            </a:rPr>
                            <m:t>𝟐</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𝟏𝟎𝟎</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𝟏𝟎</m:t>
                              </m:r>
                            </m:e>
                            <m:sup>
                              <m:r>
                                <a:rPr lang="en-US" altLang="zh-CN" sz="2800" i="1">
                                  <a:latin typeface="Cambria Math" panose="02040503050406030204" pitchFamily="18" charset="0"/>
                                  <a:ea typeface="Cambria Math" panose="02040503050406030204" pitchFamily="18" charset="0"/>
                                </a:rPr>
                                <m:t>𝟔</m:t>
                              </m:r>
                            </m:sup>
                          </m:sSup>
                        </m:den>
                      </m:f>
                      <m:r>
                        <a:rPr lang="en-US" altLang="zh-CN" sz="2800" b="1" i="1" smtClean="0">
                          <a:latin typeface="Cambria Math" panose="02040503050406030204" pitchFamily="18" charset="0"/>
                          <a:ea typeface="Cambria Math" panose="02040503050406030204" pitchFamily="18" charset="0"/>
                        </a:rPr>
                        <m:t>𝒔</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𝟓</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𝟏𝟐</m:t>
                      </m:r>
                      <m:r>
                        <a:rPr lang="zh-CN" altLang="en-US" sz="2800" b="1" i="1" smtClean="0">
                          <a:latin typeface="Cambria Math" panose="02040503050406030204" pitchFamily="18" charset="0"/>
                          <a:ea typeface="Cambria Math" panose="02040503050406030204" pitchFamily="18" charset="0"/>
                        </a:rPr>
                        <m:t>𝝁</m:t>
                      </m:r>
                      <m:r>
                        <a:rPr lang="en-US" altLang="zh-CN" sz="2800" b="1" i="1" smtClean="0">
                          <a:latin typeface="Cambria Math" panose="02040503050406030204" pitchFamily="18" charset="0"/>
                          <a:ea typeface="Cambria Math" panose="02040503050406030204" pitchFamily="18" charset="0"/>
                        </a:rPr>
                        <m:t>𝒔</m:t>
                      </m:r>
                    </m:oMath>
                  </m:oMathPara>
                </a14:m>
                <a:endParaRPr lang="en-US" altLang="zh-CN" sz="2800" dirty="0"/>
              </a:p>
              <a:p>
                <a:pPr marL="0" indent="0">
                  <a:lnSpc>
                    <a:spcPct val="114000"/>
                  </a:lnSpc>
                  <a:buNone/>
                </a:pPr>
                <a:r>
                  <a:rPr lang="zh-CN" altLang="en-US" sz="2800" dirty="0"/>
                  <a:t>选</a:t>
                </a:r>
                <a:r>
                  <a:rPr lang="en-US" altLang="zh-CN" sz="2800" dirty="0"/>
                  <a:t>B</a:t>
                </a:r>
                <a:r>
                  <a:rPr lang="zh-CN" altLang="en-US" sz="2800" dirty="0"/>
                  <a:t>。</a:t>
                </a:r>
                <a:endParaRPr lang="en-US" altLang="zh-CN" sz="2800" dirty="0"/>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942" y="692696"/>
                <a:ext cx="9066212" cy="2736304"/>
              </a:xfrm>
              <a:blipFill>
                <a:blip r:embed="rId3"/>
                <a:stretch>
                  <a:fillRect l="-1412" t="-24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822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 </a:t>
              </a:r>
              <a:r>
                <a:rPr kumimoji="1" lang="zh-CN" altLang="en-US" sz="1800" b="1" dirty="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 </a:t>
              </a:r>
              <a:r>
                <a:rPr kumimoji="1" lang="zh-CN" altLang="en-US" sz="1800" b="1" dirty="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a:latin typeface="+mn-lt"/>
                <a:ea typeface="黑体" pitchFamily="2" charset="-122"/>
              </a:rPr>
              <a:t>使用点对点信道的数据链路层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942" y="692696"/>
            <a:ext cx="9066212" cy="4032448"/>
          </a:xfrm>
        </p:spPr>
        <p:txBody>
          <a:bodyPr/>
          <a:lstStyle/>
          <a:p>
            <a:pPr marL="0" indent="0">
              <a:lnSpc>
                <a:spcPct val="114000"/>
              </a:lnSpc>
              <a:buNone/>
            </a:pPr>
            <a:r>
              <a:rPr lang="en-US" altLang="zh-CN" sz="2800" dirty="0"/>
              <a:t>5</a:t>
            </a:r>
            <a:r>
              <a:rPr lang="zh-CN" altLang="en-US" sz="2800" dirty="0"/>
              <a:t>、某局域网采用</a:t>
            </a:r>
            <a:r>
              <a:rPr lang="en-US" altLang="zh-CN" sz="2800" dirty="0"/>
              <a:t>CSMA/CD</a:t>
            </a:r>
            <a:r>
              <a:rPr lang="zh-CN" altLang="en-US" sz="2800" dirty="0"/>
              <a:t>协议实现介质访问控制，数据传输速率为</a:t>
            </a:r>
            <a:r>
              <a:rPr lang="en-US" altLang="zh-CN" sz="2800" dirty="0"/>
              <a:t>10Mb/s</a:t>
            </a:r>
            <a:r>
              <a:rPr lang="zh-CN" altLang="en-US" sz="2800" dirty="0"/>
              <a:t>，主机甲和主机乙之间的距离是</a:t>
            </a:r>
            <a:r>
              <a:rPr lang="en-US" altLang="zh-CN" sz="2800" dirty="0"/>
              <a:t>2km</a:t>
            </a:r>
            <a:r>
              <a:rPr lang="zh-CN" altLang="en-US" sz="2800" dirty="0"/>
              <a:t>，信号传播速率</a:t>
            </a:r>
            <a:r>
              <a:rPr lang="en-US" altLang="zh-CN" sz="2800" dirty="0"/>
              <a:t>200000km/s</a:t>
            </a:r>
            <a:r>
              <a:rPr lang="zh-CN" altLang="en-US" sz="2800" dirty="0"/>
              <a:t>。</a:t>
            </a:r>
            <a:endParaRPr lang="en-US" altLang="zh-CN" sz="2800" dirty="0"/>
          </a:p>
          <a:p>
            <a:pPr marL="0" indent="0">
              <a:lnSpc>
                <a:spcPct val="114000"/>
              </a:lnSpc>
              <a:buNone/>
            </a:pPr>
            <a:r>
              <a:rPr lang="zh-CN" altLang="en-US" sz="2800" dirty="0"/>
              <a:t>（</a:t>
            </a:r>
            <a:r>
              <a:rPr lang="en-US" altLang="zh-CN" sz="2800" dirty="0"/>
              <a:t>1</a:t>
            </a:r>
            <a:r>
              <a:rPr lang="zh-CN" altLang="en-US" sz="2800" dirty="0"/>
              <a:t>）若主机甲和主机发送数据时发生冲突，则从开始发送数据的时刻起，到两台主机均检测到冲突为止，最短需要经过多长时间？最长需要经过多长时间？（假设主机甲和主机乙在发送数据的过程中，其他主机不发送数据）</a:t>
            </a:r>
            <a:endParaRPr lang="en-US" altLang="zh-CN" sz="2800" dirty="0"/>
          </a:p>
        </p:txBody>
      </p:sp>
    </p:spTree>
    <p:extLst>
      <p:ext uri="{BB962C8B-B14F-4D97-AF65-F5344CB8AC3E}">
        <p14:creationId xmlns:p14="http://schemas.microsoft.com/office/powerpoint/2010/main" val="12326518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r>
              <a:rPr kumimoji="1" lang="en-US" altLang="zh-CN" b="1" dirty="0">
                <a:solidFill>
                  <a:srgbClr val="000099"/>
                </a:solidFill>
                <a:latin typeface="+mn-lt"/>
                <a:ea typeface="黑体" pitchFamily="2" charset="-122"/>
              </a:rPr>
              <a:t> </a:t>
            </a:r>
            <a:r>
              <a:rPr kumimoji="1" lang="en-US" altLang="zh-CN" b="1" dirty="0">
                <a:solidFill>
                  <a:srgbClr val="000099"/>
                </a:solidFill>
                <a:latin typeface="+mn-lt"/>
                <a:ea typeface="黑体" pitchFamily="2" charset="-122"/>
                <a:sym typeface="Symbol" pitchFamily="18" charset="2"/>
              </a:rPr>
              <a:t> </a:t>
            </a:r>
            <a:endParaRPr kumimoji="1" lang="en-US" altLang="zh-CN" b="1"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检测到信道空闲</a:t>
            </a:r>
          </a:p>
          <a:p>
            <a:pPr eaLnBrk="0" hangingPunct="0">
              <a:lnSpc>
                <a:spcPct val="90000"/>
              </a:lnSpc>
            </a:pPr>
            <a:r>
              <a:rPr kumimoji="1" lang="zh-CN" altLang="en-US" b="1" dirty="0">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dirty="0">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0</a:t>
            </a:r>
            <a:endParaRPr kumimoji="1" lang="en-US" altLang="zh-CN" b="1" baseline="30000" dirty="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传播时延记为 </a:t>
            </a:r>
            <a:r>
              <a:rPr lang="zh-CN" altLang="en-US" sz="2400" b="1" i="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p>
        </p:txBody>
      </p:sp>
    </p:spTree>
    <p:extLst>
      <p:ext uri="{BB962C8B-B14F-4D97-AF65-F5344CB8AC3E}">
        <p14:creationId xmlns:p14="http://schemas.microsoft.com/office/powerpoint/2010/main" val="2853872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942" y="692696"/>
                <a:ext cx="9066212" cy="4032448"/>
              </a:xfrm>
            </p:spPr>
            <p:txBody>
              <a:bodyPr/>
              <a:lstStyle/>
              <a:p>
                <a:pPr marL="0" indent="0">
                  <a:lnSpc>
                    <a:spcPct val="114000"/>
                  </a:lnSpc>
                  <a:buNone/>
                </a:pPr>
                <a:r>
                  <a:rPr lang="zh-CN" altLang="en-US" sz="2800" dirty="0"/>
                  <a:t>（</a:t>
                </a:r>
                <a:r>
                  <a:rPr lang="en-US" altLang="zh-CN" sz="2800" dirty="0"/>
                  <a:t>1</a:t>
                </a:r>
                <a:r>
                  <a:rPr lang="zh-CN" altLang="en-US" sz="2800" dirty="0"/>
                  <a:t>）单程传播时延</a:t>
                </a:r>
                <a14:m>
                  <m:oMath xmlns:m="http://schemas.openxmlformats.org/officeDocument/2006/math">
                    <m:r>
                      <a:rPr lang="zh-CN" altLang="en-US" sz="2800" i="1" smtClean="0">
                        <a:latin typeface="Cambria Math" panose="02040503050406030204" pitchFamily="18" charset="0"/>
                      </a:rPr>
                      <m:t>𝝉</m:t>
                    </m:r>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𝟐</m:t>
                        </m:r>
                      </m:num>
                      <m:den>
                        <m:r>
                          <a:rPr lang="en-US" altLang="zh-CN" sz="2800" b="1" i="0" smtClean="0">
                            <a:latin typeface="Cambria Math" panose="02040503050406030204" pitchFamily="18" charset="0"/>
                          </a:rPr>
                          <m:t>𝟐𝟎𝟎𝟎𝟎𝟎</m:t>
                        </m:r>
                      </m:den>
                    </m:f>
                    <m:r>
                      <a:rPr lang="en-US" altLang="zh-CN" sz="2800" b="1" i="0" smtClean="0">
                        <a:latin typeface="Cambria Math" panose="02040503050406030204" pitchFamily="18" charset="0"/>
                      </a:rPr>
                      <m:t>𝐬</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𝟎𝟏𝐦𝐬</m:t>
                    </m:r>
                  </m:oMath>
                </a14:m>
                <a:r>
                  <a:rPr lang="zh-CN" altLang="en-US" sz="2800" dirty="0"/>
                  <a:t>，根据前面的分析两台主机均从开始发送数据的时刻起，到两台主机均检测到冲突为止所用的时间为</a:t>
                </a:r>
                <a14:m>
                  <m:oMath xmlns:m="http://schemas.openxmlformats.org/officeDocument/2006/math">
                    <m:r>
                      <a:rPr lang="en-US" altLang="zh-CN" sz="2800" b="1" i="1" smtClean="0">
                        <a:latin typeface="Cambria Math" panose="02040503050406030204" pitchFamily="18" charset="0"/>
                      </a:rPr>
                      <m:t>𝒕</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r>
                      <a:rPr lang="zh-CN" altLang="en-US" sz="2800" b="1" i="1" smtClean="0">
                        <a:latin typeface="Cambria Math" panose="02040503050406030204" pitchFamily="18" charset="0"/>
                      </a:rPr>
                      <m:t>𝝉</m:t>
                    </m:r>
                    <m:r>
                      <a:rPr lang="en-US" altLang="zh-CN" sz="2800" b="1" i="1" smtClean="0">
                        <a:latin typeface="Cambria Math" panose="02040503050406030204" pitchFamily="18" charset="0"/>
                      </a:rPr>
                      <m:t>−</m:t>
                    </m:r>
                    <m:r>
                      <a:rPr lang="zh-CN" altLang="en-US" sz="2800" b="1" i="1" smtClean="0">
                        <a:latin typeface="Cambria Math" panose="02040503050406030204" pitchFamily="18" charset="0"/>
                      </a:rPr>
                      <m:t>𝜹</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r>
                      <a:rPr lang="en-US" altLang="zh-CN" sz="2800" b="1"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𝜹</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𝝉</m:t>
                    </m:r>
                    <m:r>
                      <a:rPr lang="en-US" altLang="zh-CN" sz="2800" b="1" i="1" smtClean="0">
                        <a:latin typeface="Cambria Math" panose="02040503050406030204" pitchFamily="18" charset="0"/>
                      </a:rPr>
                      <m:t>)</m:t>
                    </m:r>
                  </m:oMath>
                </a14:m>
                <a:r>
                  <a:rPr lang="zh-CN" altLang="en-US" sz="2800" dirty="0"/>
                  <a:t>，所以</a:t>
                </a:r>
                <a14:m>
                  <m:oMath xmlns:m="http://schemas.openxmlformats.org/officeDocument/2006/math">
                    <m:r>
                      <a:rPr lang="zh-CN" altLang="en-US" sz="2800" i="1">
                        <a:latin typeface="Cambria Math" panose="02040503050406030204" pitchFamily="18" charset="0"/>
                      </a:rPr>
                      <m:t>𝜹</m:t>
                    </m:r>
                    <m:r>
                      <a:rPr lang="en-US" altLang="zh-CN" sz="2800" i="1" smtClean="0">
                        <a:latin typeface="Cambria Math" panose="02040503050406030204" pitchFamily="18" charset="0"/>
                      </a:rPr>
                      <m:t>=</m:t>
                    </m:r>
                    <m:r>
                      <a:rPr lang="zh-CN" altLang="en-US" sz="2800" i="1">
                        <a:latin typeface="Cambria Math" panose="02040503050406030204" pitchFamily="18" charset="0"/>
                      </a:rPr>
                      <m:t>𝝉</m:t>
                    </m:r>
                  </m:oMath>
                </a14:m>
                <a:r>
                  <a:rPr lang="zh-CN" altLang="en-US" sz="2800" dirty="0"/>
                  <a:t>时的</a:t>
                </a:r>
                <a:r>
                  <a:rPr lang="en-US" altLang="zh-CN" sz="2800" dirty="0"/>
                  <a:t>t</a:t>
                </a:r>
                <a:r>
                  <a:rPr lang="zh-CN" altLang="en-US" sz="2800" dirty="0"/>
                  <a:t>是最短时间</a:t>
                </a:r>
                <a:r>
                  <a:rPr lang="en-US" altLang="zh-CN" sz="2800" dirty="0"/>
                  <a:t>0.01ms</a:t>
                </a:r>
                <a:r>
                  <a:rPr lang="zh-CN" altLang="en-US" sz="2800" dirty="0"/>
                  <a:t>，</a:t>
                </a:r>
                <a14:m>
                  <m:oMath xmlns:m="http://schemas.openxmlformats.org/officeDocument/2006/math">
                    <m:r>
                      <a:rPr lang="zh-CN" altLang="en-US" sz="2800" i="1">
                        <a:latin typeface="Cambria Math" panose="02040503050406030204" pitchFamily="18" charset="0"/>
                      </a:rPr>
                      <m:t>𝜹</m:t>
                    </m:r>
                    <m:r>
                      <a:rPr lang="en-US" altLang="zh-CN" sz="2800" i="1">
                        <a:latin typeface="Cambria Math" panose="02040503050406030204" pitchFamily="18" charset="0"/>
                      </a:rPr>
                      <m:t>=</m:t>
                    </m:r>
                    <m:r>
                      <a:rPr lang="en-US" altLang="zh-CN" sz="2800" b="1" i="1" smtClean="0">
                        <a:latin typeface="Cambria Math" panose="02040503050406030204" pitchFamily="18" charset="0"/>
                      </a:rPr>
                      <m:t>𝟎</m:t>
                    </m:r>
                  </m:oMath>
                </a14:m>
                <a:r>
                  <a:rPr lang="zh-CN" altLang="en-US" sz="2800" dirty="0"/>
                  <a:t>时的</a:t>
                </a:r>
                <a:r>
                  <a:rPr lang="en-US" altLang="zh-CN" sz="2800" dirty="0"/>
                  <a:t>t</a:t>
                </a:r>
                <a:r>
                  <a:rPr lang="zh-CN" altLang="en-US" sz="2800" dirty="0"/>
                  <a:t>是最长时间</a:t>
                </a:r>
                <a:r>
                  <a:rPr lang="en-US" altLang="zh-CN" sz="2800" dirty="0"/>
                  <a:t>0.02ms</a:t>
                </a:r>
                <a:r>
                  <a:rPr lang="zh-CN" altLang="en-US" sz="2800" dirty="0"/>
                  <a:t>。</a:t>
                </a:r>
                <a:endParaRPr lang="en-US" altLang="zh-CN" sz="2800" dirty="0"/>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942" y="692696"/>
                <a:ext cx="9066212" cy="4032448"/>
              </a:xfrm>
              <a:blipFill>
                <a:blip r:embed="rId3"/>
                <a:stretch>
                  <a:fillRect l="-1412" r="-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6483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942" y="692696"/>
            <a:ext cx="9066212" cy="5184576"/>
          </a:xfrm>
        </p:spPr>
        <p:txBody>
          <a:bodyPr/>
          <a:lstStyle/>
          <a:p>
            <a:pPr marL="0" indent="0">
              <a:lnSpc>
                <a:spcPct val="114000"/>
              </a:lnSpc>
              <a:buNone/>
            </a:pPr>
            <a:r>
              <a:rPr lang="en-US" altLang="zh-CN" sz="2800" dirty="0"/>
              <a:t>5</a:t>
            </a:r>
            <a:r>
              <a:rPr lang="zh-CN" altLang="en-US" sz="2800" dirty="0"/>
              <a:t>、某局域网采用</a:t>
            </a:r>
            <a:r>
              <a:rPr lang="en-US" altLang="zh-CN" sz="2800" dirty="0"/>
              <a:t>CSMA/CD</a:t>
            </a:r>
            <a:r>
              <a:rPr lang="zh-CN" altLang="en-US" sz="2800" dirty="0"/>
              <a:t>协议实现介质访问控制，数据传输速率为</a:t>
            </a:r>
            <a:r>
              <a:rPr lang="en-US" altLang="zh-CN" sz="2800" dirty="0"/>
              <a:t>10Mb/s</a:t>
            </a:r>
            <a:r>
              <a:rPr lang="zh-CN" altLang="en-US" sz="2800" dirty="0"/>
              <a:t>，主机甲和主机乙之间的距离是</a:t>
            </a:r>
            <a:r>
              <a:rPr lang="en-US" altLang="zh-CN" sz="2800" dirty="0"/>
              <a:t>2km</a:t>
            </a:r>
            <a:r>
              <a:rPr lang="zh-CN" altLang="en-US" sz="2800" dirty="0"/>
              <a:t>，信号传播速率</a:t>
            </a:r>
            <a:r>
              <a:rPr lang="en-US" altLang="zh-CN" sz="2800" dirty="0"/>
              <a:t>200000km/s</a:t>
            </a:r>
            <a:r>
              <a:rPr lang="zh-CN" altLang="en-US" sz="2800" dirty="0"/>
              <a:t>。</a:t>
            </a:r>
            <a:endParaRPr lang="en-US" altLang="zh-CN" sz="2800" dirty="0"/>
          </a:p>
          <a:p>
            <a:pPr marL="0" indent="0">
              <a:lnSpc>
                <a:spcPct val="114000"/>
              </a:lnSpc>
              <a:buNone/>
            </a:pPr>
            <a:r>
              <a:rPr lang="zh-CN" altLang="en-US" sz="2800" dirty="0"/>
              <a:t>（</a:t>
            </a:r>
            <a:r>
              <a:rPr lang="en-US" altLang="zh-CN" sz="2800" dirty="0"/>
              <a:t>2</a:t>
            </a:r>
            <a:r>
              <a:rPr lang="zh-CN" altLang="en-US" sz="2800" dirty="0"/>
              <a:t>）若网络不存在任何冲突与差错，主机甲总是以标准的最长以太网数据帧（</a:t>
            </a:r>
            <a:r>
              <a:rPr lang="en-US" altLang="zh-CN" sz="2800" dirty="0"/>
              <a:t>1518</a:t>
            </a:r>
            <a:r>
              <a:rPr lang="zh-CN" altLang="en-US" sz="2800" dirty="0"/>
              <a:t>字节，其中有效数据长度为</a:t>
            </a:r>
            <a:r>
              <a:rPr lang="en-US" altLang="zh-CN" sz="2800" dirty="0"/>
              <a:t>1500</a:t>
            </a:r>
            <a:r>
              <a:rPr lang="zh-CN" altLang="en-US" sz="2800" dirty="0"/>
              <a:t>字节）向主机乙发送数据，主机乙每成功收到一个数据帧后立即向主机甲发送一个</a:t>
            </a:r>
            <a:r>
              <a:rPr lang="en-US" altLang="zh-CN" sz="2800" dirty="0"/>
              <a:t>64</a:t>
            </a:r>
            <a:r>
              <a:rPr lang="zh-CN" altLang="en-US" sz="2800" dirty="0"/>
              <a:t>字节的确认帧，主机甲收到确认帧后方可发送下一个数据帧。两台主机的发送速率都是</a:t>
            </a:r>
            <a:r>
              <a:rPr lang="en-US" altLang="zh-CN" sz="2800" dirty="0"/>
              <a:t>10Mb/s</a:t>
            </a:r>
            <a:r>
              <a:rPr lang="zh-CN" altLang="en-US" sz="2800" dirty="0"/>
              <a:t>。此时主机甲的有效数据传输速率是多少？</a:t>
            </a:r>
            <a:endParaRPr lang="en-US" altLang="zh-CN" sz="2800" dirty="0"/>
          </a:p>
        </p:txBody>
      </p:sp>
    </p:spTree>
    <p:extLst>
      <p:ext uri="{BB962C8B-B14F-4D97-AF65-F5344CB8AC3E}">
        <p14:creationId xmlns:p14="http://schemas.microsoft.com/office/powerpoint/2010/main" val="11442517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942" y="692696"/>
                <a:ext cx="9066212" cy="3096344"/>
              </a:xfrm>
            </p:spPr>
            <p:txBody>
              <a:bodyPr/>
              <a:lstStyle/>
              <a:p>
                <a:pPr marL="0" indent="0">
                  <a:lnSpc>
                    <a:spcPct val="114000"/>
                  </a:lnSpc>
                  <a:buNone/>
                </a:pPr>
                <a:r>
                  <a:rPr lang="zh-CN" altLang="en-US" sz="2800" dirty="0"/>
                  <a:t>（</a:t>
                </a:r>
                <a:r>
                  <a:rPr lang="en-US" altLang="zh-CN" sz="2800" dirty="0"/>
                  <a:t>2</a:t>
                </a:r>
                <a:r>
                  <a:rPr lang="zh-CN" altLang="en-US" sz="2800" dirty="0"/>
                  <a:t>）主机甲从发送开始第一个帧到开始发送第二个帧所用的时间为</a:t>
                </a:r>
                <a:endParaRPr lang="en-US" altLang="zh-CN" sz="2800" b="1"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𝑻</m:t>
                      </m:r>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𝟏𝟓𝟏𝟖</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𝟖</m:t>
                          </m:r>
                        </m:num>
                        <m:den>
                          <m:r>
                            <a:rPr lang="en-US" altLang="zh-CN" sz="2800" b="1" i="1" smtClean="0">
                              <a:latin typeface="Cambria Math" panose="02040503050406030204" pitchFamily="18" charset="0"/>
                            </a:rPr>
                            <m:t>𝟏𝟎</m:t>
                          </m:r>
                          <m:r>
                            <a:rPr lang="en-US" altLang="zh-CN" sz="2800" b="1" i="1" smtClean="0">
                              <a:latin typeface="Cambria Math" panose="02040503050406030204" pitchFamily="18" charset="0"/>
                              <a:ea typeface="Cambria Math" panose="02040503050406030204" pitchFamily="18" charset="0"/>
                            </a:rPr>
                            <m:t>×</m:t>
                          </m:r>
                          <m:sSup>
                            <m:sSupPr>
                              <m:ctrlPr>
                                <a:rPr lang="en-US" altLang="zh-CN" sz="2800" b="1"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𝟏𝟎</m:t>
                              </m:r>
                            </m:e>
                            <m:sup>
                              <m:r>
                                <a:rPr lang="en-US" altLang="zh-CN" sz="2800" b="1" i="1" smtClean="0">
                                  <a:latin typeface="Cambria Math" panose="02040503050406030204" pitchFamily="18" charset="0"/>
                                  <a:ea typeface="Cambria Math" panose="02040503050406030204" pitchFamily="18" charset="0"/>
                                </a:rPr>
                                <m:t>𝟔</m:t>
                              </m:r>
                            </m:sup>
                          </m:sSup>
                        </m:den>
                      </m:f>
                      <m:r>
                        <a:rPr lang="en-US" altLang="zh-CN" sz="2800" b="1" i="0" smtClean="0">
                          <a:latin typeface="Cambria Math" panose="02040503050406030204" pitchFamily="18" charset="0"/>
                        </a:rPr>
                        <m:t>𝐬</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𝟎𝟏𝐦𝐬</m:t>
                      </m:r>
                      <m:r>
                        <a:rPr lang="en-US" altLang="zh-CN" sz="2800" b="1" i="0"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1" i="1" smtClean="0">
                              <a:latin typeface="Cambria Math" panose="02040503050406030204" pitchFamily="18" charset="0"/>
                            </a:rPr>
                            <m:t>𝟔𝟒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𝟖</m:t>
                          </m:r>
                        </m:num>
                        <m:den>
                          <m:r>
                            <a:rPr lang="en-US" altLang="zh-CN" sz="2800" i="1">
                              <a:latin typeface="Cambria Math" panose="02040503050406030204" pitchFamily="18" charset="0"/>
                            </a:rPr>
                            <m:t>𝟏𝟎</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𝟏𝟎</m:t>
                              </m:r>
                            </m:e>
                            <m:sup>
                              <m:r>
                                <a:rPr lang="en-US" altLang="zh-CN" sz="2800" i="1">
                                  <a:latin typeface="Cambria Math" panose="02040503050406030204" pitchFamily="18" charset="0"/>
                                  <a:ea typeface="Cambria Math" panose="02040503050406030204" pitchFamily="18" charset="0"/>
                                </a:rPr>
                                <m:t>𝟔</m:t>
                              </m:r>
                            </m:sup>
                          </m:sSup>
                        </m:den>
                      </m:f>
                      <m:r>
                        <a:rPr lang="en-US" altLang="zh-CN" sz="2800">
                          <a:latin typeface="Cambria Math" panose="02040503050406030204" pitchFamily="18" charset="0"/>
                        </a:rPr>
                        <m:t>𝐬</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𝟎𝟏𝐦𝐬</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𝟏</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𝟐𝟖𝟓𝟔𝐦𝐬</m:t>
                      </m:r>
                    </m:oMath>
                  </m:oMathPara>
                </a14:m>
                <a:endParaRPr lang="en-US" altLang="zh-CN" sz="2800" b="1" dirty="0"/>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942" y="692696"/>
                <a:ext cx="9066212" cy="3096344"/>
              </a:xfrm>
              <a:blipFill>
                <a:blip r:embed="rId3"/>
                <a:stretch>
                  <a:fillRect l="-1412" t="-2165" r="-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293D895C-4BC8-2BA0-82D5-781330AEDB0D}"/>
                  </a:ext>
                </a:extLst>
              </p:cNvPr>
              <p:cNvSpPr txBox="1">
                <a:spLocks noChangeArrowheads="1"/>
              </p:cNvSpPr>
              <p:nvPr/>
            </p:nvSpPr>
            <p:spPr bwMode="auto">
              <a:xfrm>
                <a:off x="419846" y="3212976"/>
                <a:ext cx="9066212" cy="10801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所以主机甲的有效数据传输速率是</a:t>
                </a:r>
                <a14:m>
                  <m:oMath xmlns:m="http://schemas.openxmlformats.org/officeDocument/2006/math">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𝟏𝟓𝟎𝟎</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𝟖</m:t>
                        </m:r>
                        <m:r>
                          <a:rPr lang="en-US" altLang="zh-CN" sz="2800" b="1" i="1" kern="0" smtClean="0">
                            <a:latin typeface="Cambria Math" panose="02040503050406030204" pitchFamily="18" charset="0"/>
                            <a:ea typeface="Cambria Math" panose="02040503050406030204" pitchFamily="18" charset="0"/>
                          </a:rPr>
                          <m:t>𝒃</m:t>
                        </m:r>
                      </m:num>
                      <m:den>
                        <m:r>
                          <a:rPr lang="en-US" altLang="zh-CN" sz="2800" b="1" i="1" kern="0" smtClean="0">
                            <a:latin typeface="Cambria Math" panose="02040503050406030204" pitchFamily="18" charset="0"/>
                          </a:rPr>
                          <m:t>𝟏</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𝟐𝟖𝟓𝟔</m:t>
                        </m:r>
                        <m:r>
                          <a:rPr lang="en-US" altLang="zh-CN" sz="2800" b="1" i="1" kern="0" smtClean="0">
                            <a:latin typeface="Cambria Math" panose="02040503050406030204" pitchFamily="18" charset="0"/>
                          </a:rPr>
                          <m:t>𝒎𝒔</m:t>
                        </m:r>
                      </m:den>
                    </m:f>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𝟗</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𝟑𝟑</m:t>
                    </m:r>
                    <m:r>
                      <a:rPr lang="en-US" altLang="zh-CN" sz="2800" b="1" i="1" kern="0" smtClean="0">
                        <a:latin typeface="Cambria Math" panose="02040503050406030204" pitchFamily="18" charset="0"/>
                        <a:ea typeface="Cambria Math" panose="02040503050406030204" pitchFamily="18" charset="0"/>
                      </a:rPr>
                      <m:t>𝑴𝒃</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𝒔</m:t>
                    </m:r>
                  </m:oMath>
                </a14:m>
                <a:r>
                  <a:rPr lang="zh-CN" altLang="en-US" sz="2800" kern="0" dirty="0"/>
                  <a:t>。</a:t>
                </a:r>
                <a:endParaRPr lang="en-US" altLang="zh-CN" sz="2800" kern="0" dirty="0"/>
              </a:p>
            </p:txBody>
          </p:sp>
        </mc:Choice>
        <mc:Fallback xmlns="">
          <p:sp>
            <p:nvSpPr>
              <p:cNvPr id="2" name="Rectangle 3">
                <a:extLst>
                  <a:ext uri="{FF2B5EF4-FFF2-40B4-BE49-F238E27FC236}">
                    <a16:creationId xmlns:a16="http://schemas.microsoft.com/office/drawing/2014/main" id="{293D895C-4BC8-2BA0-82D5-781330AEDB0D}"/>
                  </a:ext>
                </a:extLst>
              </p:cNvPr>
              <p:cNvSpPr txBox="1">
                <a:spLocks noRot="1" noChangeAspect="1" noMove="1" noResize="1" noEditPoints="1" noAdjustHandles="1" noChangeArrowheads="1" noChangeShapeType="1" noTextEdit="1"/>
              </p:cNvSpPr>
              <p:nvPr/>
            </p:nvSpPr>
            <p:spPr bwMode="auto">
              <a:xfrm>
                <a:off x="419846" y="3212976"/>
                <a:ext cx="9066212" cy="1080120"/>
              </a:xfrm>
              <a:prstGeom prst="rect">
                <a:avLst/>
              </a:prstGeom>
              <a:blipFill>
                <a:blip r:embed="rId4"/>
                <a:stretch>
                  <a:fillRect l="-1412" r="-53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8734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4608512"/>
          </a:xfrm>
        </p:spPr>
        <p:txBody>
          <a:bodyPr/>
          <a:lstStyle/>
          <a:p>
            <a:pPr marL="0" indent="0">
              <a:lnSpc>
                <a:spcPct val="114000"/>
              </a:lnSpc>
              <a:buNone/>
            </a:pPr>
            <a:r>
              <a:rPr lang="zh-CN" altLang="en-US" sz="2800" dirty="0"/>
              <a:t>作业：</a:t>
            </a:r>
            <a:r>
              <a:rPr lang="en-US" altLang="zh-CN" sz="2800" dirty="0"/>
              <a:t>P112  </a:t>
            </a:r>
            <a:r>
              <a:rPr lang="en-US" altLang="zh-CN" sz="2800"/>
              <a:t>3-08  3-20</a:t>
            </a:r>
            <a:endParaRPr lang="zh-CN" altLang="en-US" sz="2800" dirty="0"/>
          </a:p>
        </p:txBody>
      </p:sp>
    </p:spTree>
    <p:extLst>
      <p:ext uri="{BB962C8B-B14F-4D97-AF65-F5344CB8AC3E}">
        <p14:creationId xmlns:p14="http://schemas.microsoft.com/office/powerpoint/2010/main" val="18984852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传统以太网最初是使用粗同轴电缆，后来演进到使用细同轴电缆，最后发展为使用更便宜和更灵活的双绞线</a:t>
            </a:r>
            <a:r>
              <a:rPr lang="zh-CN" altLang="en-US" dirty="0"/>
              <a:t>。</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Tree>
    <p:extLst>
      <p:ext uri="{BB962C8B-B14F-4D97-AF65-F5344CB8AC3E}">
        <p14:creationId xmlns:p14="http://schemas.microsoft.com/office/powerpoint/2010/main" val="17885684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a:solidFill>
                    <a:srgbClr val="000099"/>
                  </a:solidFill>
                  <a:latin typeface="+mn-lt"/>
                  <a:ea typeface="黑体" pitchFamily="2" charset="-122"/>
                </a:rPr>
                <a:t>速率为</a:t>
              </a:r>
              <a:r>
                <a:rPr lang="en-US" altLang="zh-CN" sz="2800" b="1" dirty="0">
                  <a:solidFill>
                    <a:srgbClr val="000099"/>
                  </a:solidFill>
                  <a:latin typeface="+mn-lt"/>
                  <a:ea typeface="黑体" pitchFamily="2" charset="-122"/>
                </a:rPr>
                <a:t>10 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2057</TotalTime>
  <Words>12556</Words>
  <Application>Microsoft Office PowerPoint</Application>
  <PresentationFormat>A4 纸张(210x297 毫米)</PresentationFormat>
  <Paragraphs>1684</Paragraphs>
  <Slides>173</Slides>
  <Notes>141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173</vt:i4>
      </vt:variant>
    </vt:vector>
  </HeadingPairs>
  <TitlesOfParts>
    <vt:vector size="184" baseType="lpstr">
      <vt:lpstr>黑体</vt:lpstr>
      <vt:lpstr>宋体</vt:lpstr>
      <vt:lpstr>Arial</vt:lpstr>
      <vt:lpstr>Arial Rounded MT Bold</vt:lpstr>
      <vt:lpstr>Cambria Math</vt:lpstr>
      <vt:lpstr>Courier New</vt:lpstr>
      <vt:lpstr>Tahoma</vt:lpstr>
      <vt:lpstr>Times New Roman</vt:lpstr>
      <vt:lpstr>Wingdings</vt: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封装成帧</vt:lpstr>
      <vt:lpstr>用控制字符进行帧定界的方法举例 </vt:lpstr>
      <vt:lpstr>用控制字符进行帧定界的方法举例 </vt:lpstr>
      <vt:lpstr>2.  透明传输</vt:lpstr>
      <vt:lpstr>解决透明传输问题</vt:lpstr>
      <vt:lpstr>用字节填充法解决透明传输的问题 </vt:lpstr>
      <vt:lpstr>PowerPoint 演示文稿</vt:lpstr>
      <vt:lpstr>3.  差错检测</vt:lpstr>
      <vt:lpstr>循环冗余检验的原理 </vt:lpstr>
      <vt:lpstr>冗余码的计算 </vt:lpstr>
      <vt:lpstr>冗余码的计算举例 </vt:lpstr>
      <vt:lpstr>冗余码的计算举例 </vt:lpstr>
      <vt:lpstr>循环冗余检验的原理说明 </vt:lpstr>
      <vt:lpstr>帧检验序列 FCS </vt:lpstr>
      <vt:lpstr>接收端对收到的每一帧进行 CRC 检验 </vt:lpstr>
      <vt:lpstr>接收端对收到的每一帧进行 CRC 检验 </vt:lpstr>
      <vt:lpstr>应当注意 </vt:lpstr>
      <vt:lpstr>应当注意 </vt:lpstr>
      <vt:lpstr>PowerPoint 演示文稿</vt:lpstr>
      <vt:lpstr>PowerPoint 演示文稿</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PowerPoint 演示文稿</vt:lpstr>
      <vt:lpstr>3.2.2   PPP 协议的帧格式</vt:lpstr>
      <vt:lpstr>PPP 协议的帧格式</vt:lpstr>
      <vt:lpstr>透明传输问题 </vt:lpstr>
      <vt:lpstr>零比特填充 </vt:lpstr>
      <vt:lpstr>零比特填充 </vt:lpstr>
      <vt:lpstr>PowerPoint 演示文稿</vt:lpstr>
      <vt:lpstr>PowerPoint 演示文稿</vt:lpstr>
      <vt:lpstr> 3.2.3   PPP 协议的工作状态 </vt:lpstr>
      <vt:lpstr>PowerPoint 演示文稿</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二进制指数类型退避算法  (truncated binary exponential type)</vt:lpstr>
      <vt:lpstr>争用期的长度 </vt:lpstr>
      <vt:lpstr>最短有效帧长 </vt:lpstr>
      <vt:lpstr>最短有效帧长 </vt:lpstr>
      <vt:lpstr>强化碰撞 </vt:lpstr>
      <vt:lpstr>人为干扰信号 </vt:lpstr>
      <vt:lpstr>帧间最小间隔 </vt:lpstr>
      <vt:lpstr>CSMA/CD协议的要点</vt:lpstr>
      <vt:lpstr>CSMA/CD协议的要点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PowerPoint 演示文稿</vt:lpstr>
      <vt:lpstr>PowerPoint 演示文稿</vt:lpstr>
      <vt:lpstr>3.3.4  以太网的信道利用率 </vt:lpstr>
      <vt:lpstr>以太网信道被占用的情况</vt:lpstr>
      <vt:lpstr>以太网信道被占用的情况</vt:lpstr>
      <vt:lpstr>参数 a 与利用率</vt:lpstr>
      <vt:lpstr>对以太网参数 a 的要求</vt:lpstr>
      <vt:lpstr>信道利用率的最大值 Smax </vt:lpstr>
      <vt:lpstr>3.3.5  以太网的 MAC 层</vt:lpstr>
      <vt:lpstr>1.  MAC 层的硬件地址 </vt:lpstr>
      <vt:lpstr>48 位的 MAC 地址</vt:lpstr>
      <vt:lpstr>48 位的 MAC 地址</vt:lpstr>
      <vt:lpstr>48 位的 MAC 地址</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PowerPoint 演示文稿</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PowerPoint 演示文稿</vt:lpstr>
      <vt:lpstr>PowerPoint 演示文稿</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PowerPoint 演示文稿</vt:lpstr>
      <vt:lpstr>PowerPoint 演示文稿</vt:lpstr>
      <vt:lpstr>交换机使用了生成树协议 </vt:lpstr>
      <vt:lpstr>交换机使用了生成树协议 </vt:lpstr>
      <vt:lpstr>交换机使用了生成树协议 </vt:lpstr>
      <vt:lpstr>3. 从总线以太网到星形以太网</vt:lpstr>
      <vt:lpstr>PowerPoint 演示文稿</vt:lpstr>
      <vt:lpstr>PowerPoint 演示文稿</vt:lpstr>
      <vt:lpstr>PowerPoint 演示文稿</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PowerPoint 演示文稿</vt:lpstr>
      <vt:lpstr>3.5  高速以太网</vt:lpstr>
      <vt:lpstr>3.5.1  100BASE-T 以太网</vt:lpstr>
      <vt:lpstr>100BASE-T 以太网的特点</vt:lpstr>
      <vt:lpstr>100 Mbit/s 以太网的三种不同的物理层标准 </vt:lpstr>
      <vt:lpstr>3.5.2  吉比特以太网</vt:lpstr>
      <vt:lpstr>吉比特以太网的配置举例 </vt:lpstr>
      <vt:lpstr>3.5.3   10 吉比特以太网和更快的以太网</vt:lpstr>
      <vt:lpstr>端到端的以太网传输 </vt:lpstr>
      <vt:lpstr>PowerPoint 演示文稿</vt:lpstr>
      <vt:lpstr>PowerPoint 演示文稿</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关剑成</cp:lastModifiedBy>
  <cp:revision>60</cp:revision>
  <dcterms:created xsi:type="dcterms:W3CDTF">2016-10-04T02:36:21Z</dcterms:created>
  <dcterms:modified xsi:type="dcterms:W3CDTF">2023-11-01T07:42:55Z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