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2" r:id="rId2"/>
  </p:sldMasterIdLst>
  <p:notesMasterIdLst>
    <p:notesMasterId r:id="rId75"/>
  </p:notesMasterIdLst>
  <p:sldIdLst>
    <p:sldId id="257" r:id="rId3"/>
    <p:sldId id="574" r:id="rId4"/>
    <p:sldId id="575" r:id="rId5"/>
    <p:sldId id="576" r:id="rId6"/>
    <p:sldId id="577" r:id="rId7"/>
    <p:sldId id="578" r:id="rId8"/>
    <p:sldId id="579" r:id="rId9"/>
    <p:sldId id="259" r:id="rId10"/>
    <p:sldId id="646" r:id="rId11"/>
    <p:sldId id="647" r:id="rId12"/>
    <p:sldId id="648" r:id="rId13"/>
    <p:sldId id="649" r:id="rId14"/>
    <p:sldId id="580" r:id="rId15"/>
    <p:sldId id="650" r:id="rId16"/>
    <p:sldId id="651" r:id="rId17"/>
    <p:sldId id="581" r:id="rId18"/>
    <p:sldId id="582" r:id="rId19"/>
    <p:sldId id="583" r:id="rId20"/>
    <p:sldId id="584" r:id="rId21"/>
    <p:sldId id="585" r:id="rId22"/>
    <p:sldId id="586" r:id="rId23"/>
    <p:sldId id="587" r:id="rId24"/>
    <p:sldId id="588" r:id="rId25"/>
    <p:sldId id="652" r:id="rId26"/>
    <p:sldId id="589" r:id="rId27"/>
    <p:sldId id="590" r:id="rId28"/>
    <p:sldId id="593" r:id="rId29"/>
    <p:sldId id="634" r:id="rId30"/>
    <p:sldId id="635" r:id="rId31"/>
    <p:sldId id="636" r:id="rId32"/>
    <p:sldId id="637" r:id="rId33"/>
    <p:sldId id="638" r:id="rId34"/>
    <p:sldId id="595" r:id="rId35"/>
    <p:sldId id="653" r:id="rId36"/>
    <p:sldId id="654" r:id="rId37"/>
    <p:sldId id="655" r:id="rId38"/>
    <p:sldId id="596" r:id="rId39"/>
    <p:sldId id="597" r:id="rId40"/>
    <p:sldId id="640" r:id="rId41"/>
    <p:sldId id="639" r:id="rId42"/>
    <p:sldId id="599" r:id="rId43"/>
    <p:sldId id="656" r:id="rId44"/>
    <p:sldId id="657" r:id="rId45"/>
    <p:sldId id="658" r:id="rId46"/>
    <p:sldId id="642" r:id="rId47"/>
    <p:sldId id="600" r:id="rId48"/>
    <p:sldId id="644" r:id="rId49"/>
    <p:sldId id="601" r:id="rId50"/>
    <p:sldId id="602" r:id="rId51"/>
    <p:sldId id="603" r:id="rId52"/>
    <p:sldId id="604" r:id="rId53"/>
    <p:sldId id="605" r:id="rId54"/>
    <p:sldId id="606" r:id="rId55"/>
    <p:sldId id="607" r:id="rId56"/>
    <p:sldId id="659" r:id="rId57"/>
    <p:sldId id="609" r:id="rId58"/>
    <p:sldId id="611" r:id="rId59"/>
    <p:sldId id="612" r:id="rId60"/>
    <p:sldId id="613" r:id="rId61"/>
    <p:sldId id="614" r:id="rId62"/>
    <p:sldId id="616" r:id="rId63"/>
    <p:sldId id="617" r:id="rId64"/>
    <p:sldId id="618" r:id="rId65"/>
    <p:sldId id="662" r:id="rId66"/>
    <p:sldId id="619" r:id="rId67"/>
    <p:sldId id="663" r:id="rId68"/>
    <p:sldId id="620" r:id="rId69"/>
    <p:sldId id="664" r:id="rId70"/>
    <p:sldId id="621" r:id="rId71"/>
    <p:sldId id="665" r:id="rId72"/>
    <p:sldId id="622" r:id="rId73"/>
    <p:sldId id="666" r:id="rId7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89438" autoAdjust="0"/>
  </p:normalViewPr>
  <p:slideViewPr>
    <p:cSldViewPr>
      <p:cViewPr varScale="1">
        <p:scale>
          <a:sx n="113" d="100"/>
          <a:sy n="113" d="100"/>
        </p:scale>
        <p:origin x="173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C7A96E9-AFC3-424B-9CE0-96651A87E03D}" type="slidenum">
              <a:rPr lang="zh-CN" altLang="en-US"/>
              <a:pPr>
                <a:defRPr/>
              </a:pPr>
              <a:t>‹#›</a:t>
            </a:fld>
            <a:endParaRPr lang="en-US" altLang="zh-CN"/>
          </a:p>
        </p:txBody>
      </p:sp>
    </p:spTree>
    <p:extLst>
      <p:ext uri="{BB962C8B-B14F-4D97-AF65-F5344CB8AC3E}">
        <p14:creationId xmlns:p14="http://schemas.microsoft.com/office/powerpoint/2010/main" val="2216707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9C4FA293-88C5-4520-8CE4-ED09CFE3E779}" type="slidenum">
              <a:rPr lang="en-US" altLang="zh-CN" sz="1200">
                <a:solidFill>
                  <a:srgbClr val="000000"/>
                </a:solidFill>
              </a:rPr>
              <a:pPr algn="r" eaLnBrk="1" hangingPunct="1">
                <a:buClr>
                  <a:srgbClr val="000000"/>
                </a:buClr>
                <a:buSzPct val="45000"/>
                <a:buFont typeface="StarSymbol" charset="0"/>
                <a:buNone/>
              </a:pPr>
              <a:t>2</a:t>
            </a:fld>
            <a:endParaRPr lang="en-US" altLang="zh-CN" sz="1200">
              <a:solidFill>
                <a:srgbClr val="000000"/>
              </a:solidFill>
            </a:endParaRPr>
          </a:p>
        </p:txBody>
      </p:sp>
      <p:sp>
        <p:nvSpPr>
          <p:cNvPr id="78851" name="Rectangle 1"/>
          <p:cNvSpPr>
            <a:spLocks noGrp="1" noRot="1" noChangeAspect="1" noChangeArrowheads="1" noTextEdit="1"/>
          </p:cNvSpPr>
          <p:nvPr>
            <p:ph type="sldImg"/>
          </p:nvPr>
        </p:nvSpPr>
        <p:spPr>
          <a:xfrm>
            <a:off x="1125538" y="684213"/>
            <a:ext cx="4572000" cy="3429000"/>
          </a:xfrm>
          <a:solidFill>
            <a:srgbClr val="FFFFFF"/>
          </a:solidFill>
          <a:ln/>
        </p:spPr>
      </p:sp>
      <p:sp>
        <p:nvSpPr>
          <p:cNvPr id="78852" name="Rectangle 2"/>
          <p:cNvSpPr>
            <a:spLocks noGrp="1" noChangeArrowheads="1"/>
          </p:cNvSpPr>
          <p:nvPr>
            <p:ph type="body" idx="1"/>
          </p:nvPr>
        </p:nvSpPr>
        <p:spPr>
          <a:xfrm>
            <a:off x="620713" y="2051050"/>
            <a:ext cx="5486400" cy="4114800"/>
          </a:xfrm>
          <a:noFill/>
        </p:spPr>
        <p:txBody>
          <a:bodyPr wrap="none" lIns="90000" tIns="46800" rIns="90000" bIns="46800" anchor="ct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651591B9-1488-4A26-B77C-5C15CE3502EA}" type="slidenum">
              <a:rPr lang="en-US" altLang="zh-CN" sz="1200">
                <a:solidFill>
                  <a:srgbClr val="000000"/>
                </a:solidFill>
              </a:rPr>
              <a:pPr algn="r" eaLnBrk="1" hangingPunct="1">
                <a:buClr>
                  <a:srgbClr val="000000"/>
                </a:buClr>
                <a:buSzPct val="45000"/>
                <a:buFont typeface="StarSymbol" charset="0"/>
                <a:buNone/>
              </a:pPr>
              <a:t>18</a:t>
            </a:fld>
            <a:endParaRPr lang="en-US" altLang="zh-CN" sz="1200">
              <a:solidFill>
                <a:srgbClr val="000000"/>
              </a:solidFill>
            </a:endParaRPr>
          </a:p>
        </p:txBody>
      </p:sp>
      <p:sp>
        <p:nvSpPr>
          <p:cNvPr id="86019" name="Rectangle 1"/>
          <p:cNvSpPr>
            <a:spLocks noGrp="1" noRot="1" noChangeAspect="1" noChangeArrowheads="1" noTextEdit="1"/>
          </p:cNvSpPr>
          <p:nvPr>
            <p:ph type="sldImg"/>
          </p:nvPr>
        </p:nvSpPr>
        <p:spPr>
          <a:xfrm>
            <a:off x="3411538" y="2398713"/>
            <a:ext cx="1587" cy="1587"/>
          </a:xfrm>
          <a:solidFill>
            <a:srgbClr val="FFFFFF"/>
          </a:solidFill>
          <a:ln/>
        </p:spPr>
      </p:sp>
      <p:sp>
        <p:nvSpPr>
          <p:cNvPr id="8602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D3997FB3-21D6-4BAA-B818-F8D4D376AC9F}" type="slidenum">
              <a:rPr lang="en-US" altLang="zh-CN" sz="1200">
                <a:solidFill>
                  <a:srgbClr val="000000"/>
                </a:solidFill>
              </a:rPr>
              <a:pPr algn="r" eaLnBrk="1" hangingPunct="1">
                <a:buClr>
                  <a:srgbClr val="000000"/>
                </a:buClr>
                <a:buSzPct val="45000"/>
                <a:buFont typeface="StarSymbol" charset="0"/>
                <a:buNone/>
              </a:pPr>
              <a:t>19</a:t>
            </a:fld>
            <a:endParaRPr lang="en-US" altLang="zh-CN" sz="1200">
              <a:solidFill>
                <a:srgbClr val="000000"/>
              </a:solidFill>
            </a:endParaRPr>
          </a:p>
        </p:txBody>
      </p:sp>
      <p:sp>
        <p:nvSpPr>
          <p:cNvPr id="87043" name="Rectangle 1"/>
          <p:cNvSpPr>
            <a:spLocks noGrp="1" noRot="1" noChangeAspect="1" noChangeArrowheads="1" noTextEdit="1"/>
          </p:cNvSpPr>
          <p:nvPr>
            <p:ph type="sldImg"/>
          </p:nvPr>
        </p:nvSpPr>
        <p:spPr>
          <a:xfrm>
            <a:off x="3411538" y="2398713"/>
            <a:ext cx="1587" cy="1587"/>
          </a:xfrm>
          <a:solidFill>
            <a:srgbClr val="FFFFFF"/>
          </a:solidFill>
          <a:ln/>
        </p:spPr>
      </p:sp>
      <p:sp>
        <p:nvSpPr>
          <p:cNvPr id="87044" name="Rectangle 2"/>
          <p:cNvSpPr>
            <a:spLocks noGrp="1" noChangeArrowheads="1"/>
          </p:cNvSpPr>
          <p:nvPr>
            <p:ph type="body" idx="1"/>
          </p:nvPr>
        </p:nvSpPr>
        <p:spPr>
          <a:xfrm>
            <a:off x="849313" y="3970338"/>
            <a:ext cx="1403350" cy="460375"/>
          </a:xfrm>
          <a:noFill/>
        </p:spPr>
        <p:txBody>
          <a:bodyPr wrap="none" lIns="90000" tIns="46800" rIns="90000" bIns="46800" anchor="ct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43FD77BF-D056-4660-A151-5E92C794807F}" type="slidenum">
              <a:rPr lang="en-US" altLang="zh-CN" sz="1200">
                <a:solidFill>
                  <a:srgbClr val="000000"/>
                </a:solidFill>
              </a:rPr>
              <a:pPr algn="r" eaLnBrk="1" hangingPunct="1">
                <a:buClr>
                  <a:srgbClr val="000000"/>
                </a:buClr>
                <a:buSzPct val="45000"/>
                <a:buFont typeface="StarSymbol" charset="0"/>
                <a:buNone/>
              </a:pPr>
              <a:t>20</a:t>
            </a:fld>
            <a:endParaRPr lang="en-US" altLang="zh-CN" sz="1200">
              <a:solidFill>
                <a:srgbClr val="000000"/>
              </a:solidFill>
            </a:endParaRPr>
          </a:p>
        </p:txBody>
      </p:sp>
      <p:sp>
        <p:nvSpPr>
          <p:cNvPr id="88067" name="Rectangle 1"/>
          <p:cNvSpPr>
            <a:spLocks noGrp="1" noRot="1" noChangeAspect="1" noChangeArrowheads="1" noTextEdit="1"/>
          </p:cNvSpPr>
          <p:nvPr>
            <p:ph type="sldImg"/>
          </p:nvPr>
        </p:nvSpPr>
        <p:spPr>
          <a:xfrm>
            <a:off x="3411538" y="2398713"/>
            <a:ext cx="1587" cy="1587"/>
          </a:xfrm>
          <a:solidFill>
            <a:srgbClr val="FFFFFF"/>
          </a:solidFill>
          <a:ln/>
        </p:spPr>
      </p:sp>
      <p:sp>
        <p:nvSpPr>
          <p:cNvPr id="88068" name="Rectangle 2"/>
          <p:cNvSpPr>
            <a:spLocks noGrp="1" noChangeArrowheads="1"/>
          </p:cNvSpPr>
          <p:nvPr>
            <p:ph type="body" idx="1"/>
          </p:nvPr>
        </p:nvSpPr>
        <p:spPr>
          <a:xfrm>
            <a:off x="849313" y="3970338"/>
            <a:ext cx="1403350" cy="460375"/>
          </a:xfrm>
          <a:noFill/>
        </p:spPr>
        <p:txBody>
          <a:bodyPr wrap="none" lIns="90000" tIns="46800" rIns="90000" bIns="46800" anchor="ct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C699EE66-BE7A-4A62-B5E3-092596A64A2F}" type="slidenum">
              <a:rPr lang="en-US" altLang="zh-CN" sz="1200">
                <a:solidFill>
                  <a:srgbClr val="000000"/>
                </a:solidFill>
              </a:rPr>
              <a:pPr algn="r" eaLnBrk="1" hangingPunct="1">
                <a:buClr>
                  <a:srgbClr val="000000"/>
                </a:buClr>
                <a:buSzPct val="45000"/>
                <a:buFont typeface="StarSymbol" charset="0"/>
                <a:buNone/>
              </a:pPr>
              <a:t>21</a:t>
            </a:fld>
            <a:endParaRPr lang="en-US" altLang="zh-CN" sz="1200">
              <a:solidFill>
                <a:srgbClr val="000000"/>
              </a:solidFill>
            </a:endParaRPr>
          </a:p>
        </p:txBody>
      </p:sp>
      <p:sp>
        <p:nvSpPr>
          <p:cNvPr id="89091" name="Rectangle 1"/>
          <p:cNvSpPr>
            <a:spLocks noGrp="1" noRot="1" noChangeAspect="1" noChangeArrowheads="1" noTextEdit="1"/>
          </p:cNvSpPr>
          <p:nvPr>
            <p:ph type="sldImg"/>
          </p:nvPr>
        </p:nvSpPr>
        <p:spPr>
          <a:xfrm>
            <a:off x="3411538" y="2398713"/>
            <a:ext cx="1587" cy="1587"/>
          </a:xfrm>
          <a:solidFill>
            <a:srgbClr val="FFFFFF"/>
          </a:solidFill>
          <a:ln/>
        </p:spPr>
      </p:sp>
      <p:sp>
        <p:nvSpPr>
          <p:cNvPr id="89092"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63374D6A-E5D5-4F2E-8571-B8C232AD43C1}" type="slidenum">
              <a:rPr lang="en-US" altLang="zh-CN" sz="1200">
                <a:solidFill>
                  <a:srgbClr val="000000"/>
                </a:solidFill>
              </a:rPr>
              <a:pPr algn="r" eaLnBrk="1" hangingPunct="1">
                <a:buClr>
                  <a:srgbClr val="000000"/>
                </a:buClr>
                <a:buSzPct val="45000"/>
                <a:buFont typeface="StarSymbol" charset="0"/>
                <a:buNone/>
              </a:pPr>
              <a:t>22</a:t>
            </a:fld>
            <a:endParaRPr lang="en-US" altLang="zh-CN" sz="1200">
              <a:solidFill>
                <a:srgbClr val="000000"/>
              </a:solidFill>
            </a:endParaRPr>
          </a:p>
        </p:txBody>
      </p:sp>
      <p:sp>
        <p:nvSpPr>
          <p:cNvPr id="90115" name="Rectangle 1"/>
          <p:cNvSpPr>
            <a:spLocks noGrp="1" noRot="1" noChangeAspect="1" noChangeArrowheads="1" noTextEdit="1"/>
          </p:cNvSpPr>
          <p:nvPr>
            <p:ph type="sldImg"/>
          </p:nvPr>
        </p:nvSpPr>
        <p:spPr>
          <a:xfrm>
            <a:off x="3411538" y="2398713"/>
            <a:ext cx="1587" cy="1587"/>
          </a:xfrm>
          <a:solidFill>
            <a:srgbClr val="FFFFFF"/>
          </a:solidFill>
          <a:ln/>
        </p:spPr>
      </p:sp>
      <p:sp>
        <p:nvSpPr>
          <p:cNvPr id="90116"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819BF083-CCA3-40D8-BAC2-AD3EC40198F4}" type="slidenum">
              <a:rPr lang="en-US" altLang="zh-CN" sz="1200">
                <a:solidFill>
                  <a:srgbClr val="000000"/>
                </a:solidFill>
              </a:rPr>
              <a:pPr algn="r" eaLnBrk="1" hangingPunct="1">
                <a:buClr>
                  <a:srgbClr val="000000"/>
                </a:buClr>
                <a:buSzPct val="45000"/>
                <a:buFont typeface="StarSymbol" charset="0"/>
                <a:buNone/>
              </a:pPr>
              <a:t>23</a:t>
            </a:fld>
            <a:endParaRPr lang="en-US" altLang="zh-CN" sz="1200">
              <a:solidFill>
                <a:srgbClr val="000000"/>
              </a:solidFill>
            </a:endParaRPr>
          </a:p>
        </p:txBody>
      </p:sp>
      <p:sp>
        <p:nvSpPr>
          <p:cNvPr id="91139" name="Rectangle 1"/>
          <p:cNvSpPr>
            <a:spLocks noGrp="1" noRot="1" noChangeAspect="1" noChangeArrowheads="1" noTextEdit="1"/>
          </p:cNvSpPr>
          <p:nvPr>
            <p:ph type="sldImg"/>
          </p:nvPr>
        </p:nvSpPr>
        <p:spPr>
          <a:xfrm>
            <a:off x="3411538" y="2398713"/>
            <a:ext cx="1587" cy="1587"/>
          </a:xfrm>
          <a:solidFill>
            <a:srgbClr val="FFFFFF"/>
          </a:solidFill>
          <a:ln/>
        </p:spPr>
      </p:sp>
      <p:sp>
        <p:nvSpPr>
          <p:cNvPr id="9114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4A425EAD-B211-42E0-AB87-09C6E1B6A798}" type="slidenum">
              <a:rPr lang="en-US" altLang="zh-CN" sz="1200">
                <a:solidFill>
                  <a:srgbClr val="000000"/>
                </a:solidFill>
              </a:rPr>
              <a:pPr algn="r" eaLnBrk="1" hangingPunct="1">
                <a:buClr>
                  <a:srgbClr val="000000"/>
                </a:buClr>
                <a:buSzPct val="45000"/>
                <a:buFont typeface="StarSymbol" charset="0"/>
                <a:buNone/>
              </a:pPr>
              <a:t>25</a:t>
            </a:fld>
            <a:endParaRPr lang="en-US" altLang="zh-CN" sz="1200">
              <a:solidFill>
                <a:srgbClr val="000000"/>
              </a:solidFill>
            </a:endParaRPr>
          </a:p>
        </p:txBody>
      </p:sp>
      <p:sp>
        <p:nvSpPr>
          <p:cNvPr id="92163" name="Rectangle 1"/>
          <p:cNvSpPr>
            <a:spLocks noGrp="1" noRot="1" noChangeAspect="1" noChangeArrowheads="1" noTextEdit="1"/>
          </p:cNvSpPr>
          <p:nvPr>
            <p:ph type="sldImg"/>
          </p:nvPr>
        </p:nvSpPr>
        <p:spPr>
          <a:xfrm>
            <a:off x="3411538" y="2398713"/>
            <a:ext cx="1587" cy="1587"/>
          </a:xfrm>
          <a:solidFill>
            <a:srgbClr val="FFFFFF"/>
          </a:solidFill>
          <a:ln/>
        </p:spPr>
      </p:sp>
      <p:sp>
        <p:nvSpPr>
          <p:cNvPr id="92164"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9C847814-316F-49F0-8FFF-1B08ACAB13C6}" type="slidenum">
              <a:rPr lang="en-US" altLang="zh-CN" sz="1200">
                <a:solidFill>
                  <a:srgbClr val="000000"/>
                </a:solidFill>
              </a:rPr>
              <a:pPr algn="r" eaLnBrk="1" hangingPunct="1">
                <a:buClr>
                  <a:srgbClr val="000000"/>
                </a:buClr>
                <a:buSzPct val="45000"/>
                <a:buFont typeface="StarSymbol" charset="0"/>
                <a:buNone/>
              </a:pPr>
              <a:t>26</a:t>
            </a:fld>
            <a:endParaRPr lang="en-US" altLang="zh-CN" sz="1200">
              <a:solidFill>
                <a:srgbClr val="000000"/>
              </a:solidFill>
            </a:endParaRPr>
          </a:p>
        </p:txBody>
      </p:sp>
      <p:sp>
        <p:nvSpPr>
          <p:cNvPr id="93187" name="Rectangle 1"/>
          <p:cNvSpPr>
            <a:spLocks noGrp="1" noRot="1" noChangeAspect="1" noChangeArrowheads="1" noTextEdit="1"/>
          </p:cNvSpPr>
          <p:nvPr>
            <p:ph type="sldImg"/>
          </p:nvPr>
        </p:nvSpPr>
        <p:spPr>
          <a:xfrm>
            <a:off x="3411538" y="2398713"/>
            <a:ext cx="1587" cy="1587"/>
          </a:xfrm>
          <a:solidFill>
            <a:srgbClr val="FFFFFF"/>
          </a:solidFill>
          <a:ln/>
        </p:spPr>
      </p:sp>
      <p:sp>
        <p:nvSpPr>
          <p:cNvPr id="93188" name="Rectangle 2"/>
          <p:cNvSpPr>
            <a:spLocks noGrp="1" noChangeArrowheads="1"/>
          </p:cNvSpPr>
          <p:nvPr>
            <p:ph type="body" idx="1"/>
          </p:nvPr>
        </p:nvSpPr>
        <p:spPr>
          <a:xfrm>
            <a:off x="849313" y="3970338"/>
            <a:ext cx="1403350" cy="460375"/>
          </a:xfrm>
          <a:noFill/>
        </p:spPr>
        <p:txBody>
          <a:bodyPr wrap="none" lIns="90000" tIns="46800" rIns="90000" bIns="46800" anchor="ct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C465C5CC-A2C2-4EE2-9289-745185C62CBF}" type="slidenum">
              <a:rPr lang="en-US" altLang="zh-CN" sz="1200">
                <a:solidFill>
                  <a:srgbClr val="000000"/>
                </a:solidFill>
              </a:rPr>
              <a:pPr algn="r" eaLnBrk="1" hangingPunct="1">
                <a:buClr>
                  <a:srgbClr val="000000"/>
                </a:buClr>
                <a:buSzPct val="45000"/>
                <a:buFont typeface="StarSymbol" charset="0"/>
                <a:buNone/>
              </a:pPr>
              <a:t>27</a:t>
            </a:fld>
            <a:endParaRPr lang="en-US" altLang="zh-CN" sz="1200">
              <a:solidFill>
                <a:srgbClr val="000000"/>
              </a:solidFill>
            </a:endParaRPr>
          </a:p>
        </p:txBody>
      </p:sp>
      <p:sp>
        <p:nvSpPr>
          <p:cNvPr id="94211" name="Rectangle 1"/>
          <p:cNvSpPr>
            <a:spLocks noGrp="1" noRot="1" noChangeAspect="1" noChangeArrowheads="1" noTextEdit="1"/>
          </p:cNvSpPr>
          <p:nvPr>
            <p:ph type="sldImg"/>
          </p:nvPr>
        </p:nvSpPr>
        <p:spPr>
          <a:xfrm>
            <a:off x="3411538" y="2398713"/>
            <a:ext cx="1587" cy="1587"/>
          </a:xfrm>
          <a:solidFill>
            <a:srgbClr val="FFFFFF"/>
          </a:solidFill>
          <a:ln/>
        </p:spPr>
      </p:sp>
      <p:sp>
        <p:nvSpPr>
          <p:cNvPr id="94212" name="Rectangle 2"/>
          <p:cNvSpPr>
            <a:spLocks noGrp="1" noChangeArrowheads="1"/>
          </p:cNvSpPr>
          <p:nvPr>
            <p:ph type="body" idx="1"/>
          </p:nvPr>
        </p:nvSpPr>
        <p:spPr>
          <a:xfrm>
            <a:off x="849313" y="3970338"/>
            <a:ext cx="1403350" cy="460375"/>
          </a:xfrm>
          <a:noFill/>
        </p:spPr>
        <p:txBody>
          <a:bodyPr wrap="none" lIns="90000" tIns="46800" rIns="90000" bIns="46800" anchor="ct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C3493F7-4005-4BEF-AE11-550AB8CB2DA0}" type="slidenum">
              <a:rPr lang="zh-CN" altLang="en-US" sz="1200"/>
              <a:pPr algn="r" eaLnBrk="1" hangingPunct="1"/>
              <a:t>28</a:t>
            </a:fld>
            <a:endParaRPr lang="en-US" altLang="zh-CN" sz="1200"/>
          </a:p>
        </p:txBody>
      </p:sp>
      <p:sp>
        <p:nvSpPr>
          <p:cNvPr id="95235" name="Rectangle 2"/>
          <p:cNvSpPr>
            <a:spLocks noGrp="1" noRot="1" noChangeAspect="1" noChangeArrowheads="1" noTextEdit="1"/>
          </p:cNvSpPr>
          <p:nvPr>
            <p:ph type="sldImg"/>
          </p:nvPr>
        </p:nvSpPr>
        <p:spPr>
          <a:xfrm>
            <a:off x="3429000" y="2400300"/>
            <a:ext cx="0" cy="0"/>
          </a:xfrm>
          <a:solidFill>
            <a:srgbClr val="FFFFFF"/>
          </a:solidFill>
          <a:ln/>
        </p:spPr>
      </p:sp>
      <p:sp>
        <p:nvSpPr>
          <p:cNvPr id="952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1E15A741-0924-41FC-B188-438C604E1F02}" type="slidenum">
              <a:rPr lang="en-US" altLang="zh-CN" sz="1200">
                <a:solidFill>
                  <a:srgbClr val="000000"/>
                </a:solidFill>
              </a:rPr>
              <a:pPr algn="r" eaLnBrk="1" hangingPunct="1">
                <a:buClr>
                  <a:srgbClr val="000000"/>
                </a:buClr>
                <a:buSzPct val="45000"/>
                <a:buFont typeface="StarSymbol" charset="0"/>
                <a:buNone/>
              </a:pPr>
              <a:t>6</a:t>
            </a:fld>
            <a:endParaRPr lang="en-US" altLang="zh-CN" sz="1200">
              <a:solidFill>
                <a:srgbClr val="000000"/>
              </a:solidFill>
            </a:endParaRPr>
          </a:p>
        </p:txBody>
      </p:sp>
      <p:sp>
        <p:nvSpPr>
          <p:cNvPr id="79875" name="Rectangle 1"/>
          <p:cNvSpPr>
            <a:spLocks noGrp="1" noRot="1" noChangeAspect="1" noChangeArrowheads="1" noTextEdit="1"/>
          </p:cNvSpPr>
          <p:nvPr>
            <p:ph type="sldImg"/>
          </p:nvPr>
        </p:nvSpPr>
        <p:spPr>
          <a:xfrm>
            <a:off x="1143000" y="695325"/>
            <a:ext cx="4572000" cy="3429000"/>
          </a:xfrm>
          <a:solidFill>
            <a:srgbClr val="FFFFFF"/>
          </a:solidFill>
          <a:ln/>
        </p:spPr>
      </p:sp>
      <p:sp>
        <p:nvSpPr>
          <p:cNvPr id="79876" name="Rectangle 2"/>
          <p:cNvSpPr>
            <a:spLocks noGrp="1" noChangeArrowheads="1"/>
          </p:cNvSpPr>
          <p:nvPr>
            <p:ph type="body" idx="1"/>
          </p:nvPr>
        </p:nvSpPr>
        <p:spPr>
          <a:xfrm>
            <a:off x="620713" y="2051050"/>
            <a:ext cx="5486400" cy="4114800"/>
          </a:xfrm>
          <a:noFill/>
        </p:spPr>
        <p:txBody>
          <a:bodyPr wrap="none" lIns="90000" tIns="46800" rIns="90000" bIns="46800" anchor="ct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49AE3F0-0C2B-455C-AB3A-BDC6D448BFAE}" type="slidenum">
              <a:rPr lang="zh-CN" altLang="en-US" sz="1200"/>
              <a:pPr algn="r" eaLnBrk="1" hangingPunct="1"/>
              <a:t>29</a:t>
            </a:fld>
            <a:endParaRPr lang="en-US" altLang="zh-CN" sz="1200"/>
          </a:p>
        </p:txBody>
      </p:sp>
      <p:sp>
        <p:nvSpPr>
          <p:cNvPr id="96259" name="Rectangle 2"/>
          <p:cNvSpPr>
            <a:spLocks noGrp="1" noRot="1" noChangeAspect="1" noChangeArrowheads="1" noTextEdit="1"/>
          </p:cNvSpPr>
          <p:nvPr>
            <p:ph type="sldImg"/>
          </p:nvPr>
        </p:nvSpPr>
        <p:spPr>
          <a:xfrm>
            <a:off x="3429000" y="2400300"/>
            <a:ext cx="0" cy="0"/>
          </a:xfrm>
          <a:solidFill>
            <a:srgbClr val="FFFFFF"/>
          </a:solidFill>
          <a:ln/>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2B7EB2D7-F56C-4550-81DB-AD349D0D535C}" type="slidenum">
              <a:rPr lang="zh-CN" altLang="en-US" sz="1200"/>
              <a:pPr algn="r" eaLnBrk="1" hangingPunct="1"/>
              <a:t>30</a:t>
            </a:fld>
            <a:endParaRPr lang="en-US" altLang="zh-CN" sz="1200"/>
          </a:p>
        </p:txBody>
      </p:sp>
      <p:sp>
        <p:nvSpPr>
          <p:cNvPr id="97283" name="Rectangle 2"/>
          <p:cNvSpPr>
            <a:spLocks noGrp="1" noRot="1" noChangeAspect="1" noChangeArrowheads="1" noTextEdit="1"/>
          </p:cNvSpPr>
          <p:nvPr>
            <p:ph type="sldImg"/>
          </p:nvPr>
        </p:nvSpPr>
        <p:spPr>
          <a:xfrm>
            <a:off x="3429000" y="2400300"/>
            <a:ext cx="0" cy="0"/>
          </a:xfrm>
          <a:solidFill>
            <a:srgbClr val="FFFFFF"/>
          </a:solidFill>
          <a:ln/>
        </p:spPr>
      </p:sp>
      <p:sp>
        <p:nvSpPr>
          <p:cNvPr id="972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06374B9-2853-409F-A498-B3CD3606C563}" type="slidenum">
              <a:rPr lang="zh-CN" altLang="en-US" sz="1200"/>
              <a:pPr algn="r" eaLnBrk="1" hangingPunct="1"/>
              <a:t>31</a:t>
            </a:fld>
            <a:endParaRPr lang="en-US" altLang="zh-CN" sz="1200"/>
          </a:p>
        </p:txBody>
      </p:sp>
      <p:sp>
        <p:nvSpPr>
          <p:cNvPr id="98307" name="Rectangle 2"/>
          <p:cNvSpPr>
            <a:spLocks noGrp="1" noRot="1" noChangeAspect="1" noChangeArrowheads="1" noTextEdit="1"/>
          </p:cNvSpPr>
          <p:nvPr>
            <p:ph type="sldImg"/>
          </p:nvPr>
        </p:nvSpPr>
        <p:spPr>
          <a:xfrm>
            <a:off x="3429000" y="2400300"/>
            <a:ext cx="0" cy="0"/>
          </a:xfrm>
          <a:solidFill>
            <a:srgbClr val="FFFFFF"/>
          </a:solidFill>
          <a:ln/>
        </p:spPr>
      </p:sp>
      <p:sp>
        <p:nvSpPr>
          <p:cNvPr id="983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93E6FD1-2A68-4869-BAF6-B5EA539EF504}" type="slidenum">
              <a:rPr lang="zh-CN" altLang="en-US" sz="1200"/>
              <a:pPr algn="r" eaLnBrk="1" hangingPunct="1"/>
              <a:t>32</a:t>
            </a:fld>
            <a:endParaRPr lang="en-US" altLang="zh-CN" sz="1200"/>
          </a:p>
        </p:txBody>
      </p:sp>
      <p:sp>
        <p:nvSpPr>
          <p:cNvPr id="99331" name="Rectangle 2"/>
          <p:cNvSpPr>
            <a:spLocks noGrp="1" noRot="1" noChangeAspect="1" noChangeArrowheads="1" noTextEdit="1"/>
          </p:cNvSpPr>
          <p:nvPr>
            <p:ph type="sldImg"/>
          </p:nvPr>
        </p:nvSpPr>
        <p:spPr>
          <a:xfrm>
            <a:off x="3429000" y="2400300"/>
            <a:ext cx="0" cy="0"/>
          </a:xfrm>
          <a:solidFill>
            <a:srgbClr val="FFFFFF"/>
          </a:solidFill>
          <a:ln/>
        </p:spPr>
      </p:sp>
      <p:sp>
        <p:nvSpPr>
          <p:cNvPr id="993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F4B10162-6577-40A6-8A8B-CFF11466A25B}" type="slidenum">
              <a:rPr lang="en-US" altLang="zh-CN" sz="1200">
                <a:solidFill>
                  <a:srgbClr val="000000"/>
                </a:solidFill>
              </a:rPr>
              <a:pPr algn="r" eaLnBrk="1" hangingPunct="1">
                <a:buClr>
                  <a:srgbClr val="000000"/>
                </a:buClr>
                <a:buSzPct val="45000"/>
                <a:buFont typeface="StarSymbol" charset="0"/>
                <a:buNone/>
              </a:pPr>
              <a:t>33</a:t>
            </a:fld>
            <a:endParaRPr lang="en-US" altLang="zh-CN" sz="1200">
              <a:solidFill>
                <a:srgbClr val="000000"/>
              </a:solidFill>
            </a:endParaRPr>
          </a:p>
        </p:txBody>
      </p:sp>
      <p:sp>
        <p:nvSpPr>
          <p:cNvPr id="100355" name="Rectangle 1"/>
          <p:cNvSpPr>
            <a:spLocks noGrp="1" noRot="1" noChangeAspect="1" noChangeArrowheads="1" noTextEdit="1"/>
          </p:cNvSpPr>
          <p:nvPr>
            <p:ph type="sldImg"/>
          </p:nvPr>
        </p:nvSpPr>
        <p:spPr>
          <a:xfrm>
            <a:off x="3411538" y="2398713"/>
            <a:ext cx="1587" cy="1587"/>
          </a:xfrm>
          <a:solidFill>
            <a:srgbClr val="FFFFFF"/>
          </a:solidFill>
          <a:ln/>
        </p:spPr>
      </p:sp>
      <p:sp>
        <p:nvSpPr>
          <p:cNvPr id="100356"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600DFAB3-9562-4E99-B844-8AC9DF96B119}" type="slidenum">
              <a:rPr lang="en-US" altLang="zh-CN" sz="1200">
                <a:solidFill>
                  <a:srgbClr val="000000"/>
                </a:solidFill>
              </a:rPr>
              <a:pPr algn="r" eaLnBrk="1" hangingPunct="1">
                <a:buClr>
                  <a:srgbClr val="000000"/>
                </a:buClr>
                <a:buSzPct val="45000"/>
                <a:buFont typeface="StarSymbol" charset="0"/>
                <a:buNone/>
              </a:pPr>
              <a:t>37</a:t>
            </a:fld>
            <a:endParaRPr lang="en-US" altLang="zh-CN" sz="1200">
              <a:solidFill>
                <a:srgbClr val="000000"/>
              </a:solidFill>
            </a:endParaRPr>
          </a:p>
        </p:txBody>
      </p:sp>
      <p:sp>
        <p:nvSpPr>
          <p:cNvPr id="101379" name="Rectangle 1"/>
          <p:cNvSpPr>
            <a:spLocks noGrp="1" noRot="1" noChangeAspect="1" noChangeArrowheads="1" noTextEdit="1"/>
          </p:cNvSpPr>
          <p:nvPr>
            <p:ph type="sldImg"/>
          </p:nvPr>
        </p:nvSpPr>
        <p:spPr>
          <a:xfrm>
            <a:off x="3411538" y="2398713"/>
            <a:ext cx="1587" cy="1587"/>
          </a:xfrm>
          <a:solidFill>
            <a:srgbClr val="FFFFFF"/>
          </a:solidFill>
          <a:ln/>
        </p:spPr>
      </p:sp>
      <p:sp>
        <p:nvSpPr>
          <p:cNvPr id="10138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A3F4FFD1-91C8-45CD-8A6D-DDE82C92D145}" type="slidenum">
              <a:rPr lang="en-US" altLang="zh-CN" sz="1200">
                <a:solidFill>
                  <a:srgbClr val="000000"/>
                </a:solidFill>
              </a:rPr>
              <a:pPr algn="r" eaLnBrk="1" hangingPunct="1">
                <a:buClr>
                  <a:srgbClr val="000000"/>
                </a:buClr>
                <a:buSzPct val="45000"/>
                <a:buFont typeface="StarSymbol" charset="0"/>
                <a:buNone/>
              </a:pPr>
              <a:t>38</a:t>
            </a:fld>
            <a:endParaRPr lang="en-US" altLang="zh-CN" sz="1200">
              <a:solidFill>
                <a:srgbClr val="000000"/>
              </a:solidFill>
            </a:endParaRPr>
          </a:p>
        </p:txBody>
      </p:sp>
      <p:sp>
        <p:nvSpPr>
          <p:cNvPr id="102403" name="Rectangle 1"/>
          <p:cNvSpPr>
            <a:spLocks noGrp="1" noRot="1" noChangeAspect="1" noChangeArrowheads="1" noTextEdit="1"/>
          </p:cNvSpPr>
          <p:nvPr>
            <p:ph type="sldImg"/>
          </p:nvPr>
        </p:nvSpPr>
        <p:spPr>
          <a:xfrm>
            <a:off x="3411538" y="2398713"/>
            <a:ext cx="1587" cy="1587"/>
          </a:xfrm>
          <a:solidFill>
            <a:srgbClr val="FFFFFF"/>
          </a:solidFill>
          <a:ln/>
        </p:spPr>
      </p:sp>
      <p:sp>
        <p:nvSpPr>
          <p:cNvPr id="102404" name="Rectangle 2"/>
          <p:cNvSpPr>
            <a:spLocks noGrp="1" noChangeArrowheads="1"/>
          </p:cNvSpPr>
          <p:nvPr>
            <p:ph type="body" idx="1"/>
          </p:nvPr>
        </p:nvSpPr>
        <p:spPr>
          <a:xfrm>
            <a:off x="849313" y="3970338"/>
            <a:ext cx="1403350" cy="460375"/>
          </a:xfrm>
          <a:noFill/>
        </p:spPr>
        <p:txBody>
          <a:bodyPr wrap="none" lIns="90000" tIns="46800" rIns="90000" bIns="46800" anchor="ct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D00759B6-8A0C-4665-B10A-DF4918CAD922}" type="slidenum">
              <a:rPr lang="en-US" altLang="zh-CN" sz="1200">
                <a:solidFill>
                  <a:srgbClr val="000000"/>
                </a:solidFill>
              </a:rPr>
              <a:pPr algn="r" eaLnBrk="1" hangingPunct="1">
                <a:buClr>
                  <a:srgbClr val="000000"/>
                </a:buClr>
                <a:buSzPct val="45000"/>
                <a:buFont typeface="StarSymbol" charset="0"/>
                <a:buNone/>
              </a:pPr>
              <a:t>41</a:t>
            </a:fld>
            <a:endParaRPr lang="en-US" altLang="zh-CN" sz="1200">
              <a:solidFill>
                <a:srgbClr val="000000"/>
              </a:solidFill>
            </a:endParaRPr>
          </a:p>
        </p:txBody>
      </p:sp>
      <p:sp>
        <p:nvSpPr>
          <p:cNvPr id="103427" name="Rectangle 1"/>
          <p:cNvSpPr>
            <a:spLocks noGrp="1" noRot="1" noChangeAspect="1" noChangeArrowheads="1" noTextEdit="1"/>
          </p:cNvSpPr>
          <p:nvPr>
            <p:ph type="sldImg"/>
          </p:nvPr>
        </p:nvSpPr>
        <p:spPr>
          <a:xfrm>
            <a:off x="3411538" y="2398713"/>
            <a:ext cx="1587" cy="1587"/>
          </a:xfrm>
          <a:solidFill>
            <a:srgbClr val="FFFFFF"/>
          </a:solidFill>
          <a:ln/>
        </p:spPr>
      </p:sp>
      <p:sp>
        <p:nvSpPr>
          <p:cNvPr id="10342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603829E6-CA2A-4FC9-A50C-C641FF0F0AC8}" type="slidenum">
              <a:rPr lang="en-US" altLang="zh-CN" sz="1200">
                <a:solidFill>
                  <a:srgbClr val="000000"/>
                </a:solidFill>
              </a:rPr>
              <a:pPr algn="r" eaLnBrk="1" hangingPunct="1">
                <a:buClr>
                  <a:srgbClr val="000000"/>
                </a:buClr>
                <a:buSzPct val="45000"/>
                <a:buFont typeface="StarSymbol" charset="0"/>
                <a:buNone/>
              </a:pPr>
              <a:t>46</a:t>
            </a:fld>
            <a:endParaRPr lang="en-US" altLang="zh-CN" sz="1200">
              <a:solidFill>
                <a:srgbClr val="000000"/>
              </a:solidFill>
            </a:endParaRPr>
          </a:p>
        </p:txBody>
      </p:sp>
      <p:sp>
        <p:nvSpPr>
          <p:cNvPr id="104451" name="Rectangle 1"/>
          <p:cNvSpPr>
            <a:spLocks noGrp="1" noRot="1" noChangeAspect="1" noChangeArrowheads="1" noTextEdit="1"/>
          </p:cNvSpPr>
          <p:nvPr>
            <p:ph type="sldImg"/>
          </p:nvPr>
        </p:nvSpPr>
        <p:spPr>
          <a:xfrm>
            <a:off x="3411538" y="2398713"/>
            <a:ext cx="1587" cy="1587"/>
          </a:xfrm>
          <a:solidFill>
            <a:srgbClr val="FFFFFF"/>
          </a:solidFill>
          <a:ln/>
        </p:spPr>
      </p:sp>
      <p:sp>
        <p:nvSpPr>
          <p:cNvPr id="104452"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EB0DBD0-16D3-40CD-9845-657F80DCDE6B}" type="slidenum">
              <a:rPr lang="zh-CN" altLang="en-US" sz="1200"/>
              <a:pPr algn="r" eaLnBrk="1" hangingPunct="1"/>
              <a:t>47</a:t>
            </a:fld>
            <a:endParaRPr lang="en-US" altLang="zh-CN" sz="1200"/>
          </a:p>
        </p:txBody>
      </p:sp>
      <p:sp>
        <p:nvSpPr>
          <p:cNvPr id="105475" name="Rectangle 2"/>
          <p:cNvSpPr>
            <a:spLocks noGrp="1" noRot="1" noChangeAspect="1" noChangeArrowheads="1" noTextEdit="1"/>
          </p:cNvSpPr>
          <p:nvPr>
            <p:ph type="sldImg"/>
          </p:nvPr>
        </p:nvSpPr>
        <p:spPr>
          <a:xfrm>
            <a:off x="3429000" y="2400300"/>
            <a:ext cx="0" cy="0"/>
          </a:xfrm>
          <a:solidFill>
            <a:srgbClr val="FFFFFF"/>
          </a:solidFill>
          <a:ln/>
        </p:spPr>
      </p:sp>
      <p:sp>
        <p:nvSpPr>
          <p:cNvPr id="1054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A68AE62B-588F-4825-8589-4923FF9B9AB5}" type="slidenum">
              <a:rPr lang="en-US" altLang="zh-CN" sz="1200">
                <a:solidFill>
                  <a:srgbClr val="000000"/>
                </a:solidFill>
              </a:rPr>
              <a:pPr algn="r" eaLnBrk="1" hangingPunct="1">
                <a:buClr>
                  <a:srgbClr val="000000"/>
                </a:buClr>
                <a:buSzPct val="45000"/>
                <a:buFont typeface="StarSymbol" charset="0"/>
                <a:buNone/>
              </a:pPr>
              <a:t>7</a:t>
            </a:fld>
            <a:endParaRPr lang="en-US" altLang="zh-CN" sz="1200">
              <a:solidFill>
                <a:srgbClr val="000000"/>
              </a:solidFill>
            </a:endParaRPr>
          </a:p>
        </p:txBody>
      </p:sp>
      <p:sp>
        <p:nvSpPr>
          <p:cNvPr id="80899" name="Rectangle 1"/>
          <p:cNvSpPr>
            <a:spLocks noGrp="1" noRot="1" noChangeAspect="1" noChangeArrowheads="1" noTextEdit="1"/>
          </p:cNvSpPr>
          <p:nvPr>
            <p:ph type="sldImg"/>
          </p:nvPr>
        </p:nvSpPr>
        <p:spPr>
          <a:xfrm>
            <a:off x="1125538" y="684213"/>
            <a:ext cx="4572000" cy="3429000"/>
          </a:xfrm>
          <a:solidFill>
            <a:srgbClr val="FFFFFF"/>
          </a:solidFill>
          <a:ln/>
        </p:spPr>
      </p:sp>
      <p:sp>
        <p:nvSpPr>
          <p:cNvPr id="80900" name="Rectangle 2"/>
          <p:cNvSpPr>
            <a:spLocks noGrp="1" noChangeArrowheads="1"/>
          </p:cNvSpPr>
          <p:nvPr>
            <p:ph type="body" idx="1"/>
          </p:nvPr>
        </p:nvSpPr>
        <p:spPr>
          <a:xfrm>
            <a:off x="620713" y="2051050"/>
            <a:ext cx="5486400" cy="4114800"/>
          </a:xfrm>
          <a:noFill/>
        </p:spPr>
        <p:txBody>
          <a:bodyPr wrap="none" lIns="90000" tIns="46800" rIns="90000" bIns="46800" anchor="ct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56296E02-645E-4D2B-A6AC-082547ED4800}" type="slidenum">
              <a:rPr lang="en-US" altLang="zh-CN" sz="1200">
                <a:solidFill>
                  <a:srgbClr val="000000"/>
                </a:solidFill>
              </a:rPr>
              <a:pPr algn="r" eaLnBrk="1" hangingPunct="1">
                <a:buClr>
                  <a:srgbClr val="000000"/>
                </a:buClr>
                <a:buSzPct val="45000"/>
                <a:buFont typeface="StarSymbol" charset="0"/>
                <a:buNone/>
              </a:pPr>
              <a:t>48</a:t>
            </a:fld>
            <a:endParaRPr lang="en-US" altLang="zh-CN" sz="1200">
              <a:solidFill>
                <a:srgbClr val="000000"/>
              </a:solidFill>
            </a:endParaRPr>
          </a:p>
        </p:txBody>
      </p:sp>
      <p:sp>
        <p:nvSpPr>
          <p:cNvPr id="106499" name="Rectangle 1"/>
          <p:cNvSpPr>
            <a:spLocks noGrp="1" noRot="1" noChangeAspect="1" noChangeArrowheads="1" noTextEdit="1"/>
          </p:cNvSpPr>
          <p:nvPr>
            <p:ph type="sldImg"/>
          </p:nvPr>
        </p:nvSpPr>
        <p:spPr>
          <a:xfrm>
            <a:off x="3411538" y="2398713"/>
            <a:ext cx="1587" cy="1587"/>
          </a:xfrm>
          <a:solidFill>
            <a:srgbClr val="FFFFFF"/>
          </a:solidFill>
          <a:ln/>
        </p:spPr>
      </p:sp>
      <p:sp>
        <p:nvSpPr>
          <p:cNvPr id="10650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81D20543-D036-4C09-8D85-75B94620DBA3}" type="slidenum">
              <a:rPr lang="en-US" altLang="zh-CN" sz="1200">
                <a:solidFill>
                  <a:srgbClr val="000000"/>
                </a:solidFill>
              </a:rPr>
              <a:pPr algn="r" eaLnBrk="1" hangingPunct="1">
                <a:buClr>
                  <a:srgbClr val="000000"/>
                </a:buClr>
                <a:buSzPct val="45000"/>
                <a:buFont typeface="StarSymbol" charset="0"/>
                <a:buNone/>
              </a:pPr>
              <a:t>49</a:t>
            </a:fld>
            <a:endParaRPr lang="en-US" altLang="zh-CN" sz="1200">
              <a:solidFill>
                <a:srgbClr val="000000"/>
              </a:solidFill>
            </a:endParaRPr>
          </a:p>
        </p:txBody>
      </p:sp>
      <p:sp>
        <p:nvSpPr>
          <p:cNvPr id="107523" name="Rectangle 1"/>
          <p:cNvSpPr>
            <a:spLocks noGrp="1" noRot="1" noChangeAspect="1" noChangeArrowheads="1" noTextEdit="1"/>
          </p:cNvSpPr>
          <p:nvPr>
            <p:ph type="sldImg"/>
          </p:nvPr>
        </p:nvSpPr>
        <p:spPr>
          <a:xfrm>
            <a:off x="3411538" y="2398713"/>
            <a:ext cx="1587" cy="1587"/>
          </a:xfrm>
          <a:solidFill>
            <a:srgbClr val="FFFFFF"/>
          </a:solidFill>
          <a:ln/>
        </p:spPr>
      </p:sp>
      <p:sp>
        <p:nvSpPr>
          <p:cNvPr id="107524"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DDD9E050-05A0-44A4-BE49-DBD8D047975A}" type="slidenum">
              <a:rPr lang="en-US" altLang="zh-CN" sz="1200">
                <a:solidFill>
                  <a:srgbClr val="000000"/>
                </a:solidFill>
              </a:rPr>
              <a:pPr algn="r" eaLnBrk="1" hangingPunct="1">
                <a:buClr>
                  <a:srgbClr val="000000"/>
                </a:buClr>
                <a:buSzPct val="45000"/>
                <a:buFont typeface="StarSymbol" charset="0"/>
                <a:buNone/>
              </a:pPr>
              <a:t>50</a:t>
            </a:fld>
            <a:endParaRPr lang="en-US" altLang="zh-CN" sz="1200">
              <a:solidFill>
                <a:srgbClr val="000000"/>
              </a:solidFill>
            </a:endParaRPr>
          </a:p>
        </p:txBody>
      </p:sp>
      <p:sp>
        <p:nvSpPr>
          <p:cNvPr id="108547" name="Rectangle 1"/>
          <p:cNvSpPr>
            <a:spLocks noGrp="1" noRot="1" noChangeAspect="1" noChangeArrowheads="1" noTextEdit="1"/>
          </p:cNvSpPr>
          <p:nvPr>
            <p:ph type="sldImg"/>
          </p:nvPr>
        </p:nvSpPr>
        <p:spPr>
          <a:xfrm>
            <a:off x="3411538" y="2398713"/>
            <a:ext cx="1587" cy="1587"/>
          </a:xfrm>
          <a:solidFill>
            <a:srgbClr val="FFFFFF"/>
          </a:solidFill>
          <a:ln/>
        </p:spPr>
      </p:sp>
      <p:sp>
        <p:nvSpPr>
          <p:cNvPr id="10854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77D5DF65-EE90-4710-9ACA-293E7B95B8A1}" type="slidenum">
              <a:rPr lang="en-US" altLang="zh-CN" sz="1200">
                <a:solidFill>
                  <a:srgbClr val="000000"/>
                </a:solidFill>
              </a:rPr>
              <a:pPr algn="r" eaLnBrk="1" hangingPunct="1">
                <a:buClr>
                  <a:srgbClr val="000000"/>
                </a:buClr>
                <a:buSzPct val="45000"/>
                <a:buFont typeface="StarSymbol" charset="0"/>
                <a:buNone/>
              </a:pPr>
              <a:t>51</a:t>
            </a:fld>
            <a:endParaRPr lang="en-US" altLang="zh-CN" sz="1200">
              <a:solidFill>
                <a:srgbClr val="000000"/>
              </a:solidFill>
            </a:endParaRPr>
          </a:p>
        </p:txBody>
      </p:sp>
      <p:sp>
        <p:nvSpPr>
          <p:cNvPr id="109571" name="Rectangle 1"/>
          <p:cNvSpPr>
            <a:spLocks noGrp="1" noRot="1" noChangeAspect="1" noChangeArrowheads="1" noTextEdit="1"/>
          </p:cNvSpPr>
          <p:nvPr>
            <p:ph type="sldImg"/>
          </p:nvPr>
        </p:nvSpPr>
        <p:spPr>
          <a:xfrm>
            <a:off x="3411538" y="2398713"/>
            <a:ext cx="1587" cy="1587"/>
          </a:xfrm>
          <a:solidFill>
            <a:srgbClr val="FFFFFF"/>
          </a:solidFill>
          <a:ln/>
        </p:spPr>
      </p:sp>
      <p:sp>
        <p:nvSpPr>
          <p:cNvPr id="109572"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C04A1046-3B5D-42C1-BEBD-31B74B0B4D07}" type="slidenum">
              <a:rPr lang="en-US" altLang="zh-CN" sz="1200">
                <a:solidFill>
                  <a:srgbClr val="000000"/>
                </a:solidFill>
              </a:rPr>
              <a:pPr algn="r" eaLnBrk="1" hangingPunct="1">
                <a:buClr>
                  <a:srgbClr val="000000"/>
                </a:buClr>
                <a:buSzPct val="45000"/>
                <a:buFont typeface="StarSymbol" charset="0"/>
                <a:buNone/>
              </a:pPr>
              <a:t>52</a:t>
            </a:fld>
            <a:endParaRPr lang="en-US" altLang="zh-CN" sz="1200">
              <a:solidFill>
                <a:srgbClr val="000000"/>
              </a:solidFill>
            </a:endParaRPr>
          </a:p>
        </p:txBody>
      </p:sp>
      <p:sp>
        <p:nvSpPr>
          <p:cNvPr id="110595" name="Rectangle 1"/>
          <p:cNvSpPr>
            <a:spLocks noGrp="1" noRot="1" noChangeAspect="1" noChangeArrowheads="1" noTextEdit="1"/>
          </p:cNvSpPr>
          <p:nvPr>
            <p:ph type="sldImg"/>
          </p:nvPr>
        </p:nvSpPr>
        <p:spPr>
          <a:xfrm>
            <a:off x="3411538" y="2398713"/>
            <a:ext cx="1587" cy="1587"/>
          </a:xfrm>
          <a:solidFill>
            <a:srgbClr val="FFFFFF"/>
          </a:solidFill>
          <a:ln/>
        </p:spPr>
      </p:sp>
      <p:sp>
        <p:nvSpPr>
          <p:cNvPr id="110596"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E392EBE7-10A3-4EA4-9F1E-524D8D8371D7}" type="slidenum">
              <a:rPr lang="en-US" altLang="zh-CN" sz="1200">
                <a:solidFill>
                  <a:srgbClr val="000000"/>
                </a:solidFill>
              </a:rPr>
              <a:pPr algn="r" eaLnBrk="1" hangingPunct="1">
                <a:buClr>
                  <a:srgbClr val="000000"/>
                </a:buClr>
                <a:buSzPct val="45000"/>
                <a:buFont typeface="StarSymbol" charset="0"/>
                <a:buNone/>
              </a:pPr>
              <a:t>53</a:t>
            </a:fld>
            <a:endParaRPr lang="en-US" altLang="zh-CN" sz="1200">
              <a:solidFill>
                <a:srgbClr val="000000"/>
              </a:solidFill>
            </a:endParaRPr>
          </a:p>
        </p:txBody>
      </p:sp>
      <p:sp>
        <p:nvSpPr>
          <p:cNvPr id="111619" name="Rectangle 1"/>
          <p:cNvSpPr>
            <a:spLocks noGrp="1" noRot="1" noChangeAspect="1" noChangeArrowheads="1" noTextEdit="1"/>
          </p:cNvSpPr>
          <p:nvPr>
            <p:ph type="sldImg"/>
          </p:nvPr>
        </p:nvSpPr>
        <p:spPr>
          <a:xfrm>
            <a:off x="3411538" y="2398713"/>
            <a:ext cx="1587" cy="1587"/>
          </a:xfrm>
          <a:solidFill>
            <a:srgbClr val="FFFFFF"/>
          </a:solidFill>
          <a:ln/>
        </p:spPr>
      </p:sp>
      <p:sp>
        <p:nvSpPr>
          <p:cNvPr id="11162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D8B07BBF-F587-4731-B716-8BF3DE957509}" type="slidenum">
              <a:rPr lang="en-US" altLang="zh-CN" sz="1200">
                <a:solidFill>
                  <a:srgbClr val="000000"/>
                </a:solidFill>
              </a:rPr>
              <a:pPr algn="r" eaLnBrk="1" hangingPunct="1">
                <a:buClr>
                  <a:srgbClr val="000000"/>
                </a:buClr>
                <a:buSzPct val="45000"/>
                <a:buFont typeface="StarSymbol" charset="0"/>
                <a:buNone/>
              </a:pPr>
              <a:t>54</a:t>
            </a:fld>
            <a:endParaRPr lang="en-US" altLang="zh-CN" sz="1200">
              <a:solidFill>
                <a:srgbClr val="000000"/>
              </a:solidFill>
            </a:endParaRPr>
          </a:p>
        </p:txBody>
      </p:sp>
      <p:sp>
        <p:nvSpPr>
          <p:cNvPr id="112643" name="Rectangle 1"/>
          <p:cNvSpPr>
            <a:spLocks noGrp="1" noRot="1" noChangeAspect="1" noChangeArrowheads="1" noTextEdit="1"/>
          </p:cNvSpPr>
          <p:nvPr>
            <p:ph type="sldImg"/>
          </p:nvPr>
        </p:nvSpPr>
        <p:spPr>
          <a:xfrm>
            <a:off x="1125538" y="684213"/>
            <a:ext cx="4572000" cy="3429000"/>
          </a:xfrm>
          <a:solidFill>
            <a:srgbClr val="FFFFFF"/>
          </a:solidFill>
          <a:ln/>
        </p:spPr>
      </p:sp>
      <p:sp>
        <p:nvSpPr>
          <p:cNvPr id="112644" name="Rectangle 2"/>
          <p:cNvSpPr>
            <a:spLocks noGrp="1" noChangeArrowheads="1"/>
          </p:cNvSpPr>
          <p:nvPr>
            <p:ph type="body" idx="1"/>
          </p:nvPr>
        </p:nvSpPr>
        <p:spPr>
          <a:xfrm>
            <a:off x="620713" y="2051050"/>
            <a:ext cx="5486400" cy="4114800"/>
          </a:xfrm>
          <a:noFill/>
        </p:spPr>
        <p:txBody>
          <a:bodyPr wrap="none" lIns="90000" tIns="46800" rIns="90000" bIns="46800" anchor="ct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2CDC9113-E5B0-46A6-8BCC-A9918FFBC8FD}" type="slidenum">
              <a:rPr lang="en-US" altLang="zh-CN" sz="1200">
                <a:solidFill>
                  <a:srgbClr val="000000"/>
                </a:solidFill>
              </a:rPr>
              <a:pPr algn="r" eaLnBrk="1" hangingPunct="1">
                <a:buClr>
                  <a:srgbClr val="000000"/>
                </a:buClr>
                <a:buSzPct val="45000"/>
                <a:buFont typeface="StarSymbol" charset="0"/>
                <a:buNone/>
              </a:pPr>
              <a:t>56</a:t>
            </a:fld>
            <a:endParaRPr lang="en-US" altLang="zh-CN" sz="1200">
              <a:solidFill>
                <a:srgbClr val="000000"/>
              </a:solidFill>
            </a:endParaRPr>
          </a:p>
        </p:txBody>
      </p:sp>
      <p:sp>
        <p:nvSpPr>
          <p:cNvPr id="113667" name="Rectangle 1"/>
          <p:cNvSpPr>
            <a:spLocks noGrp="1" noRot="1" noChangeAspect="1" noChangeArrowheads="1" noTextEdit="1"/>
          </p:cNvSpPr>
          <p:nvPr>
            <p:ph type="sldImg"/>
          </p:nvPr>
        </p:nvSpPr>
        <p:spPr>
          <a:xfrm>
            <a:off x="3411538" y="2398713"/>
            <a:ext cx="1587" cy="1587"/>
          </a:xfrm>
          <a:solidFill>
            <a:srgbClr val="FFFFFF"/>
          </a:solidFill>
          <a:ln/>
        </p:spPr>
      </p:sp>
      <p:sp>
        <p:nvSpPr>
          <p:cNvPr id="11366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93643BA4-BB7F-4AA5-B387-BE5B765AADC7}" type="slidenum">
              <a:rPr lang="en-US" altLang="zh-CN" sz="1200">
                <a:solidFill>
                  <a:srgbClr val="000000"/>
                </a:solidFill>
              </a:rPr>
              <a:pPr algn="r" eaLnBrk="1" hangingPunct="1">
                <a:buClr>
                  <a:srgbClr val="000000"/>
                </a:buClr>
                <a:buSzPct val="45000"/>
                <a:buFont typeface="StarSymbol" charset="0"/>
                <a:buNone/>
              </a:pPr>
              <a:t>57</a:t>
            </a:fld>
            <a:endParaRPr lang="en-US" altLang="zh-CN" sz="1200">
              <a:solidFill>
                <a:srgbClr val="000000"/>
              </a:solidFill>
            </a:endParaRPr>
          </a:p>
        </p:txBody>
      </p:sp>
      <p:sp>
        <p:nvSpPr>
          <p:cNvPr id="114691" name="Rectangle 1"/>
          <p:cNvSpPr>
            <a:spLocks noGrp="1" noRot="1" noChangeAspect="1" noChangeArrowheads="1" noTextEdit="1"/>
          </p:cNvSpPr>
          <p:nvPr>
            <p:ph type="sldImg"/>
          </p:nvPr>
        </p:nvSpPr>
        <p:spPr>
          <a:xfrm>
            <a:off x="3411538" y="2398713"/>
            <a:ext cx="1587" cy="1587"/>
          </a:xfrm>
          <a:solidFill>
            <a:srgbClr val="FFFFFF"/>
          </a:solidFill>
          <a:ln/>
        </p:spPr>
      </p:sp>
      <p:sp>
        <p:nvSpPr>
          <p:cNvPr id="114692" name="Rectangle 2"/>
          <p:cNvSpPr>
            <a:spLocks noGrp="1" noChangeArrowheads="1"/>
          </p:cNvSpPr>
          <p:nvPr>
            <p:ph type="body" idx="1"/>
          </p:nvPr>
        </p:nvSpPr>
        <p:spPr>
          <a:xfrm>
            <a:off x="849313" y="3970338"/>
            <a:ext cx="1403350" cy="460375"/>
          </a:xfrm>
          <a:noFill/>
        </p:spPr>
        <p:txBody>
          <a:bodyPr wrap="none" lIns="90000" tIns="46800" rIns="90000" bIns="46800" anchor="ct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608FF79F-F3CD-4FE5-BA0B-0C15CDECD872}" type="slidenum">
              <a:rPr lang="en-US" altLang="zh-CN" sz="1200">
                <a:solidFill>
                  <a:srgbClr val="000000"/>
                </a:solidFill>
              </a:rPr>
              <a:pPr algn="r" eaLnBrk="1" hangingPunct="1">
                <a:buClr>
                  <a:srgbClr val="000000"/>
                </a:buClr>
                <a:buSzPct val="45000"/>
                <a:buFont typeface="StarSymbol" charset="0"/>
                <a:buNone/>
              </a:pPr>
              <a:t>58</a:t>
            </a:fld>
            <a:endParaRPr lang="en-US" altLang="zh-CN" sz="1200">
              <a:solidFill>
                <a:srgbClr val="000000"/>
              </a:solidFill>
            </a:endParaRPr>
          </a:p>
        </p:txBody>
      </p:sp>
      <p:sp>
        <p:nvSpPr>
          <p:cNvPr id="115715" name="Rectangle 1"/>
          <p:cNvSpPr>
            <a:spLocks noGrp="1" noRot="1" noChangeAspect="1" noChangeArrowheads="1" noTextEdit="1"/>
          </p:cNvSpPr>
          <p:nvPr>
            <p:ph type="sldImg"/>
          </p:nvPr>
        </p:nvSpPr>
        <p:spPr>
          <a:xfrm>
            <a:off x="3411538" y="2398713"/>
            <a:ext cx="1587" cy="1587"/>
          </a:xfrm>
          <a:solidFill>
            <a:srgbClr val="FFFFFF"/>
          </a:solidFill>
          <a:ln/>
        </p:spPr>
      </p:sp>
      <p:sp>
        <p:nvSpPr>
          <p:cNvPr id="115716" name="Rectangle 2"/>
          <p:cNvSpPr>
            <a:spLocks noGrp="1" noChangeArrowheads="1"/>
          </p:cNvSpPr>
          <p:nvPr>
            <p:ph type="body" idx="1"/>
          </p:nvPr>
        </p:nvSpPr>
        <p:spPr>
          <a:xfrm>
            <a:off x="849313" y="3970338"/>
            <a:ext cx="1403350" cy="460375"/>
          </a:xfrm>
          <a:noFill/>
        </p:spPr>
        <p:txBody>
          <a:bodyPr wrap="none" lIns="90000" tIns="46800" rIns="90000" bIns="46800"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3400"/>
            <a:ext cx="5029200" cy="4114800"/>
          </a:xfrm>
          <a:noFill/>
        </p:spPr>
        <p:txBody>
          <a:bodyPr/>
          <a:lstStyle/>
          <a:p>
            <a:pPr>
              <a:spcBef>
                <a:spcPct val="20000"/>
              </a:spcBef>
              <a:buClr>
                <a:schemeClr val="tx2"/>
              </a:buClr>
              <a:buFont typeface="Wingdings" pitchFamily="2" charset="2"/>
              <a:buNone/>
            </a:pPr>
            <a:r>
              <a:rPr kumimoji="1" lang="zh-CN" altLang="en-US" b="1" dirty="0"/>
              <a:t>     与硬件相比，软件开发更依赖于开发人员的业务素质、智力以及人员的组织、合作和管理。软件成本集中在开发上，主要反映在人力成本上，而且开发成本难以估计。</a:t>
            </a:r>
          </a:p>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A3C16562-0DFE-4492-A858-4CF67D9110BF}" type="slidenum">
              <a:rPr lang="en-US" altLang="zh-CN" sz="1200">
                <a:solidFill>
                  <a:srgbClr val="000000"/>
                </a:solidFill>
              </a:rPr>
              <a:pPr algn="r" eaLnBrk="1" hangingPunct="1">
                <a:buClr>
                  <a:srgbClr val="000000"/>
                </a:buClr>
                <a:buSzPct val="45000"/>
                <a:buFont typeface="StarSymbol" charset="0"/>
                <a:buNone/>
              </a:pPr>
              <a:t>59</a:t>
            </a:fld>
            <a:endParaRPr lang="en-US" altLang="zh-CN" sz="1200">
              <a:solidFill>
                <a:srgbClr val="000000"/>
              </a:solidFill>
            </a:endParaRPr>
          </a:p>
        </p:txBody>
      </p:sp>
      <p:sp>
        <p:nvSpPr>
          <p:cNvPr id="116739" name="Rectangle 1"/>
          <p:cNvSpPr>
            <a:spLocks noGrp="1" noRot="1" noChangeAspect="1" noChangeArrowheads="1" noTextEdit="1"/>
          </p:cNvSpPr>
          <p:nvPr>
            <p:ph type="sldImg"/>
          </p:nvPr>
        </p:nvSpPr>
        <p:spPr>
          <a:xfrm>
            <a:off x="3411538" y="2398713"/>
            <a:ext cx="1587" cy="1587"/>
          </a:xfrm>
          <a:solidFill>
            <a:srgbClr val="FFFFFF"/>
          </a:solidFill>
          <a:ln/>
        </p:spPr>
      </p:sp>
      <p:sp>
        <p:nvSpPr>
          <p:cNvPr id="11674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F28F99A8-BE7B-42D2-B7BA-89F60AA64EDD}" type="slidenum">
              <a:rPr lang="en-US" altLang="zh-CN" sz="1200">
                <a:solidFill>
                  <a:srgbClr val="000000"/>
                </a:solidFill>
              </a:rPr>
              <a:pPr algn="r" eaLnBrk="1" hangingPunct="1">
                <a:buClr>
                  <a:srgbClr val="000000"/>
                </a:buClr>
                <a:buSzPct val="45000"/>
                <a:buFont typeface="StarSymbol" charset="0"/>
                <a:buNone/>
              </a:pPr>
              <a:t>60</a:t>
            </a:fld>
            <a:endParaRPr lang="en-US" altLang="zh-CN" sz="1200">
              <a:solidFill>
                <a:srgbClr val="000000"/>
              </a:solidFill>
            </a:endParaRPr>
          </a:p>
        </p:txBody>
      </p:sp>
      <p:sp>
        <p:nvSpPr>
          <p:cNvPr id="117763" name="Rectangle 1"/>
          <p:cNvSpPr>
            <a:spLocks noGrp="1" noRot="1" noChangeAspect="1" noChangeArrowheads="1" noTextEdit="1"/>
          </p:cNvSpPr>
          <p:nvPr>
            <p:ph type="sldImg"/>
          </p:nvPr>
        </p:nvSpPr>
        <p:spPr>
          <a:xfrm>
            <a:off x="3411538" y="2398713"/>
            <a:ext cx="1587" cy="1587"/>
          </a:xfrm>
          <a:solidFill>
            <a:srgbClr val="FFFFFF"/>
          </a:solidFill>
          <a:ln/>
        </p:spPr>
      </p:sp>
      <p:sp>
        <p:nvSpPr>
          <p:cNvPr id="117764"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435638B8-F382-489C-A04A-72C85384A497}" type="slidenum">
              <a:rPr lang="en-US" altLang="zh-CN" sz="1200">
                <a:solidFill>
                  <a:srgbClr val="000000"/>
                </a:solidFill>
              </a:rPr>
              <a:pPr algn="r" eaLnBrk="1" hangingPunct="1">
                <a:buClr>
                  <a:srgbClr val="000000"/>
                </a:buClr>
                <a:buSzPct val="45000"/>
                <a:buFont typeface="StarSymbol" charset="0"/>
                <a:buNone/>
              </a:pPr>
              <a:t>61</a:t>
            </a:fld>
            <a:endParaRPr lang="en-US" altLang="zh-CN" sz="1200">
              <a:solidFill>
                <a:srgbClr val="000000"/>
              </a:solidFill>
            </a:endParaRPr>
          </a:p>
        </p:txBody>
      </p:sp>
      <p:sp>
        <p:nvSpPr>
          <p:cNvPr id="118787" name="Rectangle 1"/>
          <p:cNvSpPr>
            <a:spLocks noGrp="1" noRot="1" noChangeAspect="1" noChangeArrowheads="1" noTextEdit="1"/>
          </p:cNvSpPr>
          <p:nvPr>
            <p:ph type="sldImg"/>
          </p:nvPr>
        </p:nvSpPr>
        <p:spPr>
          <a:xfrm>
            <a:off x="3411538" y="2398713"/>
            <a:ext cx="1587" cy="1587"/>
          </a:xfrm>
          <a:solidFill>
            <a:srgbClr val="FFFFFF"/>
          </a:solidFill>
          <a:ln/>
        </p:spPr>
      </p:sp>
      <p:sp>
        <p:nvSpPr>
          <p:cNvPr id="11878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AAE31E5B-2ACB-496A-88A5-9D11F86CFF04}" type="slidenum">
              <a:rPr lang="en-US" altLang="zh-CN" sz="1200">
                <a:solidFill>
                  <a:srgbClr val="000000"/>
                </a:solidFill>
              </a:rPr>
              <a:pPr algn="r" eaLnBrk="1" hangingPunct="1">
                <a:buClr>
                  <a:srgbClr val="000000"/>
                </a:buClr>
                <a:buSzPct val="45000"/>
                <a:buFont typeface="StarSymbol" charset="0"/>
                <a:buNone/>
              </a:pPr>
              <a:t>62</a:t>
            </a:fld>
            <a:endParaRPr lang="en-US" altLang="zh-CN" sz="1200">
              <a:solidFill>
                <a:srgbClr val="000000"/>
              </a:solidFill>
            </a:endParaRPr>
          </a:p>
        </p:txBody>
      </p:sp>
      <p:sp>
        <p:nvSpPr>
          <p:cNvPr id="119811" name="Rectangle 1"/>
          <p:cNvSpPr>
            <a:spLocks noGrp="1" noRot="1" noChangeAspect="1" noChangeArrowheads="1" noTextEdit="1"/>
          </p:cNvSpPr>
          <p:nvPr>
            <p:ph type="sldImg"/>
          </p:nvPr>
        </p:nvSpPr>
        <p:spPr>
          <a:xfrm>
            <a:off x="3411538" y="2398713"/>
            <a:ext cx="1587" cy="1587"/>
          </a:xfrm>
          <a:solidFill>
            <a:srgbClr val="FFFFFF"/>
          </a:solidFill>
          <a:ln/>
        </p:spPr>
      </p:sp>
      <p:sp>
        <p:nvSpPr>
          <p:cNvPr id="119812"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2FAA75A3-87F0-4EDB-9907-1CEB040E65C2}" type="slidenum">
              <a:rPr lang="en-US" altLang="zh-CN" sz="1200">
                <a:solidFill>
                  <a:srgbClr val="000000"/>
                </a:solidFill>
              </a:rPr>
              <a:pPr algn="r" eaLnBrk="1" hangingPunct="1">
                <a:buClr>
                  <a:srgbClr val="000000"/>
                </a:buClr>
                <a:buSzPct val="45000"/>
                <a:buFont typeface="StarSymbol" charset="0"/>
                <a:buNone/>
              </a:pPr>
              <a:t>63</a:t>
            </a:fld>
            <a:endParaRPr lang="en-US" altLang="zh-CN" sz="1200">
              <a:solidFill>
                <a:srgbClr val="000000"/>
              </a:solidFill>
            </a:endParaRPr>
          </a:p>
        </p:txBody>
      </p:sp>
      <p:sp>
        <p:nvSpPr>
          <p:cNvPr id="120835" name="Rectangle 1"/>
          <p:cNvSpPr>
            <a:spLocks noGrp="1" noRot="1" noChangeAspect="1" noChangeArrowheads="1" noTextEdit="1"/>
          </p:cNvSpPr>
          <p:nvPr>
            <p:ph type="sldImg"/>
          </p:nvPr>
        </p:nvSpPr>
        <p:spPr>
          <a:xfrm>
            <a:off x="3411538" y="2398713"/>
            <a:ext cx="1587" cy="1587"/>
          </a:xfrm>
          <a:solidFill>
            <a:srgbClr val="FFFFFF"/>
          </a:solidFill>
          <a:ln/>
        </p:spPr>
      </p:sp>
      <p:sp>
        <p:nvSpPr>
          <p:cNvPr id="120836"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ECCC2DF1-E3B6-4921-81D6-5A7233FD7FA4}" type="slidenum">
              <a:rPr lang="en-US" altLang="zh-CN" sz="1200">
                <a:solidFill>
                  <a:srgbClr val="000000"/>
                </a:solidFill>
              </a:rPr>
              <a:pPr algn="r" eaLnBrk="1" hangingPunct="1">
                <a:buClr>
                  <a:srgbClr val="000000"/>
                </a:buClr>
                <a:buSzPct val="45000"/>
                <a:buFont typeface="StarSymbol" charset="0"/>
                <a:buNone/>
              </a:pPr>
              <a:t>65</a:t>
            </a:fld>
            <a:endParaRPr lang="en-US" altLang="zh-CN" sz="1200">
              <a:solidFill>
                <a:srgbClr val="000000"/>
              </a:solidFill>
            </a:endParaRPr>
          </a:p>
        </p:txBody>
      </p:sp>
      <p:sp>
        <p:nvSpPr>
          <p:cNvPr id="121859" name="Rectangle 1"/>
          <p:cNvSpPr>
            <a:spLocks noGrp="1" noRot="1" noChangeAspect="1" noChangeArrowheads="1" noTextEdit="1"/>
          </p:cNvSpPr>
          <p:nvPr>
            <p:ph type="sldImg"/>
          </p:nvPr>
        </p:nvSpPr>
        <p:spPr>
          <a:xfrm>
            <a:off x="3411538" y="2398713"/>
            <a:ext cx="1587" cy="1587"/>
          </a:xfrm>
          <a:solidFill>
            <a:srgbClr val="FFFFFF"/>
          </a:solidFill>
          <a:ln/>
        </p:spPr>
      </p:sp>
      <p:sp>
        <p:nvSpPr>
          <p:cNvPr id="12186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FCDB17C8-9D82-49B3-815A-9C4114FF6AEE}" type="slidenum">
              <a:rPr lang="en-US" altLang="zh-CN" sz="1200">
                <a:solidFill>
                  <a:srgbClr val="000000"/>
                </a:solidFill>
              </a:rPr>
              <a:pPr algn="r" eaLnBrk="1" hangingPunct="1">
                <a:buClr>
                  <a:srgbClr val="000000"/>
                </a:buClr>
                <a:buSzPct val="45000"/>
                <a:buFont typeface="StarSymbol" charset="0"/>
                <a:buNone/>
              </a:pPr>
              <a:t>67</a:t>
            </a:fld>
            <a:endParaRPr lang="en-US" altLang="zh-CN" sz="1200">
              <a:solidFill>
                <a:srgbClr val="000000"/>
              </a:solidFill>
            </a:endParaRPr>
          </a:p>
        </p:txBody>
      </p:sp>
      <p:sp>
        <p:nvSpPr>
          <p:cNvPr id="122883" name="Rectangle 1"/>
          <p:cNvSpPr>
            <a:spLocks noGrp="1" noRot="1" noChangeAspect="1" noChangeArrowheads="1" noTextEdit="1"/>
          </p:cNvSpPr>
          <p:nvPr>
            <p:ph type="sldImg"/>
          </p:nvPr>
        </p:nvSpPr>
        <p:spPr>
          <a:xfrm>
            <a:off x="3411538" y="2398713"/>
            <a:ext cx="1587" cy="1587"/>
          </a:xfrm>
          <a:solidFill>
            <a:srgbClr val="FFFFFF"/>
          </a:solidFill>
          <a:ln/>
        </p:spPr>
      </p:sp>
      <p:sp>
        <p:nvSpPr>
          <p:cNvPr id="122884"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8037D774-3A8A-4145-B0D8-33F1649A5E89}" type="slidenum">
              <a:rPr lang="en-US" altLang="zh-CN" sz="1200">
                <a:solidFill>
                  <a:srgbClr val="000000"/>
                </a:solidFill>
              </a:rPr>
              <a:pPr algn="r" eaLnBrk="1" hangingPunct="1">
                <a:buClr>
                  <a:srgbClr val="000000"/>
                </a:buClr>
                <a:buSzPct val="45000"/>
                <a:buFont typeface="StarSymbol" charset="0"/>
                <a:buNone/>
              </a:pPr>
              <a:t>69</a:t>
            </a:fld>
            <a:endParaRPr lang="en-US" altLang="zh-CN" sz="1200">
              <a:solidFill>
                <a:srgbClr val="000000"/>
              </a:solidFill>
            </a:endParaRPr>
          </a:p>
        </p:txBody>
      </p:sp>
      <p:sp>
        <p:nvSpPr>
          <p:cNvPr id="123907" name="Rectangle 1"/>
          <p:cNvSpPr>
            <a:spLocks noGrp="1" noRot="1" noChangeAspect="1" noChangeArrowheads="1" noTextEdit="1"/>
          </p:cNvSpPr>
          <p:nvPr>
            <p:ph type="sldImg"/>
          </p:nvPr>
        </p:nvSpPr>
        <p:spPr>
          <a:xfrm>
            <a:off x="3411538" y="2398713"/>
            <a:ext cx="1587" cy="1587"/>
          </a:xfrm>
          <a:solidFill>
            <a:srgbClr val="FFFFFF"/>
          </a:solidFill>
          <a:ln/>
        </p:spPr>
      </p:sp>
      <p:sp>
        <p:nvSpPr>
          <p:cNvPr id="12390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BBDD4A4D-A084-448C-B2E3-B1D1072A61B9}" type="slidenum">
              <a:rPr lang="en-US" altLang="zh-CN" sz="1200">
                <a:solidFill>
                  <a:srgbClr val="000000"/>
                </a:solidFill>
              </a:rPr>
              <a:pPr algn="r" eaLnBrk="1" hangingPunct="1">
                <a:buClr>
                  <a:srgbClr val="000000"/>
                </a:buClr>
                <a:buSzPct val="45000"/>
                <a:buFont typeface="StarSymbol" charset="0"/>
                <a:buNone/>
              </a:pPr>
              <a:t>71</a:t>
            </a:fld>
            <a:endParaRPr lang="en-US" altLang="zh-CN" sz="1200">
              <a:solidFill>
                <a:srgbClr val="000000"/>
              </a:solidFill>
            </a:endParaRPr>
          </a:p>
        </p:txBody>
      </p:sp>
      <p:sp>
        <p:nvSpPr>
          <p:cNvPr id="124931" name="Rectangle 1"/>
          <p:cNvSpPr>
            <a:spLocks noGrp="1" noRot="1" noChangeAspect="1" noChangeArrowheads="1" noTextEdit="1"/>
          </p:cNvSpPr>
          <p:nvPr>
            <p:ph type="sldImg"/>
          </p:nvPr>
        </p:nvSpPr>
        <p:spPr>
          <a:xfrm>
            <a:off x="3411538" y="2398713"/>
            <a:ext cx="1587" cy="1587"/>
          </a:xfrm>
          <a:solidFill>
            <a:srgbClr val="FFFFFF"/>
          </a:solidFill>
          <a:ln/>
        </p:spPr>
      </p:sp>
      <p:sp>
        <p:nvSpPr>
          <p:cNvPr id="124932"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headEnd/>
            <a:tailEnd/>
          </a:ln>
        </p:spPr>
        <p:txBody>
          <a:bodyPr wrap="none" lIns="90000" tIns="46800" rIns="90000" bIns="46800" anchor="ct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4FFD354D-7B81-48D3-A658-B15A45A32FC8}" type="slidenum">
              <a:rPr lang="en-US" altLang="zh-CN" sz="1200">
                <a:solidFill>
                  <a:srgbClr val="000000"/>
                </a:solidFill>
              </a:rPr>
              <a:pPr algn="r" eaLnBrk="1" hangingPunct="1">
                <a:buClr>
                  <a:srgbClr val="000000"/>
                </a:buClr>
                <a:buSzPct val="45000"/>
                <a:buFont typeface="StarSymbol" charset="0"/>
                <a:buNone/>
              </a:pPr>
              <a:t>13</a:t>
            </a:fld>
            <a:endParaRPr lang="en-US" altLang="zh-CN" sz="1200">
              <a:solidFill>
                <a:srgbClr val="000000"/>
              </a:solidFill>
            </a:endParaRPr>
          </a:p>
        </p:txBody>
      </p:sp>
      <p:sp>
        <p:nvSpPr>
          <p:cNvPr id="82947" name="Rectangle 1"/>
          <p:cNvSpPr>
            <a:spLocks noGrp="1" noRot="1" noChangeAspect="1" noChangeArrowheads="1" noTextEdit="1"/>
          </p:cNvSpPr>
          <p:nvPr>
            <p:ph type="sldImg"/>
          </p:nvPr>
        </p:nvSpPr>
        <p:spPr>
          <a:xfrm>
            <a:off x="1125538" y="684213"/>
            <a:ext cx="4572000" cy="3429000"/>
          </a:xfrm>
          <a:solidFill>
            <a:srgbClr val="FFFFFF"/>
          </a:solidFill>
          <a:ln/>
        </p:spPr>
      </p:sp>
      <p:sp>
        <p:nvSpPr>
          <p:cNvPr id="82948" name="Rectangle 2"/>
          <p:cNvSpPr>
            <a:spLocks noGrp="1" noChangeArrowheads="1"/>
          </p:cNvSpPr>
          <p:nvPr>
            <p:ph type="body" idx="1"/>
          </p:nvPr>
        </p:nvSpPr>
        <p:spPr>
          <a:xfrm>
            <a:off x="620713" y="2051050"/>
            <a:ext cx="5486400" cy="4114800"/>
          </a:xfrm>
          <a:noFill/>
        </p:spPr>
        <p:txBody>
          <a:bodyPr wrap="none" lIns="90000" tIns="46800" rIns="90000" bIns="46800" anchor="ct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4A13598E-4144-4737-A194-C4C61EA00A6F}" type="slidenum">
              <a:rPr lang="en-US" altLang="zh-CN" sz="1200">
                <a:solidFill>
                  <a:srgbClr val="000000"/>
                </a:solidFill>
              </a:rPr>
              <a:pPr algn="r" eaLnBrk="1" hangingPunct="1">
                <a:buClr>
                  <a:srgbClr val="000000"/>
                </a:buClr>
                <a:buSzPct val="45000"/>
                <a:buFont typeface="StarSymbol" charset="0"/>
                <a:buNone/>
              </a:pPr>
              <a:t>16</a:t>
            </a:fld>
            <a:endParaRPr lang="en-US" altLang="zh-CN" sz="1200">
              <a:solidFill>
                <a:srgbClr val="000000"/>
              </a:solidFill>
            </a:endParaRPr>
          </a:p>
        </p:txBody>
      </p:sp>
      <p:sp>
        <p:nvSpPr>
          <p:cNvPr id="83971" name="Rectangle 1"/>
          <p:cNvSpPr>
            <a:spLocks noGrp="1" noRot="1" noChangeAspect="1" noChangeArrowheads="1" noTextEdit="1"/>
          </p:cNvSpPr>
          <p:nvPr>
            <p:ph type="sldImg"/>
          </p:nvPr>
        </p:nvSpPr>
        <p:spPr>
          <a:xfrm>
            <a:off x="1125538" y="684213"/>
            <a:ext cx="4572000" cy="3429000"/>
          </a:xfrm>
          <a:solidFill>
            <a:srgbClr val="FFFFFF"/>
          </a:solidFill>
          <a:ln/>
        </p:spPr>
      </p:sp>
      <p:sp>
        <p:nvSpPr>
          <p:cNvPr id="83972" name="Rectangle 2"/>
          <p:cNvSpPr>
            <a:spLocks noGrp="1" noChangeArrowheads="1"/>
          </p:cNvSpPr>
          <p:nvPr>
            <p:ph type="body" idx="1"/>
          </p:nvPr>
        </p:nvSpPr>
        <p:spPr>
          <a:xfrm>
            <a:off x="620713" y="2051050"/>
            <a:ext cx="5486400" cy="4114800"/>
          </a:xfrm>
          <a:noFill/>
        </p:spPr>
        <p:txBody>
          <a:bodyPr wrap="none" lIns="90000" tIns="46800" rIns="90000" bIns="46800" anchor="ct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6"/>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1pPr>
            <a:lvl2pPr marL="742950" indent="-28575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2pPr>
            <a:lvl3pPr marL="11430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3pPr>
            <a:lvl4pPr marL="16002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4pPr>
            <a:lvl5pPr marL="2057400" indent="-228600" defTabSz="449263" eaLnBrk="0" hangingPunct="0">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400">
                <a:solidFill>
                  <a:schemeClr val="tx1"/>
                </a:solidFill>
                <a:latin typeface="Times New Roman" pitchFamily="18" charset="0"/>
                <a:ea typeface="宋体" pitchFamily="2" charset="-122"/>
              </a:defRPr>
            </a:lvl9pPr>
          </a:lstStyle>
          <a:p>
            <a:pPr algn="r" eaLnBrk="1" hangingPunct="1">
              <a:buClr>
                <a:srgbClr val="000000"/>
              </a:buClr>
              <a:buSzPct val="45000"/>
              <a:buFont typeface="StarSymbol" charset="0"/>
              <a:buNone/>
            </a:pPr>
            <a:fld id="{E725868F-AF04-40CD-98AF-91F6804B0D6D}" type="slidenum">
              <a:rPr lang="en-US" altLang="zh-CN" sz="1200">
                <a:solidFill>
                  <a:srgbClr val="000000"/>
                </a:solidFill>
              </a:rPr>
              <a:pPr algn="r" eaLnBrk="1" hangingPunct="1">
                <a:buClr>
                  <a:srgbClr val="000000"/>
                </a:buClr>
                <a:buSzPct val="45000"/>
                <a:buFont typeface="StarSymbol" charset="0"/>
                <a:buNone/>
              </a:pPr>
              <a:t>17</a:t>
            </a:fld>
            <a:endParaRPr lang="en-US" altLang="zh-CN" sz="1200">
              <a:solidFill>
                <a:srgbClr val="000000"/>
              </a:solidFill>
            </a:endParaRPr>
          </a:p>
        </p:txBody>
      </p:sp>
      <p:sp>
        <p:nvSpPr>
          <p:cNvPr id="84995" name="Rectangle 1"/>
          <p:cNvSpPr>
            <a:spLocks noGrp="1" noRot="1" noChangeAspect="1" noChangeArrowheads="1" noTextEdit="1"/>
          </p:cNvSpPr>
          <p:nvPr>
            <p:ph type="sldImg"/>
          </p:nvPr>
        </p:nvSpPr>
        <p:spPr>
          <a:xfrm>
            <a:off x="1125538" y="684213"/>
            <a:ext cx="4572000" cy="3429000"/>
          </a:xfrm>
          <a:solidFill>
            <a:srgbClr val="FFFFFF"/>
          </a:solidFill>
          <a:ln/>
        </p:spPr>
      </p:sp>
      <p:sp>
        <p:nvSpPr>
          <p:cNvPr id="84996" name="Rectangle 2"/>
          <p:cNvSpPr>
            <a:spLocks noGrp="1" noChangeArrowheads="1"/>
          </p:cNvSpPr>
          <p:nvPr>
            <p:ph type="body" idx="1"/>
          </p:nvPr>
        </p:nvSpPr>
        <p:spPr>
          <a:xfrm>
            <a:off x="620713" y="2051050"/>
            <a:ext cx="5486400" cy="4114800"/>
          </a:xfrm>
          <a:noFill/>
        </p:spPr>
        <p:txBody>
          <a:bodyPr wrap="none" lIns="90000" tIns="46800" rIns="90000" bIns="46800"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0" y="0"/>
            <a:ext cx="2743200" cy="4048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pPr lvl="0"/>
            <a:r>
              <a:rPr lang="zh-CN" altLang="en-US" noProof="0"/>
              <a:t>湖南科技大学</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defRPr/>
            </a:lvl1pPr>
          </a:lstStyle>
          <a:p>
            <a:pPr lvl="0"/>
            <a:r>
              <a:rPr lang="zh-CN" altLang="en-US" noProof="0"/>
              <a:t>单击此处编辑母版副标题样式</a:t>
            </a:r>
          </a:p>
        </p:txBody>
      </p:sp>
    </p:spTree>
    <p:extLst>
      <p:ext uri="{BB962C8B-B14F-4D97-AF65-F5344CB8AC3E}">
        <p14:creationId xmlns:p14="http://schemas.microsoft.com/office/powerpoint/2010/main" val="327454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053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8839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5938"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a:t>单击此处编辑母版标题样式</a:t>
            </a:r>
          </a:p>
        </p:txBody>
      </p:sp>
      <p:sp>
        <p:nvSpPr>
          <p:cNvPr id="29593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C541A12D-B5D7-4767-858C-27EABCDB753A}" type="datetimeFigureOut">
              <a:rPr lang="zh-CN" altLang="en-US"/>
              <a:pPr>
                <a:defRPr/>
              </a:pPr>
              <a:t>2023/10/20</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B837E6CE-F287-4A6A-B432-4466FA5BD05C}" type="slidenum">
              <a:rPr lang="zh-CN" altLang="en-US"/>
              <a:pPr>
                <a:defRPr/>
              </a:pPr>
              <a:t>‹#›</a:t>
            </a:fld>
            <a:endParaRPr lang="en-US" altLang="zh-CN"/>
          </a:p>
        </p:txBody>
      </p:sp>
    </p:spTree>
    <p:extLst>
      <p:ext uri="{BB962C8B-B14F-4D97-AF65-F5344CB8AC3E}">
        <p14:creationId xmlns:p14="http://schemas.microsoft.com/office/powerpoint/2010/main" val="1053992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766F2BF-6F99-47FB-9646-0481BF42CA22}" type="datetimeFigureOut">
              <a:rPr lang="zh-CN" altLang="en-US"/>
              <a:pPr>
                <a:defRPr/>
              </a:pPr>
              <a:t>2023/10/20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DABFD6-ECAA-411F-A020-A4EE3161A0AD}" type="slidenum">
              <a:rPr lang="zh-CN" altLang="en-US"/>
              <a:pPr>
                <a:defRPr/>
              </a:pPr>
              <a:t>‹#›</a:t>
            </a:fld>
            <a:endParaRPr lang="en-US" altLang="zh-CN"/>
          </a:p>
        </p:txBody>
      </p:sp>
    </p:spTree>
    <p:extLst>
      <p:ext uri="{BB962C8B-B14F-4D97-AF65-F5344CB8AC3E}">
        <p14:creationId xmlns:p14="http://schemas.microsoft.com/office/powerpoint/2010/main" val="30363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5D00038B-8993-4994-B0A2-4B3145C70277}" type="datetimeFigureOut">
              <a:rPr lang="zh-CN" altLang="en-US"/>
              <a:pPr>
                <a:defRPr/>
              </a:pPr>
              <a:t>2023/10/20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47E53B-3430-495A-9FDC-54AAE5AD8D00}" type="slidenum">
              <a:rPr lang="zh-CN" altLang="en-US"/>
              <a:pPr>
                <a:defRPr/>
              </a:pPr>
              <a:t>‹#›</a:t>
            </a:fld>
            <a:endParaRPr lang="en-US" altLang="zh-CN"/>
          </a:p>
        </p:txBody>
      </p:sp>
    </p:spTree>
    <p:extLst>
      <p:ext uri="{BB962C8B-B14F-4D97-AF65-F5344CB8AC3E}">
        <p14:creationId xmlns:p14="http://schemas.microsoft.com/office/powerpoint/2010/main" val="198984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B4157204-062B-4241-A83F-FB2543A8C380}" type="datetimeFigureOut">
              <a:rPr lang="zh-CN" altLang="en-US"/>
              <a:pPr>
                <a:defRPr/>
              </a:pPr>
              <a:t>2023/10/20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9177D21-68AA-4B3D-889D-527719381479}" type="slidenum">
              <a:rPr lang="zh-CN" altLang="en-US"/>
              <a:pPr>
                <a:defRPr/>
              </a:pPr>
              <a:t>‹#›</a:t>
            </a:fld>
            <a:endParaRPr lang="en-US" altLang="zh-CN"/>
          </a:p>
        </p:txBody>
      </p:sp>
    </p:spTree>
    <p:extLst>
      <p:ext uri="{BB962C8B-B14F-4D97-AF65-F5344CB8AC3E}">
        <p14:creationId xmlns:p14="http://schemas.microsoft.com/office/powerpoint/2010/main" val="3310931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99B2AC15-1231-4499-91E5-D37A3EEBD68B}" type="datetimeFigureOut">
              <a:rPr lang="zh-CN" altLang="en-US"/>
              <a:pPr>
                <a:defRPr/>
              </a:pPr>
              <a:t>2023/10/20</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67A6263-91CF-4AEA-97BD-E0DABEA6F6CA}" type="slidenum">
              <a:rPr lang="zh-CN" altLang="en-US"/>
              <a:pPr>
                <a:defRPr/>
              </a:pPr>
              <a:t>‹#›</a:t>
            </a:fld>
            <a:endParaRPr lang="en-US" altLang="zh-CN"/>
          </a:p>
        </p:txBody>
      </p:sp>
    </p:spTree>
    <p:extLst>
      <p:ext uri="{BB962C8B-B14F-4D97-AF65-F5344CB8AC3E}">
        <p14:creationId xmlns:p14="http://schemas.microsoft.com/office/powerpoint/2010/main" val="50686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B8AA77A9-95A0-4584-B930-4CFD9CB639E4}" type="datetimeFigureOut">
              <a:rPr lang="zh-CN" altLang="en-US"/>
              <a:pPr>
                <a:defRPr/>
              </a:pPr>
              <a:t>2023/10/20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8C1B3F9-1891-492B-A0B2-C4707CF6B9F8}" type="slidenum">
              <a:rPr lang="zh-CN" altLang="en-US"/>
              <a:pPr>
                <a:defRPr/>
              </a:pPr>
              <a:t>‹#›</a:t>
            </a:fld>
            <a:endParaRPr lang="en-US" altLang="zh-CN"/>
          </a:p>
        </p:txBody>
      </p:sp>
    </p:spTree>
    <p:extLst>
      <p:ext uri="{BB962C8B-B14F-4D97-AF65-F5344CB8AC3E}">
        <p14:creationId xmlns:p14="http://schemas.microsoft.com/office/powerpoint/2010/main" val="2531298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A292AC3-6F8A-4FCF-AF18-694328E6F79F}" type="datetimeFigureOut">
              <a:rPr lang="zh-CN" altLang="en-US"/>
              <a:pPr>
                <a:defRPr/>
              </a:pPr>
              <a:t>2023/10/20</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786A4B9-E797-47CE-BC56-E18F709F7020}" type="slidenum">
              <a:rPr lang="zh-CN" altLang="en-US"/>
              <a:pPr>
                <a:defRPr/>
              </a:pPr>
              <a:t>‹#›</a:t>
            </a:fld>
            <a:endParaRPr lang="en-US" altLang="zh-CN"/>
          </a:p>
        </p:txBody>
      </p:sp>
    </p:spTree>
    <p:extLst>
      <p:ext uri="{BB962C8B-B14F-4D97-AF65-F5344CB8AC3E}">
        <p14:creationId xmlns:p14="http://schemas.microsoft.com/office/powerpoint/2010/main" val="3701115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68147D2-E2C8-4ABC-B4D6-71450E6D4403}" type="datetimeFigureOut">
              <a:rPr lang="zh-CN" altLang="en-US"/>
              <a:pPr>
                <a:defRPr/>
              </a:pPr>
              <a:t>2023/10/20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2EA182-2FFA-43C2-AF2C-CD4B2DF15D88}" type="slidenum">
              <a:rPr lang="zh-CN" altLang="en-US"/>
              <a:pPr>
                <a:defRPr/>
              </a:pPr>
              <a:t>‹#›</a:t>
            </a:fld>
            <a:endParaRPr lang="en-US" altLang="zh-CN"/>
          </a:p>
        </p:txBody>
      </p:sp>
    </p:spTree>
    <p:extLst>
      <p:ext uri="{BB962C8B-B14F-4D97-AF65-F5344CB8AC3E}">
        <p14:creationId xmlns:p14="http://schemas.microsoft.com/office/powerpoint/2010/main" val="244104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9385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C59FB75-5467-45A7-83FF-893C2A508F57}" type="datetimeFigureOut">
              <a:rPr lang="zh-CN" altLang="en-US"/>
              <a:pPr>
                <a:defRPr/>
              </a:pPr>
              <a:t>2023/10/20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491685-2AE9-4114-83E6-04608A8E07E3}" type="slidenum">
              <a:rPr lang="zh-CN" altLang="en-US"/>
              <a:pPr>
                <a:defRPr/>
              </a:pPr>
              <a:t>‹#›</a:t>
            </a:fld>
            <a:endParaRPr lang="en-US" altLang="zh-CN"/>
          </a:p>
        </p:txBody>
      </p:sp>
    </p:spTree>
    <p:extLst>
      <p:ext uri="{BB962C8B-B14F-4D97-AF65-F5344CB8AC3E}">
        <p14:creationId xmlns:p14="http://schemas.microsoft.com/office/powerpoint/2010/main" val="577090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8C60D4C-317A-41F5-BAFA-A56F36D47FB7}" type="datetimeFigureOut">
              <a:rPr lang="zh-CN" altLang="en-US"/>
              <a:pPr>
                <a:defRPr/>
              </a:pPr>
              <a:t>2023/10/20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A77C0A-279F-4F11-9B87-ACE2BF36CCE7}" type="slidenum">
              <a:rPr lang="zh-CN" altLang="en-US"/>
              <a:pPr>
                <a:defRPr/>
              </a:pPr>
              <a:t>‹#›</a:t>
            </a:fld>
            <a:endParaRPr lang="en-US" altLang="zh-CN"/>
          </a:p>
        </p:txBody>
      </p:sp>
    </p:spTree>
    <p:extLst>
      <p:ext uri="{BB962C8B-B14F-4D97-AF65-F5344CB8AC3E}">
        <p14:creationId xmlns:p14="http://schemas.microsoft.com/office/powerpoint/2010/main" val="1406942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68E5484-F87A-45AA-B8F4-B62ED436513D}" type="datetimeFigureOut">
              <a:rPr lang="zh-CN" altLang="en-US"/>
              <a:pPr>
                <a:defRPr/>
              </a:pPr>
              <a:t>2023/10/20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48B84D-A853-4FFF-B676-2087591655C8}" type="slidenum">
              <a:rPr lang="zh-CN" altLang="en-US"/>
              <a:pPr>
                <a:defRPr/>
              </a:pPr>
              <a:t>‹#›</a:t>
            </a:fld>
            <a:endParaRPr lang="en-US" altLang="zh-CN"/>
          </a:p>
        </p:txBody>
      </p:sp>
    </p:spTree>
    <p:extLst>
      <p:ext uri="{BB962C8B-B14F-4D97-AF65-F5344CB8AC3E}">
        <p14:creationId xmlns:p14="http://schemas.microsoft.com/office/powerpoint/2010/main" val="272418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5429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753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071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4667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55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5815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6694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a:solidFill>
                  <a:srgbClr val="800000"/>
                </a:solidFill>
              </a:rPr>
              <a:t>单击此处编辑母版标题样式</a:t>
            </a:r>
          </a:p>
        </p:txBody>
      </p:sp>
      <p:sp>
        <p:nvSpPr>
          <p:cNvPr id="102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buFontTx/>
              <a:buChar char="•"/>
            </a:pPr>
            <a:r>
              <a:rPr lang="zh-CN" altLang="en-US" sz="2800" b="1"/>
              <a:t>单击此处编辑母版副标题样式</a:t>
            </a:r>
          </a:p>
        </p:txBody>
      </p:sp>
    </p:spTree>
  </p:cSld>
  <p:clrMap bg1="lt1" tx1="dk1" bg2="lt2" tx2="dk2" accent1="accent1" accent2="accent2" accent3="accent3" accent4="accent4" accent5="accent5" accent6="accent6" hlink="hlink" folHlink="folHlink"/>
  <p:sldLayoutIdLst>
    <p:sldLayoutId id="2147483779"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491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fld id="{ABFB0A3B-B047-475B-B5C9-98C5D2F17494}" type="datetimeFigureOut">
              <a:rPr lang="zh-CN" altLang="en-US"/>
              <a:pPr>
                <a:defRPr/>
              </a:pPr>
              <a:t>2023/10/20</a:t>
            </a:fld>
            <a:endParaRPr lang="en-US" altLang="zh-CN"/>
          </a:p>
        </p:txBody>
      </p:sp>
      <p:sp>
        <p:nvSpPr>
          <p:cNvPr id="29491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29491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1AE474D6-E870-4558-BDA9-978DEA247E24}" type="slidenum">
              <a:rPr lang="zh-CN" altLang="en-US"/>
              <a:pPr>
                <a:defRPr/>
              </a:pPr>
              <a:t>‹#›</a:t>
            </a:fld>
            <a:endParaRPr lang="en-US" altLang="zh-CN"/>
          </a:p>
        </p:txBody>
      </p:sp>
      <p:sp>
        <p:nvSpPr>
          <p:cNvPr id="2055"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80"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11.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png"/><Relationship Id="rId17" Type="http://schemas.openxmlformats.org/officeDocument/2006/relationships/oleObject" Target="../embeddings/oleObject7.bin"/><Relationship Id="rId2" Type="http://schemas.openxmlformats.org/officeDocument/2006/relationships/notesSlide" Target="../notesSlides/notesSlide3.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9.png"/><Relationship Id="rId10" Type="http://schemas.openxmlformats.org/officeDocument/2006/relationships/image" Target="../media/image6.png"/><Relationship Id="rId19" Type="http://schemas.openxmlformats.org/officeDocument/2006/relationships/oleObject" Target="../embeddings/oleObject8.bin"/><Relationship Id="rId4" Type="http://schemas.openxmlformats.org/officeDocument/2006/relationships/image" Target="../media/image3.png"/><Relationship Id="rId9" Type="http://schemas.openxmlformats.org/officeDocument/2006/relationships/oleObject" Target="../embeddings/oleObject4.bin"/><Relationship Id="rId1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6"/>
          <p:cNvSpPr>
            <a:spLocks/>
          </p:cNvSpPr>
          <p:nvPr/>
        </p:nvSpPr>
        <p:spPr bwMode="auto">
          <a:xfrm>
            <a:off x="2286000" y="1571625"/>
            <a:ext cx="5286375"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nSpc>
                <a:spcPts val="8000"/>
              </a:lnSpc>
            </a:pPr>
            <a:r>
              <a:rPr lang="zh-CN" altLang="en-US" sz="7200" b="1">
                <a:latin typeface="华文中宋" pitchFamily="2" charset="-122"/>
                <a:ea typeface="华文中宋" pitchFamily="2" charset="-122"/>
              </a:rPr>
              <a:t>软件工程</a:t>
            </a:r>
            <a:br>
              <a:rPr lang="en-US" altLang="zh-CN" sz="7200" b="1">
                <a:latin typeface="华文中宋" pitchFamily="2" charset="-122"/>
                <a:ea typeface="华文中宋" pitchFamily="2" charset="-122"/>
              </a:rPr>
            </a:br>
            <a:r>
              <a:rPr lang="zh-CN" altLang="en-US" sz="7200" b="1">
                <a:solidFill>
                  <a:srgbClr val="800000"/>
                </a:solidFill>
              </a:rPr>
              <a:t> </a:t>
            </a:r>
            <a:r>
              <a:rPr lang="en-US" altLang="zh-CN" sz="4000" b="1"/>
              <a:t>Software Engineering</a:t>
            </a:r>
            <a:endParaRPr lang="zh-CN" altLang="en-US" sz="4000" b="1">
              <a:latin typeface="华文中宋" pitchFamily="2" charset="-122"/>
              <a:ea typeface="华文中宋" pitchFamily="2" charset="-122"/>
            </a:endParaRPr>
          </a:p>
        </p:txBody>
      </p:sp>
      <p:cxnSp>
        <p:nvCxnSpPr>
          <p:cNvPr id="4099" name="直接连接符 8"/>
          <p:cNvCxnSpPr>
            <a:cxnSpLocks noChangeShapeType="1"/>
          </p:cNvCxnSpPr>
          <p:nvPr/>
        </p:nvCxnSpPr>
        <p:spPr bwMode="auto">
          <a:xfrm>
            <a:off x="1285875" y="1357313"/>
            <a:ext cx="47863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4100" name="直接连接符 10"/>
          <p:cNvCxnSpPr>
            <a:cxnSpLocks noChangeShapeType="1"/>
          </p:cNvCxnSpPr>
          <p:nvPr/>
        </p:nvCxnSpPr>
        <p:spPr bwMode="auto">
          <a:xfrm>
            <a:off x="2357438" y="2643188"/>
            <a:ext cx="4929187"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101" name="TextBox 11"/>
          <p:cNvSpPr txBox="1">
            <a:spLocks noChangeArrowheads="1"/>
          </p:cNvSpPr>
          <p:nvPr/>
        </p:nvSpPr>
        <p:spPr bwMode="auto">
          <a:xfrm>
            <a:off x="2120900" y="4500563"/>
            <a:ext cx="48545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Aft>
                <a:spcPts val="3000"/>
              </a:spcAft>
              <a:buClr>
                <a:srgbClr val="000000"/>
              </a:buClr>
              <a:buSzPct val="100000"/>
              <a:buFont typeface="Times New Roman" pitchFamily="18" charset="0"/>
              <a:buNone/>
            </a:pPr>
            <a:r>
              <a:rPr lang="zh-CN" altLang="en-US" sz="4000">
                <a:solidFill>
                  <a:schemeClr val="accent2"/>
                </a:solidFill>
                <a:latin typeface="方正舒体" pitchFamily="2" charset="-122"/>
                <a:ea typeface="方正舒体" pitchFamily="2" charset="-122"/>
              </a:rPr>
              <a:t>胡杏</a:t>
            </a:r>
            <a:endParaRPr lang="en-US" altLang="zh-CN" sz="4000">
              <a:solidFill>
                <a:schemeClr val="accent2"/>
              </a:solidFill>
              <a:latin typeface="方正舒体" pitchFamily="2" charset="-122"/>
              <a:ea typeface="方正舒体" pitchFamily="2" charset="-122"/>
            </a:endParaRPr>
          </a:p>
          <a:p>
            <a:pPr algn="ctr" eaLnBrk="1" hangingPunct="1">
              <a:buClr>
                <a:srgbClr val="000000"/>
              </a:buClr>
              <a:buSzPct val="100000"/>
              <a:buFont typeface="Times New Roman" pitchFamily="18" charset="0"/>
              <a:buNone/>
            </a:pPr>
            <a:r>
              <a:rPr lang="zh-CN" altLang="en-US">
                <a:solidFill>
                  <a:schemeClr val="accent2"/>
                </a:solidFill>
                <a:latin typeface="华文中宋" pitchFamily="2" charset="-122"/>
                <a:ea typeface="华文中宋" pitchFamily="2" charset="-122"/>
              </a:rPr>
              <a:t>湖南科技大学 数学与计算科学学院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620713"/>
            <a:ext cx="8229600" cy="534987"/>
          </a:xfrm>
          <a:gradFill rotWithShape="1">
            <a:gsLst>
              <a:gs pos="0">
                <a:srgbClr val="CCFF99"/>
              </a:gs>
              <a:gs pos="100000">
                <a:srgbClr val="0000FF"/>
              </a:gs>
            </a:gsLst>
            <a:lin ang="0" scaled="1"/>
          </a:gradFill>
        </p:spPr>
        <p:txBody>
          <a:bodyPr/>
          <a:lstStyle/>
          <a:p>
            <a:pPr algn="ctr" eaLnBrk="1" hangingPunct="1">
              <a:lnSpc>
                <a:spcPct val="80000"/>
              </a:lnSpc>
            </a:pPr>
            <a:r>
              <a:rPr lang="zh-CN" altLang="en-US" sz="3800" b="1">
                <a:solidFill>
                  <a:schemeClr val="tx1"/>
                </a:solidFill>
                <a:ea typeface="黑体" pitchFamily="2" charset="-122"/>
              </a:rPr>
              <a:t>软件的定义</a:t>
            </a:r>
          </a:p>
        </p:txBody>
      </p:sp>
      <p:sp>
        <p:nvSpPr>
          <p:cNvPr id="297987" name="Rectangle 3"/>
          <p:cNvSpPr>
            <a:spLocks noChangeArrowheads="1"/>
          </p:cNvSpPr>
          <p:nvPr/>
        </p:nvSpPr>
        <p:spPr bwMode="auto">
          <a:xfrm>
            <a:off x="468313" y="1628775"/>
            <a:ext cx="842486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Font typeface="Wingdings" pitchFamily="2" charset="2"/>
              <a:buNone/>
            </a:pPr>
            <a:r>
              <a:rPr kumimoji="1" lang="zh-CN" altLang="en-US" b="1" dirty="0">
                <a:latin typeface="楷体_GB2312" pitchFamily="49" charset="-122"/>
              </a:rPr>
              <a:t>    软件是计算机程序以及开发、使用和维护程序所需要的所有文档。</a:t>
            </a:r>
          </a:p>
          <a:p>
            <a:pPr>
              <a:spcBef>
                <a:spcPct val="20000"/>
              </a:spcBef>
              <a:buClr>
                <a:schemeClr val="tx2"/>
              </a:buClr>
              <a:buFont typeface="Wingdings" pitchFamily="2" charset="2"/>
              <a:buNone/>
            </a:pPr>
            <a:r>
              <a:rPr kumimoji="1" lang="zh-CN" altLang="en-US" b="1" dirty="0">
                <a:latin typeface="楷体_GB2312" pitchFamily="49" charset="-122"/>
              </a:rPr>
              <a:t>    软件是包括程序、数据及其相关文档的完整集合。</a:t>
            </a:r>
          </a:p>
          <a:p>
            <a:pPr>
              <a:spcBef>
                <a:spcPct val="20000"/>
              </a:spcBef>
              <a:buClr>
                <a:schemeClr val="tx2"/>
              </a:buClr>
              <a:buFont typeface="Wingdings" pitchFamily="2" charset="2"/>
              <a:buNone/>
            </a:pPr>
            <a:r>
              <a:rPr kumimoji="1" lang="zh-CN" altLang="en-US" b="1" dirty="0">
                <a:latin typeface="楷体_GB2312" pitchFamily="49" charset="-122"/>
              </a:rPr>
              <a:t>    软件</a:t>
            </a:r>
            <a:r>
              <a:rPr kumimoji="1" lang="en-US" altLang="zh-CN" b="1" dirty="0">
                <a:latin typeface="楷体_GB2312" pitchFamily="49" charset="-122"/>
              </a:rPr>
              <a:t>=</a:t>
            </a:r>
            <a:r>
              <a:rPr kumimoji="1" lang="zh-CN" altLang="en-US" b="1" dirty="0">
                <a:latin typeface="楷体_GB2312" pitchFamily="49" charset="-122"/>
              </a:rPr>
              <a:t>知识</a:t>
            </a:r>
            <a:r>
              <a:rPr kumimoji="1" lang="en-US" altLang="zh-CN" b="1" dirty="0">
                <a:latin typeface="楷体_GB2312" pitchFamily="49" charset="-122"/>
              </a:rPr>
              <a:t>+</a:t>
            </a:r>
            <a:r>
              <a:rPr kumimoji="1" lang="zh-CN" altLang="en-US" b="1" dirty="0">
                <a:latin typeface="楷体_GB2312" pitchFamily="49" charset="-122"/>
              </a:rPr>
              <a:t>程序</a:t>
            </a:r>
            <a:r>
              <a:rPr kumimoji="1" lang="en-US" altLang="zh-CN" b="1" dirty="0">
                <a:latin typeface="楷体_GB2312" pitchFamily="49" charset="-122"/>
              </a:rPr>
              <a:t>+</a:t>
            </a:r>
            <a:r>
              <a:rPr kumimoji="1" lang="zh-CN" altLang="en-US" b="1" dirty="0">
                <a:latin typeface="楷体_GB2312" pitchFamily="49" charset="-122"/>
              </a:rPr>
              <a:t>文档</a:t>
            </a:r>
            <a:r>
              <a:rPr kumimoji="1" lang="en-US" altLang="zh-CN" b="1" dirty="0">
                <a:latin typeface="楷体_GB2312" pitchFamily="49" charset="-122"/>
              </a:rPr>
              <a:t>+</a:t>
            </a:r>
            <a:r>
              <a:rPr kumimoji="1" lang="zh-CN" altLang="en-US" b="1" dirty="0">
                <a:latin typeface="楷体_GB2312" pitchFamily="49" charset="-122"/>
              </a:rPr>
              <a:t>数据</a:t>
            </a:r>
          </a:p>
          <a:p>
            <a:pPr>
              <a:spcBef>
                <a:spcPct val="20000"/>
              </a:spcBef>
              <a:buClr>
                <a:schemeClr val="tx2"/>
              </a:buClr>
              <a:buFont typeface="Wingdings" pitchFamily="2" charset="2"/>
              <a:buNone/>
            </a:pPr>
            <a:r>
              <a:rPr kumimoji="1" lang="zh-CN" altLang="en-US" b="1" dirty="0">
                <a:latin typeface="楷体_GB2312" pitchFamily="49" charset="-122"/>
              </a:rPr>
              <a:t>    软件是知识的载体。</a:t>
            </a:r>
          </a:p>
          <a:p>
            <a:pPr>
              <a:spcBef>
                <a:spcPct val="30000"/>
              </a:spcBef>
              <a:buClr>
                <a:schemeClr val="tx2"/>
              </a:buClr>
              <a:buFont typeface="Wingdings" pitchFamily="2" charset="2"/>
              <a:buNone/>
            </a:pPr>
            <a:r>
              <a:rPr kumimoji="1" lang="zh-CN" altLang="en-US" b="1" dirty="0">
                <a:latin typeface="黑体" pitchFamily="2" charset="-122"/>
                <a:ea typeface="黑体" pitchFamily="2" charset="-122"/>
              </a:rPr>
              <a:t>软件包括：</a:t>
            </a:r>
          </a:p>
          <a:p>
            <a:pPr>
              <a:spcBef>
                <a:spcPct val="20000"/>
              </a:spcBef>
              <a:buClr>
                <a:schemeClr val="tx2"/>
              </a:buClr>
              <a:buFont typeface="Wingdings" pitchFamily="2" charset="2"/>
              <a:buNone/>
            </a:pPr>
            <a:r>
              <a:rPr kumimoji="1" lang="zh-CN" altLang="en-US" sz="1800" b="1" dirty="0">
                <a:latin typeface="Arial" charset="0"/>
              </a:rPr>
              <a:t>          ●</a:t>
            </a:r>
            <a:r>
              <a:rPr kumimoji="1" lang="zh-CN" altLang="en-US" b="1" dirty="0">
                <a:solidFill>
                  <a:schemeClr val="tx2">
                    <a:lumMod val="40000"/>
                    <a:lumOff val="60000"/>
                  </a:schemeClr>
                </a:solidFill>
                <a:latin typeface="楷体_GB2312" pitchFamily="49" charset="-122"/>
              </a:rPr>
              <a:t>能够完成预定功能和性能的可执行的指令（计算机程序）；</a:t>
            </a:r>
          </a:p>
          <a:p>
            <a:pPr>
              <a:spcBef>
                <a:spcPct val="20000"/>
              </a:spcBef>
              <a:buClr>
                <a:schemeClr val="tx2"/>
              </a:buClr>
              <a:buFont typeface="Wingdings" pitchFamily="2" charset="2"/>
              <a:buNone/>
            </a:pPr>
            <a:r>
              <a:rPr kumimoji="1" lang="zh-CN" altLang="en-US" sz="1800" b="1" dirty="0">
                <a:latin typeface="Arial" charset="0"/>
              </a:rPr>
              <a:t>          ●</a:t>
            </a:r>
            <a:r>
              <a:rPr kumimoji="1" lang="zh-CN" altLang="en-US" b="1" dirty="0">
                <a:solidFill>
                  <a:schemeClr val="tx2">
                    <a:lumMod val="40000"/>
                    <a:lumOff val="60000"/>
                  </a:schemeClr>
                </a:solidFill>
                <a:latin typeface="楷体_GB2312" pitchFamily="49" charset="-122"/>
              </a:rPr>
              <a:t>保证程序运行的配置信息（运行环境）和初始数据等</a:t>
            </a:r>
            <a:r>
              <a:rPr kumimoji="1" lang="zh-CN" altLang="en-US" b="1" dirty="0">
                <a:latin typeface="楷体_GB2312" pitchFamily="49" charset="-122"/>
              </a:rPr>
              <a:t>。</a:t>
            </a:r>
          </a:p>
          <a:p>
            <a:pPr>
              <a:spcBef>
                <a:spcPct val="20000"/>
              </a:spcBef>
              <a:buClr>
                <a:schemeClr val="tx2"/>
              </a:buClr>
              <a:buFont typeface="Wingdings" pitchFamily="2" charset="2"/>
              <a:buNone/>
            </a:pPr>
            <a:r>
              <a:rPr kumimoji="1" lang="zh-CN" altLang="en-US" sz="1800" b="1" dirty="0">
                <a:latin typeface="Arial" charset="0"/>
              </a:rPr>
              <a:t>          ●</a:t>
            </a:r>
            <a:r>
              <a:rPr kumimoji="1" lang="zh-CN" altLang="en-US" b="1" dirty="0">
                <a:solidFill>
                  <a:schemeClr val="tx2">
                    <a:lumMod val="40000"/>
                    <a:lumOff val="60000"/>
                  </a:schemeClr>
                </a:solidFill>
                <a:latin typeface="楷体_GB2312" pitchFamily="49" charset="-122"/>
              </a:rPr>
              <a:t>描述程序的开发、使用和维护的文档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slide(fromBottom)">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slide(fromBottom)">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slide(fromBottom)">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slide(fromBottom)">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slide(fromBottom)">
                                      <p:cBhvr>
                                        <p:cTn id="27" dur="500"/>
                                        <p:tgtEl>
                                          <p:spTgt spid="297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slide(fromBottom)">
                                      <p:cBhvr>
                                        <p:cTn id="32" dur="500"/>
                                        <p:tgtEl>
                                          <p:spTgt spid="297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slide(fromBottom)">
                                      <p:cBhvr>
                                        <p:cTn id="37" dur="500"/>
                                        <p:tgtEl>
                                          <p:spTgt spid="297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7987">
                                            <p:txEl>
                                              <p:pRg st="7" end="7"/>
                                            </p:txEl>
                                          </p:spTgt>
                                        </p:tgtEl>
                                        <p:attrNameLst>
                                          <p:attrName>style.visibility</p:attrName>
                                        </p:attrNameLst>
                                      </p:cBhvr>
                                      <p:to>
                                        <p:strVal val="visible"/>
                                      </p:to>
                                    </p:set>
                                    <p:animEffect transition="in" filter="slide(fromBottom)">
                                      <p:cBhvr>
                                        <p:cTn id="42" dur="500"/>
                                        <p:tgtEl>
                                          <p:spTgt spid="297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765175"/>
            <a:ext cx="8218487" cy="534988"/>
          </a:xfrm>
          <a:gradFill rotWithShape="1">
            <a:gsLst>
              <a:gs pos="0">
                <a:srgbClr val="CCFF99"/>
              </a:gs>
              <a:gs pos="100000">
                <a:srgbClr val="0000FF"/>
              </a:gs>
            </a:gsLst>
            <a:lin ang="0" scaled="1"/>
          </a:gradFill>
        </p:spPr>
        <p:txBody>
          <a:bodyPr/>
          <a:lstStyle/>
          <a:p>
            <a:pPr algn="ctr" eaLnBrk="1" hangingPunct="1">
              <a:lnSpc>
                <a:spcPct val="80000"/>
              </a:lnSpc>
            </a:pPr>
            <a:r>
              <a:rPr lang="zh-CN" altLang="en-US" sz="3800" b="1">
                <a:solidFill>
                  <a:schemeClr val="tx1"/>
                </a:solidFill>
                <a:ea typeface="黑体" pitchFamily="2" charset="-122"/>
              </a:rPr>
              <a:t>软件的定义</a:t>
            </a:r>
          </a:p>
        </p:txBody>
      </p:sp>
      <p:sp>
        <p:nvSpPr>
          <p:cNvPr id="299011" name="Rectangle 3"/>
          <p:cNvSpPr>
            <a:spLocks noChangeArrowheads="1"/>
          </p:cNvSpPr>
          <p:nvPr/>
        </p:nvSpPr>
        <p:spPr bwMode="auto">
          <a:xfrm>
            <a:off x="1331913" y="1628775"/>
            <a:ext cx="69119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76250">
              <a:lnSpc>
                <a:spcPct val="135000"/>
              </a:lnSpc>
              <a:spcBef>
                <a:spcPct val="20000"/>
              </a:spcBef>
              <a:buClr>
                <a:schemeClr val="tx2"/>
              </a:buClr>
              <a:buFont typeface="Wingdings" pitchFamily="2" charset="2"/>
              <a:buNone/>
            </a:pPr>
            <a:r>
              <a:rPr kumimoji="1" lang="zh-CN" altLang="en-US" sz="2800" b="1">
                <a:latin typeface="楷体_GB2312" pitchFamily="49" charset="-122"/>
              </a:rPr>
              <a:t>软件是客观世界中问题空间与解空间的具体描述，它追求的是表达能力强、更符合人类思维模式，具有构造性和易演化性的计算模型。</a:t>
            </a:r>
            <a:r>
              <a:rPr kumimoji="1" lang="en-US" altLang="zh-CN" sz="2800" b="1" i="1">
                <a:solidFill>
                  <a:srgbClr val="0000FF"/>
                </a:solidFill>
                <a:latin typeface="楷体_GB2312" pitchFamily="49" charset="-122"/>
              </a:rPr>
              <a:t>--</a:t>
            </a:r>
            <a:r>
              <a:rPr kumimoji="1" lang="zh-CN" altLang="en-US" sz="2800" b="1" i="1">
                <a:solidFill>
                  <a:srgbClr val="0000FF"/>
                </a:solidFill>
                <a:latin typeface="黑体" pitchFamily="2" charset="-122"/>
                <a:ea typeface="黑体" pitchFamily="2" charset="-122"/>
              </a:rPr>
              <a:t>软件的实质</a:t>
            </a:r>
            <a:r>
              <a:rPr kumimoji="1" lang="zh-CN" altLang="en-US" sz="2800" i="1">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slide(fromBottom)">
                                      <p:cBhvr>
                                        <p:cTn id="7" dur="500"/>
                                        <p:tgtEl>
                                          <p:spTgt spid="2990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476250"/>
            <a:ext cx="8229600" cy="558800"/>
          </a:xfrm>
          <a:gradFill rotWithShape="1">
            <a:gsLst>
              <a:gs pos="0">
                <a:srgbClr val="CCFF99"/>
              </a:gs>
              <a:gs pos="100000">
                <a:srgbClr val="0000FF"/>
              </a:gs>
            </a:gsLst>
            <a:lin ang="0" scaled="1"/>
          </a:gradFill>
        </p:spPr>
        <p:txBody>
          <a:bodyPr/>
          <a:lstStyle/>
          <a:p>
            <a:pPr algn="ctr" eaLnBrk="1" hangingPunct="1">
              <a:lnSpc>
                <a:spcPct val="80000"/>
              </a:lnSpc>
            </a:pPr>
            <a:r>
              <a:rPr lang="zh-CN" altLang="en-US" sz="3800" b="1">
                <a:solidFill>
                  <a:schemeClr val="tx1"/>
                </a:solidFill>
                <a:ea typeface="黑体" pitchFamily="2" charset="-122"/>
              </a:rPr>
              <a:t>软件的特点</a:t>
            </a:r>
          </a:p>
        </p:txBody>
      </p:sp>
      <p:sp>
        <p:nvSpPr>
          <p:cNvPr id="300035" name="Rectangle 3"/>
          <p:cNvSpPr>
            <a:spLocks noChangeArrowheads="1"/>
          </p:cNvSpPr>
          <p:nvPr/>
        </p:nvSpPr>
        <p:spPr bwMode="auto">
          <a:xfrm>
            <a:off x="611188" y="1125538"/>
            <a:ext cx="8064500" cy="449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76250">
              <a:lnSpc>
                <a:spcPct val="110000"/>
              </a:lnSpc>
              <a:spcBef>
                <a:spcPct val="30000"/>
              </a:spcBef>
              <a:buClr>
                <a:schemeClr val="tx2"/>
              </a:buClr>
              <a:buFont typeface="Wingdings" pitchFamily="2" charset="2"/>
              <a:buNone/>
            </a:pPr>
            <a:r>
              <a:rPr kumimoji="1" lang="zh-CN" altLang="en-US" sz="2800" b="1" dirty="0">
                <a:latin typeface="楷体_GB2312" pitchFamily="49" charset="-122"/>
              </a:rPr>
              <a:t>●软件是一种逻辑产品，无形态，具有抽象性。同时又具有一般机器的属性</a:t>
            </a:r>
            <a:r>
              <a:rPr kumimoji="1" lang="en-US" altLang="zh-CN" sz="2800" b="1" dirty="0">
                <a:latin typeface="楷体_GB2312" pitchFamily="49" charset="-122"/>
              </a:rPr>
              <a:t>----</a:t>
            </a:r>
            <a:r>
              <a:rPr kumimoji="1" lang="zh-CN" altLang="en-US" sz="2800" b="1" dirty="0">
                <a:latin typeface="楷体_GB2312" pitchFamily="49" charset="-122"/>
              </a:rPr>
              <a:t>原料加工的工具。</a:t>
            </a:r>
          </a:p>
          <a:p>
            <a:pPr indent="476250">
              <a:lnSpc>
                <a:spcPct val="110000"/>
              </a:lnSpc>
              <a:spcBef>
                <a:spcPct val="30000"/>
              </a:spcBef>
              <a:buClr>
                <a:schemeClr val="tx2"/>
              </a:buClr>
              <a:buFont typeface="Wingdings" pitchFamily="2" charset="2"/>
              <a:buNone/>
            </a:pPr>
            <a:r>
              <a:rPr kumimoji="1" lang="zh-CN" altLang="en-US" sz="2800" b="1" dirty="0">
                <a:latin typeface="楷体_GB2312" pitchFamily="49" charset="-122"/>
              </a:rPr>
              <a:t>●软件是开发而形成的，无明显的制造过程。</a:t>
            </a:r>
          </a:p>
          <a:p>
            <a:pPr indent="476250">
              <a:lnSpc>
                <a:spcPct val="110000"/>
              </a:lnSpc>
              <a:spcBef>
                <a:spcPct val="30000"/>
              </a:spcBef>
              <a:buClr>
                <a:schemeClr val="tx2"/>
              </a:buClr>
              <a:buFont typeface="Wingdings" pitchFamily="2" charset="2"/>
              <a:buNone/>
            </a:pPr>
            <a:r>
              <a:rPr kumimoji="1" lang="zh-CN" altLang="en-US" sz="2800" b="1" dirty="0">
                <a:latin typeface="楷体_GB2312" pitchFamily="49" charset="-122"/>
              </a:rPr>
              <a:t>●</a:t>
            </a:r>
            <a:r>
              <a:rPr kumimoji="1" lang="zh-CN" altLang="en-US" sz="2800" b="1" dirty="0">
                <a:solidFill>
                  <a:schemeClr val="tx2">
                    <a:lumMod val="40000"/>
                    <a:lumOff val="60000"/>
                  </a:schemeClr>
                </a:solidFill>
                <a:latin typeface="楷体_GB2312" pitchFamily="49" charset="-122"/>
              </a:rPr>
              <a:t>软件不会</a:t>
            </a:r>
            <a:r>
              <a:rPr kumimoji="1" lang="zh-CN" altLang="en-US" sz="2800" b="1" dirty="0">
                <a:solidFill>
                  <a:schemeClr val="tx2">
                    <a:lumMod val="40000"/>
                    <a:lumOff val="60000"/>
                  </a:schemeClr>
                </a:solidFill>
              </a:rPr>
              <a:t>“</a:t>
            </a:r>
            <a:r>
              <a:rPr kumimoji="1" lang="zh-CN" altLang="en-US" sz="2800" b="1" dirty="0">
                <a:solidFill>
                  <a:schemeClr val="tx2">
                    <a:lumMod val="40000"/>
                    <a:lumOff val="60000"/>
                  </a:schemeClr>
                </a:solidFill>
                <a:latin typeface="楷体_GB2312" pitchFamily="49" charset="-122"/>
              </a:rPr>
              <a:t>磨损</a:t>
            </a:r>
            <a:r>
              <a:rPr kumimoji="1" lang="zh-CN" altLang="en-US" sz="2800" b="1" dirty="0">
                <a:solidFill>
                  <a:schemeClr val="tx2">
                    <a:lumMod val="40000"/>
                    <a:lumOff val="60000"/>
                  </a:schemeClr>
                </a:solidFill>
              </a:rPr>
              <a:t>”</a:t>
            </a:r>
            <a:r>
              <a:rPr kumimoji="1" lang="zh-CN" altLang="en-US" sz="2800" b="1" dirty="0">
                <a:solidFill>
                  <a:schemeClr val="tx2">
                    <a:lumMod val="40000"/>
                    <a:lumOff val="60000"/>
                  </a:schemeClr>
                </a:solidFill>
                <a:latin typeface="楷体_GB2312" pitchFamily="49" charset="-122"/>
              </a:rPr>
              <a:t>和老化，但存在退化</a:t>
            </a:r>
            <a:r>
              <a:rPr kumimoji="1" lang="zh-CN" altLang="en-US" sz="2800" b="1" dirty="0">
                <a:latin typeface="楷体_GB2312" pitchFamily="49" charset="-122"/>
              </a:rPr>
              <a:t>问题。</a:t>
            </a:r>
          </a:p>
          <a:p>
            <a:pPr indent="476250">
              <a:lnSpc>
                <a:spcPct val="110000"/>
              </a:lnSpc>
              <a:spcBef>
                <a:spcPct val="30000"/>
              </a:spcBef>
              <a:buClr>
                <a:schemeClr val="tx2"/>
              </a:buClr>
              <a:buFont typeface="Wingdings" pitchFamily="2" charset="2"/>
              <a:buNone/>
            </a:pPr>
            <a:r>
              <a:rPr kumimoji="1" lang="zh-CN" altLang="en-US" sz="2800" b="1" dirty="0">
                <a:latin typeface="楷体_GB2312" pitchFamily="49" charset="-122"/>
              </a:rPr>
              <a:t>●大多数软件是定做的，不是通过已有构件组装而成。</a:t>
            </a:r>
          </a:p>
          <a:p>
            <a:pPr indent="476250">
              <a:lnSpc>
                <a:spcPct val="110000"/>
              </a:lnSpc>
              <a:spcBef>
                <a:spcPct val="30000"/>
              </a:spcBef>
              <a:buClr>
                <a:schemeClr val="tx2"/>
              </a:buClr>
              <a:buFont typeface="Wingdings" pitchFamily="2" charset="2"/>
              <a:buNone/>
            </a:pPr>
            <a:r>
              <a:rPr kumimoji="1" lang="zh-CN" altLang="en-US" sz="2800" b="1" dirty="0">
                <a:latin typeface="楷体_GB2312" pitchFamily="49" charset="-122"/>
              </a:rPr>
              <a:t>●主要靠脑力劳动生产。</a:t>
            </a:r>
          </a:p>
          <a:p>
            <a:pPr indent="476250">
              <a:lnSpc>
                <a:spcPct val="110000"/>
              </a:lnSpc>
              <a:spcBef>
                <a:spcPct val="30000"/>
              </a:spcBef>
              <a:buClr>
                <a:schemeClr val="tx2"/>
              </a:buClr>
              <a:buFont typeface="Wingdings" pitchFamily="2" charset="2"/>
              <a:buNone/>
            </a:pPr>
            <a:r>
              <a:rPr kumimoji="1" lang="zh-CN" altLang="en-US" sz="2800" b="1" dirty="0">
                <a:latin typeface="楷体_GB2312" pitchFamily="49" charset="-122"/>
              </a:rPr>
              <a:t>●开发和维护成本高。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slide(fromBottom)">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slide(fromBottom)">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slide(fromBottom)">
                                      <p:cBhvr>
                                        <p:cTn id="17" dur="500"/>
                                        <p:tgtEl>
                                          <p:spTgt spid="300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0035">
                                            <p:txEl>
                                              <p:pRg st="3" end="3"/>
                                            </p:txEl>
                                          </p:spTgt>
                                        </p:tgtEl>
                                        <p:attrNameLst>
                                          <p:attrName>style.visibility</p:attrName>
                                        </p:attrNameLst>
                                      </p:cBhvr>
                                      <p:to>
                                        <p:strVal val="visible"/>
                                      </p:to>
                                    </p:set>
                                    <p:animEffect transition="in" filter="slide(fromBottom)">
                                      <p:cBhvr>
                                        <p:cTn id="22" dur="500"/>
                                        <p:tgtEl>
                                          <p:spTgt spid="300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00035">
                                            <p:txEl>
                                              <p:pRg st="4" end="4"/>
                                            </p:txEl>
                                          </p:spTgt>
                                        </p:tgtEl>
                                        <p:attrNameLst>
                                          <p:attrName>style.visibility</p:attrName>
                                        </p:attrNameLst>
                                      </p:cBhvr>
                                      <p:to>
                                        <p:strVal val="visible"/>
                                      </p:to>
                                    </p:set>
                                    <p:animEffect transition="in" filter="slide(fromBottom)">
                                      <p:cBhvr>
                                        <p:cTn id="27" dur="500"/>
                                        <p:tgtEl>
                                          <p:spTgt spid="3000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00035">
                                            <p:txEl>
                                              <p:pRg st="5" end="5"/>
                                            </p:txEl>
                                          </p:spTgt>
                                        </p:tgtEl>
                                        <p:attrNameLst>
                                          <p:attrName>style.visibility</p:attrName>
                                        </p:attrNameLst>
                                      </p:cBhvr>
                                      <p:to>
                                        <p:strVal val="visible"/>
                                      </p:to>
                                    </p:set>
                                    <p:animEffect transition="in" filter="slide(fromBottom)">
                                      <p:cBhvr>
                                        <p:cTn id="32" dur="500"/>
                                        <p:tgtEl>
                                          <p:spTgt spid="300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subTitle" idx="4294967295"/>
          </p:nvPr>
        </p:nvSpPr>
        <p:spPr bwMode="auto">
          <a:xfrm>
            <a:off x="500063" y="1412875"/>
            <a:ext cx="8320087" cy="41148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0" defTabSz="449263" eaLnBrk="1" hangingPunct="1">
              <a:spcBef>
                <a:spcPct val="0"/>
              </a:spcBef>
              <a:buClr>
                <a:srgbClr val="FF66CC"/>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200" b="0">
                <a:solidFill>
                  <a:schemeClr val="accent2"/>
                </a:solidFill>
                <a:latin typeface="华文中宋" pitchFamily="2" charset="-122"/>
                <a:ea typeface="华文中宋" pitchFamily="2" charset="-122"/>
              </a:rPr>
              <a:t>软件的发展</a:t>
            </a:r>
          </a:p>
          <a:p>
            <a:pPr marL="0" indent="0"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800" b="0">
              <a:solidFill>
                <a:srgbClr val="FF33CC"/>
              </a:solidFill>
              <a:latin typeface="华文中宋" pitchFamily="2" charset="-122"/>
              <a:ea typeface="华文中宋" pitchFamily="2" charset="-122"/>
            </a:endParaRPr>
          </a:p>
          <a:p>
            <a:pPr marL="0" indent="0" defTabSz="449263" eaLnBrk="1" hangingPunct="1">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a:latin typeface="华文中宋" pitchFamily="2" charset="-122"/>
                <a:ea typeface="华文中宋" pitchFamily="2" charset="-122"/>
              </a:rPr>
              <a:t>         </a:t>
            </a:r>
            <a:r>
              <a:rPr lang="zh-CN" b="0">
                <a:latin typeface="华文中宋" pitchFamily="2" charset="-122"/>
                <a:ea typeface="华文中宋" pitchFamily="2" charset="-122"/>
              </a:rPr>
              <a:t>在工业发达国家计算机系统的发展经历了三个不同的时期</a:t>
            </a:r>
            <a:r>
              <a:rPr lang="en-US" altLang="zh-CN" b="0">
                <a:latin typeface="华文中宋" pitchFamily="2" charset="-122"/>
                <a:ea typeface="华文中宋" pitchFamily="2" charset="-122"/>
              </a:rPr>
              <a:t>,</a:t>
            </a:r>
            <a:r>
              <a:rPr lang="zh-CN" b="0">
                <a:latin typeface="华文中宋" pitchFamily="2" charset="-122"/>
                <a:ea typeface="华文中宋" pitchFamily="2" charset="-122"/>
              </a:rPr>
              <a:t>伴随而起的计算机软件的发展也经历了</a:t>
            </a:r>
            <a:r>
              <a:rPr lang="zh-CN" b="0">
                <a:solidFill>
                  <a:schemeClr val="accent2"/>
                </a:solidFill>
                <a:latin typeface="华文中宋" pitchFamily="2" charset="-122"/>
                <a:ea typeface="华文中宋" pitchFamily="2" charset="-122"/>
              </a:rPr>
              <a:t>个体化生产、作坊式生产</a:t>
            </a:r>
            <a:r>
              <a:rPr lang="zh-CN" b="0">
                <a:latin typeface="华文中宋" pitchFamily="2" charset="-122"/>
                <a:ea typeface="华文中宋" pitchFamily="2" charset="-122"/>
              </a:rPr>
              <a:t>到</a:t>
            </a:r>
            <a:r>
              <a:rPr lang="zh-CN" b="0">
                <a:solidFill>
                  <a:schemeClr val="accent2"/>
                </a:solidFill>
                <a:latin typeface="华文中宋" pitchFamily="2" charset="-122"/>
                <a:ea typeface="华文中宋" pitchFamily="2" charset="-122"/>
              </a:rPr>
              <a:t>产业化生产</a:t>
            </a:r>
            <a:r>
              <a:rPr lang="zh-CN" b="0">
                <a:latin typeface="华文中宋" pitchFamily="2" charset="-122"/>
                <a:ea typeface="华文中宋" pitchFamily="2" charset="-122"/>
              </a:rPr>
              <a:t>的三段发展模式</a:t>
            </a:r>
            <a:r>
              <a:rPr lang="zh-CN" sz="2400" b="0">
                <a:latin typeface="华文中宋" pitchFamily="2" charset="-122"/>
                <a:ea typeface="华文中宋" pitchFamily="2" charset="-122"/>
              </a:rPr>
              <a:t>。</a:t>
            </a:r>
          </a:p>
        </p:txBody>
      </p:sp>
      <p:sp>
        <p:nvSpPr>
          <p:cNvPr id="14340" name="AutoShape 4"/>
          <p:cNvSpPr>
            <a:spLocks noChangeArrowheads="1"/>
          </p:cNvSpPr>
          <p:nvPr/>
        </p:nvSpPr>
        <p:spPr bwMode="auto">
          <a:xfrm>
            <a:off x="2928938" y="5067300"/>
            <a:ext cx="3816350" cy="647700"/>
          </a:xfrm>
          <a:prstGeom prst="wedgeRoundRectCallout">
            <a:avLst>
              <a:gd name="adj1" fmla="val -73958"/>
              <a:gd name="adj2" fmla="val -258824"/>
              <a:gd name="adj3" fmla="val 16667"/>
            </a:avLst>
          </a:prstGeom>
          <a:solidFill>
            <a:srgbClr val="FFCC99"/>
          </a:solidFill>
          <a:ln w="9360" cap="sq">
            <a:solidFill>
              <a:srgbClr val="FFCC99"/>
            </a:solidFill>
            <a:miter lim="800000"/>
            <a:headEnd/>
            <a:tailEnd/>
          </a:ln>
        </p:spPr>
        <p:txBody>
          <a:bodyPr lIns="90000" tIns="46800" rIns="90000" bIns="46800"/>
          <a:lstStyle/>
          <a:p>
            <a:pPr defTabSz="449263">
              <a:lnSpc>
                <a:spcPct val="80000"/>
              </a:lnSpc>
              <a:spcBef>
                <a:spcPts val="5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000">
                <a:solidFill>
                  <a:srgbClr val="000000"/>
                </a:solidFill>
                <a:latin typeface="华文中宋" pitchFamily="2" charset="-122"/>
                <a:ea typeface="华文中宋" pitchFamily="2" charset="-122"/>
              </a:rPr>
              <a:t>程序规模小、软件设计是一个隐含过程</a:t>
            </a:r>
          </a:p>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000">
              <a:solidFill>
                <a:srgbClr val="000000"/>
              </a:solidFill>
              <a:latin typeface="华文中宋" pitchFamily="2" charset="-122"/>
              <a:ea typeface="华文中宋" pitchFamily="2" charset="-122"/>
            </a:endParaRPr>
          </a:p>
        </p:txBody>
      </p:sp>
      <p:sp>
        <p:nvSpPr>
          <p:cNvPr id="14341" name="AutoShape 5"/>
          <p:cNvSpPr>
            <a:spLocks noChangeArrowheads="1"/>
          </p:cNvSpPr>
          <p:nvPr/>
        </p:nvSpPr>
        <p:spPr bwMode="auto">
          <a:xfrm>
            <a:off x="2857500" y="4938713"/>
            <a:ext cx="3816350" cy="704850"/>
          </a:xfrm>
          <a:prstGeom prst="wedgeRoundRectCallout">
            <a:avLst>
              <a:gd name="adj1" fmla="val -29782"/>
              <a:gd name="adj2" fmla="val -207884"/>
              <a:gd name="adj3" fmla="val 16667"/>
            </a:avLst>
          </a:prstGeom>
          <a:solidFill>
            <a:srgbClr val="FFCC99"/>
          </a:solidFill>
          <a:ln w="9360" cap="sq">
            <a:solidFill>
              <a:srgbClr val="FFCC99"/>
            </a:solidFill>
            <a:miter lim="800000"/>
            <a:headEnd/>
            <a:tailEnd/>
          </a:ln>
        </p:spPr>
        <p:txBody>
          <a:bodyPr lIns="90000" tIns="46800" rIns="90000" bIns="46800"/>
          <a:lstStyle/>
          <a:p>
            <a:pPr defTabSz="449263">
              <a:lnSpc>
                <a:spcPct val="80000"/>
              </a:lnSpc>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solidFill>
                  <a:srgbClr val="000000"/>
                </a:solidFill>
                <a:latin typeface="华文中宋" pitchFamily="2" charset="-122"/>
                <a:ea typeface="华文中宋" pitchFamily="2" charset="-122"/>
              </a:rPr>
              <a:t>软件作坊－－软件危机</a:t>
            </a:r>
          </a:p>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a:solidFill>
                <a:srgbClr val="000000"/>
              </a:solidFill>
              <a:latin typeface="华文中宋" pitchFamily="2" charset="-122"/>
              <a:ea typeface="华文中宋" pitchFamily="2" charset="-122"/>
            </a:endParaRPr>
          </a:p>
        </p:txBody>
      </p:sp>
      <p:sp>
        <p:nvSpPr>
          <p:cNvPr id="14342" name="AutoShape 6"/>
          <p:cNvSpPr>
            <a:spLocks noChangeArrowheads="1"/>
          </p:cNvSpPr>
          <p:nvPr/>
        </p:nvSpPr>
        <p:spPr bwMode="auto">
          <a:xfrm>
            <a:off x="2643188" y="4929188"/>
            <a:ext cx="3513137" cy="727075"/>
          </a:xfrm>
          <a:prstGeom prst="wedgeRoundRectCallout">
            <a:avLst>
              <a:gd name="adj1" fmla="val 38162"/>
              <a:gd name="adj2" fmla="val -204583"/>
              <a:gd name="adj3" fmla="val 16667"/>
            </a:avLst>
          </a:prstGeom>
          <a:solidFill>
            <a:srgbClr val="FFCC99"/>
          </a:solidFill>
          <a:ln w="9360" cap="sq">
            <a:solidFill>
              <a:srgbClr val="FFCC99"/>
            </a:solidFill>
            <a:miter lim="800000"/>
            <a:headEnd/>
            <a:tailEnd/>
          </a:ln>
        </p:spPr>
        <p:txBody>
          <a:bodyPr lIns="90000" tIns="46800" rIns="90000" bIns="46800"/>
          <a:lstStyle/>
          <a:p>
            <a:pPr defTabSz="449263">
              <a:lnSpc>
                <a:spcPct val="80000"/>
              </a:lnSpc>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solidFill>
                  <a:srgbClr val="000000"/>
                </a:solidFill>
                <a:latin typeface="华文中宋" pitchFamily="2" charset="-122"/>
                <a:ea typeface="华文中宋" pitchFamily="2" charset="-122"/>
              </a:rPr>
              <a:t>开始出现“软件工程”</a:t>
            </a:r>
          </a:p>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a:solidFill>
                <a:srgbClr val="000000"/>
              </a:solidFill>
              <a:latin typeface="华文中宋" pitchFamily="2" charset="-122"/>
              <a:ea typeface="华文中宋"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4338">
                                            <p:txEl>
                                              <p:pRg st="0" end="0"/>
                                            </p:txEl>
                                          </p:spTgt>
                                        </p:tgtEl>
                                        <p:attrNameLst>
                                          <p:attrName>style.visibility</p:attrName>
                                        </p:attrNameLst>
                                      </p:cBhvr>
                                      <p:to>
                                        <p:strVal val="visible"/>
                                      </p:to>
                                    </p:set>
                                    <p:animEffect transition="in" filter="blinds(horizontal)">
                                      <p:cBhvr additive="repl">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4338">
                                            <p:txEl>
                                              <p:pRg st="2" end="2"/>
                                            </p:txEl>
                                          </p:spTgt>
                                        </p:tgtEl>
                                        <p:attrNameLst>
                                          <p:attrName>style.visibility</p:attrName>
                                        </p:attrNameLst>
                                      </p:cBhvr>
                                      <p:to>
                                        <p:strVal val="visible"/>
                                      </p:to>
                                    </p:set>
                                    <p:animEffect transition="in" filter="blinds(horizontal)">
                                      <p:cBhvr additive="repl">
                                        <p:cTn id="12" dur="500"/>
                                        <p:tgtEl>
                                          <p:spTgt spid="143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fill="hold" nodeType="clickEffect">
                                  <p:stCondLst>
                                    <p:cond delay="0"/>
                                  </p:stCondLst>
                                  <p:childTnLst>
                                    <p:set>
                                      <p:cBhvr additive="repl">
                                        <p:cTn id="16" dur="1" fill="hold">
                                          <p:stCondLst>
                                            <p:cond delay="0"/>
                                          </p:stCondLst>
                                        </p:cTn>
                                        <p:tgtEl>
                                          <p:spTgt spid="14340"/>
                                        </p:tgtEl>
                                        <p:attrNameLst>
                                          <p:attrName>style.visibility</p:attrName>
                                        </p:attrNameLst>
                                      </p:cBhvr>
                                      <p:to>
                                        <p:strVal val="visible"/>
                                      </p:to>
                                    </p:set>
                                    <p:animEffect transition="in" filter="dissolve">
                                      <p:cBhvr additive="repl">
                                        <p:cTn id="17" dur="500"/>
                                        <p:tgtEl>
                                          <p:spTgt spid="14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fill="hold" nodeType="clickEffect">
                                  <p:stCondLst>
                                    <p:cond delay="0"/>
                                  </p:stCondLst>
                                  <p:childTnLst>
                                    <p:set>
                                      <p:cBhvr additive="repl">
                                        <p:cTn id="21" dur="1" fill="hold">
                                          <p:stCondLst>
                                            <p:cond delay="0"/>
                                          </p:stCondLst>
                                        </p:cTn>
                                        <p:tgtEl>
                                          <p:spTgt spid="14341"/>
                                        </p:tgtEl>
                                        <p:attrNameLst>
                                          <p:attrName>style.visibility</p:attrName>
                                        </p:attrNameLst>
                                      </p:cBhvr>
                                      <p:to>
                                        <p:strVal val="visible"/>
                                      </p:to>
                                    </p:set>
                                    <p:animEffect transition="in" filter="dissolve">
                                      <p:cBhvr additive="repl">
                                        <p:cTn id="22" dur="500"/>
                                        <p:tgtEl>
                                          <p:spTgt spid="143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fill="hold" nodeType="clickEffect">
                                  <p:stCondLst>
                                    <p:cond delay="0"/>
                                  </p:stCondLst>
                                  <p:childTnLst>
                                    <p:set>
                                      <p:cBhvr additive="repl">
                                        <p:cTn id="26" dur="1" fill="hold">
                                          <p:stCondLst>
                                            <p:cond delay="0"/>
                                          </p:stCondLst>
                                        </p:cTn>
                                        <p:tgtEl>
                                          <p:spTgt spid="14342"/>
                                        </p:tgtEl>
                                        <p:attrNameLst>
                                          <p:attrName>style.visibility</p:attrName>
                                        </p:attrNameLst>
                                      </p:cBhvr>
                                      <p:to>
                                        <p:strVal val="visible"/>
                                      </p:to>
                                    </p:set>
                                    <p:animEffect transition="in" filter="dissolve">
                                      <p:cBhvr additive="repl">
                                        <p:cTn id="2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ChangeArrowheads="1"/>
          </p:cNvSpPr>
          <p:nvPr/>
        </p:nvSpPr>
        <p:spPr bwMode="auto">
          <a:xfrm>
            <a:off x="323850" y="981075"/>
            <a:ext cx="8496300" cy="4968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tx2"/>
              </a:buClr>
              <a:buFont typeface="Wingdings" pitchFamily="2" charset="2"/>
              <a:buNone/>
            </a:pPr>
            <a:r>
              <a:rPr kumimoji="1" lang="en-US" altLang="zh-CN" b="1">
                <a:latin typeface="楷体_GB2312" pitchFamily="49" charset="-122"/>
              </a:rPr>
              <a:t>1</a:t>
            </a:r>
            <a:r>
              <a:rPr kumimoji="1" lang="zh-CN" altLang="en-US" b="1">
                <a:latin typeface="楷体_GB2312" pitchFamily="49" charset="-122"/>
              </a:rPr>
              <a:t>、</a:t>
            </a:r>
            <a:r>
              <a:rPr kumimoji="1" lang="zh-CN" altLang="en-US" b="1">
                <a:solidFill>
                  <a:srgbClr val="0000FF"/>
                </a:solidFill>
                <a:latin typeface="黑体" pitchFamily="2" charset="-122"/>
                <a:ea typeface="黑体" pitchFamily="2" charset="-122"/>
              </a:rPr>
              <a:t>程序设计时期</a:t>
            </a:r>
            <a:r>
              <a:rPr kumimoji="1" lang="zh-CN" altLang="en-US" b="1">
                <a:latin typeface="楷体_GB2312" pitchFamily="49" charset="-122"/>
              </a:rPr>
              <a:t>（</a:t>
            </a:r>
            <a:r>
              <a:rPr kumimoji="1" lang="en-US" altLang="zh-CN" b="1">
                <a:latin typeface="楷体_GB2312" pitchFamily="49" charset="-122"/>
              </a:rPr>
              <a:t>1946</a:t>
            </a:r>
            <a:r>
              <a:rPr kumimoji="1" lang="zh-CN" altLang="en-US" b="1">
                <a:latin typeface="楷体_GB2312" pitchFamily="49" charset="-122"/>
              </a:rPr>
              <a:t>～</a:t>
            </a:r>
            <a:r>
              <a:rPr kumimoji="1" lang="en-US" altLang="zh-CN" b="1">
                <a:latin typeface="楷体_GB2312" pitchFamily="49" charset="-122"/>
              </a:rPr>
              <a:t>1956</a:t>
            </a:r>
            <a:r>
              <a:rPr kumimoji="1" lang="zh-CN" altLang="en-US" b="1">
                <a:latin typeface="楷体_GB2312" pitchFamily="49" charset="-122"/>
              </a:rPr>
              <a:t>）      </a:t>
            </a:r>
            <a:r>
              <a:rPr kumimoji="1" lang="zh-CN" altLang="en-US" b="1">
                <a:solidFill>
                  <a:srgbClr val="0000FF"/>
                </a:solidFill>
                <a:latin typeface="黑体" pitchFamily="2" charset="-122"/>
                <a:ea typeface="黑体" pitchFamily="2" charset="-122"/>
              </a:rPr>
              <a:t>软件</a:t>
            </a:r>
            <a:r>
              <a:rPr kumimoji="1" lang="en-US" altLang="zh-CN" b="1">
                <a:solidFill>
                  <a:srgbClr val="0000FF"/>
                </a:solidFill>
                <a:latin typeface="黑体" pitchFamily="2" charset="-122"/>
                <a:ea typeface="黑体" pitchFamily="2" charset="-122"/>
              </a:rPr>
              <a:t>=</a:t>
            </a:r>
            <a:r>
              <a:rPr kumimoji="1" lang="zh-CN" altLang="en-US" b="1">
                <a:solidFill>
                  <a:srgbClr val="0000FF"/>
                </a:solidFill>
                <a:latin typeface="黑体" pitchFamily="2" charset="-122"/>
                <a:ea typeface="黑体" pitchFamily="2" charset="-122"/>
              </a:rPr>
              <a:t>程序</a:t>
            </a:r>
          </a:p>
          <a:p>
            <a:pPr>
              <a:buClr>
                <a:schemeClr val="tx2"/>
              </a:buClr>
              <a:buFont typeface="Wingdings" pitchFamily="2" charset="2"/>
              <a:buNone/>
            </a:pPr>
            <a:r>
              <a:rPr kumimoji="1" lang="zh-CN" altLang="en-US" b="1">
                <a:latin typeface="楷体_GB2312" pitchFamily="49" charset="-122"/>
              </a:rPr>
              <a:t>   开发方式：个体</a:t>
            </a:r>
          </a:p>
          <a:p>
            <a:pPr>
              <a:buClr>
                <a:schemeClr val="tx2"/>
              </a:buClr>
              <a:buFont typeface="Wingdings" pitchFamily="2" charset="2"/>
              <a:buNone/>
            </a:pPr>
            <a:r>
              <a:rPr kumimoji="1" lang="zh-CN" altLang="en-US" b="1">
                <a:latin typeface="楷体_GB2312" pitchFamily="49" charset="-122"/>
              </a:rPr>
              <a:t>   主要特征：计算机硬件</a:t>
            </a:r>
            <a:r>
              <a:rPr kumimoji="1" lang="en-US" altLang="zh-CN" b="1">
                <a:latin typeface="楷体_GB2312" pitchFamily="49" charset="-122"/>
              </a:rPr>
              <a:t>=</a:t>
            </a:r>
            <a:r>
              <a:rPr kumimoji="1" lang="zh-CN" altLang="en-US" b="1">
                <a:latin typeface="楷体_GB2312" pitchFamily="49" charset="-122"/>
              </a:rPr>
              <a:t>计算机</a:t>
            </a:r>
          </a:p>
          <a:p>
            <a:pPr>
              <a:buClr>
                <a:schemeClr val="tx2"/>
              </a:buClr>
              <a:buFont typeface="Wingdings" pitchFamily="2" charset="2"/>
              <a:buNone/>
            </a:pPr>
            <a:r>
              <a:rPr kumimoji="1" lang="zh-CN" altLang="en-US" b="1">
                <a:latin typeface="楷体_GB2312" pitchFamily="49" charset="-122"/>
              </a:rPr>
              <a:t>             用途少，规模小；不作为商品；</a:t>
            </a:r>
          </a:p>
          <a:p>
            <a:pPr>
              <a:buClr>
                <a:schemeClr val="tx2"/>
              </a:buClr>
              <a:buFont typeface="Wingdings" pitchFamily="2" charset="2"/>
              <a:buNone/>
            </a:pPr>
            <a:r>
              <a:rPr kumimoji="1" lang="zh-CN" altLang="en-US" b="1">
                <a:latin typeface="楷体_GB2312" pitchFamily="49" charset="-122"/>
              </a:rPr>
              <a:t>             开发者</a:t>
            </a:r>
            <a:r>
              <a:rPr kumimoji="1" lang="en-US" altLang="zh-CN" b="1">
                <a:latin typeface="楷体_GB2312" pitchFamily="49" charset="-122"/>
              </a:rPr>
              <a:t>=</a:t>
            </a:r>
            <a:r>
              <a:rPr kumimoji="1" lang="zh-CN" altLang="en-US" b="1">
                <a:latin typeface="楷体_GB2312" pitchFamily="49" charset="-122"/>
              </a:rPr>
              <a:t>使用者：自己开发，自己使用。</a:t>
            </a:r>
          </a:p>
          <a:p>
            <a:pPr>
              <a:buClr>
                <a:schemeClr val="tx2"/>
              </a:buClr>
              <a:buFont typeface="Wingdings" pitchFamily="2" charset="2"/>
              <a:buNone/>
            </a:pPr>
            <a:r>
              <a:rPr kumimoji="1" lang="zh-CN" altLang="en-US" b="1"/>
              <a:t> </a:t>
            </a:r>
            <a:r>
              <a:rPr kumimoji="1" lang="en-US" altLang="zh-CN" b="1">
                <a:latin typeface="楷体_GB2312" pitchFamily="49" charset="-122"/>
              </a:rPr>
              <a:t>2</a:t>
            </a:r>
            <a:r>
              <a:rPr kumimoji="1" lang="zh-CN" altLang="en-US" b="1">
                <a:latin typeface="楷体_GB2312" pitchFamily="49" charset="-122"/>
              </a:rPr>
              <a:t>、</a:t>
            </a:r>
            <a:r>
              <a:rPr kumimoji="1" lang="zh-CN" altLang="en-US" b="1">
                <a:solidFill>
                  <a:srgbClr val="0000FF"/>
                </a:solidFill>
                <a:latin typeface="黑体" pitchFamily="2" charset="-122"/>
                <a:ea typeface="黑体" pitchFamily="2" charset="-122"/>
              </a:rPr>
              <a:t>程序系统时期</a:t>
            </a:r>
            <a:r>
              <a:rPr kumimoji="1" lang="zh-CN" altLang="en-US" b="1">
                <a:latin typeface="楷体_GB2312" pitchFamily="49" charset="-122"/>
              </a:rPr>
              <a:t>（</a:t>
            </a:r>
            <a:r>
              <a:rPr kumimoji="1" lang="en-US" altLang="zh-CN" b="1">
                <a:latin typeface="楷体_GB2312" pitchFamily="49" charset="-122"/>
              </a:rPr>
              <a:t>1956</a:t>
            </a:r>
            <a:r>
              <a:rPr kumimoji="1" lang="zh-CN" altLang="en-US" b="1">
                <a:latin typeface="楷体_GB2312" pitchFamily="49" charset="-122"/>
              </a:rPr>
              <a:t>～</a:t>
            </a:r>
            <a:r>
              <a:rPr kumimoji="1" lang="en-US" altLang="zh-CN" b="1">
                <a:latin typeface="楷体_GB2312" pitchFamily="49" charset="-122"/>
              </a:rPr>
              <a:t>1968</a:t>
            </a:r>
            <a:r>
              <a:rPr kumimoji="1" lang="zh-CN" altLang="en-US" b="1">
                <a:latin typeface="楷体_GB2312" pitchFamily="49" charset="-122"/>
              </a:rPr>
              <a:t>）      </a:t>
            </a:r>
            <a:r>
              <a:rPr kumimoji="1" lang="zh-CN" altLang="en-US" b="1">
                <a:solidFill>
                  <a:srgbClr val="0000FF"/>
                </a:solidFill>
                <a:latin typeface="黑体" pitchFamily="2" charset="-122"/>
                <a:ea typeface="黑体" pitchFamily="2" charset="-122"/>
              </a:rPr>
              <a:t>软件</a:t>
            </a:r>
            <a:r>
              <a:rPr kumimoji="1" lang="en-US" altLang="zh-CN" b="1">
                <a:solidFill>
                  <a:srgbClr val="0000FF"/>
                </a:solidFill>
                <a:latin typeface="黑体" pitchFamily="2" charset="-122"/>
                <a:ea typeface="黑体" pitchFamily="2" charset="-122"/>
              </a:rPr>
              <a:t>=</a:t>
            </a:r>
            <a:r>
              <a:rPr kumimoji="1" lang="zh-CN" altLang="en-US" b="1">
                <a:solidFill>
                  <a:srgbClr val="0000FF"/>
                </a:solidFill>
                <a:latin typeface="黑体" pitchFamily="2" charset="-122"/>
                <a:ea typeface="黑体" pitchFamily="2" charset="-122"/>
              </a:rPr>
              <a:t>程序</a:t>
            </a:r>
            <a:r>
              <a:rPr kumimoji="1" lang="en-US" altLang="zh-CN" b="1">
                <a:solidFill>
                  <a:srgbClr val="0000FF"/>
                </a:solidFill>
                <a:latin typeface="黑体" pitchFamily="2" charset="-122"/>
                <a:ea typeface="黑体" pitchFamily="2" charset="-122"/>
              </a:rPr>
              <a:t>+</a:t>
            </a:r>
            <a:r>
              <a:rPr kumimoji="1" lang="zh-CN" altLang="en-US" b="1">
                <a:solidFill>
                  <a:srgbClr val="0000FF"/>
                </a:solidFill>
                <a:latin typeface="黑体" pitchFamily="2" charset="-122"/>
                <a:ea typeface="黑体" pitchFamily="2" charset="-122"/>
              </a:rPr>
              <a:t>说明</a:t>
            </a:r>
          </a:p>
          <a:p>
            <a:pPr>
              <a:buClr>
                <a:schemeClr val="tx2"/>
              </a:buClr>
              <a:buFont typeface="Wingdings" pitchFamily="2" charset="2"/>
              <a:buNone/>
            </a:pPr>
            <a:r>
              <a:rPr kumimoji="1" lang="zh-CN" altLang="en-US" b="1">
                <a:latin typeface="楷体_GB2312" pitchFamily="49" charset="-122"/>
              </a:rPr>
              <a:t>    开发方式：作坊式</a:t>
            </a:r>
          </a:p>
          <a:p>
            <a:pPr>
              <a:buClr>
                <a:schemeClr val="tx2"/>
              </a:buClr>
              <a:buFont typeface="Wingdings" pitchFamily="2" charset="2"/>
              <a:buNone/>
            </a:pPr>
            <a:r>
              <a:rPr kumimoji="1" lang="zh-CN" altLang="en-US" b="1">
                <a:latin typeface="楷体_GB2312" pitchFamily="49" charset="-122"/>
              </a:rPr>
              <a:t>    主要特征：程序规模增大，多人分工合作。</a:t>
            </a:r>
          </a:p>
          <a:p>
            <a:pPr>
              <a:buClr>
                <a:schemeClr val="tx2"/>
              </a:buClr>
              <a:buFont typeface="Wingdings" pitchFamily="2" charset="2"/>
              <a:buNone/>
            </a:pPr>
            <a:r>
              <a:rPr kumimoji="1" lang="zh-CN" altLang="en-US" b="1">
                <a:latin typeface="楷体_GB2312" pitchFamily="49" charset="-122"/>
              </a:rPr>
              <a:t>              软件作为商品，即程序设计者≠使用者；</a:t>
            </a:r>
          </a:p>
          <a:p>
            <a:pPr>
              <a:buClr>
                <a:schemeClr val="tx2"/>
              </a:buClr>
              <a:buFont typeface="Wingdings" pitchFamily="2" charset="2"/>
              <a:buNone/>
            </a:pPr>
            <a:r>
              <a:rPr kumimoji="1" lang="zh-CN" altLang="en-US" b="1">
                <a:latin typeface="楷体_GB2312" pitchFamily="49" charset="-122"/>
              </a:rPr>
              <a:t>              程序开发和使用的文档资料已不可缺少。</a:t>
            </a:r>
          </a:p>
          <a:p>
            <a:pPr>
              <a:buClr>
                <a:schemeClr val="tx2"/>
              </a:buClr>
              <a:buFont typeface="Wingdings" pitchFamily="2" charset="2"/>
              <a:buNone/>
            </a:pPr>
            <a:r>
              <a:rPr kumimoji="1" lang="zh-CN" altLang="en-US" b="1">
                <a:latin typeface="楷体_GB2312" pitchFamily="49" charset="-122"/>
              </a:rPr>
              <a:t> </a:t>
            </a:r>
            <a:r>
              <a:rPr kumimoji="1" lang="en-US" altLang="zh-CN" b="1">
                <a:latin typeface="楷体_GB2312" pitchFamily="49" charset="-122"/>
              </a:rPr>
              <a:t>3</a:t>
            </a:r>
            <a:r>
              <a:rPr kumimoji="1" lang="zh-CN" altLang="en-US" b="1">
                <a:latin typeface="楷体_GB2312" pitchFamily="49" charset="-122"/>
              </a:rPr>
              <a:t>、</a:t>
            </a:r>
            <a:r>
              <a:rPr kumimoji="1" lang="zh-CN" altLang="en-US" b="1">
                <a:solidFill>
                  <a:srgbClr val="0000FF"/>
                </a:solidFill>
                <a:latin typeface="黑体" pitchFamily="2" charset="-122"/>
                <a:ea typeface="黑体" pitchFamily="2" charset="-122"/>
              </a:rPr>
              <a:t>软件工程时期</a:t>
            </a:r>
            <a:r>
              <a:rPr kumimoji="1" lang="zh-CN" altLang="en-US" b="1">
                <a:latin typeface="楷体_GB2312" pitchFamily="49" charset="-122"/>
              </a:rPr>
              <a:t>（</a:t>
            </a:r>
            <a:r>
              <a:rPr kumimoji="1" lang="en-US" altLang="zh-CN" b="1">
                <a:latin typeface="楷体_GB2312" pitchFamily="49" charset="-122"/>
              </a:rPr>
              <a:t>1968</a:t>
            </a:r>
            <a:r>
              <a:rPr kumimoji="1" lang="zh-CN" altLang="en-US" sz="1800" b="1">
                <a:latin typeface="Arial" charset="0"/>
              </a:rPr>
              <a:t>～</a:t>
            </a:r>
            <a:r>
              <a:rPr kumimoji="1" lang="zh-CN" altLang="en-US" b="1">
                <a:latin typeface="楷体_GB2312" pitchFamily="49" charset="-122"/>
              </a:rPr>
              <a:t>现在）  </a:t>
            </a:r>
            <a:r>
              <a:rPr kumimoji="1" lang="zh-CN" altLang="en-US" b="1">
                <a:solidFill>
                  <a:srgbClr val="0000FF"/>
                </a:solidFill>
                <a:latin typeface="黑体" pitchFamily="2" charset="-122"/>
                <a:ea typeface="黑体" pitchFamily="2" charset="-122"/>
              </a:rPr>
              <a:t>软件</a:t>
            </a:r>
            <a:r>
              <a:rPr kumimoji="1" lang="en-US" altLang="zh-CN" b="1">
                <a:solidFill>
                  <a:srgbClr val="0000FF"/>
                </a:solidFill>
                <a:latin typeface="黑体" pitchFamily="2" charset="-122"/>
                <a:ea typeface="黑体" pitchFamily="2" charset="-122"/>
              </a:rPr>
              <a:t>=</a:t>
            </a:r>
            <a:r>
              <a:rPr kumimoji="1" lang="zh-CN" altLang="en-US" b="1">
                <a:solidFill>
                  <a:srgbClr val="0000FF"/>
                </a:solidFill>
                <a:latin typeface="黑体" pitchFamily="2" charset="-122"/>
                <a:ea typeface="黑体" pitchFamily="2" charset="-122"/>
              </a:rPr>
              <a:t>程序</a:t>
            </a:r>
            <a:r>
              <a:rPr kumimoji="1" lang="en-US" altLang="zh-CN" b="1">
                <a:solidFill>
                  <a:srgbClr val="0000FF"/>
                </a:solidFill>
                <a:latin typeface="黑体" pitchFamily="2" charset="-122"/>
                <a:ea typeface="黑体" pitchFamily="2" charset="-122"/>
              </a:rPr>
              <a:t>+</a:t>
            </a:r>
            <a:r>
              <a:rPr kumimoji="1" lang="zh-CN" altLang="en-US" b="1">
                <a:solidFill>
                  <a:srgbClr val="0000FF"/>
                </a:solidFill>
                <a:latin typeface="黑体" pitchFamily="2" charset="-122"/>
                <a:ea typeface="黑体" pitchFamily="2" charset="-122"/>
              </a:rPr>
              <a:t>数据</a:t>
            </a:r>
            <a:r>
              <a:rPr kumimoji="1" lang="en-US" altLang="zh-CN" b="1">
                <a:solidFill>
                  <a:srgbClr val="0000FF"/>
                </a:solidFill>
                <a:latin typeface="黑体" pitchFamily="2" charset="-122"/>
                <a:ea typeface="黑体" pitchFamily="2" charset="-122"/>
              </a:rPr>
              <a:t>+</a:t>
            </a:r>
            <a:r>
              <a:rPr kumimoji="1" lang="zh-CN" altLang="en-US" b="1">
                <a:solidFill>
                  <a:srgbClr val="0000FF"/>
                </a:solidFill>
                <a:latin typeface="黑体" pitchFamily="2" charset="-122"/>
                <a:ea typeface="黑体" pitchFamily="2" charset="-122"/>
              </a:rPr>
              <a:t>文档</a:t>
            </a:r>
          </a:p>
          <a:p>
            <a:pPr>
              <a:buClr>
                <a:schemeClr val="tx2"/>
              </a:buClr>
              <a:buFont typeface="Wingdings" pitchFamily="2" charset="2"/>
              <a:buNone/>
            </a:pPr>
            <a:r>
              <a:rPr kumimoji="1" lang="zh-CN" altLang="en-US" b="1">
                <a:latin typeface="楷体_GB2312" pitchFamily="49" charset="-122"/>
              </a:rPr>
              <a:t>     开发方式：工程化</a:t>
            </a:r>
          </a:p>
          <a:p>
            <a:pPr>
              <a:buClr>
                <a:schemeClr val="tx2"/>
              </a:buClr>
              <a:buFont typeface="Wingdings" pitchFamily="2" charset="2"/>
              <a:buNone/>
            </a:pPr>
            <a:r>
              <a:rPr kumimoji="1" lang="zh-CN" altLang="en-US" b="1">
                <a:latin typeface="楷体_GB2312" pitchFamily="49" charset="-122"/>
              </a:rPr>
              <a:t>     主要特征：按工程管理的方法管理整个软件开发过程。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8227"/>
                                        </p:tgtEl>
                                        <p:attrNameLst>
                                          <p:attrName>style.visibility</p:attrName>
                                        </p:attrNameLst>
                                      </p:cBhvr>
                                      <p:to>
                                        <p:strVal val="visible"/>
                                      </p:to>
                                    </p:set>
                                    <p:animEffect transition="in" filter="slide(fromBottom)">
                                      <p:cBhvr>
                                        <p:cTn id="7" dur="500"/>
                                        <p:tgtEl>
                                          <p:spTgt spid="308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bwMode="auto">
          <a:xfrm>
            <a:off x="457200" y="274638"/>
            <a:ext cx="8229600" cy="631825"/>
          </a:xfrm>
          <a:prstGeom prst="rect">
            <a:avLst/>
          </a:prstGeom>
          <a:gradFill rotWithShape="1">
            <a:gsLst>
              <a:gs pos="0">
                <a:srgbClr val="CCFF99"/>
              </a:gs>
              <a:gs pos="100000">
                <a:srgbClr val="0000FF"/>
              </a:gs>
            </a:gsLst>
            <a:lin ang="0" scaled="1"/>
          </a:gra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pPr>
            <a:r>
              <a:rPr lang="zh-CN" altLang="en-US" sz="3800">
                <a:solidFill>
                  <a:schemeClr val="tx1"/>
                </a:solidFill>
                <a:ea typeface="黑体" pitchFamily="2" charset="-122"/>
              </a:rPr>
              <a:t>软件发展中的问题 </a:t>
            </a:r>
          </a:p>
        </p:txBody>
      </p:sp>
      <p:sp>
        <p:nvSpPr>
          <p:cNvPr id="309251" name="Rectangle 3"/>
          <p:cNvSpPr>
            <a:spLocks noChangeArrowheads="1"/>
          </p:cNvSpPr>
          <p:nvPr/>
        </p:nvSpPr>
        <p:spPr bwMode="auto">
          <a:xfrm>
            <a:off x="323850" y="1125538"/>
            <a:ext cx="8496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5000"/>
              </a:lnSpc>
              <a:spcBef>
                <a:spcPct val="20000"/>
              </a:spcBef>
              <a:buClr>
                <a:schemeClr val="tx2"/>
              </a:buClr>
              <a:buFont typeface="Wingdings" pitchFamily="2" charset="2"/>
              <a:buNone/>
            </a:pPr>
            <a:r>
              <a:rPr kumimoji="1" lang="zh-CN" altLang="en-US" b="1">
                <a:solidFill>
                  <a:schemeClr val="bg2"/>
                </a:solidFill>
                <a:latin typeface="楷体_GB2312" pitchFamily="49" charset="-122"/>
              </a:rPr>
              <a:t>   </a:t>
            </a:r>
            <a:r>
              <a:rPr kumimoji="1" lang="en-US" altLang="zh-CN" b="1">
                <a:latin typeface="楷体_GB2312" pitchFamily="49" charset="-122"/>
              </a:rPr>
              <a:t>60</a:t>
            </a:r>
            <a:r>
              <a:rPr kumimoji="1" lang="zh-CN" altLang="en-US" b="1">
                <a:latin typeface="楷体_GB2312" pitchFamily="49" charset="-122"/>
              </a:rPr>
              <a:t>年代中后期，软件商品化的出现，使计算机应用的广度和深度得到迅速扩大，由此而带来的问题是：</a:t>
            </a:r>
          </a:p>
          <a:p>
            <a:pPr>
              <a:lnSpc>
                <a:spcPct val="105000"/>
              </a:lnSpc>
              <a:spcBef>
                <a:spcPct val="20000"/>
              </a:spcBef>
              <a:buClr>
                <a:schemeClr val="tx2"/>
              </a:buClr>
              <a:buFont typeface="Wingdings" pitchFamily="2" charset="2"/>
              <a:buNone/>
            </a:pPr>
            <a:r>
              <a:rPr kumimoji="1" lang="zh-CN" altLang="en-US" b="1">
                <a:latin typeface="楷体_GB2312" pitchFamily="49" charset="-122"/>
              </a:rPr>
              <a:t>  ●应用领域不断扩大</a:t>
            </a:r>
            <a:r>
              <a:rPr kumimoji="1" lang="en-US" altLang="zh-CN" b="1">
                <a:latin typeface="楷体_GB2312" pitchFamily="49" charset="-122"/>
              </a:rPr>
              <a:t>--</a:t>
            </a:r>
            <a:r>
              <a:rPr kumimoji="1" lang="zh-CN" altLang="en-US" b="1">
                <a:solidFill>
                  <a:srgbClr val="0000FF"/>
                </a:solidFill>
                <a:latin typeface="楷体_GB2312" pitchFamily="49" charset="-122"/>
              </a:rPr>
              <a:t>软件需求量倍增</a:t>
            </a:r>
            <a:r>
              <a:rPr kumimoji="1" lang="zh-CN" altLang="en-US" b="1">
                <a:latin typeface="楷体_GB2312" pitchFamily="49" charset="-122"/>
              </a:rPr>
              <a:t>。</a:t>
            </a:r>
          </a:p>
          <a:p>
            <a:pPr>
              <a:lnSpc>
                <a:spcPct val="105000"/>
              </a:lnSpc>
              <a:spcBef>
                <a:spcPct val="20000"/>
              </a:spcBef>
              <a:buClr>
                <a:schemeClr val="tx2"/>
              </a:buClr>
              <a:buFont typeface="Wingdings" pitchFamily="2" charset="2"/>
              <a:buNone/>
            </a:pPr>
            <a:r>
              <a:rPr kumimoji="1" lang="zh-CN" altLang="en-US" b="1">
                <a:latin typeface="楷体_GB2312" pitchFamily="49" charset="-122"/>
              </a:rPr>
              <a:t>  ●要求计算机解决更多的问题</a:t>
            </a:r>
            <a:r>
              <a:rPr kumimoji="1" lang="en-US" altLang="zh-CN" b="1">
                <a:latin typeface="楷体_GB2312" pitchFamily="49" charset="-122"/>
              </a:rPr>
              <a:t>--</a:t>
            </a:r>
            <a:r>
              <a:rPr kumimoji="1" lang="zh-CN" altLang="en-US" b="1">
                <a:solidFill>
                  <a:srgbClr val="0000FF"/>
                </a:solidFill>
                <a:latin typeface="楷体_GB2312" pitchFamily="49" charset="-122"/>
              </a:rPr>
              <a:t>软件规模增大</a:t>
            </a:r>
            <a:r>
              <a:rPr kumimoji="1" lang="zh-CN" altLang="en-US" b="1">
                <a:latin typeface="楷体_GB2312" pitchFamily="49" charset="-122"/>
              </a:rPr>
              <a:t>。</a:t>
            </a:r>
          </a:p>
          <a:p>
            <a:pPr>
              <a:lnSpc>
                <a:spcPct val="105000"/>
              </a:lnSpc>
              <a:spcBef>
                <a:spcPct val="20000"/>
              </a:spcBef>
              <a:buClr>
                <a:schemeClr val="tx2"/>
              </a:buClr>
              <a:buFont typeface="Wingdings" pitchFamily="2" charset="2"/>
              <a:buNone/>
            </a:pPr>
            <a:r>
              <a:rPr kumimoji="1" lang="zh-CN" altLang="en-US" b="1">
                <a:latin typeface="楷体_GB2312" pitchFamily="49" charset="-122"/>
              </a:rPr>
              <a:t>  ●要求解决问题的深度增加</a:t>
            </a:r>
            <a:r>
              <a:rPr kumimoji="1" lang="en-US" altLang="zh-CN" b="1">
                <a:latin typeface="楷体_GB2312" pitchFamily="49" charset="-122"/>
              </a:rPr>
              <a:t>--</a:t>
            </a:r>
            <a:r>
              <a:rPr kumimoji="1" lang="zh-CN" altLang="en-US" b="1">
                <a:solidFill>
                  <a:srgbClr val="0000FF"/>
                </a:solidFill>
                <a:latin typeface="楷体_GB2312" pitchFamily="49" charset="-122"/>
              </a:rPr>
              <a:t>软件复杂程度增大</a:t>
            </a:r>
            <a:r>
              <a:rPr kumimoji="1" lang="zh-CN" altLang="en-US" b="1">
                <a:latin typeface="楷体_GB2312" pitchFamily="49" charset="-122"/>
              </a:rPr>
              <a:t>。</a:t>
            </a:r>
          </a:p>
          <a:p>
            <a:pPr>
              <a:lnSpc>
                <a:spcPct val="105000"/>
              </a:lnSpc>
              <a:spcBef>
                <a:spcPct val="40000"/>
              </a:spcBef>
              <a:buClr>
                <a:schemeClr val="tx2"/>
              </a:buClr>
              <a:buFont typeface="Wingdings" pitchFamily="2" charset="2"/>
              <a:buNone/>
            </a:pPr>
            <a:r>
              <a:rPr kumimoji="1" lang="zh-CN" altLang="en-US" b="1">
                <a:solidFill>
                  <a:srgbClr val="0000FF"/>
                </a:solidFill>
                <a:ea typeface="黑体" pitchFamily="2" charset="-122"/>
              </a:rPr>
              <a:t>软件开发反映出的问题：</a:t>
            </a:r>
          </a:p>
          <a:p>
            <a:pPr>
              <a:lnSpc>
                <a:spcPct val="105000"/>
              </a:lnSpc>
              <a:spcBef>
                <a:spcPct val="20000"/>
              </a:spcBef>
              <a:buClr>
                <a:schemeClr val="tx2"/>
              </a:buClr>
              <a:buFont typeface="Wingdings" pitchFamily="2" charset="2"/>
              <a:buNone/>
            </a:pPr>
            <a:r>
              <a:rPr kumimoji="1" lang="zh-CN" altLang="en-US"/>
              <a:t>    </a:t>
            </a:r>
            <a:r>
              <a:rPr kumimoji="1" lang="zh-CN" altLang="en-US" b="1">
                <a:latin typeface="楷体_GB2312" pitchFamily="49" charset="-122"/>
              </a:rPr>
              <a:t>●软件是手工劳动，是智力产品</a:t>
            </a:r>
            <a:r>
              <a:rPr kumimoji="1" lang="en-US" altLang="zh-CN" b="1">
                <a:latin typeface="楷体_GB2312" pitchFamily="49" charset="-122"/>
              </a:rPr>
              <a:t>----</a:t>
            </a:r>
            <a:r>
              <a:rPr kumimoji="1" lang="zh-CN" altLang="en-US" b="1">
                <a:latin typeface="楷体_GB2312" pitchFamily="49" charset="-122"/>
              </a:rPr>
              <a:t>生产率低。</a:t>
            </a:r>
          </a:p>
          <a:p>
            <a:pPr>
              <a:lnSpc>
                <a:spcPct val="105000"/>
              </a:lnSpc>
              <a:spcBef>
                <a:spcPct val="20000"/>
              </a:spcBef>
              <a:buClr>
                <a:schemeClr val="tx2"/>
              </a:buClr>
              <a:buFont typeface="Wingdings" pitchFamily="2" charset="2"/>
              <a:buNone/>
            </a:pPr>
            <a:r>
              <a:rPr kumimoji="1" lang="zh-CN" altLang="en-US" b="1">
                <a:latin typeface="楷体_GB2312" pitchFamily="49" charset="-122"/>
              </a:rPr>
              <a:t>  ●程序是逻辑实体，出错容易，纠错困难，质量难以保证，维护费用高于开发费用。</a:t>
            </a:r>
          </a:p>
          <a:p>
            <a:pPr>
              <a:lnSpc>
                <a:spcPct val="105000"/>
              </a:lnSpc>
              <a:spcBef>
                <a:spcPct val="20000"/>
              </a:spcBef>
              <a:buClr>
                <a:schemeClr val="tx2"/>
              </a:buClr>
              <a:buFont typeface="Wingdings" pitchFamily="2" charset="2"/>
              <a:buNone/>
            </a:pPr>
            <a:r>
              <a:rPr kumimoji="1" lang="zh-CN" altLang="en-US" b="1">
                <a:latin typeface="楷体_GB2312" pitchFamily="49" charset="-122"/>
              </a:rPr>
              <a:t>  ●软件规模和复杂度与开发者花费的精力和时间不是简单的正比关系，成本上升快。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slide(fromBottom)">
                                      <p:cBhvr>
                                        <p:cTn id="7" dur="500"/>
                                        <p:tgtEl>
                                          <p:spTgt spid="309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9251">
                                            <p:txEl>
                                              <p:pRg st="1" end="1"/>
                                            </p:txEl>
                                          </p:spTgt>
                                        </p:tgtEl>
                                        <p:attrNameLst>
                                          <p:attrName>style.visibility</p:attrName>
                                        </p:attrNameLst>
                                      </p:cBhvr>
                                      <p:to>
                                        <p:strVal val="visible"/>
                                      </p:to>
                                    </p:set>
                                    <p:animEffect transition="in" filter="slide(fromBottom)">
                                      <p:cBhvr>
                                        <p:cTn id="12" dur="500"/>
                                        <p:tgtEl>
                                          <p:spTgt spid="309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09251">
                                            <p:txEl>
                                              <p:pRg st="2" end="2"/>
                                            </p:txEl>
                                          </p:spTgt>
                                        </p:tgtEl>
                                        <p:attrNameLst>
                                          <p:attrName>style.visibility</p:attrName>
                                        </p:attrNameLst>
                                      </p:cBhvr>
                                      <p:to>
                                        <p:strVal val="visible"/>
                                      </p:to>
                                    </p:set>
                                    <p:animEffect transition="in" filter="slide(fromBottom)">
                                      <p:cBhvr>
                                        <p:cTn id="17" dur="500"/>
                                        <p:tgtEl>
                                          <p:spTgt spid="309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9251">
                                            <p:txEl>
                                              <p:pRg st="3" end="3"/>
                                            </p:txEl>
                                          </p:spTgt>
                                        </p:tgtEl>
                                        <p:attrNameLst>
                                          <p:attrName>style.visibility</p:attrName>
                                        </p:attrNameLst>
                                      </p:cBhvr>
                                      <p:to>
                                        <p:strVal val="visible"/>
                                      </p:to>
                                    </p:set>
                                    <p:animEffect transition="in" filter="slide(fromBottom)">
                                      <p:cBhvr>
                                        <p:cTn id="22" dur="500"/>
                                        <p:tgtEl>
                                          <p:spTgt spid="309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09251">
                                            <p:txEl>
                                              <p:pRg st="4" end="4"/>
                                            </p:txEl>
                                          </p:spTgt>
                                        </p:tgtEl>
                                        <p:attrNameLst>
                                          <p:attrName>style.visibility</p:attrName>
                                        </p:attrNameLst>
                                      </p:cBhvr>
                                      <p:to>
                                        <p:strVal val="visible"/>
                                      </p:to>
                                    </p:set>
                                    <p:animEffect transition="in" filter="slide(fromBottom)">
                                      <p:cBhvr>
                                        <p:cTn id="27" dur="500"/>
                                        <p:tgtEl>
                                          <p:spTgt spid="309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09251">
                                            <p:txEl>
                                              <p:pRg st="5" end="5"/>
                                            </p:txEl>
                                          </p:spTgt>
                                        </p:tgtEl>
                                        <p:attrNameLst>
                                          <p:attrName>style.visibility</p:attrName>
                                        </p:attrNameLst>
                                      </p:cBhvr>
                                      <p:to>
                                        <p:strVal val="visible"/>
                                      </p:to>
                                    </p:set>
                                    <p:animEffect transition="in" filter="slide(fromBottom)">
                                      <p:cBhvr>
                                        <p:cTn id="32" dur="500"/>
                                        <p:tgtEl>
                                          <p:spTgt spid="3092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09251">
                                            <p:txEl>
                                              <p:pRg st="6" end="6"/>
                                            </p:txEl>
                                          </p:spTgt>
                                        </p:tgtEl>
                                        <p:attrNameLst>
                                          <p:attrName>style.visibility</p:attrName>
                                        </p:attrNameLst>
                                      </p:cBhvr>
                                      <p:to>
                                        <p:strVal val="visible"/>
                                      </p:to>
                                    </p:set>
                                    <p:animEffect transition="in" filter="slide(fromBottom)">
                                      <p:cBhvr>
                                        <p:cTn id="37" dur="500"/>
                                        <p:tgtEl>
                                          <p:spTgt spid="3092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09251">
                                            <p:txEl>
                                              <p:pRg st="7" end="7"/>
                                            </p:txEl>
                                          </p:spTgt>
                                        </p:tgtEl>
                                        <p:attrNameLst>
                                          <p:attrName>style.visibility</p:attrName>
                                        </p:attrNameLst>
                                      </p:cBhvr>
                                      <p:to>
                                        <p:strVal val="visible"/>
                                      </p:to>
                                    </p:set>
                                    <p:animEffect transition="in" filter="slide(fromBottom)">
                                      <p:cBhvr>
                                        <p:cTn id="42" dur="500"/>
                                        <p:tgtEl>
                                          <p:spTgt spid="309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68313" y="836613"/>
            <a:ext cx="805180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just" defTabSz="449263" eaLnBrk="0" hangingPunct="0">
              <a:buClr>
                <a:srgbClr val="FF66CC"/>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chemeClr val="accent2"/>
                </a:solidFill>
                <a:latin typeface="华文中宋" pitchFamily="2" charset="-122"/>
                <a:ea typeface="华文中宋" pitchFamily="2" charset="-122"/>
              </a:rPr>
              <a:t>【</a:t>
            </a:r>
            <a:r>
              <a:rPr lang="zh-CN" altLang="en-US">
                <a:solidFill>
                  <a:schemeClr val="accent2"/>
                </a:solidFill>
                <a:latin typeface="华文中宋" pitchFamily="2" charset="-122"/>
                <a:ea typeface="华文中宋" pitchFamily="2" charset="-122"/>
              </a:rPr>
              <a:t>例子</a:t>
            </a:r>
            <a:r>
              <a:rPr lang="en-US" altLang="zh-CN">
                <a:solidFill>
                  <a:schemeClr val="accent2"/>
                </a:solidFill>
                <a:latin typeface="华文中宋" pitchFamily="2" charset="-122"/>
                <a:ea typeface="华文中宋" pitchFamily="2" charset="-122"/>
              </a:rPr>
              <a:t>1】</a:t>
            </a:r>
            <a:r>
              <a:rPr lang="zh-CN">
                <a:solidFill>
                  <a:schemeClr val="accent2"/>
                </a:solidFill>
                <a:latin typeface="华文中宋" pitchFamily="2" charset="-122"/>
                <a:ea typeface="华文中宋" pitchFamily="2" charset="-122"/>
              </a:rPr>
              <a:t>美国</a:t>
            </a:r>
            <a:r>
              <a:rPr lang="en-US" altLang="zh-CN">
                <a:solidFill>
                  <a:schemeClr val="accent2"/>
                </a:solidFill>
                <a:latin typeface="华文中宋" pitchFamily="2" charset="-122"/>
                <a:ea typeface="华文中宋" pitchFamily="2" charset="-122"/>
              </a:rPr>
              <a:t>IBM</a:t>
            </a:r>
            <a:r>
              <a:rPr lang="zh-CN">
                <a:solidFill>
                  <a:schemeClr val="accent2"/>
                </a:solidFill>
                <a:latin typeface="华文中宋" pitchFamily="2" charset="-122"/>
                <a:ea typeface="华文中宋" pitchFamily="2" charset="-122"/>
              </a:rPr>
              <a:t>公司在</a:t>
            </a:r>
            <a:r>
              <a:rPr lang="en-US" altLang="zh-CN">
                <a:solidFill>
                  <a:schemeClr val="accent2"/>
                </a:solidFill>
                <a:latin typeface="华文中宋" pitchFamily="2" charset="-122"/>
                <a:ea typeface="华文中宋" pitchFamily="2" charset="-122"/>
              </a:rPr>
              <a:t>1963</a:t>
            </a:r>
            <a:r>
              <a:rPr lang="zh-CN">
                <a:solidFill>
                  <a:schemeClr val="accent2"/>
                </a:solidFill>
                <a:latin typeface="华文中宋" pitchFamily="2" charset="-122"/>
                <a:ea typeface="华文中宋" pitchFamily="2" charset="-122"/>
              </a:rPr>
              <a:t>年至</a:t>
            </a:r>
            <a:r>
              <a:rPr lang="en-US" altLang="zh-CN">
                <a:solidFill>
                  <a:schemeClr val="accent2"/>
                </a:solidFill>
                <a:latin typeface="华文中宋" pitchFamily="2" charset="-122"/>
                <a:ea typeface="华文中宋" pitchFamily="2" charset="-122"/>
              </a:rPr>
              <a:t>1966</a:t>
            </a:r>
            <a:r>
              <a:rPr lang="zh-CN">
                <a:solidFill>
                  <a:schemeClr val="accent2"/>
                </a:solidFill>
                <a:latin typeface="华文中宋" pitchFamily="2" charset="-122"/>
                <a:ea typeface="华文中宋" pitchFamily="2" charset="-122"/>
              </a:rPr>
              <a:t>年开发的</a:t>
            </a:r>
            <a:r>
              <a:rPr lang="en-US" altLang="zh-CN">
                <a:solidFill>
                  <a:schemeClr val="accent2"/>
                </a:solidFill>
                <a:latin typeface="华文中宋" pitchFamily="2" charset="-122"/>
                <a:ea typeface="华文中宋" pitchFamily="2" charset="-122"/>
              </a:rPr>
              <a:t>IBM360</a:t>
            </a:r>
            <a:r>
              <a:rPr lang="zh-CN">
                <a:solidFill>
                  <a:schemeClr val="accent2"/>
                </a:solidFill>
                <a:latin typeface="华文中宋" pitchFamily="2" charset="-122"/>
                <a:ea typeface="华文中宋" pitchFamily="2" charset="-122"/>
              </a:rPr>
              <a:t>机的操作系统。这一项目花了</a:t>
            </a:r>
            <a:r>
              <a:rPr lang="en-US" altLang="zh-CN">
                <a:solidFill>
                  <a:schemeClr val="accent2"/>
                </a:solidFill>
                <a:latin typeface="华文中宋" pitchFamily="2" charset="-122"/>
                <a:ea typeface="华文中宋" pitchFamily="2" charset="-122"/>
              </a:rPr>
              <a:t>5000</a:t>
            </a:r>
            <a:r>
              <a:rPr lang="zh-CN">
                <a:solidFill>
                  <a:schemeClr val="accent2"/>
                </a:solidFill>
                <a:latin typeface="华文中宋" pitchFamily="2" charset="-122"/>
                <a:ea typeface="华文中宋" pitchFamily="2" charset="-122"/>
              </a:rPr>
              <a:t>人一年的工作量，最多时有</a:t>
            </a:r>
            <a:r>
              <a:rPr lang="en-US" altLang="zh-CN">
                <a:solidFill>
                  <a:schemeClr val="accent2"/>
                </a:solidFill>
                <a:latin typeface="华文中宋" pitchFamily="2" charset="-122"/>
                <a:ea typeface="华文中宋" pitchFamily="2" charset="-122"/>
              </a:rPr>
              <a:t>1000</a:t>
            </a:r>
            <a:r>
              <a:rPr lang="zh-CN">
                <a:solidFill>
                  <a:schemeClr val="accent2"/>
                </a:solidFill>
                <a:latin typeface="华文中宋" pitchFamily="2" charset="-122"/>
                <a:ea typeface="华文中宋" pitchFamily="2" charset="-122"/>
              </a:rPr>
              <a:t>人投入开发工作，写出了近</a:t>
            </a:r>
            <a:r>
              <a:rPr lang="en-US" altLang="zh-CN">
                <a:solidFill>
                  <a:schemeClr val="accent2"/>
                </a:solidFill>
                <a:latin typeface="华文中宋" pitchFamily="2" charset="-122"/>
                <a:ea typeface="华文中宋" pitchFamily="2" charset="-122"/>
              </a:rPr>
              <a:t>100</a:t>
            </a:r>
            <a:r>
              <a:rPr lang="zh-CN">
                <a:solidFill>
                  <a:schemeClr val="accent2"/>
                </a:solidFill>
                <a:latin typeface="华文中宋" pitchFamily="2" charset="-122"/>
                <a:ea typeface="华文中宋" pitchFamily="2" charset="-122"/>
              </a:rPr>
              <a:t>万行源程序。</a:t>
            </a:r>
            <a:r>
              <a:rPr lang="en-US" altLang="zh-CN">
                <a:solidFill>
                  <a:schemeClr val="accent2"/>
                </a:solidFill>
                <a:latin typeface="华文中宋" pitchFamily="2" charset="-122"/>
                <a:ea typeface="华文中宋" pitchFamily="2" charset="-122"/>
              </a:rPr>
              <a:t>......</a:t>
            </a:r>
            <a:r>
              <a:rPr lang="zh-CN">
                <a:solidFill>
                  <a:schemeClr val="accent2"/>
                </a:solidFill>
                <a:latin typeface="华文中宋" pitchFamily="2" charset="-122"/>
                <a:ea typeface="华文中宋" pitchFamily="2" charset="-122"/>
              </a:rPr>
              <a:t>据统计，这个操作系统每次发行的新版本都是从前一版本中找出</a:t>
            </a:r>
            <a:r>
              <a:rPr lang="en-US" altLang="zh-CN">
                <a:solidFill>
                  <a:schemeClr val="accent2"/>
                </a:solidFill>
                <a:latin typeface="华文中宋" pitchFamily="2" charset="-122"/>
                <a:ea typeface="华文中宋" pitchFamily="2" charset="-122"/>
              </a:rPr>
              <a:t>1000</a:t>
            </a:r>
            <a:r>
              <a:rPr lang="zh-CN">
                <a:solidFill>
                  <a:schemeClr val="accent2"/>
                </a:solidFill>
                <a:latin typeface="华文中宋" pitchFamily="2" charset="-122"/>
                <a:ea typeface="华文中宋" pitchFamily="2" charset="-122"/>
              </a:rPr>
              <a:t>个程序错误而修正的结果。</a:t>
            </a:r>
            <a:r>
              <a:rPr lang="en-US" altLang="zh-CN">
                <a:solidFill>
                  <a:schemeClr val="accent2"/>
                </a:solidFill>
                <a:latin typeface="华文中宋" pitchFamily="2" charset="-122"/>
                <a:ea typeface="华文中宋" pitchFamily="2" charset="-122"/>
              </a:rPr>
              <a:t>......</a:t>
            </a:r>
          </a:p>
          <a:p>
            <a:pPr algn="just" defTabSz="449263" eaLnBrk="0" hangingPunct="0">
              <a:lnSpc>
                <a:spcPct val="90000"/>
              </a:lnSpc>
              <a:buClr>
                <a:srgbClr val="FF66CC"/>
              </a:buClr>
              <a:buSzPct val="10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a:solidFill>
                <a:srgbClr val="000000"/>
              </a:solidFill>
              <a:latin typeface="华文中宋" pitchFamily="2" charset="-122"/>
              <a:ea typeface="华文中宋" pitchFamily="2" charset="-122"/>
            </a:endParaRPr>
          </a:p>
          <a:p>
            <a:pPr algn="just" defTabSz="449263" eaLnBrk="0" hangingPunct="0">
              <a:lnSpc>
                <a:spcPct val="120000"/>
              </a:lnSpc>
              <a:buClr>
                <a:srgbClr val="CC6600"/>
              </a:buClr>
              <a:buSzPct val="7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solidFill>
                  <a:srgbClr val="000000"/>
                </a:solidFill>
                <a:latin typeface="华文中宋" pitchFamily="2" charset="-122"/>
                <a:ea typeface="华文中宋" pitchFamily="2" charset="-122"/>
              </a:rPr>
              <a:t>这个项目的负责人</a:t>
            </a:r>
            <a:r>
              <a:rPr lang="en-US" altLang="zh-CN">
                <a:solidFill>
                  <a:srgbClr val="000000"/>
                </a:solidFill>
                <a:latin typeface="华文中宋" pitchFamily="2" charset="-122"/>
                <a:ea typeface="华文中宋" pitchFamily="2" charset="-122"/>
              </a:rPr>
              <a:t>F. D. Brooks</a:t>
            </a:r>
            <a:r>
              <a:rPr lang="zh-CN">
                <a:solidFill>
                  <a:srgbClr val="000000"/>
                </a:solidFill>
                <a:latin typeface="华文中宋" pitchFamily="2" charset="-122"/>
                <a:ea typeface="华文中宋" pitchFamily="2" charset="-122"/>
              </a:rPr>
              <a:t>事后总结了他在组织开发过程中的沉痛教训时说：“</a:t>
            </a:r>
            <a:r>
              <a:rPr lang="en-US" altLang="zh-CN">
                <a:solidFill>
                  <a:srgbClr val="000000"/>
                </a:solidFill>
                <a:latin typeface="华文中宋" pitchFamily="2" charset="-122"/>
                <a:ea typeface="华文中宋" pitchFamily="2" charset="-122"/>
              </a:rPr>
              <a:t>......</a:t>
            </a:r>
            <a:r>
              <a:rPr lang="zh-CN">
                <a:solidFill>
                  <a:srgbClr val="000000"/>
                </a:solidFill>
                <a:latin typeface="华文中宋" pitchFamily="2" charset="-122"/>
                <a:ea typeface="华文中宋" pitchFamily="2" charset="-122"/>
              </a:rPr>
              <a:t>正像一只逃亡的野兽落到泥潭中做垂死的挣扎，越是挣扎，陷得越深，最后无法逃脱灭顶的灾难。</a:t>
            </a:r>
            <a:r>
              <a:rPr lang="en-US" altLang="zh-CN">
                <a:solidFill>
                  <a:srgbClr val="000000"/>
                </a:solidFill>
                <a:latin typeface="华文中宋" pitchFamily="2" charset="-122"/>
                <a:ea typeface="华文中宋" pitchFamily="2" charset="-122"/>
              </a:rPr>
              <a:t>......</a:t>
            </a:r>
            <a:r>
              <a:rPr lang="zh-CN">
                <a:solidFill>
                  <a:srgbClr val="000000"/>
                </a:solidFill>
                <a:latin typeface="华文中宋" pitchFamily="2" charset="-122"/>
                <a:ea typeface="华文中宋" pitchFamily="2" charset="-122"/>
              </a:rPr>
              <a:t>程序设计工作正像这样一个泥潭，</a:t>
            </a:r>
            <a:r>
              <a:rPr lang="en-US" altLang="zh-CN">
                <a:solidFill>
                  <a:srgbClr val="000000"/>
                </a:solidFill>
                <a:latin typeface="华文中宋" pitchFamily="2" charset="-122"/>
                <a:ea typeface="华文中宋" pitchFamily="2" charset="-122"/>
              </a:rPr>
              <a:t>......</a:t>
            </a:r>
            <a:r>
              <a:rPr lang="zh-CN">
                <a:solidFill>
                  <a:srgbClr val="000000"/>
                </a:solidFill>
                <a:latin typeface="华文中宋" pitchFamily="2" charset="-122"/>
                <a:ea typeface="华文中宋" pitchFamily="2" charset="-122"/>
              </a:rPr>
              <a:t>一批批程序员被迫在泥潭中拼命挣扎，</a:t>
            </a:r>
            <a:r>
              <a:rPr lang="en-US" altLang="zh-CN">
                <a:solidFill>
                  <a:srgbClr val="000000"/>
                </a:solidFill>
                <a:latin typeface="华文中宋" pitchFamily="2" charset="-122"/>
                <a:ea typeface="华文中宋" pitchFamily="2" charset="-122"/>
              </a:rPr>
              <a:t>......</a:t>
            </a:r>
            <a:r>
              <a:rPr lang="zh-CN">
                <a:solidFill>
                  <a:srgbClr val="000000"/>
                </a:solidFill>
                <a:latin typeface="华文中宋" pitchFamily="2" charset="-122"/>
                <a:ea typeface="华文中宋" pitchFamily="2" charset="-122"/>
              </a:rPr>
              <a:t>谁也没有料到问题竟会陷入这样的困境</a:t>
            </a:r>
            <a:r>
              <a:rPr lang="en-US" altLang="zh-CN">
                <a:solidFill>
                  <a:srgbClr val="000000"/>
                </a:solidFill>
                <a:latin typeface="华文中宋" pitchFamily="2" charset="-122"/>
                <a:ea typeface="华文中宋" pitchFamily="2" charset="-122"/>
              </a:rPr>
              <a:t>......”</a:t>
            </a:r>
            <a:r>
              <a:rPr lang="zh-CN">
                <a:solidFill>
                  <a:srgbClr val="000000"/>
                </a:solidFill>
                <a:latin typeface="华文中宋" pitchFamily="2" charset="-122"/>
                <a:ea typeface="华文中宋" pitchFamily="2" charset="-122"/>
              </a:rPr>
              <a:t>。</a:t>
            </a:r>
            <a:r>
              <a:rPr lang="en-US" altLang="zh-CN">
                <a:solidFill>
                  <a:srgbClr val="000000"/>
                </a:solidFill>
                <a:latin typeface="华文中宋" pitchFamily="2" charset="-122"/>
                <a:ea typeface="华文中宋" pitchFamily="2" charset="-122"/>
              </a:rPr>
              <a:t>IBM360</a:t>
            </a:r>
            <a:r>
              <a:rPr lang="zh-CN">
                <a:solidFill>
                  <a:srgbClr val="000000"/>
                </a:solidFill>
                <a:latin typeface="华文中宋" pitchFamily="2" charset="-122"/>
                <a:ea typeface="华文中宋" pitchFamily="2" charset="-122"/>
              </a:rPr>
              <a:t>操作系统的历史教训成为软件开发项目的典型事例为人们所记取。</a:t>
            </a:r>
          </a:p>
        </p:txBody>
      </p:sp>
      <p:graphicFrame>
        <p:nvGraphicFramePr>
          <p:cNvPr id="15363" name="Object 3"/>
          <p:cNvGraphicFramePr>
            <a:graphicFrameLocks noChangeAspect="1"/>
          </p:cNvGraphicFramePr>
          <p:nvPr/>
        </p:nvGraphicFramePr>
        <p:xfrm>
          <a:off x="7308850" y="5661025"/>
          <a:ext cx="1355725" cy="949325"/>
        </p:xfrm>
        <a:graphic>
          <a:graphicData uri="http://schemas.openxmlformats.org/presentationml/2006/ole">
            <mc:AlternateContent xmlns:mc="http://schemas.openxmlformats.org/markup-compatibility/2006">
              <mc:Choice xmlns:v="urn:schemas-microsoft-com:vml" Requires="v">
                <p:oleObj r:id="rId3" imgW="1135575" imgH="1135575" progId="">
                  <p:embed/>
                </p:oleObj>
              </mc:Choice>
              <mc:Fallback>
                <p:oleObj r:id="rId3" imgW="1135575" imgH="11355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661025"/>
                        <a:ext cx="1355725" cy="949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AutoShape 4"/>
          <p:cNvSpPr>
            <a:spLocks noChangeArrowheads="1"/>
          </p:cNvSpPr>
          <p:nvPr/>
        </p:nvSpPr>
        <p:spPr bwMode="auto">
          <a:xfrm>
            <a:off x="1619250" y="2133600"/>
            <a:ext cx="5715000" cy="2133600"/>
          </a:xfrm>
          <a:prstGeom prst="cloudCallout">
            <a:avLst>
              <a:gd name="adj1" fmla="val 41806"/>
              <a:gd name="adj2" fmla="val 91741"/>
            </a:avLst>
          </a:prstGeom>
          <a:gradFill rotWithShape="0">
            <a:gsLst>
              <a:gs pos="0">
                <a:srgbClr val="FFFFFF"/>
              </a:gs>
              <a:gs pos="100000">
                <a:srgbClr val="CCFFFF"/>
              </a:gs>
            </a:gsLst>
            <a:lin ang="13500000" scaled="1"/>
          </a:gradFill>
          <a:ln w="9360" cap="sq">
            <a:solidFill>
              <a:srgbClr val="0000FF"/>
            </a:solidFill>
            <a:miter lim="800000"/>
            <a:headEnd/>
            <a:tailEnd/>
          </a:ln>
        </p:spPr>
        <p:txBody>
          <a:bodyPr lIns="90000" tIns="46800" rIns="90000" bIns="46800"/>
          <a:lstStyle/>
          <a:p>
            <a:pPr algn="ctr" defTabSz="449263">
              <a:spcBef>
                <a:spcPts val="9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a:solidFill>
                  <a:schemeClr val="accent2"/>
                </a:solidFill>
                <a:latin typeface="华文中宋" pitchFamily="2" charset="-122"/>
                <a:ea typeface="华文中宋" pitchFamily="2" charset="-122"/>
              </a:rPr>
              <a:t>Software</a:t>
            </a:r>
          </a:p>
          <a:p>
            <a:pPr algn="ctr" defTabSz="449263">
              <a:spcBef>
                <a:spcPts val="9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a:solidFill>
                  <a:schemeClr val="accent2"/>
                </a:solidFill>
                <a:latin typeface="华文中宋" pitchFamily="2" charset="-122"/>
                <a:ea typeface="华文中宋" pitchFamily="2" charset="-122"/>
              </a:rPr>
              <a:t>Crisis!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fill="hold" nodeType="clickEffect">
                                  <p:stCondLst>
                                    <p:cond delay="0"/>
                                  </p:stCondLst>
                                  <p:childTnLst>
                                    <p:set>
                                      <p:cBhvr additive="repl">
                                        <p:cTn id="14" dur="1" fill="hold">
                                          <p:stCondLst>
                                            <p:cond delay="0"/>
                                          </p:stCondLst>
                                        </p:cTn>
                                        <p:tgtEl>
                                          <p:spTgt spid="15363"/>
                                        </p:tgtEl>
                                        <p:attrNameLst>
                                          <p:attrName>style.visibility</p:attrName>
                                        </p:attrNameLst>
                                      </p:cBhvr>
                                      <p:to>
                                        <p:strVal val="visible"/>
                                      </p:to>
                                    </p:set>
                                    <p:animEffect transition="in" filter="dissolve">
                                      <p:cBhvr additive="repl">
                                        <p:cTn id="15" dur="500"/>
                                        <p:tgtEl>
                                          <p:spTgt spid="153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9" fill="hold" nodeType="clickEffect">
                                  <p:stCondLst>
                                    <p:cond delay="0"/>
                                  </p:stCondLst>
                                  <p:childTnLst>
                                    <p:set>
                                      <p:cBhvr additive="repl">
                                        <p:cTn id="19" dur="1" fill="hold">
                                          <p:stCondLst>
                                            <p:cond delay="0"/>
                                          </p:stCondLst>
                                        </p:cTn>
                                        <p:tgtEl>
                                          <p:spTgt spid="15364"/>
                                        </p:tgtEl>
                                        <p:attrNameLst>
                                          <p:attrName>style.visibility</p:attrName>
                                        </p:attrNameLst>
                                      </p:cBhvr>
                                      <p:to>
                                        <p:strVal val="visible"/>
                                      </p:to>
                                    </p:set>
                                    <p:animEffect transition="in" filter="strips(upLeft)">
                                      <p:cBhvr additive="repl">
                                        <p:cTn id="20" dur="1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68313" y="1125538"/>
            <a:ext cx="805180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just" defTabSz="449263" eaLnBrk="0" hangingPunct="0">
              <a:lnSpc>
                <a:spcPct val="150000"/>
              </a:lnSpc>
              <a:buClr>
                <a:srgbClr val="FF66CC"/>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chemeClr val="accent2"/>
                </a:solidFill>
                <a:latin typeface="华文中宋" pitchFamily="2" charset="-122"/>
                <a:ea typeface="华文中宋" pitchFamily="2" charset="-122"/>
              </a:rPr>
              <a:t>【</a:t>
            </a:r>
            <a:r>
              <a:rPr lang="zh-CN" altLang="en-US">
                <a:solidFill>
                  <a:schemeClr val="accent2"/>
                </a:solidFill>
                <a:latin typeface="华文中宋" pitchFamily="2" charset="-122"/>
                <a:ea typeface="华文中宋" pitchFamily="2" charset="-122"/>
              </a:rPr>
              <a:t>例子</a:t>
            </a:r>
            <a:r>
              <a:rPr lang="en-US" altLang="zh-CN">
                <a:solidFill>
                  <a:schemeClr val="accent2"/>
                </a:solidFill>
                <a:latin typeface="华文中宋" pitchFamily="2" charset="-122"/>
                <a:ea typeface="华文中宋" pitchFamily="2" charset="-122"/>
              </a:rPr>
              <a:t>2】</a:t>
            </a:r>
            <a:r>
              <a:rPr lang="zh-CN">
                <a:solidFill>
                  <a:schemeClr val="accent2"/>
                </a:solidFill>
                <a:latin typeface="华文中宋" pitchFamily="2" charset="-122"/>
                <a:ea typeface="华文中宋" pitchFamily="2" charset="-122"/>
              </a:rPr>
              <a:t>美国</a:t>
            </a:r>
            <a:r>
              <a:rPr lang="zh-CN" altLang="en-US">
                <a:solidFill>
                  <a:schemeClr val="accent2"/>
                </a:solidFill>
                <a:latin typeface="华文中宋" pitchFamily="2" charset="-122"/>
                <a:ea typeface="华文中宋" pitchFamily="2" charset="-122"/>
              </a:rPr>
              <a:t>国内税收处</a:t>
            </a:r>
            <a:r>
              <a:rPr lang="en-US" altLang="zh-CN">
                <a:solidFill>
                  <a:schemeClr val="accent2"/>
                </a:solidFill>
                <a:latin typeface="华文中宋" pitchFamily="2" charset="-122"/>
                <a:ea typeface="华文中宋" pitchFamily="2" charset="-122"/>
              </a:rPr>
              <a:t>20</a:t>
            </a:r>
            <a:r>
              <a:rPr lang="zh-CN" altLang="en-US">
                <a:solidFill>
                  <a:schemeClr val="accent2"/>
                </a:solidFill>
                <a:latin typeface="华文中宋" pitchFamily="2" charset="-122"/>
                <a:ea typeface="华文中宋" pitchFamily="2" charset="-122"/>
              </a:rPr>
              <a:t>世纪</a:t>
            </a:r>
            <a:r>
              <a:rPr lang="en-US" altLang="zh-CN">
                <a:solidFill>
                  <a:schemeClr val="accent2"/>
                </a:solidFill>
                <a:latin typeface="华文中宋" pitchFamily="2" charset="-122"/>
                <a:ea typeface="华文中宋" pitchFamily="2" charset="-122"/>
              </a:rPr>
              <a:t>80</a:t>
            </a:r>
            <a:r>
              <a:rPr lang="zh-CN" altLang="en-US">
                <a:solidFill>
                  <a:schemeClr val="accent2"/>
                </a:solidFill>
                <a:latin typeface="华文中宋" pitchFamily="2" charset="-122"/>
                <a:ea typeface="华文中宋" pitchFamily="2" charset="-122"/>
              </a:rPr>
              <a:t>年代</a:t>
            </a:r>
            <a:r>
              <a:rPr lang="en-US" altLang="zh-CN">
                <a:solidFill>
                  <a:schemeClr val="accent2"/>
                </a:solidFill>
                <a:latin typeface="华文中宋" pitchFamily="2" charset="-122"/>
                <a:ea typeface="华文中宋" pitchFamily="2" charset="-122"/>
              </a:rPr>
              <a:t>sperry</a:t>
            </a:r>
            <a:r>
              <a:rPr lang="zh-CN" altLang="en-US">
                <a:solidFill>
                  <a:schemeClr val="accent2"/>
                </a:solidFill>
                <a:latin typeface="华文中宋" pitchFamily="2" charset="-122"/>
                <a:ea typeface="华文中宋" pitchFamily="2" charset="-122"/>
              </a:rPr>
              <a:t>公司建立一套联邦税收表格自动处理系统，结果该系统难于满足当前的工作量，花费却几乎是预算的</a:t>
            </a:r>
            <a:r>
              <a:rPr lang="en-US" altLang="zh-CN">
                <a:solidFill>
                  <a:schemeClr val="accent2"/>
                </a:solidFill>
                <a:latin typeface="华文中宋" pitchFamily="2" charset="-122"/>
                <a:ea typeface="华文中宋" pitchFamily="2" charset="-122"/>
              </a:rPr>
              <a:t>2</a:t>
            </a:r>
            <a:r>
              <a:rPr lang="zh-CN" altLang="en-US">
                <a:solidFill>
                  <a:schemeClr val="accent2"/>
                </a:solidFill>
                <a:latin typeface="华文中宋" pitchFamily="2" charset="-122"/>
                <a:ea typeface="华文中宋" pitchFamily="2" charset="-122"/>
              </a:rPr>
              <a:t>倍，到</a:t>
            </a:r>
            <a:r>
              <a:rPr lang="en-US" altLang="zh-CN">
                <a:solidFill>
                  <a:schemeClr val="accent2"/>
                </a:solidFill>
                <a:latin typeface="华文中宋" pitchFamily="2" charset="-122"/>
                <a:ea typeface="华文中宋" pitchFamily="2" charset="-122"/>
              </a:rPr>
              <a:t>1996</a:t>
            </a:r>
            <a:r>
              <a:rPr lang="zh-CN" altLang="en-US">
                <a:solidFill>
                  <a:schemeClr val="accent2"/>
                </a:solidFill>
                <a:latin typeface="华文中宋" pitchFamily="2" charset="-122"/>
                <a:ea typeface="华文中宋" pitchFamily="2" charset="-122"/>
              </a:rPr>
              <a:t>年，共花了</a:t>
            </a:r>
            <a:r>
              <a:rPr lang="en-US" altLang="zh-CN">
                <a:solidFill>
                  <a:schemeClr val="accent2"/>
                </a:solidFill>
                <a:latin typeface="华文中宋" pitchFamily="2" charset="-122"/>
                <a:ea typeface="华文中宋" pitchFamily="2" charset="-122"/>
              </a:rPr>
              <a:t>40</a:t>
            </a:r>
            <a:r>
              <a:rPr lang="zh-CN" altLang="en-US">
                <a:solidFill>
                  <a:schemeClr val="accent2"/>
                </a:solidFill>
                <a:latin typeface="华文中宋" pitchFamily="2" charset="-122"/>
                <a:ea typeface="华文中宋" pitchFamily="2" charset="-122"/>
              </a:rPr>
              <a:t>亿美元，但情况没有并没有改善。</a:t>
            </a:r>
            <a:endParaRPr lang="en-US" altLang="zh-CN">
              <a:solidFill>
                <a:schemeClr val="accent2"/>
              </a:solidFill>
              <a:latin typeface="华文中宋" pitchFamily="2" charset="-122"/>
              <a:ea typeface="华文中宋" pitchFamily="2" charset="-122"/>
            </a:endParaRPr>
          </a:p>
          <a:p>
            <a:pPr algn="just" defTabSz="449263" eaLnBrk="0" hangingPunct="0">
              <a:buClr>
                <a:srgbClr val="FF66CC"/>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a:solidFill>
                <a:schemeClr val="accent2"/>
              </a:solidFill>
              <a:latin typeface="华文中宋" pitchFamily="2" charset="-122"/>
              <a:ea typeface="华文中宋" pitchFamily="2" charset="-122"/>
            </a:endParaRPr>
          </a:p>
          <a:p>
            <a:pPr algn="just" defTabSz="449263" eaLnBrk="0" hangingPunct="0">
              <a:buClr>
                <a:srgbClr val="FF66CC"/>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原因</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“没有充分的计划就错误行事”</a:t>
            </a:r>
            <a:endParaRPr lang="en-US" altLang="zh-CN">
              <a:latin typeface="华文中宋" pitchFamily="2" charset="-122"/>
              <a:ea typeface="华文中宋" pitchFamily="2" charset="-122"/>
            </a:endParaRPr>
          </a:p>
          <a:p>
            <a:pPr algn="just" defTabSz="449263" eaLnBrk="0" hangingPunct="0">
              <a:lnSpc>
                <a:spcPct val="90000"/>
              </a:lnSpc>
              <a:buClr>
                <a:srgbClr val="FF66CC"/>
              </a:buClr>
              <a:buSzPct val="10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a:solidFill>
                <a:srgbClr val="000000"/>
              </a:solidFill>
              <a:latin typeface="华文中宋" pitchFamily="2" charset="-122"/>
              <a:ea typeface="华文中宋" pitchFamily="2" charset="-122"/>
            </a:endParaRPr>
          </a:p>
        </p:txBody>
      </p:sp>
      <p:graphicFrame>
        <p:nvGraphicFramePr>
          <p:cNvPr id="15363" name="Object 3"/>
          <p:cNvGraphicFramePr>
            <a:graphicFrameLocks noChangeAspect="1"/>
          </p:cNvGraphicFramePr>
          <p:nvPr/>
        </p:nvGraphicFramePr>
        <p:xfrm>
          <a:off x="6096000" y="4724400"/>
          <a:ext cx="2286000" cy="1600200"/>
        </p:xfrm>
        <a:graphic>
          <a:graphicData uri="http://schemas.openxmlformats.org/presentationml/2006/ole">
            <mc:AlternateContent xmlns:mc="http://schemas.openxmlformats.org/markup-compatibility/2006">
              <mc:Choice xmlns:v="urn:schemas-microsoft-com:vml" Requires="v">
                <p:oleObj r:id="rId3" imgW="1135575" imgH="1135575" progId="">
                  <p:embed/>
                </p:oleObj>
              </mc:Choice>
              <mc:Fallback>
                <p:oleObj r:id="rId3" imgW="1135575" imgH="11355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724400"/>
                        <a:ext cx="2286000" cy="160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AutoShape 4"/>
          <p:cNvSpPr>
            <a:spLocks noChangeArrowheads="1"/>
          </p:cNvSpPr>
          <p:nvPr/>
        </p:nvSpPr>
        <p:spPr bwMode="auto">
          <a:xfrm>
            <a:off x="1928813" y="2286000"/>
            <a:ext cx="5715000" cy="2133600"/>
          </a:xfrm>
          <a:prstGeom prst="cloudCallout">
            <a:avLst>
              <a:gd name="adj1" fmla="val 41806"/>
              <a:gd name="adj2" fmla="val 91741"/>
            </a:avLst>
          </a:prstGeom>
          <a:gradFill rotWithShape="0">
            <a:gsLst>
              <a:gs pos="0">
                <a:srgbClr val="FFFFFF"/>
              </a:gs>
              <a:gs pos="100000">
                <a:srgbClr val="CCFFFF"/>
              </a:gs>
            </a:gsLst>
            <a:lin ang="13500000" scaled="1"/>
          </a:gradFill>
          <a:ln w="9360" cap="sq">
            <a:solidFill>
              <a:srgbClr val="0000FF"/>
            </a:solidFill>
            <a:miter lim="800000"/>
            <a:headEnd/>
            <a:tailEnd/>
          </a:ln>
        </p:spPr>
        <p:txBody>
          <a:bodyPr lIns="90000" tIns="46800" rIns="90000" bIns="46800"/>
          <a:lstStyle/>
          <a:p>
            <a:pPr algn="ctr" defTabSz="449263">
              <a:spcBef>
                <a:spcPts val="9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a:solidFill>
                  <a:schemeClr val="accent2"/>
                </a:solidFill>
                <a:latin typeface="华文中宋" pitchFamily="2" charset="-122"/>
                <a:ea typeface="华文中宋" pitchFamily="2" charset="-122"/>
              </a:rPr>
              <a:t>Software</a:t>
            </a:r>
          </a:p>
          <a:p>
            <a:pPr algn="ctr" defTabSz="449263">
              <a:spcBef>
                <a:spcPts val="9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a:solidFill>
                  <a:schemeClr val="accent2"/>
                </a:solidFill>
                <a:latin typeface="华文中宋" pitchFamily="2" charset="-122"/>
                <a:ea typeface="华文中宋" pitchFamily="2" charset="-122"/>
              </a:rPr>
              <a:t>Crisis!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fill="hold" nodeType="clickEffect">
                                  <p:stCondLst>
                                    <p:cond delay="0"/>
                                  </p:stCondLst>
                                  <p:childTnLst>
                                    <p:set>
                                      <p:cBhvr additive="repl">
                                        <p:cTn id="14" dur="1" fill="hold">
                                          <p:stCondLst>
                                            <p:cond delay="0"/>
                                          </p:stCondLst>
                                        </p:cTn>
                                        <p:tgtEl>
                                          <p:spTgt spid="15363"/>
                                        </p:tgtEl>
                                        <p:attrNameLst>
                                          <p:attrName>style.visibility</p:attrName>
                                        </p:attrNameLst>
                                      </p:cBhvr>
                                      <p:to>
                                        <p:strVal val="visible"/>
                                      </p:to>
                                    </p:set>
                                    <p:animEffect transition="in" filter="dissolve">
                                      <p:cBhvr additive="repl">
                                        <p:cTn id="15" dur="500"/>
                                        <p:tgtEl>
                                          <p:spTgt spid="153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9" fill="hold" nodeType="clickEffect">
                                  <p:stCondLst>
                                    <p:cond delay="0"/>
                                  </p:stCondLst>
                                  <p:childTnLst>
                                    <p:set>
                                      <p:cBhvr additive="repl">
                                        <p:cTn id="19" dur="1" fill="hold">
                                          <p:stCondLst>
                                            <p:cond delay="0"/>
                                          </p:stCondLst>
                                        </p:cTn>
                                        <p:tgtEl>
                                          <p:spTgt spid="15364"/>
                                        </p:tgtEl>
                                        <p:attrNameLst>
                                          <p:attrName>style.visibility</p:attrName>
                                        </p:attrNameLst>
                                      </p:cBhvr>
                                      <p:to>
                                        <p:strVal val="visible"/>
                                      </p:to>
                                    </p:set>
                                    <p:animEffect transition="in" filter="strips(upLeft)">
                                      <p:cBhvr additive="repl">
                                        <p:cTn id="20" dur="1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subTitle" idx="4294967295"/>
          </p:nvPr>
        </p:nvSpPr>
        <p:spPr bwMode="auto">
          <a:xfrm>
            <a:off x="304800" y="533400"/>
            <a:ext cx="8382000" cy="59912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80988" algn="ctr"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latin typeface="华文中宋" pitchFamily="2" charset="-122"/>
                <a:ea typeface="华文中宋" pitchFamily="2" charset="-122"/>
              </a:rPr>
              <a:t>   </a:t>
            </a:r>
          </a:p>
        </p:txBody>
      </p:sp>
      <p:sp>
        <p:nvSpPr>
          <p:cNvPr id="21507" name="Text Box 2"/>
          <p:cNvSpPr txBox="1">
            <a:spLocks noChangeArrowheads="1"/>
          </p:cNvSpPr>
          <p:nvPr/>
        </p:nvSpPr>
        <p:spPr bwMode="auto">
          <a:xfrm>
            <a:off x="808038" y="836613"/>
            <a:ext cx="758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Clr>
                <a:srgbClr val="000000"/>
              </a:buClr>
              <a:buSzPct val="100000"/>
              <a:buFont typeface="Times New Roman" pitchFamily="18" charset="0"/>
              <a:buNone/>
            </a:pPr>
            <a:endParaRPr lang="zh-CN" altLang="en-US">
              <a:solidFill>
                <a:schemeClr val="bg1"/>
              </a:solidFill>
              <a:latin typeface="华文中宋" pitchFamily="2" charset="-122"/>
              <a:ea typeface="华文中宋" pitchFamily="2" charset="-122"/>
            </a:endParaRPr>
          </a:p>
        </p:txBody>
      </p:sp>
      <p:sp>
        <p:nvSpPr>
          <p:cNvPr id="16387" name="Rectangle 3"/>
          <p:cNvSpPr>
            <a:spLocks noChangeArrowheads="1"/>
          </p:cNvSpPr>
          <p:nvPr/>
        </p:nvSpPr>
        <p:spPr bwMode="auto">
          <a:xfrm>
            <a:off x="539750" y="765175"/>
            <a:ext cx="8382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4000" b="1" dirty="0">
                <a:solidFill>
                  <a:schemeClr val="accent2"/>
                </a:solidFill>
                <a:latin typeface="华文中宋" pitchFamily="2" charset="-122"/>
                <a:ea typeface="华文中宋" pitchFamily="2" charset="-122"/>
              </a:rPr>
              <a:t>1.1  </a:t>
            </a:r>
            <a:r>
              <a:rPr lang="zh-CN" sz="4000" b="1" dirty="0">
                <a:solidFill>
                  <a:schemeClr val="accent2"/>
                </a:solidFill>
                <a:latin typeface="华文中宋" pitchFamily="2" charset="-122"/>
                <a:ea typeface="华文中宋" pitchFamily="2" charset="-122"/>
              </a:rPr>
              <a:t>软件危机</a:t>
            </a:r>
          </a:p>
          <a:p>
            <a:pP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000" dirty="0">
              <a:solidFill>
                <a:srgbClr val="CC6600"/>
              </a:solidFill>
              <a:latin typeface="华文中宋" pitchFamily="2" charset="-122"/>
              <a:ea typeface="华文中宋" pitchFamily="2" charset="-122"/>
            </a:endParaRPr>
          </a:p>
          <a:p>
            <a:pP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a:solidFill>
                  <a:srgbClr val="3333FF"/>
                </a:solidFill>
                <a:latin typeface="华文中宋" pitchFamily="2" charset="-122"/>
                <a:ea typeface="华文中宋" pitchFamily="2" charset="-122"/>
              </a:rPr>
              <a:t>1. </a:t>
            </a:r>
            <a:r>
              <a:rPr lang="zh-CN" sz="3200" dirty="0">
                <a:solidFill>
                  <a:srgbClr val="3333FF"/>
                </a:solidFill>
                <a:latin typeface="华文中宋" pitchFamily="2" charset="-122"/>
                <a:ea typeface="华文中宋" pitchFamily="2" charset="-122"/>
              </a:rPr>
              <a:t>软件危机</a:t>
            </a:r>
          </a:p>
          <a:p>
            <a:pP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000" dirty="0">
              <a:solidFill>
                <a:srgbClr val="CC6600"/>
              </a:solidFill>
              <a:latin typeface="华文中宋" pitchFamily="2" charset="-122"/>
              <a:ea typeface="华文中宋" pitchFamily="2" charset="-122"/>
            </a:endParaRPr>
          </a:p>
          <a:p>
            <a:pPr defTabSz="449263" eaLnBrk="0" hangingPunct="0">
              <a:lnSpc>
                <a:spcPct val="13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600" dirty="0">
                <a:solidFill>
                  <a:srgbClr val="000000"/>
                </a:solidFill>
                <a:latin typeface="华文中宋" pitchFamily="2" charset="-122"/>
                <a:ea typeface="华文中宋" pitchFamily="2" charset="-122"/>
              </a:rPr>
              <a:t>    </a:t>
            </a:r>
            <a:r>
              <a:rPr lang="zh-CN" sz="2600" dirty="0">
                <a:solidFill>
                  <a:srgbClr val="000000"/>
                </a:solidFill>
                <a:latin typeface="华文中宋" pitchFamily="2" charset="-122"/>
                <a:ea typeface="华文中宋" pitchFamily="2" charset="-122"/>
              </a:rPr>
              <a:t>软件危机是指计算机软件的开发和维护过程中遇到的一系列</a:t>
            </a:r>
            <a:r>
              <a:rPr lang="zh-CN" sz="2600" dirty="0">
                <a:solidFill>
                  <a:schemeClr val="accent2"/>
                </a:solidFill>
                <a:latin typeface="华文中宋" pitchFamily="2" charset="-122"/>
                <a:ea typeface="华文中宋" pitchFamily="2" charset="-122"/>
              </a:rPr>
              <a:t>严重问题</a:t>
            </a:r>
            <a:r>
              <a:rPr lang="zh-CN" sz="2600" dirty="0">
                <a:solidFill>
                  <a:srgbClr val="000000"/>
                </a:solidFill>
                <a:latin typeface="华文中宋" pitchFamily="2" charset="-122"/>
                <a:ea typeface="华文中宋" pitchFamily="2" charset="-122"/>
              </a:rPr>
              <a:t>。这些问题或难题并不限于那些“不能正常运行”的软件。一般来说，</a:t>
            </a:r>
            <a:r>
              <a:rPr lang="zh-CN" sz="2600" dirty="0">
                <a:solidFill>
                  <a:schemeClr val="accent1">
                    <a:lumMod val="40000"/>
                    <a:lumOff val="60000"/>
                  </a:schemeClr>
                </a:solidFill>
                <a:latin typeface="华文中宋" pitchFamily="2" charset="-122"/>
                <a:ea typeface="华文中宋" pitchFamily="2" charset="-122"/>
              </a:rPr>
              <a:t>软件危机包括两方面的内容：</a:t>
            </a:r>
          </a:p>
          <a:p>
            <a:pPr defTabSz="449263" eaLnBrk="0" hangingPunct="0">
              <a:lnSpc>
                <a:spcPct val="130000"/>
              </a:lnSpc>
              <a:buClr>
                <a:srgbClr val="FF3300"/>
              </a:buClr>
              <a:buSzPct val="5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600" dirty="0">
                <a:solidFill>
                  <a:srgbClr val="0070C0"/>
                </a:solidFill>
                <a:latin typeface="华文中宋" pitchFamily="2" charset="-122"/>
                <a:ea typeface="华文中宋" pitchFamily="2" charset="-122"/>
              </a:rPr>
              <a:t>如何开发软件，满足对软件日益增长的需求</a:t>
            </a:r>
          </a:p>
          <a:p>
            <a:pPr defTabSz="449263" eaLnBrk="0" hangingPunct="0">
              <a:lnSpc>
                <a:spcPct val="130000"/>
              </a:lnSpc>
              <a:buClr>
                <a:srgbClr val="FF3300"/>
              </a:buClr>
              <a:buSzPct val="5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600" dirty="0">
                <a:solidFill>
                  <a:srgbClr val="0070C0"/>
                </a:solidFill>
                <a:latin typeface="华文中宋" pitchFamily="2" charset="-122"/>
                <a:ea typeface="华文中宋" pitchFamily="2" charset="-122"/>
              </a:rPr>
              <a:t>如何维护数量不断膨胀的已有软件</a:t>
            </a:r>
            <a:endParaRPr lang="zh-CN" altLang="en-US" sz="3200" dirty="0">
              <a:solidFill>
                <a:srgbClr val="0070C0"/>
              </a:solidFill>
              <a:latin typeface="华文中宋" pitchFamily="2" charset="-122"/>
              <a:ea typeface="华文中宋" pitchFamily="2" charset="-122"/>
            </a:endParaRPr>
          </a:p>
        </p:txBody>
      </p:sp>
      <p:sp>
        <p:nvSpPr>
          <p:cNvPr id="16389" name="AutoShape 5"/>
          <p:cNvSpPr>
            <a:spLocks noChangeArrowheads="1"/>
          </p:cNvSpPr>
          <p:nvPr/>
        </p:nvSpPr>
        <p:spPr bwMode="auto">
          <a:xfrm>
            <a:off x="5364163" y="620713"/>
            <a:ext cx="2952750" cy="1871662"/>
          </a:xfrm>
          <a:prstGeom prst="irregularSeal2">
            <a:avLst/>
          </a:prstGeom>
          <a:solidFill>
            <a:schemeClr val="bg2"/>
          </a:solidFill>
          <a:ln w="28440" cap="sq">
            <a:solidFill>
              <a:schemeClr val="accent2"/>
            </a:solidFill>
            <a:miter lim="800000"/>
            <a:headEnd/>
            <a:tailEnd/>
          </a:ln>
        </p:spPr>
        <p:txBody>
          <a:bodyPr wrap="none" lIns="90000" tIns="46800" rIns="90000" bIns="46800" anchor="ctr"/>
          <a:lstStyle/>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4000" i="1">
                <a:solidFill>
                  <a:srgbClr val="FFFF00"/>
                </a:solidFill>
                <a:latin typeface="华文中宋" pitchFamily="2" charset="-122"/>
                <a:ea typeface="华文中宋" pitchFamily="2" charset="-122"/>
              </a:rPr>
              <a:t>Crisis</a:t>
            </a:r>
            <a:r>
              <a:rPr lang="zh-CN" sz="4000" i="1">
                <a:solidFill>
                  <a:srgbClr val="FFFF00"/>
                </a:solidFill>
                <a:latin typeface="华文中宋" pitchFamily="2" charset="-122"/>
                <a:ea typeface="华文中宋"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6387"/>
                                        </p:tgtEl>
                                        <p:attrNameLst>
                                          <p:attrName>style.visibility</p:attrName>
                                        </p:attrNameLst>
                                      </p:cBhvr>
                                      <p:to>
                                        <p:strVal val="visible"/>
                                      </p:to>
                                    </p:set>
                                    <p:anim calcmode="lin" valueType="num">
                                      <p:cBhvr>
                                        <p:cTn id="7" dur="500" fill="hold"/>
                                        <p:tgtEl>
                                          <p:spTgt spid="16387"/>
                                        </p:tgtEl>
                                        <p:attrNameLst>
                                          <p:attrName>ppt_x</p:attrName>
                                        </p:attrNameLst>
                                      </p:cBhvr>
                                      <p:tavLst>
                                        <p:tav tm="100000">
                                          <p:val>
                                            <p:strVal val="#ppt_x"/>
                                          </p:val>
                                        </p:tav>
                                        <p:tav>
                                          <p:val>
                                            <p:strVal val="#ppt_x"/>
                                          </p:val>
                                        </p:tav>
                                      </p:tavLst>
                                    </p:anim>
                                    <p:anim calcmode="lin" valueType="num">
                                      <p:cBhvr>
                                        <p:cTn id="8" dur="500" fill="hold"/>
                                        <p:tgtEl>
                                          <p:spTgt spid="16387"/>
                                        </p:tgtEl>
                                        <p:attrNameLst>
                                          <p:attrName>ppt_y</p:attrName>
                                        </p:attrNameLst>
                                      </p:cBhvr>
                                      <p:tavLst>
                                        <p:tav tm="100000">
                                          <p:val>
                                            <p:strVal val="1+#ppt_h/2"/>
                                          </p:val>
                                        </p:tav>
                                        <p:tav>
                                          <p:val>
                                            <p:strVal val="#ppt_y"/>
                                          </p:val>
                                        </p:tav>
                                      </p:tavLst>
                                    </p:anim>
                                  </p:childTnLst>
                                </p:cTn>
                              </p:par>
                            </p:childTnLst>
                          </p:cTn>
                        </p:par>
                        <p:par>
                          <p:cTn id="9" fill="hold" nodeType="afterGroup">
                            <p:stCondLst>
                              <p:cond delay="500"/>
                            </p:stCondLst>
                            <p:childTnLst>
                              <p:par>
                                <p:cTn id="10" presetID="5" presetClass="entr" presetSubtype="10" fill="hold" nodeType="afterEffect">
                                  <p:stCondLst>
                                    <p:cond delay="0"/>
                                  </p:stCondLst>
                                  <p:childTnLst>
                                    <p:set>
                                      <p:cBhvr additive="repl">
                                        <p:cTn id="11" dur="1" fill="hold">
                                          <p:stCondLst>
                                            <p:cond delay="0"/>
                                          </p:stCondLst>
                                        </p:cTn>
                                        <p:tgtEl>
                                          <p:spTgt spid="16389"/>
                                        </p:tgtEl>
                                        <p:attrNameLst>
                                          <p:attrName>style.visibility</p:attrName>
                                        </p:attrNameLst>
                                      </p:cBhvr>
                                      <p:to>
                                        <p:strVal val="visible"/>
                                      </p:to>
                                    </p:set>
                                    <p:animEffect transition="in" filter="checkerboard(across)">
                                      <p:cBhvr additive="repl">
                                        <p:cTn id="1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subTitle" idx="4294967295"/>
          </p:nvPr>
        </p:nvSpPr>
        <p:spPr bwMode="auto">
          <a:xfrm>
            <a:off x="179388" y="476250"/>
            <a:ext cx="8534400" cy="70008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0"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b="0">
                <a:solidFill>
                  <a:srgbClr val="3333FF"/>
                </a:solidFill>
                <a:latin typeface="华文中宋" pitchFamily="2" charset="-122"/>
                <a:ea typeface="华文中宋" pitchFamily="2" charset="-122"/>
              </a:rPr>
              <a:t>2. </a:t>
            </a:r>
            <a:r>
              <a:rPr lang="zh-CN" sz="3600" b="0">
                <a:solidFill>
                  <a:srgbClr val="3333FF"/>
                </a:solidFill>
                <a:latin typeface="华文中宋" pitchFamily="2" charset="-122"/>
                <a:ea typeface="华文中宋" pitchFamily="2" charset="-122"/>
              </a:rPr>
              <a:t>软件危机的表现形式</a:t>
            </a:r>
            <a:endParaRPr lang="zh-CN" b="0">
              <a:latin typeface="华文中宋" pitchFamily="2" charset="-122"/>
              <a:ea typeface="华文中宋" pitchFamily="2" charset="-122"/>
            </a:endParaRPr>
          </a:p>
        </p:txBody>
      </p:sp>
      <p:sp>
        <p:nvSpPr>
          <p:cNvPr id="168965" name="Rectangle 5"/>
          <p:cNvSpPr>
            <a:spLocks noChangeArrowheads="1"/>
          </p:cNvSpPr>
          <p:nvPr/>
        </p:nvSpPr>
        <p:spPr bwMode="auto">
          <a:xfrm>
            <a:off x="395288" y="1557338"/>
            <a:ext cx="8229600" cy="4473575"/>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30000"/>
              </a:spcBef>
              <a:buClr>
                <a:schemeClr val="tx2"/>
              </a:buClr>
              <a:buFont typeface="Wingdings" pitchFamily="2" charset="2"/>
              <a:buNone/>
            </a:pPr>
            <a:r>
              <a:rPr kumimoji="1" lang="en-US" altLang="zh-CN" b="1">
                <a:solidFill>
                  <a:srgbClr val="000000"/>
                </a:solidFill>
                <a:latin typeface="楷体_GB2312" pitchFamily="49" charset="-122"/>
              </a:rPr>
              <a:t>1</a:t>
            </a:r>
            <a:r>
              <a:rPr kumimoji="1" lang="zh-CN" altLang="en-US" b="1">
                <a:solidFill>
                  <a:srgbClr val="000000"/>
                </a:solidFill>
                <a:latin typeface="楷体_GB2312" pitchFamily="49" charset="-122"/>
              </a:rPr>
              <a:t>、软件开发：</a:t>
            </a:r>
          </a:p>
          <a:p>
            <a:pPr>
              <a:lnSpc>
                <a:spcPct val="110000"/>
              </a:lnSpc>
              <a:spcBef>
                <a:spcPct val="30000"/>
              </a:spcBef>
              <a:buClr>
                <a:schemeClr val="tx2"/>
              </a:buClr>
              <a:buFont typeface="Wingdings" pitchFamily="2" charset="2"/>
              <a:buNone/>
            </a:pPr>
            <a:r>
              <a:rPr kumimoji="1" lang="zh-CN" altLang="en-US" b="1">
                <a:solidFill>
                  <a:srgbClr val="000000"/>
                </a:solidFill>
                <a:latin typeface="楷体_GB2312" pitchFamily="49" charset="-122"/>
              </a:rPr>
              <a:t>    </a:t>
            </a:r>
            <a:r>
              <a:rPr kumimoji="1" lang="zh-CN" altLang="en-US" b="1">
                <a:solidFill>
                  <a:srgbClr val="0000FF"/>
                </a:solidFill>
                <a:latin typeface="楷体_GB2312" pitchFamily="49" charset="-122"/>
              </a:rPr>
              <a:t>软件开发过程和成本</a:t>
            </a:r>
            <a:r>
              <a:rPr kumimoji="1" lang="zh-CN" altLang="en-US" b="1">
                <a:solidFill>
                  <a:srgbClr val="000000"/>
                </a:solidFill>
                <a:latin typeface="楷体_GB2312" pitchFamily="49" charset="-122"/>
              </a:rPr>
              <a:t>无法有效控制，且成本逐年上升；</a:t>
            </a:r>
          </a:p>
          <a:p>
            <a:pPr>
              <a:lnSpc>
                <a:spcPct val="110000"/>
              </a:lnSpc>
              <a:spcBef>
                <a:spcPct val="30000"/>
              </a:spcBef>
              <a:buClr>
                <a:schemeClr val="tx2"/>
              </a:buClr>
              <a:buFont typeface="Wingdings" pitchFamily="2" charset="2"/>
              <a:buNone/>
            </a:pPr>
            <a:r>
              <a:rPr kumimoji="1" lang="zh-CN" altLang="en-US" b="1">
                <a:solidFill>
                  <a:srgbClr val="000000"/>
                </a:solidFill>
                <a:latin typeface="楷体_GB2312" pitchFamily="49" charset="-122"/>
              </a:rPr>
              <a:t>    </a:t>
            </a:r>
            <a:r>
              <a:rPr kumimoji="1" lang="zh-CN" altLang="en-US" b="1">
                <a:solidFill>
                  <a:srgbClr val="0000FF"/>
                </a:solidFill>
                <a:latin typeface="楷体_GB2312" pitchFamily="49" charset="-122"/>
              </a:rPr>
              <a:t>软件开发生产率</a:t>
            </a:r>
            <a:r>
              <a:rPr kumimoji="1" lang="zh-CN" altLang="en-US" b="1">
                <a:solidFill>
                  <a:srgbClr val="000000"/>
                </a:solidFill>
                <a:latin typeface="楷体_GB2312" pitchFamily="49" charset="-122"/>
              </a:rPr>
              <a:t>提高的速度跟不上需求的增加；</a:t>
            </a:r>
          </a:p>
          <a:p>
            <a:pPr>
              <a:lnSpc>
                <a:spcPct val="110000"/>
              </a:lnSpc>
              <a:spcBef>
                <a:spcPct val="30000"/>
              </a:spcBef>
              <a:buClr>
                <a:schemeClr val="tx2"/>
              </a:buClr>
              <a:buFont typeface="Wingdings" pitchFamily="2" charset="2"/>
              <a:buNone/>
            </a:pPr>
            <a:r>
              <a:rPr kumimoji="1" lang="zh-CN" altLang="en-US" b="1">
                <a:solidFill>
                  <a:srgbClr val="000000"/>
                </a:solidFill>
                <a:latin typeface="楷体_GB2312" pitchFamily="49" charset="-122"/>
              </a:rPr>
              <a:t>    </a:t>
            </a:r>
            <a:r>
              <a:rPr kumimoji="1" lang="zh-CN" altLang="en-US" b="1">
                <a:solidFill>
                  <a:srgbClr val="0000FF"/>
                </a:solidFill>
                <a:latin typeface="楷体_GB2312" pitchFamily="49" charset="-122"/>
              </a:rPr>
              <a:t>用户需求模糊</a:t>
            </a:r>
            <a:r>
              <a:rPr kumimoji="1" lang="zh-CN" altLang="en-US" b="1">
                <a:solidFill>
                  <a:srgbClr val="000000"/>
                </a:solidFill>
                <a:latin typeface="楷体_GB2312" pitchFamily="49" charset="-122"/>
              </a:rPr>
              <a:t>，用户对已完成的软件系统不满意；</a:t>
            </a:r>
          </a:p>
          <a:p>
            <a:pPr>
              <a:lnSpc>
                <a:spcPct val="110000"/>
              </a:lnSpc>
              <a:spcBef>
                <a:spcPct val="30000"/>
              </a:spcBef>
              <a:buClr>
                <a:schemeClr val="tx2"/>
              </a:buClr>
              <a:buFont typeface="Wingdings" pitchFamily="2" charset="2"/>
              <a:buNone/>
            </a:pPr>
            <a:r>
              <a:rPr kumimoji="1" lang="zh-CN" altLang="en-US" b="1">
                <a:solidFill>
                  <a:srgbClr val="000000"/>
                </a:solidFill>
                <a:latin typeface="楷体_GB2312" pitchFamily="49" charset="-122"/>
              </a:rPr>
              <a:t>    </a:t>
            </a:r>
            <a:r>
              <a:rPr kumimoji="1" lang="zh-CN" altLang="en-US" b="1">
                <a:solidFill>
                  <a:srgbClr val="0000FF"/>
                </a:solidFill>
                <a:latin typeface="楷体_GB2312" pitchFamily="49" charset="-122"/>
              </a:rPr>
              <a:t>软件产品质量</a:t>
            </a:r>
            <a:r>
              <a:rPr kumimoji="1" lang="zh-CN" altLang="en-US" b="1">
                <a:solidFill>
                  <a:srgbClr val="000000"/>
                </a:solidFill>
                <a:latin typeface="楷体_GB2312" pitchFamily="49" charset="-122"/>
              </a:rPr>
              <a:t>靠不住，没有确保质量的有效措施。</a:t>
            </a:r>
          </a:p>
          <a:p>
            <a:pPr>
              <a:lnSpc>
                <a:spcPct val="110000"/>
              </a:lnSpc>
              <a:spcBef>
                <a:spcPct val="30000"/>
              </a:spcBef>
              <a:buClr>
                <a:schemeClr val="tx2"/>
              </a:buClr>
              <a:buFont typeface="Wingdings" pitchFamily="2" charset="2"/>
              <a:buNone/>
            </a:pPr>
            <a:r>
              <a:rPr kumimoji="1" lang="zh-CN" altLang="en-US" b="1">
                <a:solidFill>
                  <a:srgbClr val="000000"/>
                </a:solidFill>
                <a:latin typeface="楷体_GB2312" pitchFamily="49" charset="-122"/>
              </a:rPr>
              <a:t> </a:t>
            </a:r>
            <a:r>
              <a:rPr kumimoji="1" lang="en-US" altLang="zh-CN" b="1">
                <a:solidFill>
                  <a:srgbClr val="000000"/>
                </a:solidFill>
                <a:latin typeface="楷体_GB2312" pitchFamily="49" charset="-122"/>
              </a:rPr>
              <a:t>2</a:t>
            </a:r>
            <a:r>
              <a:rPr kumimoji="1" lang="zh-CN" altLang="en-US" b="1">
                <a:solidFill>
                  <a:srgbClr val="000000"/>
                </a:solidFill>
                <a:latin typeface="楷体_GB2312" pitchFamily="49" charset="-122"/>
              </a:rPr>
              <a:t>、软件维护：</a:t>
            </a:r>
          </a:p>
          <a:p>
            <a:pPr>
              <a:lnSpc>
                <a:spcPct val="110000"/>
              </a:lnSpc>
              <a:spcBef>
                <a:spcPct val="30000"/>
              </a:spcBef>
              <a:buClr>
                <a:schemeClr val="tx2"/>
              </a:buClr>
              <a:buFont typeface="Wingdings" pitchFamily="2" charset="2"/>
              <a:buNone/>
            </a:pPr>
            <a:r>
              <a:rPr kumimoji="1" lang="zh-CN" altLang="en-US" b="1">
                <a:solidFill>
                  <a:srgbClr val="000000"/>
                </a:solidFill>
                <a:latin typeface="楷体_GB2312" pitchFamily="49" charset="-122"/>
              </a:rPr>
              <a:t>    软件常常是</a:t>
            </a:r>
            <a:r>
              <a:rPr kumimoji="1" lang="zh-CN" altLang="en-US" b="1">
                <a:solidFill>
                  <a:srgbClr val="0000FF"/>
                </a:solidFill>
                <a:latin typeface="楷体_GB2312" pitchFamily="49" charset="-122"/>
              </a:rPr>
              <a:t>不可维护</a:t>
            </a:r>
            <a:r>
              <a:rPr kumimoji="1" lang="zh-CN" altLang="en-US" b="1">
                <a:solidFill>
                  <a:srgbClr val="000000"/>
                </a:solidFill>
                <a:latin typeface="楷体_GB2312" pitchFamily="49" charset="-122"/>
              </a:rPr>
              <a:t>的（缺乏文档或文档质量</a:t>
            </a:r>
            <a:r>
              <a:rPr kumimoji="1" lang="en-US" altLang="zh-CN" b="1">
                <a:solidFill>
                  <a:srgbClr val="000000"/>
                </a:solidFill>
                <a:latin typeface="楷体_GB2312" pitchFamily="49" charset="-122"/>
              </a:rPr>
              <a:t>)</a:t>
            </a:r>
            <a:r>
              <a:rPr kumimoji="1" lang="zh-CN" altLang="en-US" b="1">
                <a:solidFill>
                  <a:srgbClr val="000000"/>
                </a:solidFill>
                <a:latin typeface="楷体_GB2312" pitchFamily="49" charset="-122"/>
              </a:rPr>
              <a:t>。</a:t>
            </a:r>
          </a:p>
          <a:p>
            <a:pPr>
              <a:lnSpc>
                <a:spcPct val="110000"/>
              </a:lnSpc>
              <a:spcBef>
                <a:spcPct val="30000"/>
              </a:spcBef>
              <a:buClr>
                <a:schemeClr val="tx2"/>
              </a:buClr>
              <a:buFont typeface="Wingdings" pitchFamily="2" charset="2"/>
              <a:buNone/>
            </a:pPr>
            <a:r>
              <a:rPr kumimoji="1" lang="zh-CN" altLang="en-US" b="1">
                <a:solidFill>
                  <a:srgbClr val="000000"/>
                </a:solidFill>
                <a:latin typeface="楷体_GB2312" pitchFamily="49" charset="-122"/>
              </a:rPr>
              <a:t>    </a:t>
            </a:r>
            <a:r>
              <a:rPr kumimoji="1" lang="zh-CN" altLang="en-US" b="1">
                <a:solidFill>
                  <a:srgbClr val="0000FF"/>
                </a:solidFill>
                <a:latin typeface="楷体_GB2312" pitchFamily="49" charset="-122"/>
              </a:rPr>
              <a:t>维护成本高</a:t>
            </a:r>
            <a:r>
              <a:rPr kumimoji="1" lang="zh-CN" altLang="en-US" b="1">
                <a:solidFill>
                  <a:srgbClr val="000000"/>
                </a:solidFill>
                <a:latin typeface="楷体_GB2312" pitchFamily="49" charset="-122"/>
              </a:rPr>
              <a:t>。软件维护花费的时间和费用占整个软件开发组织的</a:t>
            </a:r>
            <a:r>
              <a:rPr kumimoji="1" lang="en-US" altLang="zh-CN" b="1">
                <a:solidFill>
                  <a:srgbClr val="000000"/>
                </a:solidFill>
                <a:latin typeface="楷体_GB2312" pitchFamily="49" charset="-122"/>
              </a:rPr>
              <a:t>60%</a:t>
            </a:r>
            <a:r>
              <a:rPr kumimoji="1" lang="zh-CN" altLang="en-US" b="1">
                <a:solidFill>
                  <a:srgbClr val="000000"/>
                </a:solidFill>
                <a:latin typeface="楷体_GB2312" pitchFamily="49" charset="-122"/>
              </a:rPr>
              <a:t>以上。</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7409">
                                            <p:txEl>
                                              <p:pRg st="0" end="0"/>
                                            </p:txEl>
                                          </p:spTgt>
                                        </p:tgtEl>
                                        <p:attrNameLst>
                                          <p:attrName>style.visibility</p:attrName>
                                        </p:attrNameLst>
                                      </p:cBhvr>
                                      <p:to>
                                        <p:strVal val="visible"/>
                                      </p:to>
                                    </p:set>
                                    <p:animEffect transition="in" filter="box(in)">
                                      <p:cBhvr additive="repl">
                                        <p:cTn id="7" dur="500"/>
                                        <p:tgtEl>
                                          <p:spTgt spid="174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8965">
                                            <p:txEl>
                                              <p:pRg st="0" end="0"/>
                                            </p:txEl>
                                          </p:spTgt>
                                        </p:tgtEl>
                                        <p:attrNameLst>
                                          <p:attrName>style.visibility</p:attrName>
                                        </p:attrNameLst>
                                      </p:cBhvr>
                                      <p:to>
                                        <p:strVal val="visible"/>
                                      </p:to>
                                    </p:set>
                                    <p:animEffect transition="in" filter="slide(fromBottom)">
                                      <p:cBhvr>
                                        <p:cTn id="12" dur="500"/>
                                        <p:tgtEl>
                                          <p:spTgt spid="16896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8965">
                                            <p:txEl>
                                              <p:pRg st="1" end="1"/>
                                            </p:txEl>
                                          </p:spTgt>
                                        </p:tgtEl>
                                        <p:attrNameLst>
                                          <p:attrName>style.visibility</p:attrName>
                                        </p:attrNameLst>
                                      </p:cBhvr>
                                      <p:to>
                                        <p:strVal val="visible"/>
                                      </p:to>
                                    </p:set>
                                    <p:animEffect transition="in" filter="slide(fromBottom)">
                                      <p:cBhvr>
                                        <p:cTn id="17" dur="500"/>
                                        <p:tgtEl>
                                          <p:spTgt spid="16896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8965">
                                            <p:txEl>
                                              <p:pRg st="2" end="2"/>
                                            </p:txEl>
                                          </p:spTgt>
                                        </p:tgtEl>
                                        <p:attrNameLst>
                                          <p:attrName>style.visibility</p:attrName>
                                        </p:attrNameLst>
                                      </p:cBhvr>
                                      <p:to>
                                        <p:strVal val="visible"/>
                                      </p:to>
                                    </p:set>
                                    <p:animEffect transition="in" filter="slide(fromBottom)">
                                      <p:cBhvr>
                                        <p:cTn id="22" dur="500"/>
                                        <p:tgtEl>
                                          <p:spTgt spid="16896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8965">
                                            <p:txEl>
                                              <p:pRg st="3" end="3"/>
                                            </p:txEl>
                                          </p:spTgt>
                                        </p:tgtEl>
                                        <p:attrNameLst>
                                          <p:attrName>style.visibility</p:attrName>
                                        </p:attrNameLst>
                                      </p:cBhvr>
                                      <p:to>
                                        <p:strVal val="visible"/>
                                      </p:to>
                                    </p:set>
                                    <p:animEffect transition="in" filter="slide(fromBottom)">
                                      <p:cBhvr>
                                        <p:cTn id="27" dur="500"/>
                                        <p:tgtEl>
                                          <p:spTgt spid="16896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68965">
                                            <p:txEl>
                                              <p:pRg st="4" end="4"/>
                                            </p:txEl>
                                          </p:spTgt>
                                        </p:tgtEl>
                                        <p:attrNameLst>
                                          <p:attrName>style.visibility</p:attrName>
                                        </p:attrNameLst>
                                      </p:cBhvr>
                                      <p:to>
                                        <p:strVal val="visible"/>
                                      </p:to>
                                    </p:set>
                                    <p:animEffect transition="in" filter="slide(fromBottom)">
                                      <p:cBhvr>
                                        <p:cTn id="32" dur="500"/>
                                        <p:tgtEl>
                                          <p:spTgt spid="16896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68965">
                                            <p:txEl>
                                              <p:pRg st="5" end="5"/>
                                            </p:txEl>
                                          </p:spTgt>
                                        </p:tgtEl>
                                        <p:attrNameLst>
                                          <p:attrName>style.visibility</p:attrName>
                                        </p:attrNameLst>
                                      </p:cBhvr>
                                      <p:to>
                                        <p:strVal val="visible"/>
                                      </p:to>
                                    </p:set>
                                    <p:animEffect transition="in" filter="slide(fromBottom)">
                                      <p:cBhvr>
                                        <p:cTn id="37" dur="500"/>
                                        <p:tgtEl>
                                          <p:spTgt spid="16896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68965">
                                            <p:txEl>
                                              <p:pRg st="6" end="6"/>
                                            </p:txEl>
                                          </p:spTgt>
                                        </p:tgtEl>
                                        <p:attrNameLst>
                                          <p:attrName>style.visibility</p:attrName>
                                        </p:attrNameLst>
                                      </p:cBhvr>
                                      <p:to>
                                        <p:strVal val="visible"/>
                                      </p:to>
                                    </p:set>
                                    <p:animEffect transition="in" filter="slide(fromBottom)">
                                      <p:cBhvr>
                                        <p:cTn id="42" dur="500"/>
                                        <p:tgtEl>
                                          <p:spTgt spid="16896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68965">
                                            <p:txEl>
                                              <p:pRg st="7" end="7"/>
                                            </p:txEl>
                                          </p:spTgt>
                                        </p:tgtEl>
                                        <p:attrNameLst>
                                          <p:attrName>style.visibility</p:attrName>
                                        </p:attrNameLst>
                                      </p:cBhvr>
                                      <p:to>
                                        <p:strVal val="visible"/>
                                      </p:to>
                                    </p:set>
                                    <p:animEffect transition="in" filter="slide(fromBottom)">
                                      <p:cBhvr>
                                        <p:cTn id="47" dur="500"/>
                                        <p:tgtEl>
                                          <p:spTgt spid="1689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1142984"/>
            <a:ext cx="8001056" cy="4413516"/>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p>
            <a:pPr algn="just" defTabSz="449263" eaLnBrk="0" hangingPunct="0">
              <a:lnSpc>
                <a:spcPct val="13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dirty="0">
                <a:solidFill>
                  <a:schemeClr val="tx1"/>
                </a:solidFill>
                <a:latin typeface="华文中宋" pitchFamily="2" charset="-122"/>
                <a:ea typeface="华文中宋" pitchFamily="2" charset="-122"/>
              </a:rPr>
              <a:t>在一些人眼里，今天的软件开发似乎已成为简单的事情，已有了不少很好的开发工具和软件库，软件开发人员训练有素，都强烈渴望去编写很酷的软件，可以在几天的时间里编写出一个相当复杂的软件。</a:t>
            </a:r>
            <a:endParaRPr lang="en-US" altLang="zh-CN" dirty="0">
              <a:solidFill>
                <a:schemeClr val="tx1"/>
              </a:solidFill>
              <a:latin typeface="华文中宋" pitchFamily="2" charset="-122"/>
              <a:ea typeface="华文中宋" pitchFamily="2" charset="-122"/>
            </a:endParaRPr>
          </a:p>
          <a:p>
            <a:pPr algn="just" defTabSz="449263" eaLnBrk="0" hangingPunct="0">
              <a:lnSpc>
                <a:spcPct val="13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dirty="0">
                <a:solidFill>
                  <a:srgbClr val="FF0000"/>
                </a:solidFill>
                <a:latin typeface="华文中宋" pitchFamily="2" charset="-122"/>
                <a:ea typeface="华文中宋" pitchFamily="2" charset="-122"/>
              </a:rPr>
              <a:t>【</a:t>
            </a:r>
            <a:r>
              <a:rPr lang="zh-CN" altLang="en-US" dirty="0">
                <a:solidFill>
                  <a:srgbClr val="FF0000"/>
                </a:solidFill>
                <a:latin typeface="华文中宋" pitchFamily="2" charset="-122"/>
                <a:ea typeface="华文中宋" pitchFamily="2" charset="-122"/>
              </a:rPr>
              <a:t>问题</a:t>
            </a:r>
            <a:r>
              <a:rPr lang="en-US" altLang="zh-CN" dirty="0">
                <a:solidFill>
                  <a:srgbClr val="FF0000"/>
                </a:solidFill>
                <a:latin typeface="华文中宋" pitchFamily="2" charset="-122"/>
                <a:ea typeface="华文中宋" pitchFamily="2" charset="-122"/>
              </a:rPr>
              <a:t>】</a:t>
            </a:r>
          </a:p>
          <a:p>
            <a:pPr algn="just" defTabSz="449263" eaLnBrk="0" hangingPunct="0">
              <a:lnSpc>
                <a:spcPct val="13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solidFill>
                  <a:schemeClr val="tx1"/>
                </a:solidFill>
                <a:latin typeface="华文中宋" pitchFamily="2" charset="-122"/>
                <a:ea typeface="华文中宋" pitchFamily="2" charset="-122"/>
              </a:rPr>
              <a:t>（</a:t>
            </a:r>
            <a:r>
              <a:rPr lang="en-US" altLang="zh-CN" dirty="0">
                <a:solidFill>
                  <a:schemeClr val="tx1"/>
                </a:solidFill>
                <a:latin typeface="华文中宋" pitchFamily="2" charset="-122"/>
                <a:ea typeface="华文中宋" pitchFamily="2" charset="-122"/>
              </a:rPr>
              <a:t>1</a:t>
            </a:r>
            <a:r>
              <a:rPr lang="zh-CN" altLang="en-US" dirty="0">
                <a:solidFill>
                  <a:schemeClr val="tx1"/>
                </a:solidFill>
                <a:latin typeface="华文中宋" pitchFamily="2" charset="-122"/>
                <a:ea typeface="华文中宋" pitchFamily="2" charset="-122"/>
              </a:rPr>
              <a:t>）为</a:t>
            </a:r>
            <a:r>
              <a:rPr lang="zh-CN" dirty="0">
                <a:solidFill>
                  <a:schemeClr val="tx1"/>
                </a:solidFill>
                <a:latin typeface="华文中宋" pitchFamily="2" charset="-122"/>
                <a:ea typeface="华文中宋" pitchFamily="2" charset="-122"/>
              </a:rPr>
              <a:t>什么</a:t>
            </a:r>
            <a:r>
              <a:rPr lang="zh-CN" altLang="en-US" dirty="0">
                <a:solidFill>
                  <a:schemeClr val="tx1"/>
                </a:solidFill>
                <a:latin typeface="华文中宋" pitchFamily="2" charset="-122"/>
                <a:ea typeface="华文中宋" pitchFamily="2" charset="-122"/>
              </a:rPr>
              <a:t>交付的软件产品很少让用户真正满意？</a:t>
            </a:r>
            <a:endParaRPr lang="en-US" altLang="zh-CN" dirty="0">
              <a:solidFill>
                <a:schemeClr val="tx1"/>
              </a:solidFill>
              <a:latin typeface="华文中宋" pitchFamily="2" charset="-122"/>
              <a:ea typeface="华文中宋" pitchFamily="2" charset="-122"/>
            </a:endParaRPr>
          </a:p>
          <a:p>
            <a:pPr algn="just" defTabSz="449263" eaLnBrk="0" hangingPunct="0">
              <a:lnSpc>
                <a:spcPct val="130000"/>
              </a:lnSpc>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solidFill>
                  <a:schemeClr val="tx1"/>
                </a:solidFill>
                <a:latin typeface="华文中宋" pitchFamily="2" charset="-122"/>
                <a:ea typeface="华文中宋" pitchFamily="2" charset="-122"/>
              </a:rPr>
              <a:t>（</a:t>
            </a:r>
            <a:r>
              <a:rPr lang="en-US" altLang="zh-CN" dirty="0">
                <a:solidFill>
                  <a:schemeClr val="tx1"/>
                </a:solidFill>
                <a:latin typeface="华文中宋" pitchFamily="2" charset="-122"/>
                <a:ea typeface="华文中宋" pitchFamily="2" charset="-122"/>
              </a:rPr>
              <a:t>2</a:t>
            </a:r>
            <a:r>
              <a:rPr lang="zh-CN" altLang="en-US" dirty="0">
                <a:solidFill>
                  <a:schemeClr val="tx1"/>
                </a:solidFill>
                <a:latin typeface="华文中宋" pitchFamily="2" charset="-122"/>
                <a:ea typeface="华文中宋" pitchFamily="2" charset="-122"/>
              </a:rPr>
              <a:t>）为什么大约</a:t>
            </a:r>
            <a:r>
              <a:rPr lang="en-US" dirty="0">
                <a:solidFill>
                  <a:schemeClr val="tx1"/>
                </a:solidFill>
                <a:latin typeface="华文中宋" pitchFamily="2" charset="-122"/>
                <a:ea typeface="华文中宋" pitchFamily="2" charset="-122"/>
              </a:rPr>
              <a:t>70%</a:t>
            </a:r>
            <a:r>
              <a:rPr lang="zh-CN" altLang="en-US" dirty="0">
                <a:solidFill>
                  <a:schemeClr val="tx1"/>
                </a:solidFill>
                <a:latin typeface="华文中宋" pitchFamily="2" charset="-122"/>
                <a:ea typeface="华文中宋" pitchFamily="2" charset="-122"/>
              </a:rPr>
              <a:t>的软件项目超出预定开发周期，</a:t>
            </a:r>
            <a:r>
              <a:rPr lang="en-US" dirty="0">
                <a:solidFill>
                  <a:schemeClr val="tx1"/>
                </a:solidFill>
                <a:latin typeface="华文中宋" pitchFamily="2" charset="-122"/>
                <a:ea typeface="华文中宋" pitchFamily="2" charset="-122"/>
              </a:rPr>
              <a:t>90%</a:t>
            </a:r>
            <a:r>
              <a:rPr lang="zh-CN" altLang="en-US" dirty="0">
                <a:solidFill>
                  <a:schemeClr val="tx1"/>
                </a:solidFill>
                <a:latin typeface="华文中宋" pitchFamily="2" charset="-122"/>
                <a:ea typeface="华文中宋" pitchFamily="2" charset="-122"/>
              </a:rPr>
              <a:t>以上的软件项目开发费用超出预算？</a:t>
            </a:r>
            <a:endParaRPr lang="zh-CN" dirty="0">
              <a:solidFill>
                <a:schemeClr val="tx1"/>
              </a:solidFill>
              <a:latin typeface="华文中宋" pitchFamily="2" charset="-122"/>
              <a:ea typeface="华文中宋" pitchFamily="2" charset="-122"/>
            </a:endParaRPr>
          </a:p>
          <a:p>
            <a:pPr defTabSz="449263">
              <a:lnSpc>
                <a:spcPct val="130000"/>
              </a:lnSpc>
              <a:buClr>
                <a:srgbClr val="000000"/>
              </a:buClr>
              <a:buSzPct val="100000"/>
              <a:buFont typeface="Times New Roman" pitchFamily="16" charset="0"/>
              <a:buNone/>
              <a:defRPr/>
            </a:pPr>
            <a:endParaRPr lang="zh-CN"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ChangeArrowheads="1"/>
          </p:cNvSpPr>
          <p:nvPr/>
        </p:nvSpPr>
        <p:spPr bwMode="auto">
          <a:xfrm>
            <a:off x="323850" y="1196975"/>
            <a:ext cx="8229600" cy="50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tx2"/>
              </a:buClr>
              <a:buFont typeface="Wingdings" pitchFamily="2" charset="2"/>
              <a:buNone/>
            </a:pPr>
            <a:r>
              <a:rPr kumimoji="1" lang="zh-CN" altLang="en-US" dirty="0"/>
              <a:t>●</a:t>
            </a:r>
            <a:r>
              <a:rPr kumimoji="1" lang="zh-CN" altLang="en-US" b="1" dirty="0">
                <a:solidFill>
                  <a:srgbClr val="0000FF"/>
                </a:solidFill>
                <a:ea typeface="黑体" pitchFamily="2" charset="-122"/>
              </a:rPr>
              <a:t>客观</a:t>
            </a:r>
            <a:r>
              <a:rPr kumimoji="1" lang="zh-CN" altLang="en-US" b="1" dirty="0">
                <a:solidFill>
                  <a:srgbClr val="0000FF"/>
                </a:solidFill>
                <a:latin typeface="黑体" pitchFamily="2" charset="-122"/>
                <a:ea typeface="黑体" pitchFamily="2" charset="-122"/>
              </a:rPr>
              <a:t>原因</a:t>
            </a:r>
            <a:r>
              <a:rPr kumimoji="1" lang="zh-CN" altLang="en-US" b="1" dirty="0">
                <a:latin typeface="楷体_GB2312" pitchFamily="49" charset="-122"/>
              </a:rPr>
              <a:t>：</a:t>
            </a:r>
            <a:r>
              <a:rPr kumimoji="1" lang="zh-CN" b="1" dirty="0">
                <a:latin typeface="楷体_GB2312" pitchFamily="49" charset="-122"/>
              </a:rPr>
              <a:t>由软件本身的特点决定</a:t>
            </a:r>
            <a:endParaRPr kumimoji="1" lang="zh-CN" altLang="en-US" b="1" dirty="0">
              <a:latin typeface="楷体_GB2312" pitchFamily="49" charset="-122"/>
            </a:endParaRPr>
          </a:p>
          <a:p>
            <a:pPr>
              <a:lnSpc>
                <a:spcPct val="110000"/>
              </a:lnSpc>
              <a:spcBef>
                <a:spcPct val="20000"/>
              </a:spcBef>
              <a:buClr>
                <a:schemeClr val="tx2"/>
              </a:buClr>
              <a:buFont typeface="Wingdings" pitchFamily="2" charset="2"/>
              <a:buNone/>
            </a:pPr>
            <a:r>
              <a:rPr kumimoji="1" lang="zh-CN" altLang="en-US" b="1" dirty="0">
                <a:latin typeface="楷体_GB2312" pitchFamily="49" charset="-122"/>
              </a:rPr>
              <a:t>   软件是手工劳动，是智力产品</a:t>
            </a:r>
            <a:r>
              <a:rPr kumimoji="1" lang="en-US" altLang="zh-CN" b="1" dirty="0">
                <a:latin typeface="楷体_GB2312" pitchFamily="49" charset="-122"/>
              </a:rPr>
              <a:t>----</a:t>
            </a:r>
            <a:r>
              <a:rPr kumimoji="1" lang="zh-CN" altLang="en-US" b="1" dirty="0">
                <a:solidFill>
                  <a:srgbClr val="0070C0"/>
                </a:solidFill>
                <a:latin typeface="楷体_GB2312" pitchFamily="49" charset="-122"/>
              </a:rPr>
              <a:t>生产率低</a:t>
            </a:r>
            <a:r>
              <a:rPr kumimoji="1" lang="zh-CN" altLang="en-US" b="1" dirty="0">
                <a:latin typeface="楷体_GB2312" pitchFamily="49" charset="-122"/>
              </a:rPr>
              <a:t>。</a:t>
            </a:r>
          </a:p>
          <a:p>
            <a:pPr>
              <a:lnSpc>
                <a:spcPct val="110000"/>
              </a:lnSpc>
              <a:spcBef>
                <a:spcPct val="20000"/>
              </a:spcBef>
              <a:buClr>
                <a:schemeClr val="tx2"/>
              </a:buClr>
              <a:buFont typeface="Wingdings" pitchFamily="2" charset="2"/>
              <a:buNone/>
            </a:pPr>
            <a:r>
              <a:rPr kumimoji="1" lang="zh-CN" altLang="en-US" b="1" dirty="0">
                <a:latin typeface="楷体_GB2312" pitchFamily="49" charset="-122"/>
              </a:rPr>
              <a:t>   软件是逻辑实体，出错容易，</a:t>
            </a:r>
            <a:r>
              <a:rPr kumimoji="1" lang="zh-CN" altLang="en-US" b="1" dirty="0">
                <a:solidFill>
                  <a:srgbClr val="0070C0"/>
                </a:solidFill>
                <a:latin typeface="楷体_GB2312" pitchFamily="49" charset="-122"/>
              </a:rPr>
              <a:t>纠错困难</a:t>
            </a:r>
            <a:r>
              <a:rPr kumimoji="1" lang="zh-CN" altLang="en-US" b="1" dirty="0">
                <a:latin typeface="楷体_GB2312" pitchFamily="49" charset="-122"/>
              </a:rPr>
              <a:t>。</a:t>
            </a:r>
          </a:p>
          <a:p>
            <a:pPr>
              <a:lnSpc>
                <a:spcPct val="110000"/>
              </a:lnSpc>
              <a:spcBef>
                <a:spcPct val="20000"/>
              </a:spcBef>
              <a:buClr>
                <a:schemeClr val="tx2"/>
              </a:buClr>
              <a:buFont typeface="Wingdings" pitchFamily="2" charset="2"/>
              <a:buNone/>
            </a:pPr>
            <a:r>
              <a:rPr kumimoji="1" lang="zh-CN" altLang="en-US" b="1" dirty="0">
                <a:latin typeface="楷体_GB2312" pitchFamily="49" charset="-122"/>
              </a:rPr>
              <a:t>   软件的</a:t>
            </a:r>
            <a:r>
              <a:rPr kumimoji="1" lang="zh-CN" altLang="en-US" b="1" dirty="0">
                <a:solidFill>
                  <a:srgbClr val="0070C0"/>
                </a:solidFill>
                <a:latin typeface="楷体_GB2312" pitchFamily="49" charset="-122"/>
              </a:rPr>
              <a:t>复杂性使得仅靠人的智力难以驾驭</a:t>
            </a:r>
            <a:r>
              <a:rPr kumimoji="1" lang="zh-CN" altLang="en-US" b="1" dirty="0">
                <a:latin typeface="楷体_GB2312" pitchFamily="49" charset="-122"/>
              </a:rPr>
              <a:t>。</a:t>
            </a:r>
          </a:p>
          <a:p>
            <a:pPr>
              <a:lnSpc>
                <a:spcPct val="110000"/>
              </a:lnSpc>
              <a:spcBef>
                <a:spcPct val="20000"/>
              </a:spcBef>
              <a:buClr>
                <a:schemeClr val="tx2"/>
              </a:buClr>
              <a:buFont typeface="Wingdings" pitchFamily="2" charset="2"/>
              <a:buNone/>
            </a:pPr>
            <a:r>
              <a:rPr kumimoji="1" lang="zh-CN" altLang="en-US" b="1" dirty="0">
                <a:ea typeface="黑体" pitchFamily="2" charset="-122"/>
              </a:rPr>
              <a:t>●</a:t>
            </a:r>
            <a:r>
              <a:rPr kumimoji="1" lang="zh-CN" altLang="en-US" b="1" dirty="0">
                <a:solidFill>
                  <a:srgbClr val="0000FF"/>
                </a:solidFill>
                <a:ea typeface="黑体" pitchFamily="2" charset="-122"/>
              </a:rPr>
              <a:t>主观原因：</a:t>
            </a:r>
          </a:p>
          <a:p>
            <a:pPr>
              <a:lnSpc>
                <a:spcPct val="110000"/>
              </a:lnSpc>
              <a:spcBef>
                <a:spcPct val="20000"/>
              </a:spcBef>
              <a:buClr>
                <a:schemeClr val="tx2"/>
              </a:buClr>
              <a:buFont typeface="Wingdings" pitchFamily="2" charset="2"/>
              <a:buNone/>
            </a:pPr>
            <a:r>
              <a:rPr kumimoji="1" lang="zh-CN" altLang="en-US" b="1" dirty="0">
                <a:ea typeface="黑体" pitchFamily="2" charset="-122"/>
              </a:rPr>
              <a:t>     </a:t>
            </a:r>
            <a:r>
              <a:rPr kumimoji="1" lang="zh-CN" altLang="en-US" b="1" dirty="0">
                <a:solidFill>
                  <a:schemeClr val="accent2">
                    <a:lumMod val="50000"/>
                  </a:schemeClr>
                </a:solidFill>
                <a:highlight>
                  <a:srgbClr val="FFFF00"/>
                </a:highlight>
              </a:rPr>
              <a:t>开发方式</a:t>
            </a:r>
            <a:r>
              <a:rPr kumimoji="1" lang="zh-CN" altLang="en-US" b="1" dirty="0"/>
              <a:t>：认为</a:t>
            </a:r>
            <a:r>
              <a:rPr kumimoji="1" lang="zh-CN" altLang="en-US" b="1" dirty="0">
                <a:latin typeface="楷体_GB2312" pitchFamily="49" charset="-122"/>
              </a:rPr>
              <a:t>开发软件就是写程序。</a:t>
            </a:r>
          </a:p>
          <a:p>
            <a:pPr>
              <a:lnSpc>
                <a:spcPct val="110000"/>
              </a:lnSpc>
              <a:spcBef>
                <a:spcPct val="20000"/>
              </a:spcBef>
              <a:buClr>
                <a:schemeClr val="tx2"/>
              </a:buClr>
              <a:buFont typeface="Wingdings" pitchFamily="2" charset="2"/>
              <a:buNone/>
            </a:pPr>
            <a:r>
              <a:rPr kumimoji="1" lang="zh-CN" altLang="en-US" dirty="0"/>
              <a:t>     </a:t>
            </a:r>
            <a:r>
              <a:rPr kumimoji="1" lang="zh-CN" altLang="en-US" b="1" dirty="0">
                <a:highlight>
                  <a:srgbClr val="FFFF00"/>
                </a:highlight>
                <a:latin typeface="黑体" pitchFamily="2" charset="-122"/>
              </a:rPr>
              <a:t>组织方式</a:t>
            </a:r>
            <a:r>
              <a:rPr kumimoji="1" lang="zh-CN" altLang="en-US" b="1" dirty="0">
                <a:latin typeface="楷体_GB2312" pitchFamily="49" charset="-122"/>
              </a:rPr>
              <a:t>：作坊式的生产方式；开发无计划、开发过程无规范、开发过程难控制。</a:t>
            </a:r>
          </a:p>
          <a:p>
            <a:pPr>
              <a:lnSpc>
                <a:spcPct val="110000"/>
              </a:lnSpc>
              <a:spcBef>
                <a:spcPct val="20000"/>
              </a:spcBef>
              <a:buClr>
                <a:schemeClr val="tx2"/>
              </a:buClr>
              <a:buFont typeface="Wingdings" pitchFamily="2" charset="2"/>
              <a:buNone/>
            </a:pPr>
            <a:r>
              <a:rPr kumimoji="1" lang="zh-CN" altLang="en-US" b="1" dirty="0">
                <a:ea typeface="黑体" pitchFamily="2" charset="-122"/>
              </a:rPr>
              <a:t>     </a:t>
            </a:r>
            <a:r>
              <a:rPr kumimoji="1" lang="zh-CN" altLang="en-US" b="1" dirty="0">
                <a:highlight>
                  <a:srgbClr val="FFFF00"/>
                </a:highlight>
                <a:latin typeface="楷体_GB2312" pitchFamily="49" charset="-122"/>
              </a:rPr>
              <a:t>用户方面</a:t>
            </a:r>
            <a:r>
              <a:rPr kumimoji="1" lang="zh-CN" altLang="en-US" b="1" dirty="0">
                <a:latin typeface="楷体_GB2312" pitchFamily="49" charset="-122"/>
              </a:rPr>
              <a:t>：对软件需求描述不精确。</a:t>
            </a:r>
          </a:p>
          <a:p>
            <a:pPr>
              <a:lnSpc>
                <a:spcPct val="110000"/>
              </a:lnSpc>
              <a:spcBef>
                <a:spcPct val="20000"/>
              </a:spcBef>
              <a:buClr>
                <a:schemeClr val="tx2"/>
              </a:buClr>
              <a:buFont typeface="Wingdings" pitchFamily="2" charset="2"/>
              <a:buNone/>
            </a:pPr>
            <a:r>
              <a:rPr kumimoji="1" lang="zh-CN" altLang="en-US" b="1" dirty="0">
                <a:latin typeface="楷体_GB2312" pitchFamily="49" charset="-122"/>
              </a:rPr>
              <a:t>  </a:t>
            </a:r>
            <a:r>
              <a:rPr kumimoji="1" lang="zh-CN" altLang="en-US" b="1" dirty="0">
                <a:highlight>
                  <a:srgbClr val="FFFF00"/>
                </a:highlight>
                <a:latin typeface="楷体_GB2312" pitchFamily="49" charset="-122"/>
              </a:rPr>
              <a:t>开发人员方面</a:t>
            </a:r>
            <a:r>
              <a:rPr kumimoji="1" lang="zh-CN" altLang="en-US" b="1" dirty="0">
                <a:latin typeface="楷体_GB2312" pitchFamily="49" charset="-122"/>
              </a:rPr>
              <a:t>：对用户需求的理解与用户本来愿望有差异，相互之间的信息交流不及时、不准确、有误解。</a:t>
            </a:r>
          </a:p>
        </p:txBody>
      </p:sp>
      <p:sp>
        <p:nvSpPr>
          <p:cNvPr id="23555" name="Rectangle 5"/>
          <p:cNvSpPr>
            <a:spLocks noChangeArrowheads="1"/>
          </p:cNvSpPr>
          <p:nvPr/>
        </p:nvSpPr>
        <p:spPr bwMode="auto">
          <a:xfrm>
            <a:off x="250825" y="476250"/>
            <a:ext cx="6048375" cy="64928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a:solidFill>
                  <a:srgbClr val="3333FF"/>
                </a:solidFill>
                <a:latin typeface="华文中宋" pitchFamily="2" charset="-122"/>
                <a:ea typeface="华文中宋" pitchFamily="2" charset="-122"/>
              </a:rPr>
              <a:t>3.</a:t>
            </a:r>
            <a:r>
              <a:rPr lang="zh-CN" sz="3600">
                <a:solidFill>
                  <a:srgbClr val="3333FF"/>
                </a:solidFill>
                <a:latin typeface="华文中宋" pitchFamily="2" charset="-122"/>
                <a:ea typeface="华文中宋" pitchFamily="2" charset="-122"/>
              </a:rPr>
              <a:t>产生软件危机的原因</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animEffect transition="in" filter="slide(fromBottom)">
                                      <p:cBhvr>
                                        <p:cTn id="7" dur="500"/>
                                        <p:tgtEl>
                                          <p:spTgt spid="1710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1012">
                                            <p:txEl>
                                              <p:pRg st="1" end="1"/>
                                            </p:txEl>
                                          </p:spTgt>
                                        </p:tgtEl>
                                        <p:attrNameLst>
                                          <p:attrName>style.visibility</p:attrName>
                                        </p:attrNameLst>
                                      </p:cBhvr>
                                      <p:to>
                                        <p:strVal val="visible"/>
                                      </p:to>
                                    </p:set>
                                    <p:animEffect transition="in" filter="slide(fromBottom)">
                                      <p:cBhvr>
                                        <p:cTn id="12" dur="500"/>
                                        <p:tgtEl>
                                          <p:spTgt spid="1710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1012">
                                            <p:txEl>
                                              <p:pRg st="2" end="2"/>
                                            </p:txEl>
                                          </p:spTgt>
                                        </p:tgtEl>
                                        <p:attrNameLst>
                                          <p:attrName>style.visibility</p:attrName>
                                        </p:attrNameLst>
                                      </p:cBhvr>
                                      <p:to>
                                        <p:strVal val="visible"/>
                                      </p:to>
                                    </p:set>
                                    <p:animEffect transition="in" filter="slide(fromBottom)">
                                      <p:cBhvr>
                                        <p:cTn id="17" dur="500"/>
                                        <p:tgtEl>
                                          <p:spTgt spid="1710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1012">
                                            <p:txEl>
                                              <p:pRg st="3" end="3"/>
                                            </p:txEl>
                                          </p:spTgt>
                                        </p:tgtEl>
                                        <p:attrNameLst>
                                          <p:attrName>style.visibility</p:attrName>
                                        </p:attrNameLst>
                                      </p:cBhvr>
                                      <p:to>
                                        <p:strVal val="visible"/>
                                      </p:to>
                                    </p:set>
                                    <p:animEffect transition="in" filter="slide(fromBottom)">
                                      <p:cBhvr>
                                        <p:cTn id="22" dur="500"/>
                                        <p:tgtEl>
                                          <p:spTgt spid="17101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1012">
                                            <p:txEl>
                                              <p:pRg st="4" end="4"/>
                                            </p:txEl>
                                          </p:spTgt>
                                        </p:tgtEl>
                                        <p:attrNameLst>
                                          <p:attrName>style.visibility</p:attrName>
                                        </p:attrNameLst>
                                      </p:cBhvr>
                                      <p:to>
                                        <p:strVal val="visible"/>
                                      </p:to>
                                    </p:set>
                                    <p:animEffect transition="in" filter="slide(fromBottom)">
                                      <p:cBhvr>
                                        <p:cTn id="27" dur="500"/>
                                        <p:tgtEl>
                                          <p:spTgt spid="17101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71012">
                                            <p:txEl>
                                              <p:pRg st="5" end="5"/>
                                            </p:txEl>
                                          </p:spTgt>
                                        </p:tgtEl>
                                        <p:attrNameLst>
                                          <p:attrName>style.visibility</p:attrName>
                                        </p:attrNameLst>
                                      </p:cBhvr>
                                      <p:to>
                                        <p:strVal val="visible"/>
                                      </p:to>
                                    </p:set>
                                    <p:animEffect transition="in" filter="slide(fromBottom)">
                                      <p:cBhvr>
                                        <p:cTn id="32" dur="500"/>
                                        <p:tgtEl>
                                          <p:spTgt spid="17101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71012">
                                            <p:txEl>
                                              <p:pRg st="6" end="6"/>
                                            </p:txEl>
                                          </p:spTgt>
                                        </p:tgtEl>
                                        <p:attrNameLst>
                                          <p:attrName>style.visibility</p:attrName>
                                        </p:attrNameLst>
                                      </p:cBhvr>
                                      <p:to>
                                        <p:strVal val="visible"/>
                                      </p:to>
                                    </p:set>
                                    <p:animEffect transition="in" filter="slide(fromBottom)">
                                      <p:cBhvr>
                                        <p:cTn id="37" dur="500"/>
                                        <p:tgtEl>
                                          <p:spTgt spid="17101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71012">
                                            <p:txEl>
                                              <p:pRg st="7" end="7"/>
                                            </p:txEl>
                                          </p:spTgt>
                                        </p:tgtEl>
                                        <p:attrNameLst>
                                          <p:attrName>style.visibility</p:attrName>
                                        </p:attrNameLst>
                                      </p:cBhvr>
                                      <p:to>
                                        <p:strVal val="visible"/>
                                      </p:to>
                                    </p:set>
                                    <p:animEffect transition="in" filter="slide(fromBottom)">
                                      <p:cBhvr>
                                        <p:cTn id="42" dur="500"/>
                                        <p:tgtEl>
                                          <p:spTgt spid="17101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71012">
                                            <p:txEl>
                                              <p:pRg st="8" end="8"/>
                                            </p:txEl>
                                          </p:spTgt>
                                        </p:tgtEl>
                                        <p:attrNameLst>
                                          <p:attrName>style.visibility</p:attrName>
                                        </p:attrNameLst>
                                      </p:cBhvr>
                                      <p:to>
                                        <p:strVal val="visible"/>
                                      </p:to>
                                    </p:set>
                                    <p:animEffect transition="in" filter="slide(fromBottom)">
                                      <p:cBhvr>
                                        <p:cTn id="47" dur="500"/>
                                        <p:tgtEl>
                                          <p:spTgt spid="1710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subTitle" idx="4294967295"/>
          </p:nvPr>
        </p:nvSpPr>
        <p:spPr bwMode="auto">
          <a:xfrm>
            <a:off x="304800" y="581025"/>
            <a:ext cx="8534400" cy="59912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79400" defTabSz="449263" eaLnBrk="1" hangingPunct="1">
              <a:lnSpc>
                <a:spcPct val="130000"/>
              </a:lnSpc>
              <a:spcBef>
                <a:spcPct val="0"/>
              </a:spcBef>
              <a:buClr>
                <a:srgbClr val="FF66CC"/>
              </a:buClr>
              <a:buSzPct val="5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dirty="0">
                <a:latin typeface="华文中宋" pitchFamily="2" charset="-122"/>
                <a:ea typeface="华文中宋" pitchFamily="2" charset="-122"/>
              </a:rPr>
              <a:t>对软件生存周期这一过程认识不全面，准确地说</a:t>
            </a:r>
            <a:r>
              <a:rPr lang="zh-CN" altLang="en-US" sz="2400" b="0" dirty="0">
                <a:latin typeface="华文中宋" pitchFamily="2" charset="-122"/>
                <a:ea typeface="华文中宋" pitchFamily="2" charset="-122"/>
              </a:rPr>
              <a:t>，</a:t>
            </a:r>
            <a:r>
              <a:rPr lang="zh-CN" sz="2400" b="0" dirty="0">
                <a:latin typeface="华文中宋" pitchFamily="2" charset="-122"/>
                <a:ea typeface="华文中宋" pitchFamily="2" charset="-122"/>
              </a:rPr>
              <a:t>开发一个软件需要经过</a:t>
            </a:r>
            <a:r>
              <a:rPr lang="zh-CN" sz="2400" b="0" dirty="0">
                <a:solidFill>
                  <a:srgbClr val="FF0000"/>
                </a:solidFill>
                <a:latin typeface="华文中宋" pitchFamily="2" charset="-122"/>
                <a:ea typeface="华文中宋" pitchFamily="2" charset="-122"/>
              </a:rPr>
              <a:t>问题定义</a:t>
            </a:r>
            <a:r>
              <a:rPr lang="zh-CN" sz="2400" b="0" dirty="0">
                <a:solidFill>
                  <a:schemeClr val="accent2"/>
                </a:solidFill>
                <a:latin typeface="华文中宋" pitchFamily="2" charset="-122"/>
                <a:ea typeface="华文中宋" pitchFamily="2" charset="-122"/>
              </a:rPr>
              <a:t>、</a:t>
            </a:r>
            <a:r>
              <a:rPr lang="zh-CN" sz="2400" b="0" dirty="0">
                <a:solidFill>
                  <a:srgbClr val="FF0000"/>
                </a:solidFill>
                <a:latin typeface="华文中宋" pitchFamily="2" charset="-122"/>
                <a:ea typeface="华文中宋" pitchFamily="2" charset="-122"/>
              </a:rPr>
              <a:t>可行性研究</a:t>
            </a:r>
            <a:r>
              <a:rPr lang="zh-CN" sz="2400" b="0" dirty="0">
                <a:solidFill>
                  <a:schemeClr val="accent2"/>
                </a:solidFill>
                <a:latin typeface="华文中宋" pitchFamily="2" charset="-122"/>
                <a:ea typeface="华文中宋" pitchFamily="2" charset="-122"/>
              </a:rPr>
              <a:t>、</a:t>
            </a:r>
            <a:r>
              <a:rPr lang="zh-CN" sz="2400" b="0" dirty="0">
                <a:solidFill>
                  <a:srgbClr val="FF0000"/>
                </a:solidFill>
                <a:latin typeface="华文中宋" pitchFamily="2" charset="-122"/>
                <a:ea typeface="华文中宋" pitchFamily="2" charset="-122"/>
              </a:rPr>
              <a:t>需求分析</a:t>
            </a:r>
            <a:r>
              <a:rPr lang="zh-CN" sz="2400" b="0" dirty="0">
                <a:latin typeface="华文中宋" pitchFamily="2" charset="-122"/>
                <a:ea typeface="华文中宋" pitchFamily="2" charset="-122"/>
              </a:rPr>
              <a:t>、</a:t>
            </a:r>
            <a:r>
              <a:rPr lang="zh-CN" sz="2400" b="0" dirty="0">
                <a:solidFill>
                  <a:srgbClr val="FF0000"/>
                </a:solidFill>
                <a:latin typeface="华文中宋" pitchFamily="2" charset="-122"/>
                <a:ea typeface="华文中宋" pitchFamily="2" charset="-122"/>
              </a:rPr>
              <a:t>总体设计</a:t>
            </a:r>
            <a:r>
              <a:rPr lang="zh-CN" sz="2400" b="0" dirty="0">
                <a:latin typeface="华文中宋" pitchFamily="2" charset="-122"/>
                <a:ea typeface="华文中宋" pitchFamily="2" charset="-122"/>
              </a:rPr>
              <a:t>、</a:t>
            </a:r>
            <a:r>
              <a:rPr lang="zh-CN" sz="2400" b="0" dirty="0">
                <a:solidFill>
                  <a:srgbClr val="FF0000"/>
                </a:solidFill>
                <a:latin typeface="华文中宋" pitchFamily="2" charset="-122"/>
                <a:ea typeface="华文中宋" pitchFamily="2" charset="-122"/>
              </a:rPr>
              <a:t>详细设计</a:t>
            </a:r>
            <a:r>
              <a:rPr lang="zh-CN" sz="2400" b="0" dirty="0">
                <a:latin typeface="华文中宋" pitchFamily="2" charset="-122"/>
                <a:ea typeface="华文中宋" pitchFamily="2" charset="-122"/>
              </a:rPr>
              <a:t>、</a:t>
            </a:r>
            <a:r>
              <a:rPr lang="zh-CN" sz="2400" b="0" dirty="0">
                <a:solidFill>
                  <a:srgbClr val="FF0000"/>
                </a:solidFill>
                <a:latin typeface="华文中宋" pitchFamily="2" charset="-122"/>
                <a:ea typeface="华文中宋" pitchFamily="2" charset="-122"/>
              </a:rPr>
              <a:t>编码</a:t>
            </a:r>
            <a:r>
              <a:rPr lang="zh-CN" sz="2400" b="0" dirty="0">
                <a:latin typeface="华文中宋" pitchFamily="2" charset="-122"/>
                <a:ea typeface="华文中宋" pitchFamily="2" charset="-122"/>
              </a:rPr>
              <a:t>、</a:t>
            </a:r>
            <a:r>
              <a:rPr lang="zh-CN" sz="2400" b="0" dirty="0">
                <a:solidFill>
                  <a:srgbClr val="FF0000"/>
                </a:solidFill>
                <a:latin typeface="华文中宋" pitchFamily="2" charset="-122"/>
                <a:ea typeface="华文中宋" pitchFamily="2" charset="-122"/>
              </a:rPr>
              <a:t>测试</a:t>
            </a:r>
            <a:r>
              <a:rPr lang="zh-CN" sz="2400" b="0" dirty="0">
                <a:latin typeface="华文中宋" pitchFamily="2" charset="-122"/>
                <a:ea typeface="华文中宋" pitchFamily="2" charset="-122"/>
              </a:rPr>
              <a:t>、</a:t>
            </a:r>
            <a:r>
              <a:rPr lang="zh-CN" sz="2400" dirty="0">
                <a:solidFill>
                  <a:schemeClr val="accent2"/>
                </a:solidFill>
                <a:latin typeface="华文中宋" pitchFamily="2" charset="-122"/>
                <a:ea typeface="华文中宋" pitchFamily="2" charset="-122"/>
              </a:rPr>
              <a:t>维护</a:t>
            </a:r>
            <a:r>
              <a:rPr lang="zh-CN" sz="2400" b="0" dirty="0">
                <a:solidFill>
                  <a:schemeClr val="accent2">
                    <a:lumMod val="50000"/>
                  </a:schemeClr>
                </a:solidFill>
                <a:highlight>
                  <a:srgbClr val="FFFF00"/>
                </a:highlight>
                <a:latin typeface="华文中宋" pitchFamily="2" charset="-122"/>
                <a:ea typeface="华文中宋" pitchFamily="2" charset="-122"/>
              </a:rPr>
              <a:t>八个阶段</a:t>
            </a:r>
            <a:r>
              <a:rPr lang="zh-CN" sz="2400" b="0" dirty="0">
                <a:latin typeface="华文中宋" pitchFamily="2" charset="-122"/>
                <a:ea typeface="华文中宋" pitchFamily="2" charset="-122"/>
              </a:rPr>
              <a:t>；</a:t>
            </a:r>
          </a:p>
          <a:p>
            <a:pPr marL="0" indent="279400" defTabSz="449263" eaLnBrk="1" hangingPunct="1">
              <a:lnSpc>
                <a:spcPct val="130000"/>
              </a:lnSpc>
              <a:spcBef>
                <a:spcPct val="0"/>
              </a:spcBef>
              <a:buClr>
                <a:srgbClr val="FF66CC"/>
              </a:buClr>
              <a:buSzPct val="5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dirty="0">
                <a:latin typeface="华文中宋" pitchFamily="2" charset="-122"/>
                <a:ea typeface="华文中宋" pitchFamily="2" charset="-122"/>
              </a:rPr>
              <a:t>不重视早期修改，在软件开发的不同阶段进行修改需要付出的代价不同；</a:t>
            </a:r>
          </a:p>
          <a:p>
            <a:pPr marL="0" indent="279400" defTabSz="449263" eaLnBrk="1" hangingPunct="1">
              <a:spcBef>
                <a:spcPct val="0"/>
              </a:spcBef>
              <a:buSzPct val="5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dirty="0">
                <a:latin typeface="华文中宋" pitchFamily="2" charset="-122"/>
                <a:ea typeface="华文中宋" pitchFamily="2" charset="-122"/>
              </a:rPr>
              <a:t> </a:t>
            </a:r>
          </a:p>
          <a:p>
            <a:pPr marL="0" indent="279400" defTabSz="449263" eaLnBrk="1" hangingPunct="1">
              <a:spcBef>
                <a:spcPct val="0"/>
              </a:spcBef>
              <a:buSzPct val="5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2400" dirty="0">
              <a:latin typeface="华文中宋" pitchFamily="2" charset="-122"/>
              <a:ea typeface="华文中宋" pitchFamily="2" charset="-122"/>
            </a:endParaRP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022600"/>
            <a:ext cx="6094413"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4580" name="Rectangle 4"/>
          <p:cNvSpPr>
            <a:spLocks noChangeArrowheads="1"/>
          </p:cNvSpPr>
          <p:nvPr/>
        </p:nvSpPr>
        <p:spPr bwMode="auto">
          <a:xfrm>
            <a:off x="1403350" y="6356350"/>
            <a:ext cx="658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图</a:t>
            </a:r>
            <a:r>
              <a:rPr lang="en-US" altLang="zh-CN" b="1"/>
              <a:t>1  </a:t>
            </a:r>
            <a:r>
              <a:rPr lang="zh-CN" altLang="en-US" b="1"/>
              <a:t>引入同一变动付出的代价随时间变化的趋势</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9457">
                                            <p:txEl>
                                              <p:pRg st="0" end="0"/>
                                            </p:txEl>
                                          </p:spTgt>
                                        </p:tgtEl>
                                        <p:attrNameLst>
                                          <p:attrName>style.visibility</p:attrName>
                                        </p:attrNameLst>
                                      </p:cBhvr>
                                      <p:to>
                                        <p:strVal val="visible"/>
                                      </p:to>
                                    </p:set>
                                    <p:animEffect transition="in" filter="checkerboard(across)">
                                      <p:cBhvr additive="repl">
                                        <p:cTn id="7" dur="500"/>
                                        <p:tgtEl>
                                          <p:spTgt spid="194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9457">
                                            <p:txEl>
                                              <p:pRg st="1" end="1"/>
                                            </p:txEl>
                                          </p:spTgt>
                                        </p:tgtEl>
                                        <p:attrNameLst>
                                          <p:attrName>style.visibility</p:attrName>
                                        </p:attrNameLst>
                                      </p:cBhvr>
                                      <p:to>
                                        <p:strVal val="visible"/>
                                      </p:to>
                                    </p:set>
                                    <p:animEffect transition="in" filter="checkerboard(across)">
                                      <p:cBhvr additive="repl">
                                        <p:cTn id="12" dur="500"/>
                                        <p:tgtEl>
                                          <p:spTgt spid="194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9457">
                                            <p:txEl>
                                              <p:pRg st="2" end="2"/>
                                            </p:txEl>
                                          </p:spTgt>
                                        </p:tgtEl>
                                        <p:attrNameLst>
                                          <p:attrName>style.visibility</p:attrName>
                                        </p:attrNameLst>
                                      </p:cBhvr>
                                      <p:to>
                                        <p:strVal val="visible"/>
                                      </p:to>
                                    </p:set>
                                    <p:animEffect transition="in" filter="checkerboard(across)">
                                      <p:cBhvr additive="repl">
                                        <p:cTn id="17" dur="500"/>
                                        <p:tgtEl>
                                          <p:spTgt spid="19457">
                                            <p:txEl>
                                              <p:pRg st="2" end="2"/>
                                            </p:txEl>
                                          </p:spTgt>
                                        </p:tgtEl>
                                      </p:cBhvr>
                                    </p:animEffect>
                                  </p:childTnLst>
                                </p:cTn>
                              </p:par>
                            </p:childTnLst>
                          </p:cTn>
                        </p:par>
                        <p:par>
                          <p:cTn id="18" fill="hold" nodeType="afterGroup">
                            <p:stCondLst>
                              <p:cond delay="500"/>
                            </p:stCondLst>
                            <p:childTnLst>
                              <p:par>
                                <p:cTn id="19" presetID="9" presetClass="entr" fill="hold" nodeType="afterEffect">
                                  <p:stCondLst>
                                    <p:cond delay="0"/>
                                  </p:stCondLst>
                                  <p:childTnLst>
                                    <p:set>
                                      <p:cBhvr additive="repl">
                                        <p:cTn id="20" dur="1" fill="hold">
                                          <p:stCondLst>
                                            <p:cond delay="0"/>
                                          </p:stCondLst>
                                        </p:cTn>
                                        <p:tgtEl>
                                          <p:spTgt spid="19459"/>
                                        </p:tgtEl>
                                        <p:attrNameLst>
                                          <p:attrName>style.visibility</p:attrName>
                                        </p:attrNameLst>
                                      </p:cBhvr>
                                      <p:to>
                                        <p:strVal val="visible"/>
                                      </p:to>
                                    </p:set>
                                    <p:animEffect transition="in" filter="dissolve">
                                      <p:cBhvr additive="repl">
                                        <p:cTn id="21"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subTitle" idx="4294967295"/>
          </p:nvPr>
        </p:nvSpPr>
        <p:spPr bwMode="auto">
          <a:xfrm>
            <a:off x="228600" y="609600"/>
            <a:ext cx="8701088" cy="58197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182563" indent="442913" defTabSz="449263" eaLnBrk="1" hangingPunct="1">
              <a:lnSpc>
                <a:spcPct val="130000"/>
              </a:lnSpc>
              <a:spcBef>
                <a:spcPct val="0"/>
              </a:spcBef>
              <a:buClr>
                <a:srgbClr val="FF66CC"/>
              </a:buClr>
              <a:buSzPct val="5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a:latin typeface="华文中宋" pitchFamily="2" charset="-122"/>
                <a:ea typeface="华文中宋" pitchFamily="2" charset="-122"/>
              </a:rPr>
              <a:t>忽略了软件维护工作的重要性，对软件工程师来说，软件维护工作本身不是一项吸引人的工作，理解他人的程序也常常是困难的；</a:t>
            </a:r>
          </a:p>
          <a:p>
            <a:pPr marL="182563" indent="442913" defTabSz="449263" eaLnBrk="1" hangingPunct="1">
              <a:lnSpc>
                <a:spcPct val="130000"/>
              </a:lnSpc>
              <a:spcBef>
                <a:spcPct val="0"/>
              </a:spcBef>
              <a:buClr>
                <a:srgbClr val="FF66CC"/>
              </a:buClr>
              <a:buSzPct val="5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a:latin typeface="华文中宋" pitchFamily="2" charset="-122"/>
              <a:ea typeface="华文中宋" pitchFamily="2" charset="-122"/>
            </a:endParaRPr>
          </a:p>
          <a:p>
            <a:pPr marL="182563" indent="442913" defTabSz="449263" eaLnBrk="1" hangingPunct="1">
              <a:lnSpc>
                <a:spcPct val="130000"/>
              </a:lnSpc>
              <a:spcBef>
                <a:spcPct val="0"/>
              </a:spcBef>
              <a:buClr>
                <a:srgbClr val="FF66CC"/>
              </a:buClr>
              <a:buSzPct val="5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a:latin typeface="华文中宋" pitchFamily="2" charset="-122"/>
              <a:ea typeface="华文中宋" pitchFamily="2" charset="-122"/>
            </a:endParaRPr>
          </a:p>
          <a:p>
            <a:pPr marL="182563" indent="442913" defTabSz="449263" eaLnBrk="1" hangingPunct="1">
              <a:lnSpc>
                <a:spcPct val="130000"/>
              </a:lnSpc>
              <a:spcBef>
                <a:spcPct val="0"/>
              </a:spcBef>
              <a:buSzPct val="5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a:latin typeface="华文中宋" pitchFamily="2" charset="-122"/>
              <a:ea typeface="华文中宋" pitchFamily="2" charset="-122"/>
            </a:endParaRPr>
          </a:p>
          <a:p>
            <a:pPr marL="182563" indent="442913" defTabSz="449263" eaLnBrk="1" hangingPunct="1">
              <a:lnSpc>
                <a:spcPct val="130000"/>
              </a:lnSpc>
              <a:spcBef>
                <a:spcPct val="0"/>
              </a:spcBef>
              <a:buSzPct val="5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a:latin typeface="华文中宋" pitchFamily="2" charset="-122"/>
              <a:ea typeface="华文中宋" pitchFamily="2" charset="-122"/>
            </a:endParaRPr>
          </a:p>
          <a:p>
            <a:pPr marL="182563" indent="442913" defTabSz="449263" eaLnBrk="1" hangingPunct="1">
              <a:lnSpc>
                <a:spcPct val="130000"/>
              </a:lnSpc>
              <a:spcBef>
                <a:spcPct val="0"/>
              </a:spcBef>
              <a:buSzPct val="5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a:latin typeface="华文中宋" pitchFamily="2" charset="-122"/>
              <a:ea typeface="华文中宋" pitchFamily="2" charset="-122"/>
            </a:endParaRPr>
          </a:p>
          <a:p>
            <a:pPr marL="182563" indent="442913" defTabSz="449263" eaLnBrk="1" hangingPunct="1">
              <a:lnSpc>
                <a:spcPct val="130000"/>
              </a:lnSpc>
              <a:spcBef>
                <a:spcPct val="0"/>
              </a:spcBef>
              <a:buSzPct val="5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1" lang="zh-CN" altLang="en-US" sz="2400" b="0"/>
              <a:t>●</a:t>
            </a:r>
            <a:r>
              <a:rPr kumimoji="1" lang="zh-CN" sz="2400">
                <a:solidFill>
                  <a:srgbClr val="0000FF"/>
                </a:solidFill>
                <a:ea typeface="黑体" pitchFamily="2" charset="-122"/>
              </a:rPr>
              <a:t>由硬件设计中的长期一贯制所决定的</a:t>
            </a:r>
          </a:p>
          <a:p>
            <a:pPr marL="182563" indent="442913" defTabSz="449263" eaLnBrk="1" hangingPunct="1">
              <a:lnSpc>
                <a:spcPct val="130000"/>
              </a:lnSpc>
              <a:spcBef>
                <a:spcPct val="0"/>
              </a:spcBef>
              <a:buSzPct val="5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a:latin typeface="华文中宋" pitchFamily="2" charset="-122"/>
                <a:ea typeface="华文中宋" pitchFamily="2" charset="-122"/>
              </a:rPr>
              <a:t>计算机从</a:t>
            </a:r>
            <a:r>
              <a:rPr lang="en-US" altLang="zh-CN" sz="2400" b="0">
                <a:latin typeface="华文中宋" pitchFamily="2" charset="-122"/>
                <a:ea typeface="华文中宋" pitchFamily="2" charset="-122"/>
              </a:rPr>
              <a:t>1946</a:t>
            </a:r>
            <a:r>
              <a:rPr lang="zh-CN" sz="2400" b="0">
                <a:latin typeface="华文中宋" pitchFamily="2" charset="-122"/>
                <a:ea typeface="华文中宋" pitchFamily="2" charset="-122"/>
              </a:rPr>
              <a:t>年诞生至今，半个世纪以来，一直遵循冯</a:t>
            </a:r>
            <a:r>
              <a:rPr lang="en-US" altLang="zh-CN" sz="2400" b="0">
                <a:latin typeface="华文中宋" pitchFamily="2" charset="-122"/>
                <a:ea typeface="华文中宋" pitchFamily="2" charset="-122"/>
              </a:rPr>
              <a:t>·</a:t>
            </a:r>
            <a:r>
              <a:rPr lang="zh-CN" sz="2400" b="0">
                <a:latin typeface="华文中宋" pitchFamily="2" charset="-122"/>
                <a:ea typeface="华文中宋" pitchFamily="2" charset="-122"/>
              </a:rPr>
              <a:t>诺依曼的设计原则不变，即采用二进制和程序存储的原理。</a:t>
            </a:r>
            <a:endParaRPr lang="en-US" altLang="zh-CN" sz="2400" b="0">
              <a:latin typeface="华文中宋" pitchFamily="2" charset="-122"/>
              <a:ea typeface="华文中宋" pitchFamily="2" charset="-122"/>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25" y="1700213"/>
            <a:ext cx="4946650" cy="272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0481">
                                            <p:txEl>
                                              <p:pRg st="0" end="0"/>
                                            </p:txEl>
                                          </p:spTgt>
                                        </p:tgtEl>
                                        <p:attrNameLst>
                                          <p:attrName>style.visibility</p:attrName>
                                        </p:attrNameLst>
                                      </p:cBhvr>
                                      <p:to>
                                        <p:strVal val="visible"/>
                                      </p:to>
                                    </p:set>
                                    <p:animEffect transition="in" filter="checkerboard(across)">
                                      <p:cBhvr additive="repl">
                                        <p:cTn id="7" dur="500"/>
                                        <p:tgtEl>
                                          <p:spTgt spid="204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fill="hold" nodeType="clickEffect">
                                  <p:stCondLst>
                                    <p:cond delay="0"/>
                                  </p:stCondLst>
                                  <p:childTnLst>
                                    <p:set>
                                      <p:cBhvr additive="repl">
                                        <p:cTn id="11" dur="1" fill="hold">
                                          <p:stCondLst>
                                            <p:cond delay="0"/>
                                          </p:stCondLst>
                                        </p:cTn>
                                        <p:tgtEl>
                                          <p:spTgt spid="20482"/>
                                        </p:tgtEl>
                                        <p:attrNameLst>
                                          <p:attrName>style.visibility</p:attrName>
                                        </p:attrNameLst>
                                      </p:cBhvr>
                                      <p:to>
                                        <p:strVal val="visible"/>
                                      </p:to>
                                    </p:set>
                                    <p:animEffect transition="in" filter="dissolve">
                                      <p:cBhvr additive="repl">
                                        <p:cTn id="12" dur="500"/>
                                        <p:tgtEl>
                                          <p:spTgt spid="204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481">
                                            <p:txEl>
                                              <p:pRg st="6" end="6"/>
                                            </p:txEl>
                                          </p:spTgt>
                                        </p:tgtEl>
                                        <p:attrNameLst>
                                          <p:attrName>style.visibility</p:attrName>
                                        </p:attrNameLst>
                                      </p:cBhvr>
                                      <p:to>
                                        <p:strVal val="visible"/>
                                      </p:to>
                                    </p:set>
                                    <p:animEffect transition="in" filter="wipe(down)">
                                      <p:cBhvr>
                                        <p:cTn id="17" dur="500"/>
                                        <p:tgtEl>
                                          <p:spTgt spid="20481">
                                            <p:txEl>
                                              <p:pRg st="6" end="6"/>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0481">
                                            <p:txEl>
                                              <p:pRg st="7" end="7"/>
                                            </p:txEl>
                                          </p:spTgt>
                                        </p:tgtEl>
                                        <p:attrNameLst>
                                          <p:attrName>style.visibility</p:attrName>
                                        </p:attrNameLst>
                                      </p:cBhvr>
                                      <p:to>
                                        <p:strVal val="visible"/>
                                      </p:to>
                                    </p:set>
                                    <p:animEffect transition="in" filter="wipe(down)">
                                      <p:cBhvr>
                                        <p:cTn id="20" dur="500"/>
                                        <p:tgtEl>
                                          <p:spTgt spid="204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subTitle" idx="4294967295"/>
          </p:nvPr>
        </p:nvSpPr>
        <p:spPr bwMode="auto">
          <a:xfrm>
            <a:off x="250825" y="981075"/>
            <a:ext cx="8588375" cy="324008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0"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0">
                <a:solidFill>
                  <a:srgbClr val="3333FF"/>
                </a:solidFill>
                <a:latin typeface="华文中宋" pitchFamily="2" charset="-122"/>
                <a:ea typeface="华文中宋" pitchFamily="2" charset="-122"/>
              </a:rPr>
              <a:t>4.</a:t>
            </a:r>
            <a:r>
              <a:rPr lang="zh-CN" sz="3200" b="0">
                <a:solidFill>
                  <a:srgbClr val="3333FF"/>
                </a:solidFill>
                <a:latin typeface="华文中宋" pitchFamily="2" charset="-122"/>
                <a:ea typeface="华文中宋" pitchFamily="2" charset="-122"/>
              </a:rPr>
              <a:t>解决软件危机的途径</a:t>
            </a:r>
          </a:p>
          <a:p>
            <a:pPr marL="0" indent="0"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800">
              <a:solidFill>
                <a:srgbClr val="3333FF"/>
              </a:solidFill>
              <a:latin typeface="华文中宋" pitchFamily="2" charset="-122"/>
              <a:ea typeface="华文中宋" pitchFamily="2" charset="-122"/>
            </a:endParaRPr>
          </a:p>
          <a:p>
            <a:pPr marL="0" indent="0" defTabSz="449263" eaLnBrk="1" hangingPunct="1">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a:latin typeface="华文中宋" pitchFamily="2" charset="-122"/>
                <a:ea typeface="华文中宋" pitchFamily="2" charset="-122"/>
              </a:rPr>
              <a:t>1</a:t>
            </a:r>
            <a:r>
              <a:rPr lang="zh-CN" sz="2400" b="0">
                <a:latin typeface="华文中宋" pitchFamily="2" charset="-122"/>
                <a:ea typeface="华文中宋" pitchFamily="2" charset="-122"/>
              </a:rPr>
              <a:t>）加快新一代计算机的研制工作；</a:t>
            </a:r>
          </a:p>
          <a:p>
            <a:pPr marL="0" indent="0" defTabSz="449263" eaLnBrk="1" hangingPunct="1">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a:latin typeface="华文中宋" pitchFamily="2" charset="-122"/>
                <a:ea typeface="华文中宋" pitchFamily="2" charset="-122"/>
              </a:rPr>
              <a:t>2</a:t>
            </a:r>
            <a:r>
              <a:rPr lang="zh-CN" sz="2400" b="0">
                <a:latin typeface="华文中宋" pitchFamily="2" charset="-122"/>
                <a:ea typeface="华文中宋" pitchFamily="2" charset="-122"/>
              </a:rPr>
              <a:t>）应该有组织，有计划，通过严格的管理手段进行软件的开发；</a:t>
            </a:r>
          </a:p>
          <a:p>
            <a:pPr marL="0" indent="0" defTabSz="449263" eaLnBrk="1" hangingPunct="1">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a:latin typeface="华文中宋" pitchFamily="2" charset="-122"/>
                <a:ea typeface="华文中宋" pitchFamily="2" charset="-122"/>
              </a:rPr>
              <a:t>3</a:t>
            </a:r>
            <a:r>
              <a:rPr lang="zh-CN" sz="2400" b="0">
                <a:latin typeface="华文中宋" pitchFamily="2" charset="-122"/>
                <a:ea typeface="华文中宋" pitchFamily="2" charset="-122"/>
              </a:rPr>
              <a:t>）及时总结软件开发的成功技术和方法并加以推广；</a:t>
            </a:r>
          </a:p>
          <a:p>
            <a:pPr marL="0" indent="0" defTabSz="449263" eaLnBrk="1" hangingPunct="1">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a:latin typeface="华文中宋" pitchFamily="2" charset="-122"/>
                <a:ea typeface="华文中宋" pitchFamily="2" charset="-122"/>
              </a:rPr>
              <a:t>4</a:t>
            </a:r>
            <a:r>
              <a:rPr lang="zh-CN" sz="2400" b="0">
                <a:latin typeface="华文中宋" pitchFamily="2" charset="-122"/>
                <a:ea typeface="华文中宋" pitchFamily="2" charset="-122"/>
              </a:rPr>
              <a:t>）应该选择好的开发工具进行软件的开发</a:t>
            </a:r>
            <a:r>
              <a:rPr lang="zh-CN" altLang="en-US" sz="2400" b="0">
                <a:latin typeface="华文中宋" pitchFamily="2" charset="-122"/>
                <a:ea typeface="华文中宋" pitchFamily="2" charset="-122"/>
              </a:rPr>
              <a:t>。</a:t>
            </a:r>
            <a:endParaRPr lang="en-US" altLang="zh-CN" sz="3200">
              <a:latin typeface="华文中宋" pitchFamily="2" charset="-122"/>
              <a:ea typeface="华文中宋"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1505">
                                            <p:txEl>
                                              <p:pRg st="0" end="0"/>
                                            </p:txEl>
                                          </p:spTgt>
                                        </p:tgtEl>
                                        <p:attrNameLst>
                                          <p:attrName>style.visibility</p:attrName>
                                        </p:attrNameLst>
                                      </p:cBhvr>
                                      <p:to>
                                        <p:strVal val="visible"/>
                                      </p:to>
                                    </p:set>
                                    <p:anim calcmode="lin" valueType="num">
                                      <p:cBhvr>
                                        <p:cTn id="7" dur="500" fill="hold"/>
                                        <p:tgtEl>
                                          <p:spTgt spid="21505">
                                            <p:txEl>
                                              <p:pRg st="0" end="0"/>
                                            </p:txEl>
                                          </p:spTgt>
                                        </p:tgtEl>
                                        <p:attrNameLst>
                                          <p:attrName>ppt_x</p:attrName>
                                        </p:attrNameLst>
                                      </p:cBhvr>
                                      <p:tavLst>
                                        <p:tav tm="100000">
                                          <p:val>
                                            <p:strVal val="#ppt_x"/>
                                          </p:val>
                                        </p:tav>
                                        <p:tav>
                                          <p:val>
                                            <p:strVal val="#ppt_x"/>
                                          </p:val>
                                        </p:tav>
                                      </p:tavLst>
                                    </p:anim>
                                    <p:anim calcmode="lin" valueType="num">
                                      <p:cBhvr>
                                        <p:cTn id="8" dur="500" fill="hold"/>
                                        <p:tgtEl>
                                          <p:spTgt spid="21505">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1505">
                                            <p:txEl>
                                              <p:pRg st="2" end="2"/>
                                            </p:txEl>
                                          </p:spTgt>
                                        </p:tgtEl>
                                        <p:attrNameLst>
                                          <p:attrName>style.visibility</p:attrName>
                                        </p:attrNameLst>
                                      </p:cBhvr>
                                      <p:to>
                                        <p:strVal val="visible"/>
                                      </p:to>
                                    </p:set>
                                    <p:anim calcmode="lin" valueType="num">
                                      <p:cBhvr>
                                        <p:cTn id="13" dur="500" fill="hold"/>
                                        <p:tgtEl>
                                          <p:spTgt spid="21505">
                                            <p:txEl>
                                              <p:pRg st="2" end="2"/>
                                            </p:txEl>
                                          </p:spTgt>
                                        </p:tgtEl>
                                        <p:attrNameLst>
                                          <p:attrName>ppt_x</p:attrName>
                                        </p:attrNameLst>
                                      </p:cBhvr>
                                      <p:tavLst>
                                        <p:tav tm="100000">
                                          <p:val>
                                            <p:strVal val="#ppt_x"/>
                                          </p:val>
                                        </p:tav>
                                        <p:tav>
                                          <p:val>
                                            <p:strVal val="#ppt_x"/>
                                          </p:val>
                                        </p:tav>
                                      </p:tavLst>
                                    </p:anim>
                                    <p:anim calcmode="lin" valueType="num">
                                      <p:cBhvr>
                                        <p:cTn id="14" dur="500" fill="hold"/>
                                        <p:tgtEl>
                                          <p:spTgt spid="21505">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1505">
                                            <p:txEl>
                                              <p:pRg st="3" end="3"/>
                                            </p:txEl>
                                          </p:spTgt>
                                        </p:tgtEl>
                                        <p:attrNameLst>
                                          <p:attrName>style.visibility</p:attrName>
                                        </p:attrNameLst>
                                      </p:cBhvr>
                                      <p:to>
                                        <p:strVal val="visible"/>
                                      </p:to>
                                    </p:set>
                                    <p:anim calcmode="lin" valueType="num">
                                      <p:cBhvr>
                                        <p:cTn id="19" dur="500" fill="hold"/>
                                        <p:tgtEl>
                                          <p:spTgt spid="21505">
                                            <p:txEl>
                                              <p:pRg st="3" end="3"/>
                                            </p:txEl>
                                          </p:spTgt>
                                        </p:tgtEl>
                                        <p:attrNameLst>
                                          <p:attrName>ppt_x</p:attrName>
                                        </p:attrNameLst>
                                      </p:cBhvr>
                                      <p:tavLst>
                                        <p:tav tm="100000">
                                          <p:val>
                                            <p:strVal val="#ppt_x"/>
                                          </p:val>
                                        </p:tav>
                                        <p:tav>
                                          <p:val>
                                            <p:strVal val="#ppt_x"/>
                                          </p:val>
                                        </p:tav>
                                      </p:tavLst>
                                    </p:anim>
                                    <p:anim calcmode="lin" valueType="num">
                                      <p:cBhvr>
                                        <p:cTn id="20" dur="500" fill="hold"/>
                                        <p:tgtEl>
                                          <p:spTgt spid="21505">
                                            <p:txEl>
                                              <p:pRg st="3" end="3"/>
                                            </p:txEl>
                                          </p:spTgt>
                                        </p:tgtEl>
                                        <p:attrNameLst>
                                          <p:attrName>ppt_y</p:attrName>
                                        </p:attrNameLst>
                                      </p:cBhvr>
                                      <p:tavLst>
                                        <p:tav tm="100000">
                                          <p:val>
                                            <p:strVal val="1+#ppt_h/2"/>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21505">
                                            <p:txEl>
                                              <p:pRg st="4" end="4"/>
                                            </p:txEl>
                                          </p:spTgt>
                                        </p:tgtEl>
                                        <p:attrNameLst>
                                          <p:attrName>style.visibility</p:attrName>
                                        </p:attrNameLst>
                                      </p:cBhvr>
                                      <p:to>
                                        <p:strVal val="visible"/>
                                      </p:to>
                                    </p:set>
                                    <p:anim calcmode="lin" valueType="num">
                                      <p:cBhvr>
                                        <p:cTn id="25" dur="500" fill="hold"/>
                                        <p:tgtEl>
                                          <p:spTgt spid="21505">
                                            <p:txEl>
                                              <p:pRg st="4" end="4"/>
                                            </p:txEl>
                                          </p:spTgt>
                                        </p:tgtEl>
                                        <p:attrNameLst>
                                          <p:attrName>ppt_x</p:attrName>
                                        </p:attrNameLst>
                                      </p:cBhvr>
                                      <p:tavLst>
                                        <p:tav tm="100000">
                                          <p:val>
                                            <p:strVal val="#ppt_x"/>
                                          </p:val>
                                        </p:tav>
                                        <p:tav>
                                          <p:val>
                                            <p:strVal val="#ppt_x"/>
                                          </p:val>
                                        </p:tav>
                                      </p:tavLst>
                                    </p:anim>
                                    <p:anim calcmode="lin" valueType="num">
                                      <p:cBhvr>
                                        <p:cTn id="26" dur="500" fill="hold"/>
                                        <p:tgtEl>
                                          <p:spTgt spid="21505">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21505">
                                            <p:txEl>
                                              <p:pRg st="5" end="5"/>
                                            </p:txEl>
                                          </p:spTgt>
                                        </p:tgtEl>
                                        <p:attrNameLst>
                                          <p:attrName>style.visibility</p:attrName>
                                        </p:attrNameLst>
                                      </p:cBhvr>
                                      <p:to>
                                        <p:strVal val="visible"/>
                                      </p:to>
                                    </p:set>
                                    <p:anim calcmode="lin" valueType="num">
                                      <p:cBhvr>
                                        <p:cTn id="31" dur="500" fill="hold"/>
                                        <p:tgtEl>
                                          <p:spTgt spid="21505">
                                            <p:txEl>
                                              <p:pRg st="5" end="5"/>
                                            </p:txEl>
                                          </p:spTgt>
                                        </p:tgtEl>
                                        <p:attrNameLst>
                                          <p:attrName>ppt_x</p:attrName>
                                        </p:attrNameLst>
                                      </p:cBhvr>
                                      <p:tavLst>
                                        <p:tav tm="100000">
                                          <p:val>
                                            <p:strVal val="#ppt_x"/>
                                          </p:val>
                                        </p:tav>
                                        <p:tav>
                                          <p:val>
                                            <p:strVal val="#ppt_x"/>
                                          </p:val>
                                        </p:tav>
                                      </p:tavLst>
                                    </p:anim>
                                    <p:anim calcmode="lin" valueType="num">
                                      <p:cBhvr>
                                        <p:cTn id="32" dur="500" fill="hold"/>
                                        <p:tgtEl>
                                          <p:spTgt spid="21505">
                                            <p:txEl>
                                              <p:pRg st="5" end="5"/>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bwMode="auto">
          <a:xfrm>
            <a:off x="539750" y="692150"/>
            <a:ext cx="8064500" cy="577850"/>
          </a:xfrm>
          <a:prstGeom prst="rect">
            <a:avLst/>
          </a:prstGeom>
          <a:gradFill rotWithShape="1">
            <a:gsLst>
              <a:gs pos="0">
                <a:srgbClr val="CCFF99"/>
              </a:gs>
              <a:gs pos="100000">
                <a:srgbClr val="0000FF"/>
              </a:gs>
            </a:gsLst>
            <a:lin ang="0" scaled="1"/>
          </a:gra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pPr>
            <a:r>
              <a:rPr lang="zh-CN" altLang="en-US" sz="3800">
                <a:solidFill>
                  <a:schemeClr val="tx1"/>
                </a:solidFill>
                <a:latin typeface="Arial" charset="0"/>
                <a:ea typeface="黑体" pitchFamily="2" charset="-122"/>
              </a:rPr>
              <a:t>“</a:t>
            </a:r>
            <a:r>
              <a:rPr lang="zh-CN" altLang="en-US" sz="3800">
                <a:solidFill>
                  <a:schemeClr val="tx1"/>
                </a:solidFill>
                <a:ea typeface="黑体" pitchFamily="2" charset="-122"/>
              </a:rPr>
              <a:t>软件工程</a:t>
            </a:r>
            <a:r>
              <a:rPr lang="zh-CN" altLang="en-US" sz="3800">
                <a:solidFill>
                  <a:schemeClr val="tx1"/>
                </a:solidFill>
                <a:latin typeface="Arial" charset="0"/>
                <a:ea typeface="黑体" pitchFamily="2" charset="-122"/>
              </a:rPr>
              <a:t>”</a:t>
            </a:r>
            <a:r>
              <a:rPr lang="zh-CN" altLang="en-US" sz="3800">
                <a:solidFill>
                  <a:schemeClr val="tx1"/>
                </a:solidFill>
                <a:ea typeface="黑体" pitchFamily="2" charset="-122"/>
              </a:rPr>
              <a:t>的提出</a:t>
            </a:r>
          </a:p>
        </p:txBody>
      </p:sp>
      <p:sp>
        <p:nvSpPr>
          <p:cNvPr id="312323" name="Rectangle 3"/>
          <p:cNvSpPr>
            <a:spLocks noChangeArrowheads="1"/>
          </p:cNvSpPr>
          <p:nvPr/>
        </p:nvSpPr>
        <p:spPr bwMode="auto">
          <a:xfrm>
            <a:off x="539750" y="1773238"/>
            <a:ext cx="8208963"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40000"/>
              </a:spcBef>
              <a:buClr>
                <a:schemeClr val="tx2"/>
              </a:buClr>
              <a:buFont typeface="Wingdings" pitchFamily="2" charset="2"/>
              <a:buNone/>
            </a:pPr>
            <a:r>
              <a:rPr kumimoji="1" lang="zh-CN" altLang="en-US" sz="2800" b="1">
                <a:latin typeface="黑体" pitchFamily="2" charset="-122"/>
                <a:ea typeface="黑体" pitchFamily="2" charset="-122"/>
              </a:rPr>
              <a:t>寻求新的软件开发组织形式和开发方法。</a:t>
            </a:r>
          </a:p>
          <a:p>
            <a:pPr>
              <a:lnSpc>
                <a:spcPct val="120000"/>
              </a:lnSpc>
              <a:spcBef>
                <a:spcPct val="40000"/>
              </a:spcBef>
              <a:buClr>
                <a:schemeClr val="tx2"/>
              </a:buClr>
              <a:buFont typeface="Wingdings" pitchFamily="2" charset="2"/>
              <a:buNone/>
            </a:pPr>
            <a:r>
              <a:rPr kumimoji="1" lang="zh-CN" altLang="en-US" sz="2800" b="1">
                <a:latin typeface="楷体_GB2312" pitchFamily="49" charset="-122"/>
              </a:rPr>
              <a:t>    北大西洋公约组织成员国的软件工作者于</a:t>
            </a:r>
            <a:r>
              <a:rPr kumimoji="1" lang="en-US" altLang="zh-CN" sz="2800" b="1">
                <a:latin typeface="楷体_GB2312" pitchFamily="49" charset="-122"/>
              </a:rPr>
              <a:t>1968</a:t>
            </a:r>
            <a:r>
              <a:rPr kumimoji="1" lang="zh-CN" altLang="en-US" sz="2800" b="1">
                <a:latin typeface="楷体_GB2312" pitchFamily="49" charset="-122"/>
              </a:rPr>
              <a:t>、</a:t>
            </a:r>
            <a:r>
              <a:rPr kumimoji="1" lang="en-US" altLang="zh-CN" sz="2800" b="1">
                <a:latin typeface="楷体_GB2312" pitchFamily="49" charset="-122"/>
              </a:rPr>
              <a:t>1969</a:t>
            </a:r>
            <a:r>
              <a:rPr kumimoji="1" lang="zh-CN" altLang="en-US" sz="2800" b="1">
                <a:latin typeface="楷体_GB2312" pitchFamily="49" charset="-122"/>
              </a:rPr>
              <a:t>年连续两年召开软件研讨会，即有名的</a:t>
            </a:r>
            <a:r>
              <a:rPr kumimoji="1" lang="en-US" altLang="zh-CN" sz="2800" b="1">
                <a:latin typeface="楷体_GB2312" pitchFamily="49" charset="-122"/>
              </a:rPr>
              <a:t>NATO</a:t>
            </a:r>
            <a:r>
              <a:rPr kumimoji="1" lang="zh-CN" altLang="en-US" sz="2800" b="1">
                <a:latin typeface="楷体_GB2312" pitchFamily="49" charset="-122"/>
              </a:rPr>
              <a:t>会议，集中研究对策，讨论如何摆脱软件危机，提出了软件工程的概念，即用现代工程的概念、原理、技术和方法进行计算机软件的开发、管理、维护和更新。于是，计算机科学与技术的新领域</a:t>
            </a:r>
            <a:r>
              <a:rPr kumimoji="1" lang="en-US" altLang="zh-CN" sz="2800" b="1"/>
              <a:t>—</a:t>
            </a:r>
            <a:r>
              <a:rPr lang="en-US" altLang="zh-CN" sz="2800" b="1"/>
              <a:t>“</a:t>
            </a:r>
            <a:r>
              <a:rPr kumimoji="1" lang="zh-CN" altLang="en-US" sz="2800" b="1">
                <a:latin typeface="楷体_GB2312" pitchFamily="49" charset="-122"/>
              </a:rPr>
              <a:t>软件工程</a:t>
            </a:r>
            <a:r>
              <a:rPr kumimoji="1" lang="zh-CN" altLang="en-US" sz="2800" b="1"/>
              <a:t>”</a:t>
            </a:r>
            <a:r>
              <a:rPr kumimoji="1" lang="zh-CN" altLang="en-US" sz="2800" b="1">
                <a:latin typeface="楷体_GB2312" pitchFamily="49" charset="-122"/>
              </a:rPr>
              <a:t>诞生了。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slide(fromBottom)">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slide(fromBottom)">
                                      <p:cBhvr>
                                        <p:cTn id="12" dur="500"/>
                                        <p:tgtEl>
                                          <p:spTgt spid="312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subTitle" idx="4294967295"/>
          </p:nvPr>
        </p:nvSpPr>
        <p:spPr bwMode="auto">
          <a:xfrm>
            <a:off x="179388" y="115888"/>
            <a:ext cx="8820150" cy="15128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80988"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4000">
                <a:solidFill>
                  <a:schemeClr val="accent2"/>
                </a:solidFill>
                <a:latin typeface="华文中宋" pitchFamily="2" charset="-122"/>
                <a:ea typeface="华文中宋" pitchFamily="2" charset="-122"/>
              </a:rPr>
              <a:t>1.2  </a:t>
            </a:r>
            <a:r>
              <a:rPr lang="zh-CN" sz="4000">
                <a:solidFill>
                  <a:schemeClr val="accent2"/>
                </a:solidFill>
                <a:latin typeface="华文中宋" pitchFamily="2" charset="-122"/>
                <a:ea typeface="华文中宋" pitchFamily="2" charset="-122"/>
              </a:rPr>
              <a:t>软件工程</a:t>
            </a:r>
          </a:p>
          <a:p>
            <a:pPr marL="0" indent="280988"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000">
              <a:solidFill>
                <a:srgbClr val="CC6600"/>
              </a:solidFill>
              <a:latin typeface="华文中宋" pitchFamily="2" charset="-122"/>
              <a:ea typeface="华文中宋" pitchFamily="2" charset="-122"/>
            </a:endParaRPr>
          </a:p>
          <a:p>
            <a:pPr marL="0" indent="280988"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0">
                <a:solidFill>
                  <a:srgbClr val="3333FF"/>
                </a:solidFill>
                <a:latin typeface="华文中宋" pitchFamily="2" charset="-122"/>
                <a:ea typeface="华文中宋" pitchFamily="2" charset="-122"/>
              </a:rPr>
              <a:t>1. </a:t>
            </a:r>
            <a:r>
              <a:rPr lang="zh-CN" sz="3200" b="0">
                <a:solidFill>
                  <a:srgbClr val="3333FF"/>
                </a:solidFill>
                <a:latin typeface="华文中宋" pitchFamily="2" charset="-122"/>
                <a:ea typeface="华文中宋" pitchFamily="2" charset="-122"/>
              </a:rPr>
              <a:t>软件工程</a:t>
            </a:r>
            <a:r>
              <a:rPr lang="zh-CN" altLang="en-US" sz="3200" b="0">
                <a:solidFill>
                  <a:srgbClr val="3333FF"/>
                </a:solidFill>
                <a:latin typeface="华文中宋" pitchFamily="2" charset="-122"/>
                <a:ea typeface="华文中宋" pitchFamily="2" charset="-122"/>
              </a:rPr>
              <a:t>定义</a:t>
            </a:r>
            <a:endParaRPr lang="zh-CN" sz="3200" b="0">
              <a:solidFill>
                <a:srgbClr val="3333FF"/>
              </a:solidFill>
              <a:latin typeface="华文中宋" pitchFamily="2" charset="-122"/>
              <a:ea typeface="华文中宋" pitchFamily="2" charset="-122"/>
            </a:endParaRPr>
          </a:p>
        </p:txBody>
      </p:sp>
      <p:sp>
        <p:nvSpPr>
          <p:cNvPr id="179205" name="Rectangle 5"/>
          <p:cNvSpPr>
            <a:spLocks noChangeArrowheads="1"/>
          </p:cNvSpPr>
          <p:nvPr/>
        </p:nvSpPr>
        <p:spPr bwMode="auto">
          <a:xfrm>
            <a:off x="323850" y="1628775"/>
            <a:ext cx="8153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76250" indent="-476250">
              <a:lnSpc>
                <a:spcPct val="125000"/>
              </a:lnSpc>
              <a:spcBef>
                <a:spcPct val="50000"/>
              </a:spcBef>
              <a:buClr>
                <a:schemeClr val="tx2"/>
              </a:buClr>
              <a:buFont typeface="Wingdings" pitchFamily="2" charset="2"/>
              <a:buNone/>
            </a:pPr>
            <a:r>
              <a:rPr kumimoji="1" lang="en-US" altLang="zh-CN" b="1" dirty="0">
                <a:solidFill>
                  <a:srgbClr val="0000FF"/>
                </a:solidFill>
              </a:rPr>
              <a:t>IEEE[IEE83]</a:t>
            </a:r>
            <a:r>
              <a:rPr kumimoji="1" lang="zh-CN" altLang="en-US" b="1" dirty="0"/>
              <a:t>：软件工程是开发、运行、维护和修复软件的系统方法。</a:t>
            </a:r>
          </a:p>
          <a:p>
            <a:pPr marL="476250" indent="-476250">
              <a:lnSpc>
                <a:spcPct val="125000"/>
              </a:lnSpc>
              <a:spcBef>
                <a:spcPct val="50000"/>
              </a:spcBef>
              <a:buClr>
                <a:schemeClr val="tx2"/>
              </a:buClr>
              <a:buFont typeface="Wingdings" pitchFamily="2" charset="2"/>
              <a:buNone/>
            </a:pPr>
            <a:r>
              <a:rPr kumimoji="1" lang="en-US" altLang="zh-CN" b="1" dirty="0">
                <a:solidFill>
                  <a:srgbClr val="0000FF"/>
                </a:solidFill>
                <a:sym typeface="Wingdings" pitchFamily="2" charset="2"/>
              </a:rPr>
              <a:t>IEEE[IEE93]</a:t>
            </a:r>
            <a:r>
              <a:rPr kumimoji="1" lang="zh-CN" altLang="en-US" b="1" dirty="0">
                <a:sym typeface="Wingdings" pitchFamily="2" charset="2"/>
              </a:rPr>
              <a:t>：</a:t>
            </a:r>
            <a:r>
              <a:rPr kumimoji="1" lang="zh-CN" altLang="en-US" b="1" dirty="0"/>
              <a:t> 软件工程是</a:t>
            </a:r>
            <a:r>
              <a:rPr kumimoji="1" lang="zh-CN" altLang="en-US" b="1" dirty="0">
                <a:sym typeface="Wingdings" pitchFamily="2" charset="2"/>
              </a:rPr>
              <a:t>将系统的、规范的、可度量的工程化方法应用于软件开发、运行和维护的全过程及上述方法的研究。</a:t>
            </a:r>
          </a:p>
          <a:p>
            <a:pPr marL="476250" indent="-476250">
              <a:lnSpc>
                <a:spcPct val="125000"/>
              </a:lnSpc>
              <a:spcBef>
                <a:spcPct val="50000"/>
              </a:spcBef>
              <a:buClr>
                <a:schemeClr val="tx2"/>
              </a:buClr>
              <a:buFont typeface="Wingdings" pitchFamily="2" charset="2"/>
              <a:buNone/>
            </a:pPr>
            <a:r>
              <a:rPr kumimoji="1" lang="en-US" altLang="zh-CN" b="1" dirty="0">
                <a:solidFill>
                  <a:srgbClr val="0000FF"/>
                </a:solidFill>
                <a:ea typeface="黑体" pitchFamily="2" charset="-122"/>
                <a:sym typeface="Wingdings" pitchFamily="2" charset="2"/>
              </a:rPr>
              <a:t>《</a:t>
            </a:r>
            <a:r>
              <a:rPr kumimoji="1" lang="zh-CN" altLang="en-US" b="1" dirty="0">
                <a:solidFill>
                  <a:srgbClr val="0000FF"/>
                </a:solidFill>
                <a:ea typeface="黑体" pitchFamily="2" charset="-122"/>
                <a:sym typeface="Wingdings" pitchFamily="2" charset="2"/>
              </a:rPr>
              <a:t>计算机大百科全书</a:t>
            </a:r>
            <a:r>
              <a:rPr kumimoji="1" lang="en-US" altLang="zh-CN" b="1" dirty="0">
                <a:solidFill>
                  <a:srgbClr val="0000FF"/>
                </a:solidFill>
                <a:ea typeface="黑体" pitchFamily="2" charset="-122"/>
                <a:sym typeface="Wingdings" pitchFamily="2" charset="2"/>
              </a:rPr>
              <a:t>》</a:t>
            </a:r>
            <a:r>
              <a:rPr kumimoji="1" lang="zh-CN" altLang="en-US" b="1" dirty="0">
                <a:sym typeface="Wingdings" pitchFamily="2" charset="2"/>
              </a:rPr>
              <a:t>：软件工程是应用计算机科学理论和技术以及工程管理原则和方法，按预算和进度实现满足用户要求的软件产品的定义、开发、发布和维护的</a:t>
            </a:r>
            <a:r>
              <a:rPr kumimoji="1" lang="zh-CN" altLang="en-US" b="1" dirty="0">
                <a:solidFill>
                  <a:srgbClr val="0000FF"/>
                </a:solidFill>
                <a:sym typeface="Wingdings" pitchFamily="2" charset="2"/>
              </a:rPr>
              <a:t>工程</a:t>
            </a:r>
            <a:r>
              <a:rPr kumimoji="1" lang="zh-CN" altLang="en-US" b="1" dirty="0">
                <a:sym typeface="Wingdings" pitchFamily="2" charset="2"/>
              </a:rPr>
              <a:t>，或以之为研究对象的</a:t>
            </a:r>
            <a:r>
              <a:rPr kumimoji="1" lang="zh-CN" altLang="en-US" b="1" dirty="0">
                <a:solidFill>
                  <a:srgbClr val="0000FF"/>
                </a:solidFill>
                <a:sym typeface="Wingdings" pitchFamily="2" charset="2"/>
              </a:rPr>
              <a:t>学科</a:t>
            </a:r>
            <a:r>
              <a:rPr kumimoji="1" lang="zh-CN" altLang="en-US" b="1" dirty="0">
                <a:sym typeface="Wingdings" pitchFamily="2" charset="2"/>
              </a:rPr>
              <a:t>。</a:t>
            </a:r>
            <a:r>
              <a:rPr kumimoji="1" lang="zh-CN" altLang="en-US" dirty="0">
                <a:sym typeface="Wingdings" pitchFamily="2" charset="2"/>
              </a:rPr>
              <a:t> </a:t>
            </a:r>
            <a:endParaRPr kumimoji="1" lang="zh-CN" altLang="en-US" b="1" dirty="0">
              <a:sym typeface="Wingdings" pitchFamily="2" charset="2"/>
            </a:endParaRPr>
          </a:p>
        </p:txBody>
      </p:sp>
      <p:sp>
        <p:nvSpPr>
          <p:cNvPr id="22530" name="AutoShape 2"/>
          <p:cNvSpPr>
            <a:spLocks noChangeArrowheads="1"/>
          </p:cNvSpPr>
          <p:nvPr/>
        </p:nvSpPr>
        <p:spPr bwMode="auto">
          <a:xfrm>
            <a:off x="6516216" y="143744"/>
            <a:ext cx="7561263" cy="1933575"/>
          </a:xfrm>
          <a:prstGeom prst="wave">
            <a:avLst>
              <a:gd name="adj1" fmla="val 20000"/>
              <a:gd name="adj2" fmla="val 204"/>
            </a:avLst>
          </a:prstGeom>
          <a:solidFill>
            <a:srgbClr val="00FF00"/>
          </a:solidFill>
          <a:ln w="9360" cap="sq">
            <a:solidFill>
              <a:srgbClr val="00FF00"/>
            </a:solidFill>
            <a:miter lim="800000"/>
            <a:headEnd/>
            <a:tailEnd/>
          </a:ln>
        </p:spPr>
        <p:txBody>
          <a:bodyPr wrap="none" lIns="90000" tIns="46800" rIns="90000" bIns="46800" anchor="ctr"/>
          <a:lstStyle/>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b="1" dirty="0">
                <a:solidFill>
                  <a:srgbClr val="FF3300"/>
                </a:solidFill>
                <a:ea typeface="华文中宋" pitchFamily="2" charset="-122"/>
              </a:rPr>
              <a:t>IEEE</a:t>
            </a:r>
            <a:r>
              <a:rPr lang="zh-CN" sz="2800" b="1" dirty="0">
                <a:solidFill>
                  <a:srgbClr val="FF3300"/>
                </a:solidFill>
                <a:ea typeface="华文中宋" pitchFamily="2" charset="-122"/>
              </a:rPr>
              <a:t>：</a:t>
            </a:r>
            <a:r>
              <a:rPr lang="en-US" altLang="zh-CN" sz="2800" dirty="0">
                <a:solidFill>
                  <a:srgbClr val="000000"/>
                </a:solidFill>
                <a:ea typeface="华文中宋" pitchFamily="2" charset="-122"/>
              </a:rPr>
              <a:t>Institute   for   Electrical   and   Electronic</a:t>
            </a:r>
          </a:p>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dirty="0">
                <a:solidFill>
                  <a:srgbClr val="000000"/>
                </a:solidFill>
                <a:ea typeface="华文中宋" pitchFamily="2" charset="-122"/>
              </a:rPr>
              <a:t>  Engineers     </a:t>
            </a:r>
            <a:r>
              <a:rPr lang="zh-CN" sz="2800" dirty="0">
                <a:solidFill>
                  <a:srgbClr val="000000"/>
                </a:solidFill>
                <a:ea typeface="华文中宋" pitchFamily="2" charset="-122"/>
              </a:rPr>
              <a:t>电器电子工程师学会</a:t>
            </a:r>
            <a:endParaRPr lang="en-US" altLang="zh-CN" sz="2800" dirty="0">
              <a:solidFill>
                <a:srgbClr val="000000"/>
              </a:solidFill>
              <a:ea typeface="华文中宋"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2529">
                                            <p:txEl>
                                              <p:pRg st="0" end="0"/>
                                            </p:txEl>
                                          </p:spTgt>
                                        </p:tgtEl>
                                        <p:attrNameLst>
                                          <p:attrName>style.visibility</p:attrName>
                                        </p:attrNameLst>
                                      </p:cBhvr>
                                      <p:to>
                                        <p:strVal val="visible"/>
                                      </p:to>
                                    </p:set>
                                    <p:anim calcmode="lin" valueType="num">
                                      <p:cBhvr>
                                        <p:cTn id="7" dur="500" fill="hold"/>
                                        <p:tgtEl>
                                          <p:spTgt spid="22529">
                                            <p:txEl>
                                              <p:pRg st="0" end="0"/>
                                            </p:txEl>
                                          </p:spTgt>
                                        </p:tgtEl>
                                        <p:attrNameLst>
                                          <p:attrName>ppt_x</p:attrName>
                                        </p:attrNameLst>
                                      </p:cBhvr>
                                      <p:tavLst>
                                        <p:tav tm="100000">
                                          <p:val>
                                            <p:strVal val="#ppt_x"/>
                                          </p:val>
                                        </p:tav>
                                        <p:tav>
                                          <p:val>
                                            <p:strVal val="#ppt_x"/>
                                          </p:val>
                                        </p:tav>
                                      </p:tavLst>
                                    </p:anim>
                                    <p:anim calcmode="lin" valueType="num">
                                      <p:cBhvr>
                                        <p:cTn id="8" dur="500" fill="hold"/>
                                        <p:tgtEl>
                                          <p:spTgt spid="22529">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2529">
                                            <p:txEl>
                                              <p:pRg st="2" end="2"/>
                                            </p:txEl>
                                          </p:spTgt>
                                        </p:tgtEl>
                                        <p:attrNameLst>
                                          <p:attrName>style.visibility</p:attrName>
                                        </p:attrNameLst>
                                      </p:cBhvr>
                                      <p:to>
                                        <p:strVal val="visible"/>
                                      </p:to>
                                    </p:set>
                                    <p:anim calcmode="lin" valueType="num">
                                      <p:cBhvr>
                                        <p:cTn id="13" dur="500" fill="hold"/>
                                        <p:tgtEl>
                                          <p:spTgt spid="22529">
                                            <p:txEl>
                                              <p:pRg st="2" end="2"/>
                                            </p:txEl>
                                          </p:spTgt>
                                        </p:tgtEl>
                                        <p:attrNameLst>
                                          <p:attrName>ppt_x</p:attrName>
                                        </p:attrNameLst>
                                      </p:cBhvr>
                                      <p:tavLst>
                                        <p:tav tm="100000">
                                          <p:val>
                                            <p:strVal val="#ppt_x"/>
                                          </p:val>
                                        </p:tav>
                                        <p:tav>
                                          <p:val>
                                            <p:strVal val="#ppt_x"/>
                                          </p:val>
                                        </p:tav>
                                      </p:tavLst>
                                    </p:anim>
                                    <p:anim calcmode="lin" valueType="num">
                                      <p:cBhvr>
                                        <p:cTn id="14" dur="500" fill="hold"/>
                                        <p:tgtEl>
                                          <p:spTgt spid="22529">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79205">
                                            <p:txEl>
                                              <p:pRg st="0" end="0"/>
                                            </p:txEl>
                                          </p:spTgt>
                                        </p:tgtEl>
                                        <p:attrNameLst>
                                          <p:attrName>style.visibility</p:attrName>
                                        </p:attrNameLst>
                                      </p:cBhvr>
                                      <p:to>
                                        <p:strVal val="visible"/>
                                      </p:to>
                                    </p:set>
                                    <p:animEffect transition="in" filter="slide(fromBottom)">
                                      <p:cBhvr>
                                        <p:cTn id="19" dur="500"/>
                                        <p:tgtEl>
                                          <p:spTgt spid="179205">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79205">
                                            <p:txEl>
                                              <p:pRg st="1" end="1"/>
                                            </p:txEl>
                                          </p:spTgt>
                                        </p:tgtEl>
                                        <p:attrNameLst>
                                          <p:attrName>style.visibility</p:attrName>
                                        </p:attrNameLst>
                                      </p:cBhvr>
                                      <p:to>
                                        <p:strVal val="visible"/>
                                      </p:to>
                                    </p:set>
                                    <p:animEffect transition="in" filter="slide(fromBottom)">
                                      <p:cBhvr>
                                        <p:cTn id="24" dur="500"/>
                                        <p:tgtEl>
                                          <p:spTgt spid="179205">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79205">
                                            <p:txEl>
                                              <p:pRg st="2" end="2"/>
                                            </p:txEl>
                                          </p:spTgt>
                                        </p:tgtEl>
                                        <p:attrNameLst>
                                          <p:attrName>style.visibility</p:attrName>
                                        </p:attrNameLst>
                                      </p:cBhvr>
                                      <p:to>
                                        <p:strVal val="visible"/>
                                      </p:to>
                                    </p:set>
                                    <p:animEffect transition="in" filter="slide(fromBottom)">
                                      <p:cBhvr>
                                        <p:cTn id="29" dur="500"/>
                                        <p:tgtEl>
                                          <p:spTgt spid="179205">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fill="hold" nodeType="clickEffect">
                                  <p:stCondLst>
                                    <p:cond delay="0"/>
                                  </p:stCondLst>
                                  <p:childTnLst>
                                    <p:set>
                                      <p:cBhvr additive="repl">
                                        <p:cTn id="33" dur="1" fill="hold">
                                          <p:stCondLst>
                                            <p:cond delay="0"/>
                                          </p:stCondLst>
                                        </p:cTn>
                                        <p:tgtEl>
                                          <p:spTgt spid="22530"/>
                                        </p:tgtEl>
                                        <p:attrNameLst>
                                          <p:attrName>style.visibility</p:attrName>
                                        </p:attrNameLst>
                                      </p:cBhvr>
                                      <p:to>
                                        <p:strVal val="visible"/>
                                      </p:to>
                                    </p:set>
                                    <p:animEffect transition="in" filter="dissolve">
                                      <p:cBhvr additive="repl">
                                        <p:cTn id="34"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8313" y="1268413"/>
            <a:ext cx="80581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sq">
                <a:solidFill>
                  <a:srgbClr val="000066"/>
                </a:solidFill>
                <a:miter lim="800000"/>
                <a:headEnd/>
                <a:tailEnd/>
              </a14:hiddenLine>
            </a:ext>
          </a:extLst>
        </p:spPr>
        <p:txBody>
          <a:bodyPr lIns="90000" tIns="46800" rIns="90000" bIns="46800"/>
          <a:lstStyle/>
          <a:p>
            <a:pPr defTabSz="449263" eaLnBrk="0" hangingPunct="0">
              <a:lnSpc>
                <a:spcPct val="13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chemeClr val="accent2"/>
                </a:solidFill>
                <a:latin typeface="华文中宋" pitchFamily="2" charset="-122"/>
                <a:ea typeface="华文中宋" pitchFamily="2" charset="-122"/>
              </a:rPr>
              <a:t>Boehm</a:t>
            </a:r>
            <a:r>
              <a:rPr lang="zh-CN">
                <a:solidFill>
                  <a:schemeClr val="accent2"/>
                </a:solidFill>
                <a:latin typeface="华文中宋" pitchFamily="2" charset="-122"/>
                <a:ea typeface="华文中宋" pitchFamily="2" charset="-122"/>
              </a:rPr>
              <a:t>：</a:t>
            </a:r>
            <a:r>
              <a:rPr lang="zh-CN">
                <a:latin typeface="华文中宋" pitchFamily="2" charset="-122"/>
                <a:ea typeface="华文中宋" pitchFamily="2" charset="-122"/>
              </a:rPr>
              <a:t>运用现代科学技术知识来设计并构造计算机程序及为开发、运行和维护这些程序所必需的相关文件资料。</a:t>
            </a:r>
          </a:p>
          <a:p>
            <a:pPr defTabSz="449263" eaLnBrk="0" hangingPunct="0">
              <a:lnSpc>
                <a:spcPct val="130000"/>
              </a:lnSpc>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chemeClr val="accent2"/>
                </a:solidFill>
                <a:latin typeface="华文中宋" pitchFamily="2" charset="-122"/>
                <a:ea typeface="华文中宋" pitchFamily="2" charset="-122"/>
              </a:rPr>
              <a:t>(ps: </a:t>
            </a:r>
            <a:r>
              <a:rPr lang="zh-CN" altLang="en-US">
                <a:solidFill>
                  <a:schemeClr val="accent2"/>
                </a:solidFill>
                <a:latin typeface="华文中宋" pitchFamily="2" charset="-122"/>
                <a:ea typeface="华文中宋" pitchFamily="2" charset="-122"/>
              </a:rPr>
              <a:t>著名软件工程专家</a:t>
            </a:r>
            <a:r>
              <a:rPr lang="en-US" altLang="zh-CN">
                <a:solidFill>
                  <a:schemeClr val="accent2"/>
                </a:solidFill>
                <a:latin typeface="华文中宋" pitchFamily="2" charset="-122"/>
                <a:ea typeface="华文中宋" pitchFamily="2" charset="-122"/>
              </a:rPr>
              <a:t>Barry Boehm</a:t>
            </a:r>
            <a:r>
              <a:rPr lang="zh-CN" altLang="en-US">
                <a:solidFill>
                  <a:schemeClr val="accent2"/>
                </a:solidFill>
                <a:latin typeface="华文中宋" pitchFamily="2" charset="-122"/>
                <a:ea typeface="华文中宋" pitchFamily="2" charset="-122"/>
              </a:rPr>
              <a:t>提出了软件工程的七原则</a:t>
            </a:r>
            <a:r>
              <a:rPr lang="en-US" altLang="zh-CN">
                <a:solidFill>
                  <a:schemeClr val="accent2"/>
                </a:solidFill>
                <a:latin typeface="华文中宋" pitchFamily="2" charset="-122"/>
                <a:ea typeface="华文中宋" pitchFamily="2" charset="-122"/>
              </a:rPr>
              <a:t>)</a:t>
            </a:r>
          </a:p>
          <a:p>
            <a:pPr defTabSz="449263" eaLnBrk="0" hangingPunct="0">
              <a:lnSpc>
                <a:spcPct val="13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a:solidFill>
                <a:srgbClr val="0000CC"/>
              </a:solidFill>
              <a:latin typeface="华文中宋" pitchFamily="2" charset="-122"/>
              <a:ea typeface="华文中宋" pitchFamily="2" charset="-122"/>
            </a:endParaRPr>
          </a:p>
          <a:p>
            <a:pPr defTabSz="449263" eaLnBrk="0" hangingPunct="0">
              <a:lnSpc>
                <a:spcPct val="13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chemeClr val="accent2"/>
                </a:solidFill>
                <a:latin typeface="华文中宋" pitchFamily="2" charset="-122"/>
                <a:ea typeface="华文中宋" pitchFamily="2" charset="-122"/>
              </a:rPr>
              <a:t>Fritz Bauer</a:t>
            </a:r>
            <a:r>
              <a:rPr lang="zh-CN">
                <a:solidFill>
                  <a:schemeClr val="accent2"/>
                </a:solidFill>
                <a:latin typeface="华文中宋" pitchFamily="2" charset="-122"/>
                <a:ea typeface="华文中宋" pitchFamily="2" charset="-122"/>
              </a:rPr>
              <a:t>：</a:t>
            </a:r>
            <a:r>
              <a:rPr lang="zh-CN">
                <a:latin typeface="华文中宋" pitchFamily="2" charset="-122"/>
                <a:ea typeface="华文中宋" pitchFamily="2" charset="-122"/>
              </a:rPr>
              <a:t>建立并使用完善的工程化原则，以较经济的手段获得能在实际机器上有效运行的可靠软件的一系列方法</a:t>
            </a:r>
            <a:r>
              <a:rPr lang="zh-CN">
                <a:solidFill>
                  <a:srgbClr val="0000CC"/>
                </a:solidFill>
                <a:latin typeface="华文中宋" pitchFamily="2" charset="-122"/>
                <a:ea typeface="华文中宋" pitchFamily="2" charset="-122"/>
              </a:rPr>
              <a:t>。</a:t>
            </a:r>
            <a:endParaRPr lang="en-US" altLang="zh-CN">
              <a:solidFill>
                <a:srgbClr val="0000CC"/>
              </a:solidFill>
              <a:latin typeface="华文中宋" pitchFamily="2" charset="-122"/>
              <a:ea typeface="华文中宋" pitchFamily="2" charset="-122"/>
            </a:endParaRPr>
          </a:p>
          <a:p>
            <a:pPr defTabSz="449263" eaLnBrk="0" hangingPunct="0">
              <a:lnSpc>
                <a:spcPct val="13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solidFill>
                <a:srgbClr val="0000CC"/>
              </a:solidFill>
              <a:latin typeface="华文中宋" pitchFamily="2" charset="-122"/>
              <a:ea typeface="华文中宋"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23850" y="549275"/>
            <a:ext cx="8424863"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3333FF"/>
                </a:solidFill>
                <a:latin typeface="华文中宋" pitchFamily="2" charset="-122"/>
                <a:ea typeface="华文中宋" pitchFamily="2" charset="-122"/>
              </a:rPr>
              <a:t>2. </a:t>
            </a:r>
            <a:r>
              <a:rPr lang="zh-CN" sz="3200">
                <a:solidFill>
                  <a:srgbClr val="3333FF"/>
                </a:solidFill>
                <a:latin typeface="华文中宋" pitchFamily="2" charset="-122"/>
                <a:ea typeface="华文中宋" pitchFamily="2" charset="-122"/>
              </a:rPr>
              <a:t>软件工程的本质特性</a:t>
            </a:r>
          </a:p>
          <a:p>
            <a:pP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a:solidFill>
                <a:srgbClr val="3333FF"/>
              </a:solidFill>
              <a:latin typeface="华文中宋" pitchFamily="2" charset="-122"/>
              <a:ea typeface="华文中宋" pitchFamily="2" charset="-122"/>
            </a:endParaRPr>
          </a:p>
          <a:p>
            <a:pPr defTabSz="449263">
              <a:lnSpc>
                <a:spcPct val="150000"/>
              </a:lnSpc>
              <a:buClr>
                <a:srgbClr val="800000"/>
              </a:buClr>
              <a:buSzPct val="50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00"/>
                </a:solidFill>
                <a:latin typeface="华文中宋" pitchFamily="2" charset="-122"/>
                <a:ea typeface="华文中宋" pitchFamily="2" charset="-122"/>
              </a:rPr>
              <a:t> </a:t>
            </a:r>
            <a:r>
              <a:rPr lang="zh-CN">
                <a:solidFill>
                  <a:srgbClr val="000000"/>
                </a:solidFill>
                <a:latin typeface="华文中宋" pitchFamily="2" charset="-122"/>
                <a:ea typeface="华文中宋" pitchFamily="2" charset="-122"/>
              </a:rPr>
              <a:t>软件工程关注于大型程序的构造</a:t>
            </a:r>
          </a:p>
          <a:p>
            <a:pPr defTabSz="449263">
              <a:lnSpc>
                <a:spcPct val="150000"/>
              </a:lnSpc>
              <a:buClr>
                <a:srgbClr val="800000"/>
              </a:buClr>
              <a:buSzPct val="50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00"/>
                </a:solidFill>
                <a:latin typeface="华文中宋" pitchFamily="2" charset="-122"/>
                <a:ea typeface="华文中宋" pitchFamily="2" charset="-122"/>
              </a:rPr>
              <a:t> </a:t>
            </a:r>
            <a:r>
              <a:rPr lang="zh-CN">
                <a:solidFill>
                  <a:srgbClr val="000000"/>
                </a:solidFill>
                <a:latin typeface="华文中宋" pitchFamily="2" charset="-122"/>
                <a:ea typeface="华文中宋" pitchFamily="2" charset="-122"/>
              </a:rPr>
              <a:t>软件工程的中心课题是控制复杂性</a:t>
            </a:r>
          </a:p>
          <a:p>
            <a:pPr defTabSz="449263">
              <a:lnSpc>
                <a:spcPct val="150000"/>
              </a:lnSpc>
              <a:buClr>
                <a:srgbClr val="800000"/>
              </a:buClr>
              <a:buSzPct val="50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00"/>
                </a:solidFill>
                <a:latin typeface="华文中宋" pitchFamily="2" charset="-122"/>
                <a:ea typeface="华文中宋" pitchFamily="2" charset="-122"/>
              </a:rPr>
              <a:t> </a:t>
            </a:r>
            <a:r>
              <a:rPr lang="zh-CN">
                <a:solidFill>
                  <a:srgbClr val="000000"/>
                </a:solidFill>
                <a:latin typeface="华文中宋" pitchFamily="2" charset="-122"/>
                <a:ea typeface="华文中宋" pitchFamily="2" charset="-122"/>
              </a:rPr>
              <a:t>软件经常变化</a:t>
            </a:r>
          </a:p>
          <a:p>
            <a:pPr defTabSz="449263">
              <a:lnSpc>
                <a:spcPct val="150000"/>
              </a:lnSpc>
              <a:buClr>
                <a:srgbClr val="800000"/>
              </a:buClr>
              <a:buSzPct val="50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00"/>
                </a:solidFill>
                <a:latin typeface="华文中宋" pitchFamily="2" charset="-122"/>
                <a:ea typeface="华文中宋" pitchFamily="2" charset="-122"/>
              </a:rPr>
              <a:t> </a:t>
            </a:r>
            <a:r>
              <a:rPr lang="zh-CN">
                <a:solidFill>
                  <a:srgbClr val="000000"/>
                </a:solidFill>
                <a:latin typeface="华文中宋" pitchFamily="2" charset="-122"/>
                <a:ea typeface="华文中宋" pitchFamily="2" charset="-122"/>
              </a:rPr>
              <a:t>开发软件的效率非常重要</a:t>
            </a:r>
          </a:p>
          <a:p>
            <a:pPr defTabSz="449263">
              <a:lnSpc>
                <a:spcPct val="150000"/>
              </a:lnSpc>
              <a:buClr>
                <a:srgbClr val="800000"/>
              </a:buClr>
              <a:buSzPct val="50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00"/>
                </a:solidFill>
                <a:latin typeface="华文中宋" pitchFamily="2" charset="-122"/>
                <a:ea typeface="华文中宋" pitchFamily="2" charset="-122"/>
              </a:rPr>
              <a:t> </a:t>
            </a:r>
            <a:r>
              <a:rPr lang="zh-CN">
                <a:solidFill>
                  <a:srgbClr val="000000"/>
                </a:solidFill>
                <a:latin typeface="华文中宋" pitchFamily="2" charset="-122"/>
                <a:ea typeface="华文中宋" pitchFamily="2" charset="-122"/>
              </a:rPr>
              <a:t>和谐地合作是开发软件的关键</a:t>
            </a:r>
          </a:p>
          <a:p>
            <a:pPr defTabSz="449263">
              <a:lnSpc>
                <a:spcPct val="150000"/>
              </a:lnSpc>
              <a:buClr>
                <a:srgbClr val="800000"/>
              </a:buClr>
              <a:buSzPct val="50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00"/>
                </a:solidFill>
                <a:latin typeface="华文中宋" pitchFamily="2" charset="-122"/>
                <a:ea typeface="华文中宋" pitchFamily="2" charset="-122"/>
              </a:rPr>
              <a:t> </a:t>
            </a:r>
            <a:r>
              <a:rPr lang="zh-CN">
                <a:solidFill>
                  <a:srgbClr val="000000"/>
                </a:solidFill>
                <a:latin typeface="华文中宋" pitchFamily="2" charset="-122"/>
                <a:ea typeface="华文中宋" pitchFamily="2" charset="-122"/>
              </a:rPr>
              <a:t>软件必须有效地支持它的用户</a:t>
            </a:r>
          </a:p>
          <a:p>
            <a:pPr defTabSz="449263">
              <a:lnSpc>
                <a:spcPct val="150000"/>
              </a:lnSpc>
              <a:buClr>
                <a:srgbClr val="800000"/>
              </a:buClr>
              <a:buSzPct val="50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00"/>
                </a:solidFill>
                <a:latin typeface="华文中宋" pitchFamily="2" charset="-122"/>
                <a:ea typeface="华文中宋" pitchFamily="2" charset="-122"/>
              </a:rPr>
              <a:t> </a:t>
            </a:r>
            <a:r>
              <a:rPr lang="zh-CN">
                <a:solidFill>
                  <a:srgbClr val="000000"/>
                </a:solidFill>
                <a:latin typeface="华文中宋" pitchFamily="2" charset="-122"/>
                <a:ea typeface="华文中宋" pitchFamily="2" charset="-122"/>
              </a:rPr>
              <a:t>在软件工程领域中是由一种文化背景的人替另一种文化背景的人创造产品</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6626">
                                            <p:txEl>
                                              <p:pRg st="0" end="0"/>
                                            </p:txEl>
                                          </p:spTgt>
                                        </p:tgtEl>
                                        <p:attrNameLst>
                                          <p:attrName>style.visibility</p:attrName>
                                        </p:attrNameLst>
                                      </p:cBhvr>
                                      <p:to>
                                        <p:strVal val="visible"/>
                                      </p:to>
                                    </p:set>
                                    <p:animEffect transition="in" filter="blinds(horizontal)">
                                      <p:cBhvr additive="repl">
                                        <p:cTn id="7" dur="500"/>
                                        <p:tgtEl>
                                          <p:spTgt spid="26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additive="repl">
                                        <p:cTn id="11" dur="1" fill="hold">
                                          <p:stCondLst>
                                            <p:cond delay="0"/>
                                          </p:stCondLst>
                                        </p:cTn>
                                        <p:tgtEl>
                                          <p:spTgt spid="26626">
                                            <p:txEl>
                                              <p:pRg st="2" end="2"/>
                                            </p:txEl>
                                          </p:spTgt>
                                        </p:tgtEl>
                                        <p:attrNameLst>
                                          <p:attrName>style.visibility</p:attrName>
                                        </p:attrNameLst>
                                      </p:cBhvr>
                                      <p:to>
                                        <p:strVal val="visible"/>
                                      </p:to>
                                    </p:set>
                                    <p:anim calcmode="lin" valueType="num">
                                      <p:cBhvr>
                                        <p:cTn id="12" dur="500" fill="hold"/>
                                        <p:tgtEl>
                                          <p:spTgt spid="26626">
                                            <p:txEl>
                                              <p:pRg st="2" end="2"/>
                                            </p:txEl>
                                          </p:spTgt>
                                        </p:tgtEl>
                                        <p:attrNameLst>
                                          <p:attrName>ppt_x</p:attrName>
                                        </p:attrNameLst>
                                      </p:cBhvr>
                                      <p:tavLst>
                                        <p:tav tm="100000">
                                          <p:val>
                                            <p:strVal val="#ppt_x"/>
                                          </p:val>
                                        </p:tav>
                                        <p:tav>
                                          <p:val>
                                            <p:strVal val="#ppt_x"/>
                                          </p:val>
                                        </p:tav>
                                      </p:tavLst>
                                    </p:anim>
                                    <p:anim calcmode="lin" valueType="num">
                                      <p:cBhvr>
                                        <p:cTn id="13" dur="500" fill="hold"/>
                                        <p:tgtEl>
                                          <p:spTgt spid="26626">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additive="repl">
                                        <p:cTn id="17" dur="1" fill="hold">
                                          <p:stCondLst>
                                            <p:cond delay="0"/>
                                          </p:stCondLst>
                                        </p:cTn>
                                        <p:tgtEl>
                                          <p:spTgt spid="26626">
                                            <p:txEl>
                                              <p:pRg st="3" end="3"/>
                                            </p:txEl>
                                          </p:spTgt>
                                        </p:tgtEl>
                                        <p:attrNameLst>
                                          <p:attrName>style.visibility</p:attrName>
                                        </p:attrNameLst>
                                      </p:cBhvr>
                                      <p:to>
                                        <p:strVal val="visible"/>
                                      </p:to>
                                    </p:set>
                                    <p:anim calcmode="lin" valueType="num">
                                      <p:cBhvr>
                                        <p:cTn id="18" dur="500" fill="hold"/>
                                        <p:tgtEl>
                                          <p:spTgt spid="26626">
                                            <p:txEl>
                                              <p:pRg st="3" end="3"/>
                                            </p:txEl>
                                          </p:spTgt>
                                        </p:tgtEl>
                                        <p:attrNameLst>
                                          <p:attrName>ppt_x</p:attrName>
                                        </p:attrNameLst>
                                      </p:cBhvr>
                                      <p:tavLst>
                                        <p:tav tm="100000">
                                          <p:val>
                                            <p:strVal val="#ppt_x"/>
                                          </p:val>
                                        </p:tav>
                                        <p:tav>
                                          <p:val>
                                            <p:strVal val="#ppt_x"/>
                                          </p:val>
                                        </p:tav>
                                      </p:tavLst>
                                    </p:anim>
                                    <p:anim calcmode="lin" valueType="num">
                                      <p:cBhvr>
                                        <p:cTn id="19" dur="500" fill="hold"/>
                                        <p:tgtEl>
                                          <p:spTgt spid="26626">
                                            <p:txEl>
                                              <p:pRg st="3" end="3"/>
                                            </p:txEl>
                                          </p:spTgt>
                                        </p:tgtEl>
                                        <p:attrNameLst>
                                          <p:attrName>ppt_y</p:attrName>
                                        </p:attrNameLst>
                                      </p:cBhvr>
                                      <p:tavLst>
                                        <p:tav tm="100000">
                                          <p:val>
                                            <p:strVal val="1+#ppt_h/2"/>
                                          </p:val>
                                        </p:tav>
                                        <p:tav>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additive="repl">
                                        <p:cTn id="23" dur="1" fill="hold">
                                          <p:stCondLst>
                                            <p:cond delay="0"/>
                                          </p:stCondLst>
                                        </p:cTn>
                                        <p:tgtEl>
                                          <p:spTgt spid="26626">
                                            <p:txEl>
                                              <p:pRg st="4" end="4"/>
                                            </p:txEl>
                                          </p:spTgt>
                                        </p:tgtEl>
                                        <p:attrNameLst>
                                          <p:attrName>style.visibility</p:attrName>
                                        </p:attrNameLst>
                                      </p:cBhvr>
                                      <p:to>
                                        <p:strVal val="visible"/>
                                      </p:to>
                                    </p:set>
                                    <p:anim calcmode="lin" valueType="num">
                                      <p:cBhvr>
                                        <p:cTn id="24" dur="500" fill="hold"/>
                                        <p:tgtEl>
                                          <p:spTgt spid="26626">
                                            <p:txEl>
                                              <p:pRg st="4" end="4"/>
                                            </p:txEl>
                                          </p:spTgt>
                                        </p:tgtEl>
                                        <p:attrNameLst>
                                          <p:attrName>ppt_x</p:attrName>
                                        </p:attrNameLst>
                                      </p:cBhvr>
                                      <p:tavLst>
                                        <p:tav tm="100000">
                                          <p:val>
                                            <p:strVal val="#ppt_x"/>
                                          </p:val>
                                        </p:tav>
                                        <p:tav>
                                          <p:val>
                                            <p:strVal val="#ppt_x"/>
                                          </p:val>
                                        </p:tav>
                                      </p:tavLst>
                                    </p:anim>
                                    <p:anim calcmode="lin" valueType="num">
                                      <p:cBhvr>
                                        <p:cTn id="25" dur="500" fill="hold"/>
                                        <p:tgtEl>
                                          <p:spTgt spid="26626">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additive="repl">
                                        <p:cTn id="29" dur="1" fill="hold">
                                          <p:stCondLst>
                                            <p:cond delay="0"/>
                                          </p:stCondLst>
                                        </p:cTn>
                                        <p:tgtEl>
                                          <p:spTgt spid="26626">
                                            <p:txEl>
                                              <p:pRg st="5" end="5"/>
                                            </p:txEl>
                                          </p:spTgt>
                                        </p:tgtEl>
                                        <p:attrNameLst>
                                          <p:attrName>style.visibility</p:attrName>
                                        </p:attrNameLst>
                                      </p:cBhvr>
                                      <p:to>
                                        <p:strVal val="visible"/>
                                      </p:to>
                                    </p:set>
                                    <p:anim calcmode="lin" valueType="num">
                                      <p:cBhvr>
                                        <p:cTn id="30" dur="500" fill="hold"/>
                                        <p:tgtEl>
                                          <p:spTgt spid="26626">
                                            <p:txEl>
                                              <p:pRg st="5" end="5"/>
                                            </p:txEl>
                                          </p:spTgt>
                                        </p:tgtEl>
                                        <p:attrNameLst>
                                          <p:attrName>ppt_x</p:attrName>
                                        </p:attrNameLst>
                                      </p:cBhvr>
                                      <p:tavLst>
                                        <p:tav tm="100000">
                                          <p:val>
                                            <p:strVal val="#ppt_x"/>
                                          </p:val>
                                        </p:tav>
                                        <p:tav>
                                          <p:val>
                                            <p:strVal val="#ppt_x"/>
                                          </p:val>
                                        </p:tav>
                                      </p:tavLst>
                                    </p:anim>
                                    <p:anim calcmode="lin" valueType="num">
                                      <p:cBhvr>
                                        <p:cTn id="31" dur="500" fill="hold"/>
                                        <p:tgtEl>
                                          <p:spTgt spid="26626">
                                            <p:txEl>
                                              <p:pRg st="5" end="5"/>
                                            </p:txEl>
                                          </p:spTgt>
                                        </p:tgtEl>
                                        <p:attrNameLst>
                                          <p:attrName>ppt_y</p:attrName>
                                        </p:attrNameLst>
                                      </p:cBhvr>
                                      <p:tavLst>
                                        <p:tav tm="100000">
                                          <p:val>
                                            <p:strVal val="1+#ppt_h/2"/>
                                          </p:val>
                                        </p:tav>
                                        <p:tav>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additive="repl">
                                        <p:cTn id="35" dur="1" fill="hold">
                                          <p:stCondLst>
                                            <p:cond delay="0"/>
                                          </p:stCondLst>
                                        </p:cTn>
                                        <p:tgtEl>
                                          <p:spTgt spid="26626">
                                            <p:txEl>
                                              <p:pRg st="6" end="6"/>
                                            </p:txEl>
                                          </p:spTgt>
                                        </p:tgtEl>
                                        <p:attrNameLst>
                                          <p:attrName>style.visibility</p:attrName>
                                        </p:attrNameLst>
                                      </p:cBhvr>
                                      <p:to>
                                        <p:strVal val="visible"/>
                                      </p:to>
                                    </p:set>
                                    <p:anim calcmode="lin" valueType="num">
                                      <p:cBhvr>
                                        <p:cTn id="36" dur="500" fill="hold"/>
                                        <p:tgtEl>
                                          <p:spTgt spid="26626">
                                            <p:txEl>
                                              <p:pRg st="6" end="6"/>
                                            </p:txEl>
                                          </p:spTgt>
                                        </p:tgtEl>
                                        <p:attrNameLst>
                                          <p:attrName>ppt_x</p:attrName>
                                        </p:attrNameLst>
                                      </p:cBhvr>
                                      <p:tavLst>
                                        <p:tav tm="100000">
                                          <p:val>
                                            <p:strVal val="#ppt_x"/>
                                          </p:val>
                                        </p:tav>
                                        <p:tav>
                                          <p:val>
                                            <p:strVal val="#ppt_x"/>
                                          </p:val>
                                        </p:tav>
                                      </p:tavLst>
                                    </p:anim>
                                    <p:anim calcmode="lin" valueType="num">
                                      <p:cBhvr>
                                        <p:cTn id="37" dur="500" fill="hold"/>
                                        <p:tgtEl>
                                          <p:spTgt spid="26626">
                                            <p:txEl>
                                              <p:pRg st="6" end="6"/>
                                            </p:txEl>
                                          </p:spTgt>
                                        </p:tgtEl>
                                        <p:attrNameLst>
                                          <p:attrName>ppt_y</p:attrName>
                                        </p:attrNameLst>
                                      </p:cBhvr>
                                      <p:tavLst>
                                        <p:tav tm="100000">
                                          <p:val>
                                            <p:strVal val="1+#ppt_h/2"/>
                                          </p:val>
                                        </p:tav>
                                        <p:tav>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additive="repl">
                                        <p:cTn id="41" dur="1" fill="hold">
                                          <p:stCondLst>
                                            <p:cond delay="0"/>
                                          </p:stCondLst>
                                        </p:cTn>
                                        <p:tgtEl>
                                          <p:spTgt spid="26626">
                                            <p:txEl>
                                              <p:pRg st="7" end="7"/>
                                            </p:txEl>
                                          </p:spTgt>
                                        </p:tgtEl>
                                        <p:attrNameLst>
                                          <p:attrName>style.visibility</p:attrName>
                                        </p:attrNameLst>
                                      </p:cBhvr>
                                      <p:to>
                                        <p:strVal val="visible"/>
                                      </p:to>
                                    </p:set>
                                    <p:anim calcmode="lin" valueType="num">
                                      <p:cBhvr>
                                        <p:cTn id="42" dur="500" fill="hold"/>
                                        <p:tgtEl>
                                          <p:spTgt spid="26626">
                                            <p:txEl>
                                              <p:pRg st="7" end="7"/>
                                            </p:txEl>
                                          </p:spTgt>
                                        </p:tgtEl>
                                        <p:attrNameLst>
                                          <p:attrName>ppt_x</p:attrName>
                                        </p:attrNameLst>
                                      </p:cBhvr>
                                      <p:tavLst>
                                        <p:tav tm="100000">
                                          <p:val>
                                            <p:strVal val="#ppt_x"/>
                                          </p:val>
                                        </p:tav>
                                        <p:tav>
                                          <p:val>
                                            <p:strVal val="#ppt_x"/>
                                          </p:val>
                                        </p:tav>
                                      </p:tavLst>
                                    </p:anim>
                                    <p:anim calcmode="lin" valueType="num">
                                      <p:cBhvr>
                                        <p:cTn id="43" dur="500" fill="hold"/>
                                        <p:tgtEl>
                                          <p:spTgt spid="26626">
                                            <p:txEl>
                                              <p:pRg st="7" end="7"/>
                                            </p:txEl>
                                          </p:spTgt>
                                        </p:tgtEl>
                                        <p:attrNameLst>
                                          <p:attrName>ppt_y</p:attrName>
                                        </p:attrNameLst>
                                      </p:cBhvr>
                                      <p:tavLst>
                                        <p:tav tm="100000">
                                          <p:val>
                                            <p:strVal val="1+#ppt_h/2"/>
                                          </p:val>
                                        </p:tav>
                                        <p:tav>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additive="repl">
                                        <p:cTn id="47" dur="1" fill="hold">
                                          <p:stCondLst>
                                            <p:cond delay="0"/>
                                          </p:stCondLst>
                                        </p:cTn>
                                        <p:tgtEl>
                                          <p:spTgt spid="26626">
                                            <p:txEl>
                                              <p:pRg st="8" end="8"/>
                                            </p:txEl>
                                          </p:spTgt>
                                        </p:tgtEl>
                                        <p:attrNameLst>
                                          <p:attrName>style.visibility</p:attrName>
                                        </p:attrNameLst>
                                      </p:cBhvr>
                                      <p:to>
                                        <p:strVal val="visible"/>
                                      </p:to>
                                    </p:set>
                                    <p:anim calcmode="lin" valueType="num">
                                      <p:cBhvr>
                                        <p:cTn id="48" dur="500" fill="hold"/>
                                        <p:tgtEl>
                                          <p:spTgt spid="26626">
                                            <p:txEl>
                                              <p:pRg st="8" end="8"/>
                                            </p:txEl>
                                          </p:spTgt>
                                        </p:tgtEl>
                                        <p:attrNameLst>
                                          <p:attrName>ppt_x</p:attrName>
                                        </p:attrNameLst>
                                      </p:cBhvr>
                                      <p:tavLst>
                                        <p:tav tm="100000">
                                          <p:val>
                                            <p:strVal val="#ppt_x"/>
                                          </p:val>
                                        </p:tav>
                                        <p:tav>
                                          <p:val>
                                            <p:strVal val="#ppt_x"/>
                                          </p:val>
                                        </p:tav>
                                      </p:tavLst>
                                    </p:anim>
                                    <p:anim calcmode="lin" valueType="num">
                                      <p:cBhvr>
                                        <p:cTn id="49" dur="500" fill="hold"/>
                                        <p:tgtEl>
                                          <p:spTgt spid="26626">
                                            <p:txEl>
                                              <p:pRg st="8" end="8"/>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subTitle" idx="4294967295"/>
          </p:nvPr>
        </p:nvSpPr>
        <p:spPr bwMode="auto">
          <a:xfrm>
            <a:off x="323850" y="1412875"/>
            <a:ext cx="8382000" cy="50768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dirty="0"/>
              <a:t>		 </a:t>
            </a:r>
            <a:r>
              <a:rPr lang="en-US" altLang="zh-CN" dirty="0">
                <a:solidFill>
                  <a:srgbClr val="800000"/>
                </a:solidFill>
              </a:rPr>
              <a:t>1. </a:t>
            </a:r>
            <a:r>
              <a:rPr lang="zh-CN" altLang="en-US" dirty="0">
                <a:solidFill>
                  <a:srgbClr val="FF0000"/>
                </a:solidFill>
              </a:rPr>
              <a:t>用分阶段的生命周期计划严格管理</a:t>
            </a:r>
          </a:p>
          <a:p>
            <a:pPr marL="287338" indent="-6350" eaLnBrk="1" hangingPunct="1">
              <a:buFontTx/>
              <a:buNone/>
            </a:pPr>
            <a:r>
              <a:rPr lang="zh-CN" altLang="en-US" dirty="0"/>
              <a:t>这条基本原理意味着，应该把软件生命周期划分成若干个阶段，并相应地制定出切实可行的计划，然后严格按照计划对软件的开发与维护工作进行管理。</a:t>
            </a:r>
          </a:p>
        </p:txBody>
      </p:sp>
      <p:sp>
        <p:nvSpPr>
          <p:cNvPr id="31747" name="矩形 2"/>
          <p:cNvSpPr>
            <a:spLocks noChangeArrowheads="1"/>
          </p:cNvSpPr>
          <p:nvPr/>
        </p:nvSpPr>
        <p:spPr bwMode="auto">
          <a:xfrm>
            <a:off x="176213" y="620713"/>
            <a:ext cx="4395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3333FF"/>
                </a:solidFill>
                <a:latin typeface="华文中宋" pitchFamily="2" charset="-122"/>
                <a:ea typeface="华文中宋" pitchFamily="2" charset="-122"/>
              </a:rPr>
              <a:t>3. </a:t>
            </a:r>
            <a:r>
              <a:rPr lang="zh-CN" altLang="en-US" sz="3200">
                <a:solidFill>
                  <a:srgbClr val="3333FF"/>
                </a:solidFill>
                <a:latin typeface="华文中宋" pitchFamily="2" charset="-122"/>
                <a:ea typeface="华文中宋" pitchFamily="2" charset="-122"/>
              </a:rPr>
              <a:t>软件工程的基本原理</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dirty="0">
                <a:solidFill>
                  <a:srgbClr val="800000"/>
                </a:solidFill>
              </a:rPr>
              <a:t>		2. </a:t>
            </a:r>
            <a:r>
              <a:rPr lang="zh-CN" altLang="en-US" dirty="0">
                <a:solidFill>
                  <a:srgbClr val="FF0000"/>
                </a:solidFill>
              </a:rPr>
              <a:t>坚持进行阶段评审</a:t>
            </a:r>
          </a:p>
          <a:p>
            <a:pPr marL="287338" indent="-6350" eaLnBrk="1" hangingPunct="1">
              <a:buFontTx/>
              <a:buNone/>
            </a:pPr>
            <a:r>
              <a:rPr lang="zh-CN" altLang="en-US" dirty="0"/>
              <a:t>		软件的质量保证工作不能等到编码阶段结束之后再进行。</a:t>
            </a:r>
          </a:p>
          <a:p>
            <a:pPr marL="287338" indent="-6350" eaLnBrk="1" hangingPunct="1">
              <a:buFontTx/>
              <a:buNone/>
            </a:pPr>
            <a:r>
              <a:rPr lang="zh-CN" altLang="en-US" dirty="0"/>
              <a:t>       第一，大部分错误是在编码之前造成的，例如，根据</a:t>
            </a:r>
            <a:r>
              <a:rPr lang="en-US" altLang="zh-CN" dirty="0"/>
              <a:t>Boehm</a:t>
            </a:r>
            <a:r>
              <a:rPr lang="zh-CN" altLang="en-US" dirty="0"/>
              <a:t>等人的统计，设计错误占软件错误的</a:t>
            </a:r>
            <a:r>
              <a:rPr lang="en-US" altLang="zh-CN" dirty="0"/>
              <a:t>63%</a:t>
            </a:r>
            <a:r>
              <a:rPr lang="zh-CN" altLang="en-US" dirty="0"/>
              <a:t>，编码错误仅占</a:t>
            </a:r>
            <a:r>
              <a:rPr lang="en-US" altLang="zh-CN" dirty="0"/>
              <a:t>37%</a:t>
            </a:r>
            <a:r>
              <a:rPr lang="zh-CN" altLang="en-US" dirty="0"/>
              <a:t>；</a:t>
            </a:r>
          </a:p>
          <a:p>
            <a:pPr marL="287338" indent="-6350" eaLnBrk="1" hangingPunct="1">
              <a:buFontTx/>
              <a:buNone/>
            </a:pPr>
            <a:r>
              <a:rPr lang="zh-CN" altLang="en-US" dirty="0"/>
              <a:t>       第二，错误发现与改正得越晚，所需付出的代价也越高</a:t>
            </a:r>
            <a:r>
              <a:rPr lang="en-US" altLang="zh-CN" dirty="0"/>
              <a:t>(</a:t>
            </a:r>
            <a:r>
              <a:rPr lang="zh-CN" altLang="en-US" dirty="0"/>
              <a:t>参见图</a:t>
            </a:r>
            <a:r>
              <a:rPr lang="en-US" altLang="zh-CN" dirty="0"/>
              <a:t>1.1)</a:t>
            </a:r>
            <a:r>
              <a:rPr lang="zh-CN" altLang="en-US" dirty="0"/>
              <a:t>。</a:t>
            </a:r>
          </a:p>
          <a:p>
            <a:pPr marL="287338" indent="-6350" eaLnBrk="1" hangingPunct="1">
              <a:buFontTx/>
              <a:buNone/>
            </a:pPr>
            <a:r>
              <a:rPr lang="zh-CN" altLang="en-US" dirty="0"/>
              <a:t>       因此，在每个阶段都进行严格的评审，以便尽早发现在软件开发过程中所犯的错误，是一条必须遵循的重要原则。</a:t>
            </a:r>
          </a:p>
          <a:p>
            <a:pPr marL="287338" indent="-6350" eaLnBrk="1" hangingPunct="1">
              <a:buFontTx/>
              <a:buNone/>
            </a:pPr>
            <a:r>
              <a:rPr lang="en-US" altLang="zh-CN" dirty="0">
                <a:solidFill>
                  <a:srgbClr val="800000"/>
                </a:solidFill>
              </a:rPr>
              <a:t>		</a:t>
            </a:r>
            <a:endParaRPr lang="zh-CN" altLang="en-US" dirty="0">
              <a:solidFill>
                <a:srgbClr val="8000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0" y="836613"/>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C00000"/>
                </a:solidFill>
                <a:latin typeface="华文中宋" pitchFamily="2" charset="-122"/>
                <a:ea typeface="华文中宋" pitchFamily="2" charset="-122"/>
              </a:rPr>
              <a:t>课程性质</a:t>
            </a:r>
          </a:p>
        </p:txBody>
      </p:sp>
      <p:sp>
        <p:nvSpPr>
          <p:cNvPr id="6147" name="Rectangle 7"/>
          <p:cNvSpPr>
            <a:spLocks noChangeArrowheads="1"/>
          </p:cNvSpPr>
          <p:nvPr/>
        </p:nvSpPr>
        <p:spPr bwMode="auto">
          <a:xfrm>
            <a:off x="252413" y="1989138"/>
            <a:ext cx="8640762"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spcBef>
                <a:spcPts val="1125"/>
              </a:spcBef>
            </a:pP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1</a:t>
            </a:r>
            <a:r>
              <a:rPr lang="zh-CN" altLang="en-US">
                <a:latin typeface="华文中宋" pitchFamily="2" charset="-122"/>
                <a:ea typeface="华文中宋" pitchFamily="2" charset="-122"/>
              </a:rPr>
              <a:t>）</a:t>
            </a:r>
            <a:r>
              <a:rPr lang="zh-CN">
                <a:latin typeface="华文中宋" pitchFamily="2" charset="-122"/>
                <a:ea typeface="华文中宋" pitchFamily="2" charset="-122"/>
              </a:rPr>
              <a:t>软件工程是计算机科学与技术专业的一门专业核心课程。</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2</a:t>
            </a:r>
            <a:r>
              <a:rPr lang="zh-CN" altLang="en-US">
                <a:latin typeface="华文中宋" pitchFamily="2" charset="-122"/>
                <a:ea typeface="华文中宋" pitchFamily="2" charset="-122"/>
              </a:rPr>
              <a:t>）本课程是继程序设计课程之后，对提高学生软件开发能力有重要作用的一门课程。</a:t>
            </a:r>
            <a:endParaRPr lang="en-US" altLang="zh-CN">
              <a:latin typeface="华文中宋" pitchFamily="2" charset="-122"/>
              <a:ea typeface="华文中宋" pitchFamily="2" charset="-122"/>
            </a:endParaRPr>
          </a:p>
          <a:p>
            <a:pPr eaLnBrk="0" hangingPunct="0">
              <a:lnSpc>
                <a:spcPct val="150000"/>
              </a:lnSpc>
              <a:spcBef>
                <a:spcPts val="1125"/>
              </a:spcBef>
            </a:pP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先修课</a:t>
            </a:r>
            <a:r>
              <a:rPr lang="en-US" altLang="zh-CN">
                <a:latin typeface="华文中宋" pitchFamily="2" charset="-122"/>
                <a:ea typeface="华文中宋" pitchFamily="2" charset="-122"/>
              </a:rPr>
              <a:t>】</a:t>
            </a:r>
            <a:r>
              <a:rPr lang="zh-CN" altLang="en-US">
                <a:solidFill>
                  <a:srgbClr val="FF0000"/>
                </a:solidFill>
                <a:latin typeface="华文中宋" pitchFamily="2" charset="-122"/>
                <a:ea typeface="华文中宋" pitchFamily="2" charset="-122"/>
              </a:rPr>
              <a:t>数据结构</a:t>
            </a:r>
            <a:r>
              <a:rPr lang="zh-CN" altLang="en-US">
                <a:latin typeface="华文中宋" pitchFamily="2" charset="-122"/>
                <a:ea typeface="华文中宋" pitchFamily="2" charset="-122"/>
              </a:rPr>
              <a:t>、</a:t>
            </a:r>
            <a:r>
              <a:rPr lang="zh-CN" altLang="en-US">
                <a:solidFill>
                  <a:srgbClr val="FF0000"/>
                </a:solidFill>
                <a:latin typeface="华文中宋" pitchFamily="2" charset="-122"/>
                <a:ea typeface="华文中宋" pitchFamily="2" charset="-122"/>
              </a:rPr>
              <a:t>结构化程序设计</a:t>
            </a:r>
            <a:r>
              <a:rPr lang="zh-CN" altLang="en-US">
                <a:latin typeface="华文中宋" pitchFamily="2" charset="-122"/>
                <a:ea typeface="华文中宋" pitchFamily="2" charset="-122"/>
              </a:rPr>
              <a:t>、</a:t>
            </a:r>
            <a:r>
              <a:rPr lang="zh-CN" altLang="en-US">
                <a:solidFill>
                  <a:srgbClr val="FF0000"/>
                </a:solidFill>
                <a:latin typeface="华文中宋" pitchFamily="2" charset="-122"/>
                <a:ea typeface="华文中宋" pitchFamily="2" charset="-122"/>
              </a:rPr>
              <a:t>面向对象程序设计、数据库系统等</a:t>
            </a:r>
            <a:r>
              <a:rPr lang="zh-CN" altLang="en-US">
                <a:latin typeface="华文中宋" pitchFamily="2" charset="-122"/>
                <a:ea typeface="华文中宋" pitchFamily="2" charset="-122"/>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dirty="0"/>
              <a:t>		 </a:t>
            </a:r>
            <a:r>
              <a:rPr lang="en-US" altLang="zh-CN" dirty="0">
                <a:solidFill>
                  <a:srgbClr val="800000"/>
                </a:solidFill>
              </a:rPr>
              <a:t>3. </a:t>
            </a:r>
            <a:r>
              <a:rPr lang="zh-CN" altLang="en-US" dirty="0">
                <a:solidFill>
                  <a:srgbClr val="FF0000"/>
                </a:solidFill>
              </a:rPr>
              <a:t>实行严格的产品控制</a:t>
            </a:r>
          </a:p>
          <a:p>
            <a:pPr marL="287338" indent="-6350" eaLnBrk="1" hangingPunct="1">
              <a:buFontTx/>
              <a:buNone/>
            </a:pPr>
            <a:r>
              <a:rPr lang="zh-CN" altLang="en-US" dirty="0"/>
              <a:t>       在软件开发过程中改变需求是难免的，当改变需求时，为了保持软件各个配置成分的一致性，一切有关修改软件的建议，特别是涉及到对基准配置的修改建议，都必须按照严格的规程进行评审，获得批准以后才能实施修改。绝对不能谁想修改软件，就随意进行修改。</a:t>
            </a:r>
          </a:p>
          <a:p>
            <a:pPr marL="287338" indent="-6350" eaLnBrk="1" hangingPunct="1">
              <a:buFontTx/>
              <a:buNone/>
            </a:pPr>
            <a:r>
              <a:rPr lang="en-US" altLang="zh-CN" dirty="0">
                <a:solidFill>
                  <a:srgbClr val="800000"/>
                </a:solidFill>
              </a:rPr>
              <a:t>        4. </a:t>
            </a:r>
            <a:r>
              <a:rPr lang="zh-CN" altLang="en-US" dirty="0">
                <a:solidFill>
                  <a:srgbClr val="FF0000"/>
                </a:solidFill>
              </a:rPr>
              <a:t>采用现代程序设计技术</a:t>
            </a:r>
          </a:p>
          <a:p>
            <a:pPr marL="287338" indent="-6350" eaLnBrk="1" hangingPunct="1">
              <a:buFontTx/>
              <a:buNone/>
            </a:pPr>
            <a:r>
              <a:rPr lang="zh-CN" altLang="en-US" dirty="0"/>
              <a:t>		采用先进的技术不仅可以提高软件开发和维护的效率，而且可以提高软件产品的质量。</a:t>
            </a:r>
          </a:p>
          <a:p>
            <a:pPr marL="287338" indent="-6350" eaLnBrk="1" hangingPunct="1">
              <a:buFontTx/>
              <a:buNone/>
            </a:pPr>
            <a:endParaRPr lang="zh-CN" altLang="en-US"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dirty="0">
                <a:solidFill>
                  <a:srgbClr val="800000"/>
                </a:solidFill>
              </a:rPr>
              <a:t>		5. </a:t>
            </a:r>
            <a:r>
              <a:rPr lang="zh-CN" altLang="en-US" dirty="0">
                <a:solidFill>
                  <a:srgbClr val="FF0000"/>
                </a:solidFill>
              </a:rPr>
              <a:t>结果应能清楚地审查</a:t>
            </a:r>
          </a:p>
          <a:p>
            <a:pPr marL="287338" indent="-6350" eaLnBrk="1" hangingPunct="1">
              <a:buFontTx/>
              <a:buNone/>
            </a:pPr>
            <a:r>
              <a:rPr lang="zh-CN" altLang="en-US" dirty="0"/>
              <a:t>		软件产品不同于一般的物理产品，它是看不见摸不着的逻辑产品。为了提高软件开发过程的可见性，更好地进行管理，应该根据软件开发项目的总目标及完成期限，规定开发组织的责任和产品标准，从而使得所得到的结果能够清楚地审查。</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dirty="0">
                <a:solidFill>
                  <a:srgbClr val="800000"/>
                </a:solidFill>
              </a:rPr>
              <a:t>		6. </a:t>
            </a:r>
            <a:r>
              <a:rPr lang="zh-CN" altLang="en-US" dirty="0">
                <a:solidFill>
                  <a:srgbClr val="FF0000"/>
                </a:solidFill>
              </a:rPr>
              <a:t>开发小组的人员应该少而精</a:t>
            </a:r>
          </a:p>
          <a:p>
            <a:pPr marL="287338" indent="-6350" eaLnBrk="1" hangingPunct="1">
              <a:buFontTx/>
              <a:buNone/>
            </a:pPr>
            <a:r>
              <a:rPr lang="zh-CN" altLang="en-US" dirty="0"/>
              <a:t>		随着开发小组人员数目的增加，因为交流情况讨论问题而造成的通信开销也急剧增加。当开发小组人员数为</a:t>
            </a:r>
            <a:r>
              <a:rPr lang="en-US" altLang="zh-CN" dirty="0"/>
              <a:t>N</a:t>
            </a:r>
            <a:r>
              <a:rPr lang="zh-CN" altLang="en-US" dirty="0"/>
              <a:t>时，可能的通信路径有</a:t>
            </a:r>
            <a:r>
              <a:rPr lang="en-US" altLang="zh-CN" dirty="0"/>
              <a:t>N(N-1)/2</a:t>
            </a:r>
            <a:r>
              <a:rPr lang="zh-CN" altLang="en-US" dirty="0"/>
              <a:t>条，可见随着人数</a:t>
            </a:r>
            <a:r>
              <a:rPr lang="en-US" altLang="zh-CN" dirty="0"/>
              <a:t>N</a:t>
            </a:r>
            <a:r>
              <a:rPr lang="zh-CN" altLang="en-US" dirty="0"/>
              <a:t>的增大，通信开销将急剧增加。因此，组成少而精的开发小组是软件工程的一条基本原理。</a:t>
            </a:r>
          </a:p>
          <a:p>
            <a:pPr marL="287338" indent="-6350" eaLnBrk="1" hangingPunct="1">
              <a:buFontTx/>
              <a:buNone/>
            </a:pPr>
            <a:r>
              <a:rPr lang="en-US" altLang="zh-CN" dirty="0">
                <a:solidFill>
                  <a:srgbClr val="800000"/>
                </a:solidFill>
              </a:rPr>
              <a:t>       7. </a:t>
            </a:r>
            <a:r>
              <a:rPr lang="zh-CN" altLang="en-US" dirty="0">
                <a:solidFill>
                  <a:srgbClr val="FF0000"/>
                </a:solidFill>
              </a:rPr>
              <a:t>承认不断改进软件工程实践的必要性</a:t>
            </a:r>
          </a:p>
          <a:p>
            <a:pPr marL="287338" indent="-6350" eaLnBrk="1" hangingPunct="1">
              <a:buFontTx/>
              <a:buNone/>
            </a:pPr>
            <a:r>
              <a:rPr lang="zh-CN" altLang="en-US" dirty="0"/>
              <a:t>		遵循上述</a:t>
            </a:r>
            <a:r>
              <a:rPr lang="en-US" altLang="zh-CN" dirty="0"/>
              <a:t>6</a:t>
            </a:r>
            <a:r>
              <a:rPr lang="zh-CN" altLang="en-US" dirty="0"/>
              <a:t>条基本原理，就能够按照当代软件工程基本原理实现软件的工程化生产，不仅要积极主动地采纳新的软件技术，而且要注意不断总结经验。</a:t>
            </a:r>
          </a:p>
          <a:p>
            <a:pPr marL="287338" indent="-6350" eaLnBrk="1" hangingPunct="1">
              <a:buFontTx/>
              <a:buNone/>
            </a:pPr>
            <a:endParaRPr lang="zh-CN" alt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95288" y="620713"/>
            <a:ext cx="8353425"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3333FF"/>
                </a:solidFill>
                <a:latin typeface="华文中宋" pitchFamily="2" charset="-122"/>
                <a:ea typeface="华文中宋" pitchFamily="2" charset="-122"/>
              </a:rPr>
              <a:t>4. </a:t>
            </a:r>
            <a:r>
              <a:rPr lang="zh-CN" sz="3200">
                <a:solidFill>
                  <a:srgbClr val="3333FF"/>
                </a:solidFill>
                <a:latin typeface="华文中宋" pitchFamily="2" charset="-122"/>
                <a:ea typeface="华文中宋" pitchFamily="2" charset="-122"/>
              </a:rPr>
              <a:t>软件工程方法学</a:t>
            </a:r>
          </a:p>
          <a:p>
            <a:pP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t>   通常把在软件生命周期全过程中使用的一整套技术方法的集合称为</a:t>
            </a:r>
            <a:r>
              <a:rPr lang="zh-CN" altLang="en-US" b="1">
                <a:solidFill>
                  <a:srgbClr val="800000"/>
                </a:solidFill>
              </a:rPr>
              <a:t>方法学</a:t>
            </a:r>
            <a:r>
              <a:rPr lang="en-US" altLang="zh-CN" b="1"/>
              <a:t>(methodology)</a:t>
            </a:r>
            <a:r>
              <a:rPr lang="zh-CN" altLang="en-US" b="1"/>
              <a:t>，也称为范型</a:t>
            </a:r>
            <a:r>
              <a:rPr lang="en-US" altLang="zh-CN" b="1"/>
              <a:t>(paradigm)</a:t>
            </a:r>
            <a:r>
              <a:rPr lang="zh-CN" altLang="en-US" b="1"/>
              <a:t>。</a:t>
            </a:r>
          </a:p>
          <a:p>
            <a:pP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3200">
              <a:solidFill>
                <a:srgbClr val="3333FF"/>
              </a:solidFill>
              <a:latin typeface="华文中宋" pitchFamily="2" charset="-122"/>
              <a:ea typeface="华文中宋" pitchFamily="2" charset="-122"/>
            </a:endParaRPr>
          </a:p>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200">
                <a:solidFill>
                  <a:srgbClr val="800000"/>
                </a:solidFill>
                <a:latin typeface="华文中宋" pitchFamily="2" charset="-122"/>
                <a:ea typeface="华文中宋" pitchFamily="2" charset="-122"/>
              </a:rPr>
              <a:t>三要素</a:t>
            </a:r>
          </a:p>
          <a:p>
            <a:pPr algn="ctr" defTabSz="449263">
              <a:spcBef>
                <a:spcPts val="6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600">
                <a:solidFill>
                  <a:srgbClr val="FF3300"/>
                </a:solidFill>
                <a:latin typeface="华文中宋" pitchFamily="2" charset="-122"/>
                <a:ea typeface="华文中宋" pitchFamily="2" charset="-122"/>
              </a:rPr>
              <a:t> </a:t>
            </a:r>
            <a:r>
              <a:rPr lang="zh-CN" sz="2600">
                <a:solidFill>
                  <a:srgbClr val="000000"/>
                </a:solidFill>
                <a:latin typeface="华文中宋" pitchFamily="2" charset="-122"/>
                <a:ea typeface="华文中宋" pitchFamily="2" charset="-122"/>
              </a:rPr>
              <a:t>方法、工具、过程</a:t>
            </a:r>
            <a:endParaRPr lang="en-US" altLang="zh-CN" sz="3200" b="1">
              <a:solidFill>
                <a:srgbClr val="3333FF"/>
              </a:solidFill>
              <a:latin typeface="华文中宋" pitchFamily="2" charset="-122"/>
              <a:ea typeface="华文中宋" pitchFamily="2" charset="-122"/>
            </a:endParaRPr>
          </a:p>
        </p:txBody>
      </p:sp>
      <p:grpSp>
        <p:nvGrpSpPr>
          <p:cNvPr id="2" name="Group 2"/>
          <p:cNvGrpSpPr>
            <a:grpSpLocks/>
          </p:cNvGrpSpPr>
          <p:nvPr/>
        </p:nvGrpSpPr>
        <p:grpSpPr bwMode="auto">
          <a:xfrm>
            <a:off x="1331913" y="3646488"/>
            <a:ext cx="6711950" cy="2951162"/>
            <a:chOff x="612" y="1842"/>
            <a:chExt cx="4228" cy="1859"/>
          </a:xfrm>
        </p:grpSpPr>
        <p:sp>
          <p:nvSpPr>
            <p:cNvPr id="36872" name="Oval 3"/>
            <p:cNvSpPr>
              <a:spLocks noChangeArrowheads="1"/>
            </p:cNvSpPr>
            <p:nvPr/>
          </p:nvSpPr>
          <p:spPr bwMode="auto">
            <a:xfrm>
              <a:off x="612" y="2368"/>
              <a:ext cx="4228" cy="914"/>
            </a:xfrm>
            <a:prstGeom prst="ellipse">
              <a:avLst/>
            </a:prstGeom>
            <a:solidFill>
              <a:srgbClr val="333333"/>
            </a:solidFill>
            <a:ln w="9360" cap="sq">
              <a:solidFill>
                <a:srgbClr val="333333"/>
              </a:solidFill>
              <a:miter lim="800000"/>
              <a:headEnd/>
              <a:tailEnd/>
            </a:ln>
          </p:spPr>
          <p:txBody>
            <a:bodyPr wrap="none" anchor="ctr"/>
            <a:lstStyle/>
            <a:p>
              <a:pPr>
                <a:buClr>
                  <a:srgbClr val="000000"/>
                </a:buClr>
                <a:buSzPct val="100000"/>
                <a:buFont typeface="Times New Roman" pitchFamily="18" charset="0"/>
                <a:buNone/>
              </a:pPr>
              <a:endParaRPr lang="zh-CN" altLang="en-US" b="1">
                <a:solidFill>
                  <a:schemeClr val="bg1"/>
                </a:solidFill>
                <a:latin typeface="华文中宋" pitchFamily="2" charset="-122"/>
                <a:ea typeface="华文中宋" pitchFamily="2" charset="-122"/>
              </a:endParaRPr>
            </a:p>
          </p:txBody>
        </p:sp>
        <p:sp>
          <p:nvSpPr>
            <p:cNvPr id="36873" name="Oval 4"/>
            <p:cNvSpPr>
              <a:spLocks noChangeArrowheads="1"/>
            </p:cNvSpPr>
            <p:nvPr/>
          </p:nvSpPr>
          <p:spPr bwMode="auto">
            <a:xfrm>
              <a:off x="868" y="2228"/>
              <a:ext cx="3672" cy="698"/>
            </a:xfrm>
            <a:prstGeom prst="ellipse">
              <a:avLst/>
            </a:prstGeom>
            <a:solidFill>
              <a:srgbClr val="808080"/>
            </a:solidFill>
            <a:ln w="9360" cap="sq">
              <a:solidFill>
                <a:srgbClr val="808080"/>
              </a:solidFill>
              <a:miter lim="800000"/>
              <a:headEnd/>
              <a:tailEnd/>
            </a:ln>
          </p:spPr>
          <p:txBody>
            <a:bodyPr wrap="none" anchor="ctr"/>
            <a:lstStyle/>
            <a:p>
              <a:pPr>
                <a:buClr>
                  <a:srgbClr val="000000"/>
                </a:buClr>
                <a:buSzPct val="100000"/>
                <a:buFont typeface="Times New Roman" pitchFamily="18" charset="0"/>
                <a:buNone/>
              </a:pPr>
              <a:endParaRPr lang="zh-CN" altLang="en-US" b="1">
                <a:solidFill>
                  <a:schemeClr val="bg1"/>
                </a:solidFill>
                <a:latin typeface="华文中宋" pitchFamily="2" charset="-122"/>
                <a:ea typeface="华文中宋" pitchFamily="2" charset="-122"/>
              </a:endParaRPr>
            </a:p>
          </p:txBody>
        </p:sp>
        <p:sp>
          <p:nvSpPr>
            <p:cNvPr id="36874" name="Oval 5"/>
            <p:cNvSpPr>
              <a:spLocks noChangeArrowheads="1"/>
            </p:cNvSpPr>
            <p:nvPr/>
          </p:nvSpPr>
          <p:spPr bwMode="auto">
            <a:xfrm>
              <a:off x="1135" y="1942"/>
              <a:ext cx="3074" cy="698"/>
            </a:xfrm>
            <a:prstGeom prst="ellipse">
              <a:avLst/>
            </a:prstGeom>
            <a:solidFill>
              <a:srgbClr val="969696"/>
            </a:solidFill>
            <a:ln w="9360" cap="sq">
              <a:solidFill>
                <a:srgbClr val="969696"/>
              </a:solidFill>
              <a:miter lim="800000"/>
              <a:headEnd/>
              <a:tailEnd/>
            </a:ln>
          </p:spPr>
          <p:txBody>
            <a:bodyPr wrap="none" anchor="ctr"/>
            <a:lstStyle/>
            <a:p>
              <a:pPr>
                <a:buClr>
                  <a:srgbClr val="000000"/>
                </a:buClr>
                <a:buSzPct val="100000"/>
                <a:buFont typeface="Times New Roman" pitchFamily="18" charset="0"/>
                <a:buNone/>
              </a:pPr>
              <a:endParaRPr lang="zh-CN" altLang="en-US" b="1">
                <a:solidFill>
                  <a:schemeClr val="bg1"/>
                </a:solidFill>
                <a:latin typeface="华文中宋" pitchFamily="2" charset="-122"/>
                <a:ea typeface="华文中宋" pitchFamily="2" charset="-122"/>
              </a:endParaRPr>
            </a:p>
          </p:txBody>
        </p:sp>
        <p:sp>
          <p:nvSpPr>
            <p:cNvPr id="36875" name="Oval 6"/>
            <p:cNvSpPr>
              <a:spLocks noChangeArrowheads="1"/>
            </p:cNvSpPr>
            <p:nvPr/>
          </p:nvSpPr>
          <p:spPr bwMode="auto">
            <a:xfrm>
              <a:off x="1391" y="1842"/>
              <a:ext cx="2562" cy="499"/>
            </a:xfrm>
            <a:prstGeom prst="ellipse">
              <a:avLst/>
            </a:prstGeom>
            <a:solidFill>
              <a:srgbClr val="C0C0C0"/>
            </a:solidFill>
            <a:ln w="9360" cap="sq">
              <a:solidFill>
                <a:srgbClr val="C0C0C0"/>
              </a:solidFill>
              <a:miter lim="800000"/>
              <a:headEnd/>
              <a:tailEnd/>
            </a:ln>
          </p:spPr>
          <p:txBody>
            <a:bodyPr wrap="none" anchor="ctr"/>
            <a:lstStyle/>
            <a:p>
              <a:pPr>
                <a:buClr>
                  <a:srgbClr val="000000"/>
                </a:buClr>
                <a:buSzPct val="100000"/>
                <a:buFont typeface="Times New Roman" pitchFamily="18" charset="0"/>
                <a:buNone/>
              </a:pPr>
              <a:endParaRPr lang="zh-CN" altLang="en-US" b="1">
                <a:solidFill>
                  <a:schemeClr val="bg1"/>
                </a:solidFill>
                <a:latin typeface="华文中宋" pitchFamily="2" charset="-122"/>
                <a:ea typeface="华文中宋" pitchFamily="2" charset="-122"/>
              </a:endParaRPr>
            </a:p>
          </p:txBody>
        </p:sp>
        <p:sp>
          <p:nvSpPr>
            <p:cNvPr id="36876" name="Rectangle 7"/>
            <p:cNvSpPr>
              <a:spLocks noChangeArrowheads="1"/>
            </p:cNvSpPr>
            <p:nvPr/>
          </p:nvSpPr>
          <p:spPr bwMode="auto">
            <a:xfrm>
              <a:off x="802" y="3402"/>
              <a:ext cx="3845" cy="29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zh-CN" altLang="en-US" b="1">
                <a:solidFill>
                  <a:schemeClr val="bg1"/>
                </a:solidFill>
                <a:latin typeface="华文中宋" pitchFamily="2" charset="-122"/>
                <a:ea typeface="华文中宋" pitchFamily="2" charset="-122"/>
              </a:endParaRPr>
            </a:p>
          </p:txBody>
        </p:sp>
        <p:sp>
          <p:nvSpPr>
            <p:cNvPr id="36877" name="Rectangle 8"/>
            <p:cNvSpPr>
              <a:spLocks noChangeArrowheads="1"/>
            </p:cNvSpPr>
            <p:nvPr/>
          </p:nvSpPr>
          <p:spPr bwMode="auto">
            <a:xfrm>
              <a:off x="2502" y="2030"/>
              <a:ext cx="483" cy="217"/>
            </a:xfrm>
            <a:prstGeom prst="rect">
              <a:avLst/>
            </a:prstGeom>
            <a:solidFill>
              <a:srgbClr val="C0C0C0"/>
            </a:solidFill>
            <a:ln w="9360" cap="sq">
              <a:solidFill>
                <a:srgbClr val="C0C0C0"/>
              </a:solidFill>
              <a:miter lim="800000"/>
              <a:headEnd/>
              <a:tailEnd/>
            </a:ln>
          </p:spPr>
          <p:txBody>
            <a:bodyPr lIns="18000" tIns="10800" rIns="18000" bIns="10800"/>
            <a:lstStyle/>
            <a:p>
              <a:pPr algn="ct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b="1">
                  <a:solidFill>
                    <a:srgbClr val="333333"/>
                  </a:solidFill>
                  <a:latin typeface="华文中宋" pitchFamily="2" charset="-122"/>
                  <a:ea typeface="华文中宋" pitchFamily="2" charset="-122"/>
                </a:rPr>
                <a:t>工具</a:t>
              </a:r>
            </a:p>
          </p:txBody>
        </p:sp>
        <p:sp>
          <p:nvSpPr>
            <p:cNvPr id="36878" name="Rectangle 9"/>
            <p:cNvSpPr>
              <a:spLocks noChangeArrowheads="1"/>
            </p:cNvSpPr>
            <p:nvPr/>
          </p:nvSpPr>
          <p:spPr bwMode="auto">
            <a:xfrm>
              <a:off x="2492" y="2378"/>
              <a:ext cx="483" cy="217"/>
            </a:xfrm>
            <a:prstGeom prst="rect">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18000" tIns="10800" rIns="18000" bIns="10800"/>
            <a:lstStyle/>
            <a:p>
              <a:pPr algn="ct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b="1">
                  <a:solidFill>
                    <a:srgbClr val="333333"/>
                  </a:solidFill>
                  <a:latin typeface="华文中宋" pitchFamily="2" charset="-122"/>
                  <a:ea typeface="华文中宋" pitchFamily="2" charset="-122"/>
                </a:rPr>
                <a:t>方法</a:t>
              </a:r>
            </a:p>
          </p:txBody>
        </p:sp>
        <p:sp>
          <p:nvSpPr>
            <p:cNvPr id="36879" name="Rectangle 10"/>
            <p:cNvSpPr>
              <a:spLocks noChangeArrowheads="1"/>
            </p:cNvSpPr>
            <p:nvPr/>
          </p:nvSpPr>
          <p:spPr bwMode="auto">
            <a:xfrm>
              <a:off x="2502" y="2689"/>
              <a:ext cx="483" cy="217"/>
            </a:xfrm>
            <a:prstGeom prst="rect">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18000" tIns="10800" rIns="18000" bIns="10800"/>
            <a:lstStyle/>
            <a:p>
              <a:pPr algn="ct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b="1">
                  <a:solidFill>
                    <a:srgbClr val="FFFFFF"/>
                  </a:solidFill>
                  <a:latin typeface="华文中宋" pitchFamily="2" charset="-122"/>
                  <a:ea typeface="华文中宋" pitchFamily="2" charset="-122"/>
                </a:rPr>
                <a:t>过程</a:t>
              </a:r>
            </a:p>
          </p:txBody>
        </p:sp>
        <p:sp>
          <p:nvSpPr>
            <p:cNvPr id="36880" name="Rectangle 11"/>
            <p:cNvSpPr>
              <a:spLocks noChangeArrowheads="1"/>
            </p:cNvSpPr>
            <p:nvPr/>
          </p:nvSpPr>
          <p:spPr bwMode="auto">
            <a:xfrm>
              <a:off x="2342" y="3004"/>
              <a:ext cx="789" cy="217"/>
            </a:xfrm>
            <a:prstGeom prst="rect">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18000" tIns="10800" rIns="18000" bIns="10800"/>
            <a:lstStyle/>
            <a:p>
              <a:pPr algn="ct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b="1">
                  <a:solidFill>
                    <a:srgbClr val="FFFFFF"/>
                  </a:solidFill>
                  <a:latin typeface="华文中宋" pitchFamily="2" charset="-122"/>
                  <a:ea typeface="华文中宋" pitchFamily="2" charset="-122"/>
                </a:rPr>
                <a:t>质量焦点</a:t>
              </a:r>
            </a:p>
          </p:txBody>
        </p:sp>
      </p:grpSp>
      <p:sp>
        <p:nvSpPr>
          <p:cNvPr id="28684" name="Text Box 12"/>
          <p:cNvSpPr txBox="1">
            <a:spLocks noChangeArrowheads="1"/>
          </p:cNvSpPr>
          <p:nvPr/>
        </p:nvSpPr>
        <p:spPr bwMode="auto">
          <a:xfrm>
            <a:off x="2508250" y="6170613"/>
            <a:ext cx="3822700" cy="498475"/>
          </a:xfrm>
          <a:prstGeom prst="rect">
            <a:avLst/>
          </a:prstGeom>
          <a:solidFill>
            <a:srgbClr val="CCFFCC"/>
          </a:solidFill>
          <a:ln w="9360" cap="sq">
            <a:solidFill>
              <a:srgbClr val="00FF00"/>
            </a:solidFill>
            <a:miter lim="800000"/>
            <a:headEnd/>
            <a:tailEnd/>
          </a:ln>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sz="2600">
                <a:solidFill>
                  <a:srgbClr val="000000"/>
                </a:solidFill>
                <a:latin typeface="华文中宋" pitchFamily="2" charset="-122"/>
                <a:ea typeface="华文中宋" pitchFamily="2" charset="-122"/>
              </a:rPr>
              <a:t>方法是主导，工具是辅助</a:t>
            </a:r>
          </a:p>
        </p:txBody>
      </p:sp>
      <p:sp>
        <p:nvSpPr>
          <p:cNvPr id="191503" name="AutoShape 15"/>
          <p:cNvSpPr>
            <a:spLocks noChangeArrowheads="1"/>
          </p:cNvSpPr>
          <p:nvPr/>
        </p:nvSpPr>
        <p:spPr bwMode="auto">
          <a:xfrm>
            <a:off x="7092950" y="2133600"/>
            <a:ext cx="1943546" cy="1727200"/>
          </a:xfrm>
          <a:prstGeom prst="wedgeRoundRectCallout">
            <a:avLst>
              <a:gd name="adj1" fmla="val -155597"/>
              <a:gd name="adj2" fmla="val 93935"/>
              <a:gd name="adj3" fmla="val 16667"/>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solidFill>
                  <a:schemeClr val="accent2"/>
                </a:solidFill>
              </a:rPr>
              <a:t>完成软件开发的各项任务的技术方法，回答“怎样做”的问题；</a:t>
            </a:r>
          </a:p>
        </p:txBody>
      </p:sp>
      <p:sp>
        <p:nvSpPr>
          <p:cNvPr id="191504" name="AutoShape 16"/>
          <p:cNvSpPr>
            <a:spLocks noChangeArrowheads="1"/>
          </p:cNvSpPr>
          <p:nvPr/>
        </p:nvSpPr>
        <p:spPr bwMode="auto">
          <a:xfrm>
            <a:off x="179388" y="1916113"/>
            <a:ext cx="1728316" cy="1871662"/>
          </a:xfrm>
          <a:prstGeom prst="wedgeRoundRectCallout">
            <a:avLst>
              <a:gd name="adj1" fmla="val 158315"/>
              <a:gd name="adj2" fmla="val 64588"/>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t>为运用方法而提供的自动的或半自动的软件工程支撑环境</a:t>
            </a:r>
          </a:p>
        </p:txBody>
      </p:sp>
      <p:sp>
        <p:nvSpPr>
          <p:cNvPr id="191505" name="AutoShape 17"/>
          <p:cNvSpPr>
            <a:spLocks noChangeArrowheads="1"/>
          </p:cNvSpPr>
          <p:nvPr/>
        </p:nvSpPr>
        <p:spPr bwMode="auto">
          <a:xfrm>
            <a:off x="179388" y="4005263"/>
            <a:ext cx="1800324" cy="2708275"/>
          </a:xfrm>
          <a:prstGeom prst="wedgeRoundRectCallout">
            <a:avLst>
              <a:gd name="adj1" fmla="val 203509"/>
              <a:gd name="adj2" fmla="val -8440"/>
              <a:gd name="adj3" fmla="val 1666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solidFill>
                  <a:schemeClr val="bg1"/>
                </a:solidFill>
              </a:rPr>
              <a:t>为了获得高质量的软件所需要完成的一系列任务的框架，它规定了完成各项任务的工作步骤</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28673"/>
                                        </p:tgtEl>
                                        <p:attrNameLst>
                                          <p:attrName>style.visibility</p:attrName>
                                        </p:attrNameLst>
                                      </p:cBhvr>
                                      <p:to>
                                        <p:strVal val="visible"/>
                                      </p:to>
                                    </p:set>
                                    <p:animEffect transition="in" filter="box(in)">
                                      <p:cBhvr additive="repl">
                                        <p:cTn id="7" dur="500"/>
                                        <p:tgtEl>
                                          <p:spTgt spid="286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additive="repl">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100000">
                                          <p:val>
                                            <p:strVal val="#ppt_x"/>
                                          </p:val>
                                        </p:tav>
                                        <p:tav>
                                          <p:val>
                                            <p:strVal val="#ppt_x"/>
                                          </p:val>
                                        </p:tav>
                                      </p:tavLst>
                                    </p:anim>
                                    <p:anim calcmode="lin" valueType="num">
                                      <p:cBhvr>
                                        <p:cTn id="13" dur="500" fill="hold"/>
                                        <p:tgtEl>
                                          <p:spTgt spid="2"/>
                                        </p:tgtEl>
                                        <p:attrNameLst>
                                          <p:attrName>ppt_y</p:attrName>
                                        </p:attrNameLst>
                                      </p:cBhvr>
                                      <p:tavLst>
                                        <p:tav tm="100000">
                                          <p:val>
                                            <p:strVal val="1+#ppt_h/2"/>
                                          </p:val>
                                        </p:tav>
                                        <p:tav>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1503"/>
                                        </p:tgtEl>
                                        <p:attrNameLst>
                                          <p:attrName>style.visibility</p:attrName>
                                        </p:attrNameLst>
                                      </p:cBhvr>
                                      <p:to>
                                        <p:strVal val="visible"/>
                                      </p:to>
                                    </p:set>
                                    <p:animEffect transition="in" filter="blinds(horizontal)">
                                      <p:cBhvr>
                                        <p:cTn id="18" dur="500"/>
                                        <p:tgtEl>
                                          <p:spTgt spid="19150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1504"/>
                                        </p:tgtEl>
                                        <p:attrNameLst>
                                          <p:attrName>style.visibility</p:attrName>
                                        </p:attrNameLst>
                                      </p:cBhvr>
                                      <p:to>
                                        <p:strVal val="visible"/>
                                      </p:to>
                                    </p:set>
                                    <p:animEffect transition="in" filter="blinds(horizontal)">
                                      <p:cBhvr>
                                        <p:cTn id="23" dur="500"/>
                                        <p:tgtEl>
                                          <p:spTgt spid="1915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1505"/>
                                        </p:tgtEl>
                                        <p:attrNameLst>
                                          <p:attrName>style.visibility</p:attrName>
                                        </p:attrNameLst>
                                      </p:cBhvr>
                                      <p:to>
                                        <p:strVal val="visible"/>
                                      </p:to>
                                    </p:set>
                                    <p:animEffect transition="in" filter="blinds(horizontal)">
                                      <p:cBhvr>
                                        <p:cTn id="28" dur="500"/>
                                        <p:tgtEl>
                                          <p:spTgt spid="1915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fill="hold" nodeType="clickEffect">
                                  <p:stCondLst>
                                    <p:cond delay="0"/>
                                  </p:stCondLst>
                                  <p:childTnLst>
                                    <p:set>
                                      <p:cBhvr additive="repl">
                                        <p:cTn id="32" dur="1" fill="hold">
                                          <p:stCondLst>
                                            <p:cond delay="0"/>
                                          </p:stCondLst>
                                        </p:cTn>
                                        <p:tgtEl>
                                          <p:spTgt spid="28684"/>
                                        </p:tgtEl>
                                        <p:attrNameLst>
                                          <p:attrName>style.visibility</p:attrName>
                                        </p:attrNameLst>
                                      </p:cBhvr>
                                      <p:to>
                                        <p:strVal val="visible"/>
                                      </p:to>
                                    </p:set>
                                    <p:animEffect transition="in" filter="dissolve">
                                      <p:cBhvr additive="repl">
                                        <p:cTn id="33"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3" grpId="0" animBg="1"/>
      <p:bldP spid="191504" grpId="0" animBg="1"/>
      <p:bldP spid="19150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ChangeArrowheads="1"/>
          </p:cNvSpPr>
          <p:nvPr/>
        </p:nvSpPr>
        <p:spPr bwMode="auto">
          <a:xfrm>
            <a:off x="107950" y="836613"/>
            <a:ext cx="8820150" cy="568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952500" indent="-952500">
              <a:lnSpc>
                <a:spcPct val="120000"/>
              </a:lnSpc>
              <a:spcBef>
                <a:spcPct val="25000"/>
              </a:spcBef>
              <a:buClr>
                <a:schemeClr val="tx2"/>
              </a:buClr>
              <a:buFont typeface="Wingdings" pitchFamily="2" charset="2"/>
              <a:buNone/>
            </a:pPr>
            <a:r>
              <a:rPr kumimoji="1" lang="zh-CN" altLang="en-US" b="1" dirty="0">
                <a:latin typeface="黑体" pitchFamily="2" charset="-122"/>
                <a:ea typeface="黑体" pitchFamily="2" charset="-122"/>
                <a:sym typeface="Wingdings" pitchFamily="2" charset="2"/>
              </a:rPr>
              <a:t>软件工程三要素</a:t>
            </a:r>
            <a:r>
              <a:rPr kumimoji="1" lang="zh-CN" altLang="en-US" b="1" dirty="0">
                <a:latin typeface="楷体_GB2312" pitchFamily="49" charset="-122"/>
                <a:sym typeface="Wingdings" pitchFamily="2" charset="2"/>
              </a:rPr>
              <a:t>：</a:t>
            </a:r>
            <a:r>
              <a:rPr kumimoji="1" lang="zh-CN" altLang="en-US" b="1" dirty="0">
                <a:highlight>
                  <a:srgbClr val="FFFF00"/>
                </a:highlight>
                <a:latin typeface="楷体_GB2312" pitchFamily="49" charset="-122"/>
                <a:sym typeface="Wingdings" pitchFamily="2" charset="2"/>
              </a:rPr>
              <a:t>方法、工具和过程</a:t>
            </a:r>
          </a:p>
          <a:p>
            <a:pPr marL="952500" indent="-952500">
              <a:lnSpc>
                <a:spcPct val="110000"/>
              </a:lnSpc>
              <a:spcBef>
                <a:spcPct val="15000"/>
              </a:spcBef>
              <a:buClr>
                <a:schemeClr val="tx2"/>
              </a:buClr>
              <a:buFont typeface="Wingdings" pitchFamily="2" charset="2"/>
              <a:buNone/>
            </a:pPr>
            <a:r>
              <a:rPr kumimoji="1" lang="zh-CN" altLang="en-US" b="1" dirty="0">
                <a:latin typeface="黑体" pitchFamily="2" charset="-122"/>
                <a:ea typeface="黑体" pitchFamily="2" charset="-122"/>
                <a:sym typeface="Wingdings" pitchFamily="2" charset="2"/>
              </a:rPr>
              <a:t>    软件工程方法：</a:t>
            </a:r>
            <a:r>
              <a:rPr kumimoji="1" lang="zh-CN" altLang="en-US" b="1" dirty="0"/>
              <a:t>完成软件开发的各项任务的技术方法，    </a:t>
            </a:r>
          </a:p>
          <a:p>
            <a:pPr marL="952500" indent="-952500">
              <a:lnSpc>
                <a:spcPct val="110000"/>
              </a:lnSpc>
              <a:spcBef>
                <a:spcPct val="15000"/>
              </a:spcBef>
              <a:buClr>
                <a:schemeClr val="tx2"/>
              </a:buClr>
              <a:buFont typeface="Wingdings" pitchFamily="2" charset="2"/>
              <a:buNone/>
            </a:pPr>
            <a:r>
              <a:rPr kumimoji="1" lang="zh-CN" altLang="en-US" b="1" dirty="0"/>
              <a:t>                                    回答“怎样做”的问题；</a:t>
            </a:r>
            <a:endParaRPr kumimoji="1" lang="zh-CN" altLang="en-US" b="1" dirty="0">
              <a:latin typeface="楷体_GB2312" pitchFamily="49" charset="-122"/>
              <a:sym typeface="Wingdings" pitchFamily="2" charset="2"/>
            </a:endParaRPr>
          </a:p>
          <a:p>
            <a:pPr marL="952500" indent="-952500">
              <a:lnSpc>
                <a:spcPct val="110000"/>
              </a:lnSpc>
              <a:spcBef>
                <a:spcPct val="15000"/>
              </a:spcBef>
              <a:buClr>
                <a:schemeClr val="tx2"/>
              </a:buClr>
              <a:buFont typeface="Wingdings" pitchFamily="2" charset="2"/>
              <a:buNone/>
            </a:pPr>
            <a:r>
              <a:rPr kumimoji="1" lang="zh-CN" altLang="en-US" b="1" dirty="0">
                <a:latin typeface="楷体_GB2312" pitchFamily="49" charset="-122"/>
                <a:sym typeface="Wingdings" pitchFamily="2" charset="2"/>
              </a:rPr>
              <a:t>    </a:t>
            </a:r>
            <a:r>
              <a:rPr kumimoji="1" lang="zh-CN" altLang="en-US" b="1" dirty="0">
                <a:latin typeface="黑体" pitchFamily="2" charset="-122"/>
                <a:ea typeface="黑体" pitchFamily="2" charset="-122"/>
                <a:sym typeface="Wingdings" pitchFamily="2" charset="2"/>
              </a:rPr>
              <a:t>软件工程工具</a:t>
            </a:r>
            <a:r>
              <a:rPr kumimoji="1" lang="zh-CN" altLang="en-US" b="1" dirty="0">
                <a:latin typeface="楷体_GB2312" pitchFamily="49" charset="-122"/>
                <a:sym typeface="Wingdings" pitchFamily="2" charset="2"/>
              </a:rPr>
              <a:t>：</a:t>
            </a:r>
            <a:r>
              <a:rPr lang="zh-CN" altLang="en-US" b="1" dirty="0"/>
              <a:t>提供的自动的或半自动的软件工程支撑  </a:t>
            </a:r>
          </a:p>
          <a:p>
            <a:pPr marL="952500" indent="-952500">
              <a:lnSpc>
                <a:spcPct val="110000"/>
              </a:lnSpc>
              <a:spcBef>
                <a:spcPct val="15000"/>
              </a:spcBef>
              <a:buClr>
                <a:schemeClr val="tx2"/>
              </a:buClr>
              <a:buFont typeface="Wingdings" pitchFamily="2" charset="2"/>
              <a:buNone/>
            </a:pPr>
            <a:r>
              <a:rPr lang="zh-CN" altLang="en-US" b="1" dirty="0"/>
              <a:t>                                    环境，</a:t>
            </a:r>
            <a:r>
              <a:rPr kumimoji="1" lang="zh-CN" altLang="en-US" b="1" dirty="0">
                <a:latin typeface="楷体_GB2312" pitchFamily="49" charset="-122"/>
                <a:sym typeface="Wingdings" pitchFamily="2" charset="2"/>
              </a:rPr>
              <a:t>支持各种软件文档的生成。</a:t>
            </a:r>
          </a:p>
          <a:p>
            <a:pPr marL="952500" indent="-952500">
              <a:lnSpc>
                <a:spcPct val="110000"/>
              </a:lnSpc>
              <a:spcBef>
                <a:spcPct val="15000"/>
              </a:spcBef>
              <a:buClr>
                <a:schemeClr val="tx2"/>
              </a:buClr>
              <a:buFont typeface="Wingdings" pitchFamily="2" charset="2"/>
              <a:buNone/>
            </a:pPr>
            <a:r>
              <a:rPr kumimoji="1" lang="zh-CN" altLang="en-US" b="1" dirty="0">
                <a:latin typeface="楷体_GB2312" pitchFamily="49" charset="-122"/>
                <a:sym typeface="Wingdings" pitchFamily="2" charset="2"/>
              </a:rPr>
              <a:t>    </a:t>
            </a:r>
            <a:r>
              <a:rPr kumimoji="1" lang="zh-CN" altLang="en-US" b="1" dirty="0">
                <a:latin typeface="黑体" pitchFamily="2" charset="-122"/>
                <a:ea typeface="黑体" pitchFamily="2" charset="-122"/>
                <a:sym typeface="Wingdings" pitchFamily="2" charset="2"/>
              </a:rPr>
              <a:t>软件工程过程</a:t>
            </a:r>
            <a:r>
              <a:rPr kumimoji="1" lang="zh-CN" altLang="en-US" b="1" dirty="0">
                <a:latin typeface="楷体_GB2312" pitchFamily="49" charset="-122"/>
                <a:sym typeface="Wingdings" pitchFamily="2" charset="2"/>
              </a:rPr>
              <a:t>：</a:t>
            </a:r>
            <a:r>
              <a:rPr kumimoji="1" lang="zh-CN" altLang="en-US" b="1" dirty="0">
                <a:latin typeface="楷体_GB2312" pitchFamily="49" charset="-122"/>
              </a:rPr>
              <a:t>为了获得高质量的软件所需要完成的一系列</a:t>
            </a:r>
          </a:p>
          <a:p>
            <a:pPr marL="952500" indent="-952500">
              <a:lnSpc>
                <a:spcPct val="110000"/>
              </a:lnSpc>
              <a:spcBef>
                <a:spcPct val="15000"/>
              </a:spcBef>
              <a:buClr>
                <a:schemeClr val="tx2"/>
              </a:buClr>
              <a:buFont typeface="Wingdings" pitchFamily="2" charset="2"/>
              <a:buNone/>
            </a:pPr>
            <a:r>
              <a:rPr kumimoji="1" lang="zh-CN" altLang="en-US" b="1" dirty="0">
                <a:latin typeface="楷体_GB2312" pitchFamily="49" charset="-122"/>
              </a:rPr>
              <a:t>                  任务的框架，它规定了完成各项任务的工作</a:t>
            </a:r>
          </a:p>
          <a:p>
            <a:pPr marL="952500" indent="-952500">
              <a:lnSpc>
                <a:spcPct val="110000"/>
              </a:lnSpc>
              <a:spcBef>
                <a:spcPct val="15000"/>
              </a:spcBef>
              <a:buClr>
                <a:schemeClr val="tx2"/>
              </a:buClr>
              <a:buFont typeface="Wingdings" pitchFamily="2" charset="2"/>
              <a:buNone/>
            </a:pPr>
            <a:r>
              <a:rPr kumimoji="1" lang="zh-CN" altLang="en-US" b="1" dirty="0">
                <a:latin typeface="楷体_GB2312" pitchFamily="49" charset="-122"/>
              </a:rPr>
              <a:t>                  步骤。</a:t>
            </a:r>
            <a:r>
              <a:rPr kumimoji="1" lang="zh-CN" altLang="en-US" b="1" dirty="0">
                <a:latin typeface="楷体_GB2312" pitchFamily="49" charset="-122"/>
                <a:sym typeface="Wingdings" pitchFamily="2" charset="2"/>
              </a:rPr>
              <a:t>没有软件工程过程就没有软件管理。</a:t>
            </a:r>
          </a:p>
          <a:p>
            <a:pPr marL="952500" indent="-952500">
              <a:lnSpc>
                <a:spcPct val="120000"/>
              </a:lnSpc>
              <a:spcBef>
                <a:spcPct val="25000"/>
              </a:spcBef>
              <a:buClr>
                <a:schemeClr val="tx2"/>
              </a:buClr>
              <a:buFont typeface="Wingdings" pitchFamily="2" charset="2"/>
              <a:buNone/>
            </a:pPr>
            <a:r>
              <a:rPr kumimoji="1" lang="zh-CN" altLang="en-US" b="1" dirty="0">
                <a:latin typeface="楷体_GB2312" pitchFamily="49" charset="-122"/>
                <a:sym typeface="Wingdings" pitchFamily="2" charset="2"/>
              </a:rPr>
              <a:t> </a:t>
            </a:r>
            <a:r>
              <a:rPr kumimoji="1" lang="zh-CN" altLang="en-US" b="1" dirty="0">
                <a:latin typeface="黑体" pitchFamily="2" charset="-122"/>
                <a:ea typeface="黑体" pitchFamily="2" charset="-122"/>
                <a:sym typeface="Wingdings" pitchFamily="2" charset="2"/>
              </a:rPr>
              <a:t>软件工程研究的内容</a:t>
            </a:r>
            <a:r>
              <a:rPr kumimoji="1" lang="zh-CN" altLang="en-US" b="1" dirty="0">
                <a:latin typeface="楷体_GB2312" pitchFamily="49" charset="-122"/>
                <a:sym typeface="Wingdings" pitchFamily="2" charset="2"/>
              </a:rPr>
              <a:t>：</a:t>
            </a:r>
          </a:p>
          <a:p>
            <a:pPr marL="952500" indent="-952500">
              <a:lnSpc>
                <a:spcPct val="120000"/>
              </a:lnSpc>
              <a:spcBef>
                <a:spcPct val="10000"/>
              </a:spcBef>
              <a:buClr>
                <a:schemeClr val="tx2"/>
              </a:buClr>
              <a:buFont typeface="Wingdings" pitchFamily="2" charset="2"/>
              <a:buNone/>
            </a:pPr>
            <a:r>
              <a:rPr kumimoji="1" lang="zh-CN" altLang="en-US" b="1" dirty="0">
                <a:latin typeface="楷体_GB2312" pitchFamily="49" charset="-122"/>
                <a:sym typeface="Wingdings" pitchFamily="2" charset="2"/>
              </a:rPr>
              <a:t>   </a:t>
            </a:r>
            <a:r>
              <a:rPr kumimoji="1" lang="zh-CN" altLang="en-US" b="1" dirty="0">
                <a:solidFill>
                  <a:srgbClr val="FF0000"/>
                </a:solidFill>
                <a:latin typeface="楷体_GB2312" pitchFamily="49" charset="-122"/>
                <a:sym typeface="Wingdings" pitchFamily="2" charset="2"/>
              </a:rPr>
              <a:t>软件工程方法学研究</a:t>
            </a:r>
          </a:p>
          <a:p>
            <a:pPr marL="952500" indent="-952500">
              <a:lnSpc>
                <a:spcPct val="120000"/>
              </a:lnSpc>
              <a:spcBef>
                <a:spcPct val="10000"/>
              </a:spcBef>
              <a:buClr>
                <a:schemeClr val="tx2"/>
              </a:buClr>
              <a:buFont typeface="Wingdings" pitchFamily="2" charset="2"/>
              <a:buNone/>
            </a:pPr>
            <a:r>
              <a:rPr kumimoji="1" lang="zh-CN" altLang="en-US" b="1" dirty="0">
                <a:solidFill>
                  <a:srgbClr val="FF0000"/>
                </a:solidFill>
                <a:latin typeface="楷体_GB2312" pitchFamily="49" charset="-122"/>
                <a:sym typeface="Wingdings" pitchFamily="2" charset="2"/>
              </a:rPr>
              <a:t>   软件工程工具研究</a:t>
            </a:r>
          </a:p>
          <a:p>
            <a:pPr marL="952500" indent="-952500">
              <a:lnSpc>
                <a:spcPct val="120000"/>
              </a:lnSpc>
              <a:spcBef>
                <a:spcPct val="10000"/>
              </a:spcBef>
              <a:buClr>
                <a:schemeClr val="tx2"/>
              </a:buClr>
              <a:buFont typeface="Wingdings" pitchFamily="2" charset="2"/>
              <a:buNone/>
            </a:pPr>
            <a:r>
              <a:rPr kumimoji="1" lang="zh-CN" altLang="en-US" b="1" dirty="0">
                <a:solidFill>
                  <a:srgbClr val="FF0000"/>
                </a:solidFill>
                <a:latin typeface="楷体_GB2312" pitchFamily="49" charset="-122"/>
                <a:sym typeface="Wingdings" pitchFamily="2" charset="2"/>
              </a:rPr>
              <a:t>   软件过程管理、规范、标准研究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slide(fromBottom)">
                                      <p:cBhvr>
                                        <p:cTn id="7" dur="500"/>
                                        <p:tgtEl>
                                          <p:spTgt spid="315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slide(fromBottom)">
                                      <p:cBhvr>
                                        <p:cTn id="12" dur="500"/>
                                        <p:tgtEl>
                                          <p:spTgt spid="315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5395">
                                            <p:txEl>
                                              <p:pRg st="2" end="2"/>
                                            </p:txEl>
                                          </p:spTgt>
                                        </p:tgtEl>
                                        <p:attrNameLst>
                                          <p:attrName>style.visibility</p:attrName>
                                        </p:attrNameLst>
                                      </p:cBhvr>
                                      <p:to>
                                        <p:strVal val="visible"/>
                                      </p:to>
                                    </p:set>
                                    <p:animEffect transition="in" filter="slide(fromBottom)">
                                      <p:cBhvr>
                                        <p:cTn id="17" dur="500"/>
                                        <p:tgtEl>
                                          <p:spTgt spid="315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15395">
                                            <p:txEl>
                                              <p:pRg st="3" end="3"/>
                                            </p:txEl>
                                          </p:spTgt>
                                        </p:tgtEl>
                                        <p:attrNameLst>
                                          <p:attrName>style.visibility</p:attrName>
                                        </p:attrNameLst>
                                      </p:cBhvr>
                                      <p:to>
                                        <p:strVal val="visible"/>
                                      </p:to>
                                    </p:set>
                                    <p:animEffect transition="in" filter="slide(fromBottom)">
                                      <p:cBhvr>
                                        <p:cTn id="22" dur="500"/>
                                        <p:tgtEl>
                                          <p:spTgt spid="315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15395">
                                            <p:txEl>
                                              <p:pRg st="4" end="4"/>
                                            </p:txEl>
                                          </p:spTgt>
                                        </p:tgtEl>
                                        <p:attrNameLst>
                                          <p:attrName>style.visibility</p:attrName>
                                        </p:attrNameLst>
                                      </p:cBhvr>
                                      <p:to>
                                        <p:strVal val="visible"/>
                                      </p:to>
                                    </p:set>
                                    <p:animEffect transition="in" filter="slide(fromBottom)">
                                      <p:cBhvr>
                                        <p:cTn id="27" dur="500"/>
                                        <p:tgtEl>
                                          <p:spTgt spid="315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15395">
                                            <p:txEl>
                                              <p:pRg st="5" end="5"/>
                                            </p:txEl>
                                          </p:spTgt>
                                        </p:tgtEl>
                                        <p:attrNameLst>
                                          <p:attrName>style.visibility</p:attrName>
                                        </p:attrNameLst>
                                      </p:cBhvr>
                                      <p:to>
                                        <p:strVal val="visible"/>
                                      </p:to>
                                    </p:set>
                                    <p:animEffect transition="in" filter="slide(fromBottom)">
                                      <p:cBhvr>
                                        <p:cTn id="32" dur="500"/>
                                        <p:tgtEl>
                                          <p:spTgt spid="315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15395">
                                            <p:txEl>
                                              <p:pRg st="6" end="6"/>
                                            </p:txEl>
                                          </p:spTgt>
                                        </p:tgtEl>
                                        <p:attrNameLst>
                                          <p:attrName>style.visibility</p:attrName>
                                        </p:attrNameLst>
                                      </p:cBhvr>
                                      <p:to>
                                        <p:strVal val="visible"/>
                                      </p:to>
                                    </p:set>
                                    <p:animEffect transition="in" filter="slide(fromBottom)">
                                      <p:cBhvr>
                                        <p:cTn id="37" dur="500"/>
                                        <p:tgtEl>
                                          <p:spTgt spid="3153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15395">
                                            <p:txEl>
                                              <p:pRg st="7" end="7"/>
                                            </p:txEl>
                                          </p:spTgt>
                                        </p:tgtEl>
                                        <p:attrNameLst>
                                          <p:attrName>style.visibility</p:attrName>
                                        </p:attrNameLst>
                                      </p:cBhvr>
                                      <p:to>
                                        <p:strVal val="visible"/>
                                      </p:to>
                                    </p:set>
                                    <p:animEffect transition="in" filter="slide(fromBottom)">
                                      <p:cBhvr>
                                        <p:cTn id="42" dur="500"/>
                                        <p:tgtEl>
                                          <p:spTgt spid="3153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15395">
                                            <p:txEl>
                                              <p:pRg st="8" end="8"/>
                                            </p:txEl>
                                          </p:spTgt>
                                        </p:tgtEl>
                                        <p:attrNameLst>
                                          <p:attrName>style.visibility</p:attrName>
                                        </p:attrNameLst>
                                      </p:cBhvr>
                                      <p:to>
                                        <p:strVal val="visible"/>
                                      </p:to>
                                    </p:set>
                                    <p:animEffect transition="in" filter="slide(fromBottom)">
                                      <p:cBhvr>
                                        <p:cTn id="47" dur="500"/>
                                        <p:tgtEl>
                                          <p:spTgt spid="3153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315395">
                                            <p:txEl>
                                              <p:pRg st="9" end="9"/>
                                            </p:txEl>
                                          </p:spTgt>
                                        </p:tgtEl>
                                        <p:attrNameLst>
                                          <p:attrName>style.visibility</p:attrName>
                                        </p:attrNameLst>
                                      </p:cBhvr>
                                      <p:to>
                                        <p:strVal val="visible"/>
                                      </p:to>
                                    </p:set>
                                    <p:animEffect transition="in" filter="slide(fromBottom)">
                                      <p:cBhvr>
                                        <p:cTn id="52" dur="500"/>
                                        <p:tgtEl>
                                          <p:spTgt spid="3153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315395">
                                            <p:txEl>
                                              <p:pRg st="10" end="10"/>
                                            </p:txEl>
                                          </p:spTgt>
                                        </p:tgtEl>
                                        <p:attrNameLst>
                                          <p:attrName>style.visibility</p:attrName>
                                        </p:attrNameLst>
                                      </p:cBhvr>
                                      <p:to>
                                        <p:strVal val="visible"/>
                                      </p:to>
                                    </p:set>
                                    <p:animEffect transition="in" filter="slide(fromBottom)">
                                      <p:cBhvr>
                                        <p:cTn id="57" dur="500"/>
                                        <p:tgtEl>
                                          <p:spTgt spid="31539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15395">
                                            <p:txEl>
                                              <p:pRg st="11" end="11"/>
                                            </p:txEl>
                                          </p:spTgt>
                                        </p:tgtEl>
                                        <p:attrNameLst>
                                          <p:attrName>style.visibility</p:attrName>
                                        </p:attrNameLst>
                                      </p:cBhvr>
                                      <p:to>
                                        <p:strVal val="visible"/>
                                      </p:to>
                                    </p:set>
                                    <p:animEffect transition="in" filter="slide(fromBottom)">
                                      <p:cBhvr>
                                        <p:cTn id="62" dur="500"/>
                                        <p:tgtEl>
                                          <p:spTgt spid="3153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bwMode="auto">
          <a:xfrm>
            <a:off x="611188" y="765175"/>
            <a:ext cx="8064500" cy="650875"/>
          </a:xfrm>
          <a:prstGeom prst="rect">
            <a:avLst/>
          </a:prstGeom>
          <a:gradFill rotWithShape="1">
            <a:gsLst>
              <a:gs pos="0">
                <a:srgbClr val="CCFF99"/>
              </a:gs>
              <a:gs pos="100000">
                <a:srgbClr val="0000FF"/>
              </a:gs>
            </a:gsLst>
            <a:lin ang="0" scaled="1"/>
          </a:gra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pPr>
            <a:r>
              <a:rPr lang="zh-CN" altLang="en-US" sz="3800">
                <a:solidFill>
                  <a:schemeClr val="tx1"/>
                </a:solidFill>
                <a:ea typeface="黑体" pitchFamily="2" charset="-122"/>
              </a:rPr>
              <a:t>软件工程的目标</a:t>
            </a:r>
          </a:p>
        </p:txBody>
      </p:sp>
      <p:sp>
        <p:nvSpPr>
          <p:cNvPr id="316419" name="Rectangle 3"/>
          <p:cNvSpPr>
            <a:spLocks noChangeArrowheads="1"/>
          </p:cNvSpPr>
          <p:nvPr/>
        </p:nvSpPr>
        <p:spPr bwMode="auto">
          <a:xfrm>
            <a:off x="827088" y="1600200"/>
            <a:ext cx="76327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65150">
              <a:lnSpc>
                <a:spcPct val="115000"/>
              </a:lnSpc>
              <a:spcBef>
                <a:spcPct val="40000"/>
              </a:spcBef>
              <a:buClr>
                <a:schemeClr val="tx2"/>
              </a:buClr>
              <a:buFont typeface="Wingdings" pitchFamily="2" charset="2"/>
              <a:buNone/>
            </a:pPr>
            <a:r>
              <a:rPr kumimoji="1" lang="zh-CN" altLang="en-US" sz="2800" b="1" dirty="0">
                <a:latin typeface="楷体_GB2312" pitchFamily="49" charset="-122"/>
              </a:rPr>
              <a:t>在给定成本、进度的前提下，开发出满足用户需求的高质量的、易于维护的软件产品。</a:t>
            </a:r>
          </a:p>
          <a:p>
            <a:pPr indent="565150">
              <a:lnSpc>
                <a:spcPct val="115000"/>
              </a:lnSpc>
              <a:spcBef>
                <a:spcPct val="40000"/>
              </a:spcBef>
              <a:buClr>
                <a:schemeClr val="tx2"/>
              </a:buClr>
              <a:buFont typeface="Wingdings" pitchFamily="2" charset="2"/>
              <a:buNone/>
            </a:pPr>
            <a:r>
              <a:rPr kumimoji="1" lang="zh-CN" altLang="en-US" sz="2800" b="1" dirty="0">
                <a:latin typeface="楷体_GB2312" pitchFamily="49" charset="-122"/>
              </a:rPr>
              <a:t>软件工程是从技术和管理两方面研究如何更好地开发和维护计算机软件。</a:t>
            </a:r>
          </a:p>
          <a:p>
            <a:pPr indent="565150">
              <a:lnSpc>
                <a:spcPct val="115000"/>
              </a:lnSpc>
              <a:spcBef>
                <a:spcPct val="40000"/>
              </a:spcBef>
              <a:buClr>
                <a:schemeClr val="tx2"/>
              </a:buClr>
              <a:buFont typeface="Wingdings" pitchFamily="2" charset="2"/>
              <a:buNone/>
            </a:pPr>
            <a:r>
              <a:rPr kumimoji="1" lang="zh-CN" altLang="en-US" sz="2800" b="1" dirty="0">
                <a:solidFill>
                  <a:srgbClr val="FF0000"/>
                </a:solidFill>
                <a:latin typeface="楷体_GB2312" pitchFamily="49" charset="-122"/>
              </a:rPr>
              <a:t>成本、进度和质量</a:t>
            </a:r>
            <a:r>
              <a:rPr kumimoji="1" lang="zh-CN" altLang="en-US" sz="2800" b="1" dirty="0">
                <a:latin typeface="楷体_GB2312" pitchFamily="49" charset="-122"/>
              </a:rPr>
              <a:t>将是未来若干年中导致软件激烈竞争的主要因素。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slide(fromBottom)">
                                      <p:cBhvr>
                                        <p:cTn id="7" dur="500"/>
                                        <p:tgtEl>
                                          <p:spTgt spid="316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6419">
                                            <p:txEl>
                                              <p:pRg st="1" end="1"/>
                                            </p:txEl>
                                          </p:spTgt>
                                        </p:tgtEl>
                                        <p:attrNameLst>
                                          <p:attrName>style.visibility</p:attrName>
                                        </p:attrNameLst>
                                      </p:cBhvr>
                                      <p:to>
                                        <p:strVal val="visible"/>
                                      </p:to>
                                    </p:set>
                                    <p:animEffect transition="in" filter="slide(fromBottom)">
                                      <p:cBhvr>
                                        <p:cTn id="12" dur="500"/>
                                        <p:tgtEl>
                                          <p:spTgt spid="316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6419">
                                            <p:txEl>
                                              <p:pRg st="2" end="2"/>
                                            </p:txEl>
                                          </p:spTgt>
                                        </p:tgtEl>
                                        <p:attrNameLst>
                                          <p:attrName>style.visibility</p:attrName>
                                        </p:attrNameLst>
                                      </p:cBhvr>
                                      <p:to>
                                        <p:strVal val="visible"/>
                                      </p:to>
                                    </p:set>
                                    <p:animEffect transition="in" filter="slide(fromBottom)">
                                      <p:cBhvr>
                                        <p:cTn id="17" dur="500"/>
                                        <p:tgtEl>
                                          <p:spTgt spid="316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bwMode="auto">
          <a:xfrm>
            <a:off x="684213" y="476250"/>
            <a:ext cx="8064500" cy="722313"/>
          </a:xfrm>
          <a:prstGeom prst="rect">
            <a:avLst/>
          </a:prstGeom>
          <a:gradFill rotWithShape="1">
            <a:gsLst>
              <a:gs pos="0">
                <a:srgbClr val="CCFF99"/>
              </a:gs>
              <a:gs pos="100000">
                <a:srgbClr val="0000FF"/>
              </a:gs>
            </a:gsLst>
            <a:lin ang="0" scaled="1"/>
          </a:gra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pPr>
            <a:r>
              <a:rPr lang="zh-CN" altLang="en-US" sz="3800">
                <a:solidFill>
                  <a:schemeClr val="tx1"/>
                </a:solidFill>
                <a:ea typeface="黑体" pitchFamily="2" charset="-122"/>
              </a:rPr>
              <a:t>软件工程面临的问题</a:t>
            </a:r>
          </a:p>
        </p:txBody>
      </p:sp>
      <p:sp>
        <p:nvSpPr>
          <p:cNvPr id="317443" name="Rectangle 3"/>
          <p:cNvSpPr>
            <a:spLocks noChangeArrowheads="1"/>
          </p:cNvSpPr>
          <p:nvPr/>
        </p:nvSpPr>
        <p:spPr bwMode="auto">
          <a:xfrm>
            <a:off x="533400" y="1600200"/>
            <a:ext cx="8153400" cy="36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65150">
              <a:lnSpc>
                <a:spcPct val="110000"/>
              </a:lnSpc>
              <a:spcBef>
                <a:spcPct val="40000"/>
              </a:spcBef>
              <a:buClr>
                <a:schemeClr val="tx2"/>
              </a:buClr>
              <a:buFont typeface="Wingdings" pitchFamily="2" charset="2"/>
              <a:buNone/>
            </a:pPr>
            <a:r>
              <a:rPr kumimoji="1" lang="zh-CN" altLang="en-US" b="1" dirty="0">
                <a:latin typeface="楷体_GB2312" pitchFamily="49" charset="-122"/>
              </a:rPr>
              <a:t>软件工程经过几十年的发展，取得了很大进步，但如下问题仍然没有得到很好的解决：</a:t>
            </a:r>
          </a:p>
          <a:p>
            <a:pPr indent="565150">
              <a:lnSpc>
                <a:spcPct val="110000"/>
              </a:lnSpc>
              <a:spcBef>
                <a:spcPct val="40000"/>
              </a:spcBef>
              <a:buClr>
                <a:schemeClr val="tx2"/>
              </a:buClr>
              <a:buFont typeface="Wingdings" pitchFamily="2" charset="2"/>
              <a:buNone/>
            </a:pPr>
            <a:r>
              <a:rPr kumimoji="1" lang="zh-CN" altLang="en-US" b="1" dirty="0">
                <a:solidFill>
                  <a:srgbClr val="0000FF"/>
                </a:solidFill>
                <a:highlight>
                  <a:srgbClr val="C0C0C0"/>
                </a:highlight>
                <a:latin typeface="楷体_GB2312" pitchFamily="49" charset="-122"/>
              </a:rPr>
              <a:t>软件费用</a:t>
            </a:r>
            <a:r>
              <a:rPr kumimoji="1" lang="zh-CN" altLang="en-US" b="1" dirty="0">
                <a:highlight>
                  <a:srgbClr val="C0C0C0"/>
                </a:highlight>
                <a:latin typeface="楷体_GB2312" pitchFamily="49" charset="-122"/>
              </a:rPr>
              <a:t>仍然很高。</a:t>
            </a:r>
          </a:p>
          <a:p>
            <a:pPr indent="565150">
              <a:lnSpc>
                <a:spcPct val="110000"/>
              </a:lnSpc>
              <a:spcBef>
                <a:spcPct val="40000"/>
              </a:spcBef>
              <a:buClr>
                <a:schemeClr val="tx2"/>
              </a:buClr>
              <a:buFont typeface="Wingdings" pitchFamily="2" charset="2"/>
              <a:buNone/>
            </a:pPr>
            <a:r>
              <a:rPr kumimoji="1" lang="zh-CN" altLang="en-US" b="1" dirty="0">
                <a:solidFill>
                  <a:srgbClr val="0000FF"/>
                </a:solidFill>
                <a:highlight>
                  <a:srgbClr val="C0C0C0"/>
                </a:highlight>
                <a:latin typeface="楷体_GB2312" pitchFamily="49" charset="-122"/>
              </a:rPr>
              <a:t>可靠性</a:t>
            </a:r>
            <a:r>
              <a:rPr kumimoji="1" lang="zh-CN" altLang="en-US" b="1" dirty="0">
                <a:highlight>
                  <a:srgbClr val="C0C0C0"/>
                </a:highlight>
                <a:latin typeface="楷体_GB2312" pitchFamily="49" charset="-122"/>
              </a:rPr>
              <a:t>难以稳定地保证。</a:t>
            </a:r>
          </a:p>
          <a:p>
            <a:pPr indent="565150">
              <a:lnSpc>
                <a:spcPct val="110000"/>
              </a:lnSpc>
              <a:spcBef>
                <a:spcPct val="40000"/>
              </a:spcBef>
              <a:buClr>
                <a:schemeClr val="tx2"/>
              </a:buClr>
              <a:buFont typeface="Wingdings" pitchFamily="2" charset="2"/>
              <a:buNone/>
            </a:pPr>
            <a:r>
              <a:rPr kumimoji="1" lang="zh-CN" altLang="en-US" b="1" dirty="0">
                <a:solidFill>
                  <a:srgbClr val="0000FF"/>
                </a:solidFill>
                <a:highlight>
                  <a:srgbClr val="C0C0C0"/>
                </a:highlight>
                <a:latin typeface="楷体_GB2312" pitchFamily="49" charset="-122"/>
              </a:rPr>
              <a:t>可维护</a:t>
            </a:r>
            <a:r>
              <a:rPr kumimoji="1" lang="zh-CN" altLang="en-US" b="1" dirty="0">
                <a:highlight>
                  <a:srgbClr val="C0C0C0"/>
                </a:highlight>
                <a:latin typeface="楷体_GB2312" pitchFamily="49" charset="-122"/>
              </a:rPr>
              <a:t>性差。</a:t>
            </a:r>
          </a:p>
          <a:p>
            <a:pPr indent="565150">
              <a:lnSpc>
                <a:spcPct val="110000"/>
              </a:lnSpc>
              <a:spcBef>
                <a:spcPct val="40000"/>
              </a:spcBef>
              <a:buClr>
                <a:schemeClr val="tx2"/>
              </a:buClr>
              <a:buFont typeface="Wingdings" pitchFamily="2" charset="2"/>
              <a:buNone/>
            </a:pPr>
            <a:r>
              <a:rPr kumimoji="1" lang="zh-CN" altLang="en-US" b="1" dirty="0">
                <a:solidFill>
                  <a:srgbClr val="0000FF"/>
                </a:solidFill>
                <a:highlight>
                  <a:srgbClr val="C0C0C0"/>
                </a:highlight>
                <a:latin typeface="楷体_GB2312" pitchFamily="49" charset="-122"/>
              </a:rPr>
              <a:t>可重用</a:t>
            </a:r>
            <a:r>
              <a:rPr kumimoji="1" lang="zh-CN" altLang="en-US" b="1" dirty="0">
                <a:highlight>
                  <a:srgbClr val="C0C0C0"/>
                </a:highlight>
                <a:latin typeface="楷体_GB2312" pitchFamily="49" charset="-122"/>
              </a:rPr>
              <a:t>性低。</a:t>
            </a:r>
          </a:p>
          <a:p>
            <a:pPr indent="565150">
              <a:lnSpc>
                <a:spcPct val="110000"/>
              </a:lnSpc>
              <a:spcBef>
                <a:spcPct val="40000"/>
              </a:spcBef>
              <a:buClr>
                <a:schemeClr val="tx2"/>
              </a:buClr>
              <a:buFont typeface="Wingdings" pitchFamily="2" charset="2"/>
              <a:buNone/>
            </a:pPr>
            <a:r>
              <a:rPr kumimoji="1" lang="zh-CN" altLang="en-US" b="1" dirty="0">
                <a:solidFill>
                  <a:srgbClr val="0000FF"/>
                </a:solidFill>
                <a:highlight>
                  <a:srgbClr val="C0C0C0"/>
                </a:highlight>
                <a:latin typeface="楷体_GB2312" pitchFamily="49" charset="-122"/>
              </a:rPr>
              <a:t>生产率</a:t>
            </a:r>
            <a:r>
              <a:rPr kumimoji="1" lang="zh-CN" altLang="en-US" b="1" dirty="0">
                <a:highlight>
                  <a:srgbClr val="C0C0C0"/>
                </a:highlight>
                <a:latin typeface="楷体_GB2312" pitchFamily="49" charset="-122"/>
              </a:rPr>
              <a:t>不能有效提高。</a:t>
            </a:r>
            <a:r>
              <a:rPr kumimoji="1" lang="zh-CN" altLang="en-US" b="1" dirty="0">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slide(fromBottom)">
                                      <p:cBhvr>
                                        <p:cTn id="7" dur="500"/>
                                        <p:tgtEl>
                                          <p:spTgt spid="3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slide(fromBottom)">
                                      <p:cBhvr>
                                        <p:cTn id="12" dur="500"/>
                                        <p:tgtEl>
                                          <p:spTgt spid="317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slide(fromBottom)">
                                      <p:cBhvr>
                                        <p:cTn id="17" dur="500"/>
                                        <p:tgtEl>
                                          <p:spTgt spid="317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17443">
                                            <p:txEl>
                                              <p:pRg st="3" end="3"/>
                                            </p:txEl>
                                          </p:spTgt>
                                        </p:tgtEl>
                                        <p:attrNameLst>
                                          <p:attrName>style.visibility</p:attrName>
                                        </p:attrNameLst>
                                      </p:cBhvr>
                                      <p:to>
                                        <p:strVal val="visible"/>
                                      </p:to>
                                    </p:set>
                                    <p:animEffect transition="in" filter="slide(fromBottom)">
                                      <p:cBhvr>
                                        <p:cTn id="22" dur="500"/>
                                        <p:tgtEl>
                                          <p:spTgt spid="3174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17443">
                                            <p:txEl>
                                              <p:pRg st="4" end="4"/>
                                            </p:txEl>
                                          </p:spTgt>
                                        </p:tgtEl>
                                        <p:attrNameLst>
                                          <p:attrName>style.visibility</p:attrName>
                                        </p:attrNameLst>
                                      </p:cBhvr>
                                      <p:to>
                                        <p:strVal val="visible"/>
                                      </p:to>
                                    </p:set>
                                    <p:animEffect transition="in" filter="slide(fromBottom)">
                                      <p:cBhvr>
                                        <p:cTn id="27" dur="500"/>
                                        <p:tgtEl>
                                          <p:spTgt spid="3174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17443">
                                            <p:txEl>
                                              <p:pRg st="5" end="5"/>
                                            </p:txEl>
                                          </p:spTgt>
                                        </p:tgtEl>
                                        <p:attrNameLst>
                                          <p:attrName>style.visibility</p:attrName>
                                        </p:attrNameLst>
                                      </p:cBhvr>
                                      <p:to>
                                        <p:strVal val="visible"/>
                                      </p:to>
                                    </p:set>
                                    <p:animEffect transition="in" filter="slide(fromBottom)">
                                      <p:cBhvr>
                                        <p:cTn id="32" dur="500"/>
                                        <p:tgtEl>
                                          <p:spTgt spid="317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subTitle" idx="4294967295"/>
          </p:nvPr>
        </p:nvSpPr>
        <p:spPr bwMode="auto">
          <a:xfrm>
            <a:off x="304800" y="533400"/>
            <a:ext cx="8382000" cy="440848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80988" defTabSz="449263" eaLnBrk="1" hangingPunct="1">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4400" b="0" dirty="0">
              <a:solidFill>
                <a:srgbClr val="FF3300"/>
              </a:solidFill>
              <a:latin typeface="华文中宋" pitchFamily="2" charset="-122"/>
              <a:ea typeface="华文中宋" pitchFamily="2" charset="-122"/>
            </a:endParaRPr>
          </a:p>
          <a:p>
            <a:pPr marL="0" indent="280988" defTabSz="449263" eaLnBrk="1" hangingPunct="1">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400" b="0" dirty="0">
                <a:solidFill>
                  <a:srgbClr val="800000"/>
                </a:solidFill>
                <a:latin typeface="华文中宋" pitchFamily="2" charset="-122"/>
                <a:ea typeface="华文中宋" pitchFamily="2" charset="-122"/>
              </a:rPr>
              <a:t>软件工程方法学</a:t>
            </a:r>
            <a:r>
              <a:rPr lang="zh-CN" sz="4400" b="0" dirty="0">
                <a:solidFill>
                  <a:srgbClr val="FF3300"/>
                </a:solidFill>
                <a:latin typeface="华文中宋" pitchFamily="2" charset="-122"/>
                <a:ea typeface="华文中宋" pitchFamily="2" charset="-122"/>
              </a:rPr>
              <a:t>：</a:t>
            </a:r>
          </a:p>
          <a:p>
            <a:pPr marL="0" indent="280988" defTabSz="449263" eaLnBrk="1" hangingPunct="1">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dirty="0">
              <a:solidFill>
                <a:srgbClr val="FF3300"/>
              </a:solidFill>
              <a:latin typeface="华文中宋" pitchFamily="2" charset="-122"/>
              <a:ea typeface="华文中宋" pitchFamily="2" charset="-122"/>
            </a:endParaRPr>
          </a:p>
          <a:p>
            <a:pPr marL="0" indent="280988" defTabSz="449263" eaLnBrk="1" hangingPunct="1">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latin typeface="华文中宋" pitchFamily="2" charset="-122"/>
                <a:ea typeface="华文中宋" pitchFamily="2" charset="-122"/>
              </a:rPr>
              <a:t>                           </a:t>
            </a:r>
            <a:r>
              <a:rPr lang="zh-CN" sz="3200" b="0" dirty="0">
                <a:latin typeface="华文中宋" pitchFamily="2" charset="-122"/>
                <a:ea typeface="华文中宋" pitchFamily="2" charset="-122"/>
              </a:rPr>
              <a:t>传统</a:t>
            </a:r>
            <a:r>
              <a:rPr lang="zh-CN" altLang="en-US" sz="3200" b="0" dirty="0">
                <a:latin typeface="华文中宋" pitchFamily="2" charset="-122"/>
                <a:ea typeface="华文中宋" pitchFamily="2" charset="-122"/>
              </a:rPr>
              <a:t>过程</a:t>
            </a:r>
            <a:r>
              <a:rPr lang="zh-CN" sz="3200" b="0" dirty="0">
                <a:latin typeface="华文中宋" pitchFamily="2" charset="-122"/>
                <a:ea typeface="华文中宋" pitchFamily="2" charset="-122"/>
              </a:rPr>
              <a:t>方法</a:t>
            </a:r>
            <a:r>
              <a:rPr lang="zh-CN" altLang="en-US" sz="3200" b="0" dirty="0">
                <a:latin typeface="华文中宋" pitchFamily="2" charset="-122"/>
                <a:ea typeface="华文中宋" pitchFamily="2" charset="-122"/>
              </a:rPr>
              <a:t>（生命周期）</a:t>
            </a:r>
            <a:endParaRPr lang="zh-CN" sz="3200" b="0" dirty="0">
              <a:latin typeface="华文中宋" pitchFamily="2" charset="-122"/>
              <a:ea typeface="华文中宋" pitchFamily="2" charset="-122"/>
            </a:endParaRPr>
          </a:p>
          <a:p>
            <a:pPr marL="0" indent="280988" defTabSz="449263" eaLnBrk="1" hangingPunct="1">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3200" b="0" dirty="0">
              <a:latin typeface="华文中宋" pitchFamily="2" charset="-122"/>
              <a:ea typeface="华文中宋" pitchFamily="2" charset="-122"/>
            </a:endParaRPr>
          </a:p>
          <a:p>
            <a:pPr marL="0" indent="280988" defTabSz="449263" eaLnBrk="1" hangingPunct="1">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b="0" dirty="0">
                <a:latin typeface="华文中宋" pitchFamily="2" charset="-122"/>
                <a:ea typeface="华文中宋" pitchFamily="2" charset="-122"/>
              </a:rPr>
              <a:t>   </a:t>
            </a:r>
          </a:p>
          <a:p>
            <a:pPr marL="0" indent="280988" defTabSz="449263" eaLnBrk="1" hangingPunct="1">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3200" b="0" dirty="0">
              <a:latin typeface="华文中宋" pitchFamily="2" charset="-122"/>
              <a:ea typeface="华文中宋" pitchFamily="2" charset="-122"/>
            </a:endParaRPr>
          </a:p>
          <a:p>
            <a:pPr marL="0" indent="280988" defTabSz="449263" eaLnBrk="1" hangingPunct="1">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b="0" dirty="0">
                <a:latin typeface="华文中宋" pitchFamily="2" charset="-122"/>
                <a:ea typeface="华文中宋" pitchFamily="2" charset="-122"/>
              </a:rPr>
              <a:t>                     </a:t>
            </a:r>
            <a:r>
              <a:rPr lang="zh-CN" altLang="en-US" sz="2400" b="0" dirty="0">
                <a:latin typeface="华文中宋" pitchFamily="2" charset="-122"/>
                <a:ea typeface="华文中宋" pitchFamily="2" charset="-122"/>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79388" y="620713"/>
            <a:ext cx="859155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608013" indent="-608013" defTabSz="449263">
              <a:spcBef>
                <a:spcPts val="900"/>
              </a:spcBef>
              <a:spcAft>
                <a:spcPts val="225"/>
              </a:spcAft>
              <a:buClr>
                <a:srgbClr val="009999"/>
              </a:buClr>
              <a:buSzPct val="100000"/>
              <a:buFont typeface="Times New Roman" pitchFamily="18" charset="0"/>
              <a:buAutoNum type="arabicPeriod"/>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sz="2800" dirty="0">
                <a:solidFill>
                  <a:schemeClr val="accent2"/>
                </a:solidFill>
                <a:latin typeface="华文中宋" pitchFamily="2" charset="-122"/>
                <a:ea typeface="华文中宋" pitchFamily="2" charset="-122"/>
              </a:rPr>
              <a:t>传统方法学</a:t>
            </a:r>
            <a:r>
              <a:rPr lang="zh-CN" dirty="0">
                <a:solidFill>
                  <a:schemeClr val="accent2"/>
                </a:solidFill>
                <a:latin typeface="华文中宋" pitchFamily="2" charset="-122"/>
                <a:ea typeface="华文中宋" pitchFamily="2" charset="-122"/>
              </a:rPr>
              <a:t>－生命周期方法学</a:t>
            </a:r>
            <a:r>
              <a:rPr lang="en-US" altLang="zh-CN" dirty="0">
                <a:solidFill>
                  <a:schemeClr val="accent2"/>
                </a:solidFill>
                <a:latin typeface="华文中宋" pitchFamily="2" charset="-122"/>
                <a:ea typeface="华文中宋" pitchFamily="2" charset="-122"/>
              </a:rPr>
              <a:t>/</a:t>
            </a:r>
            <a:r>
              <a:rPr lang="zh-CN" dirty="0">
                <a:solidFill>
                  <a:schemeClr val="accent2"/>
                </a:solidFill>
                <a:latin typeface="华文中宋" pitchFamily="2" charset="-122"/>
                <a:ea typeface="华文中宋" pitchFamily="2" charset="-122"/>
              </a:rPr>
              <a:t>结构化范型</a:t>
            </a:r>
          </a:p>
          <a:p>
            <a:pPr marL="989013" lvl="1" indent="-531813" defTabSz="449263">
              <a:spcBef>
                <a:spcPts val="1200"/>
              </a:spcBef>
              <a:spcAft>
                <a:spcPts val="300"/>
              </a:spcAft>
              <a:buClr>
                <a:srgbClr val="003366"/>
              </a:buClr>
              <a:buSzPct val="100000"/>
              <a:buFont typeface="Wingdings" pitchFamily="2" charset="2"/>
              <a:buChar cha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u="sng" dirty="0">
                <a:solidFill>
                  <a:srgbClr val="003366"/>
                </a:solidFill>
                <a:latin typeface="华文中宋" pitchFamily="2" charset="-122"/>
                <a:ea typeface="华文中宋" pitchFamily="2" charset="-122"/>
              </a:rPr>
              <a:t>从时间角度对软件开发和维护的复杂问题进行分解，把软件生命的漫长周期依次划分为若干个阶段，每个阶段有相对独立的任务，然后</a:t>
            </a:r>
            <a:r>
              <a:rPr lang="zh-CN" altLang="en-US" u="sng" dirty="0">
                <a:solidFill>
                  <a:srgbClr val="003366"/>
                </a:solidFill>
                <a:latin typeface="华文中宋" pitchFamily="2" charset="-122"/>
                <a:ea typeface="华文中宋" pitchFamily="2" charset="-122"/>
              </a:rPr>
              <a:t>顺序</a:t>
            </a:r>
            <a:r>
              <a:rPr lang="zh-CN" u="sng" dirty="0">
                <a:solidFill>
                  <a:srgbClr val="003366"/>
                </a:solidFill>
                <a:latin typeface="华文中宋" pitchFamily="2" charset="-122"/>
                <a:ea typeface="华文中宋" pitchFamily="2" charset="-122"/>
              </a:rPr>
              <a:t>完成每个阶段的任务</a:t>
            </a:r>
            <a:r>
              <a:rPr lang="zh-CN" dirty="0">
                <a:solidFill>
                  <a:srgbClr val="000000"/>
                </a:solidFill>
                <a:latin typeface="华文中宋" pitchFamily="2" charset="-122"/>
                <a:ea typeface="华文中宋" pitchFamily="2" charset="-122"/>
              </a:rPr>
              <a:t>。</a:t>
            </a:r>
            <a:r>
              <a:rPr lang="zh-CN" altLang="en-US" dirty="0">
                <a:solidFill>
                  <a:srgbClr val="000000"/>
                </a:solidFill>
                <a:latin typeface="华文中宋" pitchFamily="2" charset="-122"/>
                <a:ea typeface="华文中宋" pitchFamily="2" charset="-122"/>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49275"/>
            <a:ext cx="79216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3011" name="Rectangle 6"/>
          <p:cNvSpPr>
            <a:spLocks noChangeArrowheads="1"/>
          </p:cNvSpPr>
          <p:nvPr/>
        </p:nvSpPr>
        <p:spPr bwMode="auto">
          <a:xfrm>
            <a:off x="323850" y="3789363"/>
            <a:ext cx="8496300" cy="290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b="1" dirty="0"/>
              <a:t>    前一阶段任务的完成是开始进行后一阶段工作的前提和基础，后一阶段任务的完成通常是使前一阶段提出的解法更具体化，加进了更多实现细节。</a:t>
            </a:r>
          </a:p>
          <a:p>
            <a:pPr>
              <a:lnSpc>
                <a:spcPct val="110000"/>
              </a:lnSpc>
            </a:pPr>
            <a:r>
              <a:rPr lang="zh-CN" altLang="en-US" b="1" dirty="0"/>
              <a:t>    每一个阶段的开始和结束都有严格标准，对于任何两个相邻的阶段而言，</a:t>
            </a:r>
            <a:r>
              <a:rPr lang="zh-CN" altLang="en-US" b="1" dirty="0">
                <a:solidFill>
                  <a:srgbClr val="FF0000"/>
                </a:solidFill>
              </a:rPr>
              <a:t>前一阶段的结束标准就是后一阶段的开始标准</a:t>
            </a:r>
            <a:r>
              <a:rPr lang="zh-CN" altLang="en-US" b="1" dirty="0"/>
              <a:t>。</a:t>
            </a:r>
            <a:r>
              <a:rPr lang="zh-CN" altLang="en-US" b="1" dirty="0">
                <a:solidFill>
                  <a:schemeClr val="accent1">
                    <a:lumMod val="60000"/>
                    <a:lumOff val="40000"/>
                  </a:schemeClr>
                </a:solidFill>
              </a:rPr>
              <a:t>在每一个阶段结束之前都必须进行正式严格的技术审查和管理复审，通过之后这个阶段才算结束</a:t>
            </a:r>
            <a:r>
              <a:rPr lang="zh-CN" altLang="en-US" b="1"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bwMode="auto">
          <a:xfrm>
            <a:off x="357188" y="714375"/>
            <a:ext cx="7770812" cy="114141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eaLnBrk="1" hangingPunct="1"/>
            <a:r>
              <a:rPr lang="zh-CN" altLang="en-US">
                <a:solidFill>
                  <a:srgbClr val="C00000"/>
                </a:solidFill>
                <a:latin typeface="华文中宋" pitchFamily="2" charset="-122"/>
                <a:ea typeface="华文中宋" pitchFamily="2" charset="-122"/>
              </a:rPr>
              <a:t>课程内容</a:t>
            </a:r>
          </a:p>
        </p:txBody>
      </p:sp>
      <p:sp>
        <p:nvSpPr>
          <p:cNvPr id="7171" name="内容占位符 2"/>
          <p:cNvSpPr>
            <a:spLocks noGrp="1"/>
          </p:cNvSpPr>
          <p:nvPr>
            <p:ph idx="4294967295"/>
          </p:nvPr>
        </p:nvSpPr>
        <p:spPr bwMode="auto">
          <a:xfrm>
            <a:off x="457200" y="1890713"/>
            <a:ext cx="8472488" cy="44672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indent="0" defTabSz="449263">
              <a:lnSpc>
                <a:spcPct val="130000"/>
              </a:lnSpc>
              <a:spcBef>
                <a:spcPts val="1125"/>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本课程比较全面、系统地介绍软件工程的概念、技术与方法。主要内容包括：</a:t>
            </a:r>
            <a:r>
              <a:rPr lang="zh-CN" altLang="en-US" sz="2400" b="0" dirty="0">
                <a:highlight>
                  <a:srgbClr val="FFFF00"/>
                </a:highlight>
                <a:latin typeface="华文中宋" pitchFamily="2" charset="-122"/>
                <a:ea typeface="华文中宋" pitchFamily="2" charset="-122"/>
              </a:rPr>
              <a:t>软件工程概述</a:t>
            </a:r>
            <a:r>
              <a:rPr lang="zh-CN" altLang="en-US" sz="2400" b="0" dirty="0">
                <a:latin typeface="华文中宋" pitchFamily="2" charset="-122"/>
                <a:ea typeface="华文中宋" pitchFamily="2" charset="-122"/>
              </a:rPr>
              <a:t>、</a:t>
            </a:r>
            <a:r>
              <a:rPr lang="zh-CN" altLang="en-US" sz="2400" b="0" dirty="0">
                <a:highlight>
                  <a:srgbClr val="FFFF00"/>
                </a:highlight>
                <a:latin typeface="华文中宋" pitchFamily="2" charset="-122"/>
                <a:ea typeface="华文中宋" pitchFamily="2" charset="-122"/>
              </a:rPr>
              <a:t>可行性研究</a:t>
            </a:r>
            <a:r>
              <a:rPr lang="zh-CN" altLang="en-US" sz="2400" b="0" dirty="0">
                <a:latin typeface="华文中宋" pitchFamily="2" charset="-122"/>
                <a:ea typeface="华文中宋" pitchFamily="2" charset="-122"/>
              </a:rPr>
              <a:t>、</a:t>
            </a:r>
            <a:r>
              <a:rPr lang="zh-CN" altLang="en-US" sz="2400" b="0" dirty="0">
                <a:highlight>
                  <a:srgbClr val="FFFF00"/>
                </a:highlight>
                <a:latin typeface="华文中宋" pitchFamily="2" charset="-122"/>
                <a:ea typeface="华文中宋" pitchFamily="2" charset="-122"/>
              </a:rPr>
              <a:t>需求分析</a:t>
            </a:r>
            <a:r>
              <a:rPr lang="zh-CN" altLang="en-US" sz="2400" b="0" dirty="0">
                <a:latin typeface="华文中宋" pitchFamily="2" charset="-122"/>
                <a:ea typeface="华文中宋" pitchFamily="2" charset="-122"/>
              </a:rPr>
              <a:t>、</a:t>
            </a:r>
            <a:r>
              <a:rPr lang="zh-CN" altLang="en-US" sz="2400" b="0" dirty="0">
                <a:highlight>
                  <a:srgbClr val="FFFF00"/>
                </a:highlight>
                <a:latin typeface="华文中宋" pitchFamily="2" charset="-122"/>
                <a:ea typeface="华文中宋" pitchFamily="2" charset="-122"/>
              </a:rPr>
              <a:t>总体设计</a:t>
            </a:r>
            <a:r>
              <a:rPr lang="zh-CN" altLang="en-US" sz="2400" b="0" dirty="0">
                <a:latin typeface="华文中宋" pitchFamily="2" charset="-122"/>
                <a:ea typeface="华文中宋" pitchFamily="2" charset="-122"/>
              </a:rPr>
              <a:t>、</a:t>
            </a:r>
            <a:r>
              <a:rPr lang="zh-CN" altLang="en-US" sz="2400" b="0" dirty="0">
                <a:highlight>
                  <a:srgbClr val="FFFF00"/>
                </a:highlight>
                <a:latin typeface="华文中宋" pitchFamily="2" charset="-122"/>
                <a:ea typeface="华文中宋" pitchFamily="2" charset="-122"/>
              </a:rPr>
              <a:t>详细设计</a:t>
            </a:r>
            <a:r>
              <a:rPr lang="zh-CN" altLang="en-US" sz="2400" b="0" dirty="0">
                <a:latin typeface="华文中宋" pitchFamily="2" charset="-122"/>
                <a:ea typeface="华文中宋" pitchFamily="2" charset="-122"/>
              </a:rPr>
              <a:t>、</a:t>
            </a:r>
            <a:r>
              <a:rPr lang="zh-CN" altLang="en-US" sz="2400" b="0" dirty="0">
                <a:highlight>
                  <a:srgbClr val="FFFF00"/>
                </a:highlight>
                <a:latin typeface="华文中宋" pitchFamily="2" charset="-122"/>
                <a:ea typeface="华文中宋" pitchFamily="2" charset="-122"/>
              </a:rPr>
              <a:t>实现</a:t>
            </a:r>
            <a:r>
              <a:rPr lang="zh-CN" altLang="en-US" sz="2400" b="0" dirty="0">
                <a:latin typeface="华文中宋" pitchFamily="2" charset="-122"/>
                <a:ea typeface="华文中宋" pitchFamily="2" charset="-122"/>
              </a:rPr>
              <a:t>、</a:t>
            </a:r>
            <a:r>
              <a:rPr lang="zh-CN" altLang="en-US" sz="2400" b="0" dirty="0">
                <a:highlight>
                  <a:srgbClr val="FFFF00"/>
                </a:highlight>
                <a:latin typeface="华文中宋" pitchFamily="2" charset="-122"/>
                <a:ea typeface="华文中宋" pitchFamily="2" charset="-122"/>
              </a:rPr>
              <a:t>维护</a:t>
            </a:r>
            <a:r>
              <a:rPr lang="zh-CN" altLang="en-US" sz="2400" b="0" dirty="0">
                <a:latin typeface="华文中宋" pitchFamily="2" charset="-122"/>
                <a:ea typeface="华文中宋" pitchFamily="2" charset="-122"/>
              </a:rPr>
              <a:t>等。 </a:t>
            </a:r>
          </a:p>
          <a:p>
            <a:pPr marL="0" indent="0" defTabSz="449263">
              <a:lnSpc>
                <a:spcPct val="130000"/>
              </a:lnSpc>
              <a:spcBef>
                <a:spcPts val="1125"/>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1</a:t>
            </a:r>
            <a:r>
              <a:rPr lang="zh-CN" altLang="en-US" sz="2400" b="0" dirty="0">
                <a:latin typeface="华文中宋" pitchFamily="2" charset="-122"/>
                <a:ea typeface="华文中宋" pitchFamily="2" charset="-122"/>
              </a:rPr>
              <a:t>）软件开发和维护的一般过程</a:t>
            </a:r>
            <a:endParaRPr lang="en-US" altLang="zh-CN" sz="2400" b="0" dirty="0">
              <a:latin typeface="华文中宋" pitchFamily="2" charset="-122"/>
              <a:ea typeface="华文中宋" pitchFamily="2" charset="-122"/>
            </a:endParaRPr>
          </a:p>
          <a:p>
            <a:pPr marL="0" indent="0" defTabSz="449263">
              <a:lnSpc>
                <a:spcPct val="130000"/>
              </a:lnSpc>
              <a:spcBef>
                <a:spcPts val="1125"/>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2</a:t>
            </a:r>
            <a:r>
              <a:rPr lang="zh-CN" altLang="en-US" sz="2400" b="0" dirty="0">
                <a:latin typeface="华文中宋" pitchFamily="2" charset="-122"/>
                <a:ea typeface="华文中宋" pitchFamily="2" charset="-122"/>
              </a:rPr>
              <a:t>）软件开发的传统方法和新方法</a:t>
            </a:r>
            <a:endParaRPr lang="en-US" altLang="zh-CN" sz="2400" b="0" dirty="0">
              <a:latin typeface="华文中宋" pitchFamily="2" charset="-122"/>
              <a:ea typeface="华文中宋" pitchFamily="2" charset="-122"/>
            </a:endParaRPr>
          </a:p>
          <a:p>
            <a:pPr marL="0" indent="0" defTabSz="449263">
              <a:lnSpc>
                <a:spcPct val="130000"/>
              </a:lnSpc>
              <a:spcBef>
                <a:spcPts val="1125"/>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3</a:t>
            </a:r>
            <a:r>
              <a:rPr lang="zh-CN" altLang="en-US" sz="2400" b="0" dirty="0">
                <a:latin typeface="华文中宋" pitchFamily="2" charset="-122"/>
                <a:ea typeface="华文中宋" pitchFamily="2" charset="-122"/>
              </a:rPr>
              <a:t>）软件工程工具（</a:t>
            </a:r>
            <a:r>
              <a:rPr lang="en-US" altLang="zh-CN" sz="2400" b="0" dirty="0">
                <a:latin typeface="华文中宋" pitchFamily="2" charset="-122"/>
                <a:ea typeface="华文中宋" pitchFamily="2" charset="-122"/>
              </a:rPr>
              <a:t>VISIO</a:t>
            </a:r>
            <a:r>
              <a:rPr lang="zh-CN" altLang="en-US" sz="2400" b="0" dirty="0">
                <a:latin typeface="华文中宋" pitchFamily="2" charset="-122"/>
                <a:ea typeface="华文中宋" pitchFamily="2" charset="-122"/>
              </a:rPr>
              <a:t>和</a:t>
            </a:r>
            <a:r>
              <a:rPr lang="en-US" altLang="zh-CN" sz="2400" b="0" dirty="0" err="1">
                <a:latin typeface="华文中宋" pitchFamily="2" charset="-122"/>
                <a:ea typeface="华文中宋" pitchFamily="2" charset="-122"/>
              </a:rPr>
              <a:t>starUML</a:t>
            </a:r>
            <a:r>
              <a:rPr lang="zh-CN" altLang="en-US" sz="2400" b="0" dirty="0">
                <a:latin typeface="华文中宋" pitchFamily="2" charset="-122"/>
                <a:ea typeface="华文中宋" pitchFamily="2" charset="-122"/>
              </a:rPr>
              <a:t>等）</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250825" y="692150"/>
            <a:ext cx="864235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lnSpc>
                <a:spcPct val="115000"/>
              </a:lnSpc>
              <a:spcBef>
                <a:spcPts val="1300"/>
              </a:spcBef>
              <a:buSzPct val="100000"/>
            </a:pPr>
            <a:r>
              <a:rPr lang="zh-CN" altLang="en-US">
                <a:solidFill>
                  <a:srgbClr val="000000"/>
                </a:solidFill>
                <a:latin typeface="华文中宋" pitchFamily="2" charset="-122"/>
                <a:ea typeface="华文中宋" pitchFamily="2" charset="-122"/>
              </a:rPr>
              <a:t>    审查的一条主要标准就是每个阶段都应该提交高质量的文档资料，这份资料应和所开发的软件完全一致。</a:t>
            </a:r>
          </a:p>
          <a:p>
            <a:pPr eaLnBrk="1" hangingPunct="1">
              <a:lnSpc>
                <a:spcPct val="115000"/>
              </a:lnSpc>
              <a:spcBef>
                <a:spcPts val="1300"/>
              </a:spcBef>
              <a:buSzPct val="100000"/>
            </a:pPr>
            <a:r>
              <a:rPr lang="zh-CN" altLang="en-US">
                <a:solidFill>
                  <a:srgbClr val="000000"/>
                </a:solidFill>
                <a:latin typeface="华文中宋" pitchFamily="2" charset="-122"/>
                <a:ea typeface="华文中宋" pitchFamily="2" charset="-122"/>
              </a:rPr>
              <a:t>    </a:t>
            </a:r>
            <a:r>
              <a:rPr lang="zh-CN">
                <a:solidFill>
                  <a:srgbClr val="000000"/>
                </a:solidFill>
                <a:latin typeface="华文中宋" pitchFamily="2" charset="-122"/>
                <a:ea typeface="华文中宋" pitchFamily="2" charset="-122"/>
              </a:rPr>
              <a:t>文档是通信的工具，它们清楚准确地说明了到这个时候为止，关于该项工程已经知道了什么，同时确立了下一步工作的基础。此外，文档也起备忘录的作用</a:t>
            </a:r>
            <a:r>
              <a:rPr lang="zh-CN" altLang="en-US">
                <a:solidFill>
                  <a:srgbClr val="000000"/>
                </a:solidFill>
                <a:latin typeface="华文中宋" pitchFamily="2" charset="-122"/>
                <a:ea typeface="华文中宋" pitchFamily="2" charset="-122"/>
              </a:rPr>
              <a:t>。</a:t>
            </a:r>
            <a:r>
              <a:rPr lang="zh-CN">
                <a:solidFill>
                  <a:srgbClr val="000000"/>
                </a:solidFill>
                <a:latin typeface="华文中宋" pitchFamily="2" charset="-122"/>
                <a:ea typeface="华文中宋" pitchFamily="2" charset="-122"/>
              </a:rPr>
              <a:t>在完成生命周期每个阶段的任务时，应该采用适合该阶段任务特点的系统化的技术方法</a:t>
            </a:r>
            <a:r>
              <a:rPr lang="zh-CN" altLang="zh-CN">
                <a:solidFill>
                  <a:srgbClr val="000000"/>
                </a:solidFill>
                <a:latin typeface="华文中宋" pitchFamily="2" charset="-122"/>
                <a:ea typeface="华文中宋" pitchFamily="2" charset="-122"/>
              </a:rPr>
              <a:t>——</a:t>
            </a:r>
            <a:r>
              <a:rPr lang="zh-CN">
                <a:solidFill>
                  <a:srgbClr val="000000"/>
                </a:solidFill>
                <a:latin typeface="华文中宋" pitchFamily="2" charset="-122"/>
                <a:ea typeface="华文中宋" pitchFamily="2" charset="-122"/>
              </a:rPr>
              <a:t>结构分析或结构设计技术。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subTitle" idx="4294967295"/>
          </p:nvPr>
        </p:nvSpPr>
        <p:spPr bwMode="auto">
          <a:xfrm>
            <a:off x="179388" y="693738"/>
            <a:ext cx="8820150" cy="61198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0" defTabSz="449263" eaLnBrk="1" hangingPunct="1">
              <a:lnSpc>
                <a:spcPct val="90000"/>
              </a:lnSpc>
              <a:spcBef>
                <a:spcPts val="1200"/>
              </a:spcBef>
              <a:spcAft>
                <a:spcPts val="1200"/>
              </a:spcAf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3333FF"/>
                </a:solidFill>
                <a:latin typeface="华文中宋" pitchFamily="2" charset="-122"/>
                <a:ea typeface="华文中宋" pitchFamily="2" charset="-122"/>
              </a:rPr>
              <a:t>1.</a:t>
            </a:r>
            <a:r>
              <a:rPr lang="zh-CN" dirty="0">
                <a:solidFill>
                  <a:srgbClr val="3333FF"/>
                </a:solidFill>
                <a:latin typeface="华文中宋" pitchFamily="2" charset="-122"/>
                <a:ea typeface="华文中宋" pitchFamily="2" charset="-122"/>
              </a:rPr>
              <a:t>定义</a:t>
            </a:r>
          </a:p>
          <a:p>
            <a:pPr marL="0" indent="0" defTabSz="449263" eaLnBrk="1" hangingPunct="1">
              <a:lnSpc>
                <a:spcPct val="135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0" dirty="0">
                <a:latin typeface="华文中宋" pitchFamily="2" charset="-122"/>
                <a:ea typeface="华文中宋" pitchFamily="2" charset="-122"/>
              </a:rPr>
              <a:t>   </a:t>
            </a:r>
            <a:r>
              <a:rPr lang="zh-CN" sz="2400" b="0" dirty="0">
                <a:solidFill>
                  <a:schemeClr val="accent1">
                    <a:lumMod val="60000"/>
                    <a:lumOff val="40000"/>
                  </a:schemeClr>
                </a:solidFill>
                <a:latin typeface="华文中宋" pitchFamily="2" charset="-122"/>
                <a:ea typeface="华文中宋" pitchFamily="2" charset="-122"/>
              </a:rPr>
              <a:t>软件从定义、开发、使用、维护，直到最终废弃</a:t>
            </a:r>
            <a:r>
              <a:rPr lang="zh-CN" altLang="en-US" sz="2400" b="0" dirty="0">
                <a:solidFill>
                  <a:schemeClr val="accent1">
                    <a:lumMod val="60000"/>
                    <a:lumOff val="40000"/>
                  </a:schemeClr>
                </a:solidFill>
                <a:latin typeface="华文中宋" pitchFamily="2" charset="-122"/>
                <a:ea typeface="华文中宋" pitchFamily="2" charset="-122"/>
              </a:rPr>
              <a:t>为止的整个</a:t>
            </a:r>
            <a:r>
              <a:rPr lang="zh-CN" sz="2400" b="0" dirty="0">
                <a:solidFill>
                  <a:schemeClr val="accent1">
                    <a:lumMod val="60000"/>
                    <a:lumOff val="40000"/>
                  </a:schemeClr>
                </a:solidFill>
                <a:latin typeface="华文中宋" pitchFamily="2" charset="-122"/>
                <a:ea typeface="华文中宋" pitchFamily="2" charset="-122"/>
              </a:rPr>
              <a:t>时期，我们称之为软件的生命周期</a:t>
            </a:r>
            <a:r>
              <a:rPr lang="zh-CN" sz="2400" b="0" dirty="0">
                <a:latin typeface="华文中宋" pitchFamily="2" charset="-122"/>
                <a:ea typeface="华文中宋" pitchFamily="2" charset="-122"/>
              </a:rPr>
              <a:t>。</a:t>
            </a:r>
          </a:p>
          <a:p>
            <a:pPr marL="0" indent="0" defTabSz="449263" eaLnBrk="1" hangingPunct="1">
              <a:lnSpc>
                <a:spcPct val="90000"/>
              </a:lnSpc>
              <a:spcBef>
                <a:spcPts val="1200"/>
              </a:spcBef>
              <a:spcAft>
                <a:spcPts val="1200"/>
              </a:spcAf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3333FF"/>
                </a:solidFill>
                <a:latin typeface="华文中宋" pitchFamily="2" charset="-122"/>
                <a:ea typeface="华文中宋" pitchFamily="2" charset="-122"/>
              </a:rPr>
              <a:t>2.</a:t>
            </a:r>
            <a:r>
              <a:rPr lang="zh-CN" dirty="0">
                <a:solidFill>
                  <a:srgbClr val="3333FF"/>
                </a:solidFill>
                <a:latin typeface="华文中宋" pitchFamily="2" charset="-122"/>
                <a:ea typeface="华文中宋" pitchFamily="2" charset="-122"/>
              </a:rPr>
              <a:t>生命</a:t>
            </a:r>
            <a:r>
              <a:rPr lang="zh-CN" altLang="en-US" dirty="0">
                <a:solidFill>
                  <a:srgbClr val="3333FF"/>
                </a:solidFill>
                <a:latin typeface="华文中宋" pitchFamily="2" charset="-122"/>
                <a:ea typeface="华文中宋" pitchFamily="2" charset="-122"/>
              </a:rPr>
              <a:t>周期的阶段划分</a:t>
            </a:r>
            <a:endParaRPr lang="zh-CN" dirty="0">
              <a:solidFill>
                <a:srgbClr val="3333FF"/>
              </a:solidFill>
              <a:latin typeface="华文中宋" pitchFamily="2" charset="-122"/>
              <a:ea typeface="华文中宋" pitchFamily="2" charset="-122"/>
            </a:endParaRPr>
          </a:p>
          <a:p>
            <a:pPr marL="0" indent="0" defTabSz="449263" eaLnBrk="1" hangingPunct="1">
              <a:lnSpc>
                <a:spcPct val="135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1" lang="zh-CN" altLang="en-US" sz="2400" dirty="0"/>
              <a:t>    软件工程采用软件生存周期方法，从时间角度对软件开发和维护的复杂问题进行分解，把软件生存的漫长周期依次划分为若干阶段，每个阶段有相对独立的任务，然后逐步完成每个阶段的任务。</a:t>
            </a:r>
            <a:r>
              <a:rPr lang="zh-CN" altLang="en-US" sz="2400" dirty="0"/>
              <a:t>     概括来说，</a:t>
            </a:r>
            <a:r>
              <a:rPr kumimoji="1" lang="zh-CN" altLang="en-US" sz="2400" dirty="0"/>
              <a:t>软件生存周期包括三个时期：</a:t>
            </a:r>
          </a:p>
          <a:p>
            <a:pPr marL="457200" indent="-457200" defTabSz="449263">
              <a:lnSpc>
                <a:spcPct val="90000"/>
              </a:lnSpc>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1" lang="zh-CN" altLang="en-US" sz="2400" dirty="0"/>
              <a:t>                       </a:t>
            </a:r>
            <a:r>
              <a:rPr kumimoji="1" lang="zh-CN" altLang="en-US" sz="2400" dirty="0">
                <a:solidFill>
                  <a:srgbClr val="800000"/>
                </a:solidFill>
              </a:rPr>
              <a:t>软件定义</a:t>
            </a:r>
          </a:p>
          <a:p>
            <a:pPr marL="457200" indent="-457200" defTabSz="449263">
              <a:lnSpc>
                <a:spcPct val="90000"/>
              </a:lnSpc>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1" lang="zh-CN" altLang="en-US" sz="2400" dirty="0">
                <a:solidFill>
                  <a:srgbClr val="800000"/>
                </a:solidFill>
              </a:rPr>
              <a:t>                       软件开发</a:t>
            </a:r>
          </a:p>
          <a:p>
            <a:pPr marL="457200" indent="-457200" defTabSz="449263">
              <a:lnSpc>
                <a:spcPct val="90000"/>
              </a:lnSpc>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1" lang="zh-CN" altLang="en-US" sz="2400" dirty="0">
                <a:solidFill>
                  <a:srgbClr val="800000"/>
                </a:solidFill>
              </a:rPr>
              <a:t>                       软件</a:t>
            </a:r>
            <a:r>
              <a:rPr lang="zh-CN" altLang="en-US" sz="2400" dirty="0">
                <a:solidFill>
                  <a:srgbClr val="800000"/>
                </a:solidFill>
              </a:rPr>
              <a:t>运行和维护</a:t>
            </a:r>
          </a:p>
          <a:p>
            <a:pPr marL="0" indent="0" defTabSz="449263">
              <a:lnSpc>
                <a:spcPct val="90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dirty="0"/>
              <a:t>每个时期又进一步划分成若干个阶段。</a:t>
            </a:r>
          </a:p>
        </p:txBody>
      </p:sp>
      <p:sp>
        <p:nvSpPr>
          <p:cNvPr id="45059" name="Rectangle 6"/>
          <p:cNvSpPr>
            <a:spLocks noChangeArrowheads="1"/>
          </p:cNvSpPr>
          <p:nvPr/>
        </p:nvSpPr>
        <p:spPr bwMode="auto">
          <a:xfrm>
            <a:off x="179388" y="0"/>
            <a:ext cx="4364037" cy="6508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4000" b="1">
                <a:solidFill>
                  <a:srgbClr val="800000"/>
                </a:solidFill>
                <a:latin typeface="华文中宋" pitchFamily="2" charset="-122"/>
                <a:ea typeface="华文中宋" pitchFamily="2" charset="-122"/>
              </a:rPr>
              <a:t>1.3  </a:t>
            </a:r>
            <a:r>
              <a:rPr lang="zh-CN" sz="4000" b="1">
                <a:solidFill>
                  <a:srgbClr val="800000"/>
                </a:solidFill>
                <a:latin typeface="华文中宋" pitchFamily="2" charset="-122"/>
                <a:ea typeface="华文中宋" pitchFamily="2" charset="-122"/>
              </a:rPr>
              <a:t>软件生命周期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2769">
                                            <p:txEl>
                                              <p:pRg st="0" end="0"/>
                                            </p:txEl>
                                          </p:spTgt>
                                        </p:tgtEl>
                                        <p:attrNameLst>
                                          <p:attrName>style.visibility</p:attrName>
                                        </p:attrNameLst>
                                      </p:cBhvr>
                                      <p:to>
                                        <p:strVal val="visible"/>
                                      </p:to>
                                    </p:set>
                                    <p:animEffect transition="in" filter="box(in)">
                                      <p:cBhvr additive="repl">
                                        <p:cTn id="7" dur="500"/>
                                        <p:tgtEl>
                                          <p:spTgt spid="327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32769">
                                            <p:txEl>
                                              <p:pRg st="1" end="1"/>
                                            </p:txEl>
                                          </p:spTgt>
                                        </p:tgtEl>
                                        <p:attrNameLst>
                                          <p:attrName>style.visibility</p:attrName>
                                        </p:attrNameLst>
                                      </p:cBhvr>
                                      <p:to>
                                        <p:strVal val="visible"/>
                                      </p:to>
                                    </p:set>
                                    <p:animEffect transition="in" filter="box(in)">
                                      <p:cBhvr additive="repl">
                                        <p:cTn id="12" dur="500"/>
                                        <p:tgtEl>
                                          <p:spTgt spid="327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32769">
                                            <p:txEl>
                                              <p:pRg st="2" end="2"/>
                                            </p:txEl>
                                          </p:spTgt>
                                        </p:tgtEl>
                                        <p:attrNameLst>
                                          <p:attrName>style.visibility</p:attrName>
                                        </p:attrNameLst>
                                      </p:cBhvr>
                                      <p:to>
                                        <p:strVal val="visible"/>
                                      </p:to>
                                    </p:set>
                                    <p:animEffect transition="in" filter="box(in)">
                                      <p:cBhvr additive="repl">
                                        <p:cTn id="17" dur="500"/>
                                        <p:tgtEl>
                                          <p:spTgt spid="327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32769">
                                            <p:txEl>
                                              <p:pRg st="3" end="3"/>
                                            </p:txEl>
                                          </p:spTgt>
                                        </p:tgtEl>
                                        <p:attrNameLst>
                                          <p:attrName>style.visibility</p:attrName>
                                        </p:attrNameLst>
                                      </p:cBhvr>
                                      <p:to>
                                        <p:strVal val="visible"/>
                                      </p:to>
                                    </p:set>
                                    <p:animEffect transition="in" filter="box(in)">
                                      <p:cBhvr additive="repl">
                                        <p:cTn id="22" dur="500"/>
                                        <p:tgtEl>
                                          <p:spTgt spid="3276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32769">
                                            <p:txEl>
                                              <p:pRg st="4" end="4"/>
                                            </p:txEl>
                                          </p:spTgt>
                                        </p:tgtEl>
                                        <p:attrNameLst>
                                          <p:attrName>style.visibility</p:attrName>
                                        </p:attrNameLst>
                                      </p:cBhvr>
                                      <p:to>
                                        <p:strVal val="visible"/>
                                      </p:to>
                                    </p:set>
                                    <p:animEffect transition="in" filter="box(in)">
                                      <p:cBhvr additive="repl">
                                        <p:cTn id="27" dur="500"/>
                                        <p:tgtEl>
                                          <p:spTgt spid="3276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additive="repl">
                                        <p:cTn id="31" dur="1" fill="hold">
                                          <p:stCondLst>
                                            <p:cond delay="0"/>
                                          </p:stCondLst>
                                        </p:cTn>
                                        <p:tgtEl>
                                          <p:spTgt spid="32769">
                                            <p:txEl>
                                              <p:pRg st="5" end="5"/>
                                            </p:txEl>
                                          </p:spTgt>
                                        </p:tgtEl>
                                        <p:attrNameLst>
                                          <p:attrName>style.visibility</p:attrName>
                                        </p:attrNameLst>
                                      </p:cBhvr>
                                      <p:to>
                                        <p:strVal val="visible"/>
                                      </p:to>
                                    </p:set>
                                    <p:animEffect transition="in" filter="box(in)">
                                      <p:cBhvr additive="repl">
                                        <p:cTn id="32" dur="500"/>
                                        <p:tgtEl>
                                          <p:spTgt spid="3276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32769">
                                            <p:txEl>
                                              <p:pRg st="6" end="6"/>
                                            </p:txEl>
                                          </p:spTgt>
                                        </p:tgtEl>
                                        <p:attrNameLst>
                                          <p:attrName>style.visibility</p:attrName>
                                        </p:attrNameLst>
                                      </p:cBhvr>
                                      <p:to>
                                        <p:strVal val="visible"/>
                                      </p:to>
                                    </p:set>
                                    <p:animEffect transition="in" filter="box(in)">
                                      <p:cBhvr additive="repl">
                                        <p:cTn id="37" dur="500"/>
                                        <p:tgtEl>
                                          <p:spTgt spid="3276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additive="repl">
                                        <p:cTn id="41" dur="1" fill="hold">
                                          <p:stCondLst>
                                            <p:cond delay="0"/>
                                          </p:stCondLst>
                                        </p:cTn>
                                        <p:tgtEl>
                                          <p:spTgt spid="32769">
                                            <p:txEl>
                                              <p:pRg st="7" end="7"/>
                                            </p:txEl>
                                          </p:spTgt>
                                        </p:tgtEl>
                                        <p:attrNameLst>
                                          <p:attrName>style.visibility</p:attrName>
                                        </p:attrNameLst>
                                      </p:cBhvr>
                                      <p:to>
                                        <p:strVal val="visible"/>
                                      </p:to>
                                    </p:set>
                                    <p:animEffect transition="in" filter="box(in)">
                                      <p:cBhvr additive="repl">
                                        <p:cTn id="42" dur="500"/>
                                        <p:tgtEl>
                                          <p:spTgt spid="327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ChangeArrowheads="1"/>
          </p:cNvSpPr>
          <p:nvPr/>
        </p:nvSpPr>
        <p:spPr bwMode="auto">
          <a:xfrm>
            <a:off x="395288" y="1268413"/>
            <a:ext cx="8153400" cy="40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65150" indent="-565150">
              <a:lnSpc>
                <a:spcPct val="125000"/>
              </a:lnSpc>
              <a:spcBef>
                <a:spcPct val="30000"/>
              </a:spcBef>
              <a:buClr>
                <a:schemeClr val="tx2"/>
              </a:buClr>
              <a:buFont typeface="Wingdings" pitchFamily="2" charset="2"/>
              <a:buNone/>
            </a:pPr>
            <a:r>
              <a:rPr kumimoji="1" lang="en-US" altLang="zh-CN" b="1" dirty="0">
                <a:latin typeface="楷体_GB2312" pitchFamily="49" charset="-122"/>
              </a:rPr>
              <a:t>1</a:t>
            </a:r>
            <a:r>
              <a:rPr kumimoji="1" lang="zh-CN" altLang="en-US" b="1" dirty="0">
                <a:latin typeface="楷体_GB2312" pitchFamily="49" charset="-122"/>
              </a:rPr>
              <a:t>、</a:t>
            </a:r>
            <a:r>
              <a:rPr kumimoji="1" lang="zh-CN" altLang="en-US" b="1" dirty="0">
                <a:solidFill>
                  <a:srgbClr val="0000FF"/>
                </a:solidFill>
                <a:latin typeface="黑体" pitchFamily="2" charset="-122"/>
                <a:ea typeface="黑体" pitchFamily="2" charset="-122"/>
              </a:rPr>
              <a:t>问题定义</a:t>
            </a:r>
            <a:r>
              <a:rPr kumimoji="1" lang="zh-CN" altLang="en-US" b="1" dirty="0">
                <a:latin typeface="楷体_GB2312" pitchFamily="49" charset="-122"/>
              </a:rPr>
              <a:t>：确定要求解决的问题是什么？确定软件开发   </a:t>
            </a:r>
          </a:p>
          <a:p>
            <a:pPr marL="565150" indent="-565150">
              <a:lnSpc>
                <a:spcPct val="125000"/>
              </a:lnSpc>
              <a:spcBef>
                <a:spcPct val="30000"/>
              </a:spcBef>
              <a:buClr>
                <a:schemeClr val="tx2"/>
              </a:buClr>
              <a:buFont typeface="Wingdings" pitchFamily="2" charset="2"/>
              <a:buNone/>
            </a:pPr>
            <a:r>
              <a:rPr kumimoji="1" lang="zh-CN" altLang="en-US" b="1" dirty="0">
                <a:latin typeface="楷体_GB2312" pitchFamily="49" charset="-122"/>
              </a:rPr>
              <a:t>             工程必须完成的总目标</a:t>
            </a:r>
          </a:p>
          <a:p>
            <a:pPr marL="565150" indent="-565150">
              <a:lnSpc>
                <a:spcPct val="125000"/>
              </a:lnSpc>
              <a:spcBef>
                <a:spcPct val="30000"/>
              </a:spcBef>
              <a:buClr>
                <a:schemeClr val="tx2"/>
              </a:buClr>
              <a:buFont typeface="Wingdings" pitchFamily="2" charset="2"/>
              <a:buNone/>
            </a:pPr>
            <a:r>
              <a:rPr kumimoji="1" lang="en-US" altLang="zh-CN" b="1" dirty="0">
                <a:latin typeface="楷体_GB2312" pitchFamily="49" charset="-122"/>
              </a:rPr>
              <a:t>2</a:t>
            </a:r>
            <a:r>
              <a:rPr kumimoji="1" lang="zh-CN" altLang="en-US" b="1" dirty="0">
                <a:latin typeface="楷体_GB2312" pitchFamily="49" charset="-122"/>
              </a:rPr>
              <a:t>、</a:t>
            </a:r>
            <a:r>
              <a:rPr kumimoji="1" lang="zh-CN" altLang="en-US" b="1" dirty="0">
                <a:solidFill>
                  <a:srgbClr val="0000FF"/>
                </a:solidFill>
                <a:latin typeface="黑体" pitchFamily="2" charset="-122"/>
                <a:ea typeface="黑体" pitchFamily="2" charset="-122"/>
              </a:rPr>
              <a:t>可行性研究</a:t>
            </a:r>
            <a:r>
              <a:rPr kumimoji="1" lang="en-US" altLang="zh-CN" b="1" dirty="0">
                <a:latin typeface="楷体_GB2312" pitchFamily="49" charset="-122"/>
              </a:rPr>
              <a:t>:</a:t>
            </a:r>
            <a:r>
              <a:rPr kumimoji="1" lang="zh-CN" altLang="en-US" b="1" dirty="0">
                <a:latin typeface="楷体_GB2312" pitchFamily="49" charset="-122"/>
              </a:rPr>
              <a:t>确定</a:t>
            </a:r>
            <a:r>
              <a:rPr kumimoji="1" lang="zh-CN" altLang="en-US" b="1" dirty="0"/>
              <a:t>在时间和资源的约束条件下，能否完成指定的任务？包括：</a:t>
            </a:r>
            <a:r>
              <a:rPr kumimoji="1" lang="zh-CN" altLang="en-US" b="1" dirty="0">
                <a:solidFill>
                  <a:srgbClr val="FFC000"/>
                </a:solidFill>
              </a:rPr>
              <a:t>技术可行性、经济可行性、操作可行性、运行可行性、法律可行性</a:t>
            </a:r>
            <a:r>
              <a:rPr kumimoji="1" lang="zh-CN" altLang="en-US" b="1" dirty="0"/>
              <a:t>。若可行，则</a:t>
            </a:r>
            <a:r>
              <a:rPr kumimoji="1" lang="zh-CN" altLang="en-US" b="1" dirty="0">
                <a:latin typeface="楷体_GB2312" pitchFamily="49" charset="-122"/>
              </a:rPr>
              <a:t>制定项目所需费用、资源、时间的开发计划。</a:t>
            </a:r>
          </a:p>
          <a:p>
            <a:pPr marL="565150" indent="-565150">
              <a:lnSpc>
                <a:spcPct val="125000"/>
              </a:lnSpc>
              <a:spcBef>
                <a:spcPct val="30000"/>
              </a:spcBef>
              <a:buClr>
                <a:schemeClr val="tx2"/>
              </a:buClr>
              <a:buFont typeface="Wingdings" pitchFamily="2" charset="2"/>
              <a:buNone/>
            </a:pPr>
            <a:r>
              <a:rPr kumimoji="1" lang="en-US" altLang="zh-CN" b="1" dirty="0">
                <a:latin typeface="楷体_GB2312" pitchFamily="49" charset="-122"/>
              </a:rPr>
              <a:t>3</a:t>
            </a:r>
            <a:r>
              <a:rPr kumimoji="1" lang="zh-CN" altLang="en-US" b="1" dirty="0">
                <a:latin typeface="楷体_GB2312" pitchFamily="49" charset="-122"/>
              </a:rPr>
              <a:t>、</a:t>
            </a:r>
            <a:r>
              <a:rPr kumimoji="1" lang="zh-CN" altLang="en-US" b="1" dirty="0">
                <a:solidFill>
                  <a:srgbClr val="0000FF"/>
                </a:solidFill>
                <a:latin typeface="黑体" pitchFamily="2" charset="-122"/>
                <a:ea typeface="黑体" pitchFamily="2" charset="-122"/>
              </a:rPr>
              <a:t>需求分析</a:t>
            </a:r>
            <a:r>
              <a:rPr kumimoji="1" lang="zh-CN" altLang="en-US" b="1" dirty="0">
                <a:latin typeface="楷体_GB2312" pitchFamily="49" charset="-122"/>
              </a:rPr>
              <a:t>：准确地确定</a:t>
            </a:r>
            <a:r>
              <a:rPr kumimoji="1" lang="zh-CN" altLang="en-US" b="1" dirty="0"/>
              <a:t>“</a:t>
            </a:r>
            <a:r>
              <a:rPr kumimoji="1" lang="zh-CN" altLang="en-US" b="1" dirty="0">
                <a:latin typeface="楷体_GB2312" pitchFamily="49" charset="-122"/>
              </a:rPr>
              <a:t>软件系统必须做什么</a:t>
            </a:r>
            <a:r>
              <a:rPr kumimoji="1" lang="zh-CN" altLang="en-US" b="1" dirty="0"/>
              <a:t>”</a:t>
            </a:r>
            <a:r>
              <a:rPr kumimoji="1" lang="zh-CN" altLang="en-US" b="1" dirty="0">
                <a:latin typeface="楷体_GB2312" pitchFamily="49" charset="-122"/>
              </a:rPr>
              <a:t>，即明确目标系统必须具备的功能和对系统的约束。</a:t>
            </a:r>
          </a:p>
        </p:txBody>
      </p:sp>
      <p:sp>
        <p:nvSpPr>
          <p:cNvPr id="46083" name="Rectangle 6"/>
          <p:cNvSpPr>
            <a:spLocks noGrp="1" noChangeArrowheads="1"/>
          </p:cNvSpPr>
          <p:nvPr>
            <p:ph type="title" idx="4294967295"/>
          </p:nvPr>
        </p:nvSpPr>
        <p:spPr bwMode="auto">
          <a:xfrm>
            <a:off x="395288" y="188913"/>
            <a:ext cx="8208962" cy="647700"/>
          </a:xfrm>
          <a:prstGeom prst="rect">
            <a:avLst/>
          </a:prstGeom>
          <a:gradFill rotWithShape="1">
            <a:gsLst>
              <a:gs pos="0">
                <a:srgbClr val="CCFF99"/>
              </a:gs>
              <a:gs pos="100000">
                <a:srgbClr val="0000FF"/>
              </a:gs>
            </a:gsLst>
            <a:lin ang="0" scaled="1"/>
          </a:gra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pPr>
            <a:r>
              <a:rPr lang="zh-CN" altLang="en-US" sz="3800">
                <a:solidFill>
                  <a:schemeClr val="tx1"/>
                </a:solidFill>
                <a:ea typeface="黑体" pitchFamily="2" charset="-122"/>
              </a:rPr>
              <a:t>软件生存周期</a:t>
            </a:r>
            <a:r>
              <a:rPr lang="en-US" altLang="zh-CN" sz="3800">
                <a:solidFill>
                  <a:schemeClr val="tx1"/>
                </a:solidFill>
                <a:latin typeface="Arial" charset="0"/>
                <a:ea typeface="黑体" pitchFamily="2" charset="-122"/>
              </a:rPr>
              <a:t>—</a:t>
            </a:r>
            <a:r>
              <a:rPr lang="zh-CN" altLang="en-US" sz="3800">
                <a:solidFill>
                  <a:schemeClr val="tx1"/>
                </a:solidFill>
                <a:ea typeface="黑体" pitchFamily="2" charset="-122"/>
              </a:rPr>
              <a:t>软件定义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slide(fromBottom)">
                                      <p:cBhvr>
                                        <p:cTn id="7" dur="500"/>
                                        <p:tgtEl>
                                          <p:spTgt spid="31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slide(fromBottom)">
                                      <p:cBhvr>
                                        <p:cTn id="12" dur="500"/>
                                        <p:tgtEl>
                                          <p:spTgt spid="318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Effect transition="in" filter="slide(fromBottom)">
                                      <p:cBhvr>
                                        <p:cTn id="17" dur="500"/>
                                        <p:tgtEl>
                                          <p:spTgt spid="318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Effect transition="in" filter="slide(fromBottom)">
                                      <p:cBhvr>
                                        <p:cTn id="22" dur="500"/>
                                        <p:tgtEl>
                                          <p:spTgt spid="318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bwMode="auto">
          <a:xfrm>
            <a:off x="504825" y="284163"/>
            <a:ext cx="8064500" cy="650875"/>
          </a:xfrm>
          <a:prstGeom prst="rect">
            <a:avLst/>
          </a:prstGeom>
          <a:gradFill rotWithShape="1">
            <a:gsLst>
              <a:gs pos="0">
                <a:srgbClr val="CCFF99"/>
              </a:gs>
              <a:gs pos="100000">
                <a:srgbClr val="0000FF"/>
              </a:gs>
            </a:gsLst>
            <a:lin ang="0" scaled="1"/>
          </a:gra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pPr>
            <a:r>
              <a:rPr lang="zh-CN" altLang="en-US" sz="3800">
                <a:solidFill>
                  <a:schemeClr val="tx1"/>
                </a:solidFill>
                <a:ea typeface="黑体" pitchFamily="2" charset="-122"/>
              </a:rPr>
              <a:t>软件生存周期</a:t>
            </a:r>
            <a:r>
              <a:rPr lang="en-US" altLang="zh-CN" sz="3800">
                <a:solidFill>
                  <a:schemeClr val="tx1"/>
                </a:solidFill>
                <a:latin typeface="Arial" charset="0"/>
                <a:ea typeface="黑体" pitchFamily="2" charset="-122"/>
              </a:rPr>
              <a:t>—</a:t>
            </a:r>
            <a:r>
              <a:rPr lang="zh-CN" altLang="en-US" sz="3800">
                <a:solidFill>
                  <a:schemeClr val="tx1"/>
                </a:solidFill>
                <a:ea typeface="黑体" pitchFamily="2" charset="-122"/>
              </a:rPr>
              <a:t>软件开发</a:t>
            </a:r>
          </a:p>
        </p:txBody>
      </p:sp>
      <p:sp>
        <p:nvSpPr>
          <p:cNvPr id="319491" name="Rectangle 3"/>
          <p:cNvSpPr>
            <a:spLocks noChangeArrowheads="1"/>
          </p:cNvSpPr>
          <p:nvPr/>
        </p:nvSpPr>
        <p:spPr bwMode="auto">
          <a:xfrm>
            <a:off x="811213" y="1268413"/>
            <a:ext cx="8153400" cy="462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65150" indent="-565150">
              <a:lnSpc>
                <a:spcPct val="115000"/>
              </a:lnSpc>
              <a:spcBef>
                <a:spcPct val="30000"/>
              </a:spcBef>
              <a:buClr>
                <a:schemeClr val="tx2"/>
              </a:buClr>
              <a:buFont typeface="Wingdings" pitchFamily="2" charset="2"/>
              <a:buNone/>
            </a:pPr>
            <a:r>
              <a:rPr kumimoji="1" lang="en-US" altLang="zh-CN" b="1" dirty="0">
                <a:latin typeface="楷体_GB2312" pitchFamily="49" charset="-122"/>
              </a:rPr>
              <a:t>1</a:t>
            </a:r>
            <a:r>
              <a:rPr kumimoji="1" lang="zh-CN" altLang="en-US" b="1" dirty="0">
                <a:latin typeface="楷体_GB2312" pitchFamily="49" charset="-122"/>
              </a:rPr>
              <a:t>、</a:t>
            </a:r>
            <a:r>
              <a:rPr kumimoji="1" lang="zh-CN" altLang="en-US" b="1" dirty="0">
                <a:solidFill>
                  <a:srgbClr val="0000FF"/>
                </a:solidFill>
                <a:latin typeface="黑体" pitchFamily="2" charset="-122"/>
                <a:ea typeface="黑体" pitchFamily="2" charset="-122"/>
              </a:rPr>
              <a:t>总体</a:t>
            </a:r>
            <a:r>
              <a:rPr kumimoji="1" lang="en-US" altLang="zh-CN" b="1" dirty="0">
                <a:solidFill>
                  <a:srgbClr val="0000FF"/>
                </a:solidFill>
                <a:latin typeface="黑体" pitchFamily="2" charset="-122"/>
                <a:ea typeface="黑体" pitchFamily="2" charset="-122"/>
              </a:rPr>
              <a:t>(</a:t>
            </a:r>
            <a:r>
              <a:rPr kumimoji="1" lang="zh-CN" altLang="en-US" b="1" dirty="0">
                <a:solidFill>
                  <a:srgbClr val="0000FF"/>
                </a:solidFill>
                <a:latin typeface="黑体" pitchFamily="2" charset="-122"/>
                <a:ea typeface="黑体" pitchFamily="2" charset="-122"/>
              </a:rPr>
              <a:t>概要</a:t>
            </a:r>
            <a:r>
              <a:rPr kumimoji="1" lang="en-US" altLang="zh-CN" b="1" dirty="0">
                <a:solidFill>
                  <a:srgbClr val="0000FF"/>
                </a:solidFill>
                <a:latin typeface="黑体" pitchFamily="2" charset="-122"/>
                <a:ea typeface="黑体" pitchFamily="2" charset="-122"/>
              </a:rPr>
              <a:t>)</a:t>
            </a:r>
            <a:r>
              <a:rPr kumimoji="1" lang="zh-CN" altLang="en-US" b="1" dirty="0">
                <a:solidFill>
                  <a:srgbClr val="0000FF"/>
                </a:solidFill>
                <a:latin typeface="黑体" pitchFamily="2" charset="-122"/>
                <a:ea typeface="黑体" pitchFamily="2" charset="-122"/>
              </a:rPr>
              <a:t>设计</a:t>
            </a:r>
            <a:r>
              <a:rPr kumimoji="1" lang="zh-CN" altLang="en-US" b="1" dirty="0">
                <a:latin typeface="楷体_GB2312" pitchFamily="49" charset="-122"/>
              </a:rPr>
              <a:t>：确定在总体上应该怎样实现目标系统，包括系统的软件结构设计、接口设计和数据结构设计。</a:t>
            </a:r>
            <a:r>
              <a:rPr kumimoji="1" lang="en-US" altLang="zh-CN" b="1" dirty="0">
                <a:latin typeface="楷体_GB2312" pitchFamily="49" charset="-122"/>
              </a:rPr>
              <a:t>--</a:t>
            </a:r>
            <a:r>
              <a:rPr kumimoji="1" lang="zh-CN" altLang="en-US" b="1" dirty="0">
                <a:latin typeface="楷体_GB2312" pitchFamily="49" charset="-122"/>
              </a:rPr>
              <a:t>软件架构设计</a:t>
            </a:r>
          </a:p>
          <a:p>
            <a:pPr marL="565150" indent="-565150">
              <a:lnSpc>
                <a:spcPct val="115000"/>
              </a:lnSpc>
              <a:spcBef>
                <a:spcPct val="30000"/>
              </a:spcBef>
              <a:buClr>
                <a:schemeClr val="tx2"/>
              </a:buClr>
              <a:buFont typeface="Wingdings" pitchFamily="2" charset="2"/>
              <a:buNone/>
            </a:pPr>
            <a:r>
              <a:rPr kumimoji="1" lang="en-US" altLang="zh-CN" b="1" dirty="0">
                <a:latin typeface="楷体_GB2312" pitchFamily="49" charset="-122"/>
              </a:rPr>
              <a:t>2</a:t>
            </a:r>
            <a:r>
              <a:rPr kumimoji="1" lang="zh-CN" altLang="en-US" b="1" dirty="0">
                <a:latin typeface="楷体_GB2312" pitchFamily="49" charset="-122"/>
              </a:rPr>
              <a:t>、</a:t>
            </a:r>
            <a:r>
              <a:rPr kumimoji="1" lang="zh-CN" altLang="en-US" b="1" dirty="0">
                <a:solidFill>
                  <a:srgbClr val="0000FF"/>
                </a:solidFill>
                <a:latin typeface="黑体" pitchFamily="2" charset="-122"/>
                <a:ea typeface="黑体" pitchFamily="2" charset="-122"/>
              </a:rPr>
              <a:t>详细设计</a:t>
            </a:r>
            <a:r>
              <a:rPr kumimoji="1" lang="zh-CN" altLang="en-US" b="1" dirty="0">
                <a:latin typeface="楷体_GB2312" pitchFamily="49" charset="-122"/>
              </a:rPr>
              <a:t>：对软件结构中的模块进行精确描述</a:t>
            </a:r>
            <a:r>
              <a:rPr kumimoji="1" lang="en-US" altLang="zh-CN" b="1" dirty="0"/>
              <a:t>—</a:t>
            </a:r>
            <a:r>
              <a:rPr kumimoji="1" lang="zh-CN" altLang="en-US" b="1" dirty="0">
                <a:latin typeface="楷体_GB2312" pitchFamily="49" charset="-122"/>
              </a:rPr>
              <a:t>算法设计。</a:t>
            </a:r>
          </a:p>
          <a:p>
            <a:pPr marL="565150" indent="-565150">
              <a:lnSpc>
                <a:spcPct val="115000"/>
              </a:lnSpc>
              <a:spcBef>
                <a:spcPct val="30000"/>
              </a:spcBef>
              <a:buClr>
                <a:schemeClr val="tx2"/>
              </a:buClr>
              <a:buFont typeface="Wingdings" pitchFamily="2" charset="2"/>
              <a:buNone/>
            </a:pPr>
            <a:r>
              <a:rPr kumimoji="1" lang="en-US" altLang="zh-CN" b="1" dirty="0">
                <a:latin typeface="楷体_GB2312" pitchFamily="49" charset="-122"/>
              </a:rPr>
              <a:t>3</a:t>
            </a:r>
            <a:r>
              <a:rPr kumimoji="1" lang="zh-CN" altLang="en-US" b="1" dirty="0">
                <a:latin typeface="楷体_GB2312" pitchFamily="49" charset="-122"/>
              </a:rPr>
              <a:t>、</a:t>
            </a:r>
            <a:r>
              <a:rPr kumimoji="1" lang="zh-CN" altLang="en-US" b="1" dirty="0">
                <a:solidFill>
                  <a:srgbClr val="0000FF"/>
                </a:solidFill>
                <a:latin typeface="黑体" pitchFamily="2" charset="-122"/>
                <a:ea typeface="黑体" pitchFamily="2" charset="-122"/>
              </a:rPr>
              <a:t>编码及模块测试</a:t>
            </a:r>
            <a:r>
              <a:rPr kumimoji="1" lang="zh-CN" altLang="en-US" b="1" dirty="0">
                <a:latin typeface="楷体_GB2312" pitchFamily="49" charset="-122"/>
              </a:rPr>
              <a:t>：把模块算法转换成特定程序设计语言的正确的、容易理解、容易维护的程序模块。</a:t>
            </a:r>
          </a:p>
          <a:p>
            <a:pPr marL="565150" indent="-565150">
              <a:lnSpc>
                <a:spcPct val="115000"/>
              </a:lnSpc>
              <a:spcBef>
                <a:spcPct val="30000"/>
              </a:spcBef>
              <a:buClr>
                <a:schemeClr val="tx2"/>
              </a:buClr>
              <a:buFont typeface="Wingdings" pitchFamily="2" charset="2"/>
              <a:buNone/>
            </a:pPr>
            <a:r>
              <a:rPr kumimoji="1" lang="en-US" altLang="zh-CN" b="1" dirty="0">
                <a:latin typeface="楷体_GB2312" pitchFamily="49" charset="-122"/>
              </a:rPr>
              <a:t>4</a:t>
            </a:r>
            <a:r>
              <a:rPr kumimoji="1" lang="zh-CN" altLang="en-US" b="1" dirty="0">
                <a:latin typeface="楷体_GB2312" pitchFamily="49" charset="-122"/>
              </a:rPr>
              <a:t>、</a:t>
            </a:r>
            <a:r>
              <a:rPr kumimoji="1" lang="zh-CN" altLang="en-US" b="1" dirty="0">
                <a:solidFill>
                  <a:srgbClr val="0000FF"/>
                </a:solidFill>
                <a:latin typeface="黑体" pitchFamily="2" charset="-122"/>
                <a:ea typeface="黑体" pitchFamily="2" charset="-122"/>
              </a:rPr>
              <a:t>综合测试</a:t>
            </a:r>
            <a:r>
              <a:rPr kumimoji="1" lang="zh-CN" altLang="en-US" b="1" dirty="0">
                <a:latin typeface="楷体_GB2312" pitchFamily="49" charset="-122"/>
              </a:rPr>
              <a:t>：发现和纠正程序中的错误，保证软件功能和性能符合需求规格说明书规定的要求。包括集成测试、确认测试和系统测试。</a:t>
            </a:r>
          </a:p>
        </p:txBody>
      </p:sp>
      <p:grpSp>
        <p:nvGrpSpPr>
          <p:cNvPr id="319495" name="Group 7"/>
          <p:cNvGrpSpPr>
            <a:grpSpLocks/>
          </p:cNvGrpSpPr>
          <p:nvPr/>
        </p:nvGrpSpPr>
        <p:grpSpPr bwMode="auto">
          <a:xfrm>
            <a:off x="106363" y="1557338"/>
            <a:ext cx="793750" cy="1296987"/>
            <a:chOff x="67" y="981"/>
            <a:chExt cx="500" cy="817"/>
          </a:xfrm>
        </p:grpSpPr>
        <p:sp>
          <p:nvSpPr>
            <p:cNvPr id="47112" name="AutoShape 4"/>
            <p:cNvSpPr>
              <a:spLocks/>
            </p:cNvSpPr>
            <p:nvPr/>
          </p:nvSpPr>
          <p:spPr bwMode="auto">
            <a:xfrm>
              <a:off x="340" y="981"/>
              <a:ext cx="227" cy="817"/>
            </a:xfrm>
            <a:prstGeom prst="leftBrace">
              <a:avLst>
                <a:gd name="adj1" fmla="val 299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3" name="Rectangle 6"/>
            <p:cNvSpPr>
              <a:spLocks noChangeArrowheads="1"/>
            </p:cNvSpPr>
            <p:nvPr/>
          </p:nvSpPr>
          <p:spPr bwMode="auto">
            <a:xfrm>
              <a:off x="67" y="1207"/>
              <a:ext cx="5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800000"/>
                  </a:solidFill>
                  <a:latin typeface="华文中宋" pitchFamily="2" charset="-122"/>
                  <a:ea typeface="华文中宋" pitchFamily="2" charset="-122"/>
                </a:rPr>
                <a:t>系统</a:t>
              </a:r>
            </a:p>
            <a:p>
              <a:r>
                <a:rPr lang="zh-CN" altLang="en-US">
                  <a:solidFill>
                    <a:srgbClr val="800000"/>
                  </a:solidFill>
                  <a:latin typeface="华文中宋" pitchFamily="2" charset="-122"/>
                  <a:ea typeface="华文中宋" pitchFamily="2" charset="-122"/>
                </a:rPr>
                <a:t>设计</a:t>
              </a:r>
            </a:p>
          </p:txBody>
        </p:sp>
      </p:grpSp>
      <p:grpSp>
        <p:nvGrpSpPr>
          <p:cNvPr id="319496" name="Group 8"/>
          <p:cNvGrpSpPr>
            <a:grpSpLocks/>
          </p:cNvGrpSpPr>
          <p:nvPr/>
        </p:nvGrpSpPr>
        <p:grpSpPr bwMode="auto">
          <a:xfrm>
            <a:off x="322263" y="3860800"/>
            <a:ext cx="793750" cy="1296988"/>
            <a:chOff x="67" y="981"/>
            <a:chExt cx="500" cy="817"/>
          </a:xfrm>
        </p:grpSpPr>
        <p:sp>
          <p:nvSpPr>
            <p:cNvPr id="47110" name="AutoShape 9"/>
            <p:cNvSpPr>
              <a:spLocks/>
            </p:cNvSpPr>
            <p:nvPr/>
          </p:nvSpPr>
          <p:spPr bwMode="auto">
            <a:xfrm>
              <a:off x="340" y="981"/>
              <a:ext cx="227" cy="817"/>
            </a:xfrm>
            <a:prstGeom prst="leftBrace">
              <a:avLst>
                <a:gd name="adj1" fmla="val 299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1" name="Rectangle 10"/>
            <p:cNvSpPr>
              <a:spLocks noChangeArrowheads="1"/>
            </p:cNvSpPr>
            <p:nvPr/>
          </p:nvSpPr>
          <p:spPr bwMode="auto">
            <a:xfrm>
              <a:off x="67" y="1207"/>
              <a:ext cx="5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800000"/>
                  </a:solidFill>
                  <a:latin typeface="华文中宋" pitchFamily="2" charset="-122"/>
                  <a:ea typeface="华文中宋" pitchFamily="2" charset="-122"/>
                </a:rPr>
                <a:t>系统</a:t>
              </a:r>
            </a:p>
            <a:p>
              <a:r>
                <a:rPr lang="zh-CN" altLang="en-US">
                  <a:solidFill>
                    <a:srgbClr val="800000"/>
                  </a:solidFill>
                  <a:latin typeface="华文中宋" pitchFamily="2" charset="-122"/>
                  <a:ea typeface="华文中宋" pitchFamily="2" charset="-122"/>
                </a:rPr>
                <a:t>实现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slide(fromBottom)">
                                      <p:cBhvr>
                                        <p:cTn id="7" dur="500"/>
                                        <p:tgtEl>
                                          <p:spTgt spid="319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9491">
                                            <p:txEl>
                                              <p:pRg st="1" end="1"/>
                                            </p:txEl>
                                          </p:spTgt>
                                        </p:tgtEl>
                                        <p:attrNameLst>
                                          <p:attrName>style.visibility</p:attrName>
                                        </p:attrNameLst>
                                      </p:cBhvr>
                                      <p:to>
                                        <p:strVal val="visible"/>
                                      </p:to>
                                    </p:set>
                                    <p:animEffect transition="in" filter="slide(fromBottom)">
                                      <p:cBhvr>
                                        <p:cTn id="12" dur="500"/>
                                        <p:tgtEl>
                                          <p:spTgt spid="319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9491">
                                            <p:txEl>
                                              <p:pRg st="2" end="2"/>
                                            </p:txEl>
                                          </p:spTgt>
                                        </p:tgtEl>
                                        <p:attrNameLst>
                                          <p:attrName>style.visibility</p:attrName>
                                        </p:attrNameLst>
                                      </p:cBhvr>
                                      <p:to>
                                        <p:strVal val="visible"/>
                                      </p:to>
                                    </p:set>
                                    <p:animEffect transition="in" filter="slide(fromBottom)">
                                      <p:cBhvr>
                                        <p:cTn id="17" dur="500"/>
                                        <p:tgtEl>
                                          <p:spTgt spid="319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19491">
                                            <p:txEl>
                                              <p:pRg st="3" end="3"/>
                                            </p:txEl>
                                          </p:spTgt>
                                        </p:tgtEl>
                                        <p:attrNameLst>
                                          <p:attrName>style.visibility</p:attrName>
                                        </p:attrNameLst>
                                      </p:cBhvr>
                                      <p:to>
                                        <p:strVal val="visible"/>
                                      </p:to>
                                    </p:set>
                                    <p:animEffect transition="in" filter="slide(fromBottom)">
                                      <p:cBhvr>
                                        <p:cTn id="22" dur="500"/>
                                        <p:tgtEl>
                                          <p:spTgt spid="319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9495"/>
                                        </p:tgtEl>
                                        <p:attrNameLst>
                                          <p:attrName>style.visibility</p:attrName>
                                        </p:attrNameLst>
                                      </p:cBhvr>
                                      <p:to>
                                        <p:strVal val="visible"/>
                                      </p:to>
                                    </p:set>
                                    <p:animEffect transition="in" filter="blinds(horizontal)">
                                      <p:cBhvr>
                                        <p:cTn id="27" dur="500"/>
                                        <p:tgtEl>
                                          <p:spTgt spid="319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9496"/>
                                        </p:tgtEl>
                                        <p:attrNameLst>
                                          <p:attrName>style.visibility</p:attrName>
                                        </p:attrNameLst>
                                      </p:cBhvr>
                                      <p:to>
                                        <p:strVal val="visible"/>
                                      </p:to>
                                    </p:set>
                                    <p:animEffect transition="in" filter="blinds(horizontal)">
                                      <p:cBhvr>
                                        <p:cTn id="32" dur="500"/>
                                        <p:tgtEl>
                                          <p:spTgt spid="319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bwMode="auto">
          <a:xfrm>
            <a:off x="395288" y="260350"/>
            <a:ext cx="8208962" cy="576263"/>
          </a:xfrm>
          <a:prstGeom prst="rect">
            <a:avLst/>
          </a:prstGeom>
          <a:gradFill rotWithShape="1">
            <a:gsLst>
              <a:gs pos="0">
                <a:srgbClr val="CCFF99"/>
              </a:gs>
              <a:gs pos="100000">
                <a:srgbClr val="0000FF"/>
              </a:gs>
            </a:gsLst>
            <a:lin ang="0" scaled="1"/>
          </a:gra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pPr>
            <a:r>
              <a:rPr lang="zh-CN" altLang="en-US" sz="3800">
                <a:solidFill>
                  <a:schemeClr val="tx1"/>
                </a:solidFill>
                <a:ea typeface="黑体" pitchFamily="2" charset="-122"/>
              </a:rPr>
              <a:t>软件生存周期</a:t>
            </a:r>
            <a:r>
              <a:rPr lang="en-US" altLang="zh-CN" sz="3800">
                <a:solidFill>
                  <a:schemeClr val="tx1"/>
                </a:solidFill>
                <a:latin typeface="Arial" charset="0"/>
                <a:ea typeface="黑体" pitchFamily="2" charset="-122"/>
              </a:rPr>
              <a:t>—</a:t>
            </a:r>
            <a:r>
              <a:rPr lang="zh-CN" altLang="en-US" sz="3800">
                <a:solidFill>
                  <a:schemeClr val="tx1"/>
                </a:solidFill>
                <a:ea typeface="黑体" pitchFamily="2" charset="-122"/>
              </a:rPr>
              <a:t>软件运行与维护</a:t>
            </a:r>
          </a:p>
        </p:txBody>
      </p:sp>
      <p:sp>
        <p:nvSpPr>
          <p:cNvPr id="320515" name="Rectangle 3"/>
          <p:cNvSpPr>
            <a:spLocks noChangeArrowheads="1"/>
          </p:cNvSpPr>
          <p:nvPr/>
        </p:nvSpPr>
        <p:spPr bwMode="auto">
          <a:xfrm>
            <a:off x="395288" y="1341438"/>
            <a:ext cx="8153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69925">
              <a:lnSpc>
                <a:spcPct val="115000"/>
              </a:lnSpc>
              <a:spcBef>
                <a:spcPct val="35000"/>
              </a:spcBef>
              <a:buClr>
                <a:schemeClr val="tx2"/>
              </a:buClr>
              <a:buFont typeface="Wingdings" pitchFamily="2" charset="2"/>
              <a:buNone/>
            </a:pPr>
            <a:r>
              <a:rPr kumimoji="1" lang="zh-CN" altLang="en-US" sz="2800" b="1" dirty="0">
                <a:latin typeface="楷体_GB2312" pitchFamily="49" charset="-122"/>
              </a:rPr>
              <a:t>软件投入使用后继续对软件的查错、纠错和改进。使系统持久地满足用户的需要。包括：</a:t>
            </a:r>
          </a:p>
          <a:p>
            <a:pPr indent="669925">
              <a:spcBef>
                <a:spcPct val="35000"/>
              </a:spcBef>
              <a:buClr>
                <a:schemeClr val="accent2"/>
              </a:buClr>
              <a:buSzPct val="80000"/>
              <a:buFont typeface="Wingdings" pitchFamily="2" charset="2"/>
              <a:buNone/>
            </a:pPr>
            <a:r>
              <a:rPr kumimoji="1" lang="zh-CN" altLang="en-US" sz="2800" b="1" dirty="0">
                <a:latin typeface="楷体_GB2312" pitchFamily="49" charset="-122"/>
              </a:rPr>
              <a:t>   </a:t>
            </a:r>
            <a:r>
              <a:rPr kumimoji="1" lang="zh-CN" altLang="en-US" sz="2800" b="1" dirty="0">
                <a:solidFill>
                  <a:srgbClr val="FFC000"/>
                </a:solidFill>
                <a:latin typeface="楷体_GB2312" pitchFamily="49" charset="-122"/>
              </a:rPr>
              <a:t>改正性维护</a:t>
            </a:r>
          </a:p>
          <a:p>
            <a:pPr indent="669925">
              <a:spcBef>
                <a:spcPct val="35000"/>
              </a:spcBef>
              <a:buClr>
                <a:schemeClr val="accent2"/>
              </a:buClr>
              <a:buSzPct val="80000"/>
              <a:buFont typeface="Wingdings" pitchFamily="2" charset="2"/>
              <a:buNone/>
            </a:pPr>
            <a:r>
              <a:rPr kumimoji="1" lang="zh-CN" altLang="en-US" sz="2800" b="1" dirty="0">
                <a:solidFill>
                  <a:srgbClr val="0000FF"/>
                </a:solidFill>
                <a:latin typeface="楷体_GB2312" pitchFamily="49" charset="-122"/>
              </a:rPr>
              <a:t>   </a:t>
            </a:r>
            <a:r>
              <a:rPr kumimoji="1" lang="zh-CN" altLang="en-US" sz="2800" b="1" dirty="0">
                <a:solidFill>
                  <a:srgbClr val="FF0000"/>
                </a:solidFill>
                <a:latin typeface="楷体_GB2312" pitchFamily="49" charset="-122"/>
              </a:rPr>
              <a:t>适应性维护</a:t>
            </a:r>
          </a:p>
          <a:p>
            <a:pPr indent="669925">
              <a:spcBef>
                <a:spcPct val="35000"/>
              </a:spcBef>
              <a:buClr>
                <a:schemeClr val="accent2"/>
              </a:buClr>
              <a:buSzPct val="80000"/>
              <a:buFont typeface="Wingdings" pitchFamily="2" charset="2"/>
              <a:buNone/>
            </a:pPr>
            <a:r>
              <a:rPr kumimoji="1" lang="zh-CN" altLang="en-US" sz="2800" b="1" dirty="0">
                <a:solidFill>
                  <a:srgbClr val="0000FF"/>
                </a:solidFill>
                <a:latin typeface="楷体_GB2312" pitchFamily="49" charset="-122"/>
              </a:rPr>
              <a:t>   </a:t>
            </a:r>
            <a:r>
              <a:rPr kumimoji="1" lang="zh-CN" altLang="en-US" sz="2800" b="1" dirty="0">
                <a:solidFill>
                  <a:schemeClr val="accent1">
                    <a:lumMod val="75000"/>
                  </a:schemeClr>
                </a:solidFill>
                <a:latin typeface="楷体_GB2312" pitchFamily="49" charset="-122"/>
              </a:rPr>
              <a:t>完善性维护</a:t>
            </a:r>
          </a:p>
          <a:p>
            <a:pPr indent="669925">
              <a:spcBef>
                <a:spcPct val="35000"/>
              </a:spcBef>
              <a:buClr>
                <a:schemeClr val="accent2"/>
              </a:buClr>
              <a:buSzPct val="80000"/>
              <a:buFont typeface="Wingdings" pitchFamily="2" charset="2"/>
              <a:buNone/>
            </a:pPr>
            <a:r>
              <a:rPr kumimoji="1" lang="zh-CN" altLang="en-US" sz="2800" b="1" dirty="0">
                <a:solidFill>
                  <a:srgbClr val="0000FF"/>
                </a:solidFill>
                <a:latin typeface="楷体_GB2312" pitchFamily="49" charset="-122"/>
              </a:rPr>
              <a:t>   预防性维护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slide(fromBottom)">
                                      <p:cBhvr>
                                        <p:cTn id="7" dur="500"/>
                                        <p:tgtEl>
                                          <p:spTgt spid="32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slide(fromBottom)">
                                      <p:cBhvr>
                                        <p:cTn id="12" dur="500"/>
                                        <p:tgtEl>
                                          <p:spTgt spid="320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20515">
                                            <p:txEl>
                                              <p:pRg st="2" end="2"/>
                                            </p:txEl>
                                          </p:spTgt>
                                        </p:tgtEl>
                                        <p:attrNameLst>
                                          <p:attrName>style.visibility</p:attrName>
                                        </p:attrNameLst>
                                      </p:cBhvr>
                                      <p:to>
                                        <p:strVal val="visible"/>
                                      </p:to>
                                    </p:set>
                                    <p:animEffect transition="in" filter="slide(fromBottom)">
                                      <p:cBhvr>
                                        <p:cTn id="17" dur="500"/>
                                        <p:tgtEl>
                                          <p:spTgt spid="320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0515">
                                            <p:txEl>
                                              <p:pRg st="3" end="3"/>
                                            </p:txEl>
                                          </p:spTgt>
                                        </p:tgtEl>
                                        <p:attrNameLst>
                                          <p:attrName>style.visibility</p:attrName>
                                        </p:attrNameLst>
                                      </p:cBhvr>
                                      <p:to>
                                        <p:strVal val="visible"/>
                                      </p:to>
                                    </p:set>
                                    <p:animEffect transition="in" filter="slide(fromBottom)">
                                      <p:cBhvr>
                                        <p:cTn id="22" dur="500"/>
                                        <p:tgtEl>
                                          <p:spTgt spid="320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20515">
                                            <p:txEl>
                                              <p:pRg st="4" end="4"/>
                                            </p:txEl>
                                          </p:spTgt>
                                        </p:tgtEl>
                                        <p:attrNameLst>
                                          <p:attrName>style.visibility</p:attrName>
                                        </p:attrNameLst>
                                      </p:cBhvr>
                                      <p:to>
                                        <p:strVal val="visible"/>
                                      </p:to>
                                    </p:set>
                                    <p:animEffect transition="in" filter="slide(fromBottom)">
                                      <p:cBhvr>
                                        <p:cTn id="27" dur="500"/>
                                        <p:tgtEl>
                                          <p:spTgt spid="320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144463" y="836613"/>
            <a:ext cx="8820150" cy="2305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lnSpc>
                <a:spcPct val="12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华文中宋" pitchFamily="2" charset="-122"/>
                <a:ea typeface="华文中宋" pitchFamily="2" charset="-122"/>
              </a:rPr>
              <a:t>    综上所述，</a:t>
            </a:r>
            <a:r>
              <a:rPr lang="zh-CN" dirty="0">
                <a:latin typeface="华文中宋" pitchFamily="2" charset="-122"/>
                <a:ea typeface="华文中宋" pitchFamily="2" charset="-122"/>
              </a:rPr>
              <a:t>软件生命</a:t>
            </a:r>
            <a:r>
              <a:rPr lang="zh-CN" altLang="en-US" dirty="0">
                <a:latin typeface="华文中宋" pitchFamily="2" charset="-122"/>
                <a:ea typeface="华文中宋" pitchFamily="2" charset="-122"/>
              </a:rPr>
              <a:t>周</a:t>
            </a:r>
            <a:r>
              <a:rPr lang="zh-CN" dirty="0">
                <a:latin typeface="华文中宋" pitchFamily="2" charset="-122"/>
                <a:ea typeface="华文中宋" pitchFamily="2" charset="-122"/>
              </a:rPr>
              <a:t>期分</a:t>
            </a:r>
            <a:r>
              <a:rPr lang="zh-CN" altLang="en-US" dirty="0">
                <a:latin typeface="华文中宋" pitchFamily="2" charset="-122"/>
                <a:ea typeface="华文中宋" pitchFamily="2" charset="-122"/>
              </a:rPr>
              <a:t>为</a:t>
            </a:r>
            <a:r>
              <a:rPr lang="zh-CN" altLang="en-US" b="1" dirty="0">
                <a:solidFill>
                  <a:srgbClr val="800000"/>
                </a:solidFill>
                <a:highlight>
                  <a:srgbClr val="FFFF00"/>
                </a:highlight>
                <a:latin typeface="华文中宋" pitchFamily="2" charset="-122"/>
                <a:ea typeface="华文中宋" pitchFamily="2" charset="-122"/>
              </a:rPr>
              <a:t>问题定义</a:t>
            </a:r>
            <a:r>
              <a:rPr lang="zh-CN" altLang="en-US" dirty="0">
                <a:solidFill>
                  <a:srgbClr val="800000"/>
                </a:solidFill>
                <a:latin typeface="华文中宋" pitchFamily="2" charset="-122"/>
                <a:ea typeface="华文中宋" pitchFamily="2" charset="-122"/>
              </a:rPr>
              <a:t>、</a:t>
            </a:r>
            <a:r>
              <a:rPr lang="zh-CN" b="1" dirty="0">
                <a:solidFill>
                  <a:srgbClr val="800000"/>
                </a:solidFill>
                <a:highlight>
                  <a:srgbClr val="00FF00"/>
                </a:highlight>
                <a:latin typeface="华文中宋" pitchFamily="2" charset="-122"/>
                <a:ea typeface="华文中宋" pitchFamily="2" charset="-122"/>
              </a:rPr>
              <a:t>可行性研究与计划</a:t>
            </a:r>
            <a:r>
              <a:rPr lang="zh-CN" dirty="0">
                <a:solidFill>
                  <a:srgbClr val="800000"/>
                </a:solidFill>
                <a:latin typeface="华文中宋" pitchFamily="2" charset="-122"/>
                <a:ea typeface="华文中宋" pitchFamily="2" charset="-122"/>
              </a:rPr>
              <a:t>、</a:t>
            </a:r>
            <a:r>
              <a:rPr lang="zh-CN" b="1" dirty="0">
                <a:solidFill>
                  <a:srgbClr val="800000"/>
                </a:solidFill>
                <a:highlight>
                  <a:srgbClr val="00FFFF"/>
                </a:highlight>
                <a:latin typeface="华文中宋" pitchFamily="2" charset="-122"/>
                <a:ea typeface="华文中宋" pitchFamily="2" charset="-122"/>
              </a:rPr>
              <a:t>需求分析</a:t>
            </a:r>
            <a:r>
              <a:rPr lang="zh-CN" dirty="0">
                <a:solidFill>
                  <a:srgbClr val="800000"/>
                </a:solidFill>
                <a:latin typeface="华文中宋" pitchFamily="2" charset="-122"/>
                <a:ea typeface="华文中宋" pitchFamily="2" charset="-122"/>
              </a:rPr>
              <a:t>、</a:t>
            </a:r>
            <a:r>
              <a:rPr lang="zh-CN" altLang="en-US" b="1" dirty="0">
                <a:solidFill>
                  <a:srgbClr val="800000"/>
                </a:solidFill>
                <a:highlight>
                  <a:srgbClr val="008000"/>
                </a:highlight>
                <a:latin typeface="华文中宋" pitchFamily="2" charset="-122"/>
                <a:ea typeface="华文中宋" pitchFamily="2" charset="-122"/>
              </a:rPr>
              <a:t>总体</a:t>
            </a:r>
            <a:r>
              <a:rPr lang="zh-CN" b="1" dirty="0">
                <a:solidFill>
                  <a:srgbClr val="800000"/>
                </a:solidFill>
                <a:highlight>
                  <a:srgbClr val="008000"/>
                </a:highlight>
                <a:latin typeface="华文中宋" pitchFamily="2" charset="-122"/>
                <a:ea typeface="华文中宋" pitchFamily="2" charset="-122"/>
              </a:rPr>
              <a:t>设计</a:t>
            </a:r>
            <a:r>
              <a:rPr lang="zh-CN" dirty="0">
                <a:solidFill>
                  <a:srgbClr val="800000"/>
                </a:solidFill>
                <a:latin typeface="华文中宋" pitchFamily="2" charset="-122"/>
                <a:ea typeface="华文中宋" pitchFamily="2" charset="-122"/>
              </a:rPr>
              <a:t>、</a:t>
            </a:r>
            <a:r>
              <a:rPr lang="zh-CN" altLang="en-US" b="1" dirty="0">
                <a:solidFill>
                  <a:schemeClr val="accent1">
                    <a:lumMod val="75000"/>
                  </a:schemeClr>
                </a:solidFill>
                <a:latin typeface="华文中宋" pitchFamily="2" charset="-122"/>
                <a:ea typeface="华文中宋" pitchFamily="2" charset="-122"/>
              </a:rPr>
              <a:t>详细设计</a:t>
            </a:r>
            <a:r>
              <a:rPr lang="zh-CN" dirty="0">
                <a:solidFill>
                  <a:srgbClr val="800000"/>
                </a:solidFill>
                <a:latin typeface="华文中宋" pitchFamily="2" charset="-122"/>
                <a:ea typeface="华文中宋" pitchFamily="2" charset="-122"/>
              </a:rPr>
              <a:t>、</a:t>
            </a:r>
            <a:r>
              <a:rPr lang="zh-CN" altLang="en-US" b="1" dirty="0">
                <a:solidFill>
                  <a:srgbClr val="FFC000"/>
                </a:solidFill>
                <a:latin typeface="华文中宋" pitchFamily="2" charset="-122"/>
                <a:ea typeface="华文中宋" pitchFamily="2" charset="-122"/>
              </a:rPr>
              <a:t>编码和单元</a:t>
            </a:r>
            <a:r>
              <a:rPr lang="zh-CN" b="1" dirty="0">
                <a:solidFill>
                  <a:srgbClr val="FFC000"/>
                </a:solidFill>
                <a:latin typeface="华文中宋" pitchFamily="2" charset="-122"/>
                <a:ea typeface="华文中宋" pitchFamily="2" charset="-122"/>
              </a:rPr>
              <a:t>测试</a:t>
            </a:r>
            <a:r>
              <a:rPr lang="zh-CN" dirty="0">
                <a:solidFill>
                  <a:srgbClr val="800000"/>
                </a:solidFill>
                <a:latin typeface="华文中宋" pitchFamily="2" charset="-122"/>
                <a:ea typeface="华文中宋" pitchFamily="2" charset="-122"/>
              </a:rPr>
              <a:t>、</a:t>
            </a:r>
            <a:r>
              <a:rPr lang="zh-CN" altLang="en-US" b="1" dirty="0">
                <a:solidFill>
                  <a:schemeClr val="bg1">
                    <a:lumMod val="85000"/>
                  </a:schemeClr>
                </a:solidFill>
                <a:latin typeface="华文中宋" pitchFamily="2" charset="-122"/>
                <a:ea typeface="华文中宋" pitchFamily="2" charset="-122"/>
              </a:rPr>
              <a:t>综合测试</a:t>
            </a:r>
            <a:r>
              <a:rPr lang="zh-CN" altLang="en-US" dirty="0">
                <a:solidFill>
                  <a:srgbClr val="800000"/>
                </a:solidFill>
                <a:latin typeface="华文中宋" pitchFamily="2" charset="-122"/>
                <a:ea typeface="华文中宋" pitchFamily="2" charset="-122"/>
              </a:rPr>
              <a:t>、</a:t>
            </a:r>
            <a:r>
              <a:rPr lang="zh-CN" b="1" dirty="0">
                <a:solidFill>
                  <a:srgbClr val="00B0F0"/>
                </a:solidFill>
                <a:latin typeface="华文中宋" pitchFamily="2" charset="-122"/>
                <a:ea typeface="华文中宋" pitchFamily="2" charset="-122"/>
              </a:rPr>
              <a:t>运行与维护</a:t>
            </a:r>
            <a:r>
              <a:rPr lang="en-US" altLang="zh-CN" dirty="0">
                <a:latin typeface="华文中宋" pitchFamily="2" charset="-122"/>
                <a:ea typeface="华文中宋" pitchFamily="2" charset="-122"/>
              </a:rPr>
              <a:t>8</a:t>
            </a:r>
            <a:r>
              <a:rPr lang="zh-CN" dirty="0">
                <a:latin typeface="华文中宋" pitchFamily="2" charset="-122"/>
                <a:ea typeface="华文中宋" pitchFamily="2" charset="-122"/>
              </a:rPr>
              <a:t>个阶段，每个阶段都有明确的任务，并需产生一定规格的文档资料交付给下一阶段，下一阶段在上阶段交付的文档的基础上继续开展工作。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2769">
                                            <p:txEl>
                                              <p:pRg st="0" end="0"/>
                                            </p:txEl>
                                          </p:spTgt>
                                        </p:tgtEl>
                                        <p:attrNameLst>
                                          <p:attrName>style.visibility</p:attrName>
                                        </p:attrNameLst>
                                      </p:cBhvr>
                                      <p:to>
                                        <p:strVal val="visible"/>
                                      </p:to>
                                    </p:set>
                                    <p:animEffect transition="in" filter="box(in)">
                                      <p:cBhvr additive="repl">
                                        <p:cTn id="7" dur="500"/>
                                        <p:tgtEl>
                                          <p:spTgt spid="327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subTitle" idx="4294967295"/>
          </p:nvPr>
        </p:nvSpPr>
        <p:spPr bwMode="auto">
          <a:xfrm>
            <a:off x="304800" y="533400"/>
            <a:ext cx="8659813" cy="59912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0"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0">
                <a:solidFill>
                  <a:srgbClr val="3333FF"/>
                </a:solidFill>
                <a:latin typeface="华文中宋" pitchFamily="2" charset="-122"/>
                <a:ea typeface="华文中宋" pitchFamily="2" charset="-122"/>
              </a:rPr>
              <a:t>3. </a:t>
            </a:r>
            <a:r>
              <a:rPr lang="zh-CN" sz="3200" b="0">
                <a:solidFill>
                  <a:srgbClr val="3333FF"/>
                </a:solidFill>
                <a:latin typeface="华文中宋" pitchFamily="2" charset="-122"/>
                <a:ea typeface="华文中宋" pitchFamily="2" charset="-122"/>
              </a:rPr>
              <a:t>软件生命期模型</a:t>
            </a:r>
          </a:p>
          <a:p>
            <a:pPr marL="0" indent="0" defTabSz="449263" eaLnBrk="1" hangingPunct="1">
              <a:lnSpc>
                <a:spcPct val="130000"/>
              </a:lnSpc>
              <a:spcBef>
                <a:spcPts val="120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a:latin typeface="华文中宋" pitchFamily="2" charset="-122"/>
                <a:ea typeface="华文中宋" pitchFamily="2" charset="-122"/>
              </a:rPr>
              <a:t>（由于其形状似</a:t>
            </a:r>
            <a:r>
              <a:rPr lang="zh-CN" sz="2400" b="0">
                <a:solidFill>
                  <a:schemeClr val="accent2"/>
                </a:solidFill>
                <a:latin typeface="华文中宋" pitchFamily="2" charset="-122"/>
                <a:ea typeface="华文中宋" pitchFamily="2" charset="-122"/>
              </a:rPr>
              <a:t>多级瀑布</a:t>
            </a:r>
            <a:r>
              <a:rPr lang="zh-CN" sz="2400" b="0">
                <a:latin typeface="华文中宋" pitchFamily="2" charset="-122"/>
                <a:ea typeface="华文中宋" pitchFamily="2" charset="-122"/>
              </a:rPr>
              <a:t>，常称为</a:t>
            </a:r>
            <a:r>
              <a:rPr lang="zh-CN" sz="2400" b="0">
                <a:solidFill>
                  <a:schemeClr val="accent2"/>
                </a:solidFill>
                <a:latin typeface="华文中宋" pitchFamily="2" charset="-122"/>
                <a:ea typeface="华文中宋" pitchFamily="2" charset="-122"/>
              </a:rPr>
              <a:t>瀑布模型</a:t>
            </a:r>
            <a:r>
              <a:rPr lang="zh-CN" sz="2400" b="0">
                <a:latin typeface="华文中宋" pitchFamily="2" charset="-122"/>
                <a:ea typeface="华文中宋" pitchFamily="2" charset="-122"/>
              </a:rPr>
              <a:t>）</a:t>
            </a:r>
          </a:p>
        </p:txBody>
      </p:sp>
      <p:sp>
        <p:nvSpPr>
          <p:cNvPr id="33795" name="Rectangle 3"/>
          <p:cNvSpPr>
            <a:spLocks noChangeArrowheads="1"/>
          </p:cNvSpPr>
          <p:nvPr/>
        </p:nvSpPr>
        <p:spPr bwMode="auto">
          <a:xfrm>
            <a:off x="2571750" y="2114550"/>
            <a:ext cx="1152525" cy="647700"/>
          </a:xfrm>
          <a:prstGeom prst="rect">
            <a:avLst/>
          </a:prstGeom>
          <a:solidFill>
            <a:srgbClr val="CCFFFF"/>
          </a:solidFill>
          <a:ln w="9360" cap="sq">
            <a:solidFill>
              <a:srgbClr val="000000"/>
            </a:solidFill>
            <a:miter lim="800000"/>
            <a:headEnd/>
            <a:tailEnd/>
          </a:ln>
        </p:spPr>
        <p:txBody>
          <a:bodyPr wrap="none" lIns="90000" tIns="46800" rIns="90000" bIns="46800" anchor="ctr"/>
          <a:lstStyle/>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1800">
                <a:solidFill>
                  <a:srgbClr val="000000"/>
                </a:solidFill>
                <a:latin typeface="华文中宋" pitchFamily="2" charset="-122"/>
                <a:ea typeface="华文中宋" pitchFamily="2" charset="-122"/>
              </a:rPr>
              <a:t>可行性研究</a:t>
            </a:r>
          </a:p>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1800">
                <a:solidFill>
                  <a:srgbClr val="000000"/>
                </a:solidFill>
                <a:latin typeface="华文中宋" pitchFamily="2" charset="-122"/>
                <a:ea typeface="华文中宋" pitchFamily="2" charset="-122"/>
              </a:rPr>
              <a:t>与计划</a:t>
            </a:r>
          </a:p>
        </p:txBody>
      </p:sp>
      <p:sp>
        <p:nvSpPr>
          <p:cNvPr id="33796" name="Rectangle 4"/>
          <p:cNvSpPr>
            <a:spLocks noChangeArrowheads="1"/>
          </p:cNvSpPr>
          <p:nvPr/>
        </p:nvSpPr>
        <p:spPr bwMode="auto">
          <a:xfrm>
            <a:off x="3363913" y="2906713"/>
            <a:ext cx="1008062" cy="503237"/>
          </a:xfrm>
          <a:prstGeom prst="rect">
            <a:avLst/>
          </a:prstGeom>
          <a:solidFill>
            <a:srgbClr val="CCFFFF"/>
          </a:solidFill>
          <a:ln w="9360" cap="sq">
            <a:solidFill>
              <a:srgbClr val="000000"/>
            </a:solidFill>
            <a:miter lim="800000"/>
            <a:headEnd/>
            <a:tailEnd/>
          </a:ln>
        </p:spPr>
        <p:txBody>
          <a:bodyPr wrap="none" lIns="90000" tIns="46800" rIns="90000" bIns="46800" anchor="ctr"/>
          <a:lstStyle/>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1800">
                <a:solidFill>
                  <a:srgbClr val="000000"/>
                </a:solidFill>
                <a:latin typeface="华文中宋" pitchFamily="2" charset="-122"/>
                <a:ea typeface="华文中宋" pitchFamily="2" charset="-122"/>
              </a:rPr>
              <a:t>需求分析</a:t>
            </a:r>
          </a:p>
        </p:txBody>
      </p:sp>
      <p:sp>
        <p:nvSpPr>
          <p:cNvPr id="33797" name="Rectangle 5"/>
          <p:cNvSpPr>
            <a:spLocks noChangeArrowheads="1"/>
          </p:cNvSpPr>
          <p:nvPr/>
        </p:nvSpPr>
        <p:spPr bwMode="auto">
          <a:xfrm>
            <a:off x="4156075" y="3625850"/>
            <a:ext cx="719138" cy="288925"/>
          </a:xfrm>
          <a:prstGeom prst="rect">
            <a:avLst/>
          </a:prstGeom>
          <a:solidFill>
            <a:srgbClr val="CCFFFF"/>
          </a:solidFill>
          <a:ln w="9360" cap="sq">
            <a:solidFill>
              <a:srgbClr val="000000"/>
            </a:solidFill>
            <a:miter lim="800000"/>
            <a:headEnd/>
            <a:tailEnd/>
          </a:ln>
        </p:spPr>
        <p:txBody>
          <a:bodyPr wrap="none" lIns="90000" tIns="46800" rIns="90000" bIns="46800" anchor="ctr"/>
          <a:lstStyle/>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1800">
                <a:solidFill>
                  <a:srgbClr val="000000"/>
                </a:solidFill>
                <a:latin typeface="华文中宋" pitchFamily="2" charset="-122"/>
                <a:ea typeface="华文中宋" pitchFamily="2" charset="-122"/>
              </a:rPr>
              <a:t>设计</a:t>
            </a:r>
          </a:p>
        </p:txBody>
      </p:sp>
      <p:sp>
        <p:nvSpPr>
          <p:cNvPr id="33798" name="Rectangle 6"/>
          <p:cNvSpPr>
            <a:spLocks noChangeArrowheads="1"/>
          </p:cNvSpPr>
          <p:nvPr/>
        </p:nvSpPr>
        <p:spPr bwMode="auto">
          <a:xfrm>
            <a:off x="4803775" y="4130675"/>
            <a:ext cx="720725" cy="287338"/>
          </a:xfrm>
          <a:prstGeom prst="rect">
            <a:avLst/>
          </a:prstGeom>
          <a:solidFill>
            <a:srgbClr val="CCFFFF"/>
          </a:solidFill>
          <a:ln w="9360" cap="sq">
            <a:solidFill>
              <a:srgbClr val="000000"/>
            </a:solidFill>
            <a:miter lim="800000"/>
            <a:headEnd/>
            <a:tailEnd/>
          </a:ln>
        </p:spPr>
        <p:txBody>
          <a:bodyPr wrap="none" lIns="90000" tIns="46800" rIns="90000" bIns="46800" anchor="ctr"/>
          <a:lstStyle/>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1800">
                <a:solidFill>
                  <a:srgbClr val="000000"/>
                </a:solidFill>
                <a:latin typeface="华文中宋" pitchFamily="2" charset="-122"/>
                <a:ea typeface="华文中宋" pitchFamily="2" charset="-122"/>
              </a:rPr>
              <a:t>编程</a:t>
            </a:r>
          </a:p>
        </p:txBody>
      </p:sp>
      <p:sp>
        <p:nvSpPr>
          <p:cNvPr id="33799" name="Rectangle 7"/>
          <p:cNvSpPr>
            <a:spLocks noChangeArrowheads="1"/>
          </p:cNvSpPr>
          <p:nvPr/>
        </p:nvSpPr>
        <p:spPr bwMode="auto">
          <a:xfrm>
            <a:off x="5884863" y="5283200"/>
            <a:ext cx="1008062" cy="574675"/>
          </a:xfrm>
          <a:prstGeom prst="rect">
            <a:avLst/>
          </a:prstGeom>
          <a:solidFill>
            <a:srgbClr val="CCFFFF"/>
          </a:solidFill>
          <a:ln w="9360" cap="sq">
            <a:solidFill>
              <a:srgbClr val="000000"/>
            </a:solidFill>
            <a:miter lim="800000"/>
            <a:headEnd/>
            <a:tailEnd/>
          </a:ln>
        </p:spPr>
        <p:txBody>
          <a:bodyPr wrap="none" lIns="90000" tIns="46800" rIns="90000" bIns="46800" anchor="ctr"/>
          <a:lstStyle/>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1800">
                <a:solidFill>
                  <a:srgbClr val="000000"/>
                </a:solidFill>
                <a:latin typeface="华文中宋" pitchFamily="2" charset="-122"/>
                <a:ea typeface="华文中宋" pitchFamily="2" charset="-122"/>
              </a:rPr>
              <a:t>运行与</a:t>
            </a:r>
          </a:p>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1800">
                <a:solidFill>
                  <a:srgbClr val="000000"/>
                </a:solidFill>
                <a:latin typeface="华文中宋" pitchFamily="2" charset="-122"/>
                <a:ea typeface="华文中宋" pitchFamily="2" charset="-122"/>
              </a:rPr>
              <a:t>维护</a:t>
            </a:r>
          </a:p>
        </p:txBody>
      </p:sp>
      <p:sp>
        <p:nvSpPr>
          <p:cNvPr id="33800" name="Rectangle 8"/>
          <p:cNvSpPr>
            <a:spLocks noChangeArrowheads="1"/>
          </p:cNvSpPr>
          <p:nvPr/>
        </p:nvSpPr>
        <p:spPr bwMode="auto">
          <a:xfrm>
            <a:off x="5380038" y="4706938"/>
            <a:ext cx="720725" cy="287337"/>
          </a:xfrm>
          <a:prstGeom prst="rect">
            <a:avLst/>
          </a:prstGeom>
          <a:solidFill>
            <a:srgbClr val="CCFFFF"/>
          </a:solidFill>
          <a:ln w="9360" cap="sq">
            <a:solidFill>
              <a:srgbClr val="000000"/>
            </a:solidFill>
            <a:miter lim="800000"/>
            <a:headEnd/>
            <a:tailEnd/>
          </a:ln>
        </p:spPr>
        <p:txBody>
          <a:bodyPr wrap="none" lIns="90000" tIns="46800" rIns="90000" bIns="46800" anchor="ctr"/>
          <a:lstStyle/>
          <a:p>
            <a:pPr algn="ct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1800">
                <a:solidFill>
                  <a:srgbClr val="000000"/>
                </a:solidFill>
                <a:latin typeface="华文中宋" pitchFamily="2" charset="-122"/>
                <a:ea typeface="华文中宋" pitchFamily="2" charset="-122"/>
              </a:rPr>
              <a:t>测试</a:t>
            </a:r>
          </a:p>
        </p:txBody>
      </p:sp>
      <p:sp>
        <p:nvSpPr>
          <p:cNvPr id="33801" name="Line 9"/>
          <p:cNvSpPr>
            <a:spLocks noChangeShapeType="1"/>
          </p:cNvSpPr>
          <p:nvPr/>
        </p:nvSpPr>
        <p:spPr bwMode="auto">
          <a:xfrm>
            <a:off x="3724275" y="2401888"/>
            <a:ext cx="287338" cy="1587"/>
          </a:xfrm>
          <a:prstGeom prst="line">
            <a:avLst/>
          </a:prstGeom>
          <a:noFill/>
          <a:ln w="936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2" name="Line 10"/>
          <p:cNvSpPr>
            <a:spLocks noChangeShapeType="1"/>
          </p:cNvSpPr>
          <p:nvPr/>
        </p:nvSpPr>
        <p:spPr bwMode="auto">
          <a:xfrm>
            <a:off x="4011613" y="2401888"/>
            <a:ext cx="1587" cy="504825"/>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Line 11"/>
          <p:cNvSpPr>
            <a:spLocks noChangeShapeType="1"/>
          </p:cNvSpPr>
          <p:nvPr/>
        </p:nvSpPr>
        <p:spPr bwMode="auto">
          <a:xfrm>
            <a:off x="4371975" y="3194050"/>
            <a:ext cx="215900" cy="1588"/>
          </a:xfrm>
          <a:prstGeom prst="line">
            <a:avLst/>
          </a:prstGeom>
          <a:noFill/>
          <a:ln w="936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2"/>
          <p:cNvSpPr>
            <a:spLocks noChangeShapeType="1"/>
          </p:cNvSpPr>
          <p:nvPr/>
        </p:nvSpPr>
        <p:spPr bwMode="auto">
          <a:xfrm>
            <a:off x="4587875" y="3194050"/>
            <a:ext cx="1588" cy="431800"/>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5" name="Line 13"/>
          <p:cNvSpPr>
            <a:spLocks noChangeShapeType="1"/>
          </p:cNvSpPr>
          <p:nvPr/>
        </p:nvSpPr>
        <p:spPr bwMode="auto">
          <a:xfrm>
            <a:off x="4875213" y="3770313"/>
            <a:ext cx="217487" cy="1587"/>
          </a:xfrm>
          <a:prstGeom prst="line">
            <a:avLst/>
          </a:prstGeom>
          <a:noFill/>
          <a:ln w="936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14"/>
          <p:cNvSpPr>
            <a:spLocks noChangeShapeType="1"/>
          </p:cNvSpPr>
          <p:nvPr/>
        </p:nvSpPr>
        <p:spPr bwMode="auto">
          <a:xfrm>
            <a:off x="5092700" y="3770313"/>
            <a:ext cx="1588" cy="360362"/>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7" name="Line 15"/>
          <p:cNvSpPr>
            <a:spLocks noChangeShapeType="1"/>
          </p:cNvSpPr>
          <p:nvPr/>
        </p:nvSpPr>
        <p:spPr bwMode="auto">
          <a:xfrm>
            <a:off x="5524500" y="4275138"/>
            <a:ext cx="215900" cy="1587"/>
          </a:xfrm>
          <a:prstGeom prst="line">
            <a:avLst/>
          </a:prstGeom>
          <a:noFill/>
          <a:ln w="936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16"/>
          <p:cNvSpPr>
            <a:spLocks noChangeShapeType="1"/>
          </p:cNvSpPr>
          <p:nvPr/>
        </p:nvSpPr>
        <p:spPr bwMode="auto">
          <a:xfrm>
            <a:off x="5740400" y="4275138"/>
            <a:ext cx="1588" cy="431800"/>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9" name="Line 17"/>
          <p:cNvSpPr>
            <a:spLocks noChangeShapeType="1"/>
          </p:cNvSpPr>
          <p:nvPr/>
        </p:nvSpPr>
        <p:spPr bwMode="auto">
          <a:xfrm>
            <a:off x="6100763" y="4849813"/>
            <a:ext cx="287337" cy="1587"/>
          </a:xfrm>
          <a:prstGeom prst="line">
            <a:avLst/>
          </a:prstGeom>
          <a:noFill/>
          <a:ln w="936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18"/>
          <p:cNvSpPr>
            <a:spLocks noChangeShapeType="1"/>
          </p:cNvSpPr>
          <p:nvPr/>
        </p:nvSpPr>
        <p:spPr bwMode="auto">
          <a:xfrm>
            <a:off x="6388100" y="4849813"/>
            <a:ext cx="1588" cy="433387"/>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Text Box 19"/>
          <p:cNvSpPr txBox="1">
            <a:spLocks noChangeArrowheads="1"/>
          </p:cNvSpPr>
          <p:nvPr/>
        </p:nvSpPr>
        <p:spPr bwMode="auto">
          <a:xfrm>
            <a:off x="4016375" y="2401888"/>
            <a:ext cx="1792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sz="1800">
                <a:solidFill>
                  <a:schemeClr val="accent2"/>
                </a:solidFill>
                <a:latin typeface="华文中宋" pitchFamily="2" charset="-122"/>
                <a:ea typeface="华文中宋" pitchFamily="2" charset="-122"/>
              </a:rPr>
              <a:t>可行性研究报告</a:t>
            </a:r>
          </a:p>
        </p:txBody>
      </p:sp>
      <p:sp>
        <p:nvSpPr>
          <p:cNvPr id="33812" name="Text Box 20"/>
          <p:cNvSpPr txBox="1">
            <a:spLocks noChangeArrowheads="1"/>
          </p:cNvSpPr>
          <p:nvPr/>
        </p:nvSpPr>
        <p:spPr bwMode="auto">
          <a:xfrm>
            <a:off x="4548188" y="3194050"/>
            <a:ext cx="1331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sz="1800">
                <a:solidFill>
                  <a:schemeClr val="accent2"/>
                </a:solidFill>
                <a:latin typeface="华文中宋" pitchFamily="2" charset="-122"/>
                <a:ea typeface="华文中宋" pitchFamily="2" charset="-122"/>
              </a:rPr>
              <a:t>需求说明书</a:t>
            </a:r>
          </a:p>
        </p:txBody>
      </p:sp>
      <p:sp>
        <p:nvSpPr>
          <p:cNvPr id="33813" name="Text Box 21"/>
          <p:cNvSpPr txBox="1">
            <a:spLocks noChangeArrowheads="1"/>
          </p:cNvSpPr>
          <p:nvPr/>
        </p:nvSpPr>
        <p:spPr bwMode="auto">
          <a:xfrm>
            <a:off x="5064125" y="3770313"/>
            <a:ext cx="1101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sz="1800">
                <a:solidFill>
                  <a:schemeClr val="accent2"/>
                </a:solidFill>
                <a:latin typeface="华文中宋" pitchFamily="2" charset="-122"/>
                <a:ea typeface="华文中宋" pitchFamily="2" charset="-122"/>
              </a:rPr>
              <a:t>设计文档</a:t>
            </a:r>
          </a:p>
        </p:txBody>
      </p:sp>
      <p:sp>
        <p:nvSpPr>
          <p:cNvPr id="33814" name="Text Box 22"/>
          <p:cNvSpPr txBox="1">
            <a:spLocks noChangeArrowheads="1"/>
          </p:cNvSpPr>
          <p:nvPr/>
        </p:nvSpPr>
        <p:spPr bwMode="auto">
          <a:xfrm>
            <a:off x="5738813" y="4270375"/>
            <a:ext cx="641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sz="1800">
                <a:solidFill>
                  <a:schemeClr val="accent2"/>
                </a:solidFill>
                <a:latin typeface="华文中宋" pitchFamily="2" charset="-122"/>
                <a:ea typeface="华文中宋" pitchFamily="2" charset="-122"/>
              </a:rPr>
              <a:t>程序</a:t>
            </a:r>
          </a:p>
        </p:txBody>
      </p:sp>
      <p:sp>
        <p:nvSpPr>
          <p:cNvPr id="33815" name="Text Box 23"/>
          <p:cNvSpPr txBox="1">
            <a:spLocks noChangeArrowheads="1"/>
          </p:cNvSpPr>
          <p:nvPr/>
        </p:nvSpPr>
        <p:spPr bwMode="auto">
          <a:xfrm>
            <a:off x="6350000" y="4849813"/>
            <a:ext cx="1101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sz="1800">
                <a:solidFill>
                  <a:schemeClr val="accent2"/>
                </a:solidFill>
                <a:latin typeface="华文中宋" pitchFamily="2" charset="-122"/>
                <a:ea typeface="华文中宋" pitchFamily="2" charset="-122"/>
              </a:rPr>
              <a:t>测试报告</a:t>
            </a:r>
          </a:p>
        </p:txBody>
      </p:sp>
      <p:sp>
        <p:nvSpPr>
          <p:cNvPr id="33816" name="Text Box 24"/>
          <p:cNvSpPr txBox="1">
            <a:spLocks noChangeArrowheads="1"/>
          </p:cNvSpPr>
          <p:nvPr/>
        </p:nvSpPr>
        <p:spPr bwMode="auto">
          <a:xfrm>
            <a:off x="411163" y="5116513"/>
            <a:ext cx="4241800" cy="1296987"/>
          </a:xfrm>
          <a:prstGeom prst="rect">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lnSpc>
                <a:spcPct val="110000"/>
              </a:lnSpc>
              <a:buSzPct val="100000"/>
            </a:pPr>
            <a:r>
              <a:rPr lang="zh-CN">
                <a:solidFill>
                  <a:srgbClr val="000000"/>
                </a:solidFill>
                <a:latin typeface="华文中宋" pitchFamily="2" charset="-122"/>
                <a:ea typeface="华文中宋" pitchFamily="2" charset="-122"/>
              </a:rPr>
              <a:t>第一个阶段有时又称为 </a:t>
            </a:r>
            <a:r>
              <a:rPr lang="zh-CN">
                <a:solidFill>
                  <a:srgbClr val="800000"/>
                </a:solidFill>
                <a:latin typeface="华文中宋" pitchFamily="2" charset="-122"/>
                <a:ea typeface="华文中宋" pitchFamily="2" charset="-122"/>
              </a:rPr>
              <a:t>计划期</a:t>
            </a:r>
          </a:p>
          <a:p>
            <a:pPr eaLnBrk="1" hangingPunct="1">
              <a:lnSpc>
                <a:spcPct val="110000"/>
              </a:lnSpc>
              <a:buSzPct val="100000"/>
            </a:pPr>
            <a:r>
              <a:rPr lang="zh-CN">
                <a:solidFill>
                  <a:srgbClr val="000000"/>
                </a:solidFill>
                <a:latin typeface="华文中宋" pitchFamily="2" charset="-122"/>
                <a:ea typeface="华文中宋" pitchFamily="2" charset="-122"/>
              </a:rPr>
              <a:t>中间四个阶段总称为    </a:t>
            </a:r>
            <a:r>
              <a:rPr lang="zh-CN">
                <a:solidFill>
                  <a:srgbClr val="800000"/>
                </a:solidFill>
                <a:latin typeface="华文中宋" pitchFamily="2" charset="-122"/>
                <a:ea typeface="华文中宋" pitchFamily="2" charset="-122"/>
              </a:rPr>
              <a:t>开发期</a:t>
            </a:r>
          </a:p>
          <a:p>
            <a:pPr eaLnBrk="1" hangingPunct="1">
              <a:lnSpc>
                <a:spcPct val="110000"/>
              </a:lnSpc>
              <a:buSzPct val="100000"/>
            </a:pPr>
            <a:r>
              <a:rPr lang="zh-CN">
                <a:solidFill>
                  <a:srgbClr val="000000"/>
                </a:solidFill>
                <a:latin typeface="华文中宋" pitchFamily="2" charset="-122"/>
                <a:ea typeface="华文中宋" pitchFamily="2" charset="-122"/>
              </a:rPr>
              <a:t>最后一个阶段称为       </a:t>
            </a:r>
            <a:r>
              <a:rPr lang="zh-CN">
                <a:solidFill>
                  <a:srgbClr val="800000"/>
                </a:solidFill>
                <a:latin typeface="华文中宋" pitchFamily="2" charset="-122"/>
                <a:ea typeface="华文中宋" pitchFamily="2" charset="-122"/>
              </a:rPr>
              <a:t>运行期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3793">
                                            <p:txEl>
                                              <p:pRg st="0" end="0"/>
                                            </p:txEl>
                                          </p:spTgt>
                                        </p:tgtEl>
                                        <p:attrNameLst>
                                          <p:attrName>style.visibility</p:attrName>
                                        </p:attrNameLst>
                                      </p:cBhvr>
                                      <p:to>
                                        <p:strVal val="visible"/>
                                      </p:to>
                                    </p:set>
                                    <p:anim calcmode="lin" valueType="num">
                                      <p:cBhvr>
                                        <p:cTn id="7" dur="500" fill="hold"/>
                                        <p:tgtEl>
                                          <p:spTgt spid="33793">
                                            <p:txEl>
                                              <p:pRg st="0" end="0"/>
                                            </p:txEl>
                                          </p:spTgt>
                                        </p:tgtEl>
                                        <p:attrNameLst>
                                          <p:attrName>ppt_x</p:attrName>
                                        </p:attrNameLst>
                                      </p:cBhvr>
                                      <p:tavLst>
                                        <p:tav tm="100000">
                                          <p:val>
                                            <p:strVal val="#ppt_x"/>
                                          </p:val>
                                        </p:tav>
                                        <p:tav>
                                          <p:val>
                                            <p:strVal val="#ppt_x"/>
                                          </p:val>
                                        </p:tav>
                                      </p:tavLst>
                                    </p:anim>
                                    <p:anim calcmode="lin" valueType="num">
                                      <p:cBhvr>
                                        <p:cTn id="8" dur="500" fill="hold"/>
                                        <p:tgtEl>
                                          <p:spTgt spid="33793">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33793">
                                            <p:txEl>
                                              <p:pRg st="1" end="1"/>
                                            </p:txEl>
                                          </p:spTgt>
                                        </p:tgtEl>
                                        <p:attrNameLst>
                                          <p:attrName>style.visibility</p:attrName>
                                        </p:attrNameLst>
                                      </p:cBhvr>
                                      <p:to>
                                        <p:strVal val="visible"/>
                                      </p:to>
                                    </p:set>
                                    <p:anim calcmode="lin" valueType="num">
                                      <p:cBhvr>
                                        <p:cTn id="13" dur="500" fill="hold"/>
                                        <p:tgtEl>
                                          <p:spTgt spid="33793">
                                            <p:txEl>
                                              <p:pRg st="1" end="1"/>
                                            </p:txEl>
                                          </p:spTgt>
                                        </p:tgtEl>
                                        <p:attrNameLst>
                                          <p:attrName>ppt_x</p:attrName>
                                        </p:attrNameLst>
                                      </p:cBhvr>
                                      <p:tavLst>
                                        <p:tav tm="100000">
                                          <p:val>
                                            <p:strVal val="#ppt_x"/>
                                          </p:val>
                                        </p:tav>
                                        <p:tav>
                                          <p:val>
                                            <p:strVal val="#ppt_x"/>
                                          </p:val>
                                        </p:tav>
                                      </p:tavLst>
                                    </p:anim>
                                    <p:anim calcmode="lin" valueType="num">
                                      <p:cBhvr>
                                        <p:cTn id="14" dur="500" fill="hold"/>
                                        <p:tgtEl>
                                          <p:spTgt spid="33793">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fill="hold" nodeType="clickEffect">
                                  <p:stCondLst>
                                    <p:cond delay="0"/>
                                  </p:stCondLst>
                                  <p:childTnLst>
                                    <p:set>
                                      <p:cBhvr additive="repl">
                                        <p:cTn id="18" dur="1" fill="hold">
                                          <p:stCondLst>
                                            <p:cond delay="0"/>
                                          </p:stCondLst>
                                        </p:cTn>
                                        <p:tgtEl>
                                          <p:spTgt spid="33795"/>
                                        </p:tgtEl>
                                        <p:attrNameLst>
                                          <p:attrName>style.visibility</p:attrName>
                                        </p:attrNameLst>
                                      </p:cBhvr>
                                      <p:to>
                                        <p:strVal val="visible"/>
                                      </p:to>
                                    </p:set>
                                    <p:animEffect transition="in" filter="dissolve">
                                      <p:cBhvr additive="repl">
                                        <p:cTn id="19" dur="500"/>
                                        <p:tgtEl>
                                          <p:spTgt spid="33795"/>
                                        </p:tgtEl>
                                      </p:cBhvr>
                                    </p:animEffect>
                                  </p:childTnLst>
                                </p:cTn>
                              </p:par>
                              <p:par>
                                <p:cTn id="20" presetID="9" presetClass="entr" fill="hold" nodeType="withEffect">
                                  <p:stCondLst>
                                    <p:cond delay="0"/>
                                  </p:stCondLst>
                                  <p:childTnLst>
                                    <p:set>
                                      <p:cBhvr additive="repl">
                                        <p:cTn id="21" dur="1" fill="hold">
                                          <p:stCondLst>
                                            <p:cond delay="0"/>
                                          </p:stCondLst>
                                        </p:cTn>
                                        <p:tgtEl>
                                          <p:spTgt spid="33796"/>
                                        </p:tgtEl>
                                        <p:attrNameLst>
                                          <p:attrName>style.visibility</p:attrName>
                                        </p:attrNameLst>
                                      </p:cBhvr>
                                      <p:to>
                                        <p:strVal val="visible"/>
                                      </p:to>
                                    </p:set>
                                    <p:animEffect transition="in" filter="dissolve">
                                      <p:cBhvr additive="repl">
                                        <p:cTn id="22" dur="500"/>
                                        <p:tgtEl>
                                          <p:spTgt spid="33796"/>
                                        </p:tgtEl>
                                      </p:cBhvr>
                                    </p:animEffect>
                                  </p:childTnLst>
                                </p:cTn>
                              </p:par>
                              <p:par>
                                <p:cTn id="23" presetID="9" presetClass="entr" fill="hold" nodeType="withEffect">
                                  <p:stCondLst>
                                    <p:cond delay="0"/>
                                  </p:stCondLst>
                                  <p:childTnLst>
                                    <p:set>
                                      <p:cBhvr additive="repl">
                                        <p:cTn id="24" dur="1" fill="hold">
                                          <p:stCondLst>
                                            <p:cond delay="0"/>
                                          </p:stCondLst>
                                        </p:cTn>
                                        <p:tgtEl>
                                          <p:spTgt spid="33797"/>
                                        </p:tgtEl>
                                        <p:attrNameLst>
                                          <p:attrName>style.visibility</p:attrName>
                                        </p:attrNameLst>
                                      </p:cBhvr>
                                      <p:to>
                                        <p:strVal val="visible"/>
                                      </p:to>
                                    </p:set>
                                    <p:animEffect transition="in" filter="dissolve">
                                      <p:cBhvr additive="repl">
                                        <p:cTn id="25" dur="500"/>
                                        <p:tgtEl>
                                          <p:spTgt spid="33797"/>
                                        </p:tgtEl>
                                      </p:cBhvr>
                                    </p:animEffect>
                                  </p:childTnLst>
                                </p:cTn>
                              </p:par>
                              <p:par>
                                <p:cTn id="26" presetID="9" presetClass="entr" fill="hold" nodeType="withEffect">
                                  <p:stCondLst>
                                    <p:cond delay="0"/>
                                  </p:stCondLst>
                                  <p:childTnLst>
                                    <p:set>
                                      <p:cBhvr additive="repl">
                                        <p:cTn id="27" dur="1" fill="hold">
                                          <p:stCondLst>
                                            <p:cond delay="0"/>
                                          </p:stCondLst>
                                        </p:cTn>
                                        <p:tgtEl>
                                          <p:spTgt spid="33798"/>
                                        </p:tgtEl>
                                        <p:attrNameLst>
                                          <p:attrName>style.visibility</p:attrName>
                                        </p:attrNameLst>
                                      </p:cBhvr>
                                      <p:to>
                                        <p:strVal val="visible"/>
                                      </p:to>
                                    </p:set>
                                    <p:animEffect transition="in" filter="dissolve">
                                      <p:cBhvr additive="repl">
                                        <p:cTn id="28" dur="500"/>
                                        <p:tgtEl>
                                          <p:spTgt spid="33798"/>
                                        </p:tgtEl>
                                      </p:cBhvr>
                                    </p:animEffect>
                                  </p:childTnLst>
                                </p:cTn>
                              </p:par>
                              <p:par>
                                <p:cTn id="29" presetID="9" presetClass="entr" fill="hold" nodeType="withEffect">
                                  <p:stCondLst>
                                    <p:cond delay="0"/>
                                  </p:stCondLst>
                                  <p:childTnLst>
                                    <p:set>
                                      <p:cBhvr additive="repl">
                                        <p:cTn id="30" dur="1" fill="hold">
                                          <p:stCondLst>
                                            <p:cond delay="0"/>
                                          </p:stCondLst>
                                        </p:cTn>
                                        <p:tgtEl>
                                          <p:spTgt spid="33799"/>
                                        </p:tgtEl>
                                        <p:attrNameLst>
                                          <p:attrName>style.visibility</p:attrName>
                                        </p:attrNameLst>
                                      </p:cBhvr>
                                      <p:to>
                                        <p:strVal val="visible"/>
                                      </p:to>
                                    </p:set>
                                    <p:animEffect transition="in" filter="dissolve">
                                      <p:cBhvr additive="repl">
                                        <p:cTn id="31" dur="500"/>
                                        <p:tgtEl>
                                          <p:spTgt spid="33799"/>
                                        </p:tgtEl>
                                      </p:cBhvr>
                                    </p:animEffect>
                                  </p:childTnLst>
                                </p:cTn>
                              </p:par>
                              <p:par>
                                <p:cTn id="32" presetID="9" presetClass="entr" fill="hold" nodeType="withEffect">
                                  <p:stCondLst>
                                    <p:cond delay="0"/>
                                  </p:stCondLst>
                                  <p:childTnLst>
                                    <p:set>
                                      <p:cBhvr additive="repl">
                                        <p:cTn id="33" dur="1" fill="hold">
                                          <p:stCondLst>
                                            <p:cond delay="0"/>
                                          </p:stCondLst>
                                        </p:cTn>
                                        <p:tgtEl>
                                          <p:spTgt spid="33800"/>
                                        </p:tgtEl>
                                        <p:attrNameLst>
                                          <p:attrName>style.visibility</p:attrName>
                                        </p:attrNameLst>
                                      </p:cBhvr>
                                      <p:to>
                                        <p:strVal val="visible"/>
                                      </p:to>
                                    </p:set>
                                    <p:animEffect transition="in" filter="dissolve">
                                      <p:cBhvr additive="repl">
                                        <p:cTn id="34" dur="500"/>
                                        <p:tgtEl>
                                          <p:spTgt spid="33800"/>
                                        </p:tgtEl>
                                      </p:cBhvr>
                                    </p:animEffect>
                                  </p:childTnLst>
                                </p:cTn>
                              </p:par>
                              <p:par>
                                <p:cTn id="35" presetID="9" presetClass="entr" fill="hold" grpId="0" nodeType="withEffect">
                                  <p:stCondLst>
                                    <p:cond delay="0"/>
                                  </p:stCondLst>
                                  <p:childTnLst>
                                    <p:set>
                                      <p:cBhvr additive="repl">
                                        <p:cTn id="36" dur="1" fill="hold">
                                          <p:stCondLst>
                                            <p:cond delay="0"/>
                                          </p:stCondLst>
                                        </p:cTn>
                                        <p:tgtEl>
                                          <p:spTgt spid="33801"/>
                                        </p:tgtEl>
                                        <p:attrNameLst>
                                          <p:attrName>style.visibility</p:attrName>
                                        </p:attrNameLst>
                                      </p:cBhvr>
                                      <p:to>
                                        <p:strVal val="visible"/>
                                      </p:to>
                                    </p:set>
                                    <p:animEffect transition="in" filter="dissolve">
                                      <p:cBhvr additive="repl">
                                        <p:cTn id="37" dur="500"/>
                                        <p:tgtEl>
                                          <p:spTgt spid="33801"/>
                                        </p:tgtEl>
                                      </p:cBhvr>
                                    </p:animEffect>
                                  </p:childTnLst>
                                </p:cTn>
                              </p:par>
                              <p:par>
                                <p:cTn id="38" presetID="9" presetClass="entr" fill="hold" grpId="0" nodeType="withEffect">
                                  <p:stCondLst>
                                    <p:cond delay="0"/>
                                  </p:stCondLst>
                                  <p:childTnLst>
                                    <p:set>
                                      <p:cBhvr additive="repl">
                                        <p:cTn id="39" dur="1" fill="hold">
                                          <p:stCondLst>
                                            <p:cond delay="0"/>
                                          </p:stCondLst>
                                        </p:cTn>
                                        <p:tgtEl>
                                          <p:spTgt spid="33802"/>
                                        </p:tgtEl>
                                        <p:attrNameLst>
                                          <p:attrName>style.visibility</p:attrName>
                                        </p:attrNameLst>
                                      </p:cBhvr>
                                      <p:to>
                                        <p:strVal val="visible"/>
                                      </p:to>
                                    </p:set>
                                    <p:animEffect transition="in" filter="dissolve">
                                      <p:cBhvr additive="repl">
                                        <p:cTn id="40" dur="500"/>
                                        <p:tgtEl>
                                          <p:spTgt spid="33802"/>
                                        </p:tgtEl>
                                      </p:cBhvr>
                                    </p:animEffect>
                                  </p:childTnLst>
                                </p:cTn>
                              </p:par>
                              <p:par>
                                <p:cTn id="41" presetID="9" presetClass="entr" fill="hold" grpId="0" nodeType="withEffect">
                                  <p:stCondLst>
                                    <p:cond delay="0"/>
                                  </p:stCondLst>
                                  <p:childTnLst>
                                    <p:set>
                                      <p:cBhvr additive="repl">
                                        <p:cTn id="42" dur="1" fill="hold">
                                          <p:stCondLst>
                                            <p:cond delay="0"/>
                                          </p:stCondLst>
                                        </p:cTn>
                                        <p:tgtEl>
                                          <p:spTgt spid="33803"/>
                                        </p:tgtEl>
                                        <p:attrNameLst>
                                          <p:attrName>style.visibility</p:attrName>
                                        </p:attrNameLst>
                                      </p:cBhvr>
                                      <p:to>
                                        <p:strVal val="visible"/>
                                      </p:to>
                                    </p:set>
                                    <p:animEffect transition="in" filter="dissolve">
                                      <p:cBhvr additive="repl">
                                        <p:cTn id="43" dur="500"/>
                                        <p:tgtEl>
                                          <p:spTgt spid="33803"/>
                                        </p:tgtEl>
                                      </p:cBhvr>
                                    </p:animEffect>
                                  </p:childTnLst>
                                </p:cTn>
                              </p:par>
                              <p:par>
                                <p:cTn id="44" presetID="9" presetClass="entr" fill="hold" grpId="0" nodeType="withEffect">
                                  <p:stCondLst>
                                    <p:cond delay="0"/>
                                  </p:stCondLst>
                                  <p:childTnLst>
                                    <p:set>
                                      <p:cBhvr additive="repl">
                                        <p:cTn id="45" dur="1" fill="hold">
                                          <p:stCondLst>
                                            <p:cond delay="0"/>
                                          </p:stCondLst>
                                        </p:cTn>
                                        <p:tgtEl>
                                          <p:spTgt spid="33804"/>
                                        </p:tgtEl>
                                        <p:attrNameLst>
                                          <p:attrName>style.visibility</p:attrName>
                                        </p:attrNameLst>
                                      </p:cBhvr>
                                      <p:to>
                                        <p:strVal val="visible"/>
                                      </p:to>
                                    </p:set>
                                    <p:animEffect transition="in" filter="dissolve">
                                      <p:cBhvr additive="repl">
                                        <p:cTn id="46" dur="500"/>
                                        <p:tgtEl>
                                          <p:spTgt spid="33804"/>
                                        </p:tgtEl>
                                      </p:cBhvr>
                                    </p:animEffect>
                                  </p:childTnLst>
                                </p:cTn>
                              </p:par>
                              <p:par>
                                <p:cTn id="47" presetID="9" presetClass="entr" fill="hold" grpId="0" nodeType="withEffect">
                                  <p:stCondLst>
                                    <p:cond delay="0"/>
                                  </p:stCondLst>
                                  <p:childTnLst>
                                    <p:set>
                                      <p:cBhvr additive="repl">
                                        <p:cTn id="48" dur="1" fill="hold">
                                          <p:stCondLst>
                                            <p:cond delay="0"/>
                                          </p:stCondLst>
                                        </p:cTn>
                                        <p:tgtEl>
                                          <p:spTgt spid="33805"/>
                                        </p:tgtEl>
                                        <p:attrNameLst>
                                          <p:attrName>style.visibility</p:attrName>
                                        </p:attrNameLst>
                                      </p:cBhvr>
                                      <p:to>
                                        <p:strVal val="visible"/>
                                      </p:to>
                                    </p:set>
                                    <p:animEffect transition="in" filter="dissolve">
                                      <p:cBhvr additive="repl">
                                        <p:cTn id="49" dur="500"/>
                                        <p:tgtEl>
                                          <p:spTgt spid="33805"/>
                                        </p:tgtEl>
                                      </p:cBhvr>
                                    </p:animEffect>
                                  </p:childTnLst>
                                </p:cTn>
                              </p:par>
                              <p:par>
                                <p:cTn id="50" presetID="9" presetClass="entr" fill="hold" grpId="0" nodeType="withEffect">
                                  <p:stCondLst>
                                    <p:cond delay="0"/>
                                  </p:stCondLst>
                                  <p:childTnLst>
                                    <p:set>
                                      <p:cBhvr additive="repl">
                                        <p:cTn id="51" dur="1" fill="hold">
                                          <p:stCondLst>
                                            <p:cond delay="0"/>
                                          </p:stCondLst>
                                        </p:cTn>
                                        <p:tgtEl>
                                          <p:spTgt spid="33806"/>
                                        </p:tgtEl>
                                        <p:attrNameLst>
                                          <p:attrName>style.visibility</p:attrName>
                                        </p:attrNameLst>
                                      </p:cBhvr>
                                      <p:to>
                                        <p:strVal val="visible"/>
                                      </p:to>
                                    </p:set>
                                    <p:animEffect transition="in" filter="dissolve">
                                      <p:cBhvr additive="repl">
                                        <p:cTn id="52" dur="500"/>
                                        <p:tgtEl>
                                          <p:spTgt spid="33806"/>
                                        </p:tgtEl>
                                      </p:cBhvr>
                                    </p:animEffect>
                                  </p:childTnLst>
                                </p:cTn>
                              </p:par>
                              <p:par>
                                <p:cTn id="53" presetID="9" presetClass="entr" fill="hold" grpId="0" nodeType="withEffect">
                                  <p:stCondLst>
                                    <p:cond delay="0"/>
                                  </p:stCondLst>
                                  <p:childTnLst>
                                    <p:set>
                                      <p:cBhvr additive="repl">
                                        <p:cTn id="54" dur="1" fill="hold">
                                          <p:stCondLst>
                                            <p:cond delay="0"/>
                                          </p:stCondLst>
                                        </p:cTn>
                                        <p:tgtEl>
                                          <p:spTgt spid="33807"/>
                                        </p:tgtEl>
                                        <p:attrNameLst>
                                          <p:attrName>style.visibility</p:attrName>
                                        </p:attrNameLst>
                                      </p:cBhvr>
                                      <p:to>
                                        <p:strVal val="visible"/>
                                      </p:to>
                                    </p:set>
                                    <p:animEffect transition="in" filter="dissolve">
                                      <p:cBhvr additive="repl">
                                        <p:cTn id="55" dur="500"/>
                                        <p:tgtEl>
                                          <p:spTgt spid="33807"/>
                                        </p:tgtEl>
                                      </p:cBhvr>
                                    </p:animEffect>
                                  </p:childTnLst>
                                </p:cTn>
                              </p:par>
                              <p:par>
                                <p:cTn id="56" presetID="9" presetClass="entr" fill="hold" grpId="0" nodeType="withEffect">
                                  <p:stCondLst>
                                    <p:cond delay="0"/>
                                  </p:stCondLst>
                                  <p:childTnLst>
                                    <p:set>
                                      <p:cBhvr additive="repl">
                                        <p:cTn id="57" dur="1" fill="hold">
                                          <p:stCondLst>
                                            <p:cond delay="0"/>
                                          </p:stCondLst>
                                        </p:cTn>
                                        <p:tgtEl>
                                          <p:spTgt spid="33808"/>
                                        </p:tgtEl>
                                        <p:attrNameLst>
                                          <p:attrName>style.visibility</p:attrName>
                                        </p:attrNameLst>
                                      </p:cBhvr>
                                      <p:to>
                                        <p:strVal val="visible"/>
                                      </p:to>
                                    </p:set>
                                    <p:animEffect transition="in" filter="dissolve">
                                      <p:cBhvr additive="repl">
                                        <p:cTn id="58" dur="500"/>
                                        <p:tgtEl>
                                          <p:spTgt spid="33808"/>
                                        </p:tgtEl>
                                      </p:cBhvr>
                                    </p:animEffect>
                                  </p:childTnLst>
                                </p:cTn>
                              </p:par>
                              <p:par>
                                <p:cTn id="59" presetID="9" presetClass="entr" fill="hold" grpId="0" nodeType="withEffect">
                                  <p:stCondLst>
                                    <p:cond delay="0"/>
                                  </p:stCondLst>
                                  <p:childTnLst>
                                    <p:set>
                                      <p:cBhvr additive="repl">
                                        <p:cTn id="60" dur="1" fill="hold">
                                          <p:stCondLst>
                                            <p:cond delay="0"/>
                                          </p:stCondLst>
                                        </p:cTn>
                                        <p:tgtEl>
                                          <p:spTgt spid="33809"/>
                                        </p:tgtEl>
                                        <p:attrNameLst>
                                          <p:attrName>style.visibility</p:attrName>
                                        </p:attrNameLst>
                                      </p:cBhvr>
                                      <p:to>
                                        <p:strVal val="visible"/>
                                      </p:to>
                                    </p:set>
                                    <p:animEffect transition="in" filter="dissolve">
                                      <p:cBhvr additive="repl">
                                        <p:cTn id="61" dur="500"/>
                                        <p:tgtEl>
                                          <p:spTgt spid="33809"/>
                                        </p:tgtEl>
                                      </p:cBhvr>
                                    </p:animEffect>
                                  </p:childTnLst>
                                </p:cTn>
                              </p:par>
                              <p:par>
                                <p:cTn id="62" presetID="9" presetClass="entr" fill="hold" grpId="0" nodeType="withEffect">
                                  <p:stCondLst>
                                    <p:cond delay="0"/>
                                  </p:stCondLst>
                                  <p:childTnLst>
                                    <p:set>
                                      <p:cBhvr additive="repl">
                                        <p:cTn id="63" dur="1" fill="hold">
                                          <p:stCondLst>
                                            <p:cond delay="0"/>
                                          </p:stCondLst>
                                        </p:cTn>
                                        <p:tgtEl>
                                          <p:spTgt spid="33810"/>
                                        </p:tgtEl>
                                        <p:attrNameLst>
                                          <p:attrName>style.visibility</p:attrName>
                                        </p:attrNameLst>
                                      </p:cBhvr>
                                      <p:to>
                                        <p:strVal val="visible"/>
                                      </p:to>
                                    </p:set>
                                    <p:animEffect transition="in" filter="dissolve">
                                      <p:cBhvr additive="repl">
                                        <p:cTn id="64" dur="500"/>
                                        <p:tgtEl>
                                          <p:spTgt spid="33810"/>
                                        </p:tgtEl>
                                      </p:cBhvr>
                                    </p:animEffect>
                                  </p:childTnLst>
                                </p:cTn>
                              </p:par>
                              <p:par>
                                <p:cTn id="65" presetID="9" presetClass="entr" fill="hold" nodeType="withEffect">
                                  <p:stCondLst>
                                    <p:cond delay="0"/>
                                  </p:stCondLst>
                                  <p:childTnLst>
                                    <p:set>
                                      <p:cBhvr additive="repl">
                                        <p:cTn id="66" dur="1" fill="hold">
                                          <p:stCondLst>
                                            <p:cond delay="0"/>
                                          </p:stCondLst>
                                        </p:cTn>
                                        <p:tgtEl>
                                          <p:spTgt spid="33811"/>
                                        </p:tgtEl>
                                        <p:attrNameLst>
                                          <p:attrName>style.visibility</p:attrName>
                                        </p:attrNameLst>
                                      </p:cBhvr>
                                      <p:to>
                                        <p:strVal val="visible"/>
                                      </p:to>
                                    </p:set>
                                    <p:animEffect transition="in" filter="dissolve">
                                      <p:cBhvr additive="repl">
                                        <p:cTn id="67" dur="500"/>
                                        <p:tgtEl>
                                          <p:spTgt spid="33811"/>
                                        </p:tgtEl>
                                      </p:cBhvr>
                                    </p:animEffect>
                                  </p:childTnLst>
                                </p:cTn>
                              </p:par>
                              <p:par>
                                <p:cTn id="68" presetID="9" presetClass="entr" fill="hold" nodeType="withEffect">
                                  <p:stCondLst>
                                    <p:cond delay="0"/>
                                  </p:stCondLst>
                                  <p:childTnLst>
                                    <p:set>
                                      <p:cBhvr additive="repl">
                                        <p:cTn id="69" dur="1" fill="hold">
                                          <p:stCondLst>
                                            <p:cond delay="0"/>
                                          </p:stCondLst>
                                        </p:cTn>
                                        <p:tgtEl>
                                          <p:spTgt spid="33812"/>
                                        </p:tgtEl>
                                        <p:attrNameLst>
                                          <p:attrName>style.visibility</p:attrName>
                                        </p:attrNameLst>
                                      </p:cBhvr>
                                      <p:to>
                                        <p:strVal val="visible"/>
                                      </p:to>
                                    </p:set>
                                    <p:animEffect transition="in" filter="dissolve">
                                      <p:cBhvr additive="repl">
                                        <p:cTn id="70" dur="500"/>
                                        <p:tgtEl>
                                          <p:spTgt spid="33812"/>
                                        </p:tgtEl>
                                      </p:cBhvr>
                                    </p:animEffect>
                                  </p:childTnLst>
                                </p:cTn>
                              </p:par>
                              <p:par>
                                <p:cTn id="71" presetID="9" presetClass="entr" fill="hold" nodeType="withEffect">
                                  <p:stCondLst>
                                    <p:cond delay="0"/>
                                  </p:stCondLst>
                                  <p:childTnLst>
                                    <p:set>
                                      <p:cBhvr additive="repl">
                                        <p:cTn id="72" dur="1" fill="hold">
                                          <p:stCondLst>
                                            <p:cond delay="0"/>
                                          </p:stCondLst>
                                        </p:cTn>
                                        <p:tgtEl>
                                          <p:spTgt spid="33813"/>
                                        </p:tgtEl>
                                        <p:attrNameLst>
                                          <p:attrName>style.visibility</p:attrName>
                                        </p:attrNameLst>
                                      </p:cBhvr>
                                      <p:to>
                                        <p:strVal val="visible"/>
                                      </p:to>
                                    </p:set>
                                    <p:animEffect transition="in" filter="dissolve">
                                      <p:cBhvr additive="repl">
                                        <p:cTn id="73" dur="500"/>
                                        <p:tgtEl>
                                          <p:spTgt spid="33813"/>
                                        </p:tgtEl>
                                      </p:cBhvr>
                                    </p:animEffect>
                                  </p:childTnLst>
                                </p:cTn>
                              </p:par>
                              <p:par>
                                <p:cTn id="74" presetID="9" presetClass="entr" fill="hold" nodeType="withEffect">
                                  <p:stCondLst>
                                    <p:cond delay="0"/>
                                  </p:stCondLst>
                                  <p:childTnLst>
                                    <p:set>
                                      <p:cBhvr additive="repl">
                                        <p:cTn id="75" dur="1" fill="hold">
                                          <p:stCondLst>
                                            <p:cond delay="0"/>
                                          </p:stCondLst>
                                        </p:cTn>
                                        <p:tgtEl>
                                          <p:spTgt spid="33814"/>
                                        </p:tgtEl>
                                        <p:attrNameLst>
                                          <p:attrName>style.visibility</p:attrName>
                                        </p:attrNameLst>
                                      </p:cBhvr>
                                      <p:to>
                                        <p:strVal val="visible"/>
                                      </p:to>
                                    </p:set>
                                    <p:animEffect transition="in" filter="dissolve">
                                      <p:cBhvr additive="repl">
                                        <p:cTn id="76" dur="500"/>
                                        <p:tgtEl>
                                          <p:spTgt spid="33814"/>
                                        </p:tgtEl>
                                      </p:cBhvr>
                                    </p:animEffect>
                                  </p:childTnLst>
                                </p:cTn>
                              </p:par>
                              <p:par>
                                <p:cTn id="77" presetID="9" presetClass="entr" fill="hold" nodeType="withEffect">
                                  <p:stCondLst>
                                    <p:cond delay="0"/>
                                  </p:stCondLst>
                                  <p:childTnLst>
                                    <p:set>
                                      <p:cBhvr additive="repl">
                                        <p:cTn id="78" dur="1" fill="hold">
                                          <p:stCondLst>
                                            <p:cond delay="0"/>
                                          </p:stCondLst>
                                        </p:cTn>
                                        <p:tgtEl>
                                          <p:spTgt spid="33815"/>
                                        </p:tgtEl>
                                        <p:attrNameLst>
                                          <p:attrName>style.visibility</p:attrName>
                                        </p:attrNameLst>
                                      </p:cBhvr>
                                      <p:to>
                                        <p:strVal val="visible"/>
                                      </p:to>
                                    </p:set>
                                    <p:animEffect transition="in" filter="dissolve">
                                      <p:cBhvr additive="repl">
                                        <p:cTn id="79" dur="500"/>
                                        <p:tgtEl>
                                          <p:spTgt spid="3381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nodeType="clickEffect">
                                  <p:stCondLst>
                                    <p:cond delay="0"/>
                                  </p:stCondLst>
                                  <p:childTnLst>
                                    <p:set>
                                      <p:cBhvr additive="repl">
                                        <p:cTn id="83" dur="1" fill="hold">
                                          <p:stCondLst>
                                            <p:cond delay="0"/>
                                          </p:stCondLst>
                                        </p:cTn>
                                        <p:tgtEl>
                                          <p:spTgt spid="33816"/>
                                        </p:tgtEl>
                                        <p:attrNameLst>
                                          <p:attrName>style.visibility</p:attrName>
                                        </p:attrNameLst>
                                      </p:cBhvr>
                                      <p:to>
                                        <p:strVal val="visible"/>
                                      </p:to>
                                    </p:set>
                                    <p:animEffect transition="in" filter="box(in)">
                                      <p:cBhvr additive="repl">
                                        <p:cTn id="84" dur="500"/>
                                        <p:tgtEl>
                                          <p:spTgt spid="33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P spid="33802" grpId="0" animBg="1"/>
      <p:bldP spid="33803" grpId="0" animBg="1"/>
      <p:bldP spid="33804" grpId="0" animBg="1"/>
      <p:bldP spid="33805" grpId="0" animBg="1"/>
      <p:bldP spid="33806" grpId="0" animBg="1"/>
      <p:bldP spid="33807" grpId="0" animBg="1"/>
      <p:bldP spid="33808" grpId="0" animBg="1"/>
      <p:bldP spid="33809" grpId="0" animBg="1"/>
      <p:bldP spid="338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50825" y="908050"/>
            <a:ext cx="8382000" cy="3241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indent="279400" defTabSz="449263">
              <a:lnSpc>
                <a:spcPct val="90000"/>
              </a:lnSpc>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dirty="0">
                <a:latin typeface="华文中宋" pitchFamily="2" charset="-122"/>
                <a:ea typeface="华文中宋" pitchFamily="2" charset="-122"/>
              </a:rPr>
              <a:t>问题定义</a:t>
            </a:r>
            <a:endParaRPr lang="zh-CN" sz="2800" dirty="0">
              <a:latin typeface="华文中宋" pitchFamily="2" charset="-122"/>
              <a:ea typeface="华文中宋" pitchFamily="2" charset="-122"/>
            </a:endParaRPr>
          </a:p>
          <a:p>
            <a:pPr indent="279400" defTabSz="449263">
              <a:lnSpc>
                <a:spcPct val="90000"/>
              </a:lnSpc>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000" dirty="0">
              <a:latin typeface="华文中宋" pitchFamily="2" charset="-122"/>
              <a:ea typeface="华文中宋" pitchFamily="2" charset="-122"/>
            </a:endParaRPr>
          </a:p>
          <a:p>
            <a:pPr indent="279400" defTabSz="449263">
              <a:lnSpc>
                <a:spcPct val="120000"/>
              </a:lnSpc>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FF0000"/>
                </a:solidFill>
                <a:latin typeface="华文中宋" pitchFamily="2" charset="-122"/>
                <a:ea typeface="华文中宋" pitchFamily="2" charset="-122"/>
              </a:rPr>
              <a:t>问题定义阶段必须回答的关键问题是：</a:t>
            </a:r>
            <a:r>
              <a:rPr lang="zh-CN" altLang="en-US" dirty="0">
                <a:solidFill>
                  <a:srgbClr val="00B050"/>
                </a:solidFill>
                <a:latin typeface="华文中宋" pitchFamily="2" charset="-122"/>
                <a:ea typeface="华文中宋" pitchFamily="2" charset="-122"/>
              </a:rPr>
              <a:t>“要解决的问题是什么</a:t>
            </a:r>
            <a:r>
              <a:rPr lang="en-US" altLang="zh-CN" dirty="0">
                <a:solidFill>
                  <a:srgbClr val="00B050"/>
                </a:solidFill>
                <a:latin typeface="华文中宋" pitchFamily="2" charset="-122"/>
                <a:ea typeface="华文中宋" pitchFamily="2" charset="-122"/>
              </a:rPr>
              <a:t>?”</a:t>
            </a:r>
          </a:p>
          <a:p>
            <a:pPr indent="279400" defTabSz="449263">
              <a:lnSpc>
                <a:spcPct val="120000"/>
              </a:lnSpc>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华文中宋" pitchFamily="2" charset="-122"/>
                <a:ea typeface="华文中宋" pitchFamily="2" charset="-122"/>
              </a:rPr>
              <a:t> 通过对客户的访问调查，系统分析员扼要地写出关于问题性质、工程目标和工程规模的书面报告，经过讨论和必要的修改之后这份报告应该得到客户的确认。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4817">
                                            <p:txEl>
                                              <p:pRg st="0" end="0"/>
                                            </p:txEl>
                                          </p:spTgt>
                                        </p:tgtEl>
                                        <p:attrNameLst>
                                          <p:attrName>style.visibility</p:attrName>
                                        </p:attrNameLst>
                                      </p:cBhvr>
                                      <p:to>
                                        <p:strVal val="visible"/>
                                      </p:to>
                                    </p:set>
                                    <p:animEffect transition="in" filter="box(in)">
                                      <p:cBhvr additive="repl">
                                        <p:cTn id="7" dur="500"/>
                                        <p:tgtEl>
                                          <p:spTgt spid="348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34817">
                                            <p:txEl>
                                              <p:pRg st="2" end="2"/>
                                            </p:txEl>
                                          </p:spTgt>
                                        </p:tgtEl>
                                        <p:attrNameLst>
                                          <p:attrName>style.visibility</p:attrName>
                                        </p:attrNameLst>
                                      </p:cBhvr>
                                      <p:to>
                                        <p:strVal val="visible"/>
                                      </p:to>
                                    </p:set>
                                    <p:animEffect transition="in" filter="box(in)">
                                      <p:cBhvr additive="repl">
                                        <p:cTn id="12" dur="500"/>
                                        <p:tgtEl>
                                          <p:spTgt spid="3481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34817">
                                            <p:txEl>
                                              <p:pRg st="3" end="3"/>
                                            </p:txEl>
                                          </p:spTgt>
                                        </p:tgtEl>
                                        <p:attrNameLst>
                                          <p:attrName>style.visibility</p:attrName>
                                        </p:attrNameLst>
                                      </p:cBhvr>
                                      <p:to>
                                        <p:strVal val="visible"/>
                                      </p:to>
                                    </p:set>
                                    <p:animEffect transition="in" filter="box(in)">
                                      <p:cBhvr additive="repl">
                                        <p:cTn id="17" dur="500"/>
                                        <p:tgtEl>
                                          <p:spTgt spid="348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subTitle" idx="4294967295"/>
          </p:nvPr>
        </p:nvSpPr>
        <p:spPr bwMode="auto">
          <a:xfrm>
            <a:off x="323850" y="866775"/>
            <a:ext cx="8382000" cy="57308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79400" defTabSz="449263" eaLnBrk="1" hangingPunct="1">
              <a:spcBef>
                <a:spcPct val="0"/>
              </a:spcBef>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dirty="0">
                <a:solidFill>
                  <a:srgbClr val="C00000"/>
                </a:solidFill>
                <a:latin typeface="华文中宋" pitchFamily="2" charset="-122"/>
                <a:ea typeface="华文中宋" pitchFamily="2" charset="-122"/>
              </a:rPr>
              <a:t> </a:t>
            </a:r>
            <a:r>
              <a:rPr lang="zh-CN" b="0" dirty="0">
                <a:highlight>
                  <a:srgbClr val="FF0000"/>
                </a:highlight>
                <a:latin typeface="华文中宋" pitchFamily="2" charset="-122"/>
                <a:ea typeface="华文中宋" pitchFamily="2" charset="-122"/>
              </a:rPr>
              <a:t>可行性研究与计划阶段</a:t>
            </a:r>
          </a:p>
          <a:p>
            <a:pPr marL="0" indent="279400" defTabSz="449263" eaLnBrk="1" hangingPunct="1">
              <a:spcBef>
                <a:spcPct val="0"/>
              </a:spcBef>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000" b="0" dirty="0">
              <a:solidFill>
                <a:srgbClr val="FF3300"/>
              </a:solidFill>
              <a:latin typeface="华文中宋" pitchFamily="2" charset="-122"/>
              <a:ea typeface="华文中宋" pitchFamily="2" charset="-122"/>
            </a:endParaRPr>
          </a:p>
          <a:p>
            <a:pPr marL="0" indent="279400" defTabSz="449263" eaLnBrk="1" hangingPunct="1">
              <a:lnSpc>
                <a:spcPct val="15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solidFill>
                  <a:schemeClr val="accent2"/>
                </a:solidFill>
                <a:latin typeface="华文中宋" pitchFamily="2" charset="-122"/>
                <a:ea typeface="华文中宋" pitchFamily="2" charset="-122"/>
              </a:rPr>
              <a:t>这个阶段要回答的关键问题是：</a:t>
            </a:r>
            <a:r>
              <a:rPr lang="zh-CN" altLang="en-US" sz="2400" dirty="0">
                <a:solidFill>
                  <a:srgbClr val="00B050"/>
                </a:solidFill>
                <a:latin typeface="Arial" charset="0"/>
              </a:rPr>
              <a:t>“</a:t>
            </a:r>
            <a:r>
              <a:rPr lang="zh-CN" altLang="en-US" sz="2400" dirty="0">
                <a:solidFill>
                  <a:srgbClr val="00B050"/>
                </a:solidFill>
              </a:rPr>
              <a:t>对于上一个阶段所确定的问题有行得通的解决办法吗</a:t>
            </a:r>
            <a:r>
              <a:rPr lang="en-US" altLang="zh-CN" sz="2400" dirty="0">
                <a:solidFill>
                  <a:srgbClr val="00B050"/>
                </a:solidFill>
              </a:rPr>
              <a:t>?</a:t>
            </a:r>
            <a:r>
              <a:rPr lang="en-US" altLang="zh-CN" sz="2400" dirty="0">
                <a:solidFill>
                  <a:srgbClr val="00B050"/>
                </a:solidFill>
                <a:latin typeface="Arial" charset="0"/>
              </a:rPr>
              <a:t>”</a:t>
            </a:r>
            <a:endParaRPr lang="en-US" altLang="zh-CN" sz="2400" b="0" dirty="0">
              <a:solidFill>
                <a:srgbClr val="00B050"/>
              </a:solidFill>
              <a:latin typeface="华文中宋" pitchFamily="2" charset="-122"/>
              <a:ea typeface="华文中宋" pitchFamily="2" charset="-122"/>
            </a:endParaRPr>
          </a:p>
          <a:p>
            <a:pPr marL="0" indent="279400" defTabSz="449263" eaLnBrk="1" hangingPunct="1">
              <a:lnSpc>
                <a:spcPct val="15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dirty="0">
                <a:solidFill>
                  <a:schemeClr val="accent2"/>
                </a:solidFill>
                <a:latin typeface="华文中宋" pitchFamily="2" charset="-122"/>
                <a:ea typeface="华文中宋" pitchFamily="2" charset="-122"/>
              </a:rPr>
              <a:t>可行性研究与计划阶段的基本任务：</a:t>
            </a:r>
            <a:r>
              <a:rPr lang="zh-CN" sz="2400" b="0" dirty="0">
                <a:latin typeface="华文中宋" pitchFamily="2" charset="-122"/>
                <a:ea typeface="华文中宋" pitchFamily="2" charset="-122"/>
              </a:rPr>
              <a:t>搞清问题的性质，确定系统的目标和规模，从</a:t>
            </a:r>
            <a:r>
              <a:rPr lang="zh-CN" sz="2400" b="0" dirty="0">
                <a:highlight>
                  <a:srgbClr val="C0C0C0"/>
                </a:highlight>
                <a:latin typeface="华文中宋" pitchFamily="2" charset="-122"/>
                <a:ea typeface="华文中宋" pitchFamily="2" charset="-122"/>
              </a:rPr>
              <a:t>技术</a:t>
            </a:r>
            <a:r>
              <a:rPr lang="zh-CN" sz="2400" b="0" dirty="0">
                <a:latin typeface="华文中宋" pitchFamily="2" charset="-122"/>
                <a:ea typeface="华文中宋" pitchFamily="2" charset="-122"/>
              </a:rPr>
              <a:t>、</a:t>
            </a:r>
            <a:r>
              <a:rPr lang="zh-CN" sz="2400" b="0" dirty="0">
                <a:highlight>
                  <a:srgbClr val="C0C0C0"/>
                </a:highlight>
                <a:latin typeface="华文中宋" pitchFamily="2" charset="-122"/>
                <a:ea typeface="华文中宋" pitchFamily="2" charset="-122"/>
              </a:rPr>
              <a:t>经济</a:t>
            </a:r>
            <a:r>
              <a:rPr lang="zh-CN" sz="2400" b="0" dirty="0">
                <a:latin typeface="华文中宋" pitchFamily="2" charset="-122"/>
                <a:ea typeface="华文中宋" pitchFamily="2" charset="-122"/>
              </a:rPr>
              <a:t>和</a:t>
            </a:r>
            <a:r>
              <a:rPr lang="zh-CN" sz="2400" b="0" dirty="0">
                <a:highlight>
                  <a:srgbClr val="C0C0C0"/>
                </a:highlight>
                <a:latin typeface="华文中宋" pitchFamily="2" charset="-122"/>
                <a:ea typeface="华文中宋" pitchFamily="2" charset="-122"/>
              </a:rPr>
              <a:t>社会因素</a:t>
            </a:r>
            <a:r>
              <a:rPr lang="zh-CN" sz="2400" b="0" dirty="0">
                <a:latin typeface="华文中宋" pitchFamily="2" charset="-122"/>
                <a:ea typeface="华文中宋" pitchFamily="2" charset="-122"/>
              </a:rPr>
              <a:t>等方面分析论证本软件项目的可行性，并最终产生一份可行性分析报告。</a:t>
            </a:r>
            <a:endParaRPr lang="zh-CN" altLang="en-US" sz="2400" b="0" dirty="0">
              <a:latin typeface="华文中宋" pitchFamily="2" charset="-122"/>
              <a:ea typeface="华文中宋" pitchFamily="2" charset="-122"/>
            </a:endParaRPr>
          </a:p>
          <a:p>
            <a:pPr marL="0" indent="279400" defTabSz="449263" eaLnBrk="1" hangingPunct="1">
              <a:lnSpc>
                <a:spcPct val="15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solidFill>
                  <a:srgbClr val="800000"/>
                </a:solidFill>
                <a:latin typeface="华文中宋" pitchFamily="2" charset="-122"/>
                <a:ea typeface="华文中宋" pitchFamily="2" charset="-122"/>
              </a:rPr>
              <a:t>   </a:t>
            </a:r>
            <a:r>
              <a:rPr lang="zh-CN" sz="2400" b="0" dirty="0">
                <a:solidFill>
                  <a:schemeClr val="accent2"/>
                </a:solidFill>
                <a:latin typeface="华文中宋" pitchFamily="2" charset="-122"/>
                <a:ea typeface="华文中宋" pitchFamily="2" charset="-122"/>
              </a:rPr>
              <a:t>可行性研究的结果：</a:t>
            </a:r>
            <a:r>
              <a:rPr lang="zh-CN" sz="2400" b="0" dirty="0">
                <a:latin typeface="华文中宋" pitchFamily="2" charset="-122"/>
                <a:ea typeface="华文中宋" pitchFamily="2" charset="-122"/>
              </a:rPr>
              <a:t>使用部门负责人做出是否继续进行这项工程的决定的重要依据。</a:t>
            </a:r>
            <a:r>
              <a:rPr lang="zh-CN" altLang="en-US" sz="2400" b="0" dirty="0">
                <a:latin typeface="华文中宋" pitchFamily="2" charset="-122"/>
                <a:ea typeface="华文中宋" pitchFamily="2" charset="-122"/>
              </a:rPr>
              <a:t>（</a:t>
            </a:r>
            <a:r>
              <a:rPr lang="zh-CN" altLang="en-US" sz="2400" b="0" dirty="0">
                <a:solidFill>
                  <a:schemeClr val="accent2"/>
                </a:solidFill>
                <a:latin typeface="华文中宋" pitchFamily="2" charset="-122"/>
                <a:ea typeface="华文中宋" pitchFamily="2" charset="-122"/>
              </a:rPr>
              <a:t>可行性研究报告</a:t>
            </a:r>
            <a:r>
              <a:rPr lang="zh-CN" altLang="en-US" sz="2400" b="0" dirty="0">
                <a:latin typeface="华文中宋" pitchFamily="2" charset="-122"/>
                <a:ea typeface="华文中宋" pitchFamily="2" charset="-122"/>
              </a:rPr>
              <a:t>）</a:t>
            </a:r>
            <a:r>
              <a:rPr lang="zh-CN" altLang="en-US" sz="4000" b="0" dirty="0">
                <a:solidFill>
                  <a:srgbClr val="FF3300"/>
                </a:solidFill>
                <a:latin typeface="华文中宋" pitchFamily="2" charset="-122"/>
                <a:ea typeface="华文中宋" pitchFamily="2" charset="-122"/>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4817">
                                            <p:txEl>
                                              <p:pRg st="0" end="0"/>
                                            </p:txEl>
                                          </p:spTgt>
                                        </p:tgtEl>
                                        <p:attrNameLst>
                                          <p:attrName>style.visibility</p:attrName>
                                        </p:attrNameLst>
                                      </p:cBhvr>
                                      <p:to>
                                        <p:strVal val="visible"/>
                                      </p:to>
                                    </p:set>
                                    <p:animEffect transition="in" filter="box(in)">
                                      <p:cBhvr additive="repl">
                                        <p:cTn id="7" dur="500"/>
                                        <p:tgtEl>
                                          <p:spTgt spid="348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34817">
                                            <p:txEl>
                                              <p:pRg st="2" end="2"/>
                                            </p:txEl>
                                          </p:spTgt>
                                        </p:tgtEl>
                                        <p:attrNameLst>
                                          <p:attrName>style.visibility</p:attrName>
                                        </p:attrNameLst>
                                      </p:cBhvr>
                                      <p:to>
                                        <p:strVal val="visible"/>
                                      </p:to>
                                    </p:set>
                                    <p:animEffect transition="in" filter="box(in)">
                                      <p:cBhvr additive="repl">
                                        <p:cTn id="12" dur="500"/>
                                        <p:tgtEl>
                                          <p:spTgt spid="3481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34817">
                                            <p:txEl>
                                              <p:pRg st="3" end="3"/>
                                            </p:txEl>
                                          </p:spTgt>
                                        </p:tgtEl>
                                        <p:attrNameLst>
                                          <p:attrName>style.visibility</p:attrName>
                                        </p:attrNameLst>
                                      </p:cBhvr>
                                      <p:to>
                                        <p:strVal val="visible"/>
                                      </p:to>
                                    </p:set>
                                    <p:animEffect transition="in" filter="box(in)">
                                      <p:cBhvr additive="repl">
                                        <p:cTn id="17" dur="500"/>
                                        <p:tgtEl>
                                          <p:spTgt spid="3481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34817">
                                            <p:txEl>
                                              <p:pRg st="4" end="4"/>
                                            </p:txEl>
                                          </p:spTgt>
                                        </p:tgtEl>
                                        <p:attrNameLst>
                                          <p:attrName>style.visibility</p:attrName>
                                        </p:attrNameLst>
                                      </p:cBhvr>
                                      <p:to>
                                        <p:strVal val="visible"/>
                                      </p:to>
                                    </p:set>
                                    <p:animEffect transition="in" filter="box(in)">
                                      <p:cBhvr additive="repl">
                                        <p:cTn id="22" dur="500"/>
                                        <p:tgtEl>
                                          <p:spTgt spid="348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8513763" y="6107113"/>
            <a:ext cx="563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en-US" altLang="zh-CN">
                <a:solidFill>
                  <a:srgbClr val="000000"/>
                </a:solidFill>
                <a:latin typeface="华文中宋" pitchFamily="2" charset="-122"/>
                <a:ea typeface="华文中宋" pitchFamily="2" charset="-122"/>
              </a:rPr>
              <a:t>32</a:t>
            </a:r>
          </a:p>
        </p:txBody>
      </p:sp>
      <p:sp>
        <p:nvSpPr>
          <p:cNvPr id="35842" name="Rectangle 2"/>
          <p:cNvSpPr>
            <a:spLocks noGrp="1" noChangeArrowheads="1"/>
          </p:cNvSpPr>
          <p:nvPr>
            <p:ph type="subTitle" idx="4294967295"/>
          </p:nvPr>
        </p:nvSpPr>
        <p:spPr bwMode="auto">
          <a:xfrm>
            <a:off x="179388" y="549275"/>
            <a:ext cx="8820150" cy="60928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0" defTabSz="449263" eaLnBrk="1" hangingPunct="1">
              <a:lnSpc>
                <a:spcPct val="150000"/>
              </a:lnSpc>
              <a:spcBef>
                <a:spcPct val="0"/>
              </a:spcBef>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dirty="0">
                <a:solidFill>
                  <a:srgbClr val="C00000"/>
                </a:solidFill>
                <a:latin typeface="华文中宋" pitchFamily="2" charset="-122"/>
                <a:ea typeface="华文中宋" pitchFamily="2" charset="-122"/>
              </a:rPr>
              <a:t> </a:t>
            </a:r>
            <a:r>
              <a:rPr lang="zh-CN" b="0" dirty="0">
                <a:highlight>
                  <a:srgbClr val="FF0000"/>
                </a:highlight>
                <a:latin typeface="华文中宋" pitchFamily="2" charset="-122"/>
                <a:ea typeface="华文中宋" pitchFamily="2" charset="-122"/>
              </a:rPr>
              <a:t>需求分析和规格说明阶段</a:t>
            </a:r>
            <a:r>
              <a:rPr lang="zh-CN" sz="2400" b="0" dirty="0">
                <a:solidFill>
                  <a:schemeClr val="accent2"/>
                </a:solidFill>
                <a:latin typeface="华文中宋" pitchFamily="2" charset="-122"/>
                <a:ea typeface="华文中宋" pitchFamily="2" charset="-122"/>
              </a:rPr>
              <a:t>（简称需求分析阶段）</a:t>
            </a:r>
            <a:endParaRPr lang="zh-CN" altLang="en-US" sz="2400" b="0" dirty="0">
              <a:latin typeface="华文中宋" pitchFamily="2" charset="-122"/>
              <a:ea typeface="华文中宋" pitchFamily="2" charset="-122"/>
            </a:endParaRPr>
          </a:p>
          <a:p>
            <a:pPr marL="0" indent="0" defTabSz="449263" eaLnBrk="1" hangingPunct="1">
              <a:lnSpc>
                <a:spcPct val="115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       这个阶段的任务仍然不是具体地解决问题，而是准确地确定</a:t>
            </a:r>
            <a:r>
              <a:rPr lang="zh-CN" altLang="en-US" sz="2400" b="0" dirty="0">
                <a:solidFill>
                  <a:srgbClr val="00B050"/>
                </a:solidFill>
                <a:latin typeface="华文中宋" pitchFamily="2" charset="-122"/>
                <a:ea typeface="华文中宋" pitchFamily="2" charset="-122"/>
              </a:rPr>
              <a:t>“为了解决这个问题，目标系统必须做什么”</a:t>
            </a:r>
            <a:r>
              <a:rPr lang="zh-CN" altLang="en-US" sz="2400" b="0" dirty="0">
                <a:latin typeface="华文中宋" pitchFamily="2" charset="-122"/>
                <a:ea typeface="华文中宋" pitchFamily="2" charset="-122"/>
              </a:rPr>
              <a:t>，</a:t>
            </a:r>
            <a:r>
              <a:rPr lang="zh-CN" altLang="en-US" sz="2400" b="0" dirty="0">
                <a:solidFill>
                  <a:srgbClr val="00B0F0"/>
                </a:solidFill>
                <a:latin typeface="华文中宋" pitchFamily="2" charset="-122"/>
                <a:ea typeface="华文中宋" pitchFamily="2" charset="-122"/>
              </a:rPr>
              <a:t>主要是确定目标系统必须具备哪些功能</a:t>
            </a:r>
            <a:r>
              <a:rPr lang="zh-CN" altLang="en-US" sz="2400" b="0" dirty="0">
                <a:latin typeface="华文中宋" pitchFamily="2" charset="-122"/>
                <a:ea typeface="华文中宋" pitchFamily="2" charset="-122"/>
              </a:rPr>
              <a:t>。这个阶段的一项重要任务，是用正式文档准确地记录对目标系统的需求。</a:t>
            </a:r>
          </a:p>
          <a:p>
            <a:pPr marL="0" indent="0" defTabSz="449263" eaLnBrk="1" hangingPunct="1">
              <a:lnSpc>
                <a:spcPct val="115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dirty="0">
              <a:solidFill>
                <a:srgbClr val="009999"/>
              </a:solidFill>
              <a:latin typeface="华文中宋" pitchFamily="2" charset="-122"/>
              <a:ea typeface="华文中宋" pitchFamily="2" charset="-122"/>
            </a:endParaRPr>
          </a:p>
          <a:p>
            <a:pPr marL="0" indent="0" defTabSz="449263" eaLnBrk="1" hangingPunct="1">
              <a:lnSpc>
                <a:spcPct val="115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rgbClr val="800000"/>
                </a:solidFill>
                <a:latin typeface="华文中宋" pitchFamily="2" charset="-122"/>
                <a:ea typeface="华文中宋" pitchFamily="2" charset="-122"/>
              </a:rPr>
              <a:t>      </a:t>
            </a:r>
            <a:r>
              <a:rPr lang="zh-CN" sz="2400" b="0" dirty="0">
                <a:solidFill>
                  <a:schemeClr val="accent2"/>
                </a:solidFill>
                <a:latin typeface="华文中宋" pitchFamily="2" charset="-122"/>
                <a:ea typeface="华文中宋" pitchFamily="2" charset="-122"/>
              </a:rPr>
              <a:t>分析阶段的基本任务：</a:t>
            </a:r>
            <a:r>
              <a:rPr lang="zh-CN" sz="2400" b="0" dirty="0">
                <a:latin typeface="华文中宋" pitchFamily="2" charset="-122"/>
                <a:ea typeface="华文中宋" pitchFamily="2" charset="-122"/>
              </a:rPr>
              <a:t>理解用户的需求，并将用户的需求用书面的形式表达出来。</a:t>
            </a:r>
            <a:r>
              <a:rPr lang="zh-CN" altLang="en-US" sz="2400" b="0" dirty="0">
                <a:latin typeface="华文中宋" pitchFamily="2" charset="-122"/>
                <a:ea typeface="华文中宋" pitchFamily="2" charset="-122"/>
              </a:rPr>
              <a:t>系统分析员在此阶段必须和用户密切配合，充分交流信息，以得出经过用户确认的</a:t>
            </a:r>
            <a:r>
              <a:rPr lang="zh-CN" altLang="en-US" sz="2400" b="0" dirty="0">
                <a:solidFill>
                  <a:schemeClr val="accent2"/>
                </a:solidFill>
                <a:latin typeface="华文中宋" pitchFamily="2" charset="-122"/>
                <a:ea typeface="华文中宋" pitchFamily="2" charset="-122"/>
              </a:rPr>
              <a:t>系统逻辑模型</a:t>
            </a:r>
            <a:r>
              <a:rPr lang="zh-CN" altLang="en-US" sz="2400" b="0" dirty="0">
                <a:latin typeface="华文中宋" pitchFamily="2" charset="-122"/>
                <a:ea typeface="华文中宋" pitchFamily="2" charset="-122"/>
              </a:rPr>
              <a:t>。通常用数据流图、数据字典和简要的算法表示系统的逻辑模型。</a:t>
            </a:r>
          </a:p>
          <a:p>
            <a:pPr marL="0" indent="0" defTabSz="449263" eaLnBrk="1" hangingPunct="1">
              <a:lnSpc>
                <a:spcPct val="115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2400" b="0" dirty="0">
              <a:latin typeface="华文中宋" pitchFamily="2" charset="-122"/>
              <a:ea typeface="华文中宋" pitchFamily="2" charset="-122"/>
            </a:endParaRPr>
          </a:p>
          <a:p>
            <a:pPr marL="0" indent="0" defTabSz="449263" eaLnBrk="1" hangingPunct="1">
              <a:lnSpc>
                <a:spcPct val="115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solidFill>
                  <a:srgbClr val="800000"/>
                </a:solidFill>
                <a:latin typeface="华文中宋" pitchFamily="2" charset="-122"/>
                <a:ea typeface="华文中宋" pitchFamily="2" charset="-122"/>
              </a:rPr>
              <a:t>      </a:t>
            </a:r>
            <a:r>
              <a:rPr lang="zh-CN" sz="2400" b="0" dirty="0">
                <a:solidFill>
                  <a:schemeClr val="accent2"/>
                </a:solidFill>
                <a:latin typeface="华文中宋" pitchFamily="2" charset="-122"/>
                <a:ea typeface="华文中宋" pitchFamily="2" charset="-122"/>
              </a:rPr>
              <a:t>分析阶段产生的文档：</a:t>
            </a:r>
            <a:r>
              <a:rPr lang="zh-CN" sz="2400" b="0" dirty="0">
                <a:latin typeface="华文中宋" pitchFamily="2" charset="-122"/>
                <a:ea typeface="华文中宋" pitchFamily="2" charset="-122"/>
              </a:rPr>
              <a:t>需求规格说明书</a:t>
            </a:r>
            <a:r>
              <a:rPr lang="en-US" altLang="zh-CN" sz="2400" dirty="0">
                <a:solidFill>
                  <a:schemeClr val="accent2"/>
                </a:solidFill>
              </a:rPr>
              <a:t>(specification)</a:t>
            </a:r>
            <a:r>
              <a:rPr lang="zh-CN" sz="2400" b="0" dirty="0">
                <a:latin typeface="华文中宋" pitchFamily="2" charset="-122"/>
                <a:ea typeface="华文中宋" pitchFamily="2" charset="-122"/>
              </a:rPr>
              <a:t>明确地描述了用户的需求，需求说明书是以后各阶段工作的基础。</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5842">
                                            <p:txEl>
                                              <p:pRg st="0" end="0"/>
                                            </p:txEl>
                                          </p:spTgt>
                                        </p:tgtEl>
                                        <p:attrNameLst>
                                          <p:attrName>style.visibility</p:attrName>
                                        </p:attrNameLst>
                                      </p:cBhvr>
                                      <p:to>
                                        <p:strVal val="visible"/>
                                      </p:to>
                                    </p:set>
                                    <p:animEffect transition="in" filter="box(in)">
                                      <p:cBhvr additive="repl">
                                        <p:cTn id="7" dur="500"/>
                                        <p:tgtEl>
                                          <p:spTgt spid="358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35842">
                                            <p:txEl>
                                              <p:pRg st="1" end="1"/>
                                            </p:txEl>
                                          </p:spTgt>
                                        </p:tgtEl>
                                        <p:attrNameLst>
                                          <p:attrName>style.visibility</p:attrName>
                                        </p:attrNameLst>
                                      </p:cBhvr>
                                      <p:to>
                                        <p:strVal val="visible"/>
                                      </p:to>
                                    </p:set>
                                    <p:animEffect transition="in" filter="box(in)">
                                      <p:cBhvr additive="repl">
                                        <p:cTn id="12" dur="500"/>
                                        <p:tgtEl>
                                          <p:spTgt spid="358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35842">
                                            <p:txEl>
                                              <p:pRg st="3" end="3"/>
                                            </p:txEl>
                                          </p:spTgt>
                                        </p:tgtEl>
                                        <p:attrNameLst>
                                          <p:attrName>style.visibility</p:attrName>
                                        </p:attrNameLst>
                                      </p:cBhvr>
                                      <p:to>
                                        <p:strVal val="visible"/>
                                      </p:to>
                                    </p:set>
                                    <p:animEffect transition="in" filter="box(in)">
                                      <p:cBhvr additive="repl">
                                        <p:cTn id="17" dur="500"/>
                                        <p:tgtEl>
                                          <p:spTgt spid="3584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35842">
                                            <p:txEl>
                                              <p:pRg st="5" end="5"/>
                                            </p:txEl>
                                          </p:spTgt>
                                        </p:tgtEl>
                                        <p:attrNameLst>
                                          <p:attrName>style.visibility</p:attrName>
                                        </p:attrNameLst>
                                      </p:cBhvr>
                                      <p:to>
                                        <p:strVal val="visible"/>
                                      </p:to>
                                    </p:set>
                                    <p:animEffect transition="in" filter="box(in)">
                                      <p:cBhvr additive="repl">
                                        <p:cTn id="22" dur="500"/>
                                        <p:tgtEl>
                                          <p:spTgt spid="358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bwMode="auto">
          <a:xfrm>
            <a:off x="428625" y="642938"/>
            <a:ext cx="7770813" cy="1141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eaLnBrk="1" hangingPunct="1"/>
            <a:r>
              <a:rPr lang="zh-CN" altLang="en-US">
                <a:solidFill>
                  <a:srgbClr val="C00000"/>
                </a:solidFill>
                <a:latin typeface="华文中宋" pitchFamily="2" charset="-122"/>
                <a:ea typeface="华文中宋" pitchFamily="2" charset="-122"/>
              </a:rPr>
              <a:t>课程目标</a:t>
            </a:r>
          </a:p>
        </p:txBody>
      </p:sp>
      <p:sp>
        <p:nvSpPr>
          <p:cNvPr id="8195" name="内容占位符 2"/>
          <p:cNvSpPr>
            <a:spLocks noGrp="1"/>
          </p:cNvSpPr>
          <p:nvPr>
            <p:ph idx="4294967295"/>
          </p:nvPr>
        </p:nvSpPr>
        <p:spPr bwMode="auto">
          <a:xfrm>
            <a:off x="357188" y="1714500"/>
            <a:ext cx="8228012" cy="39751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indent="0" defTabSz="449263">
              <a:lnSpc>
                <a:spcPct val="130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1</a:t>
            </a:r>
            <a:r>
              <a:rPr lang="zh-CN" altLang="en-US" sz="2400" b="0" dirty="0">
                <a:latin typeface="华文中宋" pitchFamily="2" charset="-122"/>
                <a:ea typeface="华文中宋" pitchFamily="2" charset="-122"/>
              </a:rPr>
              <a:t>）掌握软件项目开发和维护的一般过程；</a:t>
            </a:r>
            <a:endParaRPr lang="en-US" altLang="zh-CN" sz="2400" b="0" dirty="0">
              <a:latin typeface="华文中宋" pitchFamily="2" charset="-122"/>
              <a:ea typeface="华文中宋" pitchFamily="2" charset="-122"/>
            </a:endParaRPr>
          </a:p>
          <a:p>
            <a:pPr marL="0" indent="0" defTabSz="449263">
              <a:lnSpc>
                <a:spcPct val="130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2</a:t>
            </a:r>
            <a:r>
              <a:rPr lang="zh-CN" altLang="en-US" sz="2400" b="0" dirty="0">
                <a:latin typeface="华文中宋" pitchFamily="2" charset="-122"/>
                <a:ea typeface="华文中宋" pitchFamily="2" charset="-122"/>
              </a:rPr>
              <a:t>）掌握软件开发的传统方法和最新方法</a:t>
            </a:r>
            <a:endParaRPr lang="en-US" altLang="zh-CN" sz="2400" b="0" dirty="0">
              <a:latin typeface="华文中宋" pitchFamily="2" charset="-122"/>
              <a:ea typeface="华文中宋" pitchFamily="2" charset="-122"/>
            </a:endParaRPr>
          </a:p>
          <a:p>
            <a:pPr marL="0" indent="0" defTabSz="449263">
              <a:lnSpc>
                <a:spcPct val="130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3</a:t>
            </a:r>
            <a:r>
              <a:rPr lang="zh-CN" altLang="en-US" sz="2400" b="0" dirty="0">
                <a:latin typeface="华文中宋" pitchFamily="2" charset="-122"/>
                <a:ea typeface="华文中宋" pitchFamily="2" charset="-122"/>
              </a:rPr>
              <a:t>）能用软件工程的方法参与软件项目的分析、设计、实现和维护；</a:t>
            </a:r>
            <a:endParaRPr lang="en-US" altLang="zh-CN" sz="2400" b="0" dirty="0">
              <a:latin typeface="华文中宋" pitchFamily="2" charset="-122"/>
              <a:ea typeface="华文中宋" pitchFamily="2" charset="-122"/>
            </a:endParaRPr>
          </a:p>
          <a:p>
            <a:pPr marL="0" indent="0" defTabSz="449263">
              <a:lnSpc>
                <a:spcPct val="130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4</a:t>
            </a:r>
            <a:r>
              <a:rPr lang="zh-CN" altLang="en-US" sz="2400" b="0" dirty="0">
                <a:latin typeface="华文中宋" pitchFamily="2" charset="-122"/>
                <a:ea typeface="华文中宋" pitchFamily="2" charset="-122"/>
              </a:rPr>
              <a:t>）借助软件工程工具，掌握软件开发各阶段文档编写能力</a:t>
            </a:r>
            <a:endParaRPr lang="en-US" altLang="zh-CN" sz="2400" b="0" dirty="0">
              <a:latin typeface="华文中宋" pitchFamily="2" charset="-122"/>
              <a:ea typeface="华文中宋" pitchFamily="2" charset="-122"/>
            </a:endParaRPr>
          </a:p>
          <a:p>
            <a:pPr marL="0" indent="0" defTabSz="449263">
              <a:lnSpc>
                <a:spcPct val="130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为更深入地学习（包括毕业设计）和今后从事软件工程的实践打下良好的基础。</a:t>
            </a:r>
            <a:endParaRPr lang="zh-CN" altLang="en-US" sz="2400" b="0" dirty="0"/>
          </a:p>
        </p:txBody>
      </p:sp>
      <p:sp>
        <p:nvSpPr>
          <p:cNvPr id="4" name="TextBox 3"/>
          <p:cNvSpPr txBox="1">
            <a:spLocks noChangeArrowheads="1"/>
          </p:cNvSpPr>
          <p:nvPr/>
        </p:nvSpPr>
        <p:spPr bwMode="auto">
          <a:xfrm>
            <a:off x="642938" y="5857875"/>
            <a:ext cx="603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Clr>
                <a:srgbClr val="000000"/>
              </a:buClr>
              <a:buSzPct val="100000"/>
              <a:buFont typeface="Times New Roman" pitchFamily="18" charset="0"/>
              <a:buNone/>
            </a:pPr>
            <a:r>
              <a:rPr lang="zh-CN" altLang="en-US" dirty="0">
                <a:solidFill>
                  <a:srgbClr val="C00000"/>
                </a:solidFill>
                <a:latin typeface="华文中宋" pitchFamily="2" charset="-122"/>
                <a:ea typeface="华文中宋" pitchFamily="2" charset="-122"/>
              </a:rPr>
              <a:t>一句话：</a:t>
            </a:r>
            <a:r>
              <a:rPr lang="zh-CN" altLang="en-US" dirty="0">
                <a:solidFill>
                  <a:srgbClr val="C00000"/>
                </a:solidFill>
                <a:highlight>
                  <a:srgbClr val="FFFF00"/>
                </a:highlight>
                <a:latin typeface="华文中宋" pitchFamily="2" charset="-122"/>
                <a:ea typeface="华文中宋" pitchFamily="2" charset="-122"/>
              </a:rPr>
              <a:t>用工程化的思想指导软件项目开发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subTitle" idx="4294967295"/>
          </p:nvPr>
        </p:nvSpPr>
        <p:spPr bwMode="auto">
          <a:xfrm>
            <a:off x="323850" y="476250"/>
            <a:ext cx="8382000" cy="616585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defTabSz="449263" eaLnBrk="1" hangingPunct="1">
              <a:lnSpc>
                <a:spcPct val="90000"/>
              </a:lnSpc>
              <a:spcBef>
                <a:spcPct val="0"/>
              </a:spcBef>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b="0" dirty="0">
                <a:highlight>
                  <a:srgbClr val="FF0000"/>
                </a:highlight>
                <a:latin typeface="华文中宋" pitchFamily="2" charset="-122"/>
                <a:ea typeface="华文中宋" pitchFamily="2" charset="-122"/>
              </a:rPr>
              <a:t>设计阶段</a:t>
            </a:r>
            <a:r>
              <a:rPr lang="zh-CN" altLang="en-US" sz="2400" b="0" dirty="0">
                <a:solidFill>
                  <a:schemeClr val="accent2"/>
                </a:solidFill>
                <a:latin typeface="华文中宋" pitchFamily="2" charset="-122"/>
                <a:ea typeface="华文中宋" pitchFamily="2" charset="-122"/>
              </a:rPr>
              <a:t>（包括总体设计和详细设计）</a:t>
            </a:r>
            <a:endParaRPr lang="zh-CN" sz="2400" b="0" dirty="0">
              <a:solidFill>
                <a:schemeClr val="accent2"/>
              </a:solidFill>
              <a:latin typeface="华文中宋" pitchFamily="2" charset="-122"/>
              <a:ea typeface="华文中宋" pitchFamily="2" charset="-122"/>
            </a:endParaRPr>
          </a:p>
          <a:p>
            <a:pPr marL="0" indent="0" defTabSz="449263">
              <a:lnSpc>
                <a:spcPct val="9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dirty="0">
              <a:solidFill>
                <a:schemeClr val="accent2"/>
              </a:solidFill>
              <a:latin typeface="华文中宋" pitchFamily="2" charset="-122"/>
              <a:ea typeface="华文中宋" pitchFamily="2" charset="-122"/>
            </a:endParaRPr>
          </a:p>
          <a:p>
            <a:pPr marL="0" indent="0" defTabSz="449263" eaLnBrk="1" hangingPunct="1">
              <a:lnSpc>
                <a:spcPct val="130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dirty="0"/>
              <a:t>    </a:t>
            </a:r>
            <a:r>
              <a:rPr lang="zh-CN" altLang="en-US" sz="2400" dirty="0"/>
              <a:t>设计阶段的任</a:t>
            </a:r>
            <a:r>
              <a:rPr lang="zh-CN" altLang="en-US" sz="2400" b="0" dirty="0">
                <a:latin typeface="华文中宋" pitchFamily="2" charset="-122"/>
                <a:ea typeface="华文中宋" pitchFamily="2" charset="-122"/>
              </a:rPr>
              <a:t>务就是回答下面两个关键问题：“</a:t>
            </a:r>
            <a:r>
              <a:rPr lang="zh-CN" altLang="en-US" sz="2400" dirty="0">
                <a:solidFill>
                  <a:srgbClr val="00B0F0"/>
                </a:solidFill>
              </a:rPr>
              <a:t>应该怎样实现目标系统？”、</a:t>
            </a:r>
            <a:r>
              <a:rPr lang="zh-CN" altLang="en-US" sz="2400" dirty="0">
                <a:solidFill>
                  <a:srgbClr val="00B0F0"/>
                </a:solidFill>
                <a:latin typeface="Arial" charset="0"/>
              </a:rPr>
              <a:t>“</a:t>
            </a:r>
            <a:r>
              <a:rPr lang="zh-CN" altLang="en-US" sz="2400" dirty="0">
                <a:solidFill>
                  <a:srgbClr val="00B0F0"/>
                </a:solidFill>
              </a:rPr>
              <a:t>应该怎样具体地实现这个系统呢</a:t>
            </a:r>
            <a:r>
              <a:rPr lang="en-US" altLang="zh-CN" sz="2400" dirty="0">
                <a:solidFill>
                  <a:schemeClr val="accent2"/>
                </a:solidFill>
              </a:rPr>
              <a:t>?</a:t>
            </a:r>
            <a:r>
              <a:rPr lang="en-US" altLang="zh-CN" sz="2400" dirty="0">
                <a:solidFill>
                  <a:schemeClr val="accent2"/>
                </a:solidFill>
                <a:latin typeface="Arial" charset="0"/>
              </a:rPr>
              <a:t>”</a:t>
            </a:r>
            <a:endParaRPr lang="en-US" altLang="zh-CN" sz="2400" b="0" dirty="0">
              <a:solidFill>
                <a:schemeClr val="accent2"/>
              </a:solidFill>
              <a:latin typeface="华文中宋" pitchFamily="2" charset="-122"/>
              <a:ea typeface="华文中宋" pitchFamily="2" charset="-122"/>
            </a:endParaRPr>
          </a:p>
          <a:p>
            <a:pPr marL="0" indent="0" defTabSz="449263">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solidFill>
                  <a:srgbClr val="800000"/>
                </a:solidFill>
                <a:latin typeface="华文中宋" pitchFamily="2" charset="-122"/>
                <a:ea typeface="华文中宋" pitchFamily="2" charset="-122"/>
              </a:rPr>
              <a:t>    </a:t>
            </a:r>
            <a:r>
              <a:rPr lang="zh-CN" sz="2400" dirty="0">
                <a:solidFill>
                  <a:schemeClr val="accent2"/>
                </a:solidFill>
              </a:rPr>
              <a:t>设</a:t>
            </a:r>
            <a:r>
              <a:rPr lang="zh-CN" sz="2400" b="0" dirty="0">
                <a:solidFill>
                  <a:schemeClr val="accent2"/>
                </a:solidFill>
                <a:latin typeface="华文中宋" pitchFamily="2" charset="-122"/>
                <a:ea typeface="华文中宋" pitchFamily="2" charset="-122"/>
              </a:rPr>
              <a:t>计阶段的基本任务</a:t>
            </a:r>
            <a:r>
              <a:rPr lang="zh-CN" sz="2400" b="0" dirty="0">
                <a:solidFill>
                  <a:srgbClr val="800000"/>
                </a:solidFill>
                <a:latin typeface="华文中宋" pitchFamily="2" charset="-122"/>
                <a:ea typeface="华文中宋" pitchFamily="2" charset="-122"/>
              </a:rPr>
              <a:t>：</a:t>
            </a:r>
            <a:r>
              <a:rPr lang="zh-CN" sz="2400" b="0" dirty="0">
                <a:latin typeface="华文中宋" pitchFamily="2" charset="-122"/>
                <a:ea typeface="华文中宋" pitchFamily="2" charset="-122"/>
              </a:rPr>
              <a:t>要在需求说明书的基础上建立软件系统的“结构”，包括数据结构和模块结构。</a:t>
            </a:r>
          </a:p>
          <a:p>
            <a:pPr marL="0" indent="0" defTabSz="449263">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solidFill>
                  <a:srgbClr val="800000"/>
                </a:solidFill>
                <a:latin typeface="华文中宋" pitchFamily="2" charset="-122"/>
                <a:ea typeface="华文中宋" pitchFamily="2" charset="-122"/>
              </a:rPr>
              <a:t>    </a:t>
            </a:r>
            <a:r>
              <a:rPr lang="zh-CN" sz="2400" b="0" dirty="0">
                <a:solidFill>
                  <a:schemeClr val="accent2"/>
                </a:solidFill>
                <a:latin typeface="华文中宋" pitchFamily="2" charset="-122"/>
                <a:ea typeface="华文中宋" pitchFamily="2" charset="-122"/>
              </a:rPr>
              <a:t>设计阶段的内容：</a:t>
            </a:r>
            <a:r>
              <a:rPr lang="zh-CN" sz="2400" b="0" dirty="0">
                <a:latin typeface="华文中宋" pitchFamily="2" charset="-122"/>
                <a:ea typeface="华文中宋" pitchFamily="2" charset="-122"/>
              </a:rPr>
              <a:t>概要设计（或称为总体设计）和详细设计，前者主要</a:t>
            </a:r>
            <a:r>
              <a:rPr lang="zh-CN" altLang="en-US" sz="2400" dirty="0"/>
              <a:t>设计程序的</a:t>
            </a:r>
            <a:r>
              <a:rPr lang="zh-CN" altLang="en-US" sz="2400" dirty="0">
                <a:solidFill>
                  <a:schemeClr val="accent2"/>
                </a:solidFill>
              </a:rPr>
              <a:t>体系结构</a:t>
            </a:r>
            <a:r>
              <a:rPr lang="zh-CN" altLang="en-US" sz="2400" dirty="0"/>
              <a:t>，也就是确定程序由哪些模块组成以及模块间的关系。</a:t>
            </a:r>
            <a:r>
              <a:rPr lang="zh-CN" sz="2400" b="0" dirty="0">
                <a:latin typeface="华文中宋" pitchFamily="2" charset="-122"/>
                <a:ea typeface="华文中宋" pitchFamily="2" charset="-122"/>
              </a:rPr>
              <a:t>后者</a:t>
            </a:r>
            <a:r>
              <a:rPr lang="zh-CN" altLang="en-US" sz="2400" b="0" dirty="0">
                <a:latin typeface="华文中宋" pitchFamily="2" charset="-122"/>
                <a:ea typeface="华文中宋" pitchFamily="2" charset="-122"/>
              </a:rPr>
              <a:t>的任务</a:t>
            </a:r>
            <a:r>
              <a:rPr lang="zh-CN" altLang="en-US" sz="2400" dirty="0"/>
              <a:t>设计出程序的</a:t>
            </a:r>
            <a:r>
              <a:rPr lang="zh-CN" altLang="en-US" sz="2400" dirty="0">
                <a:solidFill>
                  <a:schemeClr val="accent2"/>
                </a:solidFill>
              </a:rPr>
              <a:t>详细规格说明</a:t>
            </a:r>
            <a:r>
              <a:rPr lang="zh-CN" altLang="en-US" sz="2400" dirty="0"/>
              <a:t>，即</a:t>
            </a:r>
            <a:r>
              <a:rPr lang="zh-CN" sz="2400" b="0" dirty="0">
                <a:latin typeface="华文中宋" pitchFamily="2" charset="-122"/>
                <a:ea typeface="华文中宋" pitchFamily="2" charset="-122"/>
              </a:rPr>
              <a:t>每个模块内部的细节</a:t>
            </a:r>
            <a:r>
              <a:rPr lang="zh-CN" altLang="en-US" sz="2400" b="0" dirty="0">
                <a:latin typeface="华文中宋" pitchFamily="2" charset="-122"/>
                <a:ea typeface="华文中宋" pitchFamily="2" charset="-122"/>
              </a:rPr>
              <a:t>，</a:t>
            </a:r>
            <a:r>
              <a:rPr lang="zh-CN" altLang="en-US" sz="2400" dirty="0"/>
              <a:t>确定实现模块功能所需要的算法和数据结构。</a:t>
            </a:r>
          </a:p>
          <a:p>
            <a:pPr marL="0" indent="0" defTabSz="449263">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solidFill>
                  <a:schemeClr val="accent2"/>
                </a:solidFill>
                <a:latin typeface="华文中宋" pitchFamily="2" charset="-122"/>
                <a:ea typeface="华文中宋" pitchFamily="2" charset="-122"/>
              </a:rPr>
              <a:t>    </a:t>
            </a:r>
            <a:r>
              <a:rPr lang="zh-CN" sz="2400" b="0" dirty="0">
                <a:solidFill>
                  <a:schemeClr val="accent2"/>
                </a:solidFill>
                <a:latin typeface="华文中宋" pitchFamily="2" charset="-122"/>
                <a:ea typeface="华文中宋" pitchFamily="2" charset="-122"/>
              </a:rPr>
              <a:t>设计阶段产生的文档：</a:t>
            </a:r>
            <a:r>
              <a:rPr lang="zh-CN" sz="2400" b="0" dirty="0">
                <a:latin typeface="华文中宋" pitchFamily="2" charset="-122"/>
                <a:ea typeface="华文中宋" pitchFamily="2" charset="-122"/>
              </a:rPr>
              <a:t>模块说明书、数据库或文件结构说明等。</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6865">
                                            <p:txEl>
                                              <p:pRg st="0" end="0"/>
                                            </p:txEl>
                                          </p:spTgt>
                                        </p:tgtEl>
                                        <p:attrNameLst>
                                          <p:attrName>style.visibility</p:attrName>
                                        </p:attrNameLst>
                                      </p:cBhvr>
                                      <p:to>
                                        <p:strVal val="visible"/>
                                      </p:to>
                                    </p:set>
                                    <p:animEffect transition="in" filter="box(in)">
                                      <p:cBhvr additive="repl">
                                        <p:cTn id="7" dur="500"/>
                                        <p:tgtEl>
                                          <p:spTgt spid="368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36865">
                                            <p:txEl>
                                              <p:pRg st="2" end="2"/>
                                            </p:txEl>
                                          </p:spTgt>
                                        </p:tgtEl>
                                        <p:attrNameLst>
                                          <p:attrName>style.visibility</p:attrName>
                                        </p:attrNameLst>
                                      </p:cBhvr>
                                      <p:to>
                                        <p:strVal val="visible"/>
                                      </p:to>
                                    </p:set>
                                    <p:animEffect transition="in" filter="box(in)">
                                      <p:cBhvr additive="repl">
                                        <p:cTn id="12" dur="500"/>
                                        <p:tgtEl>
                                          <p:spTgt spid="3686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36865">
                                            <p:txEl>
                                              <p:pRg st="3" end="3"/>
                                            </p:txEl>
                                          </p:spTgt>
                                        </p:tgtEl>
                                        <p:attrNameLst>
                                          <p:attrName>style.visibility</p:attrName>
                                        </p:attrNameLst>
                                      </p:cBhvr>
                                      <p:to>
                                        <p:strVal val="visible"/>
                                      </p:to>
                                    </p:set>
                                    <p:animEffect transition="in" filter="box(in)">
                                      <p:cBhvr additive="repl">
                                        <p:cTn id="17" dur="500"/>
                                        <p:tgtEl>
                                          <p:spTgt spid="3686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36865">
                                            <p:txEl>
                                              <p:pRg st="4" end="4"/>
                                            </p:txEl>
                                          </p:spTgt>
                                        </p:tgtEl>
                                        <p:attrNameLst>
                                          <p:attrName>style.visibility</p:attrName>
                                        </p:attrNameLst>
                                      </p:cBhvr>
                                      <p:to>
                                        <p:strVal val="visible"/>
                                      </p:to>
                                    </p:set>
                                    <p:animEffect transition="in" filter="box(in)">
                                      <p:cBhvr additive="repl">
                                        <p:cTn id="22" dur="500"/>
                                        <p:tgtEl>
                                          <p:spTgt spid="3686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additive="repl">
                                        <p:cTn id="26" dur="1" fill="hold">
                                          <p:stCondLst>
                                            <p:cond delay="0"/>
                                          </p:stCondLst>
                                        </p:cTn>
                                        <p:tgtEl>
                                          <p:spTgt spid="36865">
                                            <p:txEl>
                                              <p:pRg st="5" end="5"/>
                                            </p:txEl>
                                          </p:spTgt>
                                        </p:tgtEl>
                                        <p:attrNameLst>
                                          <p:attrName>style.visibility</p:attrName>
                                        </p:attrNameLst>
                                      </p:cBhvr>
                                      <p:to>
                                        <p:strVal val="visible"/>
                                      </p:to>
                                    </p:set>
                                    <p:animEffect transition="in" filter="box(in)">
                                      <p:cBhvr additive="repl">
                                        <p:cTn id="27" dur="500"/>
                                        <p:tgtEl>
                                          <p:spTgt spid="368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subTitle" idx="4294967295"/>
          </p:nvPr>
        </p:nvSpPr>
        <p:spPr bwMode="auto">
          <a:xfrm>
            <a:off x="304800" y="533400"/>
            <a:ext cx="8382000" cy="4191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80988"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5400" b="0">
                <a:solidFill>
                  <a:srgbClr val="FF3300"/>
                </a:solidFill>
                <a:latin typeface="华文中宋" pitchFamily="2" charset="-122"/>
                <a:ea typeface="华文中宋" pitchFamily="2" charset="-122"/>
              </a:rPr>
              <a:t>    </a:t>
            </a:r>
          </a:p>
          <a:p>
            <a:pPr marL="0" indent="280988"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3600">
              <a:solidFill>
                <a:srgbClr val="FF3300"/>
              </a:solidFill>
              <a:latin typeface="华文中宋" pitchFamily="2" charset="-122"/>
              <a:ea typeface="华文中宋" pitchFamily="2" charset="-122"/>
            </a:endParaRPr>
          </a:p>
          <a:p>
            <a:pPr marL="0" indent="280988" defTabSz="449263" eaLnBrk="1" hangingPunct="1">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3600">
              <a:solidFill>
                <a:srgbClr val="FF3300"/>
              </a:solidFill>
              <a:latin typeface="华文中宋" pitchFamily="2" charset="-122"/>
              <a:ea typeface="华文中宋" pitchFamily="2" charset="-122"/>
            </a:endParaRPr>
          </a:p>
        </p:txBody>
      </p:sp>
      <p:sp>
        <p:nvSpPr>
          <p:cNvPr id="55299" name="Rectangle 3"/>
          <p:cNvSpPr>
            <a:spLocks noChangeArrowheads="1"/>
          </p:cNvSpPr>
          <p:nvPr/>
        </p:nvSpPr>
        <p:spPr bwMode="auto">
          <a:xfrm>
            <a:off x="323850" y="981075"/>
            <a:ext cx="8424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zh-CN" altLang="en-US">
              <a:solidFill>
                <a:schemeClr val="bg1"/>
              </a:solidFill>
              <a:latin typeface="华文中宋" pitchFamily="2" charset="-122"/>
              <a:ea typeface="华文中宋" pitchFamily="2" charset="-122"/>
            </a:endParaRPr>
          </a:p>
        </p:txBody>
      </p:sp>
      <p:sp>
        <p:nvSpPr>
          <p:cNvPr id="55300" name="Rectangle 4"/>
          <p:cNvSpPr>
            <a:spLocks noChangeArrowheads="1"/>
          </p:cNvSpPr>
          <p:nvPr/>
        </p:nvSpPr>
        <p:spPr bwMode="auto">
          <a:xfrm>
            <a:off x="323850" y="866775"/>
            <a:ext cx="83820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defTabSz="449263">
              <a:buClr>
                <a:srgbClr val="FF66CC"/>
              </a:buClr>
              <a:buSzPct val="10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3200" b="1" dirty="0">
              <a:solidFill>
                <a:srgbClr val="FF3300"/>
              </a:solidFill>
              <a:latin typeface="华文中宋" pitchFamily="2" charset="-122"/>
              <a:ea typeface="华文中宋" pitchFamily="2" charset="-122"/>
            </a:endParaRPr>
          </a:p>
          <a:p>
            <a:pPr defTabSz="449263">
              <a:buClr>
                <a:srgbClr val="FF66CC"/>
              </a:buClr>
              <a:buSzPct val="10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dirty="0">
                <a:solidFill>
                  <a:srgbClr val="C00000"/>
                </a:solidFill>
                <a:latin typeface="华文中宋" pitchFamily="2" charset="-122"/>
                <a:ea typeface="华文中宋" pitchFamily="2" charset="-122"/>
              </a:rPr>
              <a:t> </a:t>
            </a:r>
            <a:r>
              <a:rPr lang="zh-CN" altLang="en-US" sz="3200" dirty="0">
                <a:highlight>
                  <a:srgbClr val="FF0000"/>
                </a:highlight>
                <a:latin typeface="华文中宋" pitchFamily="2" charset="-122"/>
                <a:ea typeface="华文中宋" pitchFamily="2" charset="-122"/>
              </a:rPr>
              <a:t>编码和测试</a:t>
            </a:r>
            <a:r>
              <a:rPr lang="zh-CN" sz="3200" dirty="0">
                <a:highlight>
                  <a:srgbClr val="FF0000"/>
                </a:highlight>
                <a:latin typeface="华文中宋" pitchFamily="2" charset="-122"/>
                <a:ea typeface="华文中宋" pitchFamily="2" charset="-122"/>
              </a:rPr>
              <a:t>阶段</a:t>
            </a:r>
          </a:p>
          <a:p>
            <a:pP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b="1" dirty="0">
              <a:solidFill>
                <a:srgbClr val="800000"/>
              </a:solidFill>
              <a:latin typeface="华文中宋" pitchFamily="2" charset="-122"/>
              <a:ea typeface="华文中宋" pitchFamily="2" charset="-122"/>
            </a:endParaRPr>
          </a:p>
          <a:p>
            <a:pPr defTabSz="449263"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1" dirty="0">
                <a:solidFill>
                  <a:srgbClr val="800000"/>
                </a:solidFill>
                <a:latin typeface="华文中宋" pitchFamily="2" charset="-122"/>
                <a:ea typeface="华文中宋" pitchFamily="2" charset="-122"/>
              </a:rPr>
              <a:t>    </a:t>
            </a:r>
          </a:p>
          <a:p>
            <a:pPr defTabSz="449263" eaLnBrk="0" hangingPunct="0">
              <a:lnSpc>
                <a:spcPct val="15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600" dirty="0">
                <a:solidFill>
                  <a:srgbClr val="800000"/>
                </a:solidFill>
                <a:latin typeface="华文中宋" pitchFamily="2" charset="-122"/>
                <a:ea typeface="华文中宋" pitchFamily="2" charset="-122"/>
              </a:rPr>
              <a:t>    </a:t>
            </a:r>
            <a:r>
              <a:rPr lang="zh-CN" dirty="0">
                <a:solidFill>
                  <a:schemeClr val="accent2"/>
                </a:solidFill>
                <a:latin typeface="华文中宋" pitchFamily="2" charset="-122"/>
                <a:ea typeface="华文中宋" pitchFamily="2" charset="-122"/>
              </a:rPr>
              <a:t>编程阶段的基本任务：</a:t>
            </a:r>
            <a:r>
              <a:rPr lang="zh-CN" dirty="0">
                <a:solidFill>
                  <a:srgbClr val="7030A0"/>
                </a:solidFill>
                <a:latin typeface="华文中宋" pitchFamily="2" charset="-122"/>
                <a:ea typeface="华文中宋" pitchFamily="2" charset="-122"/>
              </a:rPr>
              <a:t>按模块说明书的要求为每个模块编写程序。</a:t>
            </a:r>
            <a:r>
              <a:rPr lang="zh-CN" altLang="en-US" b="1" dirty="0">
                <a:solidFill>
                  <a:srgbClr val="7030A0"/>
                </a:solidFill>
              </a:rPr>
              <a:t>程序员应该根据目标系统的性质和实际环境，写出正确的容易理解、容易维护的程序模块。</a:t>
            </a:r>
            <a:endParaRPr lang="zh-CN" altLang="en-US" sz="3200" b="1" dirty="0">
              <a:solidFill>
                <a:srgbClr val="7030A0"/>
              </a:solidFill>
              <a:latin typeface="华文中宋" pitchFamily="2" charset="-122"/>
              <a:ea typeface="华文中宋"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subTitle" idx="4294967295"/>
          </p:nvPr>
        </p:nvSpPr>
        <p:spPr bwMode="auto">
          <a:xfrm>
            <a:off x="323850" y="692150"/>
            <a:ext cx="8382000" cy="54006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defTabSz="449263" eaLnBrk="1" hangingPunct="1">
              <a:spcBef>
                <a:spcPct val="0"/>
              </a:spcBef>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4400" b="0" dirty="0">
              <a:solidFill>
                <a:srgbClr val="FF3300"/>
              </a:solidFill>
              <a:latin typeface="华文中宋" pitchFamily="2" charset="-122"/>
              <a:ea typeface="华文中宋" pitchFamily="2" charset="-122"/>
            </a:endParaRPr>
          </a:p>
          <a:p>
            <a:pPr marL="0" indent="0" defTabSz="449263" eaLnBrk="1" hangingPunct="1">
              <a:spcBef>
                <a:spcPct val="0"/>
              </a:spcBef>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0" dirty="0">
                <a:solidFill>
                  <a:srgbClr val="C00000"/>
                </a:solidFill>
                <a:latin typeface="华文中宋" pitchFamily="2" charset="-122"/>
                <a:ea typeface="华文中宋" pitchFamily="2" charset="-122"/>
              </a:rPr>
              <a:t> </a:t>
            </a:r>
            <a:r>
              <a:rPr lang="zh-CN" altLang="en-US" sz="3200" b="0" dirty="0">
                <a:highlight>
                  <a:srgbClr val="FF0000"/>
                </a:highlight>
                <a:latin typeface="华文中宋" pitchFamily="2" charset="-122"/>
                <a:ea typeface="华文中宋" pitchFamily="2" charset="-122"/>
              </a:rPr>
              <a:t>综合</a:t>
            </a:r>
            <a:r>
              <a:rPr lang="zh-CN" sz="3200" b="0" dirty="0">
                <a:highlight>
                  <a:srgbClr val="FF0000"/>
                </a:highlight>
                <a:latin typeface="华文中宋" pitchFamily="2" charset="-122"/>
                <a:ea typeface="华文中宋" pitchFamily="2" charset="-122"/>
              </a:rPr>
              <a:t>测试阶段</a:t>
            </a:r>
          </a:p>
          <a:p>
            <a:pPr marL="0" indent="0" defTabSz="449263">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2400" b="0" dirty="0">
              <a:latin typeface="华文中宋" pitchFamily="2" charset="-122"/>
              <a:ea typeface="华文中宋" pitchFamily="2" charset="-122"/>
            </a:endParaRPr>
          </a:p>
          <a:p>
            <a:pPr marL="0" indent="0" defTabSz="449263">
              <a:lnSpc>
                <a:spcPct val="15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solidFill>
                  <a:schemeClr val="accent2"/>
                </a:solidFill>
                <a:latin typeface="华文中宋" pitchFamily="2" charset="-122"/>
                <a:ea typeface="华文中宋" pitchFamily="2" charset="-122"/>
              </a:rPr>
              <a:t>    </a:t>
            </a:r>
            <a:r>
              <a:rPr lang="zh-CN" sz="2400" b="0" dirty="0">
                <a:solidFill>
                  <a:schemeClr val="accent2"/>
                </a:solidFill>
                <a:latin typeface="华文中宋" pitchFamily="2" charset="-122"/>
                <a:ea typeface="华文中宋" pitchFamily="2" charset="-122"/>
              </a:rPr>
              <a:t>测试阶段的基本任务：</a:t>
            </a:r>
            <a:r>
              <a:rPr lang="zh-CN" altLang="en-US" sz="2400" b="0" dirty="0">
                <a:latin typeface="华文中宋" pitchFamily="2" charset="-122"/>
                <a:ea typeface="华文中宋" pitchFamily="2" charset="-122"/>
              </a:rPr>
              <a:t>通过各种类型的测试</a:t>
            </a:r>
            <a:r>
              <a:rPr lang="en-US" altLang="zh-CN" sz="2400" b="0" dirty="0">
                <a:latin typeface="华文中宋" pitchFamily="2" charset="-122"/>
                <a:ea typeface="华文中宋" pitchFamily="2" charset="-122"/>
              </a:rPr>
              <a:t>(</a:t>
            </a:r>
            <a:r>
              <a:rPr lang="zh-CN" altLang="en-US" sz="2400" b="0" dirty="0">
                <a:latin typeface="华文中宋" pitchFamily="2" charset="-122"/>
                <a:ea typeface="华文中宋" pitchFamily="2" charset="-122"/>
              </a:rPr>
              <a:t>及相应的调试</a:t>
            </a:r>
            <a:r>
              <a:rPr lang="en-US" altLang="zh-CN" sz="2400" b="0" dirty="0">
                <a:latin typeface="华文中宋" pitchFamily="2" charset="-122"/>
                <a:ea typeface="华文中宋" pitchFamily="2" charset="-122"/>
              </a:rPr>
              <a:t>)</a:t>
            </a:r>
            <a:r>
              <a:rPr lang="zh-CN" sz="2400" b="0" dirty="0">
                <a:latin typeface="华文中宋" pitchFamily="2" charset="-122"/>
                <a:ea typeface="华文中宋" pitchFamily="2" charset="-122"/>
              </a:rPr>
              <a:t>发现并排除错误</a:t>
            </a:r>
            <a:r>
              <a:rPr lang="zh-CN" altLang="en-US" sz="2400" b="0" dirty="0">
                <a:latin typeface="华文中宋" pitchFamily="2" charset="-122"/>
                <a:ea typeface="华文中宋" pitchFamily="2" charset="-122"/>
              </a:rPr>
              <a:t>，使软件达到预定的要求</a:t>
            </a:r>
            <a:r>
              <a:rPr lang="zh-CN" sz="2400" b="0" dirty="0">
                <a:latin typeface="华文中宋" pitchFamily="2" charset="-122"/>
                <a:ea typeface="华文中宋" pitchFamily="2" charset="-122"/>
              </a:rPr>
              <a:t>。</a:t>
            </a:r>
          </a:p>
          <a:p>
            <a:pPr marL="0" indent="0" defTabSz="449263">
              <a:lnSpc>
                <a:spcPct val="15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0" dirty="0">
                <a:latin typeface="华文中宋" pitchFamily="2" charset="-122"/>
                <a:ea typeface="华文中宋" pitchFamily="2" charset="-122"/>
              </a:rPr>
              <a:t>  </a:t>
            </a:r>
            <a:r>
              <a:rPr lang="zh-CN" sz="2400" b="0" dirty="0">
                <a:latin typeface="华文中宋" pitchFamily="2" charset="-122"/>
                <a:ea typeface="华文中宋" pitchFamily="2" charset="-122"/>
              </a:rPr>
              <a:t>测试通常又可分为</a:t>
            </a:r>
            <a:r>
              <a:rPr lang="zh-CN" sz="2400" b="0" dirty="0">
                <a:solidFill>
                  <a:schemeClr val="accent2"/>
                </a:solidFill>
                <a:latin typeface="华文中宋" pitchFamily="2" charset="-122"/>
                <a:ea typeface="华文中宋" pitchFamily="2" charset="-122"/>
              </a:rPr>
              <a:t>模块测试</a:t>
            </a:r>
            <a:r>
              <a:rPr lang="zh-CN" sz="2400" b="0" dirty="0">
                <a:latin typeface="华文中宋" pitchFamily="2" charset="-122"/>
                <a:ea typeface="华文中宋" pitchFamily="2" charset="-122"/>
              </a:rPr>
              <a:t>、</a:t>
            </a:r>
            <a:r>
              <a:rPr lang="zh-CN" sz="2400" b="0" dirty="0">
                <a:solidFill>
                  <a:schemeClr val="accent2"/>
                </a:solidFill>
                <a:latin typeface="华文中宋" pitchFamily="2" charset="-122"/>
                <a:ea typeface="华文中宋" pitchFamily="2" charset="-122"/>
              </a:rPr>
              <a:t>集成测试</a:t>
            </a:r>
            <a:r>
              <a:rPr lang="zh-CN" sz="2400" b="0" dirty="0">
                <a:latin typeface="华文中宋" pitchFamily="2" charset="-122"/>
                <a:ea typeface="华文中宋" pitchFamily="2" charset="-122"/>
              </a:rPr>
              <a:t>和</a:t>
            </a:r>
            <a:r>
              <a:rPr lang="zh-CN" sz="2400" b="0" dirty="0">
                <a:solidFill>
                  <a:schemeClr val="accent2"/>
                </a:solidFill>
                <a:latin typeface="华文中宋" pitchFamily="2" charset="-122"/>
                <a:ea typeface="华文中宋" pitchFamily="2" charset="-122"/>
              </a:rPr>
              <a:t>系统测试</a:t>
            </a:r>
            <a:r>
              <a:rPr lang="zh-CN" sz="2400" b="0" dirty="0">
                <a:latin typeface="华文中宋" pitchFamily="2" charset="-122"/>
                <a:ea typeface="华文中宋" pitchFamily="2" charset="-122"/>
              </a:rPr>
              <a:t>等几步。</a:t>
            </a:r>
            <a:r>
              <a:rPr lang="zh-CN" altLang="en-US" sz="2400" b="0" dirty="0">
                <a:latin typeface="华文中宋" pitchFamily="2" charset="-122"/>
                <a:ea typeface="华文中宋" pitchFamily="2" charset="-122"/>
              </a:rPr>
              <a:t>应该用正式的</a:t>
            </a:r>
            <a:r>
              <a:rPr lang="zh-CN" altLang="en-US" sz="2400" b="0" dirty="0">
                <a:solidFill>
                  <a:schemeClr val="accent2"/>
                </a:solidFill>
                <a:latin typeface="华文中宋" pitchFamily="2" charset="-122"/>
                <a:ea typeface="华文中宋" pitchFamily="2" charset="-122"/>
              </a:rPr>
              <a:t>文档资料</a:t>
            </a:r>
            <a:r>
              <a:rPr lang="zh-CN" altLang="en-US" sz="2400" b="0" dirty="0">
                <a:latin typeface="华文中宋" pitchFamily="2" charset="-122"/>
                <a:ea typeface="华文中宋" pitchFamily="2" charset="-122"/>
              </a:rPr>
              <a:t>把测试计划、详细测试方案以及实际测试结果保存下来，作为软件配置的一个组成部分。</a:t>
            </a:r>
            <a:endParaRPr lang="zh-CN" sz="2400" b="0" dirty="0">
              <a:latin typeface="华文中宋" pitchFamily="2" charset="-122"/>
              <a:ea typeface="华文中宋"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8913">
                                            <p:txEl>
                                              <p:pRg st="1" end="1"/>
                                            </p:txEl>
                                          </p:spTgt>
                                        </p:tgtEl>
                                        <p:attrNameLst>
                                          <p:attrName>style.visibility</p:attrName>
                                        </p:attrNameLst>
                                      </p:cBhvr>
                                      <p:to>
                                        <p:strVal val="visible"/>
                                      </p:to>
                                    </p:set>
                                    <p:animEffect transition="in" filter="box(in)">
                                      <p:cBhvr additive="repl">
                                        <p:cTn id="7" dur="500"/>
                                        <p:tgtEl>
                                          <p:spTgt spid="3891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38913">
                                            <p:txEl>
                                              <p:pRg st="3" end="3"/>
                                            </p:txEl>
                                          </p:spTgt>
                                        </p:tgtEl>
                                        <p:attrNameLst>
                                          <p:attrName>style.visibility</p:attrName>
                                        </p:attrNameLst>
                                      </p:cBhvr>
                                      <p:to>
                                        <p:strVal val="visible"/>
                                      </p:to>
                                    </p:set>
                                    <p:animEffect transition="in" filter="box(in)">
                                      <p:cBhvr additive="repl">
                                        <p:cTn id="12" dur="500"/>
                                        <p:tgtEl>
                                          <p:spTgt spid="3891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38913">
                                            <p:txEl>
                                              <p:pRg st="4" end="4"/>
                                            </p:txEl>
                                          </p:spTgt>
                                        </p:tgtEl>
                                        <p:attrNameLst>
                                          <p:attrName>style.visibility</p:attrName>
                                        </p:attrNameLst>
                                      </p:cBhvr>
                                      <p:to>
                                        <p:strVal val="visible"/>
                                      </p:to>
                                    </p:set>
                                    <p:animEffect transition="in" filter="box(in)">
                                      <p:cBhvr additive="repl">
                                        <p:cTn id="17" dur="500"/>
                                        <p:tgtEl>
                                          <p:spTgt spid="389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subTitle" idx="4294967295"/>
          </p:nvPr>
        </p:nvSpPr>
        <p:spPr bwMode="auto">
          <a:xfrm>
            <a:off x="323850" y="866775"/>
            <a:ext cx="8382000" cy="55149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79400" defTabSz="449263" eaLnBrk="1" hangingPunct="1">
              <a:spcBef>
                <a:spcPct val="0"/>
              </a:spcBef>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4800" dirty="0">
              <a:solidFill>
                <a:srgbClr val="FF3300"/>
              </a:solidFill>
              <a:latin typeface="华文中宋" pitchFamily="2" charset="-122"/>
              <a:ea typeface="华文中宋" pitchFamily="2" charset="-122"/>
            </a:endParaRPr>
          </a:p>
          <a:p>
            <a:pPr marL="0" indent="279400" defTabSz="449263" eaLnBrk="1" hangingPunct="1">
              <a:spcBef>
                <a:spcPct val="0"/>
              </a:spcBef>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b="0" dirty="0">
                <a:solidFill>
                  <a:srgbClr val="C00000"/>
                </a:solidFill>
                <a:latin typeface="华文中宋" pitchFamily="2" charset="-122"/>
                <a:ea typeface="华文中宋" pitchFamily="2" charset="-122"/>
              </a:rPr>
              <a:t> </a:t>
            </a:r>
            <a:r>
              <a:rPr lang="zh-CN" sz="3600" b="0" dirty="0">
                <a:highlight>
                  <a:srgbClr val="FF0000"/>
                </a:highlight>
                <a:latin typeface="华文中宋" pitchFamily="2" charset="-122"/>
                <a:ea typeface="华文中宋" pitchFamily="2" charset="-122"/>
              </a:rPr>
              <a:t>运行与维护阶段</a:t>
            </a:r>
          </a:p>
          <a:p>
            <a:pPr marL="0" indent="279400" defTabSz="449263">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600" dirty="0">
              <a:latin typeface="华文中宋" pitchFamily="2" charset="-122"/>
              <a:ea typeface="华文中宋" pitchFamily="2" charset="-122"/>
            </a:endParaRPr>
          </a:p>
          <a:p>
            <a:pPr marL="0" indent="279400" defTabSz="449263">
              <a:lnSpc>
                <a:spcPct val="13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000" b="0" dirty="0">
                <a:solidFill>
                  <a:srgbClr val="800000"/>
                </a:solidFill>
                <a:latin typeface="华文中宋" pitchFamily="2" charset="-122"/>
                <a:ea typeface="华文中宋" pitchFamily="2" charset="-122"/>
              </a:rPr>
              <a:t>    </a:t>
            </a:r>
            <a:r>
              <a:rPr lang="zh-CN" sz="2400" b="0" dirty="0">
                <a:solidFill>
                  <a:schemeClr val="accent2"/>
                </a:solidFill>
                <a:latin typeface="华文中宋" pitchFamily="2" charset="-122"/>
                <a:ea typeface="华文中宋" pitchFamily="2" charset="-122"/>
              </a:rPr>
              <a:t>运行阶段与维护的基本任务：</a:t>
            </a:r>
            <a:r>
              <a:rPr lang="zh-CN" sz="2400" b="0" dirty="0">
                <a:latin typeface="华文中宋" pitchFamily="2" charset="-122"/>
                <a:ea typeface="华文中宋" pitchFamily="2" charset="-122"/>
              </a:rPr>
              <a:t>运行软件并对软件继续排错和修改扩充</a:t>
            </a:r>
            <a:r>
              <a:rPr lang="zh-CN" altLang="en-US" sz="2400" b="0" dirty="0">
                <a:latin typeface="华文中宋" pitchFamily="2" charset="-122"/>
                <a:ea typeface="华文中宋" pitchFamily="2" charset="-122"/>
              </a:rPr>
              <a:t>，使系统持久地满足用户的需要。</a:t>
            </a:r>
          </a:p>
          <a:p>
            <a:pPr marL="0" indent="279400" defTabSz="449263" eaLnBrk="1" hangingPunct="1">
              <a:lnSpc>
                <a:spcPct val="130000"/>
              </a:lnSpc>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dirty="0"/>
              <a:t>通常有</a:t>
            </a:r>
            <a:r>
              <a:rPr lang="en-US" altLang="zh-CN" sz="2400" dirty="0">
                <a:highlight>
                  <a:srgbClr val="FFFF00"/>
                </a:highlight>
              </a:rPr>
              <a:t>4</a:t>
            </a:r>
            <a:r>
              <a:rPr lang="zh-CN" altLang="en-US" sz="2400" dirty="0">
                <a:highlight>
                  <a:srgbClr val="FFFF00"/>
                </a:highlight>
              </a:rPr>
              <a:t>类维护活动</a:t>
            </a:r>
            <a:r>
              <a:rPr lang="zh-CN" altLang="en-US" sz="2400" dirty="0"/>
              <a:t>：</a:t>
            </a:r>
            <a:r>
              <a:rPr lang="zh-CN" altLang="en-US" sz="2400" b="0" dirty="0">
                <a:solidFill>
                  <a:srgbClr val="00B0F0"/>
                </a:solidFill>
                <a:latin typeface="华文中宋" pitchFamily="2" charset="-122"/>
                <a:ea typeface="华文中宋" pitchFamily="2" charset="-122"/>
              </a:rPr>
              <a:t>改正性维护、适应性维护、完善性维护、预防性维护</a:t>
            </a:r>
            <a:r>
              <a:rPr lang="zh-CN" altLang="en-US" sz="2400" b="0" dirty="0">
                <a:solidFill>
                  <a:schemeClr val="accent2"/>
                </a:solidFill>
                <a:latin typeface="华文中宋" pitchFamily="2" charset="-122"/>
                <a:ea typeface="华文中宋" pitchFamily="2" charset="-122"/>
              </a:rPr>
              <a:t>。</a:t>
            </a:r>
            <a:r>
              <a:rPr lang="zh-CN" altLang="en-US" sz="2400" dirty="0"/>
              <a:t> </a:t>
            </a:r>
            <a:r>
              <a:rPr lang="zh-CN" altLang="en-US" sz="2400" dirty="0">
                <a:solidFill>
                  <a:srgbClr val="FF0000"/>
                </a:solidFill>
              </a:rPr>
              <a:t>每一项维护活动都应该准确地记录下来，作为正式的文档资料加以保存</a:t>
            </a:r>
            <a:r>
              <a:rPr lang="zh-CN" altLang="en-US" sz="2400" dirty="0"/>
              <a:t>。</a:t>
            </a:r>
            <a:endParaRPr lang="zh-CN"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85" name="Group 45"/>
          <p:cNvGraphicFramePr>
            <a:graphicFrameLocks noGrp="1"/>
          </p:cNvGraphicFramePr>
          <p:nvPr>
            <p:extLst>
              <p:ext uri="{D42A27DB-BD31-4B8C-83A1-F6EECF244321}">
                <p14:modId xmlns:p14="http://schemas.microsoft.com/office/powerpoint/2010/main" val="390015004"/>
              </p:ext>
            </p:extLst>
          </p:nvPr>
        </p:nvGraphicFramePr>
        <p:xfrm>
          <a:off x="250825" y="777875"/>
          <a:ext cx="8678863" cy="5649914"/>
        </p:xfrm>
        <a:graphic>
          <a:graphicData uri="http://schemas.openxmlformats.org/drawingml/2006/table">
            <a:tbl>
              <a:tblPr firstRow="1">
                <a:tableStyleId>{327F97BB-C833-4FB7-BDE5-3F7075034690}</a:tableStyleId>
              </a:tblPr>
              <a:tblGrid>
                <a:gridCol w="1757363">
                  <a:extLst>
                    <a:ext uri="{9D8B030D-6E8A-4147-A177-3AD203B41FA5}">
                      <a16:colId xmlns:a16="http://schemas.microsoft.com/office/drawing/2014/main" val="20000"/>
                    </a:ext>
                  </a:extLst>
                </a:gridCol>
                <a:gridCol w="2706687">
                  <a:extLst>
                    <a:ext uri="{9D8B030D-6E8A-4147-A177-3AD203B41FA5}">
                      <a16:colId xmlns:a16="http://schemas.microsoft.com/office/drawing/2014/main" val="20001"/>
                    </a:ext>
                  </a:extLst>
                </a:gridCol>
                <a:gridCol w="4214813">
                  <a:extLst>
                    <a:ext uri="{9D8B030D-6E8A-4147-A177-3AD203B41FA5}">
                      <a16:colId xmlns:a16="http://schemas.microsoft.com/office/drawing/2014/main" val="20002"/>
                    </a:ext>
                  </a:extLst>
                </a:gridCol>
              </a:tblGrid>
              <a:tr h="425801">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2000" b="0" u="none" strike="noStrike" cap="none" normalizeH="0" baseline="0">
                          <a:ln>
                            <a:noFill/>
                          </a:ln>
                          <a:solidFill>
                            <a:schemeClr val="tx1"/>
                          </a:solidFill>
                          <a:effectLst>
                            <a:outerShdw blurRad="50800" dist="38100" dir="5400000" algn="t" rotWithShape="0">
                              <a:prstClr val="black">
                                <a:alpha val="40000"/>
                              </a:prstClr>
                            </a:outerShdw>
                          </a:effectLst>
                        </a:rPr>
                        <a:t>阶段</a:t>
                      </a:r>
                      <a:endParaRPr kumimoji="0" lang="zh-CN" sz="20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2000" b="0" u="none" strike="noStrike" cap="none" normalizeH="0" baseline="0">
                          <a:ln>
                            <a:noFill/>
                          </a:ln>
                          <a:solidFill>
                            <a:schemeClr val="tx1"/>
                          </a:solidFill>
                          <a:effectLst>
                            <a:outerShdw blurRad="50800" dist="38100" dir="5400000" algn="t" rotWithShape="0">
                              <a:prstClr val="black">
                                <a:alpha val="40000"/>
                              </a:prstClr>
                            </a:outerShdw>
                          </a:effectLst>
                        </a:rPr>
                        <a:t>关键问题</a:t>
                      </a:r>
                      <a:endParaRPr kumimoji="0" lang="zh-CN" sz="20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2000" b="0" u="none" strike="noStrike" cap="none" normalizeH="0" baseline="0">
                          <a:ln>
                            <a:noFill/>
                          </a:ln>
                          <a:solidFill>
                            <a:schemeClr val="tx1"/>
                          </a:solidFill>
                          <a:effectLst>
                            <a:outerShdw blurRad="50800" dist="38100" dir="5400000" algn="t" rotWithShape="0">
                              <a:prstClr val="black">
                                <a:alpha val="40000"/>
                              </a:prstClr>
                            </a:outerShdw>
                          </a:effectLst>
                        </a:rPr>
                        <a:t>结束标准</a:t>
                      </a:r>
                      <a:endParaRPr kumimoji="0" lang="zh-CN" sz="20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2592">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rgbClr val="800000"/>
                          </a:solidFill>
                          <a:effectLst>
                            <a:outerShdw blurRad="50800" dist="38100" dir="5400000" algn="t" rotWithShape="0">
                              <a:prstClr val="black">
                                <a:alpha val="40000"/>
                              </a:prstClr>
                            </a:outerShdw>
                          </a:effectLst>
                        </a:rPr>
                        <a:t>问题定义</a:t>
                      </a:r>
                      <a:endParaRPr kumimoji="0" lang="zh-CN" sz="1800" b="0" i="0" u="none" strike="noStrike" cap="none" normalizeH="0" baseline="0">
                        <a:ln>
                          <a:noFill/>
                        </a:ln>
                        <a:solidFill>
                          <a:srgbClr val="800000"/>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tx1"/>
                          </a:solidFill>
                          <a:effectLst>
                            <a:outerShdw blurRad="50800" dist="38100" dir="5400000" algn="t" rotWithShape="0">
                              <a:prstClr val="black">
                                <a:alpha val="40000"/>
                              </a:prstClr>
                            </a:outerShdw>
                          </a:effectLst>
                        </a:rPr>
                        <a:t>问题是什么？</a:t>
                      </a:r>
                      <a:endParaRPr kumimoji="0" lang="zh-CN" sz="18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关于规模和目标的报告书</a:t>
                      </a:r>
                      <a:endParaRPr kumimoji="0" lang="zh-CN" sz="1800" b="0" i="0" u="none" strike="noStrike" cap="none" normalizeH="0" baseline="0">
                        <a:ln>
                          <a:noFill/>
                        </a:ln>
                        <a:solidFill>
                          <a:schemeClr val="accent2"/>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91604">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rgbClr val="800000"/>
                          </a:solidFill>
                          <a:effectLst>
                            <a:outerShdw blurRad="50800" dist="38100" dir="5400000" algn="t" rotWithShape="0">
                              <a:prstClr val="black">
                                <a:alpha val="40000"/>
                              </a:prstClr>
                            </a:outerShdw>
                          </a:effectLst>
                        </a:rPr>
                        <a:t>可行性研究</a:t>
                      </a:r>
                      <a:endParaRPr kumimoji="0" lang="zh-CN" sz="1800" b="0" i="0" u="none" strike="noStrike" cap="none" normalizeH="0" baseline="0">
                        <a:ln>
                          <a:noFill/>
                        </a:ln>
                        <a:solidFill>
                          <a:srgbClr val="800000"/>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tx1"/>
                          </a:solidFill>
                          <a:effectLst>
                            <a:outerShdw blurRad="50800" dist="38100" dir="5400000" algn="t" rotWithShape="0">
                              <a:prstClr val="black">
                                <a:alpha val="40000"/>
                              </a:prstClr>
                            </a:outerShdw>
                          </a:effectLst>
                        </a:rPr>
                        <a:t>有可行的解吗？</a:t>
                      </a:r>
                      <a:endParaRPr kumimoji="0" lang="zh-CN" sz="18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系统的高层逻辑模型：</a:t>
                      </a:r>
                    </a:p>
                    <a:p>
                      <a:pPr marL="342900" marR="0" lvl="0" indent="-341313" algn="ctr" defTabSz="449263" rtl="0" eaLnBrk="0" fontAlgn="base" latinLnBrk="0" hangingPunct="0">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数据流图、成本／效益分析</a:t>
                      </a:r>
                      <a:endParaRPr kumimoji="0" lang="zh-CN" sz="1800" b="0" i="0" u="none" strike="noStrike" cap="none" normalizeH="0" baseline="0">
                        <a:ln>
                          <a:noFill/>
                        </a:ln>
                        <a:solidFill>
                          <a:schemeClr val="accent2"/>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91604">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rgbClr val="800000"/>
                          </a:solidFill>
                          <a:effectLst>
                            <a:outerShdw blurRad="50800" dist="38100" dir="5400000" algn="t" rotWithShape="0">
                              <a:prstClr val="black">
                                <a:alpha val="40000"/>
                              </a:prstClr>
                            </a:outerShdw>
                          </a:effectLst>
                        </a:rPr>
                        <a:t>需求分析</a:t>
                      </a:r>
                      <a:endParaRPr kumimoji="0" lang="zh-CN" sz="1800" b="0" i="0" u="none" strike="noStrike" cap="none" normalizeH="0" baseline="0">
                        <a:ln>
                          <a:noFill/>
                        </a:ln>
                        <a:solidFill>
                          <a:srgbClr val="800000"/>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tx1"/>
                          </a:solidFill>
                          <a:effectLst>
                            <a:outerShdw blurRad="50800" dist="38100" dir="5400000" algn="t" rotWithShape="0">
                              <a:prstClr val="black">
                                <a:alpha val="40000"/>
                              </a:prstClr>
                            </a:outerShdw>
                          </a:effectLst>
                        </a:rPr>
                        <a:t>系统必须做什么？</a:t>
                      </a:r>
                      <a:endParaRPr kumimoji="0" lang="zh-CN" sz="18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系统的逻辑模型：</a:t>
                      </a:r>
                    </a:p>
                    <a:p>
                      <a:pPr marL="342900" marR="0" lvl="0" indent="-341313" algn="ctr" defTabSz="449263" rtl="0" eaLnBrk="0" fontAlgn="base" latinLnBrk="0" hangingPunct="0">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数据流图、数据字典、算法描述</a:t>
                      </a:r>
                      <a:endParaRPr kumimoji="0" lang="zh-CN" sz="1800" b="0" i="0" u="none" strike="noStrike" cap="none" normalizeH="0" baseline="0">
                        <a:ln>
                          <a:noFill/>
                        </a:ln>
                        <a:solidFill>
                          <a:schemeClr val="accent2"/>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90616">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rgbClr val="800000"/>
                          </a:solidFill>
                          <a:effectLst>
                            <a:outerShdw blurRad="50800" dist="38100" dir="5400000" algn="t" rotWithShape="0">
                              <a:prstClr val="black">
                                <a:alpha val="40000"/>
                              </a:prstClr>
                            </a:outerShdw>
                          </a:effectLst>
                        </a:rPr>
                        <a:t>总体设计</a:t>
                      </a:r>
                      <a:endParaRPr kumimoji="0" lang="zh-CN" sz="1800" b="0" i="0" u="none" strike="noStrike" cap="none" normalizeH="0" baseline="0">
                        <a:ln>
                          <a:noFill/>
                        </a:ln>
                        <a:solidFill>
                          <a:srgbClr val="800000"/>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588"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tx1"/>
                          </a:solidFill>
                          <a:effectLst>
                            <a:outerShdw blurRad="50800" dist="38100" dir="5400000" algn="t" rotWithShape="0">
                              <a:prstClr val="black">
                                <a:alpha val="40000"/>
                              </a:prstClr>
                            </a:outerShdw>
                          </a:effectLst>
                        </a:rPr>
                        <a:t>概括地说，应该如何解决这个问题？</a:t>
                      </a:r>
                      <a:endParaRPr kumimoji="0" lang="zh-CN" sz="18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588"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可能的解法： 系统流程图、成本</a:t>
                      </a:r>
                      <a:r>
                        <a:rPr kumimoji="0" lang="en-US" altLang="zh-CN" sz="1800" b="0" u="none" strike="noStrike" cap="none" normalizeH="0" baseline="0">
                          <a:ln>
                            <a:noFill/>
                          </a:ln>
                          <a:solidFill>
                            <a:schemeClr val="accent2"/>
                          </a:solidFill>
                          <a:effectLst>
                            <a:outerShdw blurRad="50800" dist="38100" dir="5400000" algn="t" rotWithShape="0">
                              <a:prstClr val="black">
                                <a:alpha val="40000"/>
                              </a:prstClr>
                            </a:outerShdw>
                          </a:effectLst>
                        </a:rPr>
                        <a:t>/</a:t>
                      </a: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效益分析</a:t>
                      </a:r>
                      <a:r>
                        <a:rPr kumimoji="0" lang="zh-CN" altLang="en-US" sz="1800" b="0" u="none" strike="noStrike" cap="none" normalizeH="0" baseline="0">
                          <a:ln>
                            <a:noFill/>
                          </a:ln>
                          <a:solidFill>
                            <a:schemeClr val="accent2"/>
                          </a:solidFill>
                          <a:effectLst>
                            <a:outerShdw blurRad="50800" dist="38100" dir="5400000" algn="t" rotWithShape="0">
                              <a:prstClr val="black">
                                <a:alpha val="40000"/>
                              </a:prstClr>
                            </a:outerShdw>
                          </a:effectLst>
                        </a:rPr>
                        <a:t>、</a:t>
                      </a: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推荐的系统结构：层次图或结构图</a:t>
                      </a:r>
                      <a:endParaRPr kumimoji="0" lang="zh-CN" sz="1800" b="0" i="0" u="none" strike="noStrike" cap="none" normalizeH="0" baseline="0">
                        <a:ln>
                          <a:noFill/>
                        </a:ln>
                        <a:solidFill>
                          <a:schemeClr val="accent2"/>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34853">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rgbClr val="800000"/>
                          </a:solidFill>
                          <a:effectLst>
                            <a:outerShdw blurRad="50800" dist="38100" dir="5400000" algn="t" rotWithShape="0">
                              <a:prstClr val="black">
                                <a:alpha val="40000"/>
                              </a:prstClr>
                            </a:outerShdw>
                          </a:effectLst>
                        </a:rPr>
                        <a:t>详细设计</a:t>
                      </a:r>
                      <a:endParaRPr kumimoji="0" lang="zh-CN" sz="1800" b="0" i="0" u="none" strike="noStrike" cap="none" normalizeH="0" baseline="0">
                        <a:ln>
                          <a:noFill/>
                        </a:ln>
                        <a:solidFill>
                          <a:srgbClr val="800000"/>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109000"/>
                        </a:lnSpc>
                        <a:spcBef>
                          <a:spcPct val="0"/>
                        </a:spcBef>
                        <a:spcAft>
                          <a:spcPct val="0"/>
                        </a:spcAft>
                        <a:buClrTx/>
                        <a:buSzTx/>
                        <a:buFontTx/>
                        <a:buNone/>
                        <a:tabLst>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tx1"/>
                          </a:solidFill>
                          <a:effectLst>
                            <a:outerShdw blurRad="50800" dist="38100" dir="5400000" algn="t" rotWithShape="0">
                              <a:prstClr val="black">
                                <a:alpha val="40000"/>
                              </a:prstClr>
                            </a:outerShdw>
                          </a:effectLst>
                        </a:rPr>
                        <a:t>怎样具体地实现这个系统？</a:t>
                      </a:r>
                      <a:endParaRPr kumimoji="0" lang="zh-CN" sz="18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编码规格说明：</a:t>
                      </a:r>
                      <a:r>
                        <a:rPr kumimoji="0" lang="en-US" altLang="zh-CN" sz="1800" b="0" u="none" strike="noStrike" cap="none" normalizeH="0" baseline="0">
                          <a:ln>
                            <a:noFill/>
                          </a:ln>
                          <a:solidFill>
                            <a:schemeClr val="accent2"/>
                          </a:solidFill>
                          <a:effectLst>
                            <a:outerShdw blurRad="50800" dist="38100" dir="5400000" algn="t" rotWithShape="0">
                              <a:prstClr val="black">
                                <a:alpha val="40000"/>
                              </a:prstClr>
                            </a:outerShdw>
                          </a:effectLst>
                        </a:rPr>
                        <a:t>HIPO</a:t>
                      </a: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图或 </a:t>
                      </a:r>
                      <a:r>
                        <a:rPr kumimoji="0" lang="en-US" altLang="zh-CN" sz="1800" b="0" u="none" strike="noStrike" cap="none" normalizeH="0" baseline="0">
                          <a:ln>
                            <a:noFill/>
                          </a:ln>
                          <a:solidFill>
                            <a:schemeClr val="accent2"/>
                          </a:solidFill>
                          <a:effectLst>
                            <a:outerShdw blurRad="50800" dist="38100" dir="5400000" algn="t" rotWithShape="0">
                              <a:prstClr val="black">
                                <a:alpha val="40000"/>
                              </a:prstClr>
                            </a:outerShdw>
                          </a:effectLst>
                        </a:rPr>
                        <a:t>PDL</a:t>
                      </a:r>
                      <a:endParaRPr kumimoji="0" lang="en-US" altLang="zh-CN" sz="1800" b="0" i="0" u="none" strike="noStrike" cap="none" normalizeH="0" baseline="0">
                        <a:ln>
                          <a:noFill/>
                        </a:ln>
                        <a:solidFill>
                          <a:schemeClr val="accent2"/>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9636">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rgbClr val="800000"/>
                          </a:solidFill>
                          <a:effectLst>
                            <a:outerShdw blurRad="50800" dist="38100" dir="5400000" algn="t" rotWithShape="0">
                              <a:prstClr val="black">
                                <a:alpha val="40000"/>
                              </a:prstClr>
                            </a:outerShdw>
                          </a:effectLst>
                        </a:rPr>
                        <a:t>编码</a:t>
                      </a:r>
                      <a:r>
                        <a:rPr kumimoji="0" lang="en-US" altLang="zh-CN" sz="1800" b="0" u="none" strike="noStrike" cap="none" normalizeH="0" baseline="0">
                          <a:ln>
                            <a:noFill/>
                          </a:ln>
                          <a:solidFill>
                            <a:srgbClr val="800000"/>
                          </a:solidFill>
                          <a:effectLst>
                            <a:outerShdw blurRad="50800" dist="38100" dir="5400000" algn="t" rotWithShape="0">
                              <a:prstClr val="black">
                                <a:alpha val="40000"/>
                              </a:prstClr>
                            </a:outerShdw>
                          </a:effectLst>
                        </a:rPr>
                        <a:t>/</a:t>
                      </a:r>
                      <a:r>
                        <a:rPr kumimoji="0" lang="zh-CN" sz="1800" b="0" u="none" strike="noStrike" cap="none" normalizeH="0" baseline="0">
                          <a:ln>
                            <a:noFill/>
                          </a:ln>
                          <a:solidFill>
                            <a:srgbClr val="800000"/>
                          </a:solidFill>
                          <a:effectLst>
                            <a:outerShdw blurRad="50800" dist="38100" dir="5400000" algn="t" rotWithShape="0">
                              <a:prstClr val="black">
                                <a:alpha val="40000"/>
                              </a:prstClr>
                            </a:outerShdw>
                          </a:effectLst>
                        </a:rPr>
                        <a:t>单元测试</a:t>
                      </a:r>
                      <a:endParaRPr kumimoji="0" lang="zh-CN" sz="1800" b="0" i="0" u="none" strike="noStrike" cap="none" normalizeH="0" baseline="0">
                        <a:ln>
                          <a:noFill/>
                        </a:ln>
                        <a:solidFill>
                          <a:srgbClr val="800000"/>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tx1"/>
                          </a:solidFill>
                          <a:effectLst>
                            <a:outerShdw blurRad="50800" dist="38100" dir="5400000" algn="t" rotWithShape="0">
                              <a:prstClr val="black">
                                <a:alpha val="40000"/>
                              </a:prstClr>
                            </a:outerShdw>
                          </a:effectLst>
                        </a:rPr>
                        <a:t>正确的程序模块</a:t>
                      </a:r>
                      <a:endParaRPr kumimoji="0" lang="zh-CN" sz="18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源程序清单；单元测试方案和结果</a:t>
                      </a:r>
                      <a:endParaRPr kumimoji="0" lang="zh-CN" sz="1800" b="0" i="0" u="none" strike="noStrike" cap="none" normalizeH="0" baseline="0">
                        <a:ln>
                          <a:noFill/>
                        </a:ln>
                        <a:solidFill>
                          <a:schemeClr val="accent2"/>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91604">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rgbClr val="800000"/>
                          </a:solidFill>
                          <a:effectLst>
                            <a:outerShdw blurRad="50800" dist="38100" dir="5400000" algn="t" rotWithShape="0">
                              <a:prstClr val="black">
                                <a:alpha val="40000"/>
                              </a:prstClr>
                            </a:outerShdw>
                          </a:effectLst>
                        </a:rPr>
                        <a:t>综合测试</a:t>
                      </a:r>
                      <a:endParaRPr kumimoji="0" lang="zh-CN" sz="1800" b="0" i="0" u="none" strike="noStrike" cap="none" normalizeH="0" baseline="0">
                        <a:ln>
                          <a:noFill/>
                        </a:ln>
                        <a:solidFill>
                          <a:srgbClr val="800000"/>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tx1"/>
                          </a:solidFill>
                          <a:effectLst>
                            <a:outerShdw blurRad="50800" dist="38100" dir="5400000" algn="t" rotWithShape="0">
                              <a:prstClr val="black">
                                <a:alpha val="40000"/>
                              </a:prstClr>
                            </a:outerShdw>
                          </a:effectLst>
                        </a:rPr>
                        <a:t>符合要求的软件</a:t>
                      </a:r>
                      <a:endParaRPr kumimoji="0" lang="zh-CN" sz="18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588"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accent2"/>
                          </a:solidFill>
                          <a:effectLst>
                            <a:outerShdw blurRad="50800" dist="38100" dir="5400000" algn="t" rotWithShape="0">
                              <a:prstClr val="black">
                                <a:alpha val="40000"/>
                              </a:prstClr>
                            </a:outerShdw>
                          </a:effectLst>
                        </a:rPr>
                        <a:t>综合测试方案和结果；完整一致的软件配置</a:t>
                      </a:r>
                      <a:endParaRPr kumimoji="0" lang="zh-CN" sz="1800" b="0" i="0" u="none" strike="noStrike" cap="none" normalizeH="0" baseline="0">
                        <a:ln>
                          <a:noFill/>
                        </a:ln>
                        <a:solidFill>
                          <a:schemeClr val="accent2"/>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691604">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altLang="en-US" sz="1800" b="0" u="none" strike="noStrike" cap="none" normalizeH="0" baseline="0" dirty="0">
                          <a:ln>
                            <a:noFill/>
                          </a:ln>
                          <a:solidFill>
                            <a:srgbClr val="800000"/>
                          </a:solidFill>
                          <a:effectLst>
                            <a:outerShdw blurRad="50800" dist="38100" dir="5400000" algn="t" rotWithShape="0">
                              <a:prstClr val="black">
                                <a:alpha val="40000"/>
                              </a:prstClr>
                            </a:outerShdw>
                          </a:effectLst>
                        </a:rPr>
                        <a:t>运行与</a:t>
                      </a:r>
                      <a:r>
                        <a:rPr kumimoji="0" lang="zh-CN" sz="1800" b="0" u="none" strike="noStrike" cap="none" normalizeH="0" baseline="0" dirty="0">
                          <a:ln>
                            <a:noFill/>
                          </a:ln>
                          <a:solidFill>
                            <a:srgbClr val="800000"/>
                          </a:solidFill>
                          <a:effectLst>
                            <a:outerShdw blurRad="50800" dist="38100" dir="5400000" algn="t" rotWithShape="0">
                              <a:prstClr val="black">
                                <a:alpha val="40000"/>
                              </a:prstClr>
                            </a:outerShdw>
                          </a:effectLst>
                        </a:rPr>
                        <a:t>维护</a:t>
                      </a:r>
                      <a:endParaRPr kumimoji="0" lang="zh-CN" sz="1800" b="0" i="0" u="none" strike="noStrike" cap="none" normalizeH="0" baseline="0" dirty="0">
                        <a:ln>
                          <a:noFill/>
                        </a:ln>
                        <a:solidFill>
                          <a:srgbClr val="800000"/>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588"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a:ln>
                            <a:noFill/>
                          </a:ln>
                          <a:solidFill>
                            <a:schemeClr val="tx1"/>
                          </a:solidFill>
                          <a:effectLst>
                            <a:outerShdw blurRad="50800" dist="38100" dir="5400000" algn="t" rotWithShape="0">
                              <a:prstClr val="black">
                                <a:alpha val="40000"/>
                              </a:prstClr>
                            </a:outerShdw>
                          </a:effectLst>
                        </a:rPr>
                        <a:t>持久地满足用户需要的软件</a:t>
                      </a:r>
                      <a:endParaRPr kumimoji="0" lang="zh-CN" sz="1800" b="0" i="0" u="none" strike="noStrike" cap="none" normalizeH="0" baseline="0">
                        <a:ln>
                          <a:noFill/>
                        </a:ln>
                        <a:solidFill>
                          <a:schemeClr val="tx1"/>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1313" algn="ctr" defTabSz="449263" rtl="0" eaLnBrk="1" fontAlgn="base" latinLnBrk="0" hangingPunct="1">
                        <a:lnSpc>
                          <a:spcPct val="109000"/>
                        </a:lnSpc>
                        <a:spcBef>
                          <a:spcPct val="0"/>
                        </a:spcBef>
                        <a:spcAft>
                          <a:spcPct val="0"/>
                        </a:spcAft>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zh-CN" sz="1800" b="0" u="none" strike="noStrike" cap="none" normalizeH="0" baseline="0" dirty="0">
                          <a:ln>
                            <a:noFill/>
                          </a:ln>
                          <a:solidFill>
                            <a:schemeClr val="accent2"/>
                          </a:solidFill>
                          <a:effectLst>
                            <a:outerShdw blurRad="50800" dist="38100" dir="5400000" algn="t" rotWithShape="0">
                              <a:prstClr val="black">
                                <a:alpha val="40000"/>
                              </a:prstClr>
                            </a:outerShdw>
                          </a:effectLst>
                        </a:rPr>
                        <a:t>完整准确的维护记录</a:t>
                      </a:r>
                      <a:endParaRPr kumimoji="0" lang="zh-CN" sz="1800" b="0" i="0" u="none" strike="noStrike" cap="none" normalizeH="0" baseline="0" dirty="0">
                        <a:ln>
                          <a:noFill/>
                        </a:ln>
                        <a:solidFill>
                          <a:schemeClr val="accent2"/>
                        </a:solidFill>
                        <a:effectLst>
                          <a:outerShdw blurRad="50800" dist="38100" dir="5400000" algn="t" rotWithShape="0">
                            <a:prstClr val="black">
                              <a:alpha val="40000"/>
                            </a:prstClr>
                          </a:outerShdw>
                        </a:effectLst>
                        <a:latin typeface="华文中宋" pitchFamily="2" charset="-122"/>
                        <a:ea typeface="华文中宋" pitchFamily="2" charset="-122"/>
                      </a:endParaRPr>
                    </a:p>
                  </a:txBody>
                  <a:tcPr marL="90000" marR="9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bwMode="auto">
          <a:xfrm>
            <a:off x="504825" y="284163"/>
            <a:ext cx="8064500" cy="577850"/>
          </a:xfrm>
          <a:prstGeom prst="rect">
            <a:avLst/>
          </a:prstGeom>
          <a:gradFill rotWithShape="1">
            <a:gsLst>
              <a:gs pos="0">
                <a:srgbClr val="CCFF99"/>
              </a:gs>
              <a:gs pos="100000">
                <a:srgbClr val="0000FF"/>
              </a:gs>
            </a:gsLst>
            <a:lin ang="0" scaled="1"/>
          </a:gra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pPr>
            <a:r>
              <a:rPr lang="zh-CN" altLang="en-US" sz="3800">
                <a:solidFill>
                  <a:schemeClr val="tx1"/>
                </a:solidFill>
                <a:ea typeface="黑体" pitchFamily="2" charset="-122"/>
              </a:rPr>
              <a:t>软件过程模型</a:t>
            </a:r>
          </a:p>
        </p:txBody>
      </p:sp>
      <p:sp>
        <p:nvSpPr>
          <p:cNvPr id="321539" name="Rectangle 3"/>
          <p:cNvSpPr>
            <a:spLocks noChangeArrowheads="1"/>
          </p:cNvSpPr>
          <p:nvPr/>
        </p:nvSpPr>
        <p:spPr bwMode="auto">
          <a:xfrm>
            <a:off x="539750" y="908050"/>
            <a:ext cx="7924800" cy="328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buClr>
                <a:schemeClr val="tx2"/>
              </a:buClr>
              <a:buFont typeface="Wingdings" pitchFamily="2" charset="2"/>
              <a:buNone/>
            </a:pPr>
            <a:r>
              <a:rPr kumimoji="1" lang="zh-CN" altLang="en-US" dirty="0">
                <a:solidFill>
                  <a:schemeClr val="bg2"/>
                </a:solidFill>
                <a:latin typeface="楷体_GB2312" pitchFamily="49" charset="-122"/>
              </a:rPr>
              <a:t>    </a:t>
            </a:r>
            <a:r>
              <a:rPr kumimoji="1" lang="zh-CN" altLang="en-US" b="1" dirty="0">
                <a:latin typeface="楷体_GB2312" pitchFamily="49" charset="-122"/>
              </a:rPr>
              <a:t>软件过程模型也叫</a:t>
            </a:r>
            <a:r>
              <a:rPr kumimoji="1" lang="zh-CN" altLang="en-US" b="1" u="sng" dirty="0">
                <a:solidFill>
                  <a:srgbClr val="800000"/>
                </a:solidFill>
                <a:latin typeface="楷体_GB2312" pitchFamily="49" charset="-122"/>
              </a:rPr>
              <a:t>软件生存期模型</a:t>
            </a:r>
            <a:r>
              <a:rPr kumimoji="1" lang="zh-CN" altLang="en-US" b="1" dirty="0">
                <a:latin typeface="楷体_GB2312" pitchFamily="49" charset="-122"/>
              </a:rPr>
              <a:t>、</a:t>
            </a:r>
            <a:r>
              <a:rPr kumimoji="1" lang="zh-CN" altLang="en-US" b="1" u="sng" dirty="0">
                <a:solidFill>
                  <a:srgbClr val="800000"/>
                </a:solidFill>
                <a:latin typeface="楷体_GB2312" pitchFamily="49" charset="-122"/>
              </a:rPr>
              <a:t>软件工程范型</a:t>
            </a:r>
            <a:r>
              <a:rPr kumimoji="1" lang="zh-CN" altLang="en-US" b="1" dirty="0">
                <a:latin typeface="楷体_GB2312" pitchFamily="49" charset="-122"/>
              </a:rPr>
              <a:t>，是软件过程的一种抽象表示。</a:t>
            </a:r>
          </a:p>
          <a:p>
            <a:pPr>
              <a:lnSpc>
                <a:spcPct val="120000"/>
              </a:lnSpc>
              <a:spcBef>
                <a:spcPct val="35000"/>
              </a:spcBef>
              <a:buClr>
                <a:schemeClr val="tx2"/>
              </a:buClr>
              <a:buFont typeface="Wingdings" pitchFamily="2" charset="2"/>
              <a:buNone/>
            </a:pPr>
            <a:r>
              <a:rPr kumimoji="1" lang="zh-CN" altLang="en-US" b="1" dirty="0">
                <a:latin typeface="楷体_GB2312" pitchFamily="49" charset="-122"/>
              </a:rPr>
              <a:t>   </a:t>
            </a:r>
            <a:r>
              <a:rPr kumimoji="1" lang="zh-CN" altLang="en-US" b="1" dirty="0"/>
              <a:t>软件过程模型实际上是一种开发策略。</a:t>
            </a:r>
            <a:r>
              <a:rPr lang="zh-CN" altLang="en-US" b="1" dirty="0"/>
              <a:t>通常使用</a:t>
            </a:r>
            <a:r>
              <a:rPr lang="zh-CN" altLang="en-US" b="1" dirty="0">
                <a:solidFill>
                  <a:schemeClr val="accent2"/>
                </a:solidFill>
              </a:rPr>
              <a:t>生命周期模型</a:t>
            </a:r>
            <a:r>
              <a:rPr lang="zh-CN" altLang="en-US" b="1" dirty="0"/>
              <a:t>简洁地描述软件过程。</a:t>
            </a:r>
            <a:r>
              <a:rPr lang="zh-CN" altLang="en-US" b="1" dirty="0">
                <a:solidFill>
                  <a:srgbClr val="FF0000"/>
                </a:solidFill>
              </a:rPr>
              <a:t>软件过程描述了什么人（</a:t>
            </a:r>
            <a:r>
              <a:rPr lang="en-US" altLang="zh-CN" b="1" dirty="0">
                <a:solidFill>
                  <a:srgbClr val="FF0000"/>
                </a:solidFill>
              </a:rPr>
              <a:t>who</a:t>
            </a:r>
            <a:r>
              <a:rPr lang="zh-CN" altLang="en-US" b="1" dirty="0">
                <a:solidFill>
                  <a:srgbClr val="FF0000"/>
                </a:solidFill>
              </a:rPr>
              <a:t>）、在什么时候（</a:t>
            </a:r>
            <a:r>
              <a:rPr lang="en-US" altLang="zh-CN" b="1" dirty="0">
                <a:solidFill>
                  <a:srgbClr val="FF0000"/>
                </a:solidFill>
              </a:rPr>
              <a:t>when</a:t>
            </a:r>
            <a:r>
              <a:rPr lang="zh-CN" altLang="en-US" b="1" dirty="0">
                <a:solidFill>
                  <a:srgbClr val="FF0000"/>
                </a:solidFill>
              </a:rPr>
              <a:t>）、做什么事情（</a:t>
            </a:r>
            <a:r>
              <a:rPr lang="en-US" altLang="zh-CN" b="1" dirty="0">
                <a:solidFill>
                  <a:srgbClr val="FF0000"/>
                </a:solidFill>
              </a:rPr>
              <a:t>what</a:t>
            </a:r>
            <a:r>
              <a:rPr lang="zh-CN" altLang="en-US" b="1" dirty="0">
                <a:solidFill>
                  <a:srgbClr val="FF0000"/>
                </a:solidFill>
              </a:rPr>
              <a:t>）以及怎样（</a:t>
            </a:r>
            <a:r>
              <a:rPr lang="en-US" altLang="zh-CN" b="1" dirty="0">
                <a:solidFill>
                  <a:srgbClr val="FF0000"/>
                </a:solidFill>
              </a:rPr>
              <a:t>how</a:t>
            </a:r>
            <a:r>
              <a:rPr lang="zh-CN" altLang="en-US" b="1" dirty="0">
                <a:solidFill>
                  <a:srgbClr val="FF0000"/>
                </a:solidFill>
              </a:rPr>
              <a:t>）做这些事</a:t>
            </a:r>
            <a:r>
              <a:rPr lang="zh-CN" altLang="en-US" b="1" dirty="0"/>
              <a:t>，从而为客户实现某一特定的具体目标。</a:t>
            </a:r>
            <a:endParaRPr kumimoji="1" lang="zh-CN" altLang="en-US" b="1" dirty="0"/>
          </a:p>
        </p:txBody>
      </p:sp>
      <p:sp>
        <p:nvSpPr>
          <p:cNvPr id="59396" name="Rectangle 5"/>
          <p:cNvSpPr>
            <a:spLocks noChangeArrowheads="1"/>
          </p:cNvSpPr>
          <p:nvPr/>
        </p:nvSpPr>
        <p:spPr bwMode="auto">
          <a:xfrm>
            <a:off x="539750" y="4314825"/>
            <a:ext cx="82089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Clr>
                <a:srgbClr val="FF66CC"/>
              </a:buClr>
            </a:pPr>
            <a:r>
              <a:rPr lang="zh-CN" altLang="en-US" dirty="0">
                <a:latin typeface="华文中宋" pitchFamily="2" charset="-122"/>
                <a:ea typeface="华文中宋" pitchFamily="2" charset="-122"/>
              </a:rPr>
              <a:t>    </a:t>
            </a:r>
            <a:r>
              <a:rPr kumimoji="1" lang="zh-CN" b="1" dirty="0"/>
              <a:t>软件生存期模型是跨越整个生存期的系统开发、运作和维护所实施的全部过程、活动和任务的结构框架</a:t>
            </a:r>
            <a:r>
              <a:rPr kumimoji="1" lang="zh-CN" altLang="en-US" b="1" dirty="0"/>
              <a:t>。</a:t>
            </a:r>
            <a:endParaRPr kumimoji="1" lang="en-US" altLang="zh-CN" b="1" dirty="0"/>
          </a:p>
          <a:p>
            <a:pPr>
              <a:lnSpc>
                <a:spcPct val="150000"/>
              </a:lnSpc>
            </a:pPr>
            <a:r>
              <a:rPr lang="en-US" altLang="zh-CN" dirty="0">
                <a:latin typeface="华文中宋" pitchFamily="2" charset="-122"/>
                <a:ea typeface="华文中宋" pitchFamily="2" charset="-122"/>
              </a:rPr>
              <a:t>      </a:t>
            </a:r>
            <a:r>
              <a:rPr lang="zh-CN" b="1" dirty="0">
                <a:solidFill>
                  <a:schemeClr val="accent2"/>
                </a:solidFill>
                <a:latin typeface="华文中宋" pitchFamily="2" charset="-122"/>
                <a:ea typeface="华文中宋" pitchFamily="2" charset="-122"/>
              </a:rPr>
              <a:t>瀑布模型           喷泉模型</a:t>
            </a:r>
            <a:r>
              <a:rPr lang="zh-CN" altLang="en-US" b="1" dirty="0">
                <a:solidFill>
                  <a:schemeClr val="accent2"/>
                </a:solidFill>
                <a:latin typeface="华文中宋" pitchFamily="2" charset="-122"/>
                <a:ea typeface="华文中宋" pitchFamily="2" charset="-122"/>
              </a:rPr>
              <a:t>      </a:t>
            </a:r>
            <a:r>
              <a:rPr lang="en-US" altLang="zh-CN" b="1" dirty="0">
                <a:solidFill>
                  <a:schemeClr val="accent2"/>
                </a:solidFill>
                <a:latin typeface="华文中宋" pitchFamily="2" charset="-122"/>
                <a:ea typeface="华文中宋" pitchFamily="2" charset="-122"/>
              </a:rPr>
              <a:t>   </a:t>
            </a:r>
            <a:r>
              <a:rPr lang="zh-CN" b="1" dirty="0">
                <a:solidFill>
                  <a:schemeClr val="accent2"/>
                </a:solidFill>
                <a:latin typeface="华文中宋" pitchFamily="2" charset="-122"/>
                <a:ea typeface="华文中宋" pitchFamily="2" charset="-122"/>
              </a:rPr>
              <a:t>增量模型             </a:t>
            </a:r>
            <a:endParaRPr lang="zh-CN" altLang="en-US" b="1" dirty="0">
              <a:solidFill>
                <a:schemeClr val="accent2"/>
              </a:solidFill>
              <a:latin typeface="华文中宋" pitchFamily="2" charset="-122"/>
              <a:ea typeface="华文中宋" pitchFamily="2" charset="-122"/>
            </a:endParaRPr>
          </a:p>
          <a:p>
            <a:pPr>
              <a:lnSpc>
                <a:spcPct val="150000"/>
              </a:lnSpc>
            </a:pPr>
            <a:r>
              <a:rPr lang="zh-CN" altLang="en-US" b="1" dirty="0">
                <a:solidFill>
                  <a:schemeClr val="accent2"/>
                </a:solidFill>
                <a:latin typeface="华文中宋" pitchFamily="2" charset="-122"/>
                <a:ea typeface="华文中宋" pitchFamily="2" charset="-122"/>
              </a:rPr>
              <a:t>     </a:t>
            </a:r>
            <a:r>
              <a:rPr lang="zh-CN" altLang="zh-CN" b="1" dirty="0">
                <a:solidFill>
                  <a:schemeClr val="accent2"/>
                </a:solidFill>
                <a:latin typeface="华文中宋" pitchFamily="2" charset="-122"/>
                <a:ea typeface="华文中宋" pitchFamily="2" charset="-122"/>
              </a:rPr>
              <a:t>快速原型模型</a:t>
            </a:r>
            <a:r>
              <a:rPr lang="zh-CN" altLang="en-US" b="1" dirty="0">
                <a:solidFill>
                  <a:schemeClr val="accent2"/>
                </a:solidFill>
                <a:latin typeface="华文中宋" pitchFamily="2" charset="-122"/>
                <a:ea typeface="华文中宋" pitchFamily="2" charset="-122"/>
              </a:rPr>
              <a:t>       </a:t>
            </a:r>
            <a:r>
              <a:rPr lang="zh-CN" b="1" dirty="0">
                <a:solidFill>
                  <a:schemeClr val="accent2"/>
                </a:solidFill>
                <a:latin typeface="华文中宋" pitchFamily="2" charset="-122"/>
                <a:ea typeface="华文中宋" pitchFamily="2" charset="-122"/>
              </a:rPr>
              <a:t>螺旋模型</a:t>
            </a:r>
            <a:endParaRPr lang="en-US" altLang="zh-CN" b="1" dirty="0">
              <a:solidFill>
                <a:schemeClr val="accent2"/>
              </a:solidFill>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slide(fromBottom)">
                                      <p:cBhvr>
                                        <p:cTn id="7" dur="500"/>
                                        <p:tgtEl>
                                          <p:spTgt spid="321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slide(fromBottom)">
                                      <p:cBhvr>
                                        <p:cTn id="12" dur="500"/>
                                        <p:tgtEl>
                                          <p:spTgt spid="321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42" name="Group 6"/>
          <p:cNvGrpSpPr>
            <a:grpSpLocks/>
          </p:cNvGrpSpPr>
          <p:nvPr/>
        </p:nvGrpSpPr>
        <p:grpSpPr bwMode="auto">
          <a:xfrm>
            <a:off x="2133600" y="1106488"/>
            <a:ext cx="6248400" cy="685800"/>
            <a:chOff x="1344" y="336"/>
            <a:chExt cx="3936" cy="432"/>
          </a:xfrm>
        </p:grpSpPr>
        <p:grpSp>
          <p:nvGrpSpPr>
            <p:cNvPr id="60496" name="Group 7"/>
            <p:cNvGrpSpPr>
              <a:grpSpLocks/>
            </p:cNvGrpSpPr>
            <p:nvPr/>
          </p:nvGrpSpPr>
          <p:grpSpPr bwMode="auto">
            <a:xfrm>
              <a:off x="1344" y="336"/>
              <a:ext cx="720" cy="432"/>
              <a:chOff x="2112" y="672"/>
              <a:chExt cx="720" cy="432"/>
            </a:xfrm>
          </p:grpSpPr>
          <p:sp>
            <p:nvSpPr>
              <p:cNvPr id="60499" name="Rectangle 8"/>
              <p:cNvSpPr>
                <a:spLocks noChangeArrowheads="1"/>
              </p:cNvSpPr>
              <p:nvPr/>
            </p:nvSpPr>
            <p:spPr bwMode="auto">
              <a:xfrm>
                <a:off x="2112" y="672"/>
                <a:ext cx="720"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50000"/>
                  </a:lnSpc>
                </a:pPr>
                <a:r>
                  <a:rPr kumimoji="1" lang="zh-CN" altLang="en-US" sz="1400"/>
                  <a:t>软件计划</a:t>
                </a:r>
              </a:p>
              <a:p>
                <a:pPr algn="ctr">
                  <a:lnSpc>
                    <a:spcPct val="150000"/>
                  </a:lnSpc>
                </a:pPr>
                <a:r>
                  <a:rPr kumimoji="1" lang="zh-CN" altLang="en-US" sz="1400"/>
                  <a:t>确认</a:t>
                </a:r>
              </a:p>
            </p:txBody>
          </p:sp>
          <p:sp>
            <p:nvSpPr>
              <p:cNvPr id="60500" name="Line 9"/>
              <p:cNvSpPr>
                <a:spLocks noChangeShapeType="1"/>
              </p:cNvSpPr>
              <p:nvPr/>
            </p:nvSpPr>
            <p:spPr bwMode="auto">
              <a:xfrm>
                <a:off x="2112" y="912"/>
                <a:ext cx="7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sp>
          <p:nvSpPr>
            <p:cNvPr id="60497" name="AutoShape 10"/>
            <p:cNvSpPr>
              <a:spLocks noChangeArrowheads="1"/>
            </p:cNvSpPr>
            <p:nvPr/>
          </p:nvSpPr>
          <p:spPr bwMode="auto">
            <a:xfrm>
              <a:off x="4512" y="384"/>
              <a:ext cx="768" cy="336"/>
            </a:xfrm>
            <a:prstGeom prst="flowChartPunchedCard">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zh-CN" altLang="en-US" sz="1400"/>
                <a:t>计划说明书</a:t>
              </a:r>
            </a:p>
          </p:txBody>
        </p:sp>
        <p:sp>
          <p:nvSpPr>
            <p:cNvPr id="60498" name="AutoShape 11"/>
            <p:cNvSpPr>
              <a:spLocks noChangeArrowheads="1"/>
            </p:cNvSpPr>
            <p:nvPr/>
          </p:nvSpPr>
          <p:spPr bwMode="auto">
            <a:xfrm>
              <a:off x="3417" y="432"/>
              <a:ext cx="615" cy="306"/>
            </a:xfrm>
            <a:prstGeom prst="rightArrow">
              <a:avLst>
                <a:gd name="adj1" fmla="val 50000"/>
                <a:gd name="adj2" fmla="val 50245"/>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grpSp>
        <p:nvGrpSpPr>
          <p:cNvPr id="219148" name="Group 12"/>
          <p:cNvGrpSpPr>
            <a:grpSpLocks/>
          </p:cNvGrpSpPr>
          <p:nvPr/>
        </p:nvGrpSpPr>
        <p:grpSpPr bwMode="auto">
          <a:xfrm>
            <a:off x="4648200" y="5297488"/>
            <a:ext cx="3962400" cy="1295400"/>
            <a:chOff x="2928" y="2976"/>
            <a:chExt cx="2496" cy="816"/>
          </a:xfrm>
        </p:grpSpPr>
        <p:grpSp>
          <p:nvGrpSpPr>
            <p:cNvPr id="60485" name="Group 13"/>
            <p:cNvGrpSpPr>
              <a:grpSpLocks/>
            </p:cNvGrpSpPr>
            <p:nvPr/>
          </p:nvGrpSpPr>
          <p:grpSpPr bwMode="auto">
            <a:xfrm>
              <a:off x="3072" y="3360"/>
              <a:ext cx="720" cy="432"/>
              <a:chOff x="2112" y="672"/>
              <a:chExt cx="720" cy="432"/>
            </a:xfrm>
          </p:grpSpPr>
          <p:sp>
            <p:nvSpPr>
              <p:cNvPr id="60494" name="Rectangle 14"/>
              <p:cNvSpPr>
                <a:spLocks noChangeArrowheads="1"/>
              </p:cNvSpPr>
              <p:nvPr/>
            </p:nvSpPr>
            <p:spPr bwMode="auto">
              <a:xfrm>
                <a:off x="2112" y="672"/>
                <a:ext cx="720"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50000"/>
                  </a:lnSpc>
                </a:pPr>
                <a:r>
                  <a:rPr kumimoji="1" lang="zh-CN" altLang="en-US" sz="1400"/>
                  <a:t>维护</a:t>
                </a:r>
              </a:p>
              <a:p>
                <a:pPr algn="ctr">
                  <a:lnSpc>
                    <a:spcPct val="150000"/>
                  </a:lnSpc>
                </a:pPr>
                <a:r>
                  <a:rPr kumimoji="1" lang="zh-CN" altLang="en-US" sz="1400"/>
                  <a:t>确认</a:t>
                </a:r>
              </a:p>
            </p:txBody>
          </p:sp>
          <p:sp>
            <p:nvSpPr>
              <p:cNvPr id="60495" name="Line 15"/>
              <p:cNvSpPr>
                <a:spLocks noChangeShapeType="1"/>
              </p:cNvSpPr>
              <p:nvPr/>
            </p:nvSpPr>
            <p:spPr bwMode="auto">
              <a:xfrm>
                <a:off x="2112" y="912"/>
                <a:ext cx="7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86" name="Group 16"/>
            <p:cNvGrpSpPr>
              <a:grpSpLocks/>
            </p:cNvGrpSpPr>
            <p:nvPr/>
          </p:nvGrpSpPr>
          <p:grpSpPr bwMode="auto">
            <a:xfrm>
              <a:off x="2928" y="3120"/>
              <a:ext cx="144" cy="480"/>
              <a:chOff x="1728" y="1008"/>
              <a:chExt cx="144" cy="576"/>
            </a:xfrm>
          </p:grpSpPr>
          <p:sp>
            <p:nvSpPr>
              <p:cNvPr id="60492" name="Line 17"/>
              <p:cNvSpPr>
                <a:spLocks noChangeShapeType="1"/>
              </p:cNvSpPr>
              <p:nvPr/>
            </p:nvSpPr>
            <p:spPr bwMode="auto">
              <a:xfrm flipH="1">
                <a:off x="1728" y="15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93" name="Line 18"/>
              <p:cNvSpPr>
                <a:spLocks noChangeShapeType="1"/>
              </p:cNvSpPr>
              <p:nvPr/>
            </p:nvSpPr>
            <p:spPr bwMode="auto">
              <a:xfrm flipV="1">
                <a:off x="1728" y="1008"/>
                <a:ext cx="0" cy="5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87" name="Group 19"/>
            <p:cNvGrpSpPr>
              <a:grpSpLocks/>
            </p:cNvGrpSpPr>
            <p:nvPr/>
          </p:nvGrpSpPr>
          <p:grpSpPr bwMode="auto">
            <a:xfrm>
              <a:off x="3504" y="2976"/>
              <a:ext cx="192" cy="384"/>
              <a:chOff x="2592" y="1584"/>
              <a:chExt cx="192" cy="432"/>
            </a:xfrm>
          </p:grpSpPr>
          <p:sp>
            <p:nvSpPr>
              <p:cNvPr id="60490" name="Line 20"/>
              <p:cNvSpPr>
                <a:spLocks noChangeShapeType="1"/>
              </p:cNvSpPr>
              <p:nvPr/>
            </p:nvSpPr>
            <p:spPr bwMode="auto">
              <a:xfrm>
                <a:off x="2592" y="1584"/>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91" name="Line 21"/>
              <p:cNvSpPr>
                <a:spLocks noChangeShapeType="1"/>
              </p:cNvSpPr>
              <p:nvPr/>
            </p:nvSpPr>
            <p:spPr bwMode="auto">
              <a:xfrm>
                <a:off x="2784" y="1584"/>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sp>
          <p:nvSpPr>
            <p:cNvPr id="60488" name="AutoShape 22"/>
            <p:cNvSpPr>
              <a:spLocks noChangeArrowheads="1"/>
            </p:cNvSpPr>
            <p:nvPr/>
          </p:nvSpPr>
          <p:spPr bwMode="auto">
            <a:xfrm>
              <a:off x="3936" y="3408"/>
              <a:ext cx="615" cy="306"/>
            </a:xfrm>
            <a:prstGeom prst="rightArrow">
              <a:avLst>
                <a:gd name="adj1" fmla="val 50000"/>
                <a:gd name="adj2" fmla="val 50245"/>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489" name="AutoShape 23"/>
            <p:cNvSpPr>
              <a:spLocks noChangeArrowheads="1"/>
            </p:cNvSpPr>
            <p:nvPr/>
          </p:nvSpPr>
          <p:spPr bwMode="auto">
            <a:xfrm>
              <a:off x="4656" y="3360"/>
              <a:ext cx="768" cy="336"/>
            </a:xfrm>
            <a:prstGeom prst="flowChartPunchedCard">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zh-CN" altLang="en-US" sz="1400"/>
                <a:t>软件维护报告</a:t>
              </a:r>
            </a:p>
          </p:txBody>
        </p:sp>
      </p:grpSp>
      <p:grpSp>
        <p:nvGrpSpPr>
          <p:cNvPr id="219160" name="Group 24"/>
          <p:cNvGrpSpPr>
            <a:grpSpLocks/>
          </p:cNvGrpSpPr>
          <p:nvPr/>
        </p:nvGrpSpPr>
        <p:grpSpPr bwMode="auto">
          <a:xfrm>
            <a:off x="4191000" y="4306888"/>
            <a:ext cx="4343400" cy="1295400"/>
            <a:chOff x="2640" y="2352"/>
            <a:chExt cx="2736" cy="816"/>
          </a:xfrm>
        </p:grpSpPr>
        <p:grpSp>
          <p:nvGrpSpPr>
            <p:cNvPr id="60474" name="Group 25"/>
            <p:cNvGrpSpPr>
              <a:grpSpLocks/>
            </p:cNvGrpSpPr>
            <p:nvPr/>
          </p:nvGrpSpPr>
          <p:grpSpPr bwMode="auto">
            <a:xfrm>
              <a:off x="2784" y="2736"/>
              <a:ext cx="720" cy="432"/>
              <a:chOff x="2112" y="672"/>
              <a:chExt cx="720" cy="432"/>
            </a:xfrm>
          </p:grpSpPr>
          <p:sp>
            <p:nvSpPr>
              <p:cNvPr id="60483" name="Rectangle 26"/>
              <p:cNvSpPr>
                <a:spLocks noChangeArrowheads="1"/>
              </p:cNvSpPr>
              <p:nvPr/>
            </p:nvSpPr>
            <p:spPr bwMode="auto">
              <a:xfrm>
                <a:off x="2112" y="672"/>
                <a:ext cx="720"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50000"/>
                  </a:lnSpc>
                </a:pPr>
                <a:r>
                  <a:rPr kumimoji="1" lang="zh-CN" altLang="en-US" sz="1400"/>
                  <a:t>测试</a:t>
                </a:r>
              </a:p>
              <a:p>
                <a:pPr algn="ctr">
                  <a:lnSpc>
                    <a:spcPct val="150000"/>
                  </a:lnSpc>
                </a:pPr>
                <a:r>
                  <a:rPr kumimoji="1" lang="zh-CN" altLang="en-US" sz="1400"/>
                  <a:t>确认</a:t>
                </a:r>
              </a:p>
            </p:txBody>
          </p:sp>
          <p:sp>
            <p:nvSpPr>
              <p:cNvPr id="60484" name="Line 27"/>
              <p:cNvSpPr>
                <a:spLocks noChangeShapeType="1"/>
              </p:cNvSpPr>
              <p:nvPr/>
            </p:nvSpPr>
            <p:spPr bwMode="auto">
              <a:xfrm>
                <a:off x="2112" y="912"/>
                <a:ext cx="7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75" name="Group 28"/>
            <p:cNvGrpSpPr>
              <a:grpSpLocks/>
            </p:cNvGrpSpPr>
            <p:nvPr/>
          </p:nvGrpSpPr>
          <p:grpSpPr bwMode="auto">
            <a:xfrm>
              <a:off x="2640" y="2544"/>
              <a:ext cx="192" cy="432"/>
              <a:chOff x="1728" y="1008"/>
              <a:chExt cx="144" cy="576"/>
            </a:xfrm>
          </p:grpSpPr>
          <p:sp>
            <p:nvSpPr>
              <p:cNvPr id="60481" name="Line 29"/>
              <p:cNvSpPr>
                <a:spLocks noChangeShapeType="1"/>
              </p:cNvSpPr>
              <p:nvPr/>
            </p:nvSpPr>
            <p:spPr bwMode="auto">
              <a:xfrm flipH="1">
                <a:off x="1728" y="15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82" name="Line 30"/>
              <p:cNvSpPr>
                <a:spLocks noChangeShapeType="1"/>
              </p:cNvSpPr>
              <p:nvPr/>
            </p:nvSpPr>
            <p:spPr bwMode="auto">
              <a:xfrm flipV="1">
                <a:off x="1728" y="1008"/>
                <a:ext cx="0" cy="5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76" name="Group 31"/>
            <p:cNvGrpSpPr>
              <a:grpSpLocks/>
            </p:cNvGrpSpPr>
            <p:nvPr/>
          </p:nvGrpSpPr>
          <p:grpSpPr bwMode="auto">
            <a:xfrm>
              <a:off x="3072" y="2352"/>
              <a:ext cx="192" cy="384"/>
              <a:chOff x="2592" y="1584"/>
              <a:chExt cx="192" cy="432"/>
            </a:xfrm>
          </p:grpSpPr>
          <p:sp>
            <p:nvSpPr>
              <p:cNvPr id="60479" name="Line 32"/>
              <p:cNvSpPr>
                <a:spLocks noChangeShapeType="1"/>
              </p:cNvSpPr>
              <p:nvPr/>
            </p:nvSpPr>
            <p:spPr bwMode="auto">
              <a:xfrm>
                <a:off x="2592" y="1584"/>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80" name="Line 33"/>
              <p:cNvSpPr>
                <a:spLocks noChangeShapeType="1"/>
              </p:cNvSpPr>
              <p:nvPr/>
            </p:nvSpPr>
            <p:spPr bwMode="auto">
              <a:xfrm>
                <a:off x="2784" y="1584"/>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sp>
          <p:nvSpPr>
            <p:cNvPr id="60477" name="AutoShape 34"/>
            <p:cNvSpPr>
              <a:spLocks noChangeArrowheads="1"/>
            </p:cNvSpPr>
            <p:nvPr/>
          </p:nvSpPr>
          <p:spPr bwMode="auto">
            <a:xfrm>
              <a:off x="3840" y="2736"/>
              <a:ext cx="615" cy="306"/>
            </a:xfrm>
            <a:prstGeom prst="rightArrow">
              <a:avLst>
                <a:gd name="adj1" fmla="val 50000"/>
                <a:gd name="adj2" fmla="val 50245"/>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478" name="AutoShape 35"/>
            <p:cNvSpPr>
              <a:spLocks noChangeArrowheads="1"/>
            </p:cNvSpPr>
            <p:nvPr/>
          </p:nvSpPr>
          <p:spPr bwMode="auto">
            <a:xfrm>
              <a:off x="4608" y="2736"/>
              <a:ext cx="768" cy="336"/>
            </a:xfrm>
            <a:prstGeom prst="flowChartPunchedCard">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zh-CN" altLang="en-US" sz="1400"/>
                <a:t>测试报告</a:t>
              </a:r>
            </a:p>
          </p:txBody>
        </p:sp>
      </p:grpSp>
      <p:grpSp>
        <p:nvGrpSpPr>
          <p:cNvPr id="219172" name="Group 36"/>
          <p:cNvGrpSpPr>
            <a:grpSpLocks/>
          </p:cNvGrpSpPr>
          <p:nvPr/>
        </p:nvGrpSpPr>
        <p:grpSpPr bwMode="auto">
          <a:xfrm>
            <a:off x="3429000" y="3468688"/>
            <a:ext cx="5029200" cy="1143000"/>
            <a:chOff x="2160" y="1728"/>
            <a:chExt cx="3168" cy="816"/>
          </a:xfrm>
        </p:grpSpPr>
        <p:grpSp>
          <p:nvGrpSpPr>
            <p:cNvPr id="60463" name="Group 37"/>
            <p:cNvGrpSpPr>
              <a:grpSpLocks/>
            </p:cNvGrpSpPr>
            <p:nvPr/>
          </p:nvGrpSpPr>
          <p:grpSpPr bwMode="auto">
            <a:xfrm>
              <a:off x="2352" y="2112"/>
              <a:ext cx="720" cy="432"/>
              <a:chOff x="2112" y="672"/>
              <a:chExt cx="720" cy="432"/>
            </a:xfrm>
          </p:grpSpPr>
          <p:sp>
            <p:nvSpPr>
              <p:cNvPr id="60472" name="Rectangle 38"/>
              <p:cNvSpPr>
                <a:spLocks noChangeArrowheads="1"/>
              </p:cNvSpPr>
              <p:nvPr/>
            </p:nvSpPr>
            <p:spPr bwMode="auto">
              <a:xfrm>
                <a:off x="2112" y="672"/>
                <a:ext cx="720"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50000"/>
                  </a:lnSpc>
                </a:pPr>
                <a:r>
                  <a:rPr kumimoji="1" lang="zh-CN" altLang="en-US" sz="1400"/>
                  <a:t>编码</a:t>
                </a:r>
              </a:p>
              <a:p>
                <a:pPr algn="ctr">
                  <a:lnSpc>
                    <a:spcPct val="150000"/>
                  </a:lnSpc>
                </a:pPr>
                <a:r>
                  <a:rPr kumimoji="1" lang="zh-CN" altLang="en-US" sz="1400"/>
                  <a:t>确认</a:t>
                </a:r>
              </a:p>
            </p:txBody>
          </p:sp>
          <p:sp>
            <p:nvSpPr>
              <p:cNvPr id="60473" name="Line 39"/>
              <p:cNvSpPr>
                <a:spLocks noChangeShapeType="1"/>
              </p:cNvSpPr>
              <p:nvPr/>
            </p:nvSpPr>
            <p:spPr bwMode="auto">
              <a:xfrm>
                <a:off x="2112" y="912"/>
                <a:ext cx="7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64" name="Group 40"/>
            <p:cNvGrpSpPr>
              <a:grpSpLocks/>
            </p:cNvGrpSpPr>
            <p:nvPr/>
          </p:nvGrpSpPr>
          <p:grpSpPr bwMode="auto">
            <a:xfrm>
              <a:off x="2592" y="1728"/>
              <a:ext cx="192" cy="384"/>
              <a:chOff x="2592" y="1584"/>
              <a:chExt cx="192" cy="432"/>
            </a:xfrm>
          </p:grpSpPr>
          <p:sp>
            <p:nvSpPr>
              <p:cNvPr id="60470" name="Line 41"/>
              <p:cNvSpPr>
                <a:spLocks noChangeShapeType="1"/>
              </p:cNvSpPr>
              <p:nvPr/>
            </p:nvSpPr>
            <p:spPr bwMode="auto">
              <a:xfrm>
                <a:off x="2592" y="1584"/>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71" name="Line 42"/>
              <p:cNvSpPr>
                <a:spLocks noChangeShapeType="1"/>
              </p:cNvSpPr>
              <p:nvPr/>
            </p:nvSpPr>
            <p:spPr bwMode="auto">
              <a:xfrm>
                <a:off x="2784" y="1584"/>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65" name="Group 43"/>
            <p:cNvGrpSpPr>
              <a:grpSpLocks/>
            </p:cNvGrpSpPr>
            <p:nvPr/>
          </p:nvGrpSpPr>
          <p:grpSpPr bwMode="auto">
            <a:xfrm>
              <a:off x="2160" y="1872"/>
              <a:ext cx="192" cy="480"/>
              <a:chOff x="1728" y="1008"/>
              <a:chExt cx="144" cy="576"/>
            </a:xfrm>
          </p:grpSpPr>
          <p:sp>
            <p:nvSpPr>
              <p:cNvPr id="60468" name="Line 44"/>
              <p:cNvSpPr>
                <a:spLocks noChangeShapeType="1"/>
              </p:cNvSpPr>
              <p:nvPr/>
            </p:nvSpPr>
            <p:spPr bwMode="auto">
              <a:xfrm flipH="1">
                <a:off x="1728" y="15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69" name="Line 45"/>
              <p:cNvSpPr>
                <a:spLocks noChangeShapeType="1"/>
              </p:cNvSpPr>
              <p:nvPr/>
            </p:nvSpPr>
            <p:spPr bwMode="auto">
              <a:xfrm flipV="1">
                <a:off x="1728" y="1008"/>
                <a:ext cx="0" cy="5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sp>
          <p:nvSpPr>
            <p:cNvPr id="60466" name="AutoShape 46"/>
            <p:cNvSpPr>
              <a:spLocks noChangeArrowheads="1"/>
            </p:cNvSpPr>
            <p:nvPr/>
          </p:nvSpPr>
          <p:spPr bwMode="auto">
            <a:xfrm>
              <a:off x="3744" y="2160"/>
              <a:ext cx="615" cy="306"/>
            </a:xfrm>
            <a:prstGeom prst="rightArrow">
              <a:avLst>
                <a:gd name="adj1" fmla="val 50000"/>
                <a:gd name="adj2" fmla="val 50245"/>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467" name="AutoShape 47"/>
            <p:cNvSpPr>
              <a:spLocks noChangeArrowheads="1"/>
            </p:cNvSpPr>
            <p:nvPr/>
          </p:nvSpPr>
          <p:spPr bwMode="auto">
            <a:xfrm>
              <a:off x="4560" y="2160"/>
              <a:ext cx="768" cy="336"/>
            </a:xfrm>
            <a:prstGeom prst="flowChartPunchedCard">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zh-CN" altLang="en-US" sz="1400"/>
                <a:t>源程序清单</a:t>
              </a:r>
            </a:p>
          </p:txBody>
        </p:sp>
      </p:grpSp>
      <p:grpSp>
        <p:nvGrpSpPr>
          <p:cNvPr id="219184" name="Group 48"/>
          <p:cNvGrpSpPr>
            <a:grpSpLocks/>
          </p:cNvGrpSpPr>
          <p:nvPr/>
        </p:nvGrpSpPr>
        <p:grpSpPr bwMode="auto">
          <a:xfrm>
            <a:off x="2743200" y="2401888"/>
            <a:ext cx="5638800" cy="1295400"/>
            <a:chOff x="1728" y="1152"/>
            <a:chExt cx="3552" cy="816"/>
          </a:xfrm>
        </p:grpSpPr>
        <p:grpSp>
          <p:nvGrpSpPr>
            <p:cNvPr id="60452" name="Group 49"/>
            <p:cNvGrpSpPr>
              <a:grpSpLocks/>
            </p:cNvGrpSpPr>
            <p:nvPr/>
          </p:nvGrpSpPr>
          <p:grpSpPr bwMode="auto">
            <a:xfrm>
              <a:off x="1872" y="1518"/>
              <a:ext cx="720" cy="432"/>
              <a:chOff x="2112" y="672"/>
              <a:chExt cx="720" cy="432"/>
            </a:xfrm>
          </p:grpSpPr>
          <p:sp>
            <p:nvSpPr>
              <p:cNvPr id="60461" name="Rectangle 50"/>
              <p:cNvSpPr>
                <a:spLocks noChangeArrowheads="1"/>
              </p:cNvSpPr>
              <p:nvPr/>
            </p:nvSpPr>
            <p:spPr bwMode="auto">
              <a:xfrm>
                <a:off x="2112" y="672"/>
                <a:ext cx="720"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50000"/>
                  </a:lnSpc>
                </a:pPr>
                <a:r>
                  <a:rPr kumimoji="1" lang="zh-CN" altLang="en-US" sz="1400"/>
                  <a:t>设计</a:t>
                </a:r>
              </a:p>
              <a:p>
                <a:pPr algn="ctr">
                  <a:lnSpc>
                    <a:spcPct val="150000"/>
                  </a:lnSpc>
                </a:pPr>
                <a:r>
                  <a:rPr kumimoji="1" lang="zh-CN" altLang="en-US" sz="1400"/>
                  <a:t>确认</a:t>
                </a:r>
              </a:p>
            </p:txBody>
          </p:sp>
          <p:sp>
            <p:nvSpPr>
              <p:cNvPr id="60462" name="Line 51"/>
              <p:cNvSpPr>
                <a:spLocks noChangeShapeType="1"/>
              </p:cNvSpPr>
              <p:nvPr/>
            </p:nvSpPr>
            <p:spPr bwMode="auto">
              <a:xfrm>
                <a:off x="2112" y="912"/>
                <a:ext cx="7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53" name="Group 52"/>
            <p:cNvGrpSpPr>
              <a:grpSpLocks/>
            </p:cNvGrpSpPr>
            <p:nvPr/>
          </p:nvGrpSpPr>
          <p:grpSpPr bwMode="auto">
            <a:xfrm>
              <a:off x="1728" y="1392"/>
              <a:ext cx="144" cy="366"/>
              <a:chOff x="1728" y="1008"/>
              <a:chExt cx="144" cy="576"/>
            </a:xfrm>
          </p:grpSpPr>
          <p:sp>
            <p:nvSpPr>
              <p:cNvPr id="60459" name="Line 53"/>
              <p:cNvSpPr>
                <a:spLocks noChangeShapeType="1"/>
              </p:cNvSpPr>
              <p:nvPr/>
            </p:nvSpPr>
            <p:spPr bwMode="auto">
              <a:xfrm flipH="1">
                <a:off x="1728" y="15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60" name="Line 54"/>
              <p:cNvSpPr>
                <a:spLocks noChangeShapeType="1"/>
              </p:cNvSpPr>
              <p:nvPr/>
            </p:nvSpPr>
            <p:spPr bwMode="auto">
              <a:xfrm flipV="1">
                <a:off x="1728" y="1008"/>
                <a:ext cx="0" cy="5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54" name="Group 55"/>
            <p:cNvGrpSpPr>
              <a:grpSpLocks/>
            </p:cNvGrpSpPr>
            <p:nvPr/>
          </p:nvGrpSpPr>
          <p:grpSpPr bwMode="auto">
            <a:xfrm>
              <a:off x="2352" y="1152"/>
              <a:ext cx="144" cy="384"/>
              <a:chOff x="2592" y="1584"/>
              <a:chExt cx="192" cy="432"/>
            </a:xfrm>
          </p:grpSpPr>
          <p:sp>
            <p:nvSpPr>
              <p:cNvPr id="60457" name="Line 56"/>
              <p:cNvSpPr>
                <a:spLocks noChangeShapeType="1"/>
              </p:cNvSpPr>
              <p:nvPr/>
            </p:nvSpPr>
            <p:spPr bwMode="auto">
              <a:xfrm>
                <a:off x="2592" y="1584"/>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58" name="Line 57"/>
              <p:cNvSpPr>
                <a:spLocks noChangeShapeType="1"/>
              </p:cNvSpPr>
              <p:nvPr/>
            </p:nvSpPr>
            <p:spPr bwMode="auto">
              <a:xfrm>
                <a:off x="2784" y="1584"/>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sp>
          <p:nvSpPr>
            <p:cNvPr id="60455" name="AutoShape 58"/>
            <p:cNvSpPr>
              <a:spLocks noChangeArrowheads="1"/>
            </p:cNvSpPr>
            <p:nvPr/>
          </p:nvSpPr>
          <p:spPr bwMode="auto">
            <a:xfrm>
              <a:off x="3648" y="1662"/>
              <a:ext cx="615" cy="306"/>
            </a:xfrm>
            <a:prstGeom prst="rightArrow">
              <a:avLst>
                <a:gd name="adj1" fmla="val 50000"/>
                <a:gd name="adj2" fmla="val 50245"/>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456" name="AutoShape 59"/>
            <p:cNvSpPr>
              <a:spLocks noChangeArrowheads="1"/>
            </p:cNvSpPr>
            <p:nvPr/>
          </p:nvSpPr>
          <p:spPr bwMode="auto">
            <a:xfrm>
              <a:off x="4512" y="1566"/>
              <a:ext cx="768" cy="336"/>
            </a:xfrm>
            <a:prstGeom prst="flowChartPunchedCard">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zh-CN" altLang="en-US" sz="1400"/>
                <a:t>设计说明书</a:t>
              </a:r>
            </a:p>
          </p:txBody>
        </p:sp>
      </p:grpSp>
      <p:grpSp>
        <p:nvGrpSpPr>
          <p:cNvPr id="219197" name="Group 61"/>
          <p:cNvGrpSpPr>
            <a:grpSpLocks/>
          </p:cNvGrpSpPr>
          <p:nvPr/>
        </p:nvGrpSpPr>
        <p:grpSpPr bwMode="auto">
          <a:xfrm>
            <a:off x="2286000" y="1487488"/>
            <a:ext cx="6248400" cy="1266825"/>
            <a:chOff x="1440" y="576"/>
            <a:chExt cx="3936" cy="798"/>
          </a:xfrm>
        </p:grpSpPr>
        <p:grpSp>
          <p:nvGrpSpPr>
            <p:cNvPr id="60441" name="Group 62"/>
            <p:cNvGrpSpPr>
              <a:grpSpLocks/>
            </p:cNvGrpSpPr>
            <p:nvPr/>
          </p:nvGrpSpPr>
          <p:grpSpPr bwMode="auto">
            <a:xfrm>
              <a:off x="1632" y="942"/>
              <a:ext cx="720" cy="432"/>
              <a:chOff x="2112" y="672"/>
              <a:chExt cx="720" cy="432"/>
            </a:xfrm>
          </p:grpSpPr>
          <p:sp>
            <p:nvSpPr>
              <p:cNvPr id="60450" name="Rectangle 63"/>
              <p:cNvSpPr>
                <a:spLocks noChangeArrowheads="1"/>
              </p:cNvSpPr>
              <p:nvPr/>
            </p:nvSpPr>
            <p:spPr bwMode="auto">
              <a:xfrm>
                <a:off x="2112" y="672"/>
                <a:ext cx="720"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50000"/>
                  </a:lnSpc>
                </a:pPr>
                <a:r>
                  <a:rPr kumimoji="1" lang="zh-CN" altLang="en-US" sz="1400"/>
                  <a:t>需求定义</a:t>
                </a:r>
              </a:p>
              <a:p>
                <a:pPr algn="ctr">
                  <a:lnSpc>
                    <a:spcPct val="150000"/>
                  </a:lnSpc>
                </a:pPr>
                <a:r>
                  <a:rPr kumimoji="1" lang="zh-CN" altLang="en-US" sz="1400"/>
                  <a:t>确认</a:t>
                </a:r>
              </a:p>
            </p:txBody>
          </p:sp>
          <p:sp>
            <p:nvSpPr>
              <p:cNvPr id="60451" name="Line 64"/>
              <p:cNvSpPr>
                <a:spLocks noChangeShapeType="1"/>
              </p:cNvSpPr>
              <p:nvPr/>
            </p:nvSpPr>
            <p:spPr bwMode="auto">
              <a:xfrm>
                <a:off x="2112" y="912"/>
                <a:ext cx="7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sp>
          <p:nvSpPr>
            <p:cNvPr id="60442" name="AutoShape 65"/>
            <p:cNvSpPr>
              <a:spLocks noChangeArrowheads="1"/>
            </p:cNvSpPr>
            <p:nvPr/>
          </p:nvSpPr>
          <p:spPr bwMode="auto">
            <a:xfrm>
              <a:off x="4608" y="990"/>
              <a:ext cx="768" cy="336"/>
            </a:xfrm>
            <a:prstGeom prst="flowChartPunchedCard">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zh-CN" altLang="en-US" sz="1400"/>
                <a:t>需求说明书</a:t>
              </a:r>
            </a:p>
          </p:txBody>
        </p:sp>
        <p:sp>
          <p:nvSpPr>
            <p:cNvPr id="60443" name="AutoShape 66"/>
            <p:cNvSpPr>
              <a:spLocks noChangeArrowheads="1"/>
            </p:cNvSpPr>
            <p:nvPr/>
          </p:nvSpPr>
          <p:spPr bwMode="auto">
            <a:xfrm>
              <a:off x="3504" y="1008"/>
              <a:ext cx="615" cy="306"/>
            </a:xfrm>
            <a:prstGeom prst="rightArrow">
              <a:avLst>
                <a:gd name="adj1" fmla="val 50000"/>
                <a:gd name="adj2" fmla="val 50245"/>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60444" name="Group 67"/>
            <p:cNvGrpSpPr>
              <a:grpSpLocks/>
            </p:cNvGrpSpPr>
            <p:nvPr/>
          </p:nvGrpSpPr>
          <p:grpSpPr bwMode="auto">
            <a:xfrm>
              <a:off x="2064" y="576"/>
              <a:ext cx="192" cy="336"/>
              <a:chOff x="2592" y="1584"/>
              <a:chExt cx="192" cy="432"/>
            </a:xfrm>
          </p:grpSpPr>
          <p:sp>
            <p:nvSpPr>
              <p:cNvPr id="60448" name="Line 68"/>
              <p:cNvSpPr>
                <a:spLocks noChangeShapeType="1"/>
              </p:cNvSpPr>
              <p:nvPr/>
            </p:nvSpPr>
            <p:spPr bwMode="auto">
              <a:xfrm>
                <a:off x="2592" y="1584"/>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49" name="Line 69"/>
              <p:cNvSpPr>
                <a:spLocks noChangeShapeType="1"/>
              </p:cNvSpPr>
              <p:nvPr/>
            </p:nvSpPr>
            <p:spPr bwMode="auto">
              <a:xfrm>
                <a:off x="2784" y="1584"/>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60445" name="Group 70"/>
            <p:cNvGrpSpPr>
              <a:grpSpLocks/>
            </p:cNvGrpSpPr>
            <p:nvPr/>
          </p:nvGrpSpPr>
          <p:grpSpPr bwMode="auto">
            <a:xfrm>
              <a:off x="1440" y="768"/>
              <a:ext cx="192" cy="432"/>
              <a:chOff x="1728" y="1008"/>
              <a:chExt cx="144" cy="576"/>
            </a:xfrm>
          </p:grpSpPr>
          <p:sp>
            <p:nvSpPr>
              <p:cNvPr id="60446" name="Line 71"/>
              <p:cNvSpPr>
                <a:spLocks noChangeShapeType="1"/>
              </p:cNvSpPr>
              <p:nvPr/>
            </p:nvSpPr>
            <p:spPr bwMode="auto">
              <a:xfrm flipH="1">
                <a:off x="1728" y="15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47" name="Line 72"/>
              <p:cNvSpPr>
                <a:spLocks noChangeShapeType="1"/>
              </p:cNvSpPr>
              <p:nvPr/>
            </p:nvSpPr>
            <p:spPr bwMode="auto">
              <a:xfrm flipV="1">
                <a:off x="1728" y="1008"/>
                <a:ext cx="0" cy="5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grpSp>
        <p:nvGrpSpPr>
          <p:cNvPr id="219209" name="Group 73"/>
          <p:cNvGrpSpPr>
            <a:grpSpLocks/>
          </p:cNvGrpSpPr>
          <p:nvPr/>
        </p:nvGrpSpPr>
        <p:grpSpPr bwMode="auto">
          <a:xfrm>
            <a:off x="1219200" y="1106488"/>
            <a:ext cx="990600" cy="1371600"/>
            <a:chOff x="768" y="336"/>
            <a:chExt cx="624" cy="864"/>
          </a:xfrm>
        </p:grpSpPr>
        <p:sp>
          <p:nvSpPr>
            <p:cNvPr id="60436" name="Line 74"/>
            <p:cNvSpPr>
              <a:spLocks noChangeShapeType="1"/>
            </p:cNvSpPr>
            <p:nvPr/>
          </p:nvSpPr>
          <p:spPr bwMode="auto">
            <a:xfrm>
              <a:off x="816"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37" name="Line 75"/>
            <p:cNvSpPr>
              <a:spLocks noChangeShapeType="1"/>
            </p:cNvSpPr>
            <p:nvPr/>
          </p:nvSpPr>
          <p:spPr bwMode="auto">
            <a:xfrm>
              <a:off x="816" y="12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38" name="Rectangle 76"/>
            <p:cNvSpPr>
              <a:spLocks noChangeArrowheads="1"/>
            </p:cNvSpPr>
            <p:nvPr/>
          </p:nvSpPr>
          <p:spPr bwMode="auto">
            <a:xfrm>
              <a:off x="768" y="528"/>
              <a:ext cx="48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gn="ctr"/>
              <a:r>
                <a:rPr kumimoji="1" lang="zh-CN" altLang="en-US" sz="2000"/>
                <a:t>定义阶段</a:t>
              </a:r>
            </a:p>
          </p:txBody>
        </p:sp>
        <p:sp>
          <p:nvSpPr>
            <p:cNvPr id="60439" name="Line 77"/>
            <p:cNvSpPr>
              <a:spLocks noChangeShapeType="1"/>
            </p:cNvSpPr>
            <p:nvPr/>
          </p:nvSpPr>
          <p:spPr bwMode="auto">
            <a:xfrm>
              <a:off x="1008" y="336"/>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40" name="Line 78"/>
            <p:cNvSpPr>
              <a:spLocks noChangeShapeType="1"/>
            </p:cNvSpPr>
            <p:nvPr/>
          </p:nvSpPr>
          <p:spPr bwMode="auto">
            <a:xfrm>
              <a:off x="1008" y="9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219215" name="Group 79"/>
          <p:cNvGrpSpPr>
            <a:grpSpLocks/>
          </p:cNvGrpSpPr>
          <p:nvPr/>
        </p:nvGrpSpPr>
        <p:grpSpPr bwMode="auto">
          <a:xfrm>
            <a:off x="1600200" y="2478088"/>
            <a:ext cx="2590800" cy="3276600"/>
            <a:chOff x="1008" y="1200"/>
            <a:chExt cx="1632" cy="2064"/>
          </a:xfrm>
        </p:grpSpPr>
        <p:sp>
          <p:nvSpPr>
            <p:cNvPr id="60432" name="Line 80"/>
            <p:cNvSpPr>
              <a:spLocks noChangeShapeType="1"/>
            </p:cNvSpPr>
            <p:nvPr/>
          </p:nvSpPr>
          <p:spPr bwMode="auto">
            <a:xfrm>
              <a:off x="1008" y="3264"/>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33" name="Rectangle 81"/>
            <p:cNvSpPr>
              <a:spLocks noChangeArrowheads="1"/>
            </p:cNvSpPr>
            <p:nvPr/>
          </p:nvSpPr>
          <p:spPr bwMode="auto">
            <a:xfrm>
              <a:off x="1056" y="1824"/>
              <a:ext cx="43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gn="ctr"/>
              <a:r>
                <a:rPr kumimoji="1" lang="zh-CN" altLang="en-US" sz="2000"/>
                <a:t>开发阶段</a:t>
              </a:r>
            </a:p>
          </p:txBody>
        </p:sp>
        <p:sp>
          <p:nvSpPr>
            <p:cNvPr id="60434" name="Line 82"/>
            <p:cNvSpPr>
              <a:spLocks noChangeShapeType="1"/>
            </p:cNvSpPr>
            <p:nvPr/>
          </p:nvSpPr>
          <p:spPr bwMode="auto">
            <a:xfrm flipV="1">
              <a:off x="1296" y="1200"/>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35" name="Line 83"/>
            <p:cNvSpPr>
              <a:spLocks noChangeShapeType="1"/>
            </p:cNvSpPr>
            <p:nvPr/>
          </p:nvSpPr>
          <p:spPr bwMode="auto">
            <a:xfrm>
              <a:off x="1296" y="2640"/>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grpSp>
        <p:nvGrpSpPr>
          <p:cNvPr id="219220" name="Group 84"/>
          <p:cNvGrpSpPr>
            <a:grpSpLocks/>
          </p:cNvGrpSpPr>
          <p:nvPr/>
        </p:nvGrpSpPr>
        <p:grpSpPr bwMode="auto">
          <a:xfrm>
            <a:off x="1752600" y="5754688"/>
            <a:ext cx="2590800" cy="914400"/>
            <a:chOff x="1104" y="3264"/>
            <a:chExt cx="1632" cy="576"/>
          </a:xfrm>
        </p:grpSpPr>
        <p:sp>
          <p:nvSpPr>
            <p:cNvPr id="60428" name="Line 85"/>
            <p:cNvSpPr>
              <a:spLocks noChangeShapeType="1"/>
            </p:cNvSpPr>
            <p:nvPr/>
          </p:nvSpPr>
          <p:spPr bwMode="auto">
            <a:xfrm>
              <a:off x="1104" y="384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29" name="Rectangle 86"/>
            <p:cNvSpPr>
              <a:spLocks noChangeArrowheads="1"/>
            </p:cNvSpPr>
            <p:nvPr/>
          </p:nvSpPr>
          <p:spPr bwMode="auto">
            <a:xfrm>
              <a:off x="1440" y="3456"/>
              <a:ext cx="9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gn="ctr"/>
              <a:r>
                <a:rPr kumimoji="1" lang="zh-CN" altLang="en-US" sz="2000"/>
                <a:t>维护阶段</a:t>
              </a:r>
            </a:p>
          </p:txBody>
        </p:sp>
        <p:sp>
          <p:nvSpPr>
            <p:cNvPr id="60430" name="Line 87"/>
            <p:cNvSpPr>
              <a:spLocks noChangeShapeType="1"/>
            </p:cNvSpPr>
            <p:nvPr/>
          </p:nvSpPr>
          <p:spPr bwMode="auto">
            <a:xfrm flipV="1">
              <a:off x="1872" y="326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60431" name="Line 88"/>
            <p:cNvSpPr>
              <a:spLocks noChangeShapeType="1"/>
            </p:cNvSpPr>
            <p:nvPr/>
          </p:nvSpPr>
          <p:spPr bwMode="auto">
            <a:xfrm>
              <a:off x="1872" y="36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grpSp>
      <p:sp>
        <p:nvSpPr>
          <p:cNvPr id="60427" name="Text Box 2"/>
          <p:cNvSpPr txBox="1">
            <a:spLocks noChangeArrowheads="1"/>
          </p:cNvSpPr>
          <p:nvPr/>
        </p:nvSpPr>
        <p:spPr bwMode="auto">
          <a:xfrm>
            <a:off x="241300" y="101600"/>
            <a:ext cx="2314575" cy="5191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altLang="en-US" sz="2800">
                <a:solidFill>
                  <a:schemeClr val="accent2"/>
                </a:solidFill>
                <a:latin typeface="华文中宋" pitchFamily="2" charset="-122"/>
                <a:ea typeface="华文中宋" pitchFamily="2" charset="-122"/>
              </a:rPr>
              <a:t>一、</a:t>
            </a:r>
            <a:r>
              <a:rPr lang="zh-CN" sz="2800">
                <a:solidFill>
                  <a:schemeClr val="accent2"/>
                </a:solidFill>
                <a:latin typeface="华文中宋" pitchFamily="2" charset="-122"/>
                <a:ea typeface="华文中宋" pitchFamily="2" charset="-122"/>
              </a:rPr>
              <a:t>瀑布模型</a:t>
            </a:r>
          </a:p>
        </p:txBody>
      </p:sp>
    </p:spTree>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9142"/>
                                        </p:tgtEl>
                                        <p:attrNameLst>
                                          <p:attrName>style.visibility</p:attrName>
                                        </p:attrNameLst>
                                      </p:cBhvr>
                                      <p:to>
                                        <p:strVal val="visible"/>
                                      </p:to>
                                    </p:set>
                                    <p:animEffect transition="in" filter="slide(fromBottom)">
                                      <p:cBhvr>
                                        <p:cTn id="7" dur="500"/>
                                        <p:tgtEl>
                                          <p:spTgt spid="2191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9197"/>
                                        </p:tgtEl>
                                        <p:attrNameLst>
                                          <p:attrName>style.visibility</p:attrName>
                                        </p:attrNameLst>
                                      </p:cBhvr>
                                      <p:to>
                                        <p:strVal val="visible"/>
                                      </p:to>
                                    </p:set>
                                    <p:animEffect transition="in" filter="dissolve">
                                      <p:cBhvr>
                                        <p:cTn id="12" dur="500"/>
                                        <p:tgtEl>
                                          <p:spTgt spid="219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9184"/>
                                        </p:tgtEl>
                                        <p:attrNameLst>
                                          <p:attrName>style.visibility</p:attrName>
                                        </p:attrNameLst>
                                      </p:cBhvr>
                                      <p:to>
                                        <p:strVal val="visible"/>
                                      </p:to>
                                    </p:set>
                                    <p:animEffect transition="in" filter="dissolve">
                                      <p:cBhvr>
                                        <p:cTn id="17" dur="500"/>
                                        <p:tgtEl>
                                          <p:spTgt spid="219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9172"/>
                                        </p:tgtEl>
                                        <p:attrNameLst>
                                          <p:attrName>style.visibility</p:attrName>
                                        </p:attrNameLst>
                                      </p:cBhvr>
                                      <p:to>
                                        <p:strVal val="visible"/>
                                      </p:to>
                                    </p:set>
                                    <p:animEffect transition="in" filter="dissolve">
                                      <p:cBhvr>
                                        <p:cTn id="22" dur="500"/>
                                        <p:tgtEl>
                                          <p:spTgt spid="2191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9160"/>
                                        </p:tgtEl>
                                        <p:attrNameLst>
                                          <p:attrName>style.visibility</p:attrName>
                                        </p:attrNameLst>
                                      </p:cBhvr>
                                      <p:to>
                                        <p:strVal val="visible"/>
                                      </p:to>
                                    </p:set>
                                    <p:animEffect transition="in" filter="dissolve">
                                      <p:cBhvr>
                                        <p:cTn id="27" dur="500"/>
                                        <p:tgtEl>
                                          <p:spTgt spid="2191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9148"/>
                                        </p:tgtEl>
                                        <p:attrNameLst>
                                          <p:attrName>style.visibility</p:attrName>
                                        </p:attrNameLst>
                                      </p:cBhvr>
                                      <p:to>
                                        <p:strVal val="visible"/>
                                      </p:to>
                                    </p:set>
                                    <p:animEffect transition="in" filter="dissolve">
                                      <p:cBhvr>
                                        <p:cTn id="32" dur="500"/>
                                        <p:tgtEl>
                                          <p:spTgt spid="2191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9209"/>
                                        </p:tgtEl>
                                        <p:attrNameLst>
                                          <p:attrName>style.visibility</p:attrName>
                                        </p:attrNameLst>
                                      </p:cBhvr>
                                      <p:to>
                                        <p:strVal val="visible"/>
                                      </p:to>
                                    </p:set>
                                    <p:animEffect transition="in" filter="dissolve">
                                      <p:cBhvr>
                                        <p:cTn id="37" dur="500"/>
                                        <p:tgtEl>
                                          <p:spTgt spid="2192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19215"/>
                                        </p:tgtEl>
                                        <p:attrNameLst>
                                          <p:attrName>style.visibility</p:attrName>
                                        </p:attrNameLst>
                                      </p:cBhvr>
                                      <p:to>
                                        <p:strVal val="visible"/>
                                      </p:to>
                                    </p:set>
                                    <p:animEffect transition="in" filter="dissolve">
                                      <p:cBhvr>
                                        <p:cTn id="42" dur="500"/>
                                        <p:tgtEl>
                                          <p:spTgt spid="2192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19220"/>
                                        </p:tgtEl>
                                        <p:attrNameLst>
                                          <p:attrName>style.visibility</p:attrName>
                                        </p:attrNameLst>
                                      </p:cBhvr>
                                      <p:to>
                                        <p:strVal val="visible"/>
                                      </p:to>
                                    </p:set>
                                    <p:animEffect transition="in" filter="dissolve">
                                      <p:cBhvr>
                                        <p:cTn id="47" dur="500"/>
                                        <p:tgtEl>
                                          <p:spTgt spid="21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504825" y="501650"/>
            <a:ext cx="5137150" cy="519113"/>
          </a:xfrm>
          <a:prstGeom prst="rect">
            <a:avLst/>
          </a:prstGeom>
          <a:noFill/>
          <a:ln w="9525" cap="flat">
            <a:noFill/>
            <a:round/>
            <a:headEnd/>
            <a:tailEnd/>
          </a:ln>
          <a:effectLst/>
        </p:spPr>
        <p:txBody>
          <a:bodyPr wrap="none" lIns="90000" tIns="46800" rIns="90000" bIns="46800">
            <a:spAutoFit/>
          </a:bodyPr>
          <a:lstStyle/>
          <a:p>
            <a:pPr defTabSz="449263">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sz="2800" dirty="0">
                <a:solidFill>
                  <a:schemeClr val="accent2"/>
                </a:solidFill>
                <a:latin typeface="华文中宋" pitchFamily="2" charset="-122"/>
                <a:ea typeface="华文中宋" pitchFamily="2" charset="-122"/>
              </a:rPr>
              <a:t>瀑布模型（ </a:t>
            </a:r>
            <a:r>
              <a:rPr lang="en-US" sz="2800" dirty="0">
                <a:solidFill>
                  <a:schemeClr val="accent2"/>
                </a:solidFill>
                <a:effectLst>
                  <a:outerShdw blurRad="38100" dist="38100" dir="2700000" algn="tl">
                    <a:srgbClr val="C0C0C0"/>
                  </a:outerShdw>
                </a:effectLst>
                <a:latin typeface="华文中宋" pitchFamily="2" charset="-122"/>
                <a:ea typeface="华文中宋" pitchFamily="2" charset="-122"/>
              </a:rPr>
              <a:t>Waterfall Model</a:t>
            </a:r>
            <a:r>
              <a:rPr lang="zh-CN" sz="2800" dirty="0">
                <a:solidFill>
                  <a:schemeClr val="accent2"/>
                </a:solidFill>
                <a:effectLst>
                  <a:outerShdw blurRad="38100" dist="38100" dir="2700000" algn="tl">
                    <a:srgbClr val="C0C0C0"/>
                  </a:outerShdw>
                </a:effectLst>
                <a:latin typeface="华文中宋" pitchFamily="2" charset="-122"/>
                <a:ea typeface="华文中宋" pitchFamily="2" charset="-122"/>
              </a:rPr>
              <a:t>）</a:t>
            </a:r>
          </a:p>
        </p:txBody>
      </p:sp>
      <p:sp>
        <p:nvSpPr>
          <p:cNvPr id="61443" name="Text Box 2"/>
          <p:cNvSpPr txBox="1">
            <a:spLocks noChangeArrowheads="1"/>
          </p:cNvSpPr>
          <p:nvPr/>
        </p:nvSpPr>
        <p:spPr bwMode="auto">
          <a:xfrm>
            <a:off x="365125" y="1127125"/>
            <a:ext cx="824547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lnSpc>
                <a:spcPct val="140000"/>
              </a:lnSpc>
              <a:buClr>
                <a:srgbClr val="FF66CC"/>
              </a:buClr>
              <a:buSzPct val="100000"/>
              <a:buFont typeface="Wingdings" pitchFamily="2" charset="2"/>
              <a:buChar char=""/>
            </a:pPr>
            <a:r>
              <a:rPr lang="en-US" altLang="zh-CN" dirty="0">
                <a:solidFill>
                  <a:schemeClr val="accent2"/>
                </a:solidFill>
                <a:latin typeface="华文中宋" pitchFamily="2" charset="-122"/>
                <a:ea typeface="华文中宋" pitchFamily="2" charset="-122"/>
              </a:rPr>
              <a:t> </a:t>
            </a:r>
            <a:r>
              <a:rPr lang="zh-CN" dirty="0">
                <a:solidFill>
                  <a:schemeClr val="accent2"/>
                </a:solidFill>
                <a:latin typeface="华文中宋" pitchFamily="2" charset="-122"/>
                <a:ea typeface="华文中宋" pitchFamily="2" charset="-122"/>
              </a:rPr>
              <a:t>又叫流水式过程模型，它是模仿旅游景点的阶梯瀑布，由上向下一个阶梯一个阶梯地倾泻下来，最后进入一个风平浪尽的大湖，这个大湖就是软件企业的产品库。</a:t>
            </a:r>
            <a:endParaRPr lang="en-US" altLang="zh-CN" dirty="0">
              <a:solidFill>
                <a:schemeClr val="accent2"/>
              </a:solidFill>
              <a:latin typeface="华文中宋" pitchFamily="2" charset="-122"/>
              <a:ea typeface="华文中宋" pitchFamily="2" charset="-122"/>
            </a:endParaRPr>
          </a:p>
          <a:p>
            <a:pPr eaLnBrk="1" hangingPunct="1">
              <a:lnSpc>
                <a:spcPct val="140000"/>
              </a:lnSpc>
              <a:buClr>
                <a:srgbClr val="FF66CC"/>
              </a:buClr>
              <a:buSzPct val="100000"/>
              <a:buFont typeface="Wingdings" pitchFamily="2" charset="2"/>
              <a:buChar char=""/>
            </a:pPr>
            <a:r>
              <a:rPr lang="en-US" altLang="zh-CN" dirty="0">
                <a:solidFill>
                  <a:srgbClr val="C00000"/>
                </a:solidFill>
                <a:latin typeface="华文中宋" pitchFamily="2" charset="-122"/>
                <a:ea typeface="华文中宋" pitchFamily="2" charset="-122"/>
              </a:rPr>
              <a:t> </a:t>
            </a:r>
            <a:r>
              <a:rPr lang="en-US" altLang="zh-CN" dirty="0">
                <a:solidFill>
                  <a:schemeClr val="accent2"/>
                </a:solidFill>
                <a:latin typeface="华文中宋" pitchFamily="2" charset="-122"/>
                <a:ea typeface="华文中宋" pitchFamily="2" charset="-122"/>
              </a:rPr>
              <a:t>1. </a:t>
            </a:r>
            <a:r>
              <a:rPr lang="zh-CN" dirty="0">
                <a:solidFill>
                  <a:schemeClr val="accent2"/>
                </a:solidFill>
                <a:latin typeface="华文中宋" pitchFamily="2" charset="-122"/>
                <a:ea typeface="华文中宋" pitchFamily="2" charset="-122"/>
              </a:rPr>
              <a:t>模型的本意：</a:t>
            </a:r>
            <a:r>
              <a:rPr kumimoji="1" lang="zh-CN" altLang="en-US" b="1" dirty="0"/>
              <a:t>严格按照软件生存期的阶段划分顺序和各阶段的目标、任务、文档的要求来进行开发。</a:t>
            </a:r>
          </a:p>
          <a:p>
            <a:pPr eaLnBrk="1" hangingPunct="1">
              <a:lnSpc>
                <a:spcPct val="140000"/>
              </a:lnSpc>
              <a:buClr>
                <a:srgbClr val="FF66CC"/>
              </a:buClr>
              <a:buSzPct val="100000"/>
              <a:buFont typeface="Wingdings" pitchFamily="2" charset="2"/>
              <a:buNone/>
            </a:pPr>
            <a:r>
              <a:rPr lang="zh-CN" altLang="en-US" dirty="0">
                <a:solidFill>
                  <a:srgbClr val="000000"/>
                </a:solidFill>
                <a:latin typeface="华文中宋" pitchFamily="2" charset="-122"/>
                <a:ea typeface="华文中宋" pitchFamily="2" charset="-122"/>
              </a:rPr>
              <a:t>    </a:t>
            </a:r>
            <a:r>
              <a:rPr lang="zh-CN" dirty="0">
                <a:solidFill>
                  <a:srgbClr val="000000"/>
                </a:solidFill>
                <a:latin typeface="华文中宋" pitchFamily="2" charset="-122"/>
                <a:ea typeface="华文中宋" pitchFamily="2" charset="-122"/>
              </a:rPr>
              <a:t>根据软件生存周期是由</a:t>
            </a:r>
            <a:r>
              <a:rPr lang="zh-CN" dirty="0">
                <a:solidFill>
                  <a:srgbClr val="FF0000"/>
                </a:solidFill>
                <a:latin typeface="华文中宋" pitchFamily="2" charset="-122"/>
                <a:ea typeface="华文中宋" pitchFamily="2" charset="-122"/>
              </a:rPr>
              <a:t>问题定义</a:t>
            </a:r>
            <a:r>
              <a:rPr lang="zh-CN" dirty="0">
                <a:solidFill>
                  <a:srgbClr val="000000"/>
                </a:solidFill>
                <a:latin typeface="华文中宋" pitchFamily="2" charset="-122"/>
                <a:ea typeface="华文中宋" pitchFamily="2" charset="-122"/>
              </a:rPr>
              <a:t>、</a:t>
            </a:r>
            <a:r>
              <a:rPr lang="zh-CN" dirty="0">
                <a:solidFill>
                  <a:srgbClr val="00B050"/>
                </a:solidFill>
                <a:latin typeface="华文中宋" pitchFamily="2" charset="-122"/>
                <a:ea typeface="华文中宋" pitchFamily="2" charset="-122"/>
              </a:rPr>
              <a:t>需求分析</a:t>
            </a:r>
            <a:r>
              <a:rPr lang="zh-CN" dirty="0">
                <a:solidFill>
                  <a:srgbClr val="000000"/>
                </a:solidFill>
                <a:latin typeface="华文中宋" pitchFamily="2" charset="-122"/>
                <a:ea typeface="华文中宋" pitchFamily="2" charset="-122"/>
              </a:rPr>
              <a:t>、</a:t>
            </a:r>
            <a:r>
              <a:rPr lang="zh-CN" dirty="0">
                <a:solidFill>
                  <a:srgbClr val="00B0F0"/>
                </a:solidFill>
                <a:latin typeface="华文中宋" pitchFamily="2" charset="-122"/>
                <a:ea typeface="华文中宋" pitchFamily="2" charset="-122"/>
              </a:rPr>
              <a:t>策划</a:t>
            </a:r>
            <a:r>
              <a:rPr lang="zh-CN" dirty="0">
                <a:solidFill>
                  <a:srgbClr val="000000"/>
                </a:solidFill>
                <a:latin typeface="华文中宋" pitchFamily="2" charset="-122"/>
                <a:ea typeface="华文中宋" pitchFamily="2" charset="-122"/>
              </a:rPr>
              <a:t>、</a:t>
            </a:r>
            <a:r>
              <a:rPr lang="zh-CN" dirty="0">
                <a:solidFill>
                  <a:srgbClr val="FFC000"/>
                </a:solidFill>
                <a:latin typeface="华文中宋" pitchFamily="2" charset="-122"/>
                <a:ea typeface="华文中宋" pitchFamily="2" charset="-122"/>
              </a:rPr>
              <a:t>总体设计</a:t>
            </a:r>
            <a:r>
              <a:rPr lang="zh-CN" dirty="0">
                <a:solidFill>
                  <a:srgbClr val="000000"/>
                </a:solidFill>
                <a:latin typeface="华文中宋" pitchFamily="2" charset="-122"/>
                <a:ea typeface="华文中宋" pitchFamily="2" charset="-122"/>
              </a:rPr>
              <a:t>、</a:t>
            </a:r>
            <a:r>
              <a:rPr lang="zh-CN" dirty="0">
                <a:solidFill>
                  <a:schemeClr val="accent2">
                    <a:lumMod val="60000"/>
                    <a:lumOff val="40000"/>
                  </a:schemeClr>
                </a:solidFill>
                <a:latin typeface="华文中宋" pitchFamily="2" charset="-122"/>
                <a:ea typeface="华文中宋" pitchFamily="2" charset="-122"/>
              </a:rPr>
              <a:t>详细设计</a:t>
            </a:r>
            <a:r>
              <a:rPr lang="zh-CN" dirty="0">
                <a:solidFill>
                  <a:srgbClr val="000000"/>
                </a:solidFill>
                <a:latin typeface="华文中宋" pitchFamily="2" charset="-122"/>
                <a:ea typeface="华文中宋" pitchFamily="2" charset="-122"/>
              </a:rPr>
              <a:t>、</a:t>
            </a:r>
            <a:r>
              <a:rPr lang="zh-CN" dirty="0">
                <a:solidFill>
                  <a:schemeClr val="accent1"/>
                </a:solidFill>
                <a:latin typeface="华文中宋" pitchFamily="2" charset="-122"/>
                <a:ea typeface="华文中宋" pitchFamily="2" charset="-122"/>
              </a:rPr>
              <a:t>编程</a:t>
            </a:r>
            <a:r>
              <a:rPr lang="zh-CN" dirty="0">
                <a:solidFill>
                  <a:srgbClr val="000000"/>
                </a:solidFill>
                <a:latin typeface="华文中宋" pitchFamily="2" charset="-122"/>
                <a:ea typeface="华文中宋" pitchFamily="2" charset="-122"/>
              </a:rPr>
              <a:t>、</a:t>
            </a:r>
            <a:r>
              <a:rPr lang="zh-CN" dirty="0">
                <a:solidFill>
                  <a:schemeClr val="accent6">
                    <a:lumMod val="75000"/>
                  </a:schemeClr>
                </a:solidFill>
                <a:latin typeface="华文中宋" pitchFamily="2" charset="-122"/>
                <a:ea typeface="华文中宋" pitchFamily="2" charset="-122"/>
              </a:rPr>
              <a:t>测试</a:t>
            </a:r>
            <a:r>
              <a:rPr lang="zh-CN" dirty="0">
                <a:solidFill>
                  <a:srgbClr val="000000"/>
                </a:solidFill>
                <a:latin typeface="华文中宋" pitchFamily="2" charset="-122"/>
                <a:ea typeface="华文中宋" pitchFamily="2" charset="-122"/>
              </a:rPr>
              <a:t>、</a:t>
            </a:r>
            <a:r>
              <a:rPr lang="zh-CN" dirty="0">
                <a:solidFill>
                  <a:srgbClr val="92D050"/>
                </a:solidFill>
                <a:latin typeface="华文中宋" pitchFamily="2" charset="-122"/>
                <a:ea typeface="华文中宋" pitchFamily="2" charset="-122"/>
              </a:rPr>
              <a:t>运行</a:t>
            </a:r>
            <a:r>
              <a:rPr lang="zh-CN" dirty="0">
                <a:solidFill>
                  <a:srgbClr val="000000"/>
                </a:solidFill>
                <a:latin typeface="华文中宋" pitchFamily="2" charset="-122"/>
                <a:ea typeface="华文中宋" pitchFamily="2" charset="-122"/>
              </a:rPr>
              <a:t>、</a:t>
            </a:r>
            <a:r>
              <a:rPr lang="zh-CN" dirty="0">
                <a:solidFill>
                  <a:srgbClr val="C00000"/>
                </a:solidFill>
                <a:latin typeface="华文中宋" pitchFamily="2" charset="-122"/>
                <a:ea typeface="华文中宋" pitchFamily="2" charset="-122"/>
              </a:rPr>
              <a:t>维护</a:t>
            </a:r>
            <a:r>
              <a:rPr lang="zh-CN" dirty="0">
                <a:solidFill>
                  <a:srgbClr val="000000"/>
                </a:solidFill>
                <a:latin typeface="华文中宋" pitchFamily="2" charset="-122"/>
                <a:ea typeface="华文中宋" pitchFamily="2" charset="-122"/>
              </a:rPr>
              <a:t>等阶段所组成的，就</a:t>
            </a:r>
            <a:r>
              <a:rPr lang="zh-CN" dirty="0">
                <a:solidFill>
                  <a:srgbClr val="000000"/>
                </a:solidFill>
                <a:highlight>
                  <a:srgbClr val="00FFFF"/>
                </a:highlight>
                <a:latin typeface="华文中宋" pitchFamily="2" charset="-122"/>
                <a:ea typeface="华文中宋" pitchFamily="2" charset="-122"/>
              </a:rPr>
              <a:t>把每个阶段当作瀑布中的一个台阶</a:t>
            </a:r>
            <a:r>
              <a:rPr lang="zh-CN" dirty="0">
                <a:solidFill>
                  <a:srgbClr val="000000"/>
                </a:solidFill>
                <a:latin typeface="华文中宋" pitchFamily="2" charset="-122"/>
                <a:ea typeface="华文中宋" pitchFamily="2" charset="-122"/>
              </a:rPr>
              <a:t>，</a:t>
            </a:r>
            <a:r>
              <a:rPr lang="zh-CN" dirty="0">
                <a:solidFill>
                  <a:srgbClr val="000000"/>
                </a:solidFill>
                <a:highlight>
                  <a:srgbClr val="00FFFF"/>
                </a:highlight>
                <a:latin typeface="华文中宋" pitchFamily="2" charset="-122"/>
                <a:ea typeface="华文中宋" pitchFamily="2" charset="-122"/>
              </a:rPr>
              <a:t>把软件生存过程比喻成瀑布中的流水</a:t>
            </a:r>
            <a:r>
              <a:rPr lang="zh-CN" dirty="0">
                <a:solidFill>
                  <a:srgbClr val="000000"/>
                </a:solidFill>
                <a:latin typeface="华文中宋" pitchFamily="2" charset="-122"/>
                <a:ea typeface="华文中宋" pitchFamily="2" charset="-122"/>
              </a:rPr>
              <a:t>，软件生存过程在这些台阶中由上向下地奔流。开发人员按照阶段开发，管理人员按照阶段管理。</a:t>
            </a:r>
            <a:endParaRPr lang="zh-CN" altLang="en-US" dirty="0">
              <a:solidFill>
                <a:srgbClr val="000000"/>
              </a:solidFill>
              <a:latin typeface="华文中宋" pitchFamily="2" charset="-122"/>
              <a:ea typeface="华文中宋"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subTitle" idx="4294967295"/>
          </p:nvPr>
        </p:nvSpPr>
        <p:spPr bwMode="auto">
          <a:xfrm>
            <a:off x="107950" y="0"/>
            <a:ext cx="9144000" cy="29241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79400" defTabSz="449263" eaLnBrk="1" hangingPunct="1">
              <a:lnSpc>
                <a:spcPct val="110000"/>
              </a:lnSpc>
              <a:spcBef>
                <a:spcPts val="600"/>
              </a:spcBef>
              <a:spcAft>
                <a:spcPts val="6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0" dirty="0">
                <a:latin typeface="华文中宋" pitchFamily="2" charset="-122"/>
                <a:ea typeface="华文中宋" pitchFamily="2" charset="-122"/>
              </a:rPr>
              <a:t>2</a:t>
            </a:r>
            <a:r>
              <a:rPr lang="en-US" altLang="zh-CN" sz="2400" b="0" dirty="0">
                <a:solidFill>
                  <a:schemeClr val="accent2"/>
                </a:solidFill>
                <a:latin typeface="华文中宋" pitchFamily="2" charset="-122"/>
                <a:ea typeface="华文中宋" pitchFamily="2" charset="-122"/>
              </a:rPr>
              <a:t>. </a:t>
            </a:r>
            <a:r>
              <a:rPr lang="zh-CN" altLang="en-US" sz="2400" b="0" dirty="0">
                <a:solidFill>
                  <a:schemeClr val="accent2"/>
                </a:solidFill>
                <a:latin typeface="华文中宋" pitchFamily="2" charset="-122"/>
                <a:ea typeface="华文中宋" pitchFamily="2" charset="-122"/>
              </a:rPr>
              <a:t>瀑布</a:t>
            </a:r>
            <a:r>
              <a:rPr lang="zh-CN" sz="2400" b="0" dirty="0">
                <a:solidFill>
                  <a:schemeClr val="accent2"/>
                </a:solidFill>
                <a:latin typeface="华文中宋" pitchFamily="2" charset="-122"/>
                <a:ea typeface="华文中宋" pitchFamily="2" charset="-122"/>
              </a:rPr>
              <a:t>模型的特点：</a:t>
            </a:r>
          </a:p>
          <a:p>
            <a:pPr marL="457200" indent="-457200" defTabSz="449263" eaLnBrk="1" hangingPunct="1">
              <a:lnSpc>
                <a:spcPct val="110000"/>
              </a:lnSpc>
              <a:spcBef>
                <a:spcPct val="0"/>
              </a:spcBef>
              <a:buFontTx/>
              <a:buAutoNum type="arabicParenBoth"/>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1" lang="zh-CN" altLang="en-US" sz="2400" dirty="0"/>
              <a:t>该模型</a:t>
            </a:r>
            <a:r>
              <a:rPr kumimoji="1" lang="zh-CN" altLang="en-US" sz="2400" i="1" dirty="0">
                <a:solidFill>
                  <a:srgbClr val="C00000"/>
                </a:solidFill>
              </a:rPr>
              <a:t>以文档为驱动</a:t>
            </a:r>
            <a:r>
              <a:rPr kumimoji="1" lang="zh-CN" altLang="en-US" sz="2400" dirty="0"/>
              <a:t>。</a:t>
            </a:r>
            <a:r>
              <a:rPr lang="zh-CN" sz="2400" b="0" dirty="0">
                <a:latin typeface="华文中宋" pitchFamily="2" charset="-122"/>
                <a:ea typeface="华文中宋" pitchFamily="2" charset="-122"/>
              </a:rPr>
              <a:t>或者</a:t>
            </a:r>
            <a:r>
              <a:rPr lang="zh-CN" altLang="en-US" sz="2400" b="0" dirty="0">
                <a:latin typeface="华文中宋" pitchFamily="2" charset="-122"/>
                <a:ea typeface="华文中宋" pitchFamily="2" charset="-122"/>
              </a:rPr>
              <a:t>说</a:t>
            </a:r>
            <a:r>
              <a:rPr lang="zh-CN" sz="2400" b="0" dirty="0">
                <a:latin typeface="华文中宋" pitchFamily="2" charset="-122"/>
                <a:ea typeface="华文中宋" pitchFamily="2" charset="-122"/>
              </a:rPr>
              <a:t>里程碑或基线驱动</a:t>
            </a:r>
            <a:r>
              <a:rPr lang="zh-CN" altLang="en-US" sz="2400" b="0" dirty="0">
                <a:latin typeface="华文中宋" pitchFamily="2" charset="-122"/>
                <a:ea typeface="华文中宋" pitchFamily="2" charset="-122"/>
              </a:rPr>
              <a:t>。</a:t>
            </a:r>
            <a:r>
              <a:rPr kumimoji="1" lang="zh-CN" altLang="en-US" sz="2400" dirty="0"/>
              <a:t>每一活动结束后，通过严格的阶段复审和确认，得到一致、完整、准确的良好文档，以“冻结”这些文档为该阶段结束的标志，并作为下一阶段活动的唯一基础；以每一步的正确性和完整性来保证最终系统的质量。 </a:t>
            </a:r>
            <a:endParaRPr kumimoji="1" lang="en-US" altLang="zh-CN" sz="2400" dirty="0"/>
          </a:p>
        </p:txBody>
      </p:sp>
      <p:sp>
        <p:nvSpPr>
          <p:cNvPr id="62467" name="Rectangle 1"/>
          <p:cNvSpPr>
            <a:spLocks noChangeArrowheads="1"/>
          </p:cNvSpPr>
          <p:nvPr/>
        </p:nvSpPr>
        <p:spPr bwMode="auto">
          <a:xfrm>
            <a:off x="179388" y="2997200"/>
            <a:ext cx="83058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indent="279400" defTabSz="449263">
              <a:lnSpc>
                <a:spcPct val="110000"/>
              </a:lnSpc>
              <a:spcBef>
                <a:spcPts val="600"/>
              </a:spcBef>
              <a:spcAft>
                <a:spcPts val="6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latin typeface="华文中宋" pitchFamily="2" charset="-122"/>
                <a:ea typeface="华文中宋" pitchFamily="2" charset="-122"/>
              </a:rPr>
              <a:t>3</a:t>
            </a:r>
            <a:r>
              <a:rPr lang="zh-CN" dirty="0">
                <a:solidFill>
                  <a:schemeClr val="accent2"/>
                </a:solidFill>
                <a:latin typeface="华文中宋" pitchFamily="2" charset="-122"/>
                <a:ea typeface="华文中宋" pitchFamily="2" charset="-122"/>
              </a:rPr>
              <a:t>．</a:t>
            </a:r>
            <a:r>
              <a:rPr lang="zh-CN" altLang="en-US" dirty="0">
                <a:solidFill>
                  <a:schemeClr val="accent2"/>
                </a:solidFill>
                <a:latin typeface="华文中宋" pitchFamily="2" charset="-122"/>
                <a:ea typeface="华文中宋" pitchFamily="2" charset="-122"/>
              </a:rPr>
              <a:t>瀑布</a:t>
            </a:r>
            <a:r>
              <a:rPr lang="zh-CN" dirty="0">
                <a:solidFill>
                  <a:schemeClr val="accent2"/>
                </a:solidFill>
                <a:latin typeface="华文中宋" pitchFamily="2" charset="-122"/>
                <a:ea typeface="华文中宋" pitchFamily="2" charset="-122"/>
              </a:rPr>
              <a:t>模型的</a:t>
            </a:r>
            <a:r>
              <a:rPr lang="zh-CN" altLang="en-US" dirty="0">
                <a:solidFill>
                  <a:schemeClr val="accent2"/>
                </a:solidFill>
                <a:latin typeface="华文中宋" pitchFamily="2" charset="-122"/>
                <a:ea typeface="华文中宋" pitchFamily="2" charset="-122"/>
              </a:rPr>
              <a:t>局限性：</a:t>
            </a:r>
          </a:p>
          <a:p>
            <a:pPr indent="279400" defTabSz="449263">
              <a:lnSpc>
                <a:spcPct val="110000"/>
              </a:lnSpc>
              <a:spcBef>
                <a:spcPts val="600"/>
              </a:spcBef>
              <a:spcAft>
                <a:spcPts val="600"/>
              </a:spcAft>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1</a:t>
            </a:r>
            <a:r>
              <a:rPr lang="zh-CN" altLang="en-US" dirty="0">
                <a:latin typeface="华文中宋" pitchFamily="2" charset="-122"/>
                <a:ea typeface="华文中宋" pitchFamily="2" charset="-122"/>
              </a:rPr>
              <a:t>）用户很难完整、准确表达对系统的全面要求，需求说明也很难做到把一切描述得完整、准确、一致，并与实际环境相符。</a:t>
            </a:r>
          </a:p>
          <a:p>
            <a:pPr indent="279400" defTabSz="449263">
              <a:lnSpc>
                <a:spcPct val="110000"/>
              </a:lnSpc>
              <a:spcBef>
                <a:spcPts val="600"/>
              </a:spcBef>
              <a:spcAft>
                <a:spcPts val="600"/>
              </a:spcAft>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2</a:t>
            </a:r>
            <a:r>
              <a:rPr lang="zh-CN" altLang="en-US" dirty="0">
                <a:latin typeface="华文中宋" pitchFamily="2" charset="-122"/>
                <a:ea typeface="华文中宋" pitchFamily="2" charset="-122"/>
              </a:rPr>
              <a:t>）瀑布模型几乎完全依赖于书面的规格说明，如果发现错误较晚</a:t>
            </a:r>
            <a:r>
              <a:rPr lang="zh-CN" dirty="0">
                <a:latin typeface="华文中宋" pitchFamily="2" charset="-122"/>
                <a:ea typeface="华文中宋" pitchFamily="2" charset="-122"/>
              </a:rPr>
              <a:t>，</a:t>
            </a:r>
            <a:r>
              <a:rPr lang="zh-CN" altLang="zh-CN" dirty="0">
                <a:latin typeface="华文中宋" pitchFamily="2" charset="-122"/>
                <a:ea typeface="华文中宋" pitchFamily="2" charset="-122"/>
              </a:rPr>
              <a:t>错误的传递，会采取发散扩大的方式</a:t>
            </a:r>
            <a:r>
              <a:rPr lang="zh-CN" altLang="en-US" dirty="0">
                <a:latin typeface="华文中宋" pitchFamily="2" charset="-122"/>
                <a:ea typeface="华文中宋" pitchFamily="2" charset="-122"/>
              </a:rPr>
              <a:t>，</a:t>
            </a:r>
            <a:r>
              <a:rPr lang="zh-CN" dirty="0">
                <a:latin typeface="华文中宋" pitchFamily="2" charset="-122"/>
                <a:ea typeface="华文中宋" pitchFamily="2" charset="-122"/>
              </a:rPr>
              <a:t>返工</a:t>
            </a:r>
            <a:r>
              <a:rPr lang="zh-CN" altLang="en-US" dirty="0">
                <a:latin typeface="华文中宋" pitchFamily="2" charset="-122"/>
                <a:ea typeface="华文中宋" pitchFamily="2" charset="-122"/>
              </a:rPr>
              <a:t>的代价会很高。</a:t>
            </a:r>
            <a:endParaRPr lang="zh-CN" dirty="0">
              <a:latin typeface="华文中宋" pitchFamily="2" charset="-122"/>
              <a:ea typeface="华文中宋"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323850" y="530225"/>
            <a:ext cx="38877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altLang="en-US" sz="2600">
                <a:solidFill>
                  <a:schemeClr val="accent2"/>
                </a:solidFill>
                <a:latin typeface="华文中宋" pitchFamily="2" charset="-122"/>
                <a:ea typeface="华文中宋" pitchFamily="2" charset="-122"/>
              </a:rPr>
              <a:t>二、</a:t>
            </a:r>
            <a:r>
              <a:rPr lang="zh-CN" sz="2600">
                <a:solidFill>
                  <a:schemeClr val="accent2"/>
                </a:solidFill>
                <a:latin typeface="华文中宋" pitchFamily="2" charset="-122"/>
                <a:ea typeface="华文中宋" pitchFamily="2" charset="-122"/>
              </a:rPr>
              <a:t>快速原型模型</a:t>
            </a:r>
          </a:p>
          <a:p>
            <a:pPr eaLnBrk="1" hangingPunct="1">
              <a:buSzPct val="100000"/>
            </a:pPr>
            <a:r>
              <a:rPr lang="zh-CN">
                <a:solidFill>
                  <a:schemeClr val="accent2"/>
                </a:solidFill>
                <a:latin typeface="华文中宋" pitchFamily="2" charset="-122"/>
                <a:ea typeface="华文中宋" pitchFamily="2" charset="-122"/>
              </a:rPr>
              <a:t>（</a:t>
            </a:r>
            <a:r>
              <a:rPr lang="en-US" altLang="zh-CN">
                <a:solidFill>
                  <a:schemeClr val="accent2"/>
                </a:solidFill>
                <a:latin typeface="华文中宋" pitchFamily="2" charset="-122"/>
                <a:ea typeface="华文中宋" pitchFamily="2" charset="-122"/>
              </a:rPr>
              <a:t>Rapid Prototype Model</a:t>
            </a:r>
            <a:r>
              <a:rPr lang="zh-CN">
                <a:solidFill>
                  <a:schemeClr val="accent2"/>
                </a:solidFill>
                <a:latin typeface="华文中宋" pitchFamily="2" charset="-122"/>
                <a:ea typeface="华文中宋" pitchFamily="2" charset="-122"/>
              </a:rPr>
              <a:t>）</a:t>
            </a:r>
          </a:p>
        </p:txBody>
      </p:sp>
      <p:pic>
        <p:nvPicPr>
          <p:cNvPr id="63491" name="Picture 6" descr="rj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731838"/>
            <a:ext cx="4500562"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5"/>
          <p:cNvSpPr>
            <a:spLocks noChangeArrowheads="1"/>
          </p:cNvSpPr>
          <p:nvPr/>
        </p:nvSpPr>
        <p:spPr bwMode="auto">
          <a:xfrm>
            <a:off x="250825" y="3157538"/>
            <a:ext cx="4681538"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dirty="0">
                <a:highlight>
                  <a:srgbClr val="00FFFF"/>
                </a:highlight>
              </a:rPr>
              <a:t>快速原型模型</a:t>
            </a:r>
            <a:r>
              <a:rPr lang="zh-CN" b="1" dirty="0">
                <a:highlight>
                  <a:srgbClr val="00FFFF"/>
                </a:highlight>
              </a:rPr>
              <a:t>简称原型模型</a:t>
            </a:r>
            <a:r>
              <a:rPr lang="zh-CN" altLang="en-US" b="1" dirty="0"/>
              <a:t>。图中实线箭头表示开发过程，虚线箭头表示维护过程，快速原型模型的第一步是快速建立一个能反映用户主要需求的</a:t>
            </a:r>
            <a:r>
              <a:rPr lang="zh-CN" altLang="en-US" b="1" dirty="0">
                <a:solidFill>
                  <a:schemeClr val="accent2"/>
                </a:solidFill>
              </a:rPr>
              <a:t>原型系统</a:t>
            </a:r>
            <a:r>
              <a:rPr lang="zh-CN" altLang="en-US" b="1" dirty="0"/>
              <a:t>，让用户在计算机上试用它，通过实践来了解目标系统的概貌。</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descr="http://ec4.images-amazon.com/images/I/81FpDxR66R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242888"/>
            <a:ext cx="4714875" cy="661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标题 3"/>
          <p:cNvSpPr>
            <a:spLocks noGrp="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eaLnBrk="1" hangingPunct="1"/>
            <a:r>
              <a:rPr lang="zh-CN" altLang="en-US"/>
              <a:t>教材</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subTitle" idx="4294967295"/>
          </p:nvPr>
        </p:nvSpPr>
        <p:spPr bwMode="auto">
          <a:xfrm>
            <a:off x="107950" y="477838"/>
            <a:ext cx="8964613" cy="597535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0" defTabSz="449263" eaLnBrk="1" hangingPunct="1">
              <a:lnSpc>
                <a:spcPct val="120000"/>
              </a:lnSpc>
              <a:spcBef>
                <a:spcPct val="0"/>
              </a:spcBef>
              <a:spcAft>
                <a:spcPts val="6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chemeClr val="accent2"/>
                </a:solidFill>
                <a:latin typeface="华文中宋" pitchFamily="2" charset="-122"/>
                <a:ea typeface="华文中宋" pitchFamily="2" charset="-122"/>
              </a:rPr>
              <a:t>1.</a:t>
            </a:r>
            <a:r>
              <a:rPr lang="zh-CN" altLang="en-US" sz="2400" b="0" dirty="0">
                <a:solidFill>
                  <a:schemeClr val="accent2"/>
                </a:solidFill>
                <a:latin typeface="华文中宋" pitchFamily="2" charset="-122"/>
                <a:ea typeface="华文中宋" pitchFamily="2" charset="-122"/>
              </a:rPr>
              <a:t>快速</a:t>
            </a:r>
            <a:r>
              <a:rPr lang="zh-CN" sz="2400" b="0" dirty="0">
                <a:solidFill>
                  <a:schemeClr val="accent2"/>
                </a:solidFill>
                <a:latin typeface="华文中宋" pitchFamily="2" charset="-122"/>
                <a:ea typeface="华文中宋" pitchFamily="2" charset="-122"/>
              </a:rPr>
              <a:t>模型本意：</a:t>
            </a:r>
          </a:p>
          <a:p>
            <a:pPr marL="0" indent="0" defTabSz="449263" eaLnBrk="1" hangingPunct="1">
              <a:lnSpc>
                <a:spcPct val="12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latin typeface="华文中宋" pitchFamily="2" charset="-122"/>
                <a:ea typeface="华文中宋" pitchFamily="2" charset="-122"/>
              </a:rPr>
              <a:t>      </a:t>
            </a:r>
            <a:r>
              <a:rPr lang="zh-CN" sz="2400" b="0" dirty="0">
                <a:latin typeface="华文中宋" pitchFamily="2" charset="-122"/>
                <a:ea typeface="华文中宋" pitchFamily="2" charset="-122"/>
              </a:rPr>
              <a:t>在初步需求分析之后，</a:t>
            </a:r>
            <a:r>
              <a:rPr kumimoji="1" lang="zh-CN" altLang="en-US" sz="2400" dirty="0"/>
              <a:t>根据用户对需求的描述，</a:t>
            </a:r>
            <a:r>
              <a:rPr kumimoji="1" lang="zh-CN" altLang="en-US" sz="2400" dirty="0">
                <a:solidFill>
                  <a:srgbClr val="C00000"/>
                </a:solidFill>
              </a:rPr>
              <a:t>通过软件工具构造一个软件系统的原型来描述目标系统的主要功能，让用户进行评价</a:t>
            </a:r>
            <a:r>
              <a:rPr lang="zh-CN" sz="2400" b="0" dirty="0">
                <a:solidFill>
                  <a:srgbClr val="C00000"/>
                </a:solidFill>
                <a:latin typeface="华文中宋" pitchFamily="2" charset="-122"/>
                <a:ea typeface="华文中宋" pitchFamily="2" charset="-122"/>
              </a:rPr>
              <a:t>，</a:t>
            </a:r>
            <a:r>
              <a:rPr kumimoji="1" lang="zh-CN" altLang="en-US" sz="2400" dirty="0">
                <a:solidFill>
                  <a:srgbClr val="C00000"/>
                </a:solidFill>
              </a:rPr>
              <a:t>并根据用户意见进行改进</a:t>
            </a:r>
            <a:r>
              <a:rPr kumimoji="1" lang="zh-CN" altLang="en-US" sz="2400" dirty="0"/>
              <a:t>。</a:t>
            </a:r>
            <a:r>
              <a:rPr lang="zh-CN" sz="2400" b="0" dirty="0">
                <a:highlight>
                  <a:srgbClr val="00FFFF"/>
                </a:highlight>
                <a:latin typeface="华文中宋" pitchFamily="2" charset="-122"/>
                <a:ea typeface="华文中宋" pitchFamily="2" charset="-122"/>
              </a:rPr>
              <a:t>修改原型，再让客户试用</a:t>
            </a:r>
            <a:r>
              <a:rPr lang="zh-CN" sz="2400" b="0" dirty="0">
                <a:latin typeface="华文中宋" pitchFamily="2" charset="-122"/>
                <a:ea typeface="华文中宋" pitchFamily="2" charset="-122"/>
              </a:rPr>
              <a:t>，</a:t>
            </a:r>
            <a:r>
              <a:rPr lang="zh-CN" sz="2400" b="0" dirty="0">
                <a:highlight>
                  <a:srgbClr val="00FFFF"/>
                </a:highlight>
                <a:latin typeface="华文中宋" pitchFamily="2" charset="-122"/>
                <a:ea typeface="华文中宋" pitchFamily="2" charset="-122"/>
              </a:rPr>
              <a:t>反复循环几次，直到客户确认为止</a:t>
            </a:r>
            <a:r>
              <a:rPr lang="zh-CN" sz="2400" b="0" dirty="0">
                <a:latin typeface="华文中宋" pitchFamily="2" charset="-122"/>
                <a:ea typeface="华文中宋" pitchFamily="2" charset="-122"/>
              </a:rPr>
              <a:t>。</a:t>
            </a:r>
            <a:r>
              <a:rPr kumimoji="1" lang="zh-CN" altLang="en-US" sz="2400" dirty="0"/>
              <a:t>软件系统原型一般不是最终目标系统，只是在功能上描述了用户需求，忽略了软件质量特性要求和管理对质量的控制。</a:t>
            </a:r>
            <a:endParaRPr lang="zh-CN" sz="2400" b="0" dirty="0">
              <a:latin typeface="华文中宋" pitchFamily="2" charset="-122"/>
              <a:ea typeface="华文中宋" pitchFamily="2" charset="-122"/>
            </a:endParaRPr>
          </a:p>
          <a:p>
            <a:pPr marL="0" indent="0" defTabSz="449263" eaLnBrk="1" hangingPunct="1">
              <a:lnSpc>
                <a:spcPct val="120000"/>
              </a:lnSpc>
              <a:spcBef>
                <a:spcPts val="1800"/>
              </a:spcBef>
              <a:spcAft>
                <a:spcPts val="6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chemeClr val="accent2"/>
                </a:solidFill>
                <a:latin typeface="华文中宋" pitchFamily="2" charset="-122"/>
                <a:ea typeface="华文中宋" pitchFamily="2" charset="-122"/>
              </a:rPr>
              <a:t>2.</a:t>
            </a:r>
            <a:r>
              <a:rPr lang="zh-CN" sz="2400" b="0" dirty="0">
                <a:solidFill>
                  <a:schemeClr val="accent2"/>
                </a:solidFill>
                <a:latin typeface="华文中宋" pitchFamily="2" charset="-122"/>
                <a:ea typeface="华文中宋" pitchFamily="2" charset="-122"/>
              </a:rPr>
              <a:t>为什么要采用快速原型方法？</a:t>
            </a:r>
          </a:p>
          <a:p>
            <a:pPr marL="0" indent="0" defTabSz="449263" eaLnBrk="1" hangingPunct="1">
              <a:lnSpc>
                <a:spcPct val="120000"/>
              </a:lnSpc>
              <a:spcBef>
                <a:spcPts val="25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latin typeface="华文中宋" pitchFamily="2" charset="-122"/>
                <a:ea typeface="华文中宋" pitchFamily="2" charset="-122"/>
              </a:rPr>
              <a:t>      </a:t>
            </a:r>
            <a:r>
              <a:rPr lang="zh-CN" sz="2400" b="0" dirty="0">
                <a:latin typeface="华文中宋" pitchFamily="2" charset="-122"/>
                <a:ea typeface="华文中宋" pitchFamily="2" charset="-122"/>
              </a:rPr>
              <a:t>用户也很难一次性把其真实的要求完全提交给软件公司</a:t>
            </a:r>
            <a:r>
              <a:rPr lang="zh-CN" altLang="en-US" sz="2400" b="0" dirty="0">
                <a:latin typeface="华文中宋" pitchFamily="2" charset="-122"/>
                <a:ea typeface="华文中宋" pitchFamily="2" charset="-122"/>
              </a:rPr>
              <a:t>。</a:t>
            </a:r>
            <a:r>
              <a:rPr lang="zh-CN" sz="2400" b="0" dirty="0">
                <a:latin typeface="华文中宋" pitchFamily="2" charset="-122"/>
                <a:ea typeface="华文中宋" pitchFamily="2" charset="-122"/>
              </a:rPr>
              <a:t>用户开始阶段提出的需求往往只是对系统的期望和比较模糊的设想</a:t>
            </a:r>
            <a:r>
              <a:rPr lang="zh-CN" altLang="en-US" sz="2400" b="0" dirty="0">
                <a:latin typeface="华文中宋" pitchFamily="2" charset="-122"/>
                <a:ea typeface="华文中宋" pitchFamily="2" charset="-122"/>
              </a:rPr>
              <a:t> 。</a:t>
            </a:r>
            <a:r>
              <a:rPr lang="zh-CN" sz="2400" b="0" dirty="0">
                <a:latin typeface="华文中宋" pitchFamily="2" charset="-122"/>
                <a:ea typeface="华文中宋" pitchFamily="2" charset="-122"/>
              </a:rPr>
              <a:t>软件公司明确用户需求的最佳方式就是为用户提供原型并由用户进行评价。</a:t>
            </a:r>
            <a:endParaRPr lang="zh-CN" altLang="en-US" sz="2400" b="0" dirty="0">
              <a:latin typeface="华文中宋" pitchFamily="2" charset="-122"/>
              <a:ea typeface="华文中宋" pitchFamily="2" charset="-122"/>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48129">
                                            <p:txEl>
                                              <p:pRg st="0" end="0"/>
                                            </p:txEl>
                                          </p:spTgt>
                                        </p:tgtEl>
                                        <p:attrNameLst>
                                          <p:attrName>style.visibility</p:attrName>
                                        </p:attrNameLst>
                                      </p:cBhvr>
                                      <p:to>
                                        <p:strVal val="visible"/>
                                      </p:to>
                                    </p:set>
                                    <p:anim calcmode="lin" valueType="num">
                                      <p:cBhvr>
                                        <p:cTn id="7" dur="500" fill="hold"/>
                                        <p:tgtEl>
                                          <p:spTgt spid="48129">
                                            <p:txEl>
                                              <p:pRg st="0" end="0"/>
                                            </p:txEl>
                                          </p:spTgt>
                                        </p:tgtEl>
                                        <p:attrNameLst>
                                          <p:attrName>ppt_x</p:attrName>
                                        </p:attrNameLst>
                                      </p:cBhvr>
                                      <p:tavLst>
                                        <p:tav tm="100000">
                                          <p:val>
                                            <p:strVal val="0-#ppt_w/2"/>
                                          </p:val>
                                        </p:tav>
                                        <p:tav>
                                          <p:val>
                                            <p:strVal val="#ppt_x"/>
                                          </p:val>
                                        </p:tav>
                                      </p:tavLst>
                                    </p:anim>
                                    <p:anim calcmode="lin" valueType="num">
                                      <p:cBhvr>
                                        <p:cTn id="8" dur="500" fill="hold"/>
                                        <p:tgtEl>
                                          <p:spTgt spid="4812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48129">
                                            <p:txEl>
                                              <p:pRg st="1" end="1"/>
                                            </p:txEl>
                                          </p:spTgt>
                                        </p:tgtEl>
                                        <p:attrNameLst>
                                          <p:attrName>style.visibility</p:attrName>
                                        </p:attrNameLst>
                                      </p:cBhvr>
                                      <p:to>
                                        <p:strVal val="visible"/>
                                      </p:to>
                                    </p:set>
                                    <p:anim calcmode="lin" valueType="num">
                                      <p:cBhvr>
                                        <p:cTn id="13" dur="500" fill="hold"/>
                                        <p:tgtEl>
                                          <p:spTgt spid="48129">
                                            <p:txEl>
                                              <p:pRg st="1" end="1"/>
                                            </p:txEl>
                                          </p:spTgt>
                                        </p:tgtEl>
                                        <p:attrNameLst>
                                          <p:attrName>ppt_x</p:attrName>
                                        </p:attrNameLst>
                                      </p:cBhvr>
                                      <p:tavLst>
                                        <p:tav tm="100000">
                                          <p:val>
                                            <p:strVal val="0-#ppt_w/2"/>
                                          </p:val>
                                        </p:tav>
                                        <p:tav>
                                          <p:val>
                                            <p:strVal val="#ppt_x"/>
                                          </p:val>
                                        </p:tav>
                                      </p:tavLst>
                                    </p:anim>
                                    <p:anim calcmode="lin" valueType="num">
                                      <p:cBhvr>
                                        <p:cTn id="14" dur="500" fill="hold"/>
                                        <p:tgtEl>
                                          <p:spTgt spid="4812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additive="repl">
                                        <p:cTn id="18" dur="1" fill="hold">
                                          <p:stCondLst>
                                            <p:cond delay="0"/>
                                          </p:stCondLst>
                                        </p:cTn>
                                        <p:tgtEl>
                                          <p:spTgt spid="48129">
                                            <p:txEl>
                                              <p:pRg st="2" end="2"/>
                                            </p:txEl>
                                          </p:spTgt>
                                        </p:tgtEl>
                                        <p:attrNameLst>
                                          <p:attrName>style.visibility</p:attrName>
                                        </p:attrNameLst>
                                      </p:cBhvr>
                                      <p:to>
                                        <p:strVal val="visible"/>
                                      </p:to>
                                    </p:set>
                                    <p:anim calcmode="lin" valueType="num">
                                      <p:cBhvr>
                                        <p:cTn id="19" dur="500" fill="hold"/>
                                        <p:tgtEl>
                                          <p:spTgt spid="48129">
                                            <p:txEl>
                                              <p:pRg st="2" end="2"/>
                                            </p:txEl>
                                          </p:spTgt>
                                        </p:tgtEl>
                                        <p:attrNameLst>
                                          <p:attrName>ppt_x</p:attrName>
                                        </p:attrNameLst>
                                      </p:cBhvr>
                                      <p:tavLst>
                                        <p:tav tm="100000">
                                          <p:val>
                                            <p:strVal val="0-#ppt_w/2"/>
                                          </p:val>
                                        </p:tav>
                                        <p:tav>
                                          <p:val>
                                            <p:strVal val="#ppt_x"/>
                                          </p:val>
                                        </p:tav>
                                      </p:tavLst>
                                    </p:anim>
                                    <p:anim calcmode="lin" valueType="num">
                                      <p:cBhvr>
                                        <p:cTn id="20" dur="500" fill="hold"/>
                                        <p:tgtEl>
                                          <p:spTgt spid="4812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additive="repl">
                                        <p:cTn id="24" dur="1" fill="hold">
                                          <p:stCondLst>
                                            <p:cond delay="0"/>
                                          </p:stCondLst>
                                        </p:cTn>
                                        <p:tgtEl>
                                          <p:spTgt spid="48129">
                                            <p:txEl>
                                              <p:pRg st="3" end="3"/>
                                            </p:txEl>
                                          </p:spTgt>
                                        </p:tgtEl>
                                        <p:attrNameLst>
                                          <p:attrName>style.visibility</p:attrName>
                                        </p:attrNameLst>
                                      </p:cBhvr>
                                      <p:to>
                                        <p:strVal val="visible"/>
                                      </p:to>
                                    </p:set>
                                    <p:anim calcmode="lin" valueType="num">
                                      <p:cBhvr>
                                        <p:cTn id="25" dur="500" fill="hold"/>
                                        <p:tgtEl>
                                          <p:spTgt spid="48129">
                                            <p:txEl>
                                              <p:pRg st="3" end="3"/>
                                            </p:txEl>
                                          </p:spTgt>
                                        </p:tgtEl>
                                        <p:attrNameLst>
                                          <p:attrName>ppt_x</p:attrName>
                                        </p:attrNameLst>
                                      </p:cBhvr>
                                      <p:tavLst>
                                        <p:tav tm="100000">
                                          <p:val>
                                            <p:strVal val="0-#ppt_w/2"/>
                                          </p:val>
                                        </p:tav>
                                        <p:tav>
                                          <p:val>
                                            <p:strVal val="#ppt_x"/>
                                          </p:val>
                                        </p:tav>
                                      </p:tavLst>
                                    </p:anim>
                                    <p:anim calcmode="lin" valueType="num">
                                      <p:cBhvr>
                                        <p:cTn id="26" dur="500" fill="hold"/>
                                        <p:tgtEl>
                                          <p:spTgt spid="48129">
                                            <p:txEl>
                                              <p:pRg st="3" end="3"/>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subTitle" idx="4294967295"/>
          </p:nvPr>
        </p:nvSpPr>
        <p:spPr bwMode="auto">
          <a:xfrm>
            <a:off x="179388" y="765175"/>
            <a:ext cx="8763000" cy="50768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79400" defTabSz="449263" eaLnBrk="1" hangingPunct="1">
              <a:lnSpc>
                <a:spcPct val="120000"/>
              </a:lnSpc>
              <a:spcAft>
                <a:spcPts val="12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dirty="0">
                <a:solidFill>
                  <a:schemeClr val="accent2"/>
                </a:solidFill>
                <a:latin typeface="华文中宋" pitchFamily="2" charset="-122"/>
                <a:ea typeface="华文中宋" pitchFamily="2" charset="-122"/>
              </a:rPr>
              <a:t>3.</a:t>
            </a:r>
            <a:r>
              <a:rPr lang="zh-CN" altLang="en-US" b="0" dirty="0">
                <a:solidFill>
                  <a:schemeClr val="accent2"/>
                </a:solidFill>
                <a:latin typeface="华文中宋" pitchFamily="2" charset="-122"/>
                <a:ea typeface="华文中宋" pitchFamily="2" charset="-122"/>
              </a:rPr>
              <a:t>快速</a:t>
            </a:r>
            <a:r>
              <a:rPr lang="zh-CN" b="0" dirty="0">
                <a:solidFill>
                  <a:schemeClr val="accent2"/>
                </a:solidFill>
                <a:latin typeface="华文中宋" pitchFamily="2" charset="-122"/>
                <a:ea typeface="华文中宋" pitchFamily="2" charset="-122"/>
              </a:rPr>
              <a:t>模型的优点：</a:t>
            </a:r>
          </a:p>
          <a:p>
            <a:pPr marL="0" indent="279400" defTabSz="449263" eaLnBrk="1" hangingPunct="1">
              <a:lnSpc>
                <a:spcPct val="150000"/>
              </a:lnSpc>
              <a:spcBef>
                <a:spcPct val="0"/>
              </a:spcBef>
              <a:buSzPct val="7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rgbClr val="00B0F0"/>
                </a:solidFill>
                <a:latin typeface="华文中宋" pitchFamily="2" charset="-122"/>
                <a:ea typeface="华文中宋" pitchFamily="2" charset="-122"/>
              </a:rPr>
              <a:t>⑴</a:t>
            </a:r>
            <a:r>
              <a:rPr lang="zh-CN" sz="2400" b="0" dirty="0">
                <a:solidFill>
                  <a:srgbClr val="00B0F0"/>
                </a:solidFill>
                <a:latin typeface="华文中宋" pitchFamily="2" charset="-122"/>
                <a:ea typeface="华文中宋" pitchFamily="2" charset="-122"/>
              </a:rPr>
              <a:t>需求明确化</a:t>
            </a:r>
          </a:p>
          <a:p>
            <a:pPr marL="0" indent="279400" algn="just" defTabSz="449263" eaLnBrk="1" hangingPunct="1">
              <a:lnSpc>
                <a:spcPct val="15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rgbClr val="00B0F0"/>
                </a:solidFill>
                <a:latin typeface="华文中宋" pitchFamily="2" charset="-122"/>
                <a:ea typeface="华文中宋" pitchFamily="2" charset="-122"/>
              </a:rPr>
              <a:t>⑵</a:t>
            </a:r>
            <a:r>
              <a:rPr lang="zh-CN" sz="2400" b="0" dirty="0">
                <a:solidFill>
                  <a:srgbClr val="00B0F0"/>
                </a:solidFill>
                <a:latin typeface="华文中宋" pitchFamily="2" charset="-122"/>
                <a:ea typeface="华文中宋" pitchFamily="2" charset="-122"/>
              </a:rPr>
              <a:t>可作为理解和确认软件需求规格说明的工具</a:t>
            </a:r>
          </a:p>
          <a:p>
            <a:pPr marL="0" indent="279400" algn="just" defTabSz="449263" eaLnBrk="1" hangingPunct="1">
              <a:lnSpc>
                <a:spcPct val="15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rgbClr val="00B0F0"/>
                </a:solidFill>
                <a:latin typeface="华文中宋" pitchFamily="2" charset="-122"/>
                <a:ea typeface="华文中宋" pitchFamily="2" charset="-122"/>
              </a:rPr>
              <a:t>⑶</a:t>
            </a:r>
            <a:r>
              <a:rPr lang="zh-CN" sz="2400" b="0" dirty="0">
                <a:solidFill>
                  <a:srgbClr val="00B0F0"/>
                </a:solidFill>
                <a:latin typeface="华文中宋" pitchFamily="2" charset="-122"/>
                <a:ea typeface="华文中宋" pitchFamily="2" charset="-122"/>
              </a:rPr>
              <a:t>该方法强调软件开发的反复性，反映了软件开发的真正本质</a:t>
            </a:r>
          </a:p>
          <a:p>
            <a:pPr marL="0" indent="279400" algn="just" defTabSz="449263" eaLnBrk="1" hangingPunct="1">
              <a:lnSpc>
                <a:spcPct val="15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rgbClr val="00B0F0"/>
                </a:solidFill>
                <a:latin typeface="华文中宋" pitchFamily="2" charset="-122"/>
                <a:ea typeface="华文中宋" pitchFamily="2" charset="-122"/>
              </a:rPr>
              <a:t>⑷</a:t>
            </a:r>
            <a:r>
              <a:rPr lang="zh-CN" sz="2400" b="0" dirty="0">
                <a:solidFill>
                  <a:srgbClr val="00B0F0"/>
                </a:solidFill>
                <a:latin typeface="华文中宋" pitchFamily="2" charset="-122"/>
                <a:ea typeface="华文中宋" pitchFamily="2" charset="-122"/>
              </a:rPr>
              <a:t>提供了一种有利的学习手段</a:t>
            </a:r>
          </a:p>
          <a:p>
            <a:pPr marL="0" indent="279400" algn="just" defTabSz="449263" eaLnBrk="1" hangingPunct="1">
              <a:lnSpc>
                <a:spcPct val="120000"/>
              </a:lnSpc>
              <a:spcBef>
                <a:spcPts val="1200"/>
              </a:spcBef>
              <a:spcAft>
                <a:spcPts val="12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dirty="0">
                <a:solidFill>
                  <a:schemeClr val="accent2"/>
                </a:solidFill>
                <a:latin typeface="华文中宋" pitchFamily="2" charset="-122"/>
                <a:ea typeface="华文中宋" pitchFamily="2" charset="-122"/>
              </a:rPr>
              <a:t>4. </a:t>
            </a:r>
            <a:r>
              <a:rPr lang="zh-CN" altLang="en-US" b="0" dirty="0">
                <a:solidFill>
                  <a:schemeClr val="accent2"/>
                </a:solidFill>
                <a:latin typeface="华文中宋" pitchFamily="2" charset="-122"/>
                <a:ea typeface="华文中宋" pitchFamily="2" charset="-122"/>
              </a:rPr>
              <a:t>快速</a:t>
            </a:r>
            <a:r>
              <a:rPr lang="zh-CN" b="0" dirty="0">
                <a:solidFill>
                  <a:schemeClr val="accent2"/>
                </a:solidFill>
                <a:latin typeface="华文中宋" pitchFamily="2" charset="-122"/>
                <a:ea typeface="华文中宋" pitchFamily="2" charset="-122"/>
              </a:rPr>
              <a:t>模型的缺点：</a:t>
            </a:r>
          </a:p>
          <a:p>
            <a:pPr marL="0" indent="279400" defTabSz="449263">
              <a:lnSpc>
                <a:spcPct val="12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latin typeface="华文中宋" pitchFamily="2" charset="-122"/>
                <a:ea typeface="华文中宋" pitchFamily="2" charset="-122"/>
              </a:rPr>
              <a:t>  </a:t>
            </a:r>
            <a:r>
              <a:rPr lang="zh-CN" sz="2400" b="0" dirty="0">
                <a:latin typeface="华文中宋" pitchFamily="2" charset="-122"/>
                <a:ea typeface="华文中宋" pitchFamily="2" charset="-122"/>
              </a:rPr>
              <a:t>因为事先有一个展示性的产品原型，所以在一定程度上，不利于开发人员的创新。</a:t>
            </a:r>
            <a:r>
              <a:rPr lang="zh-CN" altLang="en-US" sz="2400" b="0" dirty="0">
                <a:latin typeface="华文中宋" pitchFamily="2" charset="-122"/>
                <a:ea typeface="华文中宋" pitchFamily="2" charset="-122"/>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50177">
                                            <p:txEl>
                                              <p:pRg st="0" end="0"/>
                                            </p:txEl>
                                          </p:spTgt>
                                        </p:tgtEl>
                                        <p:attrNameLst>
                                          <p:attrName>style.visibility</p:attrName>
                                        </p:attrNameLst>
                                      </p:cBhvr>
                                      <p:to>
                                        <p:strVal val="visible"/>
                                      </p:to>
                                    </p:set>
                                    <p:anim calcmode="lin" valueType="num">
                                      <p:cBhvr>
                                        <p:cTn id="7" dur="500" fill="hold"/>
                                        <p:tgtEl>
                                          <p:spTgt spid="50177">
                                            <p:txEl>
                                              <p:pRg st="0" end="0"/>
                                            </p:txEl>
                                          </p:spTgt>
                                        </p:tgtEl>
                                        <p:attrNameLst>
                                          <p:attrName>ppt_x</p:attrName>
                                        </p:attrNameLst>
                                      </p:cBhvr>
                                      <p:tavLst>
                                        <p:tav tm="100000">
                                          <p:val>
                                            <p:strVal val="#ppt_x"/>
                                          </p:val>
                                        </p:tav>
                                        <p:tav>
                                          <p:val>
                                            <p:strVal val="#ppt_x"/>
                                          </p:val>
                                        </p:tav>
                                      </p:tavLst>
                                    </p:anim>
                                    <p:anim calcmode="lin" valueType="num">
                                      <p:cBhvr>
                                        <p:cTn id="8" dur="500" fill="hold"/>
                                        <p:tgtEl>
                                          <p:spTgt spid="50177">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50177">
                                            <p:txEl>
                                              <p:pRg st="1" end="1"/>
                                            </p:txEl>
                                          </p:spTgt>
                                        </p:tgtEl>
                                        <p:attrNameLst>
                                          <p:attrName>style.visibility</p:attrName>
                                        </p:attrNameLst>
                                      </p:cBhvr>
                                      <p:to>
                                        <p:strVal val="visible"/>
                                      </p:to>
                                    </p:set>
                                    <p:anim calcmode="lin" valueType="num">
                                      <p:cBhvr>
                                        <p:cTn id="13" dur="500" fill="hold"/>
                                        <p:tgtEl>
                                          <p:spTgt spid="50177">
                                            <p:txEl>
                                              <p:pRg st="1" end="1"/>
                                            </p:txEl>
                                          </p:spTgt>
                                        </p:tgtEl>
                                        <p:attrNameLst>
                                          <p:attrName>ppt_x</p:attrName>
                                        </p:attrNameLst>
                                      </p:cBhvr>
                                      <p:tavLst>
                                        <p:tav tm="100000">
                                          <p:val>
                                            <p:strVal val="#ppt_x"/>
                                          </p:val>
                                        </p:tav>
                                        <p:tav>
                                          <p:val>
                                            <p:strVal val="#ppt_x"/>
                                          </p:val>
                                        </p:tav>
                                      </p:tavLst>
                                    </p:anim>
                                    <p:anim calcmode="lin" valueType="num">
                                      <p:cBhvr>
                                        <p:cTn id="14" dur="500" fill="hold"/>
                                        <p:tgtEl>
                                          <p:spTgt spid="50177">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50177">
                                            <p:txEl>
                                              <p:pRg st="2" end="2"/>
                                            </p:txEl>
                                          </p:spTgt>
                                        </p:tgtEl>
                                        <p:attrNameLst>
                                          <p:attrName>style.visibility</p:attrName>
                                        </p:attrNameLst>
                                      </p:cBhvr>
                                      <p:to>
                                        <p:strVal val="visible"/>
                                      </p:to>
                                    </p:set>
                                    <p:anim calcmode="lin" valueType="num">
                                      <p:cBhvr>
                                        <p:cTn id="19" dur="500" fill="hold"/>
                                        <p:tgtEl>
                                          <p:spTgt spid="50177">
                                            <p:txEl>
                                              <p:pRg st="2" end="2"/>
                                            </p:txEl>
                                          </p:spTgt>
                                        </p:tgtEl>
                                        <p:attrNameLst>
                                          <p:attrName>ppt_x</p:attrName>
                                        </p:attrNameLst>
                                      </p:cBhvr>
                                      <p:tavLst>
                                        <p:tav tm="100000">
                                          <p:val>
                                            <p:strVal val="#ppt_x"/>
                                          </p:val>
                                        </p:tav>
                                        <p:tav>
                                          <p:val>
                                            <p:strVal val="#ppt_x"/>
                                          </p:val>
                                        </p:tav>
                                      </p:tavLst>
                                    </p:anim>
                                    <p:anim calcmode="lin" valueType="num">
                                      <p:cBhvr>
                                        <p:cTn id="20" dur="500" fill="hold"/>
                                        <p:tgtEl>
                                          <p:spTgt spid="50177">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50177">
                                            <p:txEl>
                                              <p:pRg st="3" end="3"/>
                                            </p:txEl>
                                          </p:spTgt>
                                        </p:tgtEl>
                                        <p:attrNameLst>
                                          <p:attrName>style.visibility</p:attrName>
                                        </p:attrNameLst>
                                      </p:cBhvr>
                                      <p:to>
                                        <p:strVal val="visible"/>
                                      </p:to>
                                    </p:set>
                                    <p:anim calcmode="lin" valueType="num">
                                      <p:cBhvr>
                                        <p:cTn id="25" dur="500" fill="hold"/>
                                        <p:tgtEl>
                                          <p:spTgt spid="50177">
                                            <p:txEl>
                                              <p:pRg st="3" end="3"/>
                                            </p:txEl>
                                          </p:spTgt>
                                        </p:tgtEl>
                                        <p:attrNameLst>
                                          <p:attrName>ppt_x</p:attrName>
                                        </p:attrNameLst>
                                      </p:cBhvr>
                                      <p:tavLst>
                                        <p:tav tm="100000">
                                          <p:val>
                                            <p:strVal val="#ppt_x"/>
                                          </p:val>
                                        </p:tav>
                                        <p:tav>
                                          <p:val>
                                            <p:strVal val="#ppt_x"/>
                                          </p:val>
                                        </p:tav>
                                      </p:tavLst>
                                    </p:anim>
                                    <p:anim calcmode="lin" valueType="num">
                                      <p:cBhvr>
                                        <p:cTn id="26" dur="500" fill="hold"/>
                                        <p:tgtEl>
                                          <p:spTgt spid="50177">
                                            <p:txEl>
                                              <p:pRg st="3" end="3"/>
                                            </p:txEl>
                                          </p:spTgt>
                                        </p:tgtEl>
                                        <p:attrNameLst>
                                          <p:attrName>ppt_y</p:attrName>
                                        </p:attrNameLst>
                                      </p:cBhvr>
                                      <p:tavLst>
                                        <p:tav tm="100000">
                                          <p:val>
                                            <p:strVal val="1+#ppt_h/2"/>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50177">
                                            <p:txEl>
                                              <p:pRg st="4" end="4"/>
                                            </p:txEl>
                                          </p:spTgt>
                                        </p:tgtEl>
                                        <p:attrNameLst>
                                          <p:attrName>style.visibility</p:attrName>
                                        </p:attrNameLst>
                                      </p:cBhvr>
                                      <p:to>
                                        <p:strVal val="visible"/>
                                      </p:to>
                                    </p:set>
                                    <p:anim calcmode="lin" valueType="num">
                                      <p:cBhvr>
                                        <p:cTn id="31" dur="500" fill="hold"/>
                                        <p:tgtEl>
                                          <p:spTgt spid="50177">
                                            <p:txEl>
                                              <p:pRg st="4" end="4"/>
                                            </p:txEl>
                                          </p:spTgt>
                                        </p:tgtEl>
                                        <p:attrNameLst>
                                          <p:attrName>ppt_x</p:attrName>
                                        </p:attrNameLst>
                                      </p:cBhvr>
                                      <p:tavLst>
                                        <p:tav tm="100000">
                                          <p:val>
                                            <p:strVal val="#ppt_x"/>
                                          </p:val>
                                        </p:tav>
                                        <p:tav>
                                          <p:val>
                                            <p:strVal val="#ppt_x"/>
                                          </p:val>
                                        </p:tav>
                                      </p:tavLst>
                                    </p:anim>
                                    <p:anim calcmode="lin" valueType="num">
                                      <p:cBhvr>
                                        <p:cTn id="32" dur="500" fill="hold"/>
                                        <p:tgtEl>
                                          <p:spTgt spid="50177">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50177">
                                            <p:txEl>
                                              <p:pRg st="5" end="5"/>
                                            </p:txEl>
                                          </p:spTgt>
                                        </p:tgtEl>
                                        <p:attrNameLst>
                                          <p:attrName>style.visibility</p:attrName>
                                        </p:attrNameLst>
                                      </p:cBhvr>
                                      <p:to>
                                        <p:strVal val="visible"/>
                                      </p:to>
                                    </p:set>
                                    <p:anim calcmode="lin" valueType="num">
                                      <p:cBhvr>
                                        <p:cTn id="37" dur="500" fill="hold"/>
                                        <p:tgtEl>
                                          <p:spTgt spid="50177">
                                            <p:txEl>
                                              <p:pRg st="5" end="5"/>
                                            </p:txEl>
                                          </p:spTgt>
                                        </p:tgtEl>
                                        <p:attrNameLst>
                                          <p:attrName>ppt_x</p:attrName>
                                        </p:attrNameLst>
                                      </p:cBhvr>
                                      <p:tavLst>
                                        <p:tav tm="100000">
                                          <p:val>
                                            <p:strVal val="#ppt_x"/>
                                          </p:val>
                                        </p:tav>
                                        <p:tav>
                                          <p:val>
                                            <p:strVal val="#ppt_x"/>
                                          </p:val>
                                        </p:tav>
                                      </p:tavLst>
                                    </p:anim>
                                    <p:anim calcmode="lin" valueType="num">
                                      <p:cBhvr>
                                        <p:cTn id="38" dur="500" fill="hold"/>
                                        <p:tgtEl>
                                          <p:spTgt spid="50177">
                                            <p:txEl>
                                              <p:pRg st="5" end="5"/>
                                            </p:txEl>
                                          </p:spTgt>
                                        </p:tgtEl>
                                        <p:attrNameLst>
                                          <p:attrName>ppt_y</p:attrName>
                                        </p:attrNameLst>
                                      </p:cBhvr>
                                      <p:tavLst>
                                        <p:tav tm="100000">
                                          <p:val>
                                            <p:strVal val="1+#ppt_h/2"/>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additive="repl">
                                        <p:cTn id="42" dur="1" fill="hold">
                                          <p:stCondLst>
                                            <p:cond delay="0"/>
                                          </p:stCondLst>
                                        </p:cTn>
                                        <p:tgtEl>
                                          <p:spTgt spid="50177">
                                            <p:txEl>
                                              <p:pRg st="6" end="6"/>
                                            </p:txEl>
                                          </p:spTgt>
                                        </p:tgtEl>
                                        <p:attrNameLst>
                                          <p:attrName>style.visibility</p:attrName>
                                        </p:attrNameLst>
                                      </p:cBhvr>
                                      <p:to>
                                        <p:strVal val="visible"/>
                                      </p:to>
                                    </p:set>
                                    <p:anim calcmode="lin" valueType="num">
                                      <p:cBhvr>
                                        <p:cTn id="43" dur="500" fill="hold"/>
                                        <p:tgtEl>
                                          <p:spTgt spid="50177">
                                            <p:txEl>
                                              <p:pRg st="6" end="6"/>
                                            </p:txEl>
                                          </p:spTgt>
                                        </p:tgtEl>
                                        <p:attrNameLst>
                                          <p:attrName>ppt_x</p:attrName>
                                        </p:attrNameLst>
                                      </p:cBhvr>
                                      <p:tavLst>
                                        <p:tav tm="100000">
                                          <p:val>
                                            <p:strVal val="#ppt_x"/>
                                          </p:val>
                                        </p:tav>
                                        <p:tav>
                                          <p:val>
                                            <p:strVal val="#ppt_x"/>
                                          </p:val>
                                        </p:tav>
                                      </p:tavLst>
                                    </p:anim>
                                    <p:anim calcmode="lin" valueType="num">
                                      <p:cBhvr>
                                        <p:cTn id="44" dur="500" fill="hold"/>
                                        <p:tgtEl>
                                          <p:spTgt spid="50177">
                                            <p:txEl>
                                              <p:pRg st="6" end="6"/>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323850" y="620713"/>
            <a:ext cx="5761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altLang="en-US" sz="2800">
                <a:solidFill>
                  <a:schemeClr val="accent2"/>
                </a:solidFill>
                <a:latin typeface="华文中宋" pitchFamily="2" charset="-122"/>
                <a:ea typeface="华文中宋" pitchFamily="2" charset="-122"/>
              </a:rPr>
              <a:t>三、</a:t>
            </a:r>
            <a:r>
              <a:rPr lang="zh-CN" sz="2800">
                <a:solidFill>
                  <a:schemeClr val="accent2"/>
                </a:solidFill>
                <a:latin typeface="华文中宋" pitchFamily="2" charset="-122"/>
                <a:ea typeface="华文中宋" pitchFamily="2" charset="-122"/>
              </a:rPr>
              <a:t>增量模型</a:t>
            </a:r>
            <a:r>
              <a:rPr lang="en-US" altLang="zh-CN" sz="2800">
                <a:solidFill>
                  <a:schemeClr val="accent2"/>
                </a:solidFill>
                <a:latin typeface="华文中宋" pitchFamily="2" charset="-122"/>
                <a:ea typeface="华文中宋" pitchFamily="2" charset="-122"/>
              </a:rPr>
              <a:t>(Incremental Model)</a:t>
            </a:r>
          </a:p>
        </p:txBody>
      </p:sp>
      <p:graphicFrame>
        <p:nvGraphicFramePr>
          <p:cNvPr id="66563" name="Object 2"/>
          <p:cNvGraphicFramePr>
            <a:graphicFrameLocks noChangeAspect="1"/>
          </p:cNvGraphicFramePr>
          <p:nvPr/>
        </p:nvGraphicFramePr>
        <p:xfrm>
          <a:off x="990600" y="1219200"/>
          <a:ext cx="7037388" cy="5357813"/>
        </p:xfrm>
        <a:graphic>
          <a:graphicData uri="http://schemas.openxmlformats.org/presentationml/2006/ole">
            <mc:AlternateContent xmlns:mc="http://schemas.openxmlformats.org/markup-compatibility/2006">
              <mc:Choice xmlns:v="urn:schemas-microsoft-com:vml" Requires="v">
                <p:oleObj r:id="rId3" imgW="5761905" imgH="4800000" progId="">
                  <p:embed/>
                </p:oleObj>
              </mc:Choice>
              <mc:Fallback>
                <p:oleObj r:id="rId3" imgW="5761905" imgH="48000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7037388" cy="5357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2225" name="Rectangle 1"/>
          <p:cNvSpPr>
            <a:spLocks noGrp="1" noChangeArrowheads="1"/>
          </p:cNvSpPr>
          <p:nvPr>
            <p:ph type="subTitle" idx="4294967295"/>
          </p:nvPr>
        </p:nvSpPr>
        <p:spPr bwMode="auto">
          <a:xfrm>
            <a:off x="323850" y="188913"/>
            <a:ext cx="8610600" cy="4824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79400" defTabSz="449263" eaLnBrk="1" hangingPunct="1">
              <a:lnSpc>
                <a:spcPct val="130000"/>
              </a:lnSpc>
              <a:spcBef>
                <a:spcPct val="0"/>
              </a:spcBef>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dirty="0">
                <a:solidFill>
                  <a:srgbClr val="00B0F0"/>
                </a:solidFill>
                <a:latin typeface="华文中宋" pitchFamily="2" charset="-122"/>
                <a:ea typeface="华文中宋" pitchFamily="2" charset="-122"/>
              </a:rPr>
              <a:t>增量模型</a:t>
            </a:r>
            <a:r>
              <a:rPr lang="en-US" altLang="zh-CN" sz="2400" b="0" dirty="0">
                <a:solidFill>
                  <a:schemeClr val="accent2">
                    <a:lumMod val="75000"/>
                  </a:schemeClr>
                </a:solidFill>
                <a:latin typeface="华文中宋" pitchFamily="2" charset="-122"/>
                <a:ea typeface="华文中宋" pitchFamily="2" charset="-122"/>
              </a:rPr>
              <a:t>(Incremental Model)</a:t>
            </a:r>
            <a:r>
              <a:rPr lang="en-US" altLang="zh-CN" sz="2400" b="0" dirty="0">
                <a:solidFill>
                  <a:srgbClr val="00B0F0"/>
                </a:solidFill>
                <a:latin typeface="华文中宋" pitchFamily="2" charset="-122"/>
                <a:ea typeface="华文中宋" pitchFamily="2" charset="-122"/>
              </a:rPr>
              <a:t> </a:t>
            </a:r>
            <a:r>
              <a:rPr lang="zh-CN" sz="2400" b="0" dirty="0">
                <a:solidFill>
                  <a:srgbClr val="00B0F0"/>
                </a:solidFill>
                <a:latin typeface="华文中宋" pitchFamily="2" charset="-122"/>
                <a:ea typeface="华文中宋" pitchFamily="2" charset="-122"/>
              </a:rPr>
              <a:t>将软件产品看作一组增量构件，</a:t>
            </a:r>
            <a:r>
              <a:rPr lang="zh-CN" sz="2400" b="0" dirty="0">
                <a:solidFill>
                  <a:srgbClr val="FF0000"/>
                </a:solidFill>
                <a:latin typeface="华文中宋" pitchFamily="2" charset="-122"/>
                <a:ea typeface="华文中宋" pitchFamily="2" charset="-122"/>
              </a:rPr>
              <a:t>每次设计、实现、集成、测试和交付一块构件</a:t>
            </a:r>
            <a:r>
              <a:rPr lang="zh-CN" sz="2400" b="0" dirty="0">
                <a:solidFill>
                  <a:srgbClr val="00B0F0"/>
                </a:solidFill>
                <a:latin typeface="华文中宋" pitchFamily="2" charset="-122"/>
                <a:ea typeface="华文中宋" pitchFamily="2" charset="-122"/>
              </a:rPr>
              <a:t>，直到所有构件全部实现为止。</a:t>
            </a:r>
          </a:p>
          <a:p>
            <a:pPr marL="0" indent="279400" defTabSz="449263" eaLnBrk="1" hangingPunct="1">
              <a:lnSpc>
                <a:spcPct val="130000"/>
              </a:lnSpc>
              <a:spcBef>
                <a:spcPts val="1200"/>
              </a:spcBef>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chemeClr val="accent2"/>
                </a:solidFill>
                <a:latin typeface="华文中宋" pitchFamily="2" charset="-122"/>
                <a:ea typeface="华文中宋" pitchFamily="2" charset="-122"/>
              </a:rPr>
              <a:t>1.</a:t>
            </a:r>
            <a:r>
              <a:rPr lang="zh-CN" sz="2400" b="0" dirty="0">
                <a:solidFill>
                  <a:schemeClr val="accent2"/>
                </a:solidFill>
                <a:latin typeface="华文中宋" pitchFamily="2" charset="-122"/>
                <a:ea typeface="华文中宋" pitchFamily="2" charset="-122"/>
              </a:rPr>
              <a:t>模型的本意：</a:t>
            </a:r>
            <a:r>
              <a:rPr lang="zh-CN" sz="2400" b="0" dirty="0">
                <a:latin typeface="华文中宋" pitchFamily="2" charset="-122"/>
                <a:ea typeface="华文中宋" pitchFamily="2" charset="-122"/>
              </a:rPr>
              <a:t>要开发一个大的软件系统，</a:t>
            </a:r>
            <a:r>
              <a:rPr lang="zh-CN" sz="2400" b="0" dirty="0">
                <a:solidFill>
                  <a:srgbClr val="FF0000"/>
                </a:solidFill>
                <a:latin typeface="华文中宋" pitchFamily="2" charset="-122"/>
                <a:ea typeface="华文中宋" pitchFamily="2" charset="-122"/>
              </a:rPr>
              <a:t>先开发其中的一个核心模块，然后再开发其他模块</a:t>
            </a:r>
            <a:r>
              <a:rPr lang="zh-CN" sz="2400" b="0" dirty="0">
                <a:latin typeface="华文中宋" pitchFamily="2" charset="-122"/>
                <a:ea typeface="华文中宋" pitchFamily="2" charset="-122"/>
              </a:rPr>
              <a:t>，这样一个个模块地增加上去，就象搭积木一样，直至整个系统开发完毕为止。</a:t>
            </a:r>
            <a:endParaRPr lang="zh-CN" altLang="en-US" sz="2400" b="0" dirty="0">
              <a:latin typeface="华文中宋" pitchFamily="2" charset="-122"/>
              <a:ea typeface="华文中宋" pitchFamily="2" charset="-122"/>
            </a:endParaRPr>
          </a:p>
          <a:p>
            <a:pPr marL="0" indent="279400" defTabSz="449263" eaLnBrk="1" hangingPunct="1">
              <a:lnSpc>
                <a:spcPct val="130000"/>
              </a:lnSpc>
              <a:spcBef>
                <a:spcPts val="1200"/>
              </a:spcBef>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1" lang="zh-CN" altLang="en-US" sz="2400" dirty="0"/>
              <a:t>  先按瀑布模型开发一个满足基本要求的系统，然后根据用户在使用中提出的新需求在进一步完善形成新的版本，这个过程不断重复，直到最终的完善产品。</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52225">
                                            <p:txEl>
                                              <p:pRg st="0" end="0"/>
                                            </p:txEl>
                                          </p:spTgt>
                                        </p:tgtEl>
                                        <p:attrNameLst>
                                          <p:attrName>style.visibility</p:attrName>
                                        </p:attrNameLst>
                                      </p:cBhvr>
                                      <p:to>
                                        <p:strVal val="visible"/>
                                      </p:to>
                                    </p:set>
                                    <p:anim calcmode="lin" valueType="num">
                                      <p:cBhvr>
                                        <p:cTn id="7" dur="500" fill="hold"/>
                                        <p:tgtEl>
                                          <p:spTgt spid="52225">
                                            <p:txEl>
                                              <p:pRg st="0" end="0"/>
                                            </p:txEl>
                                          </p:spTgt>
                                        </p:tgtEl>
                                        <p:attrNameLst>
                                          <p:attrName>ppt_x</p:attrName>
                                        </p:attrNameLst>
                                      </p:cBhvr>
                                      <p:tavLst>
                                        <p:tav tm="100000">
                                          <p:val>
                                            <p:strVal val="#ppt_x"/>
                                          </p:val>
                                        </p:tav>
                                        <p:tav>
                                          <p:val>
                                            <p:strVal val="#ppt_x"/>
                                          </p:val>
                                        </p:tav>
                                      </p:tavLst>
                                    </p:anim>
                                    <p:anim calcmode="lin" valueType="num">
                                      <p:cBhvr>
                                        <p:cTn id="8" dur="500" fill="hold"/>
                                        <p:tgtEl>
                                          <p:spTgt spid="52225">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52225">
                                            <p:txEl>
                                              <p:pRg st="1" end="1"/>
                                            </p:txEl>
                                          </p:spTgt>
                                        </p:tgtEl>
                                        <p:attrNameLst>
                                          <p:attrName>style.visibility</p:attrName>
                                        </p:attrNameLst>
                                      </p:cBhvr>
                                      <p:to>
                                        <p:strVal val="visible"/>
                                      </p:to>
                                    </p:set>
                                    <p:anim calcmode="lin" valueType="num">
                                      <p:cBhvr>
                                        <p:cTn id="13" dur="500" fill="hold"/>
                                        <p:tgtEl>
                                          <p:spTgt spid="52225">
                                            <p:txEl>
                                              <p:pRg st="1" end="1"/>
                                            </p:txEl>
                                          </p:spTgt>
                                        </p:tgtEl>
                                        <p:attrNameLst>
                                          <p:attrName>ppt_x</p:attrName>
                                        </p:attrNameLst>
                                      </p:cBhvr>
                                      <p:tavLst>
                                        <p:tav tm="100000">
                                          <p:val>
                                            <p:strVal val="#ppt_x"/>
                                          </p:val>
                                        </p:tav>
                                        <p:tav>
                                          <p:val>
                                            <p:strVal val="#ppt_x"/>
                                          </p:val>
                                        </p:tav>
                                      </p:tavLst>
                                    </p:anim>
                                    <p:anim calcmode="lin" valueType="num">
                                      <p:cBhvr>
                                        <p:cTn id="14" dur="500" fill="hold"/>
                                        <p:tgtEl>
                                          <p:spTgt spid="52225">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52225">
                                            <p:txEl>
                                              <p:pRg st="2" end="2"/>
                                            </p:txEl>
                                          </p:spTgt>
                                        </p:tgtEl>
                                        <p:attrNameLst>
                                          <p:attrName>style.visibility</p:attrName>
                                        </p:attrNameLst>
                                      </p:cBhvr>
                                      <p:to>
                                        <p:strVal val="visible"/>
                                      </p:to>
                                    </p:set>
                                    <p:anim calcmode="lin" valueType="num">
                                      <p:cBhvr>
                                        <p:cTn id="19" dur="500" fill="hold"/>
                                        <p:tgtEl>
                                          <p:spTgt spid="52225">
                                            <p:txEl>
                                              <p:pRg st="2" end="2"/>
                                            </p:txEl>
                                          </p:spTgt>
                                        </p:tgtEl>
                                        <p:attrNameLst>
                                          <p:attrName>ppt_x</p:attrName>
                                        </p:attrNameLst>
                                      </p:cBhvr>
                                      <p:tavLst>
                                        <p:tav tm="100000">
                                          <p:val>
                                            <p:strVal val="#ppt_x"/>
                                          </p:val>
                                        </p:tav>
                                        <p:tav>
                                          <p:val>
                                            <p:strVal val="#ppt_x"/>
                                          </p:val>
                                        </p:tav>
                                      </p:tavLst>
                                    </p:anim>
                                    <p:anim calcmode="lin" valueType="num">
                                      <p:cBhvr>
                                        <p:cTn id="20" dur="500" fill="hold"/>
                                        <p:tgtEl>
                                          <p:spTgt spid="52225">
                                            <p:txEl>
                                              <p:pRg st="2" end="2"/>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323850" y="260350"/>
            <a:ext cx="8610600" cy="5938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indent="279400" defTabSz="449263">
              <a:lnSpc>
                <a:spcPct val="130000"/>
              </a:lnSpc>
              <a:spcBef>
                <a:spcPts val="1200"/>
              </a:spcBef>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华文中宋" pitchFamily="2" charset="-122"/>
                <a:ea typeface="华文中宋" pitchFamily="2" charset="-122"/>
              </a:rPr>
              <a:t>软件需求不完整时，可以采用该模型的开发方案。如早期的</a:t>
            </a:r>
            <a:r>
              <a:rPr lang="en-US" altLang="zh-CN" dirty="0">
                <a:latin typeface="华文中宋" pitchFamily="2" charset="-122"/>
                <a:ea typeface="华文中宋" pitchFamily="2" charset="-122"/>
              </a:rPr>
              <a:t>MDOS</a:t>
            </a:r>
            <a:r>
              <a:rPr lang="zh-CN" altLang="en-US" dirty="0">
                <a:latin typeface="华文中宋" pitchFamily="2" charset="-122"/>
                <a:ea typeface="华文中宋" pitchFamily="2" charset="-122"/>
              </a:rPr>
              <a:t>系统和现在的</a:t>
            </a:r>
            <a:r>
              <a:rPr lang="en-US" altLang="zh-CN" dirty="0">
                <a:latin typeface="华文中宋" pitchFamily="2" charset="-122"/>
                <a:ea typeface="华文中宋" pitchFamily="2" charset="-122"/>
              </a:rPr>
              <a:t>WINDOWS</a:t>
            </a:r>
            <a:r>
              <a:rPr lang="zh-CN" altLang="en-US" dirty="0">
                <a:latin typeface="华文中宋" pitchFamily="2" charset="-122"/>
                <a:ea typeface="华文中宋" pitchFamily="2" charset="-122"/>
              </a:rPr>
              <a:t>系统。</a:t>
            </a:r>
          </a:p>
          <a:p>
            <a:pPr indent="279400" defTabSz="449263">
              <a:lnSpc>
                <a:spcPct val="130000"/>
              </a:lnSpc>
              <a:spcBef>
                <a:spcPts val="1200"/>
              </a:spcBef>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华文中宋" pitchFamily="2" charset="-122"/>
                <a:ea typeface="华文中宋" pitchFamily="2" charset="-122"/>
              </a:rPr>
              <a:t>与原型模型的区别：增量模型的每个版本都是可操作产品。</a:t>
            </a:r>
          </a:p>
          <a:p>
            <a:pPr indent="279400" defTabSz="449263">
              <a:lnSpc>
                <a:spcPct val="130000"/>
              </a:lnSpc>
              <a:spcBef>
                <a:spcPts val="1200"/>
              </a:spcBef>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华文中宋" pitchFamily="2" charset="-122"/>
                <a:ea typeface="华文中宋" pitchFamily="2" charset="-122"/>
              </a:rPr>
              <a:t>      增量模型中，第一个增量往往是核心的产品，即实现了基本要求。以后的每一个增量都是在前一个版本的基础上进行的补充、修改和完善的结果。</a:t>
            </a:r>
          </a:p>
          <a:p>
            <a:pPr indent="279400" defTabSz="449263">
              <a:lnSpc>
                <a:spcPct val="130000"/>
              </a:lnSpc>
              <a:buClr>
                <a:srgbClr val="FF66CC"/>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zh-CN" dirty="0">
              <a:latin typeface="华文中宋" pitchFamily="2" charset="-122"/>
              <a:ea typeface="华文中宋" pitchFamily="2" charset="-122"/>
            </a:endParaRPr>
          </a:p>
          <a:p>
            <a:pPr indent="279400" defTabSz="449263">
              <a:lnSpc>
                <a:spcPct val="130000"/>
              </a:lnSpc>
              <a:spcBef>
                <a:spcPts val="1200"/>
              </a:spcBef>
              <a:spcAft>
                <a:spcPts val="12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chemeClr val="accent2"/>
                </a:solidFill>
                <a:latin typeface="华文中宋" pitchFamily="2" charset="-122"/>
                <a:ea typeface="华文中宋" pitchFamily="2" charset="-122"/>
              </a:rPr>
              <a:t>2.</a:t>
            </a:r>
            <a:r>
              <a:rPr lang="zh-CN" altLang="en-US" dirty="0">
                <a:solidFill>
                  <a:schemeClr val="accent2"/>
                </a:solidFill>
                <a:latin typeface="华文中宋" pitchFamily="2" charset="-122"/>
                <a:ea typeface="华文中宋" pitchFamily="2" charset="-122"/>
              </a:rPr>
              <a:t>增量</a:t>
            </a:r>
            <a:r>
              <a:rPr lang="zh-CN" dirty="0">
                <a:solidFill>
                  <a:schemeClr val="accent2"/>
                </a:solidFill>
                <a:latin typeface="华文中宋" pitchFamily="2" charset="-122"/>
                <a:ea typeface="华文中宋" pitchFamily="2" charset="-122"/>
              </a:rPr>
              <a:t>模型的特点：</a:t>
            </a:r>
          </a:p>
          <a:p>
            <a:pPr indent="279400" defTabSz="449263">
              <a:lnSpc>
                <a:spcPct val="13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latin typeface="华文中宋" pitchFamily="2" charset="-122"/>
                <a:ea typeface="华文中宋" pitchFamily="2" charset="-122"/>
              </a:rPr>
              <a:t> (1) </a:t>
            </a:r>
            <a:r>
              <a:rPr lang="zh-CN" dirty="0">
                <a:latin typeface="华文中宋" pitchFamily="2" charset="-122"/>
                <a:ea typeface="华文中宋" pitchFamily="2" charset="-122"/>
              </a:rPr>
              <a:t>任务或功能模块驱动，可以分阶段提交产品；</a:t>
            </a:r>
          </a:p>
          <a:p>
            <a:pPr indent="279400" defTabSz="449263">
              <a:lnSpc>
                <a:spcPct val="13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latin typeface="华文中宋" pitchFamily="2" charset="-122"/>
                <a:ea typeface="华文中宋" pitchFamily="2" charset="-122"/>
              </a:rPr>
              <a:t> (2) </a:t>
            </a:r>
            <a:r>
              <a:rPr lang="zh-CN" dirty="0">
                <a:latin typeface="华文中宋" pitchFamily="2" charset="-122"/>
                <a:ea typeface="华文中宋" pitchFamily="2" charset="-122"/>
              </a:rPr>
              <a:t>有多个任务单，这些多个任务单的集合，构成项目的一个总任务书</a:t>
            </a:r>
            <a:r>
              <a:rPr lang="en-US" altLang="zh-CN" dirty="0">
                <a:latin typeface="华文中宋" pitchFamily="2" charset="-122"/>
                <a:ea typeface="华文中宋" pitchFamily="2" charset="-122"/>
              </a:rPr>
              <a:t>(</a:t>
            </a:r>
            <a:r>
              <a:rPr lang="zh-CN" dirty="0">
                <a:latin typeface="华文中宋" pitchFamily="2" charset="-122"/>
                <a:ea typeface="华文中宋" pitchFamily="2" charset="-122"/>
              </a:rPr>
              <a:t>总用户需求报告</a:t>
            </a:r>
            <a:r>
              <a:rPr lang="en-US" altLang="zh-CN" dirty="0">
                <a:latin typeface="华文中宋" pitchFamily="2" charset="-122"/>
                <a:ea typeface="华文中宋" pitchFamily="2" charset="-122"/>
              </a:rPr>
              <a:t>)</a:t>
            </a:r>
            <a:r>
              <a:rPr 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52225">
                                            <p:txEl>
                                              <p:pRg st="4" end="4"/>
                                            </p:txEl>
                                          </p:spTgt>
                                        </p:tgtEl>
                                        <p:attrNameLst>
                                          <p:attrName>style.visibility</p:attrName>
                                        </p:attrNameLst>
                                      </p:cBhvr>
                                      <p:to>
                                        <p:strVal val="visible"/>
                                      </p:to>
                                    </p:set>
                                    <p:anim calcmode="lin" valueType="num">
                                      <p:cBhvr>
                                        <p:cTn id="7" dur="500" fill="hold"/>
                                        <p:tgtEl>
                                          <p:spTgt spid="52225">
                                            <p:txEl>
                                              <p:pRg st="4" end="4"/>
                                            </p:txEl>
                                          </p:spTgt>
                                        </p:tgtEl>
                                        <p:attrNameLst>
                                          <p:attrName>ppt_x</p:attrName>
                                        </p:attrNameLst>
                                      </p:cBhvr>
                                      <p:tavLst>
                                        <p:tav tm="100000">
                                          <p:val>
                                            <p:strVal val="#ppt_x"/>
                                          </p:val>
                                        </p:tav>
                                        <p:tav>
                                          <p:val>
                                            <p:strVal val="#ppt_x"/>
                                          </p:val>
                                        </p:tav>
                                      </p:tavLst>
                                    </p:anim>
                                    <p:anim calcmode="lin" valueType="num">
                                      <p:cBhvr>
                                        <p:cTn id="8" dur="500" fill="hold"/>
                                        <p:tgtEl>
                                          <p:spTgt spid="52225">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52225">
                                            <p:txEl>
                                              <p:pRg st="0" end="0"/>
                                            </p:txEl>
                                          </p:spTgt>
                                        </p:tgtEl>
                                        <p:attrNameLst>
                                          <p:attrName>style.visibility</p:attrName>
                                        </p:attrNameLst>
                                      </p:cBhvr>
                                      <p:to>
                                        <p:strVal val="visible"/>
                                      </p:to>
                                    </p:set>
                                    <p:anim calcmode="lin" valueType="num">
                                      <p:cBhvr>
                                        <p:cTn id="13" dur="500" fill="hold"/>
                                        <p:tgtEl>
                                          <p:spTgt spid="52225">
                                            <p:txEl>
                                              <p:pRg st="0" end="0"/>
                                            </p:txEl>
                                          </p:spTgt>
                                        </p:tgtEl>
                                        <p:attrNameLst>
                                          <p:attrName>ppt_x</p:attrName>
                                        </p:attrNameLst>
                                      </p:cBhvr>
                                      <p:tavLst>
                                        <p:tav tm="100000">
                                          <p:val>
                                            <p:strVal val="#ppt_x"/>
                                          </p:val>
                                        </p:tav>
                                        <p:tav>
                                          <p:val>
                                            <p:strVal val="#ppt_x"/>
                                          </p:val>
                                        </p:tav>
                                      </p:tavLst>
                                    </p:anim>
                                    <p:anim calcmode="lin" valueType="num">
                                      <p:cBhvr>
                                        <p:cTn id="14" dur="500" fill="hold"/>
                                        <p:tgtEl>
                                          <p:spTgt spid="52225">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52225">
                                            <p:txEl>
                                              <p:pRg st="1" end="1"/>
                                            </p:txEl>
                                          </p:spTgt>
                                        </p:tgtEl>
                                        <p:attrNameLst>
                                          <p:attrName>style.visibility</p:attrName>
                                        </p:attrNameLst>
                                      </p:cBhvr>
                                      <p:to>
                                        <p:strVal val="visible"/>
                                      </p:to>
                                    </p:set>
                                    <p:anim calcmode="lin" valueType="num">
                                      <p:cBhvr>
                                        <p:cTn id="19" dur="500" fill="hold"/>
                                        <p:tgtEl>
                                          <p:spTgt spid="52225">
                                            <p:txEl>
                                              <p:pRg st="1" end="1"/>
                                            </p:txEl>
                                          </p:spTgt>
                                        </p:tgtEl>
                                        <p:attrNameLst>
                                          <p:attrName>ppt_x</p:attrName>
                                        </p:attrNameLst>
                                      </p:cBhvr>
                                      <p:tavLst>
                                        <p:tav tm="100000">
                                          <p:val>
                                            <p:strVal val="#ppt_x"/>
                                          </p:val>
                                        </p:tav>
                                        <p:tav>
                                          <p:val>
                                            <p:strVal val="#ppt_x"/>
                                          </p:val>
                                        </p:tav>
                                      </p:tavLst>
                                    </p:anim>
                                    <p:anim calcmode="lin" valueType="num">
                                      <p:cBhvr>
                                        <p:cTn id="20" dur="500" fill="hold"/>
                                        <p:tgtEl>
                                          <p:spTgt spid="52225">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52225">
                                            <p:txEl>
                                              <p:pRg st="2" end="2"/>
                                            </p:txEl>
                                          </p:spTgt>
                                        </p:tgtEl>
                                        <p:attrNameLst>
                                          <p:attrName>style.visibility</p:attrName>
                                        </p:attrNameLst>
                                      </p:cBhvr>
                                      <p:to>
                                        <p:strVal val="visible"/>
                                      </p:to>
                                    </p:set>
                                    <p:anim calcmode="lin" valueType="num">
                                      <p:cBhvr>
                                        <p:cTn id="25" dur="500" fill="hold"/>
                                        <p:tgtEl>
                                          <p:spTgt spid="52225">
                                            <p:txEl>
                                              <p:pRg st="2" end="2"/>
                                            </p:txEl>
                                          </p:spTgt>
                                        </p:tgtEl>
                                        <p:attrNameLst>
                                          <p:attrName>ppt_x</p:attrName>
                                        </p:attrNameLst>
                                      </p:cBhvr>
                                      <p:tavLst>
                                        <p:tav tm="100000">
                                          <p:val>
                                            <p:strVal val="#ppt_x"/>
                                          </p:val>
                                        </p:tav>
                                        <p:tav>
                                          <p:val>
                                            <p:strVal val="#ppt_x"/>
                                          </p:val>
                                        </p:tav>
                                      </p:tavLst>
                                    </p:anim>
                                    <p:anim calcmode="lin" valueType="num">
                                      <p:cBhvr>
                                        <p:cTn id="26" dur="500" fill="hold"/>
                                        <p:tgtEl>
                                          <p:spTgt spid="52225">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52225">
                                            <p:txEl>
                                              <p:pRg st="5" end="5"/>
                                            </p:txEl>
                                          </p:spTgt>
                                        </p:tgtEl>
                                        <p:attrNameLst>
                                          <p:attrName>style.visibility</p:attrName>
                                        </p:attrNameLst>
                                      </p:cBhvr>
                                      <p:to>
                                        <p:strVal val="visible"/>
                                      </p:to>
                                    </p:set>
                                    <p:anim calcmode="lin" valueType="num">
                                      <p:cBhvr>
                                        <p:cTn id="31" dur="500" fill="hold"/>
                                        <p:tgtEl>
                                          <p:spTgt spid="52225">
                                            <p:txEl>
                                              <p:pRg st="5" end="5"/>
                                            </p:txEl>
                                          </p:spTgt>
                                        </p:tgtEl>
                                        <p:attrNameLst>
                                          <p:attrName>ppt_x</p:attrName>
                                        </p:attrNameLst>
                                      </p:cBhvr>
                                      <p:tavLst>
                                        <p:tav tm="100000">
                                          <p:val>
                                            <p:strVal val="#ppt_x"/>
                                          </p:val>
                                        </p:tav>
                                        <p:tav>
                                          <p:val>
                                            <p:strVal val="#ppt_x"/>
                                          </p:val>
                                        </p:tav>
                                      </p:tavLst>
                                    </p:anim>
                                    <p:anim calcmode="lin" valueType="num">
                                      <p:cBhvr>
                                        <p:cTn id="32" dur="500" fill="hold"/>
                                        <p:tgtEl>
                                          <p:spTgt spid="52225">
                                            <p:txEl>
                                              <p:pRg st="5" end="5"/>
                                            </p:txEl>
                                          </p:spTgt>
                                        </p:tgtEl>
                                        <p:attrNameLst>
                                          <p:attrName>ppt_y</p:attrName>
                                        </p:attrNameLst>
                                      </p:cBhvr>
                                      <p:tavLst>
                                        <p:tav tm="100000">
                                          <p:val>
                                            <p:strVal val="1+#ppt_h/2"/>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52225">
                                            <p:txEl>
                                              <p:pRg st="6" end="6"/>
                                            </p:txEl>
                                          </p:spTgt>
                                        </p:tgtEl>
                                        <p:attrNameLst>
                                          <p:attrName>style.visibility</p:attrName>
                                        </p:attrNameLst>
                                      </p:cBhvr>
                                      <p:to>
                                        <p:strVal val="visible"/>
                                      </p:to>
                                    </p:set>
                                    <p:anim calcmode="lin" valueType="num">
                                      <p:cBhvr>
                                        <p:cTn id="37" dur="500" fill="hold"/>
                                        <p:tgtEl>
                                          <p:spTgt spid="52225">
                                            <p:txEl>
                                              <p:pRg st="6" end="6"/>
                                            </p:txEl>
                                          </p:spTgt>
                                        </p:tgtEl>
                                        <p:attrNameLst>
                                          <p:attrName>ppt_x</p:attrName>
                                        </p:attrNameLst>
                                      </p:cBhvr>
                                      <p:tavLst>
                                        <p:tav tm="100000">
                                          <p:val>
                                            <p:strVal val="#ppt_x"/>
                                          </p:val>
                                        </p:tav>
                                        <p:tav>
                                          <p:val>
                                            <p:strVal val="#ppt_x"/>
                                          </p:val>
                                        </p:tav>
                                      </p:tavLst>
                                    </p:anim>
                                    <p:anim calcmode="lin" valueType="num">
                                      <p:cBhvr>
                                        <p:cTn id="38" dur="500" fill="hold"/>
                                        <p:tgtEl>
                                          <p:spTgt spid="52225">
                                            <p:txEl>
                                              <p:pRg st="6" end="6"/>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228600" y="609600"/>
            <a:ext cx="859155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a:lnSpc>
                <a:spcPct val="90000"/>
              </a:lnSpc>
              <a:spcBef>
                <a:spcPts val="1500"/>
              </a:spcBef>
              <a:spcAft>
                <a:spcPts val="1200"/>
              </a:spcAft>
              <a:buClr>
                <a:srgbClr val="FF66CC"/>
              </a:buClr>
              <a:buSzPct val="10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dirty="0">
                <a:solidFill>
                  <a:schemeClr val="accent2"/>
                </a:solidFill>
                <a:latin typeface="华文中宋" pitchFamily="2" charset="-122"/>
                <a:ea typeface="华文中宋" pitchFamily="2" charset="-122"/>
              </a:rPr>
              <a:t>3. </a:t>
            </a:r>
            <a:r>
              <a:rPr lang="zh-CN" altLang="en-US" sz="2800" dirty="0">
                <a:solidFill>
                  <a:schemeClr val="accent2"/>
                </a:solidFill>
                <a:latin typeface="华文中宋" pitchFamily="2" charset="-122"/>
                <a:ea typeface="华文中宋" pitchFamily="2" charset="-122"/>
              </a:rPr>
              <a:t>增量</a:t>
            </a:r>
            <a:r>
              <a:rPr lang="zh-CN" sz="2800" dirty="0">
                <a:solidFill>
                  <a:schemeClr val="accent2"/>
                </a:solidFill>
                <a:latin typeface="华文中宋" pitchFamily="2" charset="-122"/>
                <a:ea typeface="华文中宋" pitchFamily="2" charset="-122"/>
              </a:rPr>
              <a:t>模型的缺点：</a:t>
            </a:r>
          </a:p>
          <a:p>
            <a:pPr defTabSz="449263">
              <a:lnSpc>
                <a:spcPct val="120000"/>
              </a:lnSpc>
              <a:spcBef>
                <a:spcPts val="600"/>
              </a:spcBef>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华文中宋" pitchFamily="2" charset="-122"/>
                <a:ea typeface="华文中宋" pitchFamily="2" charset="-122"/>
              </a:rPr>
              <a:t>      </a:t>
            </a:r>
            <a:r>
              <a:rPr lang="zh-CN" dirty="0">
                <a:solidFill>
                  <a:srgbClr val="000000"/>
                </a:solidFill>
                <a:latin typeface="华文中宋" pitchFamily="2" charset="-122"/>
                <a:ea typeface="华文中宋" pitchFamily="2" charset="-122"/>
              </a:rPr>
              <a:t>若软件系统的组装和拆卸性不强，或开发人员全局把握水平不高（没有数据库设计专家进行系统集成），或者客户不同意分阶段提交产品，或者开发人员过剩，都不宜采用这种模型。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53249">
                                            <p:txEl>
                                              <p:pRg st="0" end="0"/>
                                            </p:txEl>
                                          </p:spTgt>
                                        </p:tgtEl>
                                        <p:attrNameLst>
                                          <p:attrName>style.visibility</p:attrName>
                                        </p:attrNameLst>
                                      </p:cBhvr>
                                      <p:to>
                                        <p:strVal val="visible"/>
                                      </p:to>
                                    </p:set>
                                    <p:animEffect transition="in" filter="blinds(horizontal)">
                                      <p:cBhvr additive="repl">
                                        <p:cTn id="7" dur="500"/>
                                        <p:tgtEl>
                                          <p:spTgt spid="532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additive="repl">
                                        <p:cTn id="11" dur="1" fill="hold">
                                          <p:stCondLst>
                                            <p:cond delay="0"/>
                                          </p:stCondLst>
                                        </p:cTn>
                                        <p:tgtEl>
                                          <p:spTgt spid="53249">
                                            <p:txEl>
                                              <p:pRg st="1" end="1"/>
                                            </p:txEl>
                                          </p:spTgt>
                                        </p:tgtEl>
                                        <p:attrNameLst>
                                          <p:attrName>style.visibility</p:attrName>
                                        </p:attrNameLst>
                                      </p:cBhvr>
                                      <p:to>
                                        <p:strVal val="visible"/>
                                      </p:to>
                                    </p:set>
                                    <p:anim calcmode="lin" valueType="num">
                                      <p:cBhvr>
                                        <p:cTn id="12" dur="500" fill="hold"/>
                                        <p:tgtEl>
                                          <p:spTgt spid="53249">
                                            <p:txEl>
                                              <p:pRg st="1" end="1"/>
                                            </p:txEl>
                                          </p:spTgt>
                                        </p:tgtEl>
                                        <p:attrNameLst>
                                          <p:attrName>ppt_x</p:attrName>
                                        </p:attrNameLst>
                                      </p:cBhvr>
                                      <p:tavLst>
                                        <p:tav tm="100000">
                                          <p:val>
                                            <p:strVal val="#ppt_x"/>
                                          </p:val>
                                        </p:tav>
                                        <p:tav>
                                          <p:val>
                                            <p:strVal val="#ppt_x"/>
                                          </p:val>
                                        </p:tav>
                                      </p:tavLst>
                                    </p:anim>
                                    <p:anim calcmode="lin" valueType="num">
                                      <p:cBhvr>
                                        <p:cTn id="13" dur="500" fill="hold"/>
                                        <p:tgtEl>
                                          <p:spTgt spid="53249">
                                            <p:txEl>
                                              <p:pRg st="1" end="1"/>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ChangeArrowheads="1"/>
          </p:cNvSpPr>
          <p:nvPr/>
        </p:nvSpPr>
        <p:spPr bwMode="auto">
          <a:xfrm>
            <a:off x="395288" y="1052513"/>
            <a:ext cx="8280400" cy="51521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Clr>
                <a:schemeClr val="tx2"/>
              </a:buClr>
              <a:buFont typeface="Wingdings" pitchFamily="2" charset="2"/>
              <a:buNone/>
            </a:pPr>
            <a:r>
              <a:rPr kumimoji="1" lang="zh-CN" altLang="en-US" dirty="0">
                <a:solidFill>
                  <a:schemeClr val="bg2"/>
                </a:solidFill>
              </a:rPr>
              <a:t>        </a:t>
            </a:r>
            <a:r>
              <a:rPr kumimoji="1" lang="zh-CN" altLang="en-US" b="1" dirty="0">
                <a:highlight>
                  <a:srgbClr val="00FFFF"/>
                </a:highlight>
                <a:latin typeface="楷体_GB2312" pitchFamily="49" charset="-122"/>
              </a:rPr>
              <a:t>螺旋模型是风险驱动模型</a:t>
            </a:r>
            <a:r>
              <a:rPr kumimoji="1" lang="zh-CN" altLang="en-US" b="1" dirty="0">
                <a:latin typeface="楷体_GB2312" pitchFamily="49" charset="-122"/>
              </a:rPr>
              <a:t>，将开发过程分为几个螺旋周期，每个螺旋周期大致与瀑布模型相同。每个螺旋周期可分为四个工作步骤：</a:t>
            </a:r>
          </a:p>
          <a:p>
            <a:pPr>
              <a:spcBef>
                <a:spcPct val="10000"/>
              </a:spcBef>
              <a:buClr>
                <a:schemeClr val="tx2"/>
              </a:buClr>
              <a:buFont typeface="Wingdings" pitchFamily="2" charset="2"/>
              <a:buNone/>
            </a:pPr>
            <a:r>
              <a:rPr kumimoji="1" lang="zh-CN" altLang="en-US" b="1" dirty="0">
                <a:latin typeface="楷体_GB2312" pitchFamily="49" charset="-122"/>
              </a:rPr>
              <a:t>    </a:t>
            </a:r>
            <a:r>
              <a:rPr kumimoji="1" lang="en-US" altLang="zh-CN" b="1" dirty="0">
                <a:solidFill>
                  <a:schemeClr val="accent1">
                    <a:lumMod val="75000"/>
                  </a:schemeClr>
                </a:solidFill>
                <a:latin typeface="楷体_GB2312" pitchFamily="49" charset="-122"/>
              </a:rPr>
              <a:t>1</a:t>
            </a:r>
            <a:r>
              <a:rPr kumimoji="1" lang="zh-CN" altLang="en-US" b="1" dirty="0">
                <a:solidFill>
                  <a:schemeClr val="accent1">
                    <a:lumMod val="75000"/>
                  </a:schemeClr>
                </a:solidFill>
                <a:latin typeface="楷体_GB2312" pitchFamily="49" charset="-122"/>
              </a:rPr>
              <a:t>、制定计划：确定软件目标，选定实施方案，明确开发限制条件；</a:t>
            </a:r>
          </a:p>
          <a:p>
            <a:pPr>
              <a:spcBef>
                <a:spcPct val="10000"/>
              </a:spcBef>
              <a:buClr>
                <a:schemeClr val="tx2"/>
              </a:buClr>
              <a:buFont typeface="Wingdings" pitchFamily="2" charset="2"/>
              <a:buNone/>
            </a:pPr>
            <a:r>
              <a:rPr kumimoji="1" lang="zh-CN" altLang="en-US" b="1" dirty="0">
                <a:solidFill>
                  <a:schemeClr val="accent1">
                    <a:lumMod val="75000"/>
                  </a:schemeClr>
                </a:solidFill>
                <a:latin typeface="楷体_GB2312" pitchFamily="49" charset="-122"/>
              </a:rPr>
              <a:t>    </a:t>
            </a:r>
            <a:r>
              <a:rPr kumimoji="1" lang="en-US" altLang="zh-CN" b="1" dirty="0">
                <a:solidFill>
                  <a:schemeClr val="accent1">
                    <a:lumMod val="75000"/>
                  </a:schemeClr>
                </a:solidFill>
                <a:latin typeface="楷体_GB2312" pitchFamily="49" charset="-122"/>
              </a:rPr>
              <a:t>2</a:t>
            </a:r>
            <a:r>
              <a:rPr kumimoji="1" lang="zh-CN" altLang="en-US" b="1" dirty="0">
                <a:solidFill>
                  <a:schemeClr val="accent1">
                    <a:lumMod val="75000"/>
                  </a:schemeClr>
                </a:solidFill>
                <a:latin typeface="楷体_GB2312" pitchFamily="49" charset="-122"/>
              </a:rPr>
              <a:t>、风险分析：分析所选方案，识别风险和消除风险；</a:t>
            </a:r>
          </a:p>
          <a:p>
            <a:pPr>
              <a:spcBef>
                <a:spcPct val="10000"/>
              </a:spcBef>
              <a:buClr>
                <a:schemeClr val="tx2"/>
              </a:buClr>
              <a:buFont typeface="Wingdings" pitchFamily="2" charset="2"/>
              <a:buNone/>
            </a:pPr>
            <a:r>
              <a:rPr kumimoji="1" lang="zh-CN" altLang="en-US" b="1" dirty="0">
                <a:solidFill>
                  <a:schemeClr val="accent1">
                    <a:lumMod val="75000"/>
                  </a:schemeClr>
                </a:solidFill>
                <a:latin typeface="楷体_GB2312" pitchFamily="49" charset="-122"/>
              </a:rPr>
              <a:t>    </a:t>
            </a:r>
            <a:r>
              <a:rPr kumimoji="1" lang="en-US" altLang="zh-CN" b="1" dirty="0">
                <a:solidFill>
                  <a:schemeClr val="accent1">
                    <a:lumMod val="75000"/>
                  </a:schemeClr>
                </a:solidFill>
                <a:latin typeface="楷体_GB2312" pitchFamily="49" charset="-122"/>
              </a:rPr>
              <a:t>3</a:t>
            </a:r>
            <a:r>
              <a:rPr kumimoji="1" lang="zh-CN" altLang="en-US" b="1" dirty="0">
                <a:solidFill>
                  <a:schemeClr val="accent1">
                    <a:lumMod val="75000"/>
                  </a:schemeClr>
                </a:solidFill>
                <a:latin typeface="楷体_GB2312" pitchFamily="49" charset="-122"/>
              </a:rPr>
              <a:t>、开发实施：实施软件开发；</a:t>
            </a:r>
          </a:p>
          <a:p>
            <a:pPr>
              <a:spcBef>
                <a:spcPct val="10000"/>
              </a:spcBef>
              <a:buClr>
                <a:schemeClr val="tx2"/>
              </a:buClr>
              <a:buFont typeface="Wingdings" pitchFamily="2" charset="2"/>
              <a:buNone/>
            </a:pPr>
            <a:r>
              <a:rPr kumimoji="1" lang="zh-CN" altLang="en-US" b="1" dirty="0">
                <a:solidFill>
                  <a:schemeClr val="accent1">
                    <a:lumMod val="75000"/>
                  </a:schemeClr>
                </a:solidFill>
                <a:latin typeface="楷体_GB2312" pitchFamily="49" charset="-122"/>
              </a:rPr>
              <a:t>    </a:t>
            </a:r>
            <a:r>
              <a:rPr kumimoji="1" lang="en-US" altLang="zh-CN" b="1" dirty="0">
                <a:solidFill>
                  <a:schemeClr val="accent1">
                    <a:lumMod val="75000"/>
                  </a:schemeClr>
                </a:solidFill>
                <a:latin typeface="楷体_GB2312" pitchFamily="49" charset="-122"/>
              </a:rPr>
              <a:t>4</a:t>
            </a:r>
            <a:r>
              <a:rPr kumimoji="1" lang="zh-CN" altLang="en-US" b="1" dirty="0">
                <a:solidFill>
                  <a:schemeClr val="accent1">
                    <a:lumMod val="75000"/>
                  </a:schemeClr>
                </a:solidFill>
                <a:latin typeface="楷体_GB2312" pitchFamily="49" charset="-122"/>
              </a:rPr>
              <a:t>、用户评估：评价开发工作，提出修改意见。</a:t>
            </a:r>
          </a:p>
          <a:p>
            <a:pPr>
              <a:spcBef>
                <a:spcPct val="10000"/>
              </a:spcBef>
              <a:buClr>
                <a:schemeClr val="tx2"/>
              </a:buClr>
              <a:buFont typeface="Wingdings" pitchFamily="2" charset="2"/>
              <a:buNone/>
            </a:pPr>
            <a:r>
              <a:rPr kumimoji="1" lang="zh-CN" altLang="en-US" b="1" dirty="0">
                <a:latin typeface="楷体_GB2312" pitchFamily="49" charset="-122"/>
              </a:rPr>
              <a:t>   与增量模型的区别：</a:t>
            </a:r>
            <a:r>
              <a:rPr kumimoji="1" lang="zh-CN" altLang="en-US" b="1" dirty="0">
                <a:solidFill>
                  <a:srgbClr val="00B0F0"/>
                </a:solidFill>
                <a:latin typeface="楷体_GB2312" pitchFamily="49" charset="-122"/>
              </a:rPr>
              <a:t>增量模型的每一次结果都是可操作的系统，而螺旋模型的最后一个周期的结果才是可操作的。</a:t>
            </a:r>
          </a:p>
          <a:p>
            <a:pPr>
              <a:spcBef>
                <a:spcPct val="10000"/>
              </a:spcBef>
              <a:buClr>
                <a:schemeClr val="tx2"/>
              </a:buClr>
              <a:buFont typeface="Wingdings" pitchFamily="2" charset="2"/>
              <a:buNone/>
            </a:pPr>
            <a:r>
              <a:rPr kumimoji="1" lang="zh-CN" altLang="en-US" b="1" dirty="0">
                <a:latin typeface="楷体_GB2312" pitchFamily="49" charset="-122"/>
              </a:rPr>
              <a:t>   与原型模型的区别：开发原型模型重点在系统的功能。螺旋模型重点在系统的风险。</a:t>
            </a:r>
          </a:p>
          <a:p>
            <a:pPr>
              <a:spcBef>
                <a:spcPct val="10000"/>
              </a:spcBef>
              <a:buClr>
                <a:schemeClr val="tx2"/>
              </a:buClr>
              <a:buFont typeface="Wingdings" pitchFamily="2" charset="2"/>
              <a:buNone/>
            </a:pPr>
            <a:endParaRPr kumimoji="1" lang="zh-CN" altLang="en-US" b="1" dirty="0">
              <a:latin typeface="楷体_GB2312" pitchFamily="49" charset="-122"/>
            </a:endParaRPr>
          </a:p>
        </p:txBody>
      </p:sp>
      <p:sp>
        <p:nvSpPr>
          <p:cNvPr id="70659" name="Text Box 2"/>
          <p:cNvSpPr txBox="1">
            <a:spLocks noChangeArrowheads="1"/>
          </p:cNvSpPr>
          <p:nvPr/>
        </p:nvSpPr>
        <p:spPr bwMode="auto">
          <a:xfrm>
            <a:off x="38100" y="260350"/>
            <a:ext cx="6118225" cy="5191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altLang="en-US" sz="2800">
                <a:solidFill>
                  <a:schemeClr val="accent2"/>
                </a:solidFill>
                <a:latin typeface="华文中宋" pitchFamily="2" charset="-122"/>
                <a:ea typeface="华文中宋" pitchFamily="2" charset="-122"/>
              </a:rPr>
              <a:t>四、</a:t>
            </a:r>
            <a:r>
              <a:rPr lang="zh-CN" sz="2800">
                <a:solidFill>
                  <a:schemeClr val="accent2"/>
                </a:solidFill>
                <a:latin typeface="华文中宋" pitchFamily="2" charset="-122"/>
                <a:ea typeface="华文中宋" pitchFamily="2" charset="-122"/>
              </a:rPr>
              <a:t>螺旋模型（</a:t>
            </a:r>
            <a:r>
              <a:rPr lang="en-US" altLang="zh-CN" sz="2800">
                <a:solidFill>
                  <a:schemeClr val="accent2"/>
                </a:solidFill>
                <a:latin typeface="华文中宋" pitchFamily="2" charset="-122"/>
                <a:ea typeface="华文中宋" pitchFamily="2" charset="-122"/>
              </a:rPr>
              <a:t>Spiral Model</a:t>
            </a:r>
            <a:r>
              <a:rPr lang="zh-CN" sz="2800">
                <a:solidFill>
                  <a:schemeClr val="accent2"/>
                </a:solidFill>
                <a:latin typeface="华文中宋" pitchFamily="2" charset="-122"/>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slide(fromBottom)">
                                      <p:cBhvr>
                                        <p:cTn id="7" dur="500"/>
                                        <p:tgtEl>
                                          <p:spTgt spid="32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slide(fromBottom)">
                                      <p:cBhvr>
                                        <p:cTn id="12" dur="500"/>
                                        <p:tgtEl>
                                          <p:spTgt spid="32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25635">
                                            <p:txEl>
                                              <p:pRg st="2" end="2"/>
                                            </p:txEl>
                                          </p:spTgt>
                                        </p:tgtEl>
                                        <p:attrNameLst>
                                          <p:attrName>style.visibility</p:attrName>
                                        </p:attrNameLst>
                                      </p:cBhvr>
                                      <p:to>
                                        <p:strVal val="visible"/>
                                      </p:to>
                                    </p:set>
                                    <p:animEffect transition="in" filter="slide(fromBottom)">
                                      <p:cBhvr>
                                        <p:cTn id="17" dur="500"/>
                                        <p:tgtEl>
                                          <p:spTgt spid="325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5635">
                                            <p:txEl>
                                              <p:pRg st="3" end="3"/>
                                            </p:txEl>
                                          </p:spTgt>
                                        </p:tgtEl>
                                        <p:attrNameLst>
                                          <p:attrName>style.visibility</p:attrName>
                                        </p:attrNameLst>
                                      </p:cBhvr>
                                      <p:to>
                                        <p:strVal val="visible"/>
                                      </p:to>
                                    </p:set>
                                    <p:animEffect transition="in" filter="slide(fromBottom)">
                                      <p:cBhvr>
                                        <p:cTn id="22" dur="500"/>
                                        <p:tgtEl>
                                          <p:spTgt spid="325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25635">
                                            <p:txEl>
                                              <p:pRg st="4" end="4"/>
                                            </p:txEl>
                                          </p:spTgt>
                                        </p:tgtEl>
                                        <p:attrNameLst>
                                          <p:attrName>style.visibility</p:attrName>
                                        </p:attrNameLst>
                                      </p:cBhvr>
                                      <p:to>
                                        <p:strVal val="visible"/>
                                      </p:to>
                                    </p:set>
                                    <p:animEffect transition="in" filter="slide(fromBottom)">
                                      <p:cBhvr>
                                        <p:cTn id="27" dur="500"/>
                                        <p:tgtEl>
                                          <p:spTgt spid="325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25635">
                                            <p:txEl>
                                              <p:pRg st="5" end="5"/>
                                            </p:txEl>
                                          </p:spTgt>
                                        </p:tgtEl>
                                        <p:attrNameLst>
                                          <p:attrName>style.visibility</p:attrName>
                                        </p:attrNameLst>
                                      </p:cBhvr>
                                      <p:to>
                                        <p:strVal val="visible"/>
                                      </p:to>
                                    </p:set>
                                    <p:animEffect transition="in" filter="slide(fromBottom)">
                                      <p:cBhvr>
                                        <p:cTn id="32" dur="500"/>
                                        <p:tgtEl>
                                          <p:spTgt spid="3256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5635">
                                            <p:txEl>
                                              <p:pRg st="6" end="6"/>
                                            </p:txEl>
                                          </p:spTgt>
                                        </p:tgtEl>
                                        <p:attrNameLst>
                                          <p:attrName>style.visibility</p:attrName>
                                        </p:attrNameLst>
                                      </p:cBhvr>
                                      <p:to>
                                        <p:strVal val="visible"/>
                                      </p:to>
                                    </p:set>
                                    <p:animEffect transition="in" filter="slide(fromBottom)">
                                      <p:cBhvr>
                                        <p:cTn id="37" dur="500"/>
                                        <p:tgtEl>
                                          <p:spTgt spid="325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1"/>
          <p:cNvGraphicFramePr>
            <a:graphicFrameLocks noChangeAspect="1"/>
          </p:cNvGraphicFramePr>
          <p:nvPr/>
        </p:nvGraphicFramePr>
        <p:xfrm>
          <a:off x="611188" y="620713"/>
          <a:ext cx="7777162" cy="6183312"/>
        </p:xfrm>
        <a:graphic>
          <a:graphicData uri="http://schemas.openxmlformats.org/presentationml/2006/ole">
            <mc:AlternateContent xmlns:mc="http://schemas.openxmlformats.org/markup-compatibility/2006">
              <mc:Choice xmlns:v="urn:schemas-microsoft-com:vml" Requires="v">
                <p:oleObj r:id="rId3" imgW="6020640" imgH="5380952" progId="">
                  <p:embed/>
                </p:oleObj>
              </mc:Choice>
              <mc:Fallback>
                <p:oleObj r:id="rId3" imgW="6020640" imgH="5380952"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20713"/>
                        <a:ext cx="7777162" cy="6183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2-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bwMode="auto">
          <a:xfrm>
            <a:off x="468313" y="908050"/>
            <a:ext cx="8351837" cy="5222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subTitle" idx="4294967295"/>
          </p:nvPr>
        </p:nvSpPr>
        <p:spPr bwMode="auto">
          <a:xfrm>
            <a:off x="304800" y="819150"/>
            <a:ext cx="8534400" cy="56816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0" indent="279400" defTabSz="449263" eaLnBrk="1" hangingPunct="1">
              <a:lnSpc>
                <a:spcPct val="120000"/>
              </a:lnSpc>
              <a:spcBef>
                <a:spcPct val="0"/>
              </a:spcBef>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chemeClr val="accent2"/>
                </a:solidFill>
                <a:latin typeface="华文中宋" pitchFamily="2" charset="-122"/>
                <a:ea typeface="华文中宋" pitchFamily="2" charset="-122"/>
              </a:rPr>
              <a:t>1.</a:t>
            </a:r>
            <a:r>
              <a:rPr lang="zh-CN" altLang="en-US" sz="2400" b="0" dirty="0">
                <a:solidFill>
                  <a:schemeClr val="accent2"/>
                </a:solidFill>
                <a:latin typeface="华文中宋" pitchFamily="2" charset="-122"/>
                <a:ea typeface="华文中宋" pitchFamily="2" charset="-122"/>
              </a:rPr>
              <a:t>螺旋</a:t>
            </a:r>
            <a:r>
              <a:rPr lang="zh-CN" sz="2400" b="0" dirty="0">
                <a:solidFill>
                  <a:schemeClr val="accent2"/>
                </a:solidFill>
                <a:latin typeface="华文中宋" pitchFamily="2" charset="-122"/>
                <a:ea typeface="华文中宋" pitchFamily="2" charset="-122"/>
              </a:rPr>
              <a:t>模型的本意：</a:t>
            </a:r>
            <a:r>
              <a:rPr lang="zh-CN" sz="2400" b="0" dirty="0">
                <a:latin typeface="华文中宋" pitchFamily="2" charset="-122"/>
                <a:ea typeface="华文中宋" pitchFamily="2" charset="-122"/>
              </a:rPr>
              <a:t>使用原型及其他方法尽量降低风险</a:t>
            </a:r>
            <a:r>
              <a:rPr lang="zh-CN" altLang="en-US" sz="2400" b="0" dirty="0">
                <a:latin typeface="华文中宋" pitchFamily="2" charset="-122"/>
                <a:ea typeface="华文中宋" pitchFamily="2" charset="-122"/>
              </a:rPr>
              <a:t>。</a:t>
            </a:r>
            <a:endParaRPr lang="zh-CN" sz="2400" b="0" dirty="0">
              <a:latin typeface="华文中宋" pitchFamily="2" charset="-122"/>
              <a:ea typeface="华文中宋" pitchFamily="2" charset="-122"/>
            </a:endParaRPr>
          </a:p>
          <a:p>
            <a:pPr marL="0" indent="279400" defTabSz="449263" eaLnBrk="1" hangingPunct="1">
              <a:lnSpc>
                <a:spcPct val="120000"/>
              </a:lnSpc>
              <a:spcBef>
                <a:spcPts val="600"/>
              </a:spcBef>
              <a:spcAft>
                <a:spcPts val="6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chemeClr val="accent2"/>
                </a:solidFill>
                <a:latin typeface="华文中宋" pitchFamily="2" charset="-122"/>
                <a:ea typeface="华文中宋" pitchFamily="2" charset="-122"/>
              </a:rPr>
              <a:t>2.</a:t>
            </a:r>
            <a:r>
              <a:rPr lang="zh-CN" altLang="en-US" sz="2400" b="0" dirty="0">
                <a:solidFill>
                  <a:schemeClr val="accent2"/>
                </a:solidFill>
                <a:latin typeface="华文中宋" pitchFamily="2" charset="-122"/>
                <a:ea typeface="华文中宋" pitchFamily="2" charset="-122"/>
              </a:rPr>
              <a:t>螺旋</a:t>
            </a:r>
            <a:r>
              <a:rPr lang="zh-CN" sz="2400" b="0" dirty="0">
                <a:solidFill>
                  <a:schemeClr val="accent2"/>
                </a:solidFill>
                <a:latin typeface="华文中宋" pitchFamily="2" charset="-122"/>
                <a:ea typeface="华文中宋" pitchFamily="2" charset="-122"/>
              </a:rPr>
              <a:t>模型的优点：</a:t>
            </a:r>
          </a:p>
          <a:p>
            <a:pPr marL="0" indent="279400" defTabSz="449263" eaLnBrk="1" hangingPunct="1">
              <a:lnSpc>
                <a:spcPct val="12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1</a:t>
            </a:r>
            <a:r>
              <a:rPr lang="zh-CN" sz="2400" b="0" dirty="0">
                <a:latin typeface="华文中宋" pitchFamily="2" charset="-122"/>
                <a:ea typeface="华文中宋" pitchFamily="2" charset="-122"/>
              </a:rPr>
              <a:t>）有利于已有软件的重用</a:t>
            </a:r>
            <a:r>
              <a:rPr lang="zh-CN" altLang="en-US" sz="2400" b="0" dirty="0">
                <a:latin typeface="华文中宋" pitchFamily="2" charset="-122"/>
                <a:ea typeface="华文中宋" pitchFamily="2" charset="-122"/>
              </a:rPr>
              <a:t>；</a:t>
            </a:r>
            <a:endParaRPr lang="zh-CN" sz="2400" b="0" dirty="0">
              <a:latin typeface="华文中宋" pitchFamily="2" charset="-122"/>
              <a:ea typeface="华文中宋" pitchFamily="2" charset="-122"/>
            </a:endParaRPr>
          </a:p>
          <a:p>
            <a:pPr marL="0" indent="279400" defTabSz="449263" eaLnBrk="1" hangingPunct="1">
              <a:lnSpc>
                <a:spcPct val="12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2</a:t>
            </a:r>
            <a:r>
              <a:rPr lang="zh-CN" sz="2400" b="0" dirty="0">
                <a:latin typeface="华文中宋" pitchFamily="2" charset="-122"/>
                <a:ea typeface="华文中宋" pitchFamily="2" charset="-122"/>
              </a:rPr>
              <a:t>）有助于把软件质量作为软件开发的一个重要目标</a:t>
            </a:r>
            <a:r>
              <a:rPr lang="zh-CN" altLang="en-US" sz="2400" b="0" dirty="0">
                <a:latin typeface="华文中宋" pitchFamily="2" charset="-122"/>
                <a:ea typeface="华文中宋" pitchFamily="2" charset="-122"/>
              </a:rPr>
              <a:t>；</a:t>
            </a:r>
            <a:endParaRPr lang="zh-CN" sz="2400" b="0" dirty="0">
              <a:latin typeface="华文中宋" pitchFamily="2" charset="-122"/>
              <a:ea typeface="华文中宋" pitchFamily="2" charset="-122"/>
            </a:endParaRPr>
          </a:p>
          <a:p>
            <a:pPr marL="0" indent="279400" defTabSz="449263" eaLnBrk="1" hangingPunct="1">
              <a:lnSpc>
                <a:spcPct val="12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3</a:t>
            </a:r>
            <a:r>
              <a:rPr lang="zh-CN" sz="2400" b="0" dirty="0">
                <a:latin typeface="华文中宋" pitchFamily="2" charset="-122"/>
                <a:ea typeface="华文中宋" pitchFamily="2" charset="-122"/>
              </a:rPr>
              <a:t>）减少了过多测试或测试不足所带来的风险</a:t>
            </a:r>
            <a:r>
              <a:rPr lang="zh-CN" altLang="en-US" sz="2400" b="0" dirty="0">
                <a:latin typeface="华文中宋" pitchFamily="2" charset="-122"/>
                <a:ea typeface="华文中宋" pitchFamily="2" charset="-122"/>
              </a:rPr>
              <a:t>；</a:t>
            </a:r>
            <a:endParaRPr lang="zh-CN" sz="2400" b="0" dirty="0">
              <a:latin typeface="华文中宋" pitchFamily="2" charset="-122"/>
              <a:ea typeface="华文中宋" pitchFamily="2" charset="-122"/>
            </a:endParaRPr>
          </a:p>
          <a:p>
            <a:pPr marL="0" indent="279400" defTabSz="449263" eaLnBrk="1" hangingPunct="1">
              <a:lnSpc>
                <a:spcPct val="12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400" b="0" dirty="0">
                <a:latin typeface="华文中宋" pitchFamily="2" charset="-122"/>
                <a:ea typeface="华文中宋" pitchFamily="2" charset="-122"/>
              </a:rPr>
              <a:t>（</a:t>
            </a:r>
            <a:r>
              <a:rPr lang="en-US" altLang="zh-CN" sz="2400" b="0" dirty="0">
                <a:latin typeface="华文中宋" pitchFamily="2" charset="-122"/>
                <a:ea typeface="华文中宋" pitchFamily="2" charset="-122"/>
              </a:rPr>
              <a:t>4</a:t>
            </a:r>
            <a:r>
              <a:rPr lang="zh-CN" sz="2400" b="0" dirty="0">
                <a:latin typeface="华文中宋" pitchFamily="2" charset="-122"/>
                <a:ea typeface="华文中宋" pitchFamily="2" charset="-122"/>
              </a:rPr>
              <a:t>）软件维护与软件开发没有本质区别</a:t>
            </a:r>
            <a:r>
              <a:rPr lang="zh-CN" altLang="en-US" sz="2400" b="0" dirty="0">
                <a:latin typeface="华文中宋" pitchFamily="2" charset="-122"/>
                <a:ea typeface="华文中宋" pitchFamily="2" charset="-122"/>
              </a:rPr>
              <a:t>。</a:t>
            </a:r>
            <a:endParaRPr lang="zh-CN" sz="2400" b="0" dirty="0">
              <a:latin typeface="华文中宋" pitchFamily="2" charset="-122"/>
              <a:ea typeface="华文中宋" pitchFamily="2" charset="-122"/>
            </a:endParaRPr>
          </a:p>
          <a:p>
            <a:pPr marL="0" indent="279400" defTabSz="449263" eaLnBrk="1" hangingPunct="1">
              <a:lnSpc>
                <a:spcPct val="120000"/>
              </a:lnSpc>
              <a:spcBef>
                <a:spcPts val="600"/>
              </a:spcBef>
              <a:spcAft>
                <a:spcPts val="600"/>
              </a:spcAft>
              <a:buClr>
                <a:srgbClr val="FF66CC"/>
              </a:buClr>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solidFill>
                  <a:schemeClr val="accent2"/>
                </a:solidFill>
                <a:latin typeface="华文中宋" pitchFamily="2" charset="-122"/>
                <a:ea typeface="华文中宋" pitchFamily="2" charset="-122"/>
              </a:rPr>
              <a:t>3. </a:t>
            </a:r>
            <a:r>
              <a:rPr lang="zh-CN" altLang="en-US" sz="2400" b="0" dirty="0">
                <a:solidFill>
                  <a:schemeClr val="accent2"/>
                </a:solidFill>
                <a:latin typeface="华文中宋" pitchFamily="2" charset="-122"/>
                <a:ea typeface="华文中宋" pitchFamily="2" charset="-122"/>
              </a:rPr>
              <a:t>螺旋</a:t>
            </a:r>
            <a:r>
              <a:rPr lang="zh-CN" sz="2400" b="0" dirty="0">
                <a:solidFill>
                  <a:schemeClr val="accent2"/>
                </a:solidFill>
                <a:latin typeface="华文中宋" pitchFamily="2" charset="-122"/>
                <a:ea typeface="华文中宋" pitchFamily="2" charset="-122"/>
              </a:rPr>
              <a:t>模型的局限：</a:t>
            </a:r>
          </a:p>
          <a:p>
            <a:pPr marL="0" indent="279400" defTabSz="449263" eaLnBrk="1" hangingPunct="1">
              <a:lnSpc>
                <a:spcPct val="120000"/>
              </a:lnSpc>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0" dirty="0">
                <a:latin typeface="华文中宋" pitchFamily="2" charset="-122"/>
                <a:ea typeface="华文中宋" pitchFamily="2" charset="-122"/>
              </a:rPr>
              <a:t>    </a:t>
            </a:r>
            <a:r>
              <a:rPr lang="zh-CN" sz="2400" b="0" dirty="0">
                <a:latin typeface="华文中宋" pitchFamily="2" charset="-122"/>
                <a:ea typeface="华文中宋" pitchFamily="2" charset="-122"/>
              </a:rPr>
              <a:t>使用螺旋模型开发软件，要求软件开发人员具有丰富的风险评估知识和经验</a:t>
            </a:r>
            <a:r>
              <a:rPr lang="zh-CN" altLang="en-US" sz="2400" b="0" dirty="0">
                <a:latin typeface="华文中宋" pitchFamily="2" charset="-122"/>
                <a:ea typeface="华文中宋" pitchFamily="2" charset="-122"/>
              </a:rPr>
              <a:t>。</a:t>
            </a:r>
            <a:endParaRPr lang="zh-CN" sz="2400" b="0" dirty="0">
              <a:latin typeface="华文中宋" pitchFamily="2" charset="-122"/>
              <a:ea typeface="华文中宋"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908175" y="981075"/>
          <a:ext cx="1728788" cy="2303463"/>
        </p:xfrm>
        <a:graphic>
          <a:graphicData uri="http://schemas.openxmlformats.org/presentationml/2006/ole">
            <mc:AlternateContent xmlns:mc="http://schemas.openxmlformats.org/markup-compatibility/2006">
              <mc:Choice xmlns:v="urn:schemas-microsoft-com:vml" Requires="v">
                <p:oleObj r:id="rId3" imgW="3419952" imgH="4791744" progId="">
                  <p:embed/>
                </p:oleObj>
              </mc:Choice>
              <mc:Fallback>
                <p:oleObj r:id="rId3" imgW="3419952" imgH="479174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981075"/>
                        <a:ext cx="1728788" cy="2303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
          <p:cNvGraphicFramePr>
            <a:graphicFrameLocks noChangeAspect="1"/>
          </p:cNvGraphicFramePr>
          <p:nvPr/>
        </p:nvGraphicFramePr>
        <p:xfrm>
          <a:off x="179388" y="977900"/>
          <a:ext cx="1673225" cy="2343150"/>
        </p:xfrm>
        <a:graphic>
          <a:graphicData uri="http://schemas.openxmlformats.org/presentationml/2006/ole">
            <mc:AlternateContent xmlns:mc="http://schemas.openxmlformats.org/markup-compatibility/2006">
              <mc:Choice xmlns:v="urn:schemas-microsoft-com:vml" Requires="v">
                <p:oleObj r:id="rId5" imgW="3352381" imgH="4695238" progId="">
                  <p:embed/>
                </p:oleObj>
              </mc:Choice>
              <mc:Fallback>
                <p:oleObj r:id="rId5" imgW="3352381" imgH="4695238"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977900"/>
                        <a:ext cx="1673225" cy="234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nvGraphicFramePr>
        <p:xfrm>
          <a:off x="220663" y="3519488"/>
          <a:ext cx="1671637" cy="2411412"/>
        </p:xfrm>
        <a:graphic>
          <a:graphicData uri="http://schemas.openxmlformats.org/presentationml/2006/ole">
            <mc:AlternateContent xmlns:mc="http://schemas.openxmlformats.org/markup-compatibility/2006">
              <mc:Choice xmlns:v="urn:schemas-microsoft-com:vml" Requires="v">
                <p:oleObj r:id="rId7" imgW="2857899" imgH="4277322" progId="">
                  <p:embed/>
                </p:oleObj>
              </mc:Choice>
              <mc:Fallback>
                <p:oleObj r:id="rId7" imgW="2857899" imgH="4277322"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663" y="3519488"/>
                        <a:ext cx="1671637" cy="2411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nvGraphicFramePr>
        <p:xfrm>
          <a:off x="5475288" y="981075"/>
          <a:ext cx="1673225" cy="2343150"/>
        </p:xfrm>
        <a:graphic>
          <a:graphicData uri="http://schemas.openxmlformats.org/presentationml/2006/ole">
            <mc:AlternateContent xmlns:mc="http://schemas.openxmlformats.org/markup-compatibility/2006">
              <mc:Choice xmlns:v="urn:schemas-microsoft-com:vml" Requires="v">
                <p:oleObj r:id="rId9" imgW="3438095" imgH="4409524" progId="">
                  <p:embed/>
                </p:oleObj>
              </mc:Choice>
              <mc:Fallback>
                <p:oleObj r:id="rId9" imgW="3438095" imgH="4409524" progId="">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5288" y="981075"/>
                        <a:ext cx="1673225" cy="234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6"/>
          <p:cNvGraphicFramePr>
            <a:graphicFrameLocks noChangeAspect="1"/>
          </p:cNvGraphicFramePr>
          <p:nvPr/>
        </p:nvGraphicFramePr>
        <p:xfrm>
          <a:off x="3702050" y="987425"/>
          <a:ext cx="1671638" cy="2332038"/>
        </p:xfrm>
        <a:graphic>
          <a:graphicData uri="http://schemas.openxmlformats.org/presentationml/2006/ole">
            <mc:AlternateContent xmlns:mc="http://schemas.openxmlformats.org/markup-compatibility/2006">
              <mc:Choice xmlns:v="urn:schemas-microsoft-com:vml" Requires="v">
                <p:oleObj r:id="rId11" imgW="3428571" imgH="4780952" progId="">
                  <p:embed/>
                </p:oleObj>
              </mc:Choice>
              <mc:Fallback>
                <p:oleObj r:id="rId11" imgW="3428571" imgH="4780952" progId="">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2050" y="987425"/>
                        <a:ext cx="1671638" cy="2332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7"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46938" y="949325"/>
            <a:ext cx="1671637" cy="2357438"/>
          </a:xfrm>
          <a:prstGeom prst="rect">
            <a:avLst/>
          </a:prstGeom>
          <a:noFill/>
          <a:ln w="9360" cap="sq">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0248" name="Object 7"/>
          <p:cNvGraphicFramePr>
            <a:graphicFrameLocks noChangeAspect="1"/>
          </p:cNvGraphicFramePr>
          <p:nvPr/>
        </p:nvGraphicFramePr>
        <p:xfrm>
          <a:off x="7248525" y="3543300"/>
          <a:ext cx="1670050" cy="2343150"/>
        </p:xfrm>
        <a:graphic>
          <a:graphicData uri="http://schemas.openxmlformats.org/presentationml/2006/ole">
            <mc:AlternateContent xmlns:mc="http://schemas.openxmlformats.org/markup-compatibility/2006">
              <mc:Choice xmlns:v="urn:schemas-microsoft-com:vml" Requires="v">
                <p:oleObj r:id="rId14" imgW="3648584" imgH="5114286" progId="">
                  <p:embed/>
                </p:oleObj>
              </mc:Choice>
              <mc:Fallback>
                <p:oleObj r:id="rId14" imgW="3648584" imgH="5114286" progId="">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48525" y="3543300"/>
                        <a:ext cx="1670050" cy="234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9"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3225" y="3519488"/>
            <a:ext cx="1671638"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aphicFrame>
        <p:nvGraphicFramePr>
          <p:cNvPr id="10250" name="Object 8"/>
          <p:cNvGraphicFramePr>
            <a:graphicFrameLocks noChangeAspect="1"/>
          </p:cNvGraphicFramePr>
          <p:nvPr/>
        </p:nvGraphicFramePr>
        <p:xfrm>
          <a:off x="1966913" y="3540125"/>
          <a:ext cx="1671637" cy="2346325"/>
        </p:xfrm>
        <a:graphic>
          <a:graphicData uri="http://schemas.openxmlformats.org/presentationml/2006/ole">
            <mc:AlternateContent xmlns:mc="http://schemas.openxmlformats.org/markup-compatibility/2006">
              <mc:Choice xmlns:v="urn:schemas-microsoft-com:vml" Requires="v">
                <p:oleObj r:id="rId17" imgW="3409524" imgH="4780952" progId="">
                  <p:embed/>
                </p:oleObj>
              </mc:Choice>
              <mc:Fallback>
                <p:oleObj r:id="rId17" imgW="3409524" imgH="4780952" progId="">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6913" y="3540125"/>
                        <a:ext cx="1671637" cy="234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9"/>
          <p:cNvGraphicFramePr>
            <a:graphicFrameLocks noChangeAspect="1"/>
          </p:cNvGraphicFramePr>
          <p:nvPr/>
        </p:nvGraphicFramePr>
        <p:xfrm>
          <a:off x="3722688" y="3541713"/>
          <a:ext cx="1671637" cy="2343150"/>
        </p:xfrm>
        <a:graphic>
          <a:graphicData uri="http://schemas.openxmlformats.org/presentationml/2006/ole">
            <mc:AlternateContent xmlns:mc="http://schemas.openxmlformats.org/markup-compatibility/2006">
              <mc:Choice xmlns:v="urn:schemas-microsoft-com:vml" Requires="v">
                <p:oleObj r:id="rId19" imgW="3400900" imgH="4447619" progId="">
                  <p:embed/>
                </p:oleObj>
              </mc:Choice>
              <mc:Fallback>
                <p:oleObj r:id="rId19" imgW="3400900" imgH="4447619" progId="">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22688" y="3541713"/>
                        <a:ext cx="1671637" cy="234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idx="4294967295"/>
          </p:nvPr>
        </p:nvSpPr>
        <p:spPr bwMode="auto">
          <a:xfrm>
            <a:off x="323850" y="260350"/>
            <a:ext cx="2592388" cy="519113"/>
          </a:xfrm>
          <a:prstGeom prst="rect">
            <a:avLst/>
          </a:prstGeom>
          <a:solidFill>
            <a:schemeClr val="bg1"/>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b="0">
                <a:solidFill>
                  <a:schemeClr val="accent2"/>
                </a:solidFill>
                <a:latin typeface="华文中宋" pitchFamily="2" charset="-122"/>
                <a:ea typeface="华文中宋" pitchFamily="2" charset="-122"/>
              </a:rPr>
              <a:t> </a:t>
            </a:r>
            <a:r>
              <a:rPr lang="zh-CN" altLang="en-US" sz="2800" b="0">
                <a:solidFill>
                  <a:schemeClr val="accent2"/>
                </a:solidFill>
                <a:latin typeface="华文中宋" pitchFamily="2" charset="-122"/>
                <a:ea typeface="华文中宋" pitchFamily="2" charset="-122"/>
              </a:rPr>
              <a:t>五、喷泉模型 </a:t>
            </a:r>
          </a:p>
        </p:txBody>
      </p:sp>
      <p:sp>
        <p:nvSpPr>
          <p:cNvPr id="74755" name="Rectangle 5"/>
          <p:cNvSpPr>
            <a:spLocks noGrp="1" noChangeArrowheads="1"/>
          </p:cNvSpPr>
          <p:nvPr>
            <p:ph type="body" idx="4294967295"/>
          </p:nvPr>
        </p:nvSpPr>
        <p:spPr bwMode="auto">
          <a:xfrm>
            <a:off x="250825" y="1484313"/>
            <a:ext cx="8569325" cy="2303708"/>
          </a:xfrm>
          <a:prstGeom prst="rect">
            <a:avLst/>
          </a:prstGeom>
          <a:noFill/>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20000"/>
              </a:lnSpc>
              <a:spcBef>
                <a:spcPct val="10000"/>
              </a:spcBef>
              <a:buClr>
                <a:schemeClr val="tx2"/>
              </a:buClr>
              <a:buFont typeface="Wingdings" pitchFamily="2" charset="2"/>
              <a:buNone/>
            </a:pPr>
            <a:r>
              <a:rPr kumimoji="1" lang="zh-CN" altLang="en-US" sz="2400" dirty="0">
                <a:latin typeface="楷体_GB2312" pitchFamily="49" charset="-122"/>
              </a:rPr>
              <a:t>●软件生命周期模型可以按</a:t>
            </a:r>
            <a:r>
              <a:rPr kumimoji="1" lang="zh-CN" altLang="en-US" sz="2400" dirty="0">
                <a:solidFill>
                  <a:srgbClr val="00B0F0"/>
                </a:solidFill>
                <a:latin typeface="楷体_GB2312" pitchFamily="49" charset="-122"/>
              </a:rPr>
              <a:t>瀑布模型</a:t>
            </a:r>
            <a:r>
              <a:rPr kumimoji="1" lang="zh-CN" altLang="en-US" sz="2400" dirty="0">
                <a:latin typeface="楷体_GB2312" pitchFamily="49" charset="-122"/>
              </a:rPr>
              <a:t>，</a:t>
            </a:r>
            <a:r>
              <a:rPr kumimoji="1" lang="zh-CN" altLang="en-US" sz="2400" dirty="0">
                <a:highlight>
                  <a:srgbClr val="00FFFF"/>
                </a:highlight>
                <a:latin typeface="楷体_GB2312" pitchFamily="49" charset="-122"/>
              </a:rPr>
              <a:t>先进行分析，后进行设计</a:t>
            </a:r>
            <a:r>
              <a:rPr kumimoji="1" lang="zh-CN" altLang="en-US" sz="2400" dirty="0">
                <a:latin typeface="楷体_GB2312" pitchFamily="49" charset="-122"/>
              </a:rPr>
              <a:t>；也可以按螺旋模型或增量模型，交替地进行分析和设计。不过更能体现两者之间关系特点的是近几年提出的喷泉模型。</a:t>
            </a:r>
          </a:p>
          <a:p>
            <a:pPr marL="0" indent="0" eaLnBrk="1" hangingPunct="1">
              <a:lnSpc>
                <a:spcPct val="120000"/>
              </a:lnSpc>
              <a:spcBef>
                <a:spcPct val="10000"/>
              </a:spcBef>
              <a:buClr>
                <a:schemeClr val="tx2"/>
              </a:buClr>
              <a:buFont typeface="Wingdings" pitchFamily="2" charset="2"/>
              <a:buNone/>
            </a:pPr>
            <a:r>
              <a:rPr kumimoji="1" lang="zh-CN" altLang="en-US" sz="2400" dirty="0">
                <a:latin typeface="楷体_GB2312" pitchFamily="49" charset="-122"/>
              </a:rPr>
              <a:t>●</a:t>
            </a:r>
            <a:r>
              <a:rPr kumimoji="1" lang="zh-CN" altLang="en-US" sz="2400" dirty="0">
                <a:solidFill>
                  <a:srgbClr val="00B0F0"/>
                </a:solidFill>
                <a:latin typeface="楷体_GB2312" pitchFamily="49" charset="-122"/>
              </a:rPr>
              <a:t>喷泉模型</a:t>
            </a:r>
            <a:r>
              <a:rPr kumimoji="1" lang="zh-CN" altLang="en-US" sz="2400" dirty="0">
                <a:highlight>
                  <a:srgbClr val="00FFFF"/>
                </a:highlight>
                <a:latin typeface="楷体_GB2312" pitchFamily="49" charset="-122"/>
              </a:rPr>
              <a:t>以面向对象的软件开发方法为基础，以用户需求为动力，以对象作为驱动的模型</a:t>
            </a:r>
            <a:r>
              <a:rPr kumimoji="1" lang="zh-CN" altLang="en-US" sz="2400" dirty="0">
                <a:latin typeface="楷体_GB2312" pitchFamily="49" charset="-122"/>
              </a:rPr>
              <a:t>。它适合于面向对象的开发方法。</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39750" y="620713"/>
            <a:ext cx="2314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ea typeface="宋体" pitchFamily="2" charset="-122"/>
              </a:defRPr>
            </a:lvl9pPr>
          </a:lstStyle>
          <a:p>
            <a:pPr eaLnBrk="1" hangingPunct="1">
              <a:buSzPct val="100000"/>
            </a:pPr>
            <a:r>
              <a:rPr lang="zh-CN" altLang="en-US" sz="2800">
                <a:solidFill>
                  <a:schemeClr val="accent2"/>
                </a:solidFill>
                <a:latin typeface="华文中宋" pitchFamily="2" charset="-122"/>
                <a:ea typeface="华文中宋" pitchFamily="2" charset="-122"/>
              </a:rPr>
              <a:t>五、</a:t>
            </a:r>
            <a:r>
              <a:rPr lang="zh-CN" sz="2800">
                <a:solidFill>
                  <a:schemeClr val="accent2"/>
                </a:solidFill>
                <a:latin typeface="华文中宋" pitchFamily="2" charset="-122"/>
                <a:ea typeface="华文中宋" pitchFamily="2" charset="-122"/>
              </a:rPr>
              <a:t>喷泉模型</a:t>
            </a:r>
          </a:p>
        </p:txBody>
      </p:sp>
      <p:pic>
        <p:nvPicPr>
          <p:cNvPr id="75779" name="Picture 6" descr="rj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714375"/>
            <a:ext cx="4071938"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AutoShape 5"/>
          <p:cNvSpPr>
            <a:spLocks noChangeArrowheads="1"/>
          </p:cNvSpPr>
          <p:nvPr/>
        </p:nvSpPr>
        <p:spPr bwMode="auto">
          <a:xfrm>
            <a:off x="250825" y="1773238"/>
            <a:ext cx="2232025" cy="4032250"/>
          </a:xfrm>
          <a:prstGeom prst="wedgeRoundRectCallout">
            <a:avLst>
              <a:gd name="adj1" fmla="val 119417"/>
              <a:gd name="adj2" fmla="val 394"/>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t>喷泉模型是面向对象方法的常用模型。</a:t>
            </a:r>
            <a:r>
              <a:rPr lang="zh-CN" altLang="en-US" dirty="0">
                <a:highlight>
                  <a:srgbClr val="00FFFF"/>
                </a:highlight>
              </a:rPr>
              <a:t>图中两个圈圈相互重叠说明两个阶段有交迭</a:t>
            </a:r>
            <a:r>
              <a:rPr lang="zh-CN" altLang="en-US" dirty="0"/>
              <a:t>。圆圈内向下的箭头表示该阶段内的迭代（求精）</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6802" name="Rectangle 5"/>
          <p:cNvSpPr>
            <a:spLocks noChangeArrowheads="1"/>
          </p:cNvSpPr>
          <p:nvPr/>
        </p:nvSpPr>
        <p:spPr bwMode="auto">
          <a:xfrm>
            <a:off x="107950" y="115888"/>
            <a:ext cx="8893175" cy="6664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buClr>
                <a:schemeClr val="tx2"/>
              </a:buClr>
              <a:buFont typeface="Wingdings" pitchFamily="2" charset="2"/>
              <a:buNone/>
            </a:pPr>
            <a:r>
              <a:rPr kumimoji="1" lang="zh-CN" altLang="en-US" b="1" dirty="0">
                <a:latin typeface="楷体_GB2312" pitchFamily="49" charset="-122"/>
              </a:rPr>
              <a:t>喷泉模型的特点：</a:t>
            </a:r>
          </a:p>
          <a:p>
            <a:pPr>
              <a:lnSpc>
                <a:spcPct val="110000"/>
              </a:lnSpc>
              <a:spcBef>
                <a:spcPct val="10000"/>
              </a:spcBef>
              <a:buClr>
                <a:schemeClr val="tx2"/>
              </a:buClr>
              <a:buFont typeface="Wingdings" pitchFamily="2" charset="2"/>
              <a:buNone/>
            </a:pPr>
            <a:r>
              <a:rPr kumimoji="1" lang="zh-CN" altLang="en-US" b="1" dirty="0">
                <a:latin typeface="楷体_GB2312" pitchFamily="49" charset="-122"/>
              </a:rPr>
              <a:t>（</a:t>
            </a:r>
            <a:r>
              <a:rPr kumimoji="1" lang="en-US" altLang="zh-CN" b="1" dirty="0">
                <a:solidFill>
                  <a:srgbClr val="00B0F0"/>
                </a:solidFill>
                <a:latin typeface="楷体_GB2312" pitchFamily="49" charset="-122"/>
              </a:rPr>
              <a:t>1</a:t>
            </a:r>
            <a:r>
              <a:rPr kumimoji="1" lang="zh-CN" altLang="en-US" b="1" dirty="0">
                <a:solidFill>
                  <a:srgbClr val="00B0F0"/>
                </a:solidFill>
                <a:latin typeface="楷体_GB2312" pitchFamily="49" charset="-122"/>
              </a:rPr>
              <a:t>）模型规定软件开发过程有</a:t>
            </a:r>
            <a:r>
              <a:rPr kumimoji="1" lang="en-US" altLang="zh-CN" b="1" dirty="0">
                <a:solidFill>
                  <a:srgbClr val="00B0F0"/>
                </a:solidFill>
                <a:latin typeface="楷体_GB2312" pitchFamily="49" charset="-122"/>
              </a:rPr>
              <a:t>5</a:t>
            </a:r>
            <a:r>
              <a:rPr kumimoji="1" lang="zh-CN" altLang="en-US" b="1" dirty="0">
                <a:solidFill>
                  <a:srgbClr val="00B0F0"/>
                </a:solidFill>
                <a:latin typeface="楷体_GB2312" pitchFamily="49" charset="-122"/>
              </a:rPr>
              <a:t>个阶段，即</a:t>
            </a:r>
            <a:r>
              <a:rPr kumimoji="1" lang="zh-CN" altLang="en-US" b="1" dirty="0">
                <a:solidFill>
                  <a:srgbClr val="FF0000"/>
                </a:solidFill>
                <a:latin typeface="楷体_GB2312" pitchFamily="49" charset="-122"/>
              </a:rPr>
              <a:t>分析、设计、实现、测试与集成</a:t>
            </a:r>
            <a:r>
              <a:rPr kumimoji="1" lang="zh-CN" altLang="en-US" b="1" dirty="0">
                <a:solidFill>
                  <a:srgbClr val="00B0F0"/>
                </a:solidFill>
                <a:latin typeface="楷体_GB2312" pitchFamily="49" charset="-122"/>
              </a:rPr>
              <a:t>。</a:t>
            </a:r>
          </a:p>
          <a:p>
            <a:pPr>
              <a:lnSpc>
                <a:spcPct val="110000"/>
              </a:lnSpc>
              <a:spcBef>
                <a:spcPct val="10000"/>
              </a:spcBef>
              <a:buClr>
                <a:schemeClr val="tx2"/>
              </a:buClr>
              <a:buFont typeface="Wingdings" pitchFamily="2" charset="2"/>
              <a:buNone/>
            </a:pPr>
            <a:r>
              <a:rPr kumimoji="1" lang="zh-CN" altLang="en-US" b="1" dirty="0">
                <a:solidFill>
                  <a:srgbClr val="00B0F0"/>
                </a:solidFill>
                <a:latin typeface="楷体_GB2312" pitchFamily="49" charset="-122"/>
              </a:rPr>
              <a:t>（</a:t>
            </a:r>
            <a:r>
              <a:rPr kumimoji="1" lang="en-US" altLang="zh-CN" b="1" dirty="0">
                <a:solidFill>
                  <a:srgbClr val="00B0F0"/>
                </a:solidFill>
                <a:latin typeface="楷体_GB2312" pitchFamily="49" charset="-122"/>
              </a:rPr>
              <a:t>2</a:t>
            </a:r>
            <a:r>
              <a:rPr kumimoji="1" lang="zh-CN" altLang="en-US" b="1" dirty="0">
                <a:solidFill>
                  <a:srgbClr val="00B0F0"/>
                </a:solidFill>
                <a:latin typeface="楷体_GB2312" pitchFamily="49" charset="-122"/>
              </a:rPr>
              <a:t>）模型</a:t>
            </a:r>
            <a:r>
              <a:rPr kumimoji="1" lang="zh-CN" altLang="en-US" b="1" dirty="0">
                <a:solidFill>
                  <a:schemeClr val="accent5">
                    <a:lumMod val="50000"/>
                  </a:schemeClr>
                </a:solidFill>
                <a:latin typeface="楷体_GB2312" pitchFamily="49" charset="-122"/>
              </a:rPr>
              <a:t>从高层返回低层无资源消耗</a:t>
            </a:r>
            <a:r>
              <a:rPr kumimoji="1" lang="zh-CN" altLang="en-US" b="1" dirty="0">
                <a:solidFill>
                  <a:srgbClr val="00B0F0"/>
                </a:solidFill>
                <a:latin typeface="楷体_GB2312" pitchFamily="49" charset="-122"/>
              </a:rPr>
              <a:t>，反映了软件过程迭代的自然特性。</a:t>
            </a:r>
          </a:p>
          <a:p>
            <a:pPr>
              <a:lnSpc>
                <a:spcPct val="110000"/>
              </a:lnSpc>
              <a:spcBef>
                <a:spcPct val="10000"/>
              </a:spcBef>
              <a:buClr>
                <a:schemeClr val="tx2"/>
              </a:buClr>
              <a:buFont typeface="Wingdings" pitchFamily="2" charset="2"/>
              <a:buNone/>
            </a:pPr>
            <a:r>
              <a:rPr kumimoji="1" lang="zh-CN" altLang="en-US" b="1" dirty="0">
                <a:solidFill>
                  <a:srgbClr val="00B0F0"/>
                </a:solidFill>
                <a:latin typeface="楷体_GB2312" pitchFamily="49" charset="-122"/>
              </a:rPr>
              <a:t>（</a:t>
            </a:r>
            <a:r>
              <a:rPr kumimoji="1" lang="en-US" altLang="zh-CN" b="1" dirty="0">
                <a:solidFill>
                  <a:srgbClr val="00B0F0"/>
                </a:solidFill>
                <a:latin typeface="楷体_GB2312" pitchFamily="49" charset="-122"/>
              </a:rPr>
              <a:t>3</a:t>
            </a:r>
            <a:r>
              <a:rPr kumimoji="1" lang="zh-CN" altLang="en-US" b="1" dirty="0">
                <a:solidFill>
                  <a:srgbClr val="00B0F0"/>
                </a:solidFill>
                <a:latin typeface="楷体_GB2312" pitchFamily="49" charset="-122"/>
              </a:rPr>
              <a:t>）</a:t>
            </a:r>
            <a:r>
              <a:rPr kumimoji="1" lang="zh-CN" altLang="en-US" b="1" dirty="0">
                <a:solidFill>
                  <a:srgbClr val="00B050"/>
                </a:solidFill>
                <a:latin typeface="楷体_GB2312" pitchFamily="49" charset="-122"/>
              </a:rPr>
              <a:t>以分析为基础</a:t>
            </a:r>
            <a:r>
              <a:rPr kumimoji="1" lang="zh-CN" altLang="en-US" b="1" dirty="0">
                <a:solidFill>
                  <a:srgbClr val="00B0F0"/>
                </a:solidFill>
                <a:latin typeface="楷体_GB2312" pitchFamily="49" charset="-122"/>
              </a:rPr>
              <a:t>，资源消耗呈塔型，在分析阶段消耗的资源最多。</a:t>
            </a:r>
          </a:p>
          <a:p>
            <a:pPr>
              <a:lnSpc>
                <a:spcPct val="110000"/>
              </a:lnSpc>
              <a:spcBef>
                <a:spcPct val="10000"/>
              </a:spcBef>
              <a:buClr>
                <a:schemeClr val="tx2"/>
              </a:buClr>
              <a:buFont typeface="Wingdings" pitchFamily="2" charset="2"/>
              <a:buNone/>
            </a:pPr>
            <a:r>
              <a:rPr kumimoji="1" lang="zh-CN" altLang="en-US" b="1" dirty="0">
                <a:solidFill>
                  <a:srgbClr val="00B0F0"/>
                </a:solidFill>
                <a:latin typeface="楷体_GB2312" pitchFamily="49" charset="-122"/>
              </a:rPr>
              <a:t>（</a:t>
            </a:r>
            <a:r>
              <a:rPr kumimoji="1" lang="en-US" altLang="zh-CN" b="1" dirty="0">
                <a:solidFill>
                  <a:srgbClr val="00B0F0"/>
                </a:solidFill>
                <a:latin typeface="楷体_GB2312" pitchFamily="49" charset="-122"/>
              </a:rPr>
              <a:t>4</a:t>
            </a:r>
            <a:r>
              <a:rPr kumimoji="1" lang="zh-CN" altLang="en-US" b="1" dirty="0">
                <a:solidFill>
                  <a:srgbClr val="00B0F0"/>
                </a:solidFill>
                <a:latin typeface="楷体_GB2312" pitchFamily="49" charset="-122"/>
              </a:rPr>
              <a:t>）</a:t>
            </a:r>
            <a:r>
              <a:rPr kumimoji="1" lang="zh-CN" altLang="en-US" b="1" dirty="0">
                <a:solidFill>
                  <a:schemeClr val="accent5">
                    <a:lumMod val="60000"/>
                    <a:lumOff val="40000"/>
                  </a:schemeClr>
                </a:solidFill>
                <a:latin typeface="楷体_GB2312" pitchFamily="49" charset="-122"/>
              </a:rPr>
              <a:t>各阶段相互重叠反映了软件过程并行性。</a:t>
            </a:r>
          </a:p>
          <a:p>
            <a:pPr>
              <a:lnSpc>
                <a:spcPct val="110000"/>
              </a:lnSpc>
            </a:pPr>
            <a:r>
              <a:rPr lang="zh-CN" altLang="en-US" b="1" dirty="0">
                <a:solidFill>
                  <a:srgbClr val="00B0F0"/>
                </a:solidFill>
              </a:rPr>
              <a:t>（</a:t>
            </a:r>
            <a:r>
              <a:rPr lang="en-US" altLang="zh-CN" b="1" dirty="0">
                <a:solidFill>
                  <a:srgbClr val="00B0F0"/>
                </a:solidFill>
              </a:rPr>
              <a:t>5</a:t>
            </a:r>
            <a:r>
              <a:rPr lang="zh-CN" altLang="en-US" b="1" dirty="0">
                <a:solidFill>
                  <a:srgbClr val="00B0F0"/>
                </a:solidFill>
              </a:rPr>
              <a:t>）</a:t>
            </a:r>
            <a:r>
              <a:rPr lang="zh-CN" altLang="en-US" b="1" dirty="0">
                <a:solidFill>
                  <a:srgbClr val="0070C0"/>
                </a:solidFill>
              </a:rPr>
              <a:t>模型强调增量开发</a:t>
            </a:r>
            <a:r>
              <a:rPr lang="zh-CN" altLang="en-US" b="1" dirty="0">
                <a:solidFill>
                  <a:srgbClr val="00B0F0"/>
                </a:solidFill>
              </a:rPr>
              <a:t>，它依据分析一点，设计一点的原则，并不要求一个阶段的彻底完成，整个过程是一个迭代的逐步提炼的过程。</a:t>
            </a:r>
          </a:p>
          <a:p>
            <a:pPr>
              <a:lnSpc>
                <a:spcPct val="110000"/>
              </a:lnSpc>
            </a:pPr>
            <a:r>
              <a:rPr lang="zh-CN" altLang="en-US" b="1" dirty="0">
                <a:solidFill>
                  <a:srgbClr val="00B0F0"/>
                </a:solidFill>
              </a:rPr>
              <a:t>（</a:t>
            </a:r>
            <a:r>
              <a:rPr lang="en-US" altLang="zh-CN" b="1" dirty="0">
                <a:solidFill>
                  <a:srgbClr val="00B0F0"/>
                </a:solidFill>
              </a:rPr>
              <a:t>6</a:t>
            </a:r>
            <a:r>
              <a:rPr lang="zh-CN" altLang="en-US" b="1" dirty="0">
                <a:solidFill>
                  <a:srgbClr val="00B0F0"/>
                </a:solidFill>
              </a:rPr>
              <a:t>）</a:t>
            </a:r>
            <a:r>
              <a:rPr lang="zh-CN" altLang="en-US" b="1" dirty="0">
                <a:solidFill>
                  <a:schemeClr val="accent1">
                    <a:lumMod val="60000"/>
                    <a:lumOff val="40000"/>
                  </a:schemeClr>
                </a:solidFill>
              </a:rPr>
              <a:t>模型是对象驱动的过程</a:t>
            </a:r>
            <a:r>
              <a:rPr lang="zh-CN" altLang="en-US" b="1" dirty="0">
                <a:solidFill>
                  <a:srgbClr val="00B0F0"/>
                </a:solidFill>
              </a:rPr>
              <a:t>，对象是所有活动作用的主体和项目管理的基本内容。</a:t>
            </a:r>
          </a:p>
          <a:p>
            <a:pPr>
              <a:lnSpc>
                <a:spcPct val="110000"/>
              </a:lnSpc>
            </a:pPr>
            <a:r>
              <a:rPr lang="zh-CN" altLang="en-US" b="1" dirty="0">
                <a:solidFill>
                  <a:srgbClr val="00B0F0"/>
                </a:solidFill>
              </a:rPr>
              <a:t>（</a:t>
            </a:r>
            <a:r>
              <a:rPr lang="en-US" altLang="zh-CN" b="1" dirty="0">
                <a:solidFill>
                  <a:srgbClr val="00B0F0"/>
                </a:solidFill>
              </a:rPr>
              <a:t>7</a:t>
            </a:r>
            <a:r>
              <a:rPr lang="zh-CN" altLang="en-US" b="1" dirty="0">
                <a:solidFill>
                  <a:srgbClr val="00B0F0"/>
                </a:solidFill>
              </a:rPr>
              <a:t>）模型在实现时，由于活动不同，可</a:t>
            </a:r>
            <a:r>
              <a:rPr lang="zh-CN" altLang="en-US" b="1" dirty="0">
                <a:solidFill>
                  <a:schemeClr val="bg2">
                    <a:lumMod val="60000"/>
                    <a:lumOff val="40000"/>
                  </a:schemeClr>
                </a:solidFill>
              </a:rPr>
              <a:t>分为系统实现和对象实现</a:t>
            </a:r>
            <a:r>
              <a:rPr lang="zh-CN" altLang="en-US" b="1" dirty="0">
                <a:solidFill>
                  <a:srgbClr val="00B0F0"/>
                </a:solidFill>
              </a:rPr>
              <a:t>，这既反映了全系统的开发过程，也反映了对象的开发和重用过程。</a:t>
            </a:r>
            <a:endParaRPr kumimoji="1" lang="zh-CN" altLang="en-US" b="1" dirty="0">
              <a:solidFill>
                <a:srgbClr val="00B0F0"/>
              </a:solidFill>
              <a:latin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subTitle" idx="1"/>
          </p:nvPr>
        </p:nvSpPr>
        <p:spPr>
          <a:xfrm>
            <a:off x="900113" y="2492375"/>
            <a:ext cx="7543800" cy="3659188"/>
          </a:xfrm>
          <a:noFill/>
        </p:spPr>
        <p:txBody>
          <a:bodyPr/>
          <a:lstStyle/>
          <a:p>
            <a:pPr eaLnBrk="1" hangingPunct="1">
              <a:buFontTx/>
              <a:buNone/>
            </a:pPr>
            <a:r>
              <a:rPr lang="en-US" altLang="zh-CN">
                <a:latin typeface="Arial" charset="0"/>
              </a:rPr>
              <a:t>1.1  </a:t>
            </a:r>
            <a:r>
              <a:rPr lang="zh-CN" altLang="zh-CN">
                <a:latin typeface="Arial" charset="0"/>
              </a:rPr>
              <a:t>软件危机</a:t>
            </a:r>
            <a:endParaRPr lang="en-US" altLang="zh-CN">
              <a:latin typeface="Arial" charset="0"/>
            </a:endParaRPr>
          </a:p>
          <a:p>
            <a:pPr eaLnBrk="1" hangingPunct="1">
              <a:buFontTx/>
              <a:buNone/>
            </a:pPr>
            <a:r>
              <a:rPr lang="en-US" altLang="zh-CN">
                <a:latin typeface="Arial" charset="0"/>
              </a:rPr>
              <a:t>1.2  </a:t>
            </a:r>
            <a:r>
              <a:rPr lang="zh-CN" altLang="en-US">
                <a:latin typeface="Arial" charset="0"/>
              </a:rPr>
              <a:t>软件工程</a:t>
            </a:r>
          </a:p>
          <a:p>
            <a:pPr eaLnBrk="1" hangingPunct="1">
              <a:buFontTx/>
              <a:buNone/>
            </a:pPr>
            <a:r>
              <a:rPr lang="en-US" altLang="zh-CN">
                <a:latin typeface="Arial" charset="0"/>
              </a:rPr>
              <a:t>1.3  </a:t>
            </a:r>
            <a:r>
              <a:rPr lang="zh-CN" altLang="en-US">
                <a:latin typeface="Arial" charset="0"/>
              </a:rPr>
              <a:t>软件生命周期</a:t>
            </a:r>
          </a:p>
          <a:p>
            <a:pPr eaLnBrk="1" hangingPunct="1">
              <a:buFontTx/>
              <a:buNone/>
            </a:pPr>
            <a:r>
              <a:rPr lang="en-US" altLang="zh-CN">
                <a:latin typeface="Arial" charset="0"/>
              </a:rPr>
              <a:t>1.4  </a:t>
            </a:r>
            <a:r>
              <a:rPr lang="zh-CN" altLang="en-US">
                <a:latin typeface="Arial" charset="0"/>
              </a:rPr>
              <a:t>软件过程</a:t>
            </a:r>
          </a:p>
        </p:txBody>
      </p:sp>
      <p:sp>
        <p:nvSpPr>
          <p:cNvPr id="11267" name="Rectangle 6"/>
          <p:cNvSpPr>
            <a:spLocks noChangeArrowheads="1"/>
          </p:cNvSpPr>
          <p:nvPr/>
        </p:nvSpPr>
        <p:spPr bwMode="auto">
          <a:xfrm>
            <a:off x="2339975" y="1052513"/>
            <a:ext cx="42497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000" b="1">
                <a:solidFill>
                  <a:srgbClr val="800000"/>
                </a:solidFill>
                <a:latin typeface="Arial" charset="0"/>
                <a:ea typeface="黑体" pitchFamily="2" charset="-122"/>
              </a:rPr>
              <a:t>第</a:t>
            </a:r>
            <a:r>
              <a:rPr lang="en-US" altLang="zh-CN" sz="3000" b="1">
                <a:solidFill>
                  <a:srgbClr val="800000"/>
                </a:solidFill>
                <a:latin typeface="Arial" charset="0"/>
                <a:ea typeface="黑体" pitchFamily="2" charset="-122"/>
              </a:rPr>
              <a:t>1</a:t>
            </a:r>
            <a:r>
              <a:rPr lang="zh-CN" altLang="en-US" sz="3000" b="1">
                <a:solidFill>
                  <a:srgbClr val="800000"/>
                </a:solidFill>
                <a:latin typeface="Arial" charset="0"/>
                <a:ea typeface="黑体" pitchFamily="2" charset="-122"/>
              </a:rPr>
              <a:t>章    软件工程学概述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750" y="765175"/>
            <a:ext cx="8170863" cy="762000"/>
          </a:xfrm>
          <a:gradFill rotWithShape="1">
            <a:gsLst>
              <a:gs pos="0">
                <a:srgbClr val="CCFFCC"/>
              </a:gs>
              <a:gs pos="100000">
                <a:srgbClr val="0000FF"/>
              </a:gs>
            </a:gsLst>
            <a:lin ang="0" scaled="1"/>
          </a:gradFill>
        </p:spPr>
        <p:txBody>
          <a:bodyPr/>
          <a:lstStyle/>
          <a:p>
            <a:pPr algn="ctr" eaLnBrk="1" hangingPunct="1"/>
            <a:r>
              <a:rPr lang="zh-CN" altLang="en-US" sz="3600" b="1">
                <a:solidFill>
                  <a:schemeClr val="tx1"/>
                </a:solidFill>
                <a:ea typeface="黑体" pitchFamily="2" charset="-122"/>
              </a:rPr>
              <a:t>计算机硬件与软件</a:t>
            </a:r>
          </a:p>
        </p:txBody>
      </p:sp>
      <p:sp>
        <p:nvSpPr>
          <p:cNvPr id="296963" name="Rectangle 3"/>
          <p:cNvSpPr>
            <a:spLocks noChangeArrowheads="1"/>
          </p:cNvSpPr>
          <p:nvPr/>
        </p:nvSpPr>
        <p:spPr bwMode="auto">
          <a:xfrm>
            <a:off x="1219200" y="2209800"/>
            <a:ext cx="7162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69925">
              <a:spcBef>
                <a:spcPct val="20000"/>
              </a:spcBef>
              <a:buClr>
                <a:schemeClr val="accent2"/>
              </a:buClr>
              <a:buSzPct val="80000"/>
              <a:buFont typeface="Wingdings" pitchFamily="2" charset="2"/>
              <a:buNone/>
            </a:pPr>
            <a:r>
              <a:rPr kumimoji="1" lang="zh-CN" altLang="en-US" sz="2800" b="1" dirty="0">
                <a:latin typeface="楷体_GB2312" pitchFamily="49" charset="-122"/>
              </a:rPr>
              <a:t>任何计算机系统由</a:t>
            </a:r>
            <a:r>
              <a:rPr kumimoji="1" lang="zh-CN" altLang="en-US" sz="2800" b="1" dirty="0">
                <a:solidFill>
                  <a:srgbClr val="FF0000"/>
                </a:solidFill>
                <a:latin typeface="楷体_GB2312" pitchFamily="49" charset="-122"/>
              </a:rPr>
              <a:t>硬件</a:t>
            </a:r>
            <a:r>
              <a:rPr kumimoji="1" lang="zh-CN" altLang="en-US" sz="2800" b="1" dirty="0">
                <a:latin typeface="楷体_GB2312" pitchFamily="49" charset="-122"/>
              </a:rPr>
              <a:t>（</a:t>
            </a:r>
            <a:r>
              <a:rPr kumimoji="1" lang="en-US" altLang="zh-CN" sz="2800" b="1" dirty="0">
                <a:latin typeface="楷体_GB2312" pitchFamily="49" charset="-122"/>
              </a:rPr>
              <a:t>hard</a:t>
            </a:r>
            <a:r>
              <a:rPr kumimoji="1" lang="zh-CN" altLang="en-US" sz="2800" b="1" dirty="0">
                <a:latin typeface="楷体_GB2312" pitchFamily="49" charset="-122"/>
              </a:rPr>
              <a:t>）和</a:t>
            </a:r>
            <a:r>
              <a:rPr kumimoji="1" lang="zh-CN" altLang="en-US" sz="2800" b="1" dirty="0">
                <a:solidFill>
                  <a:srgbClr val="FF0000"/>
                </a:solidFill>
                <a:latin typeface="楷体_GB2312" pitchFamily="49" charset="-122"/>
              </a:rPr>
              <a:t>软件</a:t>
            </a:r>
            <a:r>
              <a:rPr kumimoji="1" lang="zh-CN" altLang="en-US" sz="2800" b="1" dirty="0">
                <a:latin typeface="楷体_GB2312" pitchFamily="49" charset="-122"/>
              </a:rPr>
              <a:t>（</a:t>
            </a:r>
            <a:r>
              <a:rPr kumimoji="1" lang="en-US" altLang="zh-CN" sz="2800" b="1" dirty="0">
                <a:latin typeface="楷体_GB2312" pitchFamily="49" charset="-122"/>
              </a:rPr>
              <a:t>software</a:t>
            </a:r>
            <a:r>
              <a:rPr kumimoji="1" lang="zh-CN" altLang="en-US" sz="2800" b="1" dirty="0">
                <a:latin typeface="楷体_GB2312" pitchFamily="49" charset="-122"/>
              </a:rPr>
              <a:t>）两大部分构成。 </a:t>
            </a:r>
          </a:p>
          <a:p>
            <a:pPr indent="669925">
              <a:spcBef>
                <a:spcPct val="20000"/>
              </a:spcBef>
              <a:buClr>
                <a:schemeClr val="accent2"/>
              </a:buClr>
              <a:buSzPct val="80000"/>
              <a:buFont typeface="Wingdings" pitchFamily="2" charset="2"/>
              <a:buNone/>
            </a:pPr>
            <a:r>
              <a:rPr kumimoji="1" lang="zh-CN" altLang="en-US" sz="2800" b="1" dirty="0">
                <a:solidFill>
                  <a:srgbClr val="00B050"/>
                </a:solidFill>
                <a:latin typeface="楷体_GB2312" pitchFamily="49" charset="-122"/>
              </a:rPr>
              <a:t>硬件只是提供了计算的可能性</a:t>
            </a:r>
            <a:r>
              <a:rPr kumimoji="1" lang="zh-CN" altLang="en-US" sz="2800" b="1" dirty="0">
                <a:latin typeface="楷体_GB2312" pitchFamily="49" charset="-122"/>
              </a:rPr>
              <a:t>。</a:t>
            </a:r>
          </a:p>
          <a:p>
            <a:pPr indent="669925">
              <a:spcBef>
                <a:spcPct val="20000"/>
              </a:spcBef>
              <a:buClr>
                <a:schemeClr val="accent2"/>
              </a:buClr>
              <a:buSzPct val="80000"/>
              <a:buFont typeface="Wingdings" pitchFamily="2" charset="2"/>
              <a:buNone/>
            </a:pPr>
            <a:r>
              <a:rPr kumimoji="1" lang="zh-CN" altLang="en-US" sz="2800" b="1" dirty="0">
                <a:solidFill>
                  <a:schemeClr val="accent2">
                    <a:lumMod val="50000"/>
                  </a:schemeClr>
                </a:solidFill>
                <a:latin typeface="楷体_GB2312" pitchFamily="49" charset="-122"/>
              </a:rPr>
              <a:t>必须有支持和管理计算机的软件，系统才能实现计算。</a:t>
            </a:r>
            <a:endParaRPr kumimoji="1" lang="zh-CN" altLang="en-US" sz="2800" dirty="0">
              <a:solidFill>
                <a:schemeClr val="accent2">
                  <a:lumMod val="50000"/>
                </a:schemeClr>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slide(fromBottom)">
                                      <p:cBhvr>
                                        <p:cTn id="7" dur="500"/>
                                        <p:tgtEl>
                                          <p:spTgt spid="29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slide(fromBottom)">
                                      <p:cBhvr>
                                        <p:cTn id="12" dur="500"/>
                                        <p:tgtEl>
                                          <p:spTgt spid="29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slide(fromBottom)">
                                      <p:cBhvr>
                                        <p:cTn id="17" dur="500"/>
                                        <p:tgtEl>
                                          <p:spTgt spid="296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2002</TotalTime>
  <Words>6656</Words>
  <Application>Microsoft Macintosh PowerPoint</Application>
  <PresentationFormat>全屏显示(4:3)</PresentationFormat>
  <Paragraphs>481</Paragraphs>
  <Slides>72</Slides>
  <Notes>48</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0</vt:i4>
      </vt:variant>
      <vt:variant>
        <vt:lpstr>幻灯片标题</vt:lpstr>
      </vt:variant>
      <vt:variant>
        <vt:i4>72</vt:i4>
      </vt:variant>
    </vt:vector>
  </HeadingPairs>
  <TitlesOfParts>
    <vt:vector size="83" baseType="lpstr">
      <vt:lpstr>方正舒体</vt:lpstr>
      <vt:lpstr>黑体</vt:lpstr>
      <vt:lpstr>华文中宋</vt:lpstr>
      <vt:lpstr>楷体_GB2312</vt:lpstr>
      <vt:lpstr>StarSymbol</vt:lpstr>
      <vt:lpstr>Arial</vt:lpstr>
      <vt:lpstr>Garamond</vt:lpstr>
      <vt:lpstr>Times New Roman</vt:lpstr>
      <vt:lpstr>Wingdings</vt:lpstr>
      <vt:lpstr>教材母版</vt:lpstr>
      <vt:lpstr>Edge</vt:lpstr>
      <vt:lpstr>PowerPoint 演示文稿</vt:lpstr>
      <vt:lpstr>PowerPoint 演示文稿</vt:lpstr>
      <vt:lpstr>PowerPoint 演示文稿</vt:lpstr>
      <vt:lpstr>课程内容</vt:lpstr>
      <vt:lpstr>课程目标</vt:lpstr>
      <vt:lpstr>教材</vt:lpstr>
      <vt:lpstr>PowerPoint 演示文稿</vt:lpstr>
      <vt:lpstr>PowerPoint 演示文稿</vt:lpstr>
      <vt:lpstr>计算机硬件与软件</vt:lpstr>
      <vt:lpstr>软件的定义</vt:lpstr>
      <vt:lpstr>软件的定义</vt:lpstr>
      <vt:lpstr>软件的特点</vt:lpstr>
      <vt:lpstr>PowerPoint 演示文稿</vt:lpstr>
      <vt:lpstr>PowerPoint 演示文稿</vt:lpstr>
      <vt:lpstr>软件发展中的问题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“软件工程”的提出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软件工程的目标</vt:lpstr>
      <vt:lpstr>软件工程面临的问题</vt:lpstr>
      <vt:lpstr>PowerPoint 演示文稿</vt:lpstr>
      <vt:lpstr>PowerPoint 演示文稿</vt:lpstr>
      <vt:lpstr>PowerPoint 演示文稿</vt:lpstr>
      <vt:lpstr>PowerPoint 演示文稿</vt:lpstr>
      <vt:lpstr>PowerPoint 演示文稿</vt:lpstr>
      <vt:lpstr>软件生存周期—软件定义</vt:lpstr>
      <vt:lpstr>软件生存周期—软件开发</vt:lpstr>
      <vt:lpstr>软件生存周期—软件运行与维护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软件过程模型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五、喷泉模型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dc:creator>
  <cp:lastModifiedBy>龙威旭</cp:lastModifiedBy>
  <cp:revision>440</cp:revision>
  <dcterms:created xsi:type="dcterms:W3CDTF">1601-01-01T00:00:00Z</dcterms:created>
  <dcterms:modified xsi:type="dcterms:W3CDTF">2023-10-20T15:18:35Z</dcterms:modified>
</cp:coreProperties>
</file>