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3"/>
  </p:notesMasterIdLst>
  <p:sldIdLst>
    <p:sldId id="258" r:id="rId2"/>
    <p:sldId id="337" r:id="rId3"/>
    <p:sldId id="338" r:id="rId4"/>
    <p:sldId id="340" r:id="rId5"/>
    <p:sldId id="341" r:id="rId6"/>
    <p:sldId id="260" r:id="rId7"/>
    <p:sldId id="342" r:id="rId8"/>
    <p:sldId id="344" r:id="rId9"/>
    <p:sldId id="345" r:id="rId10"/>
    <p:sldId id="261" r:id="rId11"/>
    <p:sldId id="346" r:id="rId12"/>
    <p:sldId id="263" r:id="rId13"/>
    <p:sldId id="264" r:id="rId14"/>
    <p:sldId id="349" r:id="rId15"/>
    <p:sldId id="348" r:id="rId16"/>
    <p:sldId id="265" r:id="rId17"/>
    <p:sldId id="266" r:id="rId18"/>
    <p:sldId id="336" r:id="rId19"/>
    <p:sldId id="267" r:id="rId20"/>
    <p:sldId id="268" r:id="rId21"/>
    <p:sldId id="269" r:id="rId22"/>
    <p:sldId id="270" r:id="rId23"/>
    <p:sldId id="271" r:id="rId24"/>
    <p:sldId id="350" r:id="rId25"/>
    <p:sldId id="273" r:id="rId26"/>
    <p:sldId id="274" r:id="rId27"/>
    <p:sldId id="355" r:id="rId28"/>
    <p:sldId id="315" r:id="rId29"/>
    <p:sldId id="352" r:id="rId30"/>
    <p:sldId id="356" r:id="rId31"/>
    <p:sldId id="358" r:id="rId32"/>
    <p:sldId id="360" r:id="rId33"/>
    <p:sldId id="280" r:id="rId34"/>
    <p:sldId id="281" r:id="rId35"/>
    <p:sldId id="282" r:id="rId36"/>
    <p:sldId id="357" r:id="rId37"/>
    <p:sldId id="361" r:id="rId38"/>
    <p:sldId id="362" r:id="rId39"/>
    <p:sldId id="364" r:id="rId40"/>
    <p:sldId id="365" r:id="rId41"/>
    <p:sldId id="366" r:id="rId42"/>
    <p:sldId id="367" r:id="rId43"/>
    <p:sldId id="283" r:id="rId44"/>
    <p:sldId id="363" r:id="rId45"/>
    <p:sldId id="284" r:id="rId46"/>
    <p:sldId id="317" r:id="rId47"/>
    <p:sldId id="285" r:id="rId48"/>
    <p:sldId id="318" r:id="rId49"/>
    <p:sldId id="319" r:id="rId50"/>
    <p:sldId id="286" r:id="rId51"/>
    <p:sldId id="320" r:id="rId52"/>
    <p:sldId id="324" r:id="rId53"/>
    <p:sldId id="321" r:id="rId54"/>
    <p:sldId id="322" r:id="rId55"/>
    <p:sldId id="325" r:id="rId56"/>
    <p:sldId id="326" r:id="rId57"/>
    <p:sldId id="368" r:id="rId58"/>
    <p:sldId id="369" r:id="rId59"/>
    <p:sldId id="370" r:id="rId60"/>
    <p:sldId id="387" r:id="rId61"/>
    <p:sldId id="289" r:id="rId62"/>
    <p:sldId id="290" r:id="rId63"/>
    <p:sldId id="291" r:id="rId64"/>
    <p:sldId id="328" r:id="rId65"/>
    <p:sldId id="329" r:id="rId66"/>
    <p:sldId id="330" r:id="rId67"/>
    <p:sldId id="292" r:id="rId68"/>
    <p:sldId id="293" r:id="rId69"/>
    <p:sldId id="295" r:id="rId70"/>
    <p:sldId id="296" r:id="rId71"/>
    <p:sldId id="297" r:id="rId72"/>
    <p:sldId id="331" r:id="rId73"/>
    <p:sldId id="332" r:id="rId74"/>
    <p:sldId id="371" r:id="rId75"/>
    <p:sldId id="372" r:id="rId76"/>
    <p:sldId id="300" r:id="rId77"/>
    <p:sldId id="301" r:id="rId78"/>
    <p:sldId id="302" r:id="rId79"/>
    <p:sldId id="373" r:id="rId80"/>
    <p:sldId id="374" r:id="rId81"/>
    <p:sldId id="303" r:id="rId82"/>
    <p:sldId id="335" r:id="rId83"/>
    <p:sldId id="304" r:id="rId84"/>
    <p:sldId id="305" r:id="rId85"/>
    <p:sldId id="306" r:id="rId86"/>
    <p:sldId id="307" r:id="rId87"/>
    <p:sldId id="375" r:id="rId88"/>
    <p:sldId id="308" r:id="rId89"/>
    <p:sldId id="309" r:id="rId90"/>
    <p:sldId id="376" r:id="rId91"/>
    <p:sldId id="311" r:id="rId92"/>
    <p:sldId id="312" r:id="rId93"/>
    <p:sldId id="377" r:id="rId94"/>
    <p:sldId id="380" r:id="rId95"/>
    <p:sldId id="384" r:id="rId96"/>
    <p:sldId id="385" r:id="rId97"/>
    <p:sldId id="386" r:id="rId98"/>
    <p:sldId id="381" r:id="rId99"/>
    <p:sldId id="314" r:id="rId100"/>
    <p:sldId id="382" r:id="rId101"/>
    <p:sldId id="383" r:id="rId10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89438" autoAdjust="0"/>
  </p:normalViewPr>
  <p:slideViewPr>
    <p:cSldViewPr>
      <p:cViewPr varScale="1">
        <p:scale>
          <a:sx n="113" d="100"/>
          <a:sy n="113" d="100"/>
        </p:scale>
        <p:origin x="173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024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E84E9E18-261E-43C5-A4D9-49ABC6A8CF1F}" type="slidenum">
              <a:rPr lang="zh-CN" altLang="en-US"/>
              <a:pPr>
                <a:defRPr/>
              </a:pPr>
              <a:t>‹#›</a:t>
            </a:fld>
            <a:endParaRPr lang="en-US" altLang="zh-CN"/>
          </a:p>
        </p:txBody>
      </p:sp>
    </p:spTree>
    <p:extLst>
      <p:ext uri="{BB962C8B-B14F-4D97-AF65-F5344CB8AC3E}">
        <p14:creationId xmlns:p14="http://schemas.microsoft.com/office/powerpoint/2010/main" val="1939779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p:spPr>
        <p:txBody>
          <a:bodyPr/>
          <a:lstStyle/>
          <a:p>
            <a:r>
              <a:rPr lang="zh-CN" altLang="en-US" b="1"/>
              <a:t>系统流程图</a:t>
            </a:r>
            <a:r>
              <a:rPr lang="zh-CN" altLang="en-US"/>
              <a:t>就是表示整个系统处理事物的基本过程；</a:t>
            </a:r>
            <a:r>
              <a:rPr lang="zh-CN" altLang="en-US" b="1"/>
              <a:t>数据流图</a:t>
            </a:r>
            <a:r>
              <a:rPr lang="zh-CN" altLang="en-US"/>
              <a:t>是描述各个子块之间如何进行数据传递：</a:t>
            </a:r>
            <a:r>
              <a:rPr lang="zh-CN" altLang="en-US" b="1"/>
              <a:t>数据字典</a:t>
            </a:r>
            <a:r>
              <a:rPr lang="zh-CN" altLang="en-US"/>
              <a:t>相当于数据库中的对照表，把你认识的符号和系统中的符号对应起来！</a:t>
            </a:r>
          </a:p>
        </p:txBody>
      </p:sp>
      <p:sp>
        <p:nvSpPr>
          <p:cNvPr id="10342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0F57CC0-1434-4A58-A113-E2C42AAFC762}" type="slidenum">
              <a:rPr lang="zh-CN" altLang="en-US" sz="1200"/>
              <a:pPr algn="r" eaLnBrk="1" hangingPunct="1"/>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C4C6A09-FB79-4DAB-B26F-64FACE46B860}" type="slidenum">
              <a:rPr lang="zh-CN" altLang="en-US" sz="1200"/>
              <a:pPr algn="r" eaLnBrk="1" hangingPunct="1"/>
              <a:t>21</a:t>
            </a:fld>
            <a:endParaRPr lang="en-US" altLang="zh-CN" sz="1200"/>
          </a:p>
        </p:txBody>
      </p:sp>
      <p:sp>
        <p:nvSpPr>
          <p:cNvPr id="112643" name="Rectangle 2"/>
          <p:cNvSpPr>
            <a:spLocks noGrp="1" noRot="1" noChangeAspect="1" noChangeArrowheads="1" noTextEdit="1"/>
          </p:cNvSpPr>
          <p:nvPr>
            <p:ph type="sldImg"/>
          </p:nvPr>
        </p:nvSpPr>
        <p:spPr>
          <a:xfrm>
            <a:off x="3429000" y="2400300"/>
            <a:ext cx="0" cy="0"/>
          </a:xfrm>
          <a:ln/>
        </p:spPr>
      </p:sp>
      <p:sp>
        <p:nvSpPr>
          <p:cNvPr id="11264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82CF8F8-768A-43D4-93DF-01EF2719835F}" type="slidenum">
              <a:rPr lang="zh-CN" altLang="en-US" sz="1200"/>
              <a:pPr algn="r" eaLnBrk="1" hangingPunct="1"/>
              <a:t>22</a:t>
            </a:fld>
            <a:endParaRPr lang="en-US" altLang="zh-CN" sz="1200"/>
          </a:p>
        </p:txBody>
      </p:sp>
      <p:sp>
        <p:nvSpPr>
          <p:cNvPr id="113667" name="Rectangle 2"/>
          <p:cNvSpPr>
            <a:spLocks noGrp="1" noRot="1" noChangeAspect="1" noChangeArrowheads="1" noTextEdit="1"/>
          </p:cNvSpPr>
          <p:nvPr>
            <p:ph type="sldImg"/>
          </p:nvPr>
        </p:nvSpPr>
        <p:spPr>
          <a:xfrm>
            <a:off x="3429000" y="2400300"/>
            <a:ext cx="0" cy="0"/>
          </a:xfrm>
          <a:ln/>
        </p:spPr>
      </p:sp>
      <p:sp>
        <p:nvSpPr>
          <p:cNvPr id="113668"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012BFA4-FE17-4649-AC4B-91FCE5B529CC}" type="slidenum">
              <a:rPr lang="zh-CN" altLang="en-US" sz="1200"/>
              <a:pPr algn="r" eaLnBrk="1" hangingPunct="1"/>
              <a:t>23</a:t>
            </a:fld>
            <a:endParaRPr lang="en-US" altLang="zh-CN" sz="1200"/>
          </a:p>
        </p:txBody>
      </p:sp>
      <p:sp>
        <p:nvSpPr>
          <p:cNvPr id="114691" name="Rectangle 2"/>
          <p:cNvSpPr>
            <a:spLocks noGrp="1" noRot="1" noChangeAspect="1" noChangeArrowheads="1" noTextEdit="1"/>
          </p:cNvSpPr>
          <p:nvPr>
            <p:ph type="sldImg"/>
          </p:nvPr>
        </p:nvSpPr>
        <p:spPr>
          <a:xfrm>
            <a:off x="3429000" y="2400300"/>
            <a:ext cx="0" cy="0"/>
          </a:xfrm>
          <a:ln/>
        </p:spPr>
      </p:sp>
      <p:sp>
        <p:nvSpPr>
          <p:cNvPr id="11469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C2DE3B4-1D88-4A59-84D8-A28EE2F50049}" type="slidenum">
              <a:rPr lang="zh-CN" altLang="en-US" sz="1200"/>
              <a:pPr algn="r" eaLnBrk="1" hangingPunct="1"/>
              <a:t>25</a:t>
            </a:fld>
            <a:endParaRPr lang="en-US" altLang="zh-CN" sz="1200"/>
          </a:p>
        </p:txBody>
      </p:sp>
      <p:sp>
        <p:nvSpPr>
          <p:cNvPr id="115715" name="Rectangle 2"/>
          <p:cNvSpPr>
            <a:spLocks noGrp="1" noRot="1" noChangeAspect="1" noChangeArrowheads="1" noTextEdit="1"/>
          </p:cNvSpPr>
          <p:nvPr>
            <p:ph type="sldImg"/>
          </p:nvPr>
        </p:nvSpPr>
        <p:spPr>
          <a:xfrm>
            <a:off x="3429000" y="2400300"/>
            <a:ext cx="0" cy="0"/>
          </a:xfrm>
          <a:solidFill>
            <a:srgbClr val="FFFFFF"/>
          </a:solidFill>
          <a:ln/>
        </p:spPr>
      </p:sp>
      <p:sp>
        <p:nvSpPr>
          <p:cNvPr id="11571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5578163-30EC-4B3D-805A-AD50DB64CA14}" type="slidenum">
              <a:rPr lang="zh-CN" altLang="en-US" sz="1200"/>
              <a:pPr algn="r" eaLnBrk="1" hangingPunct="1"/>
              <a:t>26</a:t>
            </a:fld>
            <a:endParaRPr lang="en-US" altLang="zh-CN" sz="1200"/>
          </a:p>
        </p:txBody>
      </p:sp>
      <p:sp>
        <p:nvSpPr>
          <p:cNvPr id="116739" name="Rectangle 2"/>
          <p:cNvSpPr>
            <a:spLocks noGrp="1" noRot="1" noChangeAspect="1" noChangeArrowheads="1" noTextEdit="1"/>
          </p:cNvSpPr>
          <p:nvPr>
            <p:ph type="sldImg"/>
          </p:nvPr>
        </p:nvSpPr>
        <p:spPr>
          <a:xfrm>
            <a:off x="3429000" y="2400300"/>
            <a:ext cx="0" cy="0"/>
          </a:xfrm>
          <a:solidFill>
            <a:srgbClr val="FFFFFF"/>
          </a:solidFill>
          <a:ln/>
        </p:spPr>
      </p:sp>
      <p:sp>
        <p:nvSpPr>
          <p:cNvPr id="1167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0A17D53-5B7F-41F6-AC78-97D4F63B4291}" type="slidenum">
              <a:rPr lang="zh-CN" altLang="en-US" sz="1200"/>
              <a:pPr algn="r" eaLnBrk="1" hangingPunct="1"/>
              <a:t>28</a:t>
            </a:fld>
            <a:endParaRPr lang="en-US" altLang="zh-CN" sz="1200"/>
          </a:p>
        </p:txBody>
      </p:sp>
      <p:sp>
        <p:nvSpPr>
          <p:cNvPr id="117763" name="Rectangle 2"/>
          <p:cNvSpPr>
            <a:spLocks noGrp="1" noRot="1" noChangeAspect="1" noChangeArrowheads="1" noTextEdit="1"/>
          </p:cNvSpPr>
          <p:nvPr>
            <p:ph type="sldImg"/>
          </p:nvPr>
        </p:nvSpPr>
        <p:spPr>
          <a:xfrm>
            <a:off x="3429000" y="2400300"/>
            <a:ext cx="0" cy="0"/>
          </a:xfrm>
          <a:ln/>
        </p:spPr>
      </p:sp>
      <p:sp>
        <p:nvSpPr>
          <p:cNvPr id="11776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55CD498-CA56-4B0D-AF1B-7549AD951397}" type="slidenum">
              <a:rPr lang="zh-CN" altLang="en-US" sz="1200"/>
              <a:pPr algn="r" eaLnBrk="1" hangingPunct="1"/>
              <a:t>33</a:t>
            </a:fld>
            <a:endParaRPr lang="en-US" altLang="zh-CN" sz="1200"/>
          </a:p>
        </p:txBody>
      </p:sp>
      <p:sp>
        <p:nvSpPr>
          <p:cNvPr id="120835" name="Rectangle 2"/>
          <p:cNvSpPr>
            <a:spLocks noGrp="1" noRot="1" noChangeAspect="1" noChangeArrowheads="1" noTextEdit="1"/>
          </p:cNvSpPr>
          <p:nvPr>
            <p:ph type="sldImg"/>
          </p:nvPr>
        </p:nvSpPr>
        <p:spPr>
          <a:xfrm>
            <a:off x="3429000" y="2400300"/>
            <a:ext cx="0" cy="0"/>
          </a:xfrm>
          <a:solidFill>
            <a:srgbClr val="FFFFFF"/>
          </a:solidFill>
          <a:ln/>
        </p:spPr>
      </p:sp>
      <p:sp>
        <p:nvSpPr>
          <p:cNvPr id="1208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62193D2-792E-4F4F-9585-E0E048D87CED}" type="slidenum">
              <a:rPr lang="zh-CN" altLang="en-US" sz="1200"/>
              <a:pPr algn="r" eaLnBrk="1" hangingPunct="1"/>
              <a:t>34</a:t>
            </a:fld>
            <a:endParaRPr lang="en-US" altLang="zh-CN" sz="1200"/>
          </a:p>
        </p:txBody>
      </p:sp>
      <p:sp>
        <p:nvSpPr>
          <p:cNvPr id="121859" name="Rectangle 2"/>
          <p:cNvSpPr>
            <a:spLocks noGrp="1" noRot="1" noChangeAspect="1" noChangeArrowheads="1" noTextEdit="1"/>
          </p:cNvSpPr>
          <p:nvPr>
            <p:ph type="sldImg"/>
          </p:nvPr>
        </p:nvSpPr>
        <p:spPr>
          <a:xfrm>
            <a:off x="3429000" y="2400300"/>
            <a:ext cx="0" cy="0"/>
          </a:xfrm>
          <a:solidFill>
            <a:srgbClr val="FFFFFF"/>
          </a:solidFill>
          <a:ln/>
        </p:spPr>
      </p:sp>
      <p:sp>
        <p:nvSpPr>
          <p:cNvPr id="12186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57E97A1-67F8-4620-A5AD-65659945A929}" type="slidenum">
              <a:rPr lang="zh-CN" altLang="en-US" sz="1200"/>
              <a:pPr algn="r" eaLnBrk="1" hangingPunct="1"/>
              <a:t>6</a:t>
            </a:fld>
            <a:endParaRPr lang="en-US" altLang="zh-CN" sz="1200"/>
          </a:p>
        </p:txBody>
      </p:sp>
      <p:sp>
        <p:nvSpPr>
          <p:cNvPr id="104451" name="Rectangle 2"/>
          <p:cNvSpPr>
            <a:spLocks noGrp="1" noRot="1" noChangeAspect="1" noChangeArrowheads="1" noTextEdit="1"/>
          </p:cNvSpPr>
          <p:nvPr>
            <p:ph type="sldImg"/>
          </p:nvPr>
        </p:nvSpPr>
        <p:spPr>
          <a:xfrm>
            <a:off x="3429000" y="2400300"/>
            <a:ext cx="0" cy="0"/>
          </a:xfrm>
          <a:ln/>
        </p:spPr>
      </p:sp>
      <p:sp>
        <p:nvSpPr>
          <p:cNvPr id="10445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3242BE3-238D-43CC-9E31-0CE0E423AA36}" type="slidenum">
              <a:rPr lang="zh-CN" altLang="en-US" sz="1200"/>
              <a:pPr algn="r" eaLnBrk="1" hangingPunct="1"/>
              <a:t>35</a:t>
            </a:fld>
            <a:endParaRPr lang="en-US" altLang="zh-CN" sz="1200"/>
          </a:p>
        </p:txBody>
      </p:sp>
      <p:sp>
        <p:nvSpPr>
          <p:cNvPr id="122883" name="Rectangle 2"/>
          <p:cNvSpPr>
            <a:spLocks noGrp="1" noRot="1" noChangeAspect="1" noChangeArrowheads="1" noTextEdit="1"/>
          </p:cNvSpPr>
          <p:nvPr>
            <p:ph type="sldImg"/>
          </p:nvPr>
        </p:nvSpPr>
        <p:spPr>
          <a:xfrm>
            <a:off x="3429000" y="2400300"/>
            <a:ext cx="0" cy="0"/>
          </a:xfrm>
          <a:solidFill>
            <a:srgbClr val="FFFFFF"/>
          </a:solidFill>
          <a:ln/>
        </p:spPr>
      </p:sp>
      <p:sp>
        <p:nvSpPr>
          <p:cNvPr id="1228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E97392A-F1EE-4FA0-B160-EBB83ABF248F}" type="slidenum">
              <a:rPr lang="zh-CN" altLang="en-US" sz="1200"/>
              <a:pPr algn="r" eaLnBrk="1" hangingPunct="1"/>
              <a:t>43</a:t>
            </a:fld>
            <a:endParaRPr lang="en-US" altLang="zh-CN" sz="1200"/>
          </a:p>
        </p:txBody>
      </p:sp>
      <p:sp>
        <p:nvSpPr>
          <p:cNvPr id="123907" name="Rectangle 2"/>
          <p:cNvSpPr>
            <a:spLocks noGrp="1" noRot="1" noChangeAspect="1" noChangeArrowheads="1" noTextEdit="1"/>
          </p:cNvSpPr>
          <p:nvPr>
            <p:ph type="sldImg"/>
          </p:nvPr>
        </p:nvSpPr>
        <p:spPr>
          <a:xfrm>
            <a:off x="3429000" y="2400300"/>
            <a:ext cx="0" cy="0"/>
          </a:xfrm>
          <a:solidFill>
            <a:srgbClr val="FFFFFF"/>
          </a:solidFill>
          <a:ln/>
        </p:spPr>
      </p:sp>
      <p:sp>
        <p:nvSpPr>
          <p:cNvPr id="12390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0199F3B-BC09-4E1C-8E82-2C2D0E735661}" type="slidenum">
              <a:rPr lang="zh-CN" altLang="en-US" sz="1200"/>
              <a:pPr algn="r" eaLnBrk="1" hangingPunct="1"/>
              <a:t>45</a:t>
            </a:fld>
            <a:endParaRPr lang="en-US" altLang="zh-CN" sz="1200"/>
          </a:p>
        </p:txBody>
      </p:sp>
      <p:sp>
        <p:nvSpPr>
          <p:cNvPr id="124931" name="Rectangle 2"/>
          <p:cNvSpPr>
            <a:spLocks noGrp="1" noRot="1" noChangeAspect="1" noChangeArrowheads="1" noTextEdit="1"/>
          </p:cNvSpPr>
          <p:nvPr>
            <p:ph type="sldImg"/>
          </p:nvPr>
        </p:nvSpPr>
        <p:spPr>
          <a:xfrm>
            <a:off x="3429000" y="2400300"/>
            <a:ext cx="0" cy="0"/>
          </a:xfrm>
          <a:solidFill>
            <a:srgbClr val="FFFFFF"/>
          </a:solidFill>
          <a:ln/>
        </p:spPr>
      </p:sp>
      <p:sp>
        <p:nvSpPr>
          <p:cNvPr id="1249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6ABFAC9-B6B5-469E-97C9-4A9DC21241C1}" type="slidenum">
              <a:rPr lang="zh-CN" altLang="en-US" sz="1200"/>
              <a:pPr algn="r" eaLnBrk="1" hangingPunct="1"/>
              <a:t>47</a:t>
            </a:fld>
            <a:endParaRPr lang="en-US" altLang="zh-CN" sz="1200"/>
          </a:p>
        </p:txBody>
      </p:sp>
      <p:sp>
        <p:nvSpPr>
          <p:cNvPr id="125955" name="Rectangle 2"/>
          <p:cNvSpPr>
            <a:spLocks noGrp="1" noRot="1" noChangeAspect="1" noChangeArrowheads="1" noTextEdit="1"/>
          </p:cNvSpPr>
          <p:nvPr>
            <p:ph type="sldImg"/>
          </p:nvPr>
        </p:nvSpPr>
        <p:spPr>
          <a:xfrm>
            <a:off x="3429000" y="2400300"/>
            <a:ext cx="0" cy="0"/>
          </a:xfrm>
          <a:solidFill>
            <a:srgbClr val="FFFFFF"/>
          </a:solidFill>
          <a:ln/>
        </p:spPr>
      </p:sp>
      <p:sp>
        <p:nvSpPr>
          <p:cNvPr id="1259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AA4A736-CB5D-4659-8115-04A513E53621}" type="slidenum">
              <a:rPr lang="zh-CN" altLang="en-US" sz="1200"/>
              <a:pPr algn="r" eaLnBrk="1" hangingPunct="1"/>
              <a:t>48</a:t>
            </a:fld>
            <a:endParaRPr lang="en-US" altLang="zh-CN" sz="1200"/>
          </a:p>
        </p:txBody>
      </p:sp>
      <p:sp>
        <p:nvSpPr>
          <p:cNvPr id="126979" name="Rectangle 2"/>
          <p:cNvSpPr>
            <a:spLocks noGrp="1" noRot="1" noChangeAspect="1" noChangeArrowheads="1" noTextEdit="1"/>
          </p:cNvSpPr>
          <p:nvPr>
            <p:ph type="sldImg"/>
          </p:nvPr>
        </p:nvSpPr>
        <p:spPr>
          <a:xfrm>
            <a:off x="3429000" y="2400300"/>
            <a:ext cx="0" cy="0"/>
          </a:xfrm>
          <a:solidFill>
            <a:srgbClr val="FFFFFF"/>
          </a:solidFill>
          <a:ln/>
        </p:spPr>
      </p:sp>
      <p:sp>
        <p:nvSpPr>
          <p:cNvPr id="1269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9951B07-6BBD-49E9-AB24-7CF1807AEB0C}" type="slidenum">
              <a:rPr lang="zh-CN" altLang="en-US" sz="1200"/>
              <a:pPr algn="r" eaLnBrk="1" hangingPunct="1"/>
              <a:t>49</a:t>
            </a:fld>
            <a:endParaRPr lang="en-US" altLang="zh-CN" sz="1200"/>
          </a:p>
        </p:txBody>
      </p:sp>
      <p:sp>
        <p:nvSpPr>
          <p:cNvPr id="128003" name="Rectangle 2"/>
          <p:cNvSpPr>
            <a:spLocks noGrp="1" noRot="1" noChangeAspect="1" noChangeArrowheads="1" noTextEdit="1"/>
          </p:cNvSpPr>
          <p:nvPr>
            <p:ph type="sldImg"/>
          </p:nvPr>
        </p:nvSpPr>
        <p:spPr>
          <a:xfrm>
            <a:off x="3429000" y="2400300"/>
            <a:ext cx="0" cy="0"/>
          </a:xfrm>
          <a:solidFill>
            <a:srgbClr val="FFFFFF"/>
          </a:solidFill>
          <a:ln/>
        </p:spPr>
      </p:sp>
      <p:sp>
        <p:nvSpPr>
          <p:cNvPr id="1280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42AFA00-D5A5-4DA9-BB0C-F962097C95C6}" type="slidenum">
              <a:rPr lang="zh-CN" altLang="en-US" sz="1200"/>
              <a:pPr algn="r" eaLnBrk="1" hangingPunct="1"/>
              <a:t>50</a:t>
            </a:fld>
            <a:endParaRPr lang="en-US" altLang="zh-CN" sz="1200"/>
          </a:p>
        </p:txBody>
      </p:sp>
      <p:sp>
        <p:nvSpPr>
          <p:cNvPr id="129027" name="Rectangle 2"/>
          <p:cNvSpPr>
            <a:spLocks noGrp="1" noRot="1" noChangeAspect="1" noChangeArrowheads="1" noTextEdit="1"/>
          </p:cNvSpPr>
          <p:nvPr>
            <p:ph type="sldImg"/>
          </p:nvPr>
        </p:nvSpPr>
        <p:spPr>
          <a:xfrm>
            <a:off x="3429000" y="2400300"/>
            <a:ext cx="0" cy="0"/>
          </a:xfrm>
          <a:solidFill>
            <a:srgbClr val="FFFFFF"/>
          </a:solidFill>
          <a:ln/>
        </p:spPr>
      </p:sp>
      <p:sp>
        <p:nvSpPr>
          <p:cNvPr id="12902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7B9E025-6A7D-49AF-B1D9-5664A4B7ADDF}" type="slidenum">
              <a:rPr lang="zh-CN" altLang="en-US" sz="1200"/>
              <a:pPr algn="r" eaLnBrk="1" hangingPunct="1"/>
              <a:t>51</a:t>
            </a:fld>
            <a:endParaRPr lang="en-US" altLang="zh-CN" sz="1200"/>
          </a:p>
        </p:txBody>
      </p:sp>
      <p:sp>
        <p:nvSpPr>
          <p:cNvPr id="130051" name="Rectangle 2"/>
          <p:cNvSpPr>
            <a:spLocks noGrp="1" noRot="1" noChangeAspect="1" noChangeArrowheads="1" noTextEdit="1"/>
          </p:cNvSpPr>
          <p:nvPr>
            <p:ph type="sldImg"/>
          </p:nvPr>
        </p:nvSpPr>
        <p:spPr>
          <a:xfrm>
            <a:off x="3429000" y="2400300"/>
            <a:ext cx="0" cy="0"/>
          </a:xfrm>
          <a:solidFill>
            <a:srgbClr val="FFFFFF"/>
          </a:solidFill>
          <a:ln/>
        </p:spPr>
      </p:sp>
      <p:sp>
        <p:nvSpPr>
          <p:cNvPr id="1300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r>
              <a:rPr lang="zh-CN" altLang="en-US"/>
              <a:t>当对数据流图分层细化时必须保持信息连续性，也就是说，当把一个处理分解为一系列处理时，分解前和分解后的输入输出数据流必须相同。</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71EC119-1429-488A-BFC8-55C083E565FC}" type="slidenum">
              <a:rPr lang="zh-CN" altLang="en-US" sz="1200"/>
              <a:pPr algn="r" eaLnBrk="1" hangingPunct="1"/>
              <a:t>61</a:t>
            </a:fld>
            <a:endParaRPr lang="en-US" altLang="zh-CN" sz="1200"/>
          </a:p>
        </p:txBody>
      </p:sp>
      <p:sp>
        <p:nvSpPr>
          <p:cNvPr id="131075" name="Rectangle 2"/>
          <p:cNvSpPr>
            <a:spLocks noGrp="1" noRot="1" noChangeAspect="1" noChangeArrowheads="1" noTextEdit="1"/>
          </p:cNvSpPr>
          <p:nvPr>
            <p:ph type="sldImg"/>
          </p:nvPr>
        </p:nvSpPr>
        <p:spPr>
          <a:xfrm>
            <a:off x="3429000" y="2400300"/>
            <a:ext cx="0" cy="0"/>
          </a:xfrm>
          <a:ln/>
        </p:spPr>
      </p:sp>
      <p:sp>
        <p:nvSpPr>
          <p:cNvPr id="13107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705006C-F607-4B97-93E0-67B13FC768D8}" type="slidenum">
              <a:rPr lang="zh-CN" altLang="en-US" sz="1200"/>
              <a:pPr algn="r" eaLnBrk="1" hangingPunct="1"/>
              <a:t>62</a:t>
            </a:fld>
            <a:endParaRPr lang="en-US" altLang="zh-CN" sz="1200"/>
          </a:p>
        </p:txBody>
      </p:sp>
      <p:sp>
        <p:nvSpPr>
          <p:cNvPr id="132099" name="Rectangle 2"/>
          <p:cNvSpPr>
            <a:spLocks noGrp="1" noRot="1" noChangeAspect="1" noChangeArrowheads="1" noTextEdit="1"/>
          </p:cNvSpPr>
          <p:nvPr>
            <p:ph type="sldImg"/>
          </p:nvPr>
        </p:nvSpPr>
        <p:spPr>
          <a:xfrm>
            <a:off x="3429000" y="2400300"/>
            <a:ext cx="0" cy="0"/>
          </a:xfrm>
          <a:solidFill>
            <a:srgbClr val="FFFFFF"/>
          </a:solidFill>
          <a:ln/>
        </p:spPr>
      </p:sp>
      <p:sp>
        <p:nvSpPr>
          <p:cNvPr id="1321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1EA4403-6F9F-459A-9E78-BC3EF638B101}" type="slidenum">
              <a:rPr lang="zh-CN" altLang="en-US" sz="1200"/>
              <a:pPr algn="r" eaLnBrk="1" hangingPunct="1"/>
              <a:t>10</a:t>
            </a:fld>
            <a:endParaRPr lang="en-US" altLang="zh-CN" sz="1200"/>
          </a:p>
        </p:txBody>
      </p:sp>
      <p:sp>
        <p:nvSpPr>
          <p:cNvPr id="105475" name="Rectangle 2"/>
          <p:cNvSpPr>
            <a:spLocks noGrp="1" noRot="1" noChangeAspect="1" noChangeArrowheads="1" noTextEdit="1"/>
          </p:cNvSpPr>
          <p:nvPr>
            <p:ph type="sldImg"/>
          </p:nvPr>
        </p:nvSpPr>
        <p:spPr>
          <a:xfrm>
            <a:off x="3429000" y="2400300"/>
            <a:ext cx="0" cy="0"/>
          </a:xfrm>
          <a:ln/>
        </p:spPr>
      </p:sp>
      <p:sp>
        <p:nvSpPr>
          <p:cNvPr id="10547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113AC0C-689F-4342-A564-898D69553559}" type="slidenum">
              <a:rPr lang="zh-CN" altLang="en-US" sz="1200"/>
              <a:pPr algn="r" eaLnBrk="1" hangingPunct="1"/>
              <a:t>63</a:t>
            </a:fld>
            <a:endParaRPr lang="en-US" altLang="zh-CN" sz="1200"/>
          </a:p>
        </p:txBody>
      </p:sp>
      <p:sp>
        <p:nvSpPr>
          <p:cNvPr id="133123" name="Rectangle 2"/>
          <p:cNvSpPr>
            <a:spLocks noGrp="1" noRot="1" noChangeAspect="1" noChangeArrowheads="1" noTextEdit="1"/>
          </p:cNvSpPr>
          <p:nvPr>
            <p:ph type="sldImg"/>
          </p:nvPr>
        </p:nvSpPr>
        <p:spPr>
          <a:xfrm>
            <a:off x="3429000" y="2400300"/>
            <a:ext cx="0" cy="0"/>
          </a:xfrm>
          <a:solidFill>
            <a:srgbClr val="FFFFFF"/>
          </a:solidFill>
          <a:ln/>
        </p:spPr>
      </p:sp>
      <p:sp>
        <p:nvSpPr>
          <p:cNvPr id="1331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3E484A0D-A657-44FE-B093-F37D126553B7}" type="slidenum">
              <a:rPr lang="zh-CN" altLang="en-US" sz="1200"/>
              <a:pPr algn="r" eaLnBrk="1" hangingPunct="1"/>
              <a:t>64</a:t>
            </a:fld>
            <a:endParaRPr lang="en-US" altLang="zh-CN" sz="1200"/>
          </a:p>
        </p:txBody>
      </p:sp>
      <p:sp>
        <p:nvSpPr>
          <p:cNvPr id="134147" name="Rectangle 2"/>
          <p:cNvSpPr>
            <a:spLocks noGrp="1" noRot="1" noChangeAspect="1" noChangeArrowheads="1" noTextEdit="1"/>
          </p:cNvSpPr>
          <p:nvPr>
            <p:ph type="sldImg"/>
          </p:nvPr>
        </p:nvSpPr>
        <p:spPr>
          <a:xfrm>
            <a:off x="3429000" y="2400300"/>
            <a:ext cx="0" cy="0"/>
          </a:xfrm>
          <a:solidFill>
            <a:srgbClr val="FFFFFF"/>
          </a:solidFill>
          <a:ln/>
        </p:spPr>
      </p:sp>
      <p:sp>
        <p:nvSpPr>
          <p:cNvPr id="13414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3B51E0D-5C4F-4064-80B5-2B338E7474D0}" type="slidenum">
              <a:rPr lang="zh-CN" altLang="en-US" sz="1200"/>
              <a:pPr algn="r" eaLnBrk="1" hangingPunct="1"/>
              <a:t>65</a:t>
            </a:fld>
            <a:endParaRPr lang="en-US" altLang="zh-CN" sz="1200"/>
          </a:p>
        </p:txBody>
      </p:sp>
      <p:sp>
        <p:nvSpPr>
          <p:cNvPr id="135171" name="Rectangle 2"/>
          <p:cNvSpPr>
            <a:spLocks noGrp="1" noRot="1" noChangeAspect="1" noChangeArrowheads="1" noTextEdit="1"/>
          </p:cNvSpPr>
          <p:nvPr>
            <p:ph type="sldImg"/>
          </p:nvPr>
        </p:nvSpPr>
        <p:spPr>
          <a:xfrm>
            <a:off x="3429000" y="2400300"/>
            <a:ext cx="0" cy="0"/>
          </a:xfrm>
          <a:solidFill>
            <a:srgbClr val="FFFFFF"/>
          </a:solidFill>
          <a:ln/>
        </p:spPr>
      </p:sp>
      <p:sp>
        <p:nvSpPr>
          <p:cNvPr id="13517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503FA26-2193-4EB1-B802-3C0661B5BD88}" type="slidenum">
              <a:rPr lang="zh-CN" altLang="en-US" sz="1200"/>
              <a:pPr algn="r" eaLnBrk="1" hangingPunct="1"/>
              <a:t>66</a:t>
            </a:fld>
            <a:endParaRPr lang="en-US" altLang="zh-CN" sz="1200"/>
          </a:p>
        </p:txBody>
      </p:sp>
      <p:sp>
        <p:nvSpPr>
          <p:cNvPr id="136195" name="Rectangle 2"/>
          <p:cNvSpPr>
            <a:spLocks noGrp="1" noRot="1" noChangeAspect="1" noChangeArrowheads="1" noTextEdit="1"/>
          </p:cNvSpPr>
          <p:nvPr>
            <p:ph type="sldImg"/>
          </p:nvPr>
        </p:nvSpPr>
        <p:spPr>
          <a:xfrm>
            <a:off x="3429000" y="2400300"/>
            <a:ext cx="0" cy="0"/>
          </a:xfrm>
          <a:solidFill>
            <a:srgbClr val="FFFFFF"/>
          </a:solidFill>
          <a:ln/>
        </p:spPr>
      </p:sp>
      <p:sp>
        <p:nvSpPr>
          <p:cNvPr id="13619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804B068-20C1-4B5B-A250-1A233BD99EC5}" type="slidenum">
              <a:rPr lang="zh-CN" altLang="en-US" sz="1200"/>
              <a:pPr algn="r" eaLnBrk="1" hangingPunct="1"/>
              <a:t>67</a:t>
            </a:fld>
            <a:endParaRPr lang="en-US" altLang="zh-CN" sz="1200"/>
          </a:p>
        </p:txBody>
      </p:sp>
      <p:sp>
        <p:nvSpPr>
          <p:cNvPr id="137219" name="Rectangle 2"/>
          <p:cNvSpPr>
            <a:spLocks noGrp="1" noRot="1" noChangeAspect="1" noChangeArrowheads="1" noTextEdit="1"/>
          </p:cNvSpPr>
          <p:nvPr>
            <p:ph type="sldImg"/>
          </p:nvPr>
        </p:nvSpPr>
        <p:spPr>
          <a:xfrm>
            <a:off x="3429000" y="2400300"/>
            <a:ext cx="0" cy="0"/>
          </a:xfrm>
          <a:solidFill>
            <a:srgbClr val="FFFFFF"/>
          </a:solidFill>
          <a:ln/>
        </p:spPr>
      </p:sp>
      <p:sp>
        <p:nvSpPr>
          <p:cNvPr id="13722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090BC5D-78E7-44F0-947A-A7E61DA7E688}" type="slidenum">
              <a:rPr lang="zh-CN" altLang="en-US" sz="1200"/>
              <a:pPr algn="r" eaLnBrk="1" hangingPunct="1"/>
              <a:t>68</a:t>
            </a:fld>
            <a:endParaRPr lang="en-US" altLang="zh-CN" sz="1200"/>
          </a:p>
        </p:txBody>
      </p:sp>
      <p:sp>
        <p:nvSpPr>
          <p:cNvPr id="138243" name="Rectangle 2"/>
          <p:cNvSpPr>
            <a:spLocks noGrp="1" noRot="1" noChangeAspect="1" noChangeArrowheads="1" noTextEdit="1"/>
          </p:cNvSpPr>
          <p:nvPr>
            <p:ph type="sldImg"/>
          </p:nvPr>
        </p:nvSpPr>
        <p:spPr>
          <a:xfrm>
            <a:off x="3429000" y="2400300"/>
            <a:ext cx="0" cy="0"/>
          </a:xfrm>
          <a:solidFill>
            <a:srgbClr val="FFFFFF"/>
          </a:solidFill>
          <a:ln/>
        </p:spPr>
      </p:sp>
      <p:sp>
        <p:nvSpPr>
          <p:cNvPr id="13824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A2C76FD1-0543-417E-9747-1688CD7CA5D7}" type="slidenum">
              <a:rPr lang="zh-CN" altLang="en-US" sz="1200"/>
              <a:pPr algn="r" eaLnBrk="1" hangingPunct="1"/>
              <a:t>69</a:t>
            </a:fld>
            <a:endParaRPr lang="en-US" altLang="zh-CN" sz="1200"/>
          </a:p>
        </p:txBody>
      </p:sp>
      <p:sp>
        <p:nvSpPr>
          <p:cNvPr id="139267" name="Rectangle 2"/>
          <p:cNvSpPr>
            <a:spLocks noGrp="1" noRot="1" noChangeAspect="1" noChangeArrowheads="1" noTextEdit="1"/>
          </p:cNvSpPr>
          <p:nvPr>
            <p:ph type="sldImg"/>
          </p:nvPr>
        </p:nvSpPr>
        <p:spPr>
          <a:xfrm>
            <a:off x="3429000" y="2400300"/>
            <a:ext cx="0" cy="0"/>
          </a:xfrm>
          <a:ln/>
        </p:spPr>
      </p:sp>
      <p:sp>
        <p:nvSpPr>
          <p:cNvPr id="139268"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DE2340E-5619-442F-A7A1-6285B452E04F}" type="slidenum">
              <a:rPr lang="zh-CN" altLang="en-US" sz="1200"/>
              <a:pPr algn="r" eaLnBrk="1" hangingPunct="1"/>
              <a:t>70</a:t>
            </a:fld>
            <a:endParaRPr lang="en-US" altLang="zh-CN" sz="1200"/>
          </a:p>
        </p:txBody>
      </p:sp>
      <p:sp>
        <p:nvSpPr>
          <p:cNvPr id="140291" name="Rectangle 2"/>
          <p:cNvSpPr>
            <a:spLocks noGrp="1" noRot="1" noChangeAspect="1" noChangeArrowheads="1" noTextEdit="1"/>
          </p:cNvSpPr>
          <p:nvPr>
            <p:ph type="sldImg"/>
          </p:nvPr>
        </p:nvSpPr>
        <p:spPr>
          <a:xfrm>
            <a:off x="3429000" y="2400300"/>
            <a:ext cx="0" cy="0"/>
          </a:xfrm>
          <a:ln/>
        </p:spPr>
      </p:sp>
      <p:sp>
        <p:nvSpPr>
          <p:cNvPr id="14029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8557ECF-982A-4B30-AD76-6D6F7DF80DCB}" type="slidenum">
              <a:rPr lang="zh-CN" altLang="en-US" sz="1200"/>
              <a:pPr algn="r" eaLnBrk="1" hangingPunct="1"/>
              <a:t>71</a:t>
            </a:fld>
            <a:endParaRPr lang="en-US" altLang="zh-CN" sz="1200"/>
          </a:p>
        </p:txBody>
      </p:sp>
      <p:sp>
        <p:nvSpPr>
          <p:cNvPr id="141315" name="Rectangle 2"/>
          <p:cNvSpPr>
            <a:spLocks noGrp="1" noRot="1" noChangeAspect="1" noChangeArrowheads="1" noTextEdit="1"/>
          </p:cNvSpPr>
          <p:nvPr>
            <p:ph type="sldImg"/>
          </p:nvPr>
        </p:nvSpPr>
        <p:spPr>
          <a:xfrm>
            <a:off x="3429000" y="2400300"/>
            <a:ext cx="0" cy="0"/>
          </a:xfrm>
          <a:ln/>
        </p:spPr>
      </p:sp>
      <p:sp>
        <p:nvSpPr>
          <p:cNvPr id="14131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73797C7-5DBE-4796-903C-DD91D1340CB3}" type="slidenum">
              <a:rPr lang="zh-CN" altLang="en-US" sz="1200"/>
              <a:pPr algn="r" eaLnBrk="1" hangingPunct="1"/>
              <a:t>72</a:t>
            </a:fld>
            <a:endParaRPr lang="en-US" altLang="zh-CN" sz="1200"/>
          </a:p>
        </p:txBody>
      </p:sp>
      <p:sp>
        <p:nvSpPr>
          <p:cNvPr id="142339" name="Rectangle 2"/>
          <p:cNvSpPr>
            <a:spLocks noGrp="1" noRot="1" noChangeAspect="1" noChangeArrowheads="1" noTextEdit="1"/>
          </p:cNvSpPr>
          <p:nvPr>
            <p:ph type="sldImg"/>
          </p:nvPr>
        </p:nvSpPr>
        <p:spPr>
          <a:xfrm>
            <a:off x="3429000" y="2400300"/>
            <a:ext cx="0" cy="0"/>
          </a:xfrm>
          <a:solidFill>
            <a:srgbClr val="FFFFFF"/>
          </a:solidFill>
          <a:ln/>
        </p:spPr>
      </p:sp>
      <p:sp>
        <p:nvSpPr>
          <p:cNvPr id="14234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9F15F92B-520D-4998-A539-B760D0B9351F}" type="slidenum">
              <a:rPr lang="zh-CN" altLang="en-US" sz="1200"/>
              <a:pPr algn="r" eaLnBrk="1" hangingPunct="1"/>
              <a:t>12</a:t>
            </a:fld>
            <a:endParaRPr lang="en-US" altLang="zh-CN" sz="1200"/>
          </a:p>
        </p:txBody>
      </p:sp>
      <p:sp>
        <p:nvSpPr>
          <p:cNvPr id="106499" name="Rectangle 2"/>
          <p:cNvSpPr>
            <a:spLocks noGrp="1" noRot="1" noChangeAspect="1" noChangeArrowheads="1" noTextEdit="1"/>
          </p:cNvSpPr>
          <p:nvPr>
            <p:ph type="sldImg"/>
          </p:nvPr>
        </p:nvSpPr>
        <p:spPr>
          <a:xfrm>
            <a:off x="3429000" y="2400300"/>
            <a:ext cx="0" cy="0"/>
          </a:xfrm>
          <a:solidFill>
            <a:srgbClr val="FFFFFF"/>
          </a:solidFill>
          <a:ln/>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A53E256-0D86-499F-8A26-0528BF860CA2}" type="slidenum">
              <a:rPr lang="zh-CN" altLang="en-US" sz="1200"/>
              <a:pPr algn="r" eaLnBrk="1" hangingPunct="1"/>
              <a:t>73</a:t>
            </a:fld>
            <a:endParaRPr lang="en-US" altLang="zh-CN" sz="1200"/>
          </a:p>
        </p:txBody>
      </p:sp>
      <p:sp>
        <p:nvSpPr>
          <p:cNvPr id="143363" name="Rectangle 2"/>
          <p:cNvSpPr>
            <a:spLocks noGrp="1" noRot="1" noChangeAspect="1" noChangeArrowheads="1" noTextEdit="1"/>
          </p:cNvSpPr>
          <p:nvPr>
            <p:ph type="sldImg"/>
          </p:nvPr>
        </p:nvSpPr>
        <p:spPr>
          <a:xfrm>
            <a:off x="3429000" y="2400300"/>
            <a:ext cx="0" cy="0"/>
          </a:xfrm>
          <a:solidFill>
            <a:srgbClr val="FFFFFF"/>
          </a:solidFill>
          <a:ln/>
        </p:spPr>
      </p:sp>
      <p:sp>
        <p:nvSpPr>
          <p:cNvPr id="14336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8CE71397-13BA-4139-8A7B-9D635C986E48}" type="slidenum">
              <a:rPr lang="zh-CN" altLang="en-US" sz="1200"/>
              <a:pPr algn="r" eaLnBrk="1" hangingPunct="1"/>
              <a:t>76</a:t>
            </a:fld>
            <a:endParaRPr lang="en-US" altLang="zh-CN" sz="1200"/>
          </a:p>
        </p:txBody>
      </p:sp>
      <p:sp>
        <p:nvSpPr>
          <p:cNvPr id="144387" name="Rectangle 2"/>
          <p:cNvSpPr>
            <a:spLocks noGrp="1" noRot="1" noChangeAspect="1" noChangeArrowheads="1" noTextEdit="1"/>
          </p:cNvSpPr>
          <p:nvPr>
            <p:ph type="sldImg"/>
          </p:nvPr>
        </p:nvSpPr>
        <p:spPr>
          <a:xfrm>
            <a:off x="3429000" y="2400300"/>
            <a:ext cx="0" cy="0"/>
          </a:xfrm>
          <a:solidFill>
            <a:srgbClr val="FFFFFF"/>
          </a:solidFill>
          <a:ln/>
        </p:spPr>
      </p:sp>
      <p:sp>
        <p:nvSpPr>
          <p:cNvPr id="144388"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E231C2A-330B-4C73-99D7-A39B93273704}" type="slidenum">
              <a:rPr lang="zh-CN" altLang="en-US" sz="1200"/>
              <a:pPr algn="r" eaLnBrk="1" hangingPunct="1"/>
              <a:t>77</a:t>
            </a:fld>
            <a:endParaRPr lang="en-US" altLang="zh-CN" sz="1200"/>
          </a:p>
        </p:txBody>
      </p:sp>
      <p:sp>
        <p:nvSpPr>
          <p:cNvPr id="145411" name="Rectangle 2"/>
          <p:cNvSpPr>
            <a:spLocks noGrp="1" noRot="1" noChangeAspect="1" noChangeArrowheads="1" noTextEdit="1"/>
          </p:cNvSpPr>
          <p:nvPr>
            <p:ph type="sldImg"/>
          </p:nvPr>
        </p:nvSpPr>
        <p:spPr>
          <a:xfrm>
            <a:off x="3429000" y="2400300"/>
            <a:ext cx="0" cy="0"/>
          </a:xfrm>
          <a:ln/>
        </p:spPr>
      </p:sp>
      <p:sp>
        <p:nvSpPr>
          <p:cNvPr id="14541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33E1958-6BEE-4335-86A9-FC0ADD8B305F}" type="slidenum">
              <a:rPr lang="zh-CN" altLang="en-US" sz="1200"/>
              <a:pPr algn="r" eaLnBrk="1" hangingPunct="1"/>
              <a:t>78</a:t>
            </a:fld>
            <a:endParaRPr lang="en-US" altLang="zh-CN" sz="1200"/>
          </a:p>
        </p:txBody>
      </p:sp>
      <p:sp>
        <p:nvSpPr>
          <p:cNvPr id="146435" name="Rectangle 2"/>
          <p:cNvSpPr>
            <a:spLocks noGrp="1" noRot="1" noChangeAspect="1" noChangeArrowheads="1" noTextEdit="1"/>
          </p:cNvSpPr>
          <p:nvPr>
            <p:ph type="sldImg"/>
          </p:nvPr>
        </p:nvSpPr>
        <p:spPr>
          <a:xfrm>
            <a:off x="3429000" y="2400300"/>
            <a:ext cx="0" cy="0"/>
          </a:xfrm>
          <a:solidFill>
            <a:srgbClr val="FFFFFF"/>
          </a:solidFill>
          <a:ln/>
        </p:spPr>
      </p:sp>
      <p:sp>
        <p:nvSpPr>
          <p:cNvPr id="1464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3429000" y="2400300"/>
            <a:ext cx="0" cy="0"/>
          </a:xfrm>
          <a:ln/>
        </p:spPr>
      </p:sp>
      <p:sp>
        <p:nvSpPr>
          <p:cNvPr id="147459" name="Rectangle 3"/>
          <p:cNvSpPr>
            <a:spLocks noGrp="1" noChangeArrowheads="1"/>
          </p:cNvSpPr>
          <p:nvPr>
            <p:ph type="body" idx="1"/>
          </p:nvPr>
        </p:nvSpPr>
        <p:spPr>
          <a:xfrm>
            <a:off x="914400" y="6262688"/>
            <a:ext cx="1403350" cy="274637"/>
          </a:xfrm>
          <a:noFill/>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1356762-6C5F-4E77-BEAD-360495857AA2}" type="slidenum">
              <a:rPr lang="zh-CN" altLang="en-US" sz="1200"/>
              <a:pPr algn="r" eaLnBrk="1" hangingPunct="1"/>
              <a:t>81</a:t>
            </a:fld>
            <a:endParaRPr lang="en-US" altLang="zh-CN" sz="1200"/>
          </a:p>
        </p:txBody>
      </p:sp>
      <p:sp>
        <p:nvSpPr>
          <p:cNvPr id="148483" name="Rectangle 2"/>
          <p:cNvSpPr>
            <a:spLocks noGrp="1" noRot="1" noChangeAspect="1" noChangeArrowheads="1" noTextEdit="1"/>
          </p:cNvSpPr>
          <p:nvPr>
            <p:ph type="sldImg"/>
          </p:nvPr>
        </p:nvSpPr>
        <p:spPr>
          <a:xfrm>
            <a:off x="3429000" y="2400300"/>
            <a:ext cx="0" cy="0"/>
          </a:xfrm>
          <a:solidFill>
            <a:srgbClr val="FFFFFF"/>
          </a:solidFill>
          <a:ln/>
        </p:spPr>
      </p:sp>
      <p:sp>
        <p:nvSpPr>
          <p:cNvPr id="14848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5B89ADB-778C-48F1-991B-D697AEF26D8F}" type="slidenum">
              <a:rPr lang="zh-CN" altLang="en-US" sz="1200"/>
              <a:pPr algn="r" eaLnBrk="1" hangingPunct="1"/>
              <a:t>82</a:t>
            </a:fld>
            <a:endParaRPr lang="en-US" altLang="zh-CN" sz="1200"/>
          </a:p>
        </p:txBody>
      </p:sp>
      <p:sp>
        <p:nvSpPr>
          <p:cNvPr id="149507" name="Rectangle 2"/>
          <p:cNvSpPr>
            <a:spLocks noGrp="1" noRot="1" noChangeAspect="1" noChangeArrowheads="1" noTextEdit="1"/>
          </p:cNvSpPr>
          <p:nvPr>
            <p:ph type="sldImg"/>
          </p:nvPr>
        </p:nvSpPr>
        <p:spPr>
          <a:xfrm>
            <a:off x="3429000" y="2400300"/>
            <a:ext cx="0" cy="0"/>
          </a:xfrm>
          <a:ln/>
        </p:spPr>
      </p:sp>
      <p:sp>
        <p:nvSpPr>
          <p:cNvPr id="149508"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7E10543A-936F-40A4-A72D-ADAE47A8BD24}" type="slidenum">
              <a:rPr lang="zh-CN" altLang="en-US" sz="1200"/>
              <a:pPr algn="r" eaLnBrk="1" hangingPunct="1"/>
              <a:t>83</a:t>
            </a:fld>
            <a:endParaRPr lang="en-US" altLang="zh-CN" sz="1200"/>
          </a:p>
        </p:txBody>
      </p:sp>
      <p:sp>
        <p:nvSpPr>
          <p:cNvPr id="150531" name="Rectangle 2"/>
          <p:cNvSpPr>
            <a:spLocks noGrp="1" noRot="1" noChangeAspect="1" noChangeArrowheads="1" noTextEdit="1"/>
          </p:cNvSpPr>
          <p:nvPr>
            <p:ph type="sldImg"/>
          </p:nvPr>
        </p:nvSpPr>
        <p:spPr>
          <a:xfrm>
            <a:off x="3429000" y="2400300"/>
            <a:ext cx="0" cy="0"/>
          </a:xfrm>
          <a:solidFill>
            <a:srgbClr val="FFFFFF"/>
          </a:solidFill>
          <a:ln/>
        </p:spPr>
      </p:sp>
      <p:sp>
        <p:nvSpPr>
          <p:cNvPr id="15053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8801E3A-DE60-4934-808E-435B11D67AC1}" type="slidenum">
              <a:rPr lang="zh-CN" altLang="en-US" sz="1200"/>
              <a:pPr algn="r" eaLnBrk="1" hangingPunct="1"/>
              <a:t>84</a:t>
            </a:fld>
            <a:endParaRPr lang="en-US" altLang="zh-CN" sz="1200"/>
          </a:p>
        </p:txBody>
      </p:sp>
      <p:sp>
        <p:nvSpPr>
          <p:cNvPr id="151555" name="Rectangle 2"/>
          <p:cNvSpPr>
            <a:spLocks noGrp="1" noRot="1" noChangeAspect="1" noChangeArrowheads="1" noTextEdit="1"/>
          </p:cNvSpPr>
          <p:nvPr>
            <p:ph type="sldImg"/>
          </p:nvPr>
        </p:nvSpPr>
        <p:spPr>
          <a:xfrm>
            <a:off x="3429000" y="2400300"/>
            <a:ext cx="0" cy="0"/>
          </a:xfrm>
          <a:solidFill>
            <a:srgbClr val="FFFFFF"/>
          </a:solidFill>
          <a:ln/>
        </p:spPr>
      </p:sp>
      <p:sp>
        <p:nvSpPr>
          <p:cNvPr id="15155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E53897D5-2666-4A4A-AE1C-C326DA99A6AF}" type="slidenum">
              <a:rPr lang="zh-CN" altLang="en-US" sz="1200"/>
              <a:pPr algn="r" eaLnBrk="1" hangingPunct="1"/>
              <a:t>85</a:t>
            </a:fld>
            <a:endParaRPr lang="en-US" altLang="zh-CN" sz="1200"/>
          </a:p>
        </p:txBody>
      </p:sp>
      <p:sp>
        <p:nvSpPr>
          <p:cNvPr id="152579" name="Rectangle 2"/>
          <p:cNvSpPr>
            <a:spLocks noGrp="1" noRot="1" noChangeAspect="1" noChangeArrowheads="1" noTextEdit="1"/>
          </p:cNvSpPr>
          <p:nvPr>
            <p:ph type="sldImg"/>
          </p:nvPr>
        </p:nvSpPr>
        <p:spPr>
          <a:xfrm>
            <a:off x="3429000" y="2400300"/>
            <a:ext cx="0" cy="0"/>
          </a:xfrm>
          <a:solidFill>
            <a:srgbClr val="FFFFFF"/>
          </a:solidFill>
          <a:ln/>
        </p:spPr>
      </p:sp>
      <p:sp>
        <p:nvSpPr>
          <p:cNvPr id="15258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491076A-5166-4547-85C4-C1B9760AA726}" type="slidenum">
              <a:rPr lang="zh-CN" altLang="en-US" sz="1200"/>
              <a:pPr algn="r" eaLnBrk="1" hangingPunct="1"/>
              <a:t>13</a:t>
            </a:fld>
            <a:endParaRPr lang="en-US" altLang="zh-CN" sz="1200"/>
          </a:p>
        </p:txBody>
      </p:sp>
      <p:sp>
        <p:nvSpPr>
          <p:cNvPr id="107523" name="Rectangle 2"/>
          <p:cNvSpPr>
            <a:spLocks noGrp="1" noRot="1" noChangeAspect="1" noChangeArrowheads="1" noTextEdit="1"/>
          </p:cNvSpPr>
          <p:nvPr>
            <p:ph type="sldImg"/>
          </p:nvPr>
        </p:nvSpPr>
        <p:spPr>
          <a:xfrm>
            <a:off x="3429000" y="2400300"/>
            <a:ext cx="0" cy="0"/>
          </a:xfrm>
          <a:ln/>
        </p:spPr>
      </p:sp>
      <p:sp>
        <p:nvSpPr>
          <p:cNvPr id="107524"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1D8BCB8-274A-4855-A210-A0ECBEAFACD3}" type="slidenum">
              <a:rPr lang="zh-CN" altLang="en-US" sz="1200"/>
              <a:pPr algn="r" eaLnBrk="1" hangingPunct="1"/>
              <a:t>86</a:t>
            </a:fld>
            <a:endParaRPr lang="en-US" altLang="zh-CN" sz="1200"/>
          </a:p>
        </p:txBody>
      </p:sp>
      <p:sp>
        <p:nvSpPr>
          <p:cNvPr id="153603" name="Rectangle 2"/>
          <p:cNvSpPr>
            <a:spLocks noGrp="1" noRot="1" noChangeAspect="1" noChangeArrowheads="1" noTextEdit="1"/>
          </p:cNvSpPr>
          <p:nvPr>
            <p:ph type="sldImg"/>
          </p:nvPr>
        </p:nvSpPr>
        <p:spPr>
          <a:xfrm>
            <a:off x="3429000" y="2400300"/>
            <a:ext cx="0" cy="0"/>
          </a:xfrm>
          <a:solidFill>
            <a:srgbClr val="FFFFFF"/>
          </a:solidFill>
          <a:ln/>
        </p:spPr>
      </p:sp>
      <p:sp>
        <p:nvSpPr>
          <p:cNvPr id="15360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3429000" y="2400300"/>
            <a:ext cx="0" cy="0"/>
          </a:xfrm>
          <a:ln/>
        </p:spPr>
      </p:sp>
      <p:sp>
        <p:nvSpPr>
          <p:cNvPr id="154627" name="Rectangle 3"/>
          <p:cNvSpPr>
            <a:spLocks noGrp="1" noChangeArrowheads="1"/>
          </p:cNvSpPr>
          <p:nvPr>
            <p:ph type="body" idx="1"/>
          </p:nvPr>
        </p:nvSpPr>
        <p:spPr>
          <a:xfrm>
            <a:off x="914400" y="6262688"/>
            <a:ext cx="1403350" cy="274637"/>
          </a:xfrm>
          <a:noFill/>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119F7A6-F5D6-4BA1-803F-1AF034AD5A48}" type="slidenum">
              <a:rPr lang="zh-CN" altLang="en-US" sz="1200"/>
              <a:pPr algn="r" eaLnBrk="1" hangingPunct="1"/>
              <a:t>88</a:t>
            </a:fld>
            <a:endParaRPr lang="en-US" altLang="zh-CN" sz="1200"/>
          </a:p>
        </p:txBody>
      </p:sp>
      <p:sp>
        <p:nvSpPr>
          <p:cNvPr id="155651" name="Rectangle 2"/>
          <p:cNvSpPr>
            <a:spLocks noGrp="1" noRot="1" noChangeAspect="1" noChangeArrowheads="1" noTextEdit="1"/>
          </p:cNvSpPr>
          <p:nvPr>
            <p:ph type="sldImg"/>
          </p:nvPr>
        </p:nvSpPr>
        <p:spPr>
          <a:xfrm>
            <a:off x="3429000" y="2400300"/>
            <a:ext cx="0" cy="0"/>
          </a:xfrm>
          <a:solidFill>
            <a:srgbClr val="FFFFFF"/>
          </a:solidFill>
          <a:ln/>
        </p:spPr>
      </p:sp>
      <p:sp>
        <p:nvSpPr>
          <p:cNvPr id="15565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629B86BE-1633-44AC-91BF-F195B4B9D4A1}" type="slidenum">
              <a:rPr lang="zh-CN" altLang="en-US" sz="1200"/>
              <a:pPr algn="r" eaLnBrk="1" hangingPunct="1"/>
              <a:t>89</a:t>
            </a:fld>
            <a:endParaRPr lang="en-US" altLang="zh-CN" sz="1200"/>
          </a:p>
        </p:txBody>
      </p:sp>
      <p:sp>
        <p:nvSpPr>
          <p:cNvPr id="156675" name="Rectangle 2"/>
          <p:cNvSpPr>
            <a:spLocks noGrp="1" noRot="1" noChangeAspect="1" noChangeArrowheads="1" noTextEdit="1"/>
          </p:cNvSpPr>
          <p:nvPr>
            <p:ph type="sldImg"/>
          </p:nvPr>
        </p:nvSpPr>
        <p:spPr>
          <a:xfrm>
            <a:off x="3429000" y="2400300"/>
            <a:ext cx="0" cy="0"/>
          </a:xfrm>
          <a:solidFill>
            <a:srgbClr val="FFFFFF"/>
          </a:solidFill>
          <a:ln/>
        </p:spPr>
      </p:sp>
      <p:sp>
        <p:nvSpPr>
          <p:cNvPr id="15667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F514CA22-5222-48C5-8840-8F434F5830FC}" type="slidenum">
              <a:rPr lang="zh-CN" altLang="en-US" sz="1200"/>
              <a:pPr algn="r" eaLnBrk="1" hangingPunct="1"/>
              <a:t>91</a:t>
            </a:fld>
            <a:endParaRPr lang="en-US" altLang="zh-CN" sz="1200"/>
          </a:p>
        </p:txBody>
      </p:sp>
      <p:sp>
        <p:nvSpPr>
          <p:cNvPr id="157699" name="Rectangle 2"/>
          <p:cNvSpPr>
            <a:spLocks noGrp="1" noRot="1" noChangeAspect="1" noChangeArrowheads="1" noTextEdit="1"/>
          </p:cNvSpPr>
          <p:nvPr>
            <p:ph type="sldImg"/>
          </p:nvPr>
        </p:nvSpPr>
        <p:spPr>
          <a:xfrm>
            <a:off x="3429000" y="2400300"/>
            <a:ext cx="0" cy="0"/>
          </a:xfrm>
          <a:solidFill>
            <a:srgbClr val="FFFFFF"/>
          </a:solidFill>
          <a:ln/>
        </p:spPr>
      </p:sp>
      <p:sp>
        <p:nvSpPr>
          <p:cNvPr id="157700"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D185653-DC96-4F50-AB85-168BB0CA7387}" type="slidenum">
              <a:rPr lang="zh-CN" altLang="en-US" sz="1200"/>
              <a:pPr algn="r" eaLnBrk="1" hangingPunct="1"/>
              <a:t>92</a:t>
            </a:fld>
            <a:endParaRPr lang="en-US" altLang="zh-CN" sz="1200"/>
          </a:p>
        </p:txBody>
      </p:sp>
      <p:sp>
        <p:nvSpPr>
          <p:cNvPr id="158723" name="Rectangle 2"/>
          <p:cNvSpPr>
            <a:spLocks noGrp="1" noRot="1" noChangeAspect="1" noChangeArrowheads="1" noTextEdit="1"/>
          </p:cNvSpPr>
          <p:nvPr>
            <p:ph type="sldImg"/>
          </p:nvPr>
        </p:nvSpPr>
        <p:spPr>
          <a:xfrm>
            <a:off x="3429000" y="2400300"/>
            <a:ext cx="0" cy="0"/>
          </a:xfrm>
          <a:solidFill>
            <a:srgbClr val="FFFFFF"/>
          </a:solidFill>
          <a:ln/>
        </p:spPr>
      </p:sp>
      <p:sp>
        <p:nvSpPr>
          <p:cNvPr id="158724"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48AB1876-F535-426E-966F-0016C3394405}" type="slidenum">
              <a:rPr lang="zh-CN" altLang="en-US" sz="1200"/>
              <a:pPr algn="r" eaLnBrk="1" hangingPunct="1"/>
              <a:t>95</a:t>
            </a:fld>
            <a:endParaRPr lang="en-US" altLang="zh-CN" sz="1200"/>
          </a:p>
        </p:txBody>
      </p:sp>
      <p:sp>
        <p:nvSpPr>
          <p:cNvPr id="402435" name="Rectangle 2"/>
          <p:cNvSpPr>
            <a:spLocks noGrp="1" noRot="1" noChangeAspect="1" noChangeArrowheads="1" noTextEdit="1"/>
          </p:cNvSpPr>
          <p:nvPr>
            <p:ph type="sldImg"/>
          </p:nvPr>
        </p:nvSpPr>
        <p:spPr>
          <a:xfrm>
            <a:off x="3429000" y="2400300"/>
            <a:ext cx="0" cy="0"/>
          </a:xfrm>
          <a:solidFill>
            <a:srgbClr val="FFFFFF"/>
          </a:solidFill>
          <a:ln/>
        </p:spPr>
      </p:sp>
      <p:sp>
        <p:nvSpPr>
          <p:cNvPr id="4024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5A567FC0-590B-4F1E-9B3B-6B8905B4E8E4}" type="slidenum">
              <a:rPr lang="zh-CN" altLang="en-US" sz="1200"/>
              <a:pPr algn="r" eaLnBrk="1" hangingPunct="1"/>
              <a:t>99</a:t>
            </a:fld>
            <a:endParaRPr lang="en-US" altLang="zh-CN" sz="1200"/>
          </a:p>
        </p:txBody>
      </p:sp>
      <p:sp>
        <p:nvSpPr>
          <p:cNvPr id="160771" name="Rectangle 2"/>
          <p:cNvSpPr>
            <a:spLocks noGrp="1" noRot="1" noChangeAspect="1" noChangeArrowheads="1" noTextEdit="1"/>
          </p:cNvSpPr>
          <p:nvPr>
            <p:ph type="sldImg"/>
          </p:nvPr>
        </p:nvSpPr>
        <p:spPr>
          <a:xfrm>
            <a:off x="3429000" y="2400300"/>
            <a:ext cx="0" cy="0"/>
          </a:xfrm>
          <a:solidFill>
            <a:srgbClr val="FFFFFF"/>
          </a:solidFill>
          <a:ln/>
        </p:spPr>
      </p:sp>
      <p:sp>
        <p:nvSpPr>
          <p:cNvPr id="160772"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038EEA6B-4CFC-476A-9DBC-A290B1CAC31C}" type="slidenum">
              <a:rPr lang="zh-CN" altLang="en-US" sz="1200"/>
              <a:pPr algn="r" eaLnBrk="1" hangingPunct="1"/>
              <a:t>16</a:t>
            </a:fld>
            <a:endParaRPr lang="en-US" altLang="zh-CN" sz="1200"/>
          </a:p>
        </p:txBody>
      </p:sp>
      <p:sp>
        <p:nvSpPr>
          <p:cNvPr id="108547" name="Rectangle 2"/>
          <p:cNvSpPr>
            <a:spLocks noGrp="1" noRot="1" noChangeAspect="1" noChangeArrowheads="1" noTextEdit="1"/>
          </p:cNvSpPr>
          <p:nvPr>
            <p:ph type="sldImg"/>
          </p:nvPr>
        </p:nvSpPr>
        <p:spPr>
          <a:xfrm>
            <a:off x="3429000" y="2400300"/>
            <a:ext cx="0" cy="0"/>
          </a:xfrm>
          <a:ln/>
        </p:spPr>
      </p:sp>
      <p:sp>
        <p:nvSpPr>
          <p:cNvPr id="108548"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BCC49453-9C79-47F3-AAB4-347D0AB4B749}" type="slidenum">
              <a:rPr lang="zh-CN" altLang="en-US" sz="1200"/>
              <a:pPr algn="r" eaLnBrk="1" hangingPunct="1"/>
              <a:t>17</a:t>
            </a:fld>
            <a:endParaRPr lang="en-US" altLang="zh-CN" sz="1200"/>
          </a:p>
        </p:txBody>
      </p:sp>
      <p:sp>
        <p:nvSpPr>
          <p:cNvPr id="109571" name="Rectangle 2"/>
          <p:cNvSpPr>
            <a:spLocks noGrp="1" noRot="1" noChangeAspect="1" noChangeArrowheads="1" noTextEdit="1"/>
          </p:cNvSpPr>
          <p:nvPr>
            <p:ph type="sldImg"/>
          </p:nvPr>
        </p:nvSpPr>
        <p:spPr>
          <a:xfrm>
            <a:off x="3429000" y="2400300"/>
            <a:ext cx="0" cy="0"/>
          </a:xfrm>
          <a:ln/>
        </p:spPr>
      </p:sp>
      <p:sp>
        <p:nvSpPr>
          <p:cNvPr id="109572"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1540698A-CC7E-4E49-9FBF-7F21B697A734}" type="slidenum">
              <a:rPr lang="zh-CN" altLang="en-US" sz="1200"/>
              <a:pPr algn="r" eaLnBrk="1" hangingPunct="1"/>
              <a:t>19</a:t>
            </a:fld>
            <a:endParaRPr lang="en-US" altLang="zh-CN" sz="1200"/>
          </a:p>
        </p:txBody>
      </p:sp>
      <p:sp>
        <p:nvSpPr>
          <p:cNvPr id="110595" name="Rectangle 2"/>
          <p:cNvSpPr>
            <a:spLocks noGrp="1" noRot="1" noChangeAspect="1" noChangeArrowheads="1" noTextEdit="1"/>
          </p:cNvSpPr>
          <p:nvPr>
            <p:ph type="sldImg"/>
          </p:nvPr>
        </p:nvSpPr>
        <p:spPr>
          <a:xfrm>
            <a:off x="3429000" y="2400300"/>
            <a:ext cx="0" cy="0"/>
          </a:xfrm>
          <a:ln/>
        </p:spPr>
      </p:sp>
      <p:sp>
        <p:nvSpPr>
          <p:cNvPr id="110596"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fld id="{DA649035-71C5-4496-BCF6-111733707431}" type="slidenum">
              <a:rPr lang="zh-CN" altLang="en-US" sz="1200"/>
              <a:pPr algn="r" eaLnBrk="1" hangingPunct="1"/>
              <a:t>20</a:t>
            </a:fld>
            <a:endParaRPr lang="en-US" altLang="zh-CN" sz="1200"/>
          </a:p>
        </p:txBody>
      </p:sp>
      <p:sp>
        <p:nvSpPr>
          <p:cNvPr id="111619" name="Rectangle 2"/>
          <p:cNvSpPr>
            <a:spLocks noGrp="1" noRot="1" noChangeAspect="1" noChangeArrowheads="1" noTextEdit="1"/>
          </p:cNvSpPr>
          <p:nvPr>
            <p:ph type="sldImg"/>
          </p:nvPr>
        </p:nvSpPr>
        <p:spPr>
          <a:xfrm>
            <a:off x="3429000" y="2400300"/>
            <a:ext cx="0" cy="0"/>
          </a:xfrm>
          <a:ln/>
        </p:spPr>
      </p:sp>
      <p:sp>
        <p:nvSpPr>
          <p:cNvPr id="111620" name="Rectangle 3"/>
          <p:cNvSpPr>
            <a:spLocks noGrp="1" noChangeArrowheads="1"/>
          </p:cNvSpPr>
          <p:nvPr>
            <p:ph type="body" idx="1"/>
          </p:nvPr>
        </p:nvSpPr>
        <p:spPr>
          <a:xfrm>
            <a:off x="914400" y="6262688"/>
            <a:ext cx="1403350" cy="274637"/>
          </a:xfrm>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0" y="0"/>
            <a:ext cx="2743200" cy="404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a:t>湖南科技大学</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a:t>单击此处编辑母版副标题样式</a:t>
            </a:r>
          </a:p>
        </p:txBody>
      </p:sp>
    </p:spTree>
    <p:extLst>
      <p:ext uri="{BB962C8B-B14F-4D97-AF65-F5344CB8AC3E}">
        <p14:creationId xmlns:p14="http://schemas.microsoft.com/office/powerpoint/2010/main" val="372267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518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5503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666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0818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076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688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0115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81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999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1797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a:solidFill>
                  <a:srgbClr val="800000"/>
                </a:solidFill>
              </a:rPr>
              <a:t>单击此处编辑母版标题样式</a:t>
            </a:r>
          </a:p>
        </p:txBody>
      </p:sp>
      <p:sp>
        <p:nvSpPr>
          <p:cNvPr id="102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287338">
              <a:spcBef>
                <a:spcPct val="20000"/>
              </a:spcBef>
              <a:buFontTx/>
              <a:buChar char="•"/>
            </a:pPr>
            <a:r>
              <a:rPr lang="zh-CN" altLang="en-US" sz="2800" b="1"/>
              <a:t>单击此处编辑母版副标题样式</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9.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0.wmf"/></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bwMode="auto">
          <a:xfrm>
            <a:off x="533400" y="785813"/>
            <a:ext cx="8153400" cy="928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anchor="ctr"/>
          <a:lstStyle/>
          <a:p>
            <a:pPr algn="ctr" eaLnBrk="1" hangingPunct="1">
              <a:lnSpc>
                <a:spcPct val="150000"/>
              </a:lnSpc>
              <a:spcBef>
                <a:spcPct val="50000"/>
              </a:spcBef>
            </a:pPr>
            <a:r>
              <a:rPr lang="zh-CN" altLang="en-US" sz="3600">
                <a:solidFill>
                  <a:srgbClr val="FF0000"/>
                </a:solidFill>
                <a:latin typeface="Arial" charset="0"/>
                <a:ea typeface="黑体" pitchFamily="2" charset="-122"/>
              </a:rPr>
              <a:t>第2章  问题定义及可行性研究</a:t>
            </a:r>
          </a:p>
        </p:txBody>
      </p:sp>
      <p:sp>
        <p:nvSpPr>
          <p:cNvPr id="2051" name="Rectangle 3"/>
          <p:cNvSpPr>
            <a:spLocks noGrp="1" noChangeArrowheads="1"/>
          </p:cNvSpPr>
          <p:nvPr>
            <p:ph type="subTitle" idx="4294967295"/>
          </p:nvPr>
        </p:nvSpPr>
        <p:spPr bwMode="auto">
          <a:xfrm>
            <a:off x="684213" y="1989138"/>
            <a:ext cx="7543800" cy="424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buFontTx/>
              <a:buNone/>
            </a:pPr>
            <a:r>
              <a:rPr lang="en-US" altLang="zh-CN" b="0">
                <a:latin typeface="华文中宋" pitchFamily="2" charset="-122"/>
                <a:ea typeface="华文中宋" pitchFamily="2" charset="-122"/>
              </a:rPr>
              <a:t>2.1  </a:t>
            </a:r>
            <a:r>
              <a:rPr lang="zh-CN" altLang="en-US" b="0">
                <a:latin typeface="华文中宋" pitchFamily="2" charset="-122"/>
                <a:ea typeface="华文中宋" pitchFamily="2" charset="-122"/>
              </a:rPr>
              <a:t>问题定义</a:t>
            </a:r>
          </a:p>
          <a:p>
            <a:pPr marL="287338" indent="-287338" eaLnBrk="1" hangingPunct="1">
              <a:buFontTx/>
              <a:buNone/>
            </a:pPr>
            <a:r>
              <a:rPr lang="en-US" altLang="zh-CN" b="0">
                <a:latin typeface="华文中宋" pitchFamily="2" charset="-122"/>
                <a:ea typeface="华文中宋" pitchFamily="2" charset="-122"/>
              </a:rPr>
              <a:t>2.2  </a:t>
            </a:r>
            <a:r>
              <a:rPr lang="zh-CN" altLang="zh-CN" b="0">
                <a:latin typeface="华文中宋" pitchFamily="2" charset="-122"/>
                <a:ea typeface="华文中宋" pitchFamily="2" charset="-122"/>
              </a:rPr>
              <a:t>可行性研究的</a:t>
            </a:r>
            <a:r>
              <a:rPr lang="zh-CN" altLang="en-US" b="0">
                <a:latin typeface="华文中宋" pitchFamily="2" charset="-122"/>
                <a:ea typeface="华文中宋" pitchFamily="2" charset="-122"/>
              </a:rPr>
              <a:t>目的和任务</a:t>
            </a:r>
          </a:p>
          <a:p>
            <a:pPr marL="287338" indent="-287338" eaLnBrk="1" hangingPunct="1">
              <a:buFontTx/>
              <a:buNone/>
            </a:pPr>
            <a:r>
              <a:rPr lang="en-US" altLang="zh-CN" b="0">
                <a:latin typeface="华文中宋" pitchFamily="2" charset="-122"/>
                <a:ea typeface="华文中宋" pitchFamily="2" charset="-122"/>
              </a:rPr>
              <a:t>2.3  </a:t>
            </a:r>
            <a:r>
              <a:rPr lang="zh-CN" altLang="en-US" b="0">
                <a:latin typeface="华文中宋" pitchFamily="2" charset="-122"/>
                <a:ea typeface="华文中宋" pitchFamily="2" charset="-122"/>
              </a:rPr>
              <a:t>可行性研究过程</a:t>
            </a:r>
          </a:p>
          <a:p>
            <a:pPr marL="287338" indent="-287338" eaLnBrk="1" hangingPunct="1">
              <a:buFontTx/>
              <a:buNone/>
            </a:pPr>
            <a:r>
              <a:rPr lang="en-US" altLang="zh-CN" b="0">
                <a:latin typeface="华文中宋" pitchFamily="2" charset="-122"/>
                <a:ea typeface="华文中宋" pitchFamily="2" charset="-122"/>
              </a:rPr>
              <a:t>2.4  </a:t>
            </a:r>
            <a:r>
              <a:rPr lang="zh-CN" altLang="en-US" b="0">
                <a:latin typeface="华文中宋" pitchFamily="2" charset="-122"/>
                <a:ea typeface="华文中宋" pitchFamily="2" charset="-122"/>
              </a:rPr>
              <a:t>系统流程图</a:t>
            </a:r>
          </a:p>
          <a:p>
            <a:pPr marL="287338" indent="-287338" eaLnBrk="1" hangingPunct="1">
              <a:buFontTx/>
              <a:buNone/>
            </a:pPr>
            <a:r>
              <a:rPr lang="en-US" altLang="zh-CN" b="0">
                <a:latin typeface="华文中宋" pitchFamily="2" charset="-122"/>
                <a:ea typeface="华文中宋" pitchFamily="2" charset="-122"/>
              </a:rPr>
              <a:t>2.5  </a:t>
            </a:r>
            <a:r>
              <a:rPr lang="zh-CN" altLang="en-US" b="0">
                <a:latin typeface="华文中宋" pitchFamily="2" charset="-122"/>
                <a:ea typeface="华文中宋" pitchFamily="2" charset="-122"/>
              </a:rPr>
              <a:t>数据流图</a:t>
            </a:r>
          </a:p>
          <a:p>
            <a:pPr marL="287338" indent="-287338" eaLnBrk="1" hangingPunct="1">
              <a:buFontTx/>
              <a:buNone/>
            </a:pPr>
            <a:r>
              <a:rPr lang="en-US" altLang="zh-CN" b="0">
                <a:latin typeface="华文中宋" pitchFamily="2" charset="-122"/>
                <a:ea typeface="华文中宋" pitchFamily="2" charset="-122"/>
              </a:rPr>
              <a:t>2.6  </a:t>
            </a:r>
            <a:r>
              <a:rPr lang="zh-CN" altLang="en-US" b="0">
                <a:latin typeface="华文中宋" pitchFamily="2" charset="-122"/>
                <a:ea typeface="华文中宋" pitchFamily="2" charset="-122"/>
              </a:rPr>
              <a:t>数据字典</a:t>
            </a:r>
          </a:p>
          <a:p>
            <a:pPr marL="287338" indent="-287338" eaLnBrk="1" hangingPunct="1">
              <a:buFontTx/>
              <a:buNone/>
            </a:pPr>
            <a:r>
              <a:rPr lang="en-US" altLang="zh-CN" b="0">
                <a:latin typeface="华文中宋" pitchFamily="2" charset="-122"/>
                <a:ea typeface="华文中宋" pitchFamily="2" charset="-122"/>
              </a:rPr>
              <a:t>2.7  </a:t>
            </a:r>
            <a:r>
              <a:rPr lang="zh-CN" altLang="en-US" b="0">
                <a:latin typeface="华文中宋" pitchFamily="2" charset="-122"/>
                <a:ea typeface="华文中宋" pitchFamily="2" charset="-122"/>
              </a:rPr>
              <a:t>成本</a:t>
            </a:r>
            <a:r>
              <a:rPr lang="en-US" altLang="zh-CN" b="0">
                <a:latin typeface="华文中宋" pitchFamily="2" charset="-122"/>
                <a:ea typeface="华文中宋" pitchFamily="2" charset="-122"/>
              </a:rPr>
              <a:t>/</a:t>
            </a:r>
            <a:r>
              <a:rPr lang="zh-CN" altLang="en-US" b="0">
                <a:latin typeface="华文中宋" pitchFamily="2" charset="-122"/>
                <a:ea typeface="华文中宋" pitchFamily="2" charset="-122"/>
              </a:rPr>
              <a:t>效益分析</a:t>
            </a:r>
          </a:p>
          <a:p>
            <a:pPr marL="287338" indent="-287338" eaLnBrk="1" hangingPunct="1">
              <a:buFontTx/>
              <a:buNone/>
            </a:pPr>
            <a:r>
              <a:rPr lang="en-US" altLang="zh-CN" b="0">
                <a:latin typeface="华文中宋" pitchFamily="2" charset="-122"/>
                <a:ea typeface="华文中宋" pitchFamily="2" charset="-122"/>
              </a:rPr>
              <a:t>2.8  </a:t>
            </a:r>
            <a:r>
              <a:rPr lang="zh-CN" altLang="en-US" b="0">
                <a:latin typeface="华文中宋" pitchFamily="2" charset="-122"/>
                <a:ea typeface="华文中宋" pitchFamily="2" charset="-122"/>
              </a:rPr>
              <a:t>可行性研究报告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5" descr="t0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036638"/>
            <a:ext cx="6480175" cy="527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subTitle" idx="4294967295"/>
          </p:nvPr>
        </p:nvSpPr>
        <p:spPr bwMode="auto">
          <a:xfrm>
            <a:off x="250825" y="333375"/>
            <a:ext cx="8382000" cy="13747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0"/>
              </a:spcBef>
              <a:buFontTx/>
              <a:buNone/>
            </a:pPr>
            <a:r>
              <a:rPr lang="en-US" altLang="zh-CN" sz="3200" b="0">
                <a:solidFill>
                  <a:srgbClr val="FF0000"/>
                </a:solidFill>
                <a:latin typeface="华文中宋" pitchFamily="2" charset="-122"/>
                <a:ea typeface="华文中宋" pitchFamily="2" charset="-122"/>
              </a:rPr>
              <a:t>2.3  </a:t>
            </a:r>
            <a:r>
              <a:rPr lang="zh-CN" altLang="en-US" sz="3200" b="0">
                <a:solidFill>
                  <a:srgbClr val="FF0000"/>
                </a:solidFill>
                <a:latin typeface="华文中宋" pitchFamily="2" charset="-122"/>
                <a:ea typeface="华文中宋" pitchFamily="2" charset="-122"/>
              </a:rPr>
              <a:t>可行性研究的过程</a:t>
            </a:r>
          </a:p>
          <a:p>
            <a:pPr marL="0" indent="0" eaLnBrk="1" hangingPunct="1">
              <a:spcBef>
                <a:spcPts val="1200"/>
              </a:spcBef>
              <a:buFontTx/>
              <a:buNone/>
            </a:pPr>
            <a:r>
              <a:rPr lang="en-US" altLang="zh-CN" sz="2600" b="0">
                <a:solidFill>
                  <a:srgbClr val="0000FF"/>
                </a:solidFill>
                <a:latin typeface="华文中宋" pitchFamily="2" charset="-122"/>
                <a:ea typeface="华文中宋" pitchFamily="2" charset="-122"/>
              </a:rPr>
              <a:t>1.</a:t>
            </a:r>
            <a:r>
              <a:rPr lang="zh-CN" altLang="en-US" sz="2600" b="0">
                <a:solidFill>
                  <a:srgbClr val="0000FF"/>
                </a:solidFill>
                <a:latin typeface="华文中宋" pitchFamily="2" charset="-122"/>
                <a:ea typeface="华文中宋" pitchFamily="2" charset="-122"/>
              </a:rPr>
              <a:t>可行性研究工作流程</a:t>
            </a:r>
            <a:endParaRPr lang="zh-CN" altLang="en-US" sz="3200" b="0">
              <a:solidFill>
                <a:srgbClr val="800000"/>
              </a:solidFill>
              <a:latin typeface="华文中宋" pitchFamily="2" charset="-122"/>
              <a:ea typeface="华文中宋" pitchFamily="2" charset="-122"/>
            </a:endParaRPr>
          </a:p>
        </p:txBody>
      </p:sp>
      <p:sp>
        <p:nvSpPr>
          <p:cNvPr id="11268" name="AutoShape 24"/>
          <p:cNvSpPr>
            <a:spLocks noChangeArrowheads="1"/>
          </p:cNvSpPr>
          <p:nvPr/>
        </p:nvSpPr>
        <p:spPr bwMode="auto">
          <a:xfrm>
            <a:off x="6084888" y="1341438"/>
            <a:ext cx="2663825" cy="1727200"/>
          </a:xfrm>
          <a:prstGeom prst="wedgeRoundRectCallout">
            <a:avLst>
              <a:gd name="adj1" fmla="val -102144"/>
              <a:gd name="adj2" fmla="val 9255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latin typeface="华文中宋" pitchFamily="2" charset="-122"/>
                <a:ea typeface="华文中宋" pitchFamily="2" charset="-122"/>
              </a:rPr>
              <a:t>进一步分析和澄清问题定义，如果是正确的就进一步加以肯定，如果有错应及时更正。</a:t>
            </a:r>
          </a:p>
        </p:txBody>
      </p:sp>
      <p:sp>
        <p:nvSpPr>
          <p:cNvPr id="11269" name="Text Box 26"/>
          <p:cNvSpPr txBox="1">
            <a:spLocks noChangeArrowheads="1"/>
          </p:cNvSpPr>
          <p:nvPr/>
        </p:nvSpPr>
        <p:spPr bwMode="auto">
          <a:xfrm>
            <a:off x="2555875" y="6127750"/>
            <a:ext cx="4440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000" b="1">
                <a:latin typeface="Arial" charset="0"/>
              </a:rPr>
              <a:t>图</a:t>
            </a:r>
            <a:r>
              <a:rPr lang="en-US" altLang="zh-CN" sz="2000" b="1">
                <a:latin typeface="Arial" charset="0"/>
              </a:rPr>
              <a:t>2.1 </a:t>
            </a:r>
            <a:r>
              <a:rPr lang="zh-CN" altLang="en-US" sz="2000" b="1">
                <a:latin typeface="Arial" charset="0"/>
              </a:rPr>
              <a:t>问题定义与可行性研究工作流程</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ChangeArrowheads="1"/>
          </p:cNvSpPr>
          <p:nvPr/>
        </p:nvSpPr>
        <p:spPr bwMode="auto">
          <a:xfrm>
            <a:off x="166688" y="401638"/>
            <a:ext cx="5448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800000"/>
                </a:solidFill>
              </a:rPr>
              <a:t>2.8  </a:t>
            </a:r>
            <a:r>
              <a:rPr lang="zh-CN" altLang="en-US" sz="2800" b="1">
                <a:solidFill>
                  <a:srgbClr val="800000"/>
                </a:solidFill>
              </a:rPr>
              <a:t>可行性研究报告</a:t>
            </a:r>
            <a:r>
              <a:rPr lang="en-US" altLang="zh-CN" sz="2800" b="1">
                <a:solidFill>
                  <a:srgbClr val="800000"/>
                </a:solidFill>
              </a:rPr>
              <a:t>—</a:t>
            </a:r>
            <a:r>
              <a:rPr lang="zh-CN" altLang="en-US" sz="2800" b="1">
                <a:solidFill>
                  <a:srgbClr val="800000"/>
                </a:solidFill>
              </a:rPr>
              <a:t>阶段性成果</a:t>
            </a:r>
          </a:p>
        </p:txBody>
      </p:sp>
      <p:sp>
        <p:nvSpPr>
          <p:cNvPr id="100355" name="Rectangle 7"/>
          <p:cNvSpPr>
            <a:spLocks noChangeArrowheads="1"/>
          </p:cNvSpPr>
          <p:nvPr/>
        </p:nvSpPr>
        <p:spPr bwMode="auto">
          <a:xfrm>
            <a:off x="250825" y="1196975"/>
            <a:ext cx="81184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5000"/>
              </a:lnSpc>
              <a:spcBef>
                <a:spcPct val="45000"/>
              </a:spcBef>
            </a:pPr>
            <a:r>
              <a:rPr lang="zh-CN" altLang="en-US" dirty="0">
                <a:latin typeface="Kaiti SC" panose="02010600040101010101" pitchFamily="2" charset="-122"/>
                <a:ea typeface="Kaiti SC" panose="02010600040101010101" pitchFamily="2" charset="-122"/>
              </a:rPr>
              <a:t>它可作为系统规格说明书的一个附件。其主要内容如下：</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1</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引言：</a:t>
            </a:r>
            <a:r>
              <a:rPr lang="zh-CN" altLang="en-US" dirty="0">
                <a:latin typeface="Kaiti SC" panose="02010600040101010101" pitchFamily="2" charset="-122"/>
                <a:ea typeface="Kaiti SC" panose="02010600040101010101" pitchFamily="2" charset="-122"/>
              </a:rPr>
              <a:t>说明可行性研究的目的，项目的名称、背景，本文档用到的术语和参考资料。</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2</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可行性研究的前提：</a:t>
            </a:r>
            <a:r>
              <a:rPr lang="zh-CN" altLang="en-US" dirty="0">
                <a:latin typeface="Kaiti SC" panose="02010600040101010101" pitchFamily="2" charset="-122"/>
                <a:ea typeface="Kaiti SC" panose="02010600040101010101" pitchFamily="2" charset="-122"/>
              </a:rPr>
              <a:t>说明待开发项目的功能、性能和基本要求，要达到的目标，各种约束条件，可行性研究的方法和决定可行性的主要因素。</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3</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对现行系统的分析：</a:t>
            </a:r>
            <a:r>
              <a:rPr lang="zh-CN" altLang="en-US" dirty="0">
                <a:latin typeface="Kaiti SC" panose="02010600040101010101" pitchFamily="2" charset="-122"/>
                <a:ea typeface="Kaiti SC" panose="02010600040101010101" pitchFamily="2" charset="-122"/>
              </a:rPr>
              <a:t>如果有现行系统，说明现行系统的处理流程和数据流程，系统状态，费用支出，所需专业人员的种类和数量，所需设备，存在的问题等。</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4</a:t>
            </a:r>
            <a:r>
              <a:rPr lang="zh-CN" altLang="en-US" dirty="0">
                <a:solidFill>
                  <a:srgbClr val="FF0000"/>
                </a:solidFill>
                <a:latin typeface="Kaiti SC" panose="02010600040101010101" pitchFamily="2" charset="-122"/>
                <a:ea typeface="Kaiti SC" panose="02010600040101010101" pitchFamily="2" charset="-122"/>
              </a:rPr>
              <a:t>）方案选择：</a:t>
            </a:r>
            <a:r>
              <a:rPr lang="zh-CN" altLang="en-US" dirty="0">
                <a:latin typeface="Kaiti SC" panose="02010600040101010101" pitchFamily="2" charset="-122"/>
                <a:ea typeface="Kaiti SC" panose="02010600040101010101" pitchFamily="2" charset="-122"/>
              </a:rPr>
              <a:t>所选择方案的系统配置，选择方案的标准。</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ChangeArrowheads="1"/>
          </p:cNvSpPr>
          <p:nvPr/>
        </p:nvSpPr>
        <p:spPr bwMode="auto">
          <a:xfrm>
            <a:off x="179388" y="476250"/>
            <a:ext cx="8820150" cy="611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5</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技术可行性分析：</a:t>
            </a:r>
            <a:r>
              <a:rPr lang="zh-CN" altLang="en-US" dirty="0">
                <a:latin typeface="Kaiti SC" panose="02010600040101010101" pitchFamily="2" charset="-122"/>
                <a:ea typeface="Kaiti SC" panose="02010600040101010101" pitchFamily="2" charset="-122"/>
              </a:rPr>
              <a:t>对所选择的较好的方案的风险分析、资源分析和技术分析；对子系统的技术分析。</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6</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经济可行性分析：</a:t>
            </a:r>
            <a:r>
              <a:rPr lang="zh-CN" altLang="en-US" dirty="0">
                <a:latin typeface="Kaiti SC" panose="02010600040101010101" pitchFamily="2" charset="-122"/>
                <a:ea typeface="Kaiti SC" panose="02010600040101010101" pitchFamily="2" charset="-122"/>
              </a:rPr>
              <a:t>说明所建议系统的成本</a:t>
            </a:r>
            <a:r>
              <a:rPr lang="en-US" altLang="zh-CN" dirty="0">
                <a:latin typeface="Kaiti SC" panose="02010600040101010101" pitchFamily="2" charset="-122"/>
                <a:ea typeface="Kaiti SC" panose="02010600040101010101" pitchFamily="2" charset="-122"/>
              </a:rPr>
              <a:t>-</a:t>
            </a:r>
            <a:r>
              <a:rPr lang="zh-CN" altLang="en-US" dirty="0">
                <a:latin typeface="Kaiti SC" panose="02010600040101010101" pitchFamily="2" charset="-122"/>
                <a:ea typeface="Kaiti SC" panose="02010600040101010101" pitchFamily="2" charset="-122"/>
              </a:rPr>
              <a:t>效益分析结果。</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7</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运行、操作可行性分析。</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8</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法律可行性分析。</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9</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其他可供选择方案：</a:t>
            </a:r>
            <a:r>
              <a:rPr lang="zh-CN" altLang="en-US" dirty="0">
                <a:latin typeface="Kaiti SC" panose="02010600040101010101" pitchFamily="2" charset="-122"/>
                <a:ea typeface="Kaiti SC" panose="02010600040101010101" pitchFamily="2" charset="-122"/>
              </a:rPr>
              <a:t>分别说明每一个可供选择的方   案，并应说明未被推荐的理由。</a:t>
            </a:r>
          </a:p>
          <a:p>
            <a:pPr algn="just" eaLnBrk="0" hangingPunct="0">
              <a:lnSpc>
                <a:spcPct val="125000"/>
              </a:lnSpc>
              <a:spcBef>
                <a:spcPct val="45000"/>
              </a:spcBef>
            </a:pPr>
            <a:r>
              <a:rPr lang="en-US" altLang="zh-CN" dirty="0">
                <a:latin typeface="Kaiti SC" panose="02010600040101010101" pitchFamily="2" charset="-122"/>
                <a:ea typeface="Kaiti SC" panose="02010600040101010101" pitchFamily="2" charset="-122"/>
              </a:rPr>
              <a:t>10</a:t>
            </a:r>
            <a:r>
              <a:rPr lang="zh-CN" altLang="en-US" dirty="0">
                <a:latin typeface="Kaiti SC" panose="02010600040101010101" pitchFamily="2" charset="-122"/>
                <a:ea typeface="Kaiti SC" panose="02010600040101010101" pitchFamily="2" charset="-122"/>
              </a:rPr>
              <a:t>）</a:t>
            </a:r>
            <a:r>
              <a:rPr lang="zh-CN" altLang="en-US" dirty="0">
                <a:solidFill>
                  <a:srgbClr val="FF0000"/>
                </a:solidFill>
                <a:latin typeface="Kaiti SC" panose="02010600040101010101" pitchFamily="2" charset="-122"/>
                <a:ea typeface="Kaiti SC" panose="02010600040101010101" pitchFamily="2" charset="-122"/>
              </a:rPr>
              <a:t>结论意见：</a:t>
            </a:r>
            <a:r>
              <a:rPr lang="zh-CN" altLang="en-US" dirty="0">
                <a:latin typeface="Kaiti SC" panose="02010600040101010101" pitchFamily="2" charset="-122"/>
                <a:ea typeface="Kaiti SC" panose="02010600040101010101" pitchFamily="2" charset="-122"/>
              </a:rPr>
              <a:t>说明项目是否能开发，还需要什么条件才能开发以及对项目目标有何变动等。</a:t>
            </a:r>
          </a:p>
          <a:p>
            <a:pPr eaLnBrk="0" hangingPunct="0">
              <a:lnSpc>
                <a:spcPct val="125000"/>
              </a:lnSpc>
              <a:spcBef>
                <a:spcPct val="45000"/>
              </a:spcBef>
            </a:pPr>
            <a:r>
              <a:rPr lang="zh-CN" altLang="en-US" dirty="0">
                <a:latin typeface="Kaiti SC" panose="02010600040101010101" pitchFamily="2" charset="-122"/>
                <a:ea typeface="Kaiti SC" panose="02010600040101010101" pitchFamily="2" charset="-122"/>
              </a:rPr>
              <a:t>           可行性研究报告应提交管理部门，由管理人员对可行性研究报告进行评审并做出决策。</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0" y="646113"/>
            <a:ext cx="4514850" cy="48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spcAft>
                <a:spcPts val="1200"/>
              </a:spcAft>
              <a:buClr>
                <a:srgbClr val="FF66CC"/>
              </a:buClr>
              <a:buSzPct val="50000"/>
              <a:buFont typeface="Wingdings" pitchFamily="2" charset="2"/>
              <a:buNone/>
            </a:pPr>
            <a:r>
              <a:rPr lang="zh-CN" altLang="en-US" sz="2600">
                <a:solidFill>
                  <a:srgbClr val="0000FF"/>
                </a:solidFill>
                <a:latin typeface="华文中宋" pitchFamily="2" charset="-122"/>
                <a:ea typeface="华文中宋" pitchFamily="2" charset="-122"/>
              </a:rPr>
              <a:t>2. 可行性研究的方法和步骤</a:t>
            </a:r>
          </a:p>
        </p:txBody>
      </p:sp>
      <p:sp>
        <p:nvSpPr>
          <p:cNvPr id="12291" name="Rectangle 6"/>
          <p:cNvSpPr>
            <a:spLocks noChangeArrowheads="1"/>
          </p:cNvSpPr>
          <p:nvPr/>
        </p:nvSpPr>
        <p:spPr bwMode="auto">
          <a:xfrm>
            <a:off x="323850" y="1411288"/>
            <a:ext cx="83518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lang="zh-CN" altLang="en-US" b="1"/>
              <a:t>    可行性研究的整个过程是从分析</a:t>
            </a:r>
            <a:r>
              <a:rPr lang="en-US" altLang="zh-CN" b="1"/>
              <a:t>《</a:t>
            </a:r>
            <a:r>
              <a:rPr lang="zh-CN" altLang="en-US" b="1"/>
              <a:t>新系统目标与范围的说明书</a:t>
            </a:r>
            <a:r>
              <a:rPr lang="en-US" altLang="zh-CN" b="1"/>
              <a:t>》</a:t>
            </a:r>
            <a:r>
              <a:rPr lang="zh-CN" altLang="en-US" b="1"/>
              <a:t>开始到新系统的推荐方案通过审查为止。在整个过程中，要经过以下步骤</a:t>
            </a:r>
            <a:r>
              <a:rPr lang="en-US" altLang="zh-CN" b="1"/>
              <a:t>:</a:t>
            </a:r>
          </a:p>
        </p:txBody>
      </p:sp>
      <p:sp>
        <p:nvSpPr>
          <p:cNvPr id="12292" name="Rectangle 8"/>
          <p:cNvSpPr>
            <a:spLocks noChangeArrowheads="1"/>
          </p:cNvSpPr>
          <p:nvPr/>
        </p:nvSpPr>
        <p:spPr bwMode="auto">
          <a:xfrm>
            <a:off x="179388" y="2995613"/>
            <a:ext cx="835342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dirty="0">
                <a:solidFill>
                  <a:srgbClr val="FF3300"/>
                </a:solidFill>
                <a:latin typeface="华文中宋" pitchFamily="2" charset="-122"/>
                <a:ea typeface="华文中宋" pitchFamily="2" charset="-122"/>
              </a:rPr>
              <a:t>（1）</a:t>
            </a:r>
            <a:r>
              <a:rPr lang="zh-CN" altLang="en-US" dirty="0">
                <a:solidFill>
                  <a:srgbClr val="00B0F0"/>
                </a:solidFill>
                <a:latin typeface="华文中宋" pitchFamily="2" charset="-122"/>
                <a:ea typeface="华文中宋" pitchFamily="2" charset="-122"/>
              </a:rPr>
              <a:t>复查系统规模和目标</a:t>
            </a:r>
            <a:br>
              <a:rPr lang="zh-CN" altLang="en-US" dirty="0">
                <a:latin typeface="华文中宋" pitchFamily="2" charset="-122"/>
                <a:ea typeface="华文中宋" pitchFamily="2" charset="-122"/>
              </a:rPr>
            </a:br>
            <a:r>
              <a:rPr lang="zh-CN" altLang="en-US" dirty="0">
                <a:latin typeface="华文中宋" pitchFamily="2" charset="-122"/>
                <a:ea typeface="华文中宋" pitchFamily="2" charset="-122"/>
              </a:rPr>
              <a:t>  分析员</a:t>
            </a:r>
            <a:r>
              <a:rPr lang="zh-CN" altLang="en-US" dirty="0">
                <a:solidFill>
                  <a:srgbClr val="800000"/>
                </a:solidFill>
                <a:latin typeface="华文中宋" pitchFamily="2" charset="-122"/>
                <a:ea typeface="华文中宋" pitchFamily="2" charset="-122"/>
              </a:rPr>
              <a:t>访问</a:t>
            </a:r>
            <a:r>
              <a:rPr lang="zh-CN" altLang="en-US" dirty="0">
                <a:latin typeface="华文中宋" pitchFamily="2" charset="-122"/>
                <a:ea typeface="华文中宋" pitchFamily="2" charset="-122"/>
              </a:rPr>
              <a:t>关键人员，仔细</a:t>
            </a:r>
            <a:r>
              <a:rPr lang="zh-CN" altLang="en-US" dirty="0">
                <a:solidFill>
                  <a:srgbClr val="800000"/>
                </a:solidFill>
                <a:latin typeface="华文中宋" pitchFamily="2" charset="-122"/>
                <a:ea typeface="华文中宋" pitchFamily="2" charset="-122"/>
              </a:rPr>
              <a:t>阅读和分析</a:t>
            </a:r>
            <a:r>
              <a:rPr lang="zh-CN" altLang="en-US" dirty="0">
                <a:latin typeface="华文中宋" pitchFamily="2" charset="-122"/>
                <a:ea typeface="华文中宋" pitchFamily="2" charset="-122"/>
              </a:rPr>
              <a:t>有关的材料，</a:t>
            </a:r>
            <a:r>
              <a:rPr lang="zh-CN" altLang="en-US" b="1" dirty="0"/>
              <a:t>对项目的规模和目标进行定义和确认，描述项目的一切限制和约束，</a:t>
            </a:r>
            <a:r>
              <a:rPr lang="zh-CN" altLang="en-US" dirty="0">
                <a:latin typeface="华文中宋" pitchFamily="2" charset="-122"/>
                <a:ea typeface="华文中宋" pitchFamily="2" charset="-122"/>
              </a:rPr>
              <a:t>以确保分析员提交的报告书确实是用户要求解决的。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250825" y="260350"/>
            <a:ext cx="88931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20000"/>
              </a:spcBef>
            </a:pPr>
            <a:r>
              <a:rPr lang="zh-CN" altLang="en-US" dirty="0">
                <a:solidFill>
                  <a:srgbClr val="FF3300"/>
                </a:solidFill>
                <a:latin typeface="华文中宋" pitchFamily="2" charset="-122"/>
                <a:ea typeface="华文中宋" pitchFamily="2" charset="-122"/>
              </a:rPr>
              <a:t>（2）</a:t>
            </a:r>
            <a:r>
              <a:rPr lang="zh-CN" altLang="en-US" dirty="0">
                <a:solidFill>
                  <a:srgbClr val="00B0F0"/>
                </a:solidFill>
                <a:latin typeface="华文中宋" pitchFamily="2" charset="-122"/>
                <a:ea typeface="华文中宋" pitchFamily="2" charset="-122"/>
              </a:rPr>
              <a:t>研究目前正在使用的系统</a:t>
            </a:r>
          </a:p>
          <a:p>
            <a:pPr>
              <a:lnSpc>
                <a:spcPct val="105000"/>
              </a:lnSpc>
              <a:spcBef>
                <a:spcPct val="20000"/>
              </a:spcBef>
            </a:pPr>
            <a:r>
              <a:rPr lang="zh-CN" altLang="en-US" sz="2800" b="1" dirty="0"/>
              <a:t> </a:t>
            </a:r>
            <a:r>
              <a:rPr lang="en-US" altLang="zh-CN" sz="2800" b="1" dirty="0"/>
              <a:t>·</a:t>
            </a:r>
            <a:r>
              <a:rPr lang="en-US" altLang="zh-CN" b="1" dirty="0"/>
              <a:t> </a:t>
            </a:r>
            <a:r>
              <a:rPr lang="zh-CN" altLang="en-US" b="1" dirty="0"/>
              <a:t>现有系统的基本功能是新系统所必须具备的；</a:t>
            </a:r>
          </a:p>
          <a:p>
            <a:pPr>
              <a:lnSpc>
                <a:spcPct val="105000"/>
              </a:lnSpc>
              <a:spcBef>
                <a:spcPct val="20000"/>
              </a:spcBef>
            </a:pPr>
            <a:r>
              <a:rPr lang="zh-CN" altLang="en-US" b="1" dirty="0"/>
              <a:t> </a:t>
            </a:r>
            <a:r>
              <a:rPr lang="en-US" altLang="zh-CN" sz="2800" b="1" dirty="0"/>
              <a:t>· </a:t>
            </a:r>
            <a:r>
              <a:rPr lang="zh-CN" altLang="en-US" b="1" dirty="0"/>
              <a:t>现有系统存在的缺点，新系统必须加以改进；</a:t>
            </a:r>
          </a:p>
          <a:p>
            <a:pPr>
              <a:lnSpc>
                <a:spcPct val="105000"/>
              </a:lnSpc>
              <a:spcBef>
                <a:spcPct val="20000"/>
              </a:spcBef>
            </a:pPr>
            <a:r>
              <a:rPr lang="zh-CN" altLang="en-US" b="1" dirty="0"/>
              <a:t> </a:t>
            </a:r>
            <a:r>
              <a:rPr lang="en-US" altLang="zh-CN" sz="2800" b="1" dirty="0"/>
              <a:t>· </a:t>
            </a:r>
            <a:r>
              <a:rPr lang="zh-CN" altLang="en-US" b="1" dirty="0"/>
              <a:t>现有系统所不具备的功能，又是用户必须的，则新系统一定要预以增加；</a:t>
            </a:r>
          </a:p>
          <a:p>
            <a:pPr>
              <a:lnSpc>
                <a:spcPct val="105000"/>
              </a:lnSpc>
              <a:spcBef>
                <a:spcPct val="20000"/>
              </a:spcBef>
            </a:pPr>
            <a:r>
              <a:rPr lang="zh-CN" altLang="en-US" b="1" dirty="0"/>
              <a:t> </a:t>
            </a:r>
            <a:r>
              <a:rPr lang="en-US" altLang="zh-CN" sz="2800" b="1" dirty="0"/>
              <a:t>· </a:t>
            </a:r>
            <a:r>
              <a:rPr lang="zh-CN" altLang="en-US" b="1" dirty="0"/>
              <a:t>现有系统所需要的费用是新系统的一个重要的投资依据。如果新系统不能增加收入或减少使用费用，那么从经济角度看新系统就不如旧系统。</a:t>
            </a:r>
          </a:p>
        </p:txBody>
      </p:sp>
      <p:sp>
        <p:nvSpPr>
          <p:cNvPr id="299014" name="Rectangle 6"/>
          <p:cNvSpPr>
            <a:spLocks noChangeArrowheads="1"/>
          </p:cNvSpPr>
          <p:nvPr/>
        </p:nvSpPr>
        <p:spPr bwMode="auto">
          <a:xfrm>
            <a:off x="215900" y="4240213"/>
            <a:ext cx="8677275" cy="242887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lang="zh-CN" altLang="en-US" b="1"/>
              <a:t>√ 应该仔细问读分析现有系统的文档资料和使用手册，也要实地考察现有的系统。</a:t>
            </a:r>
          </a:p>
          <a:p>
            <a:pPr>
              <a:spcBef>
                <a:spcPct val="20000"/>
              </a:spcBef>
              <a:buClr>
                <a:schemeClr val="folHlink"/>
              </a:buClr>
              <a:buSzPct val="60000"/>
              <a:buFont typeface="Wingdings" pitchFamily="2" charset="2"/>
              <a:buNone/>
            </a:pPr>
            <a:r>
              <a:rPr lang="zh-CN" altLang="en-US" b="1"/>
              <a:t>√ 常见的错误做法是花费过多时间去分析现有的系统。这个步骤的目的是了解现有系统能做什么，而不是了解它怎样做这些工作。干万不要花费太多时间</a:t>
            </a:r>
          </a:p>
          <a:p>
            <a:pPr>
              <a:spcBef>
                <a:spcPct val="20000"/>
              </a:spcBef>
              <a:buClr>
                <a:schemeClr val="folHlink"/>
              </a:buClr>
              <a:buSzPct val="60000"/>
              <a:buFont typeface="Wingdings" pitchFamily="2" charset="2"/>
              <a:buNone/>
            </a:pPr>
            <a:r>
              <a:rPr lang="zh-CN" altLang="en-US" b="1"/>
              <a:t>√ 画出系统高层流程图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Effect transition="in" filter="blinds(horizontal)">
                                      <p:cBhvr>
                                        <p:cTn id="7" dur="500"/>
                                        <p:tgtEl>
                                          <p:spTgt spid="299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323850" y="431800"/>
            <a:ext cx="8496300" cy="204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dirty="0">
                <a:solidFill>
                  <a:srgbClr val="FF3300"/>
                </a:solidFill>
                <a:latin typeface="华文中宋" pitchFamily="2" charset="-122"/>
                <a:ea typeface="华文中宋" pitchFamily="2" charset="-122"/>
              </a:rPr>
              <a:t>（</a:t>
            </a:r>
            <a:r>
              <a:rPr lang="en-US" altLang="zh-CN" dirty="0">
                <a:solidFill>
                  <a:srgbClr val="FF3300"/>
                </a:solidFill>
                <a:latin typeface="华文中宋" pitchFamily="2" charset="-122"/>
                <a:ea typeface="华文中宋" pitchFamily="2" charset="-122"/>
              </a:rPr>
              <a:t>3</a:t>
            </a:r>
            <a:r>
              <a:rPr lang="zh-CN" altLang="en-US" dirty="0">
                <a:solidFill>
                  <a:srgbClr val="FF33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导出新系统的高层逻辑模型</a:t>
            </a:r>
          </a:p>
          <a:p>
            <a:r>
              <a:rPr lang="zh-CN" altLang="en-US" b="1" dirty="0"/>
              <a:t>根据对现行系统的分析研究，搞清了新旧系统的特征，逐渐明确新系统的功能、处理流程以及所受的约束。有了这些理解后，就可以用建立逻辑模型的工具</a:t>
            </a:r>
            <a:r>
              <a:rPr lang="en-US" altLang="zh-CN" b="1" dirty="0"/>
              <a:t>——</a:t>
            </a:r>
            <a:r>
              <a:rPr lang="zh-CN" altLang="en-US" b="1" dirty="0"/>
              <a:t>数据流图和数据字典来描述数据在系统中的流动和处理情况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t0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268413"/>
            <a:ext cx="41306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5"/>
          <p:cNvSpPr txBox="1">
            <a:spLocks noChangeArrowheads="1"/>
          </p:cNvSpPr>
          <p:nvPr/>
        </p:nvSpPr>
        <p:spPr bwMode="auto">
          <a:xfrm>
            <a:off x="2411413" y="58054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sz="1800">
              <a:latin typeface="Arial" charset="0"/>
            </a:endParaRPr>
          </a:p>
        </p:txBody>
      </p:sp>
      <p:sp>
        <p:nvSpPr>
          <p:cNvPr id="15364" name="Text Box 6"/>
          <p:cNvSpPr txBox="1">
            <a:spLocks noChangeArrowheads="1"/>
          </p:cNvSpPr>
          <p:nvPr/>
        </p:nvSpPr>
        <p:spPr bwMode="auto">
          <a:xfrm>
            <a:off x="2627313" y="6130925"/>
            <a:ext cx="332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1800" b="1">
                <a:latin typeface="Arial" charset="0"/>
              </a:rPr>
              <a:t>图</a:t>
            </a:r>
            <a:r>
              <a:rPr lang="en-US" altLang="zh-CN" sz="1800" b="1">
                <a:latin typeface="Arial" charset="0"/>
              </a:rPr>
              <a:t>2.2 </a:t>
            </a:r>
            <a:r>
              <a:rPr lang="zh-CN" altLang="en-US" sz="1800" b="1">
                <a:latin typeface="Arial" charset="0"/>
              </a:rPr>
              <a:t>建立系统逻辑模型的过程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bwMode="auto">
          <a:xfrm>
            <a:off x="611188" y="2420938"/>
            <a:ext cx="7999412" cy="2762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subTitle" idx="4294967295"/>
          </p:nvPr>
        </p:nvSpPr>
        <p:spPr bwMode="auto">
          <a:xfrm>
            <a:off x="323850" y="1412875"/>
            <a:ext cx="8280400" cy="3384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280988" eaLnBrk="1" hangingPunct="1">
              <a:lnSpc>
                <a:spcPct val="130000"/>
              </a:lnSpc>
              <a:buClr>
                <a:srgbClr val="FF3300"/>
              </a:buClr>
              <a:buSzPct val="50000"/>
              <a:buFontTx/>
              <a:buNone/>
            </a:pPr>
            <a:r>
              <a:rPr lang="zh-CN" altLang="en-US" sz="3200" b="0" dirty="0">
                <a:latin typeface="华文中宋" pitchFamily="2" charset="-122"/>
                <a:ea typeface="华文中宋" pitchFamily="2" charset="-122"/>
              </a:rPr>
              <a:t>  </a:t>
            </a:r>
            <a:r>
              <a:rPr lang="zh-CN" altLang="en-US" sz="2400" b="0" dirty="0">
                <a:solidFill>
                  <a:srgbClr val="0000FF"/>
                </a:solidFill>
                <a:latin typeface="华文中宋" pitchFamily="2" charset="-122"/>
                <a:ea typeface="华文中宋" pitchFamily="2" charset="-122"/>
              </a:rPr>
              <a:t>概念模型</a:t>
            </a:r>
            <a:r>
              <a:rPr lang="zh-CN" altLang="en-US" sz="2400" b="0" dirty="0">
                <a:latin typeface="华文中宋" pitchFamily="2" charset="-122"/>
                <a:ea typeface="华文中宋" pitchFamily="2" charset="-122"/>
              </a:rPr>
              <a:t>就是在了解了用户的需求，用户的业务领域工作情况以后，经过</a:t>
            </a:r>
            <a:r>
              <a:rPr lang="zh-CN" altLang="en-US" sz="2400" b="0" dirty="0">
                <a:solidFill>
                  <a:schemeClr val="accent1">
                    <a:lumMod val="60000"/>
                    <a:lumOff val="40000"/>
                  </a:schemeClr>
                </a:solidFill>
                <a:latin typeface="华文中宋" pitchFamily="2" charset="-122"/>
                <a:ea typeface="华文中宋" pitchFamily="2" charset="-122"/>
              </a:rPr>
              <a:t>分析和总结</a:t>
            </a:r>
            <a:r>
              <a:rPr lang="zh-CN" altLang="en-US" sz="2400" b="0" dirty="0">
                <a:latin typeface="华文中宋" pitchFamily="2" charset="-122"/>
                <a:ea typeface="华文中宋" pitchFamily="2" charset="-122"/>
              </a:rPr>
              <a:t>，提炼出来的用以描述用户业务需求的一些概念的东西。如销售业务中的“客户”和“定单”，还有就是“商品”，“业务员”。一个用例描述就是：“业务员”与“客户”就购买“商品”之事签定下“定单”。 </a:t>
            </a:r>
            <a:endParaRPr lang="zh-CN" altLang="en-US" sz="2400" b="0" dirty="0">
              <a:solidFill>
                <a:srgbClr val="800000"/>
              </a:solidFill>
              <a:latin typeface="华文中宋" pitchFamily="2" charset="-122"/>
              <a:ea typeface="华文中宋" pitchFamily="2" charset="-122"/>
            </a:endParaRPr>
          </a:p>
        </p:txBody>
      </p:sp>
      <p:sp>
        <p:nvSpPr>
          <p:cNvPr id="700420" name="Rectangle 4"/>
          <p:cNvSpPr>
            <a:spLocks noChangeArrowheads="1"/>
          </p:cNvSpPr>
          <p:nvPr/>
        </p:nvSpPr>
        <p:spPr bwMode="auto">
          <a:xfrm>
            <a:off x="0" y="549275"/>
            <a:ext cx="8893175"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30000"/>
              </a:lnSpc>
            </a:pPr>
            <a:r>
              <a:rPr lang="en-US" altLang="zh-CN">
                <a:solidFill>
                  <a:srgbClr val="0000FF"/>
                </a:solidFill>
                <a:latin typeface="华文中宋" pitchFamily="2" charset="-122"/>
                <a:ea typeface="华文中宋" pitchFamily="2" charset="-122"/>
              </a:rPr>
              <a:t>【</a:t>
            </a:r>
            <a:r>
              <a:rPr lang="zh-CN" altLang="en-US">
                <a:solidFill>
                  <a:srgbClr val="0000FF"/>
                </a:solidFill>
                <a:latin typeface="华文中宋" pitchFamily="2" charset="-122"/>
                <a:ea typeface="华文中宋" pitchFamily="2" charset="-122"/>
              </a:rPr>
              <a:t>问题</a:t>
            </a:r>
            <a:r>
              <a:rPr lang="en-US" altLang="zh-CN">
                <a:solidFill>
                  <a:srgbClr val="0000FF"/>
                </a:solidFill>
                <a:latin typeface="华文中宋" pitchFamily="2" charset="-122"/>
                <a:ea typeface="华文中宋" pitchFamily="2" charset="-122"/>
              </a:rPr>
              <a:t>】</a:t>
            </a:r>
            <a:r>
              <a:rPr lang="zh-CN" altLang="en-US">
                <a:solidFill>
                  <a:srgbClr val="0000FF"/>
                </a:solidFill>
                <a:latin typeface="华文中宋" pitchFamily="2" charset="-122"/>
                <a:ea typeface="华文中宋" pitchFamily="2" charset="-122"/>
              </a:rPr>
              <a:t>概念模型，逻辑模型，物理模型？？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0420">
                                            <p:txEl>
                                              <p:pRg st="0" end="0"/>
                                            </p:txEl>
                                          </p:spTgt>
                                        </p:tgtEl>
                                        <p:attrNameLst>
                                          <p:attrName>style.visibility</p:attrName>
                                        </p:attrNameLst>
                                      </p:cBhvr>
                                      <p:to>
                                        <p:strVal val="visible"/>
                                      </p:to>
                                    </p:set>
                                    <p:animEffect transition="in" filter="blinds(horizontal)">
                                      <p:cBhvr>
                                        <p:cTn id="7" dur="500"/>
                                        <p:tgtEl>
                                          <p:spTgt spid="7004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12" dur="5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subTitle" idx="4294967295"/>
          </p:nvPr>
        </p:nvSpPr>
        <p:spPr bwMode="auto">
          <a:xfrm>
            <a:off x="323850" y="476250"/>
            <a:ext cx="8280400" cy="5954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280988" eaLnBrk="1" hangingPunct="1">
              <a:lnSpc>
                <a:spcPct val="150000"/>
              </a:lnSpc>
              <a:spcBef>
                <a:spcPts val="600"/>
              </a:spcBef>
              <a:buClr>
                <a:srgbClr val="FF3300"/>
              </a:buClr>
              <a:buSzPct val="50000"/>
              <a:buFontTx/>
              <a:buNone/>
            </a:pPr>
            <a:r>
              <a:rPr lang="zh-CN" altLang="en-US" b="0" dirty="0">
                <a:solidFill>
                  <a:srgbClr val="0000FF"/>
                </a:solidFill>
                <a:latin typeface="华文中宋" pitchFamily="2" charset="-122"/>
                <a:ea typeface="华文中宋" pitchFamily="2" charset="-122"/>
              </a:rPr>
              <a:t>   </a:t>
            </a:r>
            <a:r>
              <a:rPr lang="zh-CN" altLang="en-US" b="0" dirty="0">
                <a:solidFill>
                  <a:srgbClr val="FF0000"/>
                </a:solidFill>
                <a:highlight>
                  <a:srgbClr val="FFFF00"/>
                </a:highlight>
                <a:latin typeface="华文中宋" pitchFamily="2" charset="-122"/>
                <a:ea typeface="华文中宋" pitchFamily="2" charset="-122"/>
              </a:rPr>
              <a:t>逻辑模型</a:t>
            </a:r>
            <a:r>
              <a:rPr lang="zh-CN" altLang="en-US" b="0" dirty="0">
                <a:solidFill>
                  <a:srgbClr val="FF0000"/>
                </a:solidFill>
                <a:latin typeface="华文中宋" pitchFamily="2" charset="-122"/>
                <a:ea typeface="华文中宋" pitchFamily="2" charset="-122"/>
              </a:rPr>
              <a:t>就是要将</a:t>
            </a:r>
            <a:r>
              <a:rPr lang="zh-CN" altLang="en-US" b="0" dirty="0">
                <a:solidFill>
                  <a:srgbClr val="FF0000"/>
                </a:solidFill>
                <a:highlight>
                  <a:srgbClr val="00FFFF"/>
                </a:highlight>
                <a:latin typeface="华文中宋" pitchFamily="2" charset="-122"/>
                <a:ea typeface="华文中宋" pitchFamily="2" charset="-122"/>
              </a:rPr>
              <a:t>概念模型</a:t>
            </a:r>
            <a:r>
              <a:rPr lang="zh-CN" altLang="en-US" b="0" dirty="0">
                <a:solidFill>
                  <a:srgbClr val="FF0000"/>
                </a:solidFill>
                <a:highlight>
                  <a:srgbClr val="FFFF00"/>
                </a:highlight>
                <a:latin typeface="华文中宋" pitchFamily="2" charset="-122"/>
                <a:ea typeface="华文中宋" pitchFamily="2" charset="-122"/>
              </a:rPr>
              <a:t>具体化</a:t>
            </a:r>
            <a:r>
              <a:rPr lang="zh-CN" altLang="en-US" b="0" dirty="0">
                <a:latin typeface="华文中宋" pitchFamily="2" charset="-122"/>
                <a:ea typeface="华文中宋" pitchFamily="2" charset="-122"/>
              </a:rPr>
              <a:t>。要实现概念模型所描述的东西，需要哪些具体的功能和处理哪些具体的信息。这就到了需求分析的细化阶段。仍以销售业务为例：“客户”信息基本上要包括：单位名称，联系人，联系电话，地址等属性；“商品”信息基本上要包括：名称，类型，规 格，单价等属性；“定单”信息基本上要包括：日期和时间属性。并且“定单”要与“客户”，“业务员”和“商品”明细关联。  </a:t>
            </a:r>
            <a:endParaRPr lang="zh-CN" altLang="en-US" b="0" dirty="0">
              <a:solidFill>
                <a:srgbClr val="800000"/>
              </a:solidFill>
              <a:latin typeface="华文中宋" pitchFamily="2" charset="-122"/>
              <a:ea typeface="华文中宋" pitchFamily="2" charset="-122"/>
            </a:endParaRPr>
          </a:p>
        </p:txBody>
      </p:sp>
      <p:sp>
        <p:nvSpPr>
          <p:cNvPr id="18435" name="Rectangle 4"/>
          <p:cNvSpPr>
            <a:spLocks noChangeArrowheads="1"/>
          </p:cNvSpPr>
          <p:nvPr/>
        </p:nvSpPr>
        <p:spPr bwMode="auto">
          <a:xfrm>
            <a:off x="0" y="549275"/>
            <a:ext cx="8893175"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30000"/>
              </a:lnSpc>
            </a:pPr>
            <a:endParaRPr lang="zh-CN" altLang="en-US">
              <a:solidFill>
                <a:srgbClr val="0000FF"/>
              </a:solidFill>
              <a:latin typeface="华文中宋" pitchFamily="2" charset="-122"/>
              <a:ea typeface="华文中宋"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23850" y="476250"/>
            <a:ext cx="82804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80988">
              <a:lnSpc>
                <a:spcPct val="150000"/>
              </a:lnSpc>
              <a:spcBef>
                <a:spcPts val="600"/>
              </a:spcBef>
              <a:buClr>
                <a:srgbClr val="FF3300"/>
              </a:buClr>
              <a:buSzPct val="50000"/>
            </a:pPr>
            <a:r>
              <a:rPr lang="zh-CN" altLang="en-US" dirty="0">
                <a:latin typeface="华文中宋" pitchFamily="2" charset="-122"/>
                <a:ea typeface="华文中宋" pitchFamily="2" charset="-122"/>
              </a:rPr>
              <a:t>      </a:t>
            </a:r>
            <a:r>
              <a:rPr lang="zh-CN" altLang="en-US" dirty="0">
                <a:solidFill>
                  <a:schemeClr val="accent2"/>
                </a:solidFill>
                <a:latin typeface="华文中宋" pitchFamily="2" charset="-122"/>
                <a:ea typeface="华文中宋" pitchFamily="2" charset="-122"/>
              </a:rPr>
              <a:t>系统需要建立几个数据表：</a:t>
            </a:r>
            <a:r>
              <a:rPr lang="zh-CN" altLang="en-US" dirty="0">
                <a:solidFill>
                  <a:schemeClr val="accent5">
                    <a:lumMod val="50000"/>
                  </a:schemeClr>
                </a:solidFill>
                <a:latin typeface="华文中宋" pitchFamily="2" charset="-122"/>
                <a:ea typeface="华文中宋" pitchFamily="2" charset="-122"/>
              </a:rPr>
              <a:t>业务员信息表，客户信息表，商品信息表，定单表</a:t>
            </a:r>
            <a:r>
              <a:rPr lang="zh-CN" altLang="en-US" dirty="0">
                <a:solidFill>
                  <a:schemeClr val="accent2"/>
                </a:solidFill>
                <a:latin typeface="华文中宋" pitchFamily="2" charset="-122"/>
                <a:ea typeface="华文中宋" pitchFamily="2" charset="-122"/>
              </a:rPr>
              <a:t>。 </a:t>
            </a:r>
            <a:br>
              <a:rPr lang="zh-CN" altLang="en-US" dirty="0">
                <a:solidFill>
                  <a:schemeClr val="accent2"/>
                </a:solidFill>
                <a:latin typeface="华文中宋" pitchFamily="2" charset="-122"/>
                <a:ea typeface="华文中宋" pitchFamily="2" charset="-122"/>
              </a:rPr>
            </a:br>
            <a:r>
              <a:rPr lang="zh-CN" altLang="en-US" dirty="0">
                <a:solidFill>
                  <a:schemeClr val="accent2"/>
                </a:solidFill>
                <a:latin typeface="华文中宋" pitchFamily="2" charset="-122"/>
                <a:ea typeface="华文中宋" pitchFamily="2" charset="-122"/>
              </a:rPr>
              <a:t>      系统要包括几个功能：</a:t>
            </a:r>
            <a:r>
              <a:rPr lang="zh-CN" altLang="en-US" dirty="0">
                <a:solidFill>
                  <a:schemeClr val="accent5">
                    <a:lumMod val="50000"/>
                  </a:schemeClr>
                </a:solidFill>
                <a:latin typeface="华文中宋" pitchFamily="2" charset="-122"/>
                <a:ea typeface="华文中宋" pitchFamily="2" charset="-122"/>
              </a:rPr>
              <a:t>业务员信息维护，客户信息维护，商品信息维护，建立销售定单</a:t>
            </a:r>
            <a:r>
              <a:rPr lang="zh-CN" altLang="en-US" dirty="0">
                <a:solidFill>
                  <a:schemeClr val="accent2"/>
                </a:solidFill>
                <a:latin typeface="华文中宋" pitchFamily="2" charset="-122"/>
                <a:ea typeface="华文中宋" pitchFamily="2" charset="-122"/>
              </a:rPr>
              <a:t> 。 </a:t>
            </a:r>
            <a:br>
              <a:rPr lang="zh-CN" altLang="en-US" dirty="0">
                <a:solidFill>
                  <a:schemeClr val="accent2"/>
                </a:solidFill>
                <a:latin typeface="华文中宋" pitchFamily="2" charset="-122"/>
                <a:ea typeface="华文中宋" pitchFamily="2" charset="-122"/>
              </a:rPr>
            </a:br>
            <a:r>
              <a:rPr lang="zh-CN" altLang="en-US" dirty="0">
                <a:latin typeface="华文中宋" pitchFamily="2" charset="-122"/>
                <a:ea typeface="华文中宋" pitchFamily="2" charset="-122"/>
              </a:rPr>
              <a:t>      以上这些均属于建立逻辑模型，这些说明只表明系统要实现什么，但</a:t>
            </a:r>
            <a:r>
              <a:rPr lang="zh-CN" altLang="en-US" dirty="0">
                <a:solidFill>
                  <a:srgbClr val="FF0000"/>
                </a:solidFill>
                <a:latin typeface="华文中宋" pitchFamily="2" charset="-122"/>
                <a:ea typeface="华文中宋" pitchFamily="2" charset="-122"/>
              </a:rPr>
              <a:t>怎样实现，用什么工具实现</a:t>
            </a:r>
            <a:r>
              <a:rPr lang="zh-CN" altLang="en-US" dirty="0">
                <a:latin typeface="华文中宋" pitchFamily="2" charset="-122"/>
                <a:ea typeface="华文中宋" pitchFamily="2" charset="-122"/>
              </a:rPr>
              <a:t>还没有讲，后者</a:t>
            </a:r>
            <a:r>
              <a:rPr lang="zh-CN" altLang="en-US" dirty="0">
                <a:solidFill>
                  <a:srgbClr val="FF0000"/>
                </a:solidFill>
                <a:latin typeface="华文中宋" pitchFamily="2" charset="-122"/>
                <a:ea typeface="华文中宋" pitchFamily="2" charset="-122"/>
              </a:rPr>
              <a:t>属于物理模型范围</a:t>
            </a:r>
            <a:r>
              <a:rPr lang="zh-CN" altLang="en-US" dirty="0">
                <a:latin typeface="华文中宋" pitchFamily="2" charset="-122"/>
                <a:ea typeface="华文中宋" pitchFamily="2" charset="-122"/>
              </a:rPr>
              <a:t>。 </a:t>
            </a:r>
            <a:endParaRPr lang="zh-CN" altLang="en-US" dirty="0">
              <a:solidFill>
                <a:srgbClr val="800000"/>
              </a:solidFill>
              <a:latin typeface="华文中宋" pitchFamily="2" charset="-122"/>
              <a:ea typeface="华文中宋"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subTitle" idx="4294967295"/>
          </p:nvPr>
        </p:nvSpPr>
        <p:spPr bwMode="auto">
          <a:xfrm>
            <a:off x="323850" y="620713"/>
            <a:ext cx="82804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280988" eaLnBrk="1" hangingPunct="1">
              <a:lnSpc>
                <a:spcPct val="150000"/>
              </a:lnSpc>
              <a:buClr>
                <a:srgbClr val="FF3300"/>
              </a:buClr>
              <a:buSzPct val="50000"/>
              <a:buFontTx/>
              <a:buNone/>
            </a:pPr>
            <a:r>
              <a:rPr lang="zh-CN" altLang="en-US" sz="2400" b="0" dirty="0">
                <a:latin typeface="华文中宋" pitchFamily="2" charset="-122"/>
                <a:ea typeface="华文中宋" pitchFamily="2" charset="-122"/>
              </a:rPr>
              <a:t>   </a:t>
            </a:r>
            <a:r>
              <a:rPr lang="zh-CN" altLang="en-US" sz="2200" b="0" dirty="0">
                <a:solidFill>
                  <a:srgbClr val="0000FF"/>
                </a:solidFill>
                <a:latin typeface="华文中宋" pitchFamily="2" charset="-122"/>
                <a:ea typeface="华文中宋" pitchFamily="2" charset="-122"/>
              </a:rPr>
              <a:t>物理模型</a:t>
            </a:r>
            <a:r>
              <a:rPr lang="zh-CN" altLang="en-US" sz="2200" b="0" dirty="0">
                <a:latin typeface="华文中宋" pitchFamily="2" charset="-122"/>
                <a:ea typeface="华文中宋" pitchFamily="2" charset="-122"/>
              </a:rPr>
              <a:t>就是针对上述逻辑模型所说的内容，在具体的物理介质上实现出来。如：数据库使用</a:t>
            </a:r>
            <a:r>
              <a:rPr lang="en-US" altLang="zh-CN" sz="2200" b="0" dirty="0">
                <a:latin typeface="华文中宋" pitchFamily="2" charset="-122"/>
                <a:ea typeface="华文中宋" pitchFamily="2" charset="-122"/>
              </a:rPr>
              <a:t>SQL Server 2000</a:t>
            </a:r>
            <a:r>
              <a:rPr lang="zh-CN" altLang="en-US" sz="2200" b="0" dirty="0">
                <a:latin typeface="华文中宋" pitchFamily="2" charset="-122"/>
                <a:ea typeface="华文中宋" pitchFamily="2" charset="-122"/>
              </a:rPr>
              <a:t>，这样就可以编写具体的</a:t>
            </a:r>
            <a:r>
              <a:rPr lang="en-US" altLang="zh-CN" sz="2200" b="0" dirty="0">
                <a:latin typeface="华文中宋" pitchFamily="2" charset="-122"/>
                <a:ea typeface="华文中宋" pitchFamily="2" charset="-122"/>
              </a:rPr>
              <a:t>SQL</a:t>
            </a:r>
            <a:r>
              <a:rPr lang="zh-CN" altLang="en-US" sz="2200" b="0" dirty="0">
                <a:latin typeface="华文中宋" pitchFamily="2" charset="-122"/>
                <a:ea typeface="华文中宋" pitchFamily="2" charset="-122"/>
              </a:rPr>
              <a:t>脚本在数据库服务器上将数据库建立起来。其中包括业务员信息表，客户信息表，商品信息表，定单表。客户端使用</a:t>
            </a:r>
            <a:r>
              <a:rPr lang="en-US" altLang="zh-CN" sz="2200" b="0" dirty="0">
                <a:latin typeface="华文中宋" pitchFamily="2" charset="-122"/>
                <a:ea typeface="华文中宋" pitchFamily="2" charset="-122"/>
              </a:rPr>
              <a:t>VS</a:t>
            </a:r>
            <a:r>
              <a:rPr lang="zh-CN" altLang="en-US" sz="2200" b="0" dirty="0">
                <a:latin typeface="华文中宋" pitchFamily="2" charset="-122"/>
                <a:ea typeface="华文中宋" pitchFamily="2" charset="-122"/>
              </a:rPr>
              <a:t>开发工具，那么在工作站上用</a:t>
            </a:r>
            <a:r>
              <a:rPr lang="en-US" altLang="zh-CN" sz="2200" b="0" dirty="0">
                <a:latin typeface="华文中宋" pitchFamily="2" charset="-122"/>
                <a:ea typeface="华文中宋" pitchFamily="2" charset="-122"/>
              </a:rPr>
              <a:t>VS</a:t>
            </a:r>
            <a:r>
              <a:rPr lang="zh-CN" altLang="en-US" sz="2200" b="0" dirty="0">
                <a:latin typeface="华文中宋" pitchFamily="2" charset="-122"/>
                <a:ea typeface="华文中宋" pitchFamily="2" charset="-122"/>
              </a:rPr>
              <a:t>建立起功能菜单，包括：业务员信息维护，客户信息维护，商品信息维护，建立销售定单等功能，并用工具将每一个功能编码实现。 </a:t>
            </a:r>
            <a:endParaRPr lang="en-US" altLang="zh-CN" sz="2200" b="0" dirty="0">
              <a:latin typeface="华文中宋" pitchFamily="2" charset="-122"/>
              <a:ea typeface="华文中宋" pitchFamily="2" charset="-122"/>
            </a:endParaRPr>
          </a:p>
          <a:p>
            <a:pPr marL="0" indent="280988" eaLnBrk="1" hangingPunct="1">
              <a:lnSpc>
                <a:spcPct val="150000"/>
              </a:lnSpc>
              <a:buClr>
                <a:srgbClr val="FF3300"/>
              </a:buClr>
              <a:buSzPct val="50000"/>
              <a:buFontTx/>
              <a:buNone/>
            </a:pPr>
            <a:br>
              <a:rPr lang="zh-CN" altLang="en-US" sz="2200" b="0" dirty="0">
                <a:latin typeface="华文中宋" pitchFamily="2" charset="-122"/>
                <a:ea typeface="华文中宋" pitchFamily="2" charset="-122"/>
              </a:rPr>
            </a:br>
            <a:r>
              <a:rPr lang="zh-CN" altLang="en-US" sz="2200" b="0" dirty="0">
                <a:latin typeface="华文中宋" pitchFamily="2" charset="-122"/>
                <a:ea typeface="华文中宋" pitchFamily="2" charset="-122"/>
              </a:rPr>
              <a:t>   </a:t>
            </a:r>
            <a:r>
              <a:rPr lang="zh-CN" altLang="en-US" sz="2200" b="0" dirty="0">
                <a:solidFill>
                  <a:schemeClr val="accent2"/>
                </a:solidFill>
                <a:latin typeface="华文中宋" pitchFamily="2" charset="-122"/>
                <a:ea typeface="华文中宋" pitchFamily="2" charset="-122"/>
              </a:rPr>
              <a:t>这三个过程，就是实现一个软件系统的三个关键的步骤，是一个</a:t>
            </a:r>
            <a:r>
              <a:rPr lang="zh-CN" altLang="en-US" sz="2200" b="0" dirty="0">
                <a:solidFill>
                  <a:schemeClr val="accent5">
                    <a:lumMod val="50000"/>
                  </a:schemeClr>
                </a:solidFill>
                <a:latin typeface="华文中宋" pitchFamily="2" charset="-122"/>
                <a:ea typeface="华文中宋" pitchFamily="2" charset="-122"/>
              </a:rPr>
              <a:t>从抽象到具体的一个不断细化完善的分析，设计和开发的过程</a:t>
            </a:r>
            <a:r>
              <a:rPr lang="zh-CN" altLang="en-US" sz="2200" b="0" dirty="0">
                <a:solidFill>
                  <a:schemeClr val="accent2"/>
                </a:solidFill>
                <a:latin typeface="华文中宋" pitchFamily="2" charset="-122"/>
                <a:ea typeface="华文中宋" pitchFamily="2" charset="-122"/>
              </a:rPr>
              <a:t>。</a:t>
            </a:r>
          </a:p>
        </p:txBody>
      </p:sp>
      <p:sp>
        <p:nvSpPr>
          <p:cNvPr id="20483" name="Rectangle 4"/>
          <p:cNvSpPr>
            <a:spLocks noChangeArrowheads="1"/>
          </p:cNvSpPr>
          <p:nvPr/>
        </p:nvSpPr>
        <p:spPr bwMode="auto">
          <a:xfrm>
            <a:off x="0" y="549275"/>
            <a:ext cx="8893175"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30000"/>
              </a:lnSpc>
            </a:pPr>
            <a:endParaRPr lang="zh-CN" altLang="en-US">
              <a:solidFill>
                <a:srgbClr val="0000FF"/>
              </a:solidFill>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4294967295"/>
          </p:nvPr>
        </p:nvSpPr>
        <p:spPr bwMode="auto">
          <a:xfrm>
            <a:off x="250825" y="981075"/>
            <a:ext cx="8642350" cy="15636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15000"/>
              </a:lnSpc>
              <a:spcBef>
                <a:spcPct val="0"/>
              </a:spcBef>
              <a:buFontTx/>
              <a:buNone/>
            </a:pPr>
            <a:r>
              <a:rPr lang="zh-CN" altLang="en-US" dirty="0"/>
              <a:t>    问题定义是软件定义时期的第一个阶段，作为软件的开发者，在这个阶段必须弄清用户 “ </a:t>
            </a:r>
            <a:r>
              <a:rPr lang="zh-CN" altLang="en-US" dirty="0">
                <a:solidFill>
                  <a:srgbClr val="FF0000"/>
                </a:solidFill>
              </a:rPr>
              <a:t>需要解决什么问题”</a:t>
            </a:r>
            <a:r>
              <a:rPr lang="zh-CN" altLang="en-US" dirty="0"/>
              <a:t>。</a:t>
            </a:r>
            <a:endParaRPr lang="en-US" altLang="zh-CN" dirty="0"/>
          </a:p>
        </p:txBody>
      </p:sp>
      <p:sp>
        <p:nvSpPr>
          <p:cNvPr id="3075" name="Rectangle 5"/>
          <p:cNvSpPr>
            <a:spLocks noGrp="1" noChangeArrowheads="1"/>
          </p:cNvSpPr>
          <p:nvPr>
            <p:ph type="title" idx="4294967295"/>
          </p:nvPr>
        </p:nvSpPr>
        <p:spPr bwMode="auto">
          <a:xfrm>
            <a:off x="34925" y="58738"/>
            <a:ext cx="2665413" cy="63341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2.1  </a:t>
            </a:r>
            <a:r>
              <a:rPr lang="zh-CN" altLang="en-US"/>
              <a:t>问题定义</a:t>
            </a:r>
          </a:p>
        </p:txBody>
      </p:sp>
      <p:sp>
        <p:nvSpPr>
          <p:cNvPr id="447494" name="Rectangle 6"/>
          <p:cNvSpPr>
            <a:spLocks noChangeArrowheads="1"/>
          </p:cNvSpPr>
          <p:nvPr/>
        </p:nvSpPr>
        <p:spPr bwMode="auto">
          <a:xfrm>
            <a:off x="179388" y="2636838"/>
            <a:ext cx="8640762"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800" b="1" dirty="0">
                <a:solidFill>
                  <a:srgbClr val="FF3300"/>
                </a:solidFill>
              </a:rPr>
              <a:t>1</a:t>
            </a:r>
            <a:r>
              <a:rPr lang="zh-CN" altLang="en-US" sz="2800" b="1" dirty="0">
                <a:solidFill>
                  <a:srgbClr val="FF3300"/>
                </a:solidFill>
              </a:rPr>
              <a:t>、 问题定义的内容</a:t>
            </a:r>
          </a:p>
          <a:p>
            <a:pPr>
              <a:lnSpc>
                <a:spcPct val="115000"/>
              </a:lnSpc>
            </a:pPr>
            <a:r>
              <a:rPr lang="zh-CN" altLang="en-US" sz="2800" b="1" dirty="0">
                <a:solidFill>
                  <a:srgbClr val="00B0F0"/>
                </a:solidFill>
              </a:rPr>
              <a:t>（</a:t>
            </a:r>
            <a:r>
              <a:rPr lang="en-US" altLang="zh-CN" sz="2800" b="1" dirty="0">
                <a:solidFill>
                  <a:srgbClr val="00B0F0"/>
                </a:solidFill>
              </a:rPr>
              <a:t>1</a:t>
            </a:r>
            <a:r>
              <a:rPr lang="zh-CN" altLang="en-US" sz="2800" b="1" dirty="0">
                <a:solidFill>
                  <a:srgbClr val="00B0F0"/>
                </a:solidFill>
              </a:rPr>
              <a:t>）问题的背景，弄清楚待开发系统现在处于什么状态，为什么要开发它，是否具备开发条件等问题。</a:t>
            </a:r>
          </a:p>
          <a:p>
            <a:pPr>
              <a:lnSpc>
                <a:spcPct val="115000"/>
              </a:lnSpc>
            </a:pPr>
            <a:r>
              <a:rPr lang="zh-CN" altLang="en-US" sz="2800" b="1" dirty="0">
                <a:solidFill>
                  <a:srgbClr val="00B0F0"/>
                </a:solidFill>
              </a:rPr>
              <a:t>（</a:t>
            </a:r>
            <a:r>
              <a:rPr lang="en-US" altLang="zh-CN" sz="2800" b="1" dirty="0">
                <a:solidFill>
                  <a:srgbClr val="00B0F0"/>
                </a:solidFill>
              </a:rPr>
              <a:t>2</a:t>
            </a:r>
            <a:r>
              <a:rPr lang="zh-CN" altLang="en-US" sz="2800" b="1" dirty="0">
                <a:solidFill>
                  <a:srgbClr val="00B0F0"/>
                </a:solidFill>
              </a:rPr>
              <a:t>）提出开发系统的问题要求以及总体要求。</a:t>
            </a:r>
          </a:p>
          <a:p>
            <a:pPr>
              <a:lnSpc>
                <a:spcPct val="115000"/>
              </a:lnSpc>
            </a:pPr>
            <a:r>
              <a:rPr lang="zh-CN" altLang="en-US" sz="2800" b="1" dirty="0">
                <a:solidFill>
                  <a:srgbClr val="00B0F0"/>
                </a:solidFill>
              </a:rPr>
              <a:t>（</a:t>
            </a:r>
            <a:r>
              <a:rPr lang="en-US" altLang="zh-CN" sz="2800" b="1" dirty="0">
                <a:solidFill>
                  <a:srgbClr val="00B0F0"/>
                </a:solidFill>
              </a:rPr>
              <a:t>3</a:t>
            </a:r>
            <a:r>
              <a:rPr lang="zh-CN" altLang="en-US" sz="2800" b="1" dirty="0">
                <a:solidFill>
                  <a:srgbClr val="00B0F0"/>
                </a:solidFill>
              </a:rPr>
              <a:t>）明确问题的性质、类型和范围。</a:t>
            </a:r>
          </a:p>
          <a:p>
            <a:pPr>
              <a:lnSpc>
                <a:spcPct val="115000"/>
              </a:lnSpc>
            </a:pPr>
            <a:r>
              <a:rPr lang="zh-CN" altLang="en-US" sz="2800" b="1" dirty="0">
                <a:solidFill>
                  <a:srgbClr val="00B0F0"/>
                </a:solidFill>
              </a:rPr>
              <a:t>（</a:t>
            </a:r>
            <a:r>
              <a:rPr lang="en-US" altLang="zh-CN" sz="2800" b="1" dirty="0">
                <a:solidFill>
                  <a:srgbClr val="00B0F0"/>
                </a:solidFill>
              </a:rPr>
              <a:t>4</a:t>
            </a:r>
            <a:r>
              <a:rPr lang="zh-CN" altLang="en-US" sz="2800" b="1" dirty="0">
                <a:solidFill>
                  <a:srgbClr val="00B0F0"/>
                </a:solidFill>
              </a:rPr>
              <a:t>）明确待开发系统要实现的目标、功能和规模。</a:t>
            </a:r>
          </a:p>
          <a:p>
            <a:pPr>
              <a:lnSpc>
                <a:spcPct val="115000"/>
              </a:lnSpc>
            </a:pPr>
            <a:r>
              <a:rPr lang="zh-CN" altLang="en-US" sz="2800" b="1" dirty="0">
                <a:solidFill>
                  <a:srgbClr val="00B0F0"/>
                </a:solidFill>
              </a:rPr>
              <a:t>（</a:t>
            </a:r>
            <a:r>
              <a:rPr lang="en-US" altLang="zh-CN" sz="2800" b="1" dirty="0">
                <a:solidFill>
                  <a:srgbClr val="00B0F0"/>
                </a:solidFill>
              </a:rPr>
              <a:t>5</a:t>
            </a:r>
            <a:r>
              <a:rPr lang="zh-CN" altLang="en-US" sz="2800" b="1" dirty="0">
                <a:solidFill>
                  <a:srgbClr val="00B0F0"/>
                </a:solidFill>
              </a:rPr>
              <a:t>）提出开发的条件要求和环境要求。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4"/>
                                        </p:tgtEl>
                                        <p:attrNameLst>
                                          <p:attrName>style.visibility</p:attrName>
                                        </p:attrNameLst>
                                      </p:cBhvr>
                                      <p:to>
                                        <p:strVal val="visible"/>
                                      </p:to>
                                    </p:set>
                                    <p:animEffect transition="in" filter="blinds(horizontal)">
                                      <p:cBhvr>
                                        <p:cTn id="7" dur="500"/>
                                        <p:tgtEl>
                                          <p:spTgt spid="447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0" name="Rectangle 4"/>
          <p:cNvSpPr>
            <a:spLocks noChangeArrowheads="1"/>
          </p:cNvSpPr>
          <p:nvPr/>
        </p:nvSpPr>
        <p:spPr bwMode="auto">
          <a:xfrm>
            <a:off x="250825" y="3284538"/>
            <a:ext cx="8642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30000"/>
              </a:lnSpc>
              <a:spcBef>
                <a:spcPct val="20000"/>
              </a:spcBef>
              <a:buClr>
                <a:srgbClr val="FF3300"/>
              </a:buClr>
              <a:buSzPct val="50000"/>
              <a:buFont typeface="Wingdings" pitchFamily="2" charset="2"/>
              <a:buNone/>
            </a:pPr>
            <a:r>
              <a:rPr lang="zh-CN" altLang="en-US" dirty="0">
                <a:latin typeface="华文中宋" pitchFamily="2" charset="-122"/>
                <a:ea typeface="华文中宋" pitchFamily="2" charset="-122"/>
              </a:rPr>
              <a:t>可行性研究的前</a:t>
            </a:r>
            <a:r>
              <a:rPr lang="en-US" altLang="zh-CN" dirty="0">
                <a:latin typeface="华文中宋" pitchFamily="2" charset="-122"/>
                <a:ea typeface="华文中宋" pitchFamily="2" charset="-122"/>
              </a:rPr>
              <a:t>4</a:t>
            </a:r>
            <a:r>
              <a:rPr lang="zh-CN" altLang="en-US" dirty="0">
                <a:latin typeface="华文中宋" pitchFamily="2" charset="-122"/>
                <a:ea typeface="华文中宋" pitchFamily="2" charset="-122"/>
              </a:rPr>
              <a:t>个步骤实质上构成了一个循环。分析员</a:t>
            </a:r>
            <a:r>
              <a:rPr lang="zh-CN" altLang="en-US" dirty="0">
                <a:solidFill>
                  <a:srgbClr val="0070C0"/>
                </a:solidFill>
                <a:latin typeface="华文中宋" pitchFamily="2" charset="-122"/>
                <a:ea typeface="华文中宋" pitchFamily="2" charset="-122"/>
              </a:rPr>
              <a:t>定义问题</a:t>
            </a:r>
            <a:r>
              <a:rPr lang="zh-CN" altLang="en-US" dirty="0">
                <a:solidFill>
                  <a:srgbClr val="0070C0"/>
                </a:solidFill>
              </a:rPr>
              <a:t>→</a:t>
            </a:r>
            <a:r>
              <a:rPr lang="zh-CN" altLang="en-US" dirty="0">
                <a:solidFill>
                  <a:srgbClr val="0070C0"/>
                </a:solidFill>
                <a:latin typeface="华文中宋" pitchFamily="2" charset="-122"/>
                <a:ea typeface="华文中宋" pitchFamily="2" charset="-122"/>
              </a:rPr>
              <a:t>分析问题</a:t>
            </a:r>
            <a:r>
              <a:rPr lang="zh-CN" altLang="en-US" dirty="0">
                <a:solidFill>
                  <a:srgbClr val="0070C0"/>
                </a:solidFill>
              </a:rPr>
              <a:t>→</a:t>
            </a:r>
            <a:r>
              <a:rPr lang="zh-CN" altLang="en-US" dirty="0">
                <a:solidFill>
                  <a:srgbClr val="0070C0"/>
                </a:solidFill>
                <a:latin typeface="华文中宋" pitchFamily="2" charset="-122"/>
                <a:ea typeface="华文中宋" pitchFamily="2" charset="-122"/>
              </a:rPr>
              <a:t>导出一个试探性的解</a:t>
            </a:r>
            <a:r>
              <a:rPr lang="zh-CN" altLang="en-US" dirty="0">
                <a:solidFill>
                  <a:srgbClr val="0070C0"/>
                </a:solidFill>
              </a:rPr>
              <a:t>→</a:t>
            </a:r>
            <a:r>
              <a:rPr lang="zh-CN" altLang="en-US" dirty="0">
                <a:solidFill>
                  <a:srgbClr val="0070C0"/>
                </a:solidFill>
                <a:latin typeface="华文中宋" pitchFamily="2" charset="-122"/>
                <a:ea typeface="华文中宋" pitchFamily="2" charset="-122"/>
              </a:rPr>
              <a:t>在这个解基础上再次定义问题</a:t>
            </a:r>
            <a:r>
              <a:rPr lang="zh-CN" altLang="en-US" dirty="0">
                <a:solidFill>
                  <a:srgbClr val="0070C0"/>
                </a:solidFill>
              </a:rPr>
              <a:t>→</a:t>
            </a:r>
            <a:r>
              <a:rPr lang="zh-CN" altLang="en-US" dirty="0">
                <a:solidFill>
                  <a:srgbClr val="0070C0"/>
                </a:solidFill>
                <a:latin typeface="华文中宋" pitchFamily="2" charset="-122"/>
                <a:ea typeface="华文中宋" pitchFamily="2" charset="-122"/>
              </a:rPr>
              <a:t>再次分析问题</a:t>
            </a:r>
            <a:r>
              <a:rPr lang="zh-CN" altLang="en-US" dirty="0">
                <a:solidFill>
                  <a:srgbClr val="0070C0"/>
                </a:solidFill>
              </a:rPr>
              <a:t>→</a:t>
            </a:r>
            <a:r>
              <a:rPr lang="zh-CN" altLang="en-US" dirty="0">
                <a:solidFill>
                  <a:srgbClr val="0070C0"/>
                </a:solidFill>
                <a:latin typeface="华文中宋" pitchFamily="2" charset="-122"/>
                <a:ea typeface="华文中宋" pitchFamily="2" charset="-122"/>
              </a:rPr>
              <a:t>修改解</a:t>
            </a:r>
            <a:r>
              <a:rPr lang="zh-CN" altLang="en-US" dirty="0">
                <a:latin typeface="华文中宋" pitchFamily="2" charset="-122"/>
                <a:ea typeface="华文中宋" pitchFamily="2" charset="-122"/>
              </a:rPr>
              <a:t>；重复这个过程，直到提出的新系统逻辑模型复合系统目标。</a:t>
            </a:r>
          </a:p>
        </p:txBody>
      </p:sp>
      <p:sp>
        <p:nvSpPr>
          <p:cNvPr id="21507" name="Rectangle 5"/>
          <p:cNvSpPr>
            <a:spLocks noChangeArrowheads="1"/>
          </p:cNvSpPr>
          <p:nvPr/>
        </p:nvSpPr>
        <p:spPr bwMode="auto">
          <a:xfrm>
            <a:off x="323850" y="620713"/>
            <a:ext cx="3243196" cy="52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spcBef>
                <a:spcPct val="20000"/>
              </a:spcBef>
              <a:buClr>
                <a:srgbClr val="FF3300"/>
              </a:buClr>
              <a:buSzPct val="50000"/>
              <a:buFont typeface="Wingdings" pitchFamily="2" charset="2"/>
              <a:buNone/>
            </a:pPr>
            <a:r>
              <a:rPr lang="zh-CN" altLang="en-US" dirty="0">
                <a:solidFill>
                  <a:srgbClr val="FF0000"/>
                </a:solidFill>
                <a:latin typeface="华文中宋" pitchFamily="2" charset="-122"/>
                <a:ea typeface="华文中宋" pitchFamily="2" charset="-122"/>
              </a:rPr>
              <a:t>（</a:t>
            </a:r>
            <a:r>
              <a:rPr lang="en-US" altLang="zh-CN" dirty="0">
                <a:solidFill>
                  <a:srgbClr val="FF0000"/>
                </a:solidFill>
                <a:latin typeface="华文中宋" pitchFamily="2" charset="-122"/>
                <a:ea typeface="华文中宋" pitchFamily="2" charset="-122"/>
              </a:rPr>
              <a:t>4</a:t>
            </a:r>
            <a:r>
              <a:rPr lang="zh-CN" altLang="en-US" dirty="0">
                <a:solidFill>
                  <a:srgbClr val="FF00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进一步定义问题 </a:t>
            </a:r>
          </a:p>
        </p:txBody>
      </p:sp>
      <p:sp>
        <p:nvSpPr>
          <p:cNvPr id="21508" name="Rectangle 7"/>
          <p:cNvSpPr>
            <a:spLocks noChangeArrowheads="1"/>
          </p:cNvSpPr>
          <p:nvPr/>
        </p:nvSpPr>
        <p:spPr bwMode="auto">
          <a:xfrm>
            <a:off x="611188" y="1341438"/>
            <a:ext cx="81375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20000"/>
              </a:spcBef>
              <a:buClr>
                <a:srgbClr val="FF3300"/>
              </a:buClr>
              <a:buSzPct val="50000"/>
              <a:buFont typeface="Wingdings" pitchFamily="2" charset="2"/>
              <a:buNone/>
            </a:pPr>
            <a:r>
              <a:rPr lang="zh-CN" altLang="en-US" dirty="0">
                <a:latin typeface="华文中宋" pitchFamily="2" charset="-122"/>
                <a:ea typeface="华文中宋" pitchFamily="2" charset="-122"/>
              </a:rPr>
              <a:t> </a:t>
            </a:r>
            <a:r>
              <a:rPr lang="zh-CN" altLang="en-US" dirty="0">
                <a:solidFill>
                  <a:schemeClr val="accent1">
                    <a:lumMod val="60000"/>
                    <a:lumOff val="40000"/>
                  </a:schemeClr>
                </a:solidFill>
                <a:latin typeface="华文中宋" pitchFamily="2" charset="-122"/>
                <a:ea typeface="华文中宋" pitchFamily="2" charset="-122"/>
              </a:rPr>
              <a:t>定义系统目标→复查系统目标和规模→研究现有系统→设计新系统→再定义系统目标</a:t>
            </a:r>
            <a:r>
              <a:rPr lang="zh-CN" altLang="en-US" dirty="0">
                <a:solidFill>
                  <a:srgbClr val="FFFF00"/>
                </a:solidFill>
                <a:latin typeface="华文中宋" pitchFamily="2" charset="-122"/>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0420">
                                            <p:txEl>
                                              <p:pRg st="0" end="0"/>
                                            </p:txEl>
                                          </p:spTgt>
                                        </p:tgtEl>
                                        <p:attrNameLst>
                                          <p:attrName>style.visibility</p:attrName>
                                        </p:attrNameLst>
                                      </p:cBhvr>
                                      <p:to>
                                        <p:strVal val="visible"/>
                                      </p:to>
                                    </p:set>
                                    <p:anim calcmode="lin" valueType="num">
                                      <p:cBhvr additive="base">
                                        <p:cTn id="7" dur="500" fill="hold"/>
                                        <p:tgtEl>
                                          <p:spTgt spid="700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04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subTitle" idx="4294967295"/>
          </p:nvPr>
        </p:nvSpPr>
        <p:spPr bwMode="auto">
          <a:xfrm>
            <a:off x="179388" y="549275"/>
            <a:ext cx="8496300" cy="6092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lnSpc>
                <a:spcPct val="90000"/>
              </a:lnSpc>
              <a:buFontTx/>
              <a:buNone/>
            </a:pPr>
            <a:r>
              <a:rPr lang="zh-CN" altLang="en-US" sz="2400" b="0" dirty="0">
                <a:solidFill>
                  <a:srgbClr val="FF0000"/>
                </a:solidFill>
                <a:latin typeface="华文中宋" pitchFamily="2" charset="-122"/>
                <a:ea typeface="华文中宋" pitchFamily="2" charset="-122"/>
              </a:rPr>
              <a:t>（</a:t>
            </a:r>
            <a:r>
              <a:rPr lang="en-US" altLang="zh-CN" sz="2400" b="0" dirty="0">
                <a:solidFill>
                  <a:srgbClr val="FF0000"/>
                </a:solidFill>
                <a:latin typeface="华文中宋" pitchFamily="2" charset="-122"/>
                <a:ea typeface="华文中宋" pitchFamily="2" charset="-122"/>
              </a:rPr>
              <a:t>5</a:t>
            </a:r>
            <a:r>
              <a:rPr lang="zh-CN" altLang="en-US" sz="2400" b="0" dirty="0">
                <a:solidFill>
                  <a:srgbClr val="FF0000"/>
                </a:solidFill>
                <a:latin typeface="华文中宋" pitchFamily="2" charset="-122"/>
                <a:ea typeface="华文中宋" pitchFamily="2" charset="-122"/>
              </a:rPr>
              <a:t>）导出和评价供选择的方案 </a:t>
            </a:r>
          </a:p>
          <a:p>
            <a:pPr marL="287338" indent="-287338" eaLnBrk="1" hangingPunct="1">
              <a:lnSpc>
                <a:spcPct val="130000"/>
              </a:lnSpc>
              <a:spcBef>
                <a:spcPts val="1200"/>
              </a:spcBef>
              <a:buClr>
                <a:srgbClr val="FF3300"/>
              </a:buClr>
              <a:buSzPct val="50000"/>
              <a:buFont typeface="Wingdings" pitchFamily="2" charset="2"/>
              <a:buNone/>
            </a:pPr>
            <a:r>
              <a:rPr lang="zh-CN" altLang="en-US" sz="2400" b="0" dirty="0">
                <a:latin typeface="华文中宋" pitchFamily="2" charset="-122"/>
                <a:ea typeface="华文中宋" pitchFamily="2" charset="-122"/>
              </a:rPr>
              <a:t>       从系统的逻辑模型出发，以系统要求为目标，利用在数据流图</a:t>
            </a:r>
            <a:r>
              <a:rPr lang="en-US" altLang="zh-CN" sz="2400" b="0" dirty="0">
                <a:latin typeface="华文中宋" pitchFamily="2" charset="-122"/>
                <a:ea typeface="华文中宋" pitchFamily="2" charset="-122"/>
              </a:rPr>
              <a:t>(</a:t>
            </a:r>
            <a:r>
              <a:rPr lang="zh-CN" altLang="en-US" sz="2400" b="0" dirty="0">
                <a:latin typeface="华文中宋" pitchFamily="2" charset="-122"/>
                <a:ea typeface="华文中宋" pitchFamily="2" charset="-122"/>
              </a:rPr>
              <a:t>参看</a:t>
            </a:r>
            <a:r>
              <a:rPr lang="en-US" altLang="zh-CN" sz="2400" b="0" dirty="0">
                <a:latin typeface="华文中宋" pitchFamily="2" charset="-122"/>
                <a:ea typeface="华文中宋" pitchFamily="2" charset="-122"/>
              </a:rPr>
              <a:t>2.4</a:t>
            </a:r>
            <a:r>
              <a:rPr lang="zh-CN" altLang="en-US" sz="2400" b="0" dirty="0">
                <a:latin typeface="华文中宋" pitchFamily="2" charset="-122"/>
                <a:ea typeface="华文中宋" pitchFamily="2" charset="-122"/>
              </a:rPr>
              <a:t>节</a:t>
            </a:r>
            <a:r>
              <a:rPr lang="en-US" altLang="zh-CN" sz="2400" b="0" dirty="0">
                <a:latin typeface="华文中宋" pitchFamily="2" charset="-122"/>
                <a:ea typeface="华文中宋" pitchFamily="2" charset="-122"/>
              </a:rPr>
              <a:t>)</a:t>
            </a:r>
            <a:r>
              <a:rPr lang="zh-CN" altLang="en-US" sz="2400" b="0" dirty="0">
                <a:latin typeface="华文中宋" pitchFamily="2" charset="-122"/>
                <a:ea typeface="华文中宋" pitchFamily="2" charset="-122"/>
              </a:rPr>
              <a:t>上划分自动化边界的方法，我们可以提出若干种较高层次的物理解法供用户选择。针对多种供选方案，用户应从</a:t>
            </a:r>
            <a:r>
              <a:rPr lang="zh-CN" altLang="en-US" sz="2400" b="0" dirty="0">
                <a:solidFill>
                  <a:srgbClr val="0070C0"/>
                </a:solidFill>
                <a:latin typeface="华文中宋" pitchFamily="2" charset="-122"/>
                <a:ea typeface="华文中宋" pitchFamily="2" charset="-122"/>
              </a:rPr>
              <a:t>如下三个方面进行筛选</a:t>
            </a:r>
            <a:r>
              <a:rPr lang="zh-CN" altLang="en-US" sz="2400" b="0" dirty="0">
                <a:latin typeface="华文中宋" pitchFamily="2" charset="-122"/>
                <a:ea typeface="华文中宋" pitchFamily="2" charset="-122"/>
              </a:rPr>
              <a:t>：</a:t>
            </a:r>
          </a:p>
          <a:p>
            <a:pPr marL="287338" indent="-287338" eaLnBrk="1" hangingPunct="1">
              <a:lnSpc>
                <a:spcPct val="130000"/>
              </a:lnSpc>
              <a:buClr>
                <a:srgbClr val="FF3300"/>
              </a:buClr>
              <a:buSzPct val="50000"/>
              <a:buFont typeface="Wingdings" pitchFamily="2" charset="2"/>
              <a:buChar char="l"/>
            </a:pPr>
            <a:r>
              <a:rPr lang="zh-CN" altLang="en-US" sz="2400" b="0" dirty="0">
                <a:latin typeface="华文中宋" pitchFamily="2" charset="-122"/>
                <a:ea typeface="华文中宋" pitchFamily="2" charset="-122"/>
              </a:rPr>
              <a:t> </a:t>
            </a:r>
            <a:r>
              <a:rPr lang="zh-CN" altLang="en-US" sz="2400" b="0" dirty="0">
                <a:solidFill>
                  <a:srgbClr val="92D050"/>
                </a:solidFill>
                <a:latin typeface="华文中宋" pitchFamily="2" charset="-122"/>
                <a:ea typeface="华文中宋" pitchFamily="2" charset="-122"/>
              </a:rPr>
              <a:t>从技术角度排除那些不现实的方案</a:t>
            </a:r>
            <a:r>
              <a:rPr lang="zh-CN" altLang="en-US" sz="2400" b="0" dirty="0">
                <a:latin typeface="华文中宋" pitchFamily="2" charset="-122"/>
                <a:ea typeface="华文中宋" pitchFamily="2" charset="-122"/>
              </a:rPr>
              <a:t>；</a:t>
            </a:r>
          </a:p>
          <a:p>
            <a:pPr marL="287338" indent="-287338" eaLnBrk="1" hangingPunct="1">
              <a:lnSpc>
                <a:spcPct val="130000"/>
              </a:lnSpc>
              <a:buClr>
                <a:srgbClr val="FF3300"/>
              </a:buClr>
              <a:buSzPct val="50000"/>
              <a:buFont typeface="Wingdings" pitchFamily="2" charset="2"/>
              <a:buChar char="l"/>
            </a:pPr>
            <a:r>
              <a:rPr lang="zh-CN" altLang="en-US" sz="2400" b="0" dirty="0">
                <a:solidFill>
                  <a:srgbClr val="92D050"/>
                </a:solidFill>
                <a:latin typeface="华文中宋" pitchFamily="2" charset="-122"/>
                <a:ea typeface="华文中宋" pitchFamily="2" charset="-122"/>
              </a:rPr>
              <a:t>从操作角度去掉那些操作方式或操作过程是用户不能接受的方案</a:t>
            </a:r>
            <a:r>
              <a:rPr lang="zh-CN" altLang="en-US" sz="2400" b="0" dirty="0">
                <a:latin typeface="华文中宋" pitchFamily="2" charset="-122"/>
                <a:ea typeface="华文中宋" pitchFamily="2" charset="-122"/>
              </a:rPr>
              <a:t>；</a:t>
            </a:r>
          </a:p>
          <a:p>
            <a:pPr marL="287338" indent="-287338" eaLnBrk="1" hangingPunct="1">
              <a:lnSpc>
                <a:spcPct val="130000"/>
              </a:lnSpc>
              <a:buClr>
                <a:srgbClr val="FF3300"/>
              </a:buClr>
              <a:buSzPct val="50000"/>
              <a:buFont typeface="Wingdings" pitchFamily="2" charset="2"/>
              <a:buChar char="l"/>
            </a:pPr>
            <a:r>
              <a:rPr lang="zh-CN" altLang="en-US" sz="2400" b="0" dirty="0">
                <a:latin typeface="华文中宋" pitchFamily="2" charset="-122"/>
                <a:ea typeface="华文中宋" pitchFamily="2" charset="-122"/>
              </a:rPr>
              <a:t> </a:t>
            </a:r>
            <a:r>
              <a:rPr lang="zh-CN" altLang="en-US" sz="2400" b="0" dirty="0">
                <a:solidFill>
                  <a:srgbClr val="92D050"/>
                </a:solidFill>
                <a:latin typeface="华文中宋" pitchFamily="2" charset="-122"/>
                <a:ea typeface="华文中宋" pitchFamily="2" charset="-122"/>
              </a:rPr>
              <a:t>从经济角度估算每个可能系统的成本</a:t>
            </a:r>
            <a:r>
              <a:rPr lang="en-US" altLang="zh-CN" sz="2400" b="0" dirty="0">
                <a:solidFill>
                  <a:srgbClr val="92D050"/>
                </a:solidFill>
                <a:latin typeface="华文中宋" pitchFamily="2" charset="-122"/>
                <a:ea typeface="华文中宋" pitchFamily="2" charset="-122"/>
              </a:rPr>
              <a:t>/</a:t>
            </a:r>
            <a:r>
              <a:rPr lang="zh-CN" altLang="en-US" sz="2400" b="0" dirty="0">
                <a:solidFill>
                  <a:srgbClr val="92D050"/>
                </a:solidFill>
                <a:latin typeface="华文中宋" pitchFamily="2" charset="-122"/>
                <a:ea typeface="华文中宋" pitchFamily="2" charset="-122"/>
              </a:rPr>
              <a:t>效益</a:t>
            </a:r>
            <a:r>
              <a:rPr lang="zh-CN" altLang="en-US" sz="2400" b="0" dirty="0">
                <a:latin typeface="华文中宋" pitchFamily="2" charset="-122"/>
                <a:ea typeface="华文中宋" pitchFamily="2" charset="-122"/>
              </a:rPr>
              <a:t>。</a:t>
            </a:r>
          </a:p>
          <a:p>
            <a:pPr marL="287338" indent="-287338" eaLnBrk="1" hangingPunct="1">
              <a:lnSpc>
                <a:spcPct val="130000"/>
              </a:lnSpc>
              <a:buClr>
                <a:srgbClr val="FF3300"/>
              </a:buClr>
              <a:buSzPct val="50000"/>
              <a:buFont typeface="Wingdings" pitchFamily="2" charset="2"/>
              <a:buNone/>
            </a:pPr>
            <a:r>
              <a:rPr lang="zh-CN" altLang="en-US" sz="2400" b="0" dirty="0">
                <a:latin typeface="华文中宋" pitchFamily="2" charset="-122"/>
                <a:ea typeface="华文中宋" pitchFamily="2" charset="-122"/>
              </a:rPr>
              <a:t>    最后为每个在技术、操作和经济等方面都可行的系统制定实现</a:t>
            </a:r>
            <a:r>
              <a:rPr lang="zh-CN" altLang="en-US" sz="2400" b="0" dirty="0">
                <a:solidFill>
                  <a:schemeClr val="accent2"/>
                </a:solidFill>
                <a:latin typeface="华文中宋" pitchFamily="2" charset="-122"/>
                <a:ea typeface="华文中宋" pitchFamily="2" charset="-122"/>
              </a:rPr>
              <a:t>进度表</a:t>
            </a:r>
            <a:r>
              <a:rPr lang="zh-CN" altLang="en-US" sz="2400" b="0" dirty="0">
                <a:latin typeface="华文中宋" pitchFamily="2" charset="-122"/>
                <a:ea typeface="华文中宋" pitchFamily="2" charset="-122"/>
              </a:rPr>
              <a:t>，这个进度表不需要</a:t>
            </a:r>
            <a:r>
              <a:rPr lang="en-US" altLang="zh-CN" sz="2400" b="0" dirty="0">
                <a:latin typeface="华文中宋" pitchFamily="2" charset="-122"/>
                <a:ea typeface="华文中宋" pitchFamily="2" charset="-122"/>
              </a:rPr>
              <a:t>(</a:t>
            </a:r>
            <a:r>
              <a:rPr lang="zh-CN" altLang="en-US" sz="2400" b="0" dirty="0">
                <a:latin typeface="华文中宋" pitchFamily="2" charset="-122"/>
                <a:ea typeface="华文中宋" pitchFamily="2" charset="-122"/>
              </a:rPr>
              <a:t>也不可能</a:t>
            </a:r>
            <a:r>
              <a:rPr lang="en-US" altLang="zh-CN" sz="2400" b="0" dirty="0">
                <a:latin typeface="华文中宋" pitchFamily="2" charset="-122"/>
                <a:ea typeface="华文中宋" pitchFamily="2" charset="-122"/>
              </a:rPr>
              <a:t>)</a:t>
            </a:r>
            <a:r>
              <a:rPr lang="zh-CN" altLang="en-US" sz="2400" b="0" dirty="0">
                <a:latin typeface="华文中宋" pitchFamily="2" charset="-122"/>
                <a:ea typeface="华文中宋" pitchFamily="2" charset="-122"/>
              </a:rPr>
              <a:t>制定得很详细，通常只需要估计生命周期每个阶段的工作量。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2466">
                                            <p:txEl>
                                              <p:pRg st="0" end="0"/>
                                            </p:txEl>
                                          </p:spTgt>
                                        </p:tgtEl>
                                        <p:attrNameLst>
                                          <p:attrName>style.visibility</p:attrName>
                                        </p:attrNameLst>
                                      </p:cBhvr>
                                      <p:to>
                                        <p:strVal val="visible"/>
                                      </p:to>
                                    </p:set>
                                    <p:anim calcmode="lin" valueType="num">
                                      <p:cBhvr additive="base">
                                        <p:cTn id="7" dur="500" fill="hold"/>
                                        <p:tgtEl>
                                          <p:spTgt spid="702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2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2466">
                                            <p:txEl>
                                              <p:pRg st="1" end="1"/>
                                            </p:txEl>
                                          </p:spTgt>
                                        </p:tgtEl>
                                        <p:attrNameLst>
                                          <p:attrName>style.visibility</p:attrName>
                                        </p:attrNameLst>
                                      </p:cBhvr>
                                      <p:to>
                                        <p:strVal val="visible"/>
                                      </p:to>
                                    </p:set>
                                    <p:anim calcmode="lin" valueType="num">
                                      <p:cBhvr additive="base">
                                        <p:cTn id="13" dur="500" fill="hold"/>
                                        <p:tgtEl>
                                          <p:spTgt spid="7024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2466">
                                            <p:txEl>
                                              <p:pRg st="2" end="2"/>
                                            </p:txEl>
                                          </p:spTgt>
                                        </p:tgtEl>
                                        <p:attrNameLst>
                                          <p:attrName>style.visibility</p:attrName>
                                        </p:attrNameLst>
                                      </p:cBhvr>
                                      <p:to>
                                        <p:strVal val="visible"/>
                                      </p:to>
                                    </p:set>
                                    <p:anim calcmode="lin" valueType="num">
                                      <p:cBhvr additive="base">
                                        <p:cTn id="19" dur="500" fill="hold"/>
                                        <p:tgtEl>
                                          <p:spTgt spid="7024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2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2466">
                                            <p:txEl>
                                              <p:pRg st="3" end="3"/>
                                            </p:txEl>
                                          </p:spTgt>
                                        </p:tgtEl>
                                        <p:attrNameLst>
                                          <p:attrName>style.visibility</p:attrName>
                                        </p:attrNameLst>
                                      </p:cBhvr>
                                      <p:to>
                                        <p:strVal val="visible"/>
                                      </p:to>
                                    </p:set>
                                    <p:anim calcmode="lin" valueType="num">
                                      <p:cBhvr additive="base">
                                        <p:cTn id="25" dur="500" fill="hold"/>
                                        <p:tgtEl>
                                          <p:spTgt spid="7024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2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2466">
                                            <p:txEl>
                                              <p:pRg st="4" end="4"/>
                                            </p:txEl>
                                          </p:spTgt>
                                        </p:tgtEl>
                                        <p:attrNameLst>
                                          <p:attrName>style.visibility</p:attrName>
                                        </p:attrNameLst>
                                      </p:cBhvr>
                                      <p:to>
                                        <p:strVal val="visible"/>
                                      </p:to>
                                    </p:set>
                                    <p:anim calcmode="lin" valueType="num">
                                      <p:cBhvr additive="base">
                                        <p:cTn id="31" dur="500" fill="hold"/>
                                        <p:tgtEl>
                                          <p:spTgt spid="7024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2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2466">
                                            <p:txEl>
                                              <p:pRg st="5" end="5"/>
                                            </p:txEl>
                                          </p:spTgt>
                                        </p:tgtEl>
                                        <p:attrNameLst>
                                          <p:attrName>style.visibility</p:attrName>
                                        </p:attrNameLst>
                                      </p:cBhvr>
                                      <p:to>
                                        <p:strVal val="visible"/>
                                      </p:to>
                                    </p:set>
                                    <p:anim calcmode="lin" valueType="num">
                                      <p:cBhvr additive="base">
                                        <p:cTn id="37" dur="500" fill="hold"/>
                                        <p:tgtEl>
                                          <p:spTgt spid="70246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24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4294967295"/>
          </p:nvPr>
        </p:nvSpPr>
        <p:spPr bwMode="auto">
          <a:xfrm>
            <a:off x="323850" y="620713"/>
            <a:ext cx="82804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30000"/>
              </a:lnSpc>
              <a:buClr>
                <a:srgbClr val="FF3300"/>
              </a:buClr>
              <a:buSzPct val="50000"/>
              <a:buFont typeface="Wingdings" pitchFamily="2" charset="2"/>
              <a:buNone/>
            </a:pPr>
            <a:br>
              <a:rPr lang="zh-CN" altLang="en-US" sz="2400" b="0">
                <a:latin typeface="华文中宋" pitchFamily="2" charset="-122"/>
                <a:ea typeface="华文中宋" pitchFamily="2" charset="-122"/>
              </a:rPr>
            </a:br>
            <a:endParaRPr lang="zh-CN" altLang="en-US" sz="2400" b="0">
              <a:latin typeface="华文中宋" pitchFamily="2" charset="-122"/>
              <a:ea typeface="华文中宋" pitchFamily="2" charset="-122"/>
            </a:endParaRPr>
          </a:p>
          <a:p>
            <a:pPr marL="287338" indent="-6350" eaLnBrk="1" hangingPunct="1">
              <a:lnSpc>
                <a:spcPct val="130000"/>
              </a:lnSpc>
              <a:buClr>
                <a:srgbClr val="FF3300"/>
              </a:buClr>
              <a:buFont typeface="Wingdings" pitchFamily="2" charset="2"/>
              <a:buNone/>
            </a:pPr>
            <a:endParaRPr lang="zh-CN" altLang="en-US" sz="2400" b="0">
              <a:latin typeface="华文中宋" pitchFamily="2" charset="-122"/>
              <a:ea typeface="华文中宋" pitchFamily="2" charset="-122"/>
            </a:endParaRPr>
          </a:p>
          <a:p>
            <a:pPr marL="287338" indent="-6350" eaLnBrk="1" hangingPunct="1">
              <a:lnSpc>
                <a:spcPct val="130000"/>
              </a:lnSpc>
              <a:buClr>
                <a:srgbClr val="FF3300"/>
              </a:buClr>
              <a:buFont typeface="Wingdings" pitchFamily="2" charset="2"/>
              <a:buNone/>
            </a:pPr>
            <a:br>
              <a:rPr lang="zh-CN" altLang="en-US" sz="2400" b="0">
                <a:latin typeface="华文中宋" pitchFamily="2" charset="-122"/>
                <a:ea typeface="华文中宋" pitchFamily="2" charset="-122"/>
              </a:rPr>
            </a:br>
            <a:br>
              <a:rPr lang="zh-CN" altLang="en-US" sz="2400" b="0">
                <a:latin typeface="华文中宋" pitchFamily="2" charset="-122"/>
                <a:ea typeface="华文中宋" pitchFamily="2" charset="-122"/>
              </a:rPr>
            </a:br>
            <a:endParaRPr lang="zh-CN" altLang="en-US" sz="2400" b="0">
              <a:solidFill>
                <a:srgbClr val="800000"/>
              </a:solidFill>
              <a:latin typeface="华文中宋" pitchFamily="2" charset="-122"/>
              <a:ea typeface="华文中宋" pitchFamily="2" charset="-122"/>
            </a:endParaRPr>
          </a:p>
          <a:p>
            <a:pPr marL="287338" indent="-6350" eaLnBrk="1" hangingPunct="1">
              <a:lnSpc>
                <a:spcPct val="130000"/>
              </a:lnSpc>
              <a:buFontTx/>
              <a:buNone/>
            </a:pPr>
            <a:endParaRPr lang="zh-CN" altLang="en-US" sz="2400" b="0">
              <a:solidFill>
                <a:srgbClr val="800000"/>
              </a:solidFill>
              <a:latin typeface="华文中宋" pitchFamily="2" charset="-122"/>
              <a:ea typeface="华文中宋" pitchFamily="2" charset="-122"/>
            </a:endParaRPr>
          </a:p>
        </p:txBody>
      </p:sp>
      <p:sp>
        <p:nvSpPr>
          <p:cNvPr id="704516" name="Rectangle 4"/>
          <p:cNvSpPr>
            <a:spLocks noChangeArrowheads="1"/>
          </p:cNvSpPr>
          <p:nvPr/>
        </p:nvSpPr>
        <p:spPr bwMode="auto">
          <a:xfrm>
            <a:off x="179388" y="692150"/>
            <a:ext cx="864235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130000"/>
              </a:lnSpc>
              <a:spcBef>
                <a:spcPct val="20000"/>
              </a:spcBef>
            </a:pPr>
            <a:r>
              <a:rPr lang="zh-CN" altLang="en-US" dirty="0">
                <a:solidFill>
                  <a:srgbClr val="FF0000"/>
                </a:solidFill>
                <a:latin typeface="华文中宋" pitchFamily="2" charset="-122"/>
                <a:ea typeface="华文中宋" pitchFamily="2" charset="-122"/>
              </a:rPr>
              <a:t>（</a:t>
            </a:r>
            <a:r>
              <a:rPr lang="en-US" altLang="zh-CN" dirty="0">
                <a:solidFill>
                  <a:srgbClr val="FF0000"/>
                </a:solidFill>
                <a:latin typeface="华文中宋" pitchFamily="2" charset="-122"/>
                <a:ea typeface="华文中宋" pitchFamily="2" charset="-122"/>
              </a:rPr>
              <a:t>6</a:t>
            </a:r>
            <a:r>
              <a:rPr lang="zh-CN" altLang="en-US" dirty="0">
                <a:solidFill>
                  <a:srgbClr val="FF00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推荐方案和行动方针 </a:t>
            </a:r>
          </a:p>
          <a:p>
            <a:pPr marL="381000" indent="-381000">
              <a:lnSpc>
                <a:spcPct val="130000"/>
              </a:lnSpc>
              <a:spcBef>
                <a:spcPct val="20000"/>
              </a:spcBef>
              <a:buClr>
                <a:srgbClr val="FF3300"/>
              </a:buClr>
              <a:buSzPct val="50000"/>
              <a:buFont typeface="Wingdings" pitchFamily="2" charset="2"/>
              <a:buNone/>
            </a:pPr>
            <a:r>
              <a:rPr lang="zh-CN" altLang="en-US" dirty="0">
                <a:latin typeface="华文中宋" pitchFamily="2" charset="-122"/>
                <a:ea typeface="华文中宋" pitchFamily="2" charset="-122"/>
              </a:rPr>
              <a:t>向用户提出推荐的方案，在推荐方案中应清楚地表明：</a:t>
            </a:r>
          </a:p>
          <a:p>
            <a:pPr marL="381000" indent="-381000">
              <a:lnSpc>
                <a:spcPct val="130000"/>
              </a:lnSpc>
              <a:spcBef>
                <a:spcPct val="20000"/>
              </a:spcBef>
              <a:buClr>
                <a:srgbClr val="FF3300"/>
              </a:buClr>
              <a:buSzPct val="50000"/>
              <a:buFont typeface="Wingdings" pitchFamily="2" charset="2"/>
              <a:buChar char="l"/>
            </a:pPr>
            <a:r>
              <a:rPr lang="zh-CN" altLang="en-US" dirty="0">
                <a:solidFill>
                  <a:srgbClr val="FFC000"/>
                </a:solidFill>
                <a:latin typeface="华文中宋" pitchFamily="2" charset="-122"/>
                <a:ea typeface="华文中宋" pitchFamily="2" charset="-122"/>
              </a:rPr>
              <a:t>本项目的开发价值；</a:t>
            </a:r>
          </a:p>
          <a:p>
            <a:pPr marL="381000" indent="-381000">
              <a:lnSpc>
                <a:spcPct val="130000"/>
              </a:lnSpc>
              <a:spcBef>
                <a:spcPct val="20000"/>
              </a:spcBef>
              <a:buClr>
                <a:srgbClr val="FF3300"/>
              </a:buClr>
              <a:buSzPct val="50000"/>
              <a:buFont typeface="Wingdings" pitchFamily="2" charset="2"/>
              <a:buChar char="l"/>
            </a:pPr>
            <a:r>
              <a:rPr lang="zh-CN" altLang="en-US" dirty="0">
                <a:solidFill>
                  <a:srgbClr val="FFC000"/>
                </a:solidFill>
                <a:latin typeface="华文中宋" pitchFamily="2" charset="-122"/>
                <a:ea typeface="华文中宋" pitchFamily="2" charset="-122"/>
              </a:rPr>
              <a:t>推荐这个方案的理由；</a:t>
            </a:r>
          </a:p>
          <a:p>
            <a:pPr marL="381000" indent="-381000">
              <a:lnSpc>
                <a:spcPct val="130000"/>
              </a:lnSpc>
              <a:spcBef>
                <a:spcPct val="20000"/>
              </a:spcBef>
              <a:buClr>
                <a:srgbClr val="FF3300"/>
              </a:buClr>
              <a:buSzPct val="50000"/>
              <a:buFont typeface="Wingdings" pitchFamily="2" charset="2"/>
              <a:buChar char="l"/>
            </a:pPr>
            <a:r>
              <a:rPr lang="zh-CN" altLang="en-US" dirty="0">
                <a:solidFill>
                  <a:srgbClr val="FFC000"/>
                </a:solidFill>
                <a:latin typeface="华文中宋" pitchFamily="2" charset="-122"/>
                <a:ea typeface="华文中宋" pitchFamily="2" charset="-122"/>
              </a:rPr>
              <a:t>制订实现项目的进度表。</a:t>
            </a:r>
          </a:p>
          <a:p>
            <a:pPr marL="381000" indent="-381000">
              <a:lnSpc>
                <a:spcPct val="130000"/>
              </a:lnSpc>
              <a:spcBef>
                <a:spcPct val="20000"/>
              </a:spcBef>
              <a:buClr>
                <a:srgbClr val="FF3300"/>
              </a:buClr>
              <a:buSzPct val="50000"/>
              <a:buFont typeface="Wingdings" pitchFamily="2" charset="2"/>
              <a:buNone/>
            </a:pPr>
            <a:r>
              <a:rPr lang="zh-CN" altLang="en-US" dirty="0">
                <a:solidFill>
                  <a:srgbClr val="FF0000"/>
                </a:solidFill>
                <a:latin typeface="华文中宋" pitchFamily="2" charset="-122"/>
                <a:ea typeface="华文中宋" pitchFamily="2" charset="-122"/>
              </a:rPr>
              <a:t>（</a:t>
            </a:r>
            <a:r>
              <a:rPr lang="en-US" altLang="zh-CN" dirty="0">
                <a:solidFill>
                  <a:srgbClr val="FF0000"/>
                </a:solidFill>
                <a:latin typeface="华文中宋" pitchFamily="2" charset="-122"/>
                <a:ea typeface="华文中宋" pitchFamily="2" charset="-122"/>
              </a:rPr>
              <a:t>7</a:t>
            </a:r>
            <a:r>
              <a:rPr lang="zh-CN" altLang="en-US" dirty="0">
                <a:solidFill>
                  <a:srgbClr val="FF00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决策</a:t>
            </a:r>
            <a:r>
              <a:rPr lang="zh-CN" altLang="en-US" dirty="0">
                <a:solidFill>
                  <a:srgbClr val="FF0000"/>
                </a:solidFill>
                <a:latin typeface="华文中宋" pitchFamily="2" charset="-122"/>
                <a:ea typeface="华文中宋" pitchFamily="2" charset="-122"/>
              </a:rPr>
              <a:t>   </a:t>
            </a:r>
          </a:p>
          <a:p>
            <a:pPr marL="381000" indent="-381000">
              <a:lnSpc>
                <a:spcPct val="130000"/>
              </a:lnSpc>
              <a:spcBef>
                <a:spcPct val="20000"/>
              </a:spcBef>
              <a:buClr>
                <a:srgbClr val="FF3300"/>
              </a:buClr>
              <a:buSzPct val="50000"/>
              <a:buFont typeface="Wingdings" pitchFamily="2" charset="2"/>
              <a:buNone/>
            </a:pPr>
            <a:r>
              <a:rPr lang="zh-CN" altLang="en-US" dirty="0">
                <a:latin typeface="华文中宋" pitchFamily="2" charset="-122"/>
                <a:ea typeface="华文中宋" pitchFamily="2" charset="-122"/>
              </a:rPr>
              <a:t>    使用部门的负责人根据经济实力及分析员在可行性研究阶段对开发此项工程成本</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效益分析情况的分析结论，决定是否继续这项开发工程。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4516">
                                            <p:txEl>
                                              <p:pRg st="0" end="0"/>
                                            </p:txEl>
                                          </p:spTgt>
                                        </p:tgtEl>
                                        <p:attrNameLst>
                                          <p:attrName>style.visibility</p:attrName>
                                        </p:attrNameLst>
                                      </p:cBhvr>
                                      <p:to>
                                        <p:strVal val="visible"/>
                                      </p:to>
                                    </p:set>
                                    <p:animEffect transition="in" filter="blinds(horizontal)">
                                      <p:cBhvr>
                                        <p:cTn id="7" dur="500"/>
                                        <p:tgtEl>
                                          <p:spTgt spid="704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04516">
                                            <p:txEl>
                                              <p:pRg st="1" end="1"/>
                                            </p:txEl>
                                          </p:spTgt>
                                        </p:tgtEl>
                                        <p:attrNameLst>
                                          <p:attrName>style.visibility</p:attrName>
                                        </p:attrNameLst>
                                      </p:cBhvr>
                                      <p:to>
                                        <p:strVal val="visible"/>
                                      </p:to>
                                    </p:set>
                                    <p:anim calcmode="lin" valueType="num">
                                      <p:cBhvr additive="base">
                                        <p:cTn id="12" dur="500" fill="hold"/>
                                        <p:tgtEl>
                                          <p:spTgt spid="70451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045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04516">
                                            <p:txEl>
                                              <p:pRg st="2" end="2"/>
                                            </p:txEl>
                                          </p:spTgt>
                                        </p:tgtEl>
                                        <p:attrNameLst>
                                          <p:attrName>style.visibility</p:attrName>
                                        </p:attrNameLst>
                                      </p:cBhvr>
                                      <p:to>
                                        <p:strVal val="visible"/>
                                      </p:to>
                                    </p:set>
                                    <p:anim calcmode="lin" valueType="num">
                                      <p:cBhvr additive="base">
                                        <p:cTn id="18" dur="500" fill="hold"/>
                                        <p:tgtEl>
                                          <p:spTgt spid="70451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4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04516">
                                            <p:txEl>
                                              <p:pRg st="3" end="3"/>
                                            </p:txEl>
                                          </p:spTgt>
                                        </p:tgtEl>
                                        <p:attrNameLst>
                                          <p:attrName>style.visibility</p:attrName>
                                        </p:attrNameLst>
                                      </p:cBhvr>
                                      <p:to>
                                        <p:strVal val="visible"/>
                                      </p:to>
                                    </p:set>
                                    <p:anim calcmode="lin" valueType="num">
                                      <p:cBhvr additive="base">
                                        <p:cTn id="24" dur="500" fill="hold"/>
                                        <p:tgtEl>
                                          <p:spTgt spid="70451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045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04516">
                                            <p:txEl>
                                              <p:pRg st="4" end="4"/>
                                            </p:txEl>
                                          </p:spTgt>
                                        </p:tgtEl>
                                        <p:attrNameLst>
                                          <p:attrName>style.visibility</p:attrName>
                                        </p:attrNameLst>
                                      </p:cBhvr>
                                      <p:to>
                                        <p:strVal val="visible"/>
                                      </p:to>
                                    </p:set>
                                    <p:anim calcmode="lin" valueType="num">
                                      <p:cBhvr additive="base">
                                        <p:cTn id="30" dur="500" fill="hold"/>
                                        <p:tgtEl>
                                          <p:spTgt spid="70451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045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704516">
                                            <p:txEl>
                                              <p:pRg st="5" end="5"/>
                                            </p:txEl>
                                          </p:spTgt>
                                        </p:tgtEl>
                                        <p:attrNameLst>
                                          <p:attrName>style.visibility</p:attrName>
                                        </p:attrNameLst>
                                      </p:cBhvr>
                                      <p:to>
                                        <p:strVal val="visible"/>
                                      </p:to>
                                    </p:set>
                                    <p:animEffect transition="in" filter="blinds(horizontal)">
                                      <p:cBhvr>
                                        <p:cTn id="36" dur="500"/>
                                        <p:tgtEl>
                                          <p:spTgt spid="704516">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704516">
                                            <p:txEl>
                                              <p:pRg st="6" end="6"/>
                                            </p:txEl>
                                          </p:spTgt>
                                        </p:tgtEl>
                                        <p:attrNameLst>
                                          <p:attrName>style.visibility</p:attrName>
                                        </p:attrNameLst>
                                      </p:cBhvr>
                                      <p:to>
                                        <p:strVal val="visible"/>
                                      </p:to>
                                    </p:set>
                                    <p:anim calcmode="lin" valueType="num">
                                      <p:cBhvr additive="base">
                                        <p:cTn id="41" dur="500" fill="hold"/>
                                        <p:tgtEl>
                                          <p:spTgt spid="70451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0451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179388" y="404813"/>
            <a:ext cx="878522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dirty="0">
                <a:solidFill>
                  <a:srgbClr val="FF0000"/>
                </a:solidFill>
                <a:latin typeface="华文中宋" pitchFamily="2" charset="-122"/>
                <a:ea typeface="华文中宋" pitchFamily="2" charset="-122"/>
              </a:rPr>
              <a:t>（</a:t>
            </a:r>
            <a:r>
              <a:rPr lang="en-US" altLang="zh-CN" dirty="0">
                <a:solidFill>
                  <a:srgbClr val="FF0000"/>
                </a:solidFill>
                <a:latin typeface="华文中宋" pitchFamily="2" charset="-122"/>
                <a:ea typeface="华文中宋" pitchFamily="2" charset="-122"/>
              </a:rPr>
              <a:t>8</a:t>
            </a:r>
            <a:r>
              <a:rPr lang="zh-CN" altLang="en-US" dirty="0">
                <a:solidFill>
                  <a:srgbClr val="FF00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草拟开发计划 </a:t>
            </a:r>
          </a:p>
          <a:p>
            <a:pPr>
              <a:lnSpc>
                <a:spcPct val="110000"/>
              </a:lnSpc>
            </a:pPr>
            <a:r>
              <a:rPr lang="zh-CN" altLang="en-US" dirty="0">
                <a:latin typeface="华文中宋" pitchFamily="2" charset="-122"/>
                <a:ea typeface="华文中宋" pitchFamily="2" charset="-122"/>
              </a:rPr>
              <a:t> </a:t>
            </a:r>
            <a:r>
              <a:rPr lang="zh-CN" altLang="en-US" dirty="0"/>
              <a:t> </a:t>
            </a:r>
            <a:r>
              <a:rPr lang="en-US" altLang="zh-CN" b="1" dirty="0"/>
              <a:t>· </a:t>
            </a:r>
            <a:r>
              <a:rPr lang="zh-CN" altLang="en-US" dirty="0">
                <a:latin typeface="华文中宋" pitchFamily="2" charset="-122"/>
                <a:ea typeface="华文中宋" pitchFamily="2" charset="-122"/>
              </a:rPr>
              <a:t>工程的进度；</a:t>
            </a:r>
          </a:p>
          <a:p>
            <a:pPr>
              <a:lnSpc>
                <a:spcPct val="110000"/>
              </a:lnSpc>
            </a:pPr>
            <a:r>
              <a:rPr lang="zh-CN" altLang="en-US" dirty="0">
                <a:latin typeface="华文中宋" pitchFamily="2" charset="-122"/>
                <a:ea typeface="华文中宋" pitchFamily="2" charset="-122"/>
              </a:rPr>
              <a:t> </a:t>
            </a:r>
            <a:r>
              <a:rPr lang="zh-CN" altLang="en-US" dirty="0"/>
              <a:t> </a:t>
            </a:r>
            <a:r>
              <a:rPr lang="en-US" altLang="zh-CN" b="1" dirty="0"/>
              <a:t>· </a:t>
            </a:r>
            <a:r>
              <a:rPr lang="zh-CN" altLang="en-US" dirty="0">
                <a:latin typeface="华文中宋" pitchFamily="2" charset="-122"/>
                <a:ea typeface="华文中宋" pitchFamily="2" charset="-122"/>
              </a:rPr>
              <a:t>人才资源（系统分析员、程序员）的需求及使用；</a:t>
            </a:r>
          </a:p>
          <a:p>
            <a:pPr>
              <a:lnSpc>
                <a:spcPct val="110000"/>
              </a:lnSpc>
            </a:pPr>
            <a:r>
              <a:rPr lang="zh-CN" altLang="en-US" dirty="0">
                <a:latin typeface="华文中宋" pitchFamily="2" charset="-122"/>
                <a:ea typeface="华文中宋" pitchFamily="2" charset="-122"/>
              </a:rPr>
              <a:t> </a:t>
            </a:r>
            <a:r>
              <a:rPr lang="zh-CN" altLang="en-US" dirty="0"/>
              <a:t> </a:t>
            </a:r>
            <a:r>
              <a:rPr lang="en-US" altLang="zh-CN" b="1" dirty="0"/>
              <a:t>· </a:t>
            </a:r>
            <a:r>
              <a:rPr lang="zh-CN" altLang="en-US" dirty="0">
                <a:latin typeface="华文中宋" pitchFamily="2" charset="-122"/>
                <a:ea typeface="华文中宋" pitchFamily="2" charset="-122"/>
              </a:rPr>
              <a:t>设备资源的需求及使用（软、硬件工具）、估算生存周期每个   </a:t>
            </a:r>
          </a:p>
          <a:p>
            <a:pPr>
              <a:lnSpc>
                <a:spcPct val="110000"/>
              </a:lnSpc>
            </a:pPr>
            <a:r>
              <a:rPr lang="zh-CN" altLang="en-US" dirty="0">
                <a:latin typeface="华文中宋" pitchFamily="2" charset="-122"/>
                <a:ea typeface="华文中宋" pitchFamily="2" charset="-122"/>
              </a:rPr>
              <a:t>    阶段的成本；   </a:t>
            </a:r>
          </a:p>
          <a:p>
            <a:pPr>
              <a:lnSpc>
                <a:spcPct val="110000"/>
              </a:lnSpc>
            </a:pPr>
            <a:r>
              <a:rPr lang="zh-CN" altLang="en-US" dirty="0">
                <a:latin typeface="华文中宋" pitchFamily="2" charset="-122"/>
                <a:ea typeface="华文中宋" pitchFamily="2" charset="-122"/>
              </a:rPr>
              <a:t> </a:t>
            </a:r>
            <a:r>
              <a:rPr lang="zh-CN" altLang="en-US" dirty="0"/>
              <a:t> </a:t>
            </a:r>
            <a:r>
              <a:rPr lang="en-US" altLang="zh-CN" b="1" dirty="0"/>
              <a:t>· </a:t>
            </a:r>
            <a:r>
              <a:rPr lang="zh-CN" altLang="en-US" dirty="0">
                <a:latin typeface="华文中宋" pitchFamily="2" charset="-122"/>
                <a:ea typeface="华文中宋" pitchFamily="2" charset="-122"/>
              </a:rPr>
              <a:t>给出下一阶段（需求分析）的详细进度表和成本估计。</a:t>
            </a:r>
            <a:endParaRPr lang="zh-CN" altLang="en-US" dirty="0"/>
          </a:p>
        </p:txBody>
      </p:sp>
      <p:sp>
        <p:nvSpPr>
          <p:cNvPr id="315398" name="Rectangle 6"/>
          <p:cNvSpPr>
            <a:spLocks noChangeArrowheads="1"/>
          </p:cNvSpPr>
          <p:nvPr/>
        </p:nvSpPr>
        <p:spPr bwMode="auto">
          <a:xfrm>
            <a:off x="250825" y="2997200"/>
            <a:ext cx="8713788"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dirty="0">
                <a:solidFill>
                  <a:srgbClr val="FF0000"/>
                </a:solidFill>
                <a:latin typeface="华文中宋" pitchFamily="2" charset="-122"/>
                <a:ea typeface="华文中宋" pitchFamily="2" charset="-122"/>
              </a:rPr>
              <a:t>（</a:t>
            </a:r>
            <a:r>
              <a:rPr lang="en-US" altLang="zh-CN" dirty="0">
                <a:solidFill>
                  <a:srgbClr val="FF0000"/>
                </a:solidFill>
                <a:latin typeface="华文中宋" pitchFamily="2" charset="-122"/>
                <a:ea typeface="华文中宋" pitchFamily="2" charset="-122"/>
              </a:rPr>
              <a:t>9</a:t>
            </a:r>
            <a:r>
              <a:rPr lang="zh-CN" altLang="en-US" dirty="0">
                <a:solidFill>
                  <a:srgbClr val="FF00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书写文档提交审查</a:t>
            </a:r>
            <a:r>
              <a:rPr lang="zh-CN" altLang="en-US" dirty="0">
                <a:solidFill>
                  <a:srgbClr val="00B0F0"/>
                </a:solidFill>
              </a:rPr>
              <a:t>   </a:t>
            </a:r>
          </a:p>
          <a:p>
            <a:pPr>
              <a:lnSpc>
                <a:spcPct val="120000"/>
              </a:lnSpc>
            </a:pPr>
            <a:r>
              <a:rPr lang="zh-CN" altLang="en-US" dirty="0">
                <a:solidFill>
                  <a:srgbClr val="FF0000"/>
                </a:solidFill>
              </a:rPr>
              <a:t>    </a:t>
            </a:r>
            <a:r>
              <a:rPr lang="zh-CN" altLang="en-US" dirty="0">
                <a:latin typeface="华文中宋" pitchFamily="2" charset="-122"/>
                <a:ea typeface="华文中宋" pitchFamily="2" charset="-122"/>
              </a:rPr>
              <a:t>把上述可行性研究的工作结果写成清晰的文档，按照：</a:t>
            </a:r>
            <a:r>
              <a:rPr lang="zh-CN" altLang="en-US" dirty="0">
                <a:solidFill>
                  <a:srgbClr val="00B0F0"/>
                </a:solidFill>
                <a:highlight>
                  <a:srgbClr val="00FF00"/>
                </a:highlight>
                <a:latin typeface="华文中宋" pitchFamily="2" charset="-122"/>
                <a:ea typeface="华文中宋" pitchFamily="2" charset="-122"/>
              </a:rPr>
              <a:t>说明要求、目的、条件与限制、可行性研究方法及评价尺度；处理流程、工作负荷、费用开销和局限性；说明处理流程、运行环境和局限性；技术条件的可行性；经济方面的可行性；社会条件的可行性；其他可供选择的系统；结论</a:t>
            </a:r>
            <a:r>
              <a:rPr lang="zh-CN" altLang="en-US" dirty="0">
                <a:latin typeface="华文中宋" pitchFamily="2" charset="-122"/>
                <a:ea typeface="华文中宋" pitchFamily="2" charset="-122"/>
              </a:rPr>
              <a:t>的顺序写成可行性研究报告，请用户、客户组织的负责人及评审组审查，从而决定是否继续这项工程，是否接受分析员推荐的方案。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8"/>
                                        </p:tgtEl>
                                        <p:attrNameLst>
                                          <p:attrName>style.visibility</p:attrName>
                                        </p:attrNameLst>
                                      </p:cBhvr>
                                      <p:to>
                                        <p:strVal val="visible"/>
                                      </p:to>
                                    </p:set>
                                    <p:animEffect transition="in" filter="blinds(horizontal)">
                                      <p:cBhvr>
                                        <p:cTn id="7"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ChangeArrowheads="1"/>
          </p:cNvSpPr>
          <p:nvPr/>
        </p:nvSpPr>
        <p:spPr bwMode="auto">
          <a:xfrm>
            <a:off x="179388" y="115888"/>
            <a:ext cx="3757612"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600" b="1">
                <a:solidFill>
                  <a:srgbClr val="FF0000"/>
                </a:solidFill>
                <a:latin typeface="华文中宋" pitchFamily="2" charset="-122"/>
                <a:ea typeface="华文中宋" pitchFamily="2" charset="-122"/>
              </a:rPr>
              <a:t>2.4  </a:t>
            </a:r>
            <a:r>
              <a:rPr lang="zh-CN" altLang="en-US" sz="3600" b="1">
                <a:solidFill>
                  <a:srgbClr val="FF0000"/>
                </a:solidFill>
                <a:latin typeface="华文中宋" pitchFamily="2" charset="-122"/>
                <a:ea typeface="华文中宋" pitchFamily="2" charset="-122"/>
              </a:rPr>
              <a:t>系统流程图</a:t>
            </a:r>
          </a:p>
        </p:txBody>
      </p:sp>
      <p:sp>
        <p:nvSpPr>
          <p:cNvPr id="25603" name="Rectangle 9"/>
          <p:cNvSpPr>
            <a:spLocks noChangeArrowheads="1"/>
          </p:cNvSpPr>
          <p:nvPr/>
        </p:nvSpPr>
        <p:spPr bwMode="auto">
          <a:xfrm>
            <a:off x="323850" y="908050"/>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zh-CN" altLang="en-US" sz="2800" b="1"/>
              <a:t>       在进行可行性研究的过程中，需要用物理模型对当前物理系统和新物理系统进行描述，系统流程图是用来描述系统物理模型的一种传统工具。</a:t>
            </a:r>
          </a:p>
        </p:txBody>
      </p:sp>
      <p:sp>
        <p:nvSpPr>
          <p:cNvPr id="25604" name="Rectangle 11"/>
          <p:cNvSpPr>
            <a:spLocks noChangeArrowheads="1"/>
          </p:cNvSpPr>
          <p:nvPr/>
        </p:nvSpPr>
        <p:spPr bwMode="auto">
          <a:xfrm>
            <a:off x="107950" y="2349500"/>
            <a:ext cx="85979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zh-CN" altLang="en-US" sz="2800" b="1"/>
              <a:t>　　系统流程图的基本内容是</a:t>
            </a:r>
            <a:r>
              <a:rPr lang="en-US" altLang="zh-CN" sz="2800" b="1"/>
              <a:t>:</a:t>
            </a:r>
          </a:p>
          <a:p>
            <a:pPr eaLnBrk="0" hangingPunct="0">
              <a:spcBef>
                <a:spcPct val="20000"/>
              </a:spcBef>
            </a:pPr>
            <a:r>
              <a:rPr lang="zh-CN" altLang="en-US" sz="2800" b="1"/>
              <a:t>（</a:t>
            </a:r>
            <a:r>
              <a:rPr lang="en-US" altLang="zh-CN" sz="2800" b="1"/>
              <a:t>1</a:t>
            </a:r>
            <a:r>
              <a:rPr lang="zh-CN" altLang="en-US" sz="2800" b="1"/>
              <a:t>）用图形符号以黑盒子形式描述系统内的每一个成分（例如</a:t>
            </a:r>
            <a:r>
              <a:rPr lang="en-US" altLang="zh-CN" sz="2800" b="1"/>
              <a:t>:</a:t>
            </a:r>
            <a:r>
              <a:rPr lang="zh-CN" altLang="en-US" sz="2800" b="1"/>
              <a:t>程序、文件、数据库、表格、硬件设备、人工过程等）。</a:t>
            </a:r>
          </a:p>
        </p:txBody>
      </p:sp>
      <p:grpSp>
        <p:nvGrpSpPr>
          <p:cNvPr id="25605" name="组合 1"/>
          <p:cNvGrpSpPr>
            <a:grpSpLocks/>
          </p:cNvGrpSpPr>
          <p:nvPr/>
        </p:nvGrpSpPr>
        <p:grpSpPr bwMode="auto">
          <a:xfrm>
            <a:off x="244475" y="4365625"/>
            <a:ext cx="8359775" cy="2227263"/>
            <a:chOff x="244475" y="4365625"/>
            <a:chExt cx="8359775" cy="2227263"/>
          </a:xfrm>
        </p:grpSpPr>
        <p:sp>
          <p:nvSpPr>
            <p:cNvPr id="25606" name="Line 5"/>
            <p:cNvSpPr>
              <a:spLocks noChangeShapeType="1"/>
            </p:cNvSpPr>
            <p:nvPr/>
          </p:nvSpPr>
          <p:spPr bwMode="auto">
            <a:xfrm>
              <a:off x="3635003" y="5081588"/>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Rectangle 13"/>
            <p:cNvSpPr>
              <a:spLocks noChangeArrowheads="1"/>
            </p:cNvSpPr>
            <p:nvPr/>
          </p:nvSpPr>
          <p:spPr bwMode="auto">
            <a:xfrm>
              <a:off x="244475" y="4365625"/>
              <a:ext cx="83597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a:t>
              </a:r>
              <a:r>
                <a:rPr lang="en-US" altLang="zh-CN" sz="2800" b="1"/>
                <a:t>2</a:t>
              </a:r>
              <a:r>
                <a:rPr lang="zh-CN" altLang="en-US" sz="2800" b="1"/>
                <a:t>）用“→”表示信息在系统各个成分之间的流动情况，不要误认为“　”表示信息的加工和控制过程。因此尽管系统流程图的某些符号和程序流程图的符号形式相同，但是它却是物理数据流图而不是程序流程图。</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043"/>
          <p:cNvSpPr txBox="1">
            <a:spLocks noChangeArrowheads="1"/>
          </p:cNvSpPr>
          <p:nvPr/>
        </p:nvSpPr>
        <p:spPr bwMode="auto">
          <a:xfrm>
            <a:off x="592138" y="6921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华文中宋" pitchFamily="2" charset="-122"/>
              <a:ea typeface="华文中宋" pitchFamily="2" charset="-122"/>
            </a:endParaRPr>
          </a:p>
        </p:txBody>
      </p:sp>
      <p:sp>
        <p:nvSpPr>
          <p:cNvPr id="397332" name="Text Box 1044"/>
          <p:cNvSpPr txBox="1">
            <a:spLocks noChangeArrowheads="1"/>
          </p:cNvSpPr>
          <p:nvPr/>
        </p:nvSpPr>
        <p:spPr bwMode="auto">
          <a:xfrm>
            <a:off x="250825" y="476250"/>
            <a:ext cx="2087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2800" b="1">
                <a:solidFill>
                  <a:srgbClr val="0000FF"/>
                </a:solidFill>
                <a:latin typeface="华文中宋" pitchFamily="2" charset="-122"/>
                <a:ea typeface="华文中宋" pitchFamily="2" charset="-122"/>
              </a:rPr>
              <a:t>1. </a:t>
            </a:r>
            <a:r>
              <a:rPr lang="zh-CN" altLang="en-US" sz="2800">
                <a:solidFill>
                  <a:srgbClr val="0000FF"/>
                </a:solidFill>
                <a:latin typeface="华文中宋" pitchFamily="2" charset="-122"/>
                <a:ea typeface="华文中宋" pitchFamily="2" charset="-122"/>
              </a:rPr>
              <a:t>符号</a:t>
            </a:r>
          </a:p>
        </p:txBody>
      </p:sp>
      <p:pic>
        <p:nvPicPr>
          <p:cNvPr id="26628" name="Picture 3" descr="rj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981075"/>
            <a:ext cx="80645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17"/>
          <p:cNvSpPr>
            <a:spLocks noChangeArrowheads="1"/>
          </p:cNvSpPr>
          <p:nvPr/>
        </p:nvSpPr>
        <p:spPr bwMode="auto">
          <a:xfrm>
            <a:off x="3059113" y="6308725"/>
            <a:ext cx="216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图</a:t>
            </a:r>
            <a:r>
              <a:rPr lang="en-US" altLang="zh-CN" b="1"/>
              <a:t>2.1 </a:t>
            </a:r>
            <a:r>
              <a:rPr lang="zh-CN" altLang="en-US" b="1"/>
              <a:t>基本符号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7332"/>
                                        </p:tgtEl>
                                        <p:attrNameLst>
                                          <p:attrName>style.visibility</p:attrName>
                                        </p:attrNameLst>
                                      </p:cBhvr>
                                      <p:to>
                                        <p:strVal val="visible"/>
                                      </p:to>
                                    </p:set>
                                    <p:anim calcmode="lin" valueType="num">
                                      <p:cBhvr additive="base">
                                        <p:cTn id="7" dur="500" fill="hold"/>
                                        <p:tgtEl>
                                          <p:spTgt spid="397332"/>
                                        </p:tgtEl>
                                        <p:attrNameLst>
                                          <p:attrName>ppt_x</p:attrName>
                                        </p:attrNameLst>
                                      </p:cBhvr>
                                      <p:tavLst>
                                        <p:tav tm="0">
                                          <p:val>
                                            <p:strVal val="#ppt_x"/>
                                          </p:val>
                                        </p:tav>
                                        <p:tav tm="100000">
                                          <p:val>
                                            <p:strVal val="#ppt_x"/>
                                          </p:val>
                                        </p:tav>
                                      </p:tavLst>
                                    </p:anim>
                                    <p:anim calcmode="lin" valueType="num">
                                      <p:cBhvr additive="base">
                                        <p:cTn id="8" dur="500" fill="hold"/>
                                        <p:tgtEl>
                                          <p:spTgt spid="397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43"/>
          <p:cNvSpPr txBox="1">
            <a:spLocks noChangeArrowheads="1"/>
          </p:cNvSpPr>
          <p:nvPr/>
        </p:nvSpPr>
        <p:spPr bwMode="auto">
          <a:xfrm>
            <a:off x="592138" y="6921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latin typeface="华文中宋" pitchFamily="2" charset="-122"/>
              <a:ea typeface="华文中宋" pitchFamily="2" charset="-122"/>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b="4640"/>
          <a:stretch>
            <a:fillRect/>
          </a:stretch>
        </p:blipFill>
        <p:spPr bwMode="auto">
          <a:xfrm>
            <a:off x="458788" y="188913"/>
            <a:ext cx="8145462" cy="619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Rectangle 7"/>
          <p:cNvSpPr>
            <a:spLocks noChangeArrowheads="1"/>
          </p:cNvSpPr>
          <p:nvPr/>
        </p:nvSpPr>
        <p:spPr bwMode="auto">
          <a:xfrm>
            <a:off x="3419475" y="6345238"/>
            <a:ext cx="183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图</a:t>
            </a:r>
            <a:r>
              <a:rPr lang="en-US" altLang="zh-CN" sz="2000" b="1"/>
              <a:t>2.2 </a:t>
            </a:r>
            <a:r>
              <a:rPr lang="zh-CN" altLang="en-US" sz="2000" b="1"/>
              <a:t>系统符号</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0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09675"/>
            <a:ext cx="7343775" cy="524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3"/>
          <p:cNvSpPr txBox="1">
            <a:spLocks noChangeArrowheads="1"/>
          </p:cNvSpPr>
          <p:nvPr/>
        </p:nvSpPr>
        <p:spPr bwMode="auto">
          <a:xfrm>
            <a:off x="2700338" y="692150"/>
            <a:ext cx="2716212"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1800" b="1">
                <a:solidFill>
                  <a:srgbClr val="000000"/>
                </a:solidFill>
                <a:latin typeface="Arial" charset="0"/>
              </a:rPr>
              <a:t>教师图书采购系统流程图</a:t>
            </a:r>
          </a:p>
        </p:txBody>
      </p:sp>
      <p:sp>
        <p:nvSpPr>
          <p:cNvPr id="28676" name="矩形 1"/>
          <p:cNvSpPr>
            <a:spLocks noChangeArrowheads="1"/>
          </p:cNvSpPr>
          <p:nvPr/>
        </p:nvSpPr>
        <p:spPr bwMode="auto">
          <a:xfrm>
            <a:off x="323850" y="70008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accent2"/>
                </a:solidFill>
              </a:rPr>
              <a:t>2. </a:t>
            </a:r>
            <a:r>
              <a:rPr lang="zh-CN" altLang="en-US" b="1">
                <a:solidFill>
                  <a:schemeClr val="accent2"/>
                </a:solidFill>
              </a:rPr>
              <a:t>举例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subTitle" idx="4294967295"/>
          </p:nvPr>
        </p:nvSpPr>
        <p:spPr bwMode="auto">
          <a:xfrm>
            <a:off x="304800" y="1447800"/>
            <a:ext cx="8382000" cy="406876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zh-CN" altLang="en-US" b="0" dirty="0">
                <a:latin typeface="华文中宋" pitchFamily="2" charset="-122"/>
                <a:ea typeface="华文中宋" pitchFamily="2" charset="-122"/>
              </a:rPr>
              <a:t>		</a:t>
            </a:r>
            <a:r>
              <a:rPr lang="zh-CN" altLang="en-US" b="0" dirty="0">
                <a:highlight>
                  <a:srgbClr val="00FF00"/>
                </a:highlight>
                <a:latin typeface="华文中宋" pitchFamily="2" charset="-122"/>
                <a:ea typeface="华文中宋" pitchFamily="2" charset="-122"/>
              </a:rPr>
              <a:t>面对复杂的系统时，一个比较好的方法是分层次地描绘这个系统</a:t>
            </a:r>
            <a:r>
              <a:rPr lang="zh-CN" altLang="en-US" b="0" dirty="0">
                <a:latin typeface="华文中宋" pitchFamily="2" charset="-122"/>
                <a:ea typeface="华文中宋" pitchFamily="2" charset="-122"/>
              </a:rPr>
              <a:t>。首先用一张高层次的系统流程图描绘系统总体概貌，表明系统的</a:t>
            </a:r>
            <a:r>
              <a:rPr lang="zh-CN" altLang="en-US" b="0" dirty="0">
                <a:solidFill>
                  <a:schemeClr val="accent2"/>
                </a:solidFill>
                <a:latin typeface="华文中宋" pitchFamily="2" charset="-122"/>
                <a:ea typeface="华文中宋" pitchFamily="2" charset="-122"/>
              </a:rPr>
              <a:t>关键功能</a:t>
            </a:r>
            <a:r>
              <a:rPr lang="zh-CN" altLang="en-US" b="0" dirty="0">
                <a:latin typeface="华文中宋" pitchFamily="2" charset="-122"/>
                <a:ea typeface="华文中宋" pitchFamily="2" charset="-122"/>
              </a:rPr>
              <a:t>。然后分别把每个关键功能扩展到适当的详细程度，画在单独的一页纸上。这种</a:t>
            </a:r>
            <a:r>
              <a:rPr lang="zh-CN" altLang="en-US" b="0" dirty="0">
                <a:highlight>
                  <a:srgbClr val="00FF00"/>
                </a:highlight>
                <a:latin typeface="华文中宋" pitchFamily="2" charset="-122"/>
                <a:ea typeface="华文中宋" pitchFamily="2" charset="-122"/>
              </a:rPr>
              <a:t>分层次的描绘方法便于阅读者按从抽象到具体的过程逐步深入地了解一个复杂的系统。</a:t>
            </a:r>
          </a:p>
        </p:txBody>
      </p:sp>
      <p:sp>
        <p:nvSpPr>
          <p:cNvPr id="29699" name="Rectangle 3"/>
          <p:cNvSpPr>
            <a:spLocks noGrp="1" noChangeArrowheads="1"/>
          </p:cNvSpPr>
          <p:nvPr>
            <p:ph type="ctrTitle" idx="4294967295"/>
          </p:nvPr>
        </p:nvSpPr>
        <p:spPr bwMode="auto">
          <a:xfrm>
            <a:off x="609600" y="609600"/>
            <a:ext cx="1730375" cy="685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lnSpc>
                <a:spcPct val="150000"/>
              </a:lnSpc>
              <a:spcBef>
                <a:spcPct val="50000"/>
              </a:spcBef>
            </a:pPr>
            <a:r>
              <a:rPr lang="en-US" altLang="zh-CN" sz="2600" b="0">
                <a:solidFill>
                  <a:srgbClr val="0000FF"/>
                </a:solidFill>
                <a:latin typeface="华文中宋" pitchFamily="2" charset="-122"/>
                <a:ea typeface="华文中宋" pitchFamily="2" charset="-122"/>
              </a:rPr>
              <a:t>3  </a:t>
            </a:r>
            <a:r>
              <a:rPr lang="zh-CN" altLang="en-US" sz="2600" b="0">
                <a:solidFill>
                  <a:srgbClr val="0000FF"/>
                </a:solidFill>
                <a:latin typeface="华文中宋" pitchFamily="2" charset="-122"/>
                <a:ea typeface="华文中宋" pitchFamily="2" charset="-122"/>
              </a:rPr>
              <a:t>分层</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107950" y="44450"/>
            <a:ext cx="3024188" cy="730250"/>
          </a:xfrm>
          <a:prstGeom prst="rect">
            <a:avLst/>
          </a:prstGeom>
          <a:solidFill>
            <a:schemeClr val="bg1"/>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50000"/>
              </a:spcBef>
            </a:pPr>
            <a:r>
              <a:rPr lang="en-US" altLang="zh-CN" sz="3600" b="1">
                <a:solidFill>
                  <a:schemeClr val="accent2"/>
                </a:solidFill>
                <a:ea typeface="华文新魏" pitchFamily="2" charset="-122"/>
              </a:rPr>
              <a:t>2.5  </a:t>
            </a:r>
            <a:r>
              <a:rPr lang="zh-CN" altLang="en-US" sz="3600" b="1">
                <a:solidFill>
                  <a:schemeClr val="accent2"/>
                </a:solidFill>
                <a:ea typeface="华文新魏" pitchFamily="2" charset="-122"/>
              </a:rPr>
              <a:t>数据流图</a:t>
            </a:r>
          </a:p>
        </p:txBody>
      </p:sp>
      <p:sp>
        <p:nvSpPr>
          <p:cNvPr id="30723" name="Rectangle 6"/>
          <p:cNvSpPr>
            <a:spLocks noChangeArrowheads="1"/>
          </p:cNvSpPr>
          <p:nvPr/>
        </p:nvSpPr>
        <p:spPr bwMode="auto">
          <a:xfrm>
            <a:off x="250825" y="908050"/>
            <a:ext cx="856932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800" b="1" dirty="0">
                <a:solidFill>
                  <a:srgbClr val="00B0F0"/>
                </a:solidFill>
              </a:rPr>
              <a:t>        数据流图（</a:t>
            </a:r>
            <a:r>
              <a:rPr lang="en-US" altLang="zh-CN" sz="2800" b="1" dirty="0">
                <a:solidFill>
                  <a:srgbClr val="00B0F0"/>
                </a:solidFill>
              </a:rPr>
              <a:t>DFD</a:t>
            </a:r>
            <a:r>
              <a:rPr lang="zh-CN" altLang="en-US" sz="2800" b="1" dirty="0">
                <a:solidFill>
                  <a:srgbClr val="00B0F0"/>
                </a:solidFill>
              </a:rPr>
              <a:t>）是描述</a:t>
            </a:r>
            <a:r>
              <a:rPr lang="zh-CN" altLang="en-US" sz="2800" b="1" dirty="0">
                <a:solidFill>
                  <a:srgbClr val="00B0F0"/>
                </a:solidFill>
                <a:highlight>
                  <a:srgbClr val="00FF00"/>
                </a:highlight>
              </a:rPr>
              <a:t>数据处理过程</a:t>
            </a:r>
            <a:r>
              <a:rPr lang="zh-CN" altLang="en-US" sz="2800" b="1" dirty="0">
                <a:solidFill>
                  <a:srgbClr val="00B0F0"/>
                </a:solidFill>
              </a:rPr>
              <a:t>的工具</a:t>
            </a:r>
            <a:r>
              <a:rPr lang="zh-CN" altLang="en-US" sz="2800" b="1" dirty="0"/>
              <a:t>。它从数据传递和加工的角度，以图形的方式描述数据流从输入到输出的传输变换过程。</a:t>
            </a:r>
          </a:p>
        </p:txBody>
      </p:sp>
      <p:sp>
        <p:nvSpPr>
          <p:cNvPr id="30724" name="Text Box 1028"/>
          <p:cNvSpPr txBox="1">
            <a:spLocks noChangeArrowheads="1"/>
          </p:cNvSpPr>
          <p:nvPr/>
        </p:nvSpPr>
        <p:spPr bwMode="auto">
          <a:xfrm>
            <a:off x="3014663" y="333375"/>
            <a:ext cx="184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zh-CN" altLang="en-US"/>
          </a:p>
        </p:txBody>
      </p:sp>
      <p:sp>
        <p:nvSpPr>
          <p:cNvPr id="30725" name="Text Box 1029"/>
          <p:cNvSpPr txBox="1">
            <a:spLocks noChangeArrowheads="1"/>
          </p:cNvSpPr>
          <p:nvPr/>
        </p:nvSpPr>
        <p:spPr bwMode="auto">
          <a:xfrm>
            <a:off x="2870200" y="425450"/>
            <a:ext cx="364648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800">
                <a:solidFill>
                  <a:schemeClr val="accent2"/>
                </a:solidFill>
                <a:latin typeface="华文中宋" pitchFamily="2" charset="-122"/>
                <a:ea typeface="华文中宋" pitchFamily="2" charset="-122"/>
              </a:rPr>
              <a:t>--</a:t>
            </a:r>
            <a:r>
              <a:rPr lang="en-US" altLang="zh-CN" sz="1800" b="1">
                <a:solidFill>
                  <a:schemeClr val="accent2"/>
                </a:solidFill>
                <a:latin typeface="华文中宋" pitchFamily="2" charset="-122"/>
                <a:ea typeface="华文中宋" pitchFamily="2" charset="-122"/>
              </a:rPr>
              <a:t>DFD</a:t>
            </a:r>
            <a:r>
              <a:rPr lang="zh-CN" altLang="en-US" sz="1800">
                <a:solidFill>
                  <a:schemeClr val="accent2"/>
                </a:solidFill>
                <a:latin typeface="华文中宋" pitchFamily="2" charset="-122"/>
                <a:ea typeface="华文中宋" pitchFamily="2" charset="-122"/>
              </a:rPr>
              <a:t>（</a:t>
            </a:r>
            <a:r>
              <a:rPr lang="zh-CN" altLang="en-US" sz="1800" b="1">
                <a:solidFill>
                  <a:schemeClr val="accent2"/>
                </a:solidFill>
                <a:latin typeface="华文中宋" pitchFamily="2" charset="-122"/>
                <a:ea typeface="华文中宋" pitchFamily="2" charset="-122"/>
              </a:rPr>
              <a:t> </a:t>
            </a:r>
            <a:r>
              <a:rPr lang="en-US" altLang="zh-CN" sz="1800" b="1">
                <a:solidFill>
                  <a:schemeClr val="accent2"/>
                </a:solidFill>
                <a:latin typeface="华文中宋" pitchFamily="2" charset="-122"/>
                <a:ea typeface="华文中宋" pitchFamily="2" charset="-122"/>
              </a:rPr>
              <a:t>Data Flow Diagram </a:t>
            </a:r>
            <a:r>
              <a:rPr lang="zh-CN" altLang="en-US" sz="1800">
                <a:solidFill>
                  <a:schemeClr val="accent2"/>
                </a:solidFill>
                <a:latin typeface="华文中宋" pitchFamily="2" charset="-122"/>
                <a:ea typeface="华文中宋" pitchFamily="2" charset="-122"/>
              </a:rPr>
              <a:t>）</a:t>
            </a:r>
            <a:endParaRPr lang="en-US" altLang="zh-CN" sz="1800">
              <a:solidFill>
                <a:schemeClr val="accent2"/>
              </a:solidFill>
              <a:latin typeface="华文中宋" pitchFamily="2" charset="-122"/>
              <a:ea typeface="华文中宋" pitchFamily="2" charset="-122"/>
            </a:endParaRPr>
          </a:p>
        </p:txBody>
      </p:sp>
      <p:sp>
        <p:nvSpPr>
          <p:cNvPr id="30726" name="Rectangle 1026"/>
          <p:cNvSpPr>
            <a:spLocks noChangeArrowheads="1"/>
          </p:cNvSpPr>
          <p:nvPr/>
        </p:nvSpPr>
        <p:spPr bwMode="auto">
          <a:xfrm>
            <a:off x="468313" y="2349500"/>
            <a:ext cx="83820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4388" indent="-533400">
              <a:lnSpc>
                <a:spcPct val="150000"/>
              </a:lnSpc>
              <a:spcBef>
                <a:spcPct val="20000"/>
              </a:spcBef>
              <a:buClr>
                <a:srgbClr val="FF66CC"/>
              </a:buClr>
              <a:buFont typeface="Wingdings" pitchFamily="2" charset="2"/>
              <a:buChar char="v"/>
            </a:pPr>
            <a:r>
              <a:rPr lang="zh-CN" altLang="en-US" b="1" dirty="0"/>
              <a:t>一种</a:t>
            </a:r>
            <a:r>
              <a:rPr lang="zh-CN" altLang="en-US" b="1" dirty="0">
                <a:solidFill>
                  <a:srgbClr val="800000"/>
                </a:solidFill>
              </a:rPr>
              <a:t>图形化技术，</a:t>
            </a:r>
            <a:r>
              <a:rPr lang="zh-CN" altLang="en-US" sz="2600" dirty="0">
                <a:latin typeface="华文中宋" pitchFamily="2" charset="-122"/>
                <a:ea typeface="华文中宋" pitchFamily="2" charset="-122"/>
              </a:rPr>
              <a:t>一种描述“分解”的图示工具</a:t>
            </a:r>
          </a:p>
          <a:p>
            <a:pPr marL="814388" indent="-533400">
              <a:lnSpc>
                <a:spcPct val="150000"/>
              </a:lnSpc>
              <a:spcBef>
                <a:spcPct val="20000"/>
              </a:spcBef>
              <a:buClr>
                <a:srgbClr val="FF66CC"/>
              </a:buClr>
              <a:buFont typeface="Wingdings" pitchFamily="2" charset="2"/>
              <a:buChar char="v"/>
            </a:pPr>
            <a:r>
              <a:rPr lang="zh-CN" altLang="en-US" sz="2600" dirty="0">
                <a:latin typeface="华文中宋" pitchFamily="2" charset="-122"/>
                <a:ea typeface="华文中宋" pitchFamily="2" charset="-122"/>
              </a:rPr>
              <a:t>表示信息和数据从输入到输出所经受的变换</a:t>
            </a:r>
          </a:p>
          <a:p>
            <a:pPr marL="814388" indent="-533400">
              <a:lnSpc>
                <a:spcPct val="150000"/>
              </a:lnSpc>
              <a:spcBef>
                <a:spcPct val="20000"/>
              </a:spcBef>
              <a:buClr>
                <a:srgbClr val="FF66CC"/>
              </a:buClr>
              <a:buFont typeface="Wingdings" pitchFamily="2" charset="2"/>
              <a:buChar char="v"/>
            </a:pPr>
            <a:r>
              <a:rPr lang="zh-CN" altLang="en-US" sz="2600" dirty="0">
                <a:latin typeface="华文中宋" pitchFamily="2" charset="-122"/>
                <a:ea typeface="华文中宋" pitchFamily="2" charset="-122"/>
              </a:rPr>
              <a:t> 描述数据在系统中流动和被处理的逻辑过程</a:t>
            </a:r>
          </a:p>
          <a:p>
            <a:pPr marL="814388" indent="-533400">
              <a:lnSpc>
                <a:spcPct val="150000"/>
              </a:lnSpc>
              <a:spcBef>
                <a:spcPct val="20000"/>
              </a:spcBef>
              <a:buClr>
                <a:srgbClr val="FF66CC"/>
              </a:buClr>
              <a:buFont typeface="Wingdings" pitchFamily="2" charset="2"/>
              <a:buChar char="v"/>
            </a:pPr>
            <a:r>
              <a:rPr lang="zh-CN" altLang="en-US" sz="2600" dirty="0">
                <a:latin typeface="华文中宋" pitchFamily="2" charset="-122"/>
                <a:ea typeface="华文中宋" pitchFamily="2" charset="-122"/>
              </a:rPr>
              <a:t> 没有任何具体的物理部件</a:t>
            </a:r>
          </a:p>
          <a:p>
            <a:pPr marL="814388" indent="-533400">
              <a:lnSpc>
                <a:spcPct val="135000"/>
              </a:lnSpc>
              <a:spcBef>
                <a:spcPct val="20000"/>
              </a:spcBef>
            </a:pPr>
            <a:r>
              <a:rPr lang="zh-CN" altLang="en-US" b="1" dirty="0"/>
              <a:t>       </a:t>
            </a:r>
            <a:r>
              <a:rPr lang="en-US" altLang="zh-CN" b="1" dirty="0"/>
              <a:t>DFD</a:t>
            </a:r>
            <a:r>
              <a:rPr lang="zh-CN" altLang="en-US" b="1" dirty="0"/>
              <a:t>是分析员与用户之间极好的交流工具。</a:t>
            </a:r>
            <a:r>
              <a:rPr lang="zh-CN" altLang="en-US" b="1" dirty="0">
                <a:solidFill>
                  <a:srgbClr val="00B0F0"/>
                </a:solidFill>
              </a:rPr>
              <a:t>设计数据流图时只需考虑系统必须完成的基本逻辑功能，完全不需要考虑怎样具体地实现这些功能。</a:t>
            </a:r>
            <a:endParaRPr lang="zh-CN" altLang="en-US" sz="2600" dirty="0">
              <a:solidFill>
                <a:srgbClr val="00B0F0"/>
              </a:solidFill>
              <a:latin typeface="华文中宋" pitchFamily="2" charset="-122"/>
              <a:ea typeface="华文中宋"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4294967295"/>
          </p:nvPr>
        </p:nvSpPr>
        <p:spPr bwMode="auto">
          <a:xfrm>
            <a:off x="250825" y="200025"/>
            <a:ext cx="8569325" cy="59785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15000"/>
              </a:lnSpc>
              <a:spcBef>
                <a:spcPct val="0"/>
              </a:spcBef>
              <a:buFontTx/>
              <a:buNone/>
            </a:pPr>
            <a:r>
              <a:rPr lang="en-US" altLang="zh-CN" dirty="0">
                <a:solidFill>
                  <a:srgbClr val="FF3300"/>
                </a:solidFill>
              </a:rPr>
              <a:t>2. </a:t>
            </a:r>
            <a:r>
              <a:rPr lang="zh-CN" altLang="en-US" dirty="0">
                <a:solidFill>
                  <a:srgbClr val="FF3300"/>
                </a:solidFill>
              </a:rPr>
              <a:t>问题定义的方法</a:t>
            </a:r>
          </a:p>
          <a:p>
            <a:pPr marL="0" indent="0" eaLnBrk="1" hangingPunct="1">
              <a:lnSpc>
                <a:spcPct val="115000"/>
              </a:lnSpc>
              <a:spcBef>
                <a:spcPct val="0"/>
              </a:spcBef>
              <a:buFontTx/>
              <a:buNone/>
            </a:pPr>
            <a:r>
              <a:rPr lang="zh-CN" altLang="en-US" dirty="0"/>
              <a:t>    在</a:t>
            </a:r>
            <a:r>
              <a:rPr lang="zh-CN" altLang="en-US" dirty="0">
                <a:highlight>
                  <a:srgbClr val="FFFF00"/>
                </a:highlight>
              </a:rPr>
              <a:t>问题定义阶段</a:t>
            </a:r>
            <a:r>
              <a:rPr lang="zh-CN" altLang="en-US" dirty="0"/>
              <a:t>，</a:t>
            </a:r>
            <a:r>
              <a:rPr lang="zh-CN" altLang="en-US" i="1" dirty="0"/>
              <a:t>需要用户和系统分析员共同协作、紧密配合，方能圆满地完成问题定义报告</a:t>
            </a:r>
            <a:r>
              <a:rPr lang="zh-CN" altLang="en-US" dirty="0"/>
              <a:t>。</a:t>
            </a:r>
          </a:p>
          <a:p>
            <a:pPr marL="0" indent="0" eaLnBrk="1" hangingPunct="1">
              <a:lnSpc>
                <a:spcPct val="115000"/>
              </a:lnSpc>
              <a:spcBef>
                <a:spcPct val="0"/>
              </a:spcBef>
              <a:buFontTx/>
              <a:buNone/>
            </a:pPr>
            <a:r>
              <a:rPr lang="zh-CN" altLang="en-US" dirty="0"/>
              <a:t>   具体步骤如下</a:t>
            </a:r>
            <a:r>
              <a:rPr lang="en-US" altLang="zh-CN" dirty="0"/>
              <a:t>:</a:t>
            </a:r>
          </a:p>
          <a:p>
            <a:pPr marL="0" indent="0" eaLnBrk="1" hangingPunct="1">
              <a:lnSpc>
                <a:spcPct val="115000"/>
              </a:lnSpc>
              <a:spcBef>
                <a:spcPct val="0"/>
              </a:spcBef>
              <a:buFontTx/>
              <a:buNone/>
            </a:pPr>
            <a:r>
              <a:rPr lang="zh-CN" altLang="en-US" dirty="0"/>
              <a:t>    </a:t>
            </a:r>
            <a:r>
              <a:rPr lang="zh-CN" altLang="en-US" b="0" dirty="0">
                <a:solidFill>
                  <a:srgbClr val="FF0000"/>
                </a:solidFill>
              </a:rPr>
              <a:t>首先</a:t>
            </a:r>
            <a:r>
              <a:rPr lang="zh-CN" altLang="en-US" b="0" dirty="0"/>
              <a:t>，系统分析员要针对用户的要求做详细的调查研究，认真听取用户对问题的介绍；阅读与问题有关的资料，必要时还要深入现场，亲自操作；调查开发系统的背景</a:t>
            </a:r>
            <a:r>
              <a:rPr lang="en-US" altLang="zh-CN" b="0" dirty="0"/>
              <a:t>;</a:t>
            </a:r>
            <a:r>
              <a:rPr lang="zh-CN" altLang="en-US" b="0" dirty="0"/>
              <a:t>了解用户对开发的要求。</a:t>
            </a:r>
          </a:p>
          <a:p>
            <a:pPr marL="0" indent="0" eaLnBrk="1" hangingPunct="1">
              <a:lnSpc>
                <a:spcPct val="115000"/>
              </a:lnSpc>
              <a:spcBef>
                <a:spcPct val="0"/>
              </a:spcBef>
              <a:buFontTx/>
              <a:buNone/>
            </a:pPr>
            <a:r>
              <a:rPr lang="zh-CN" altLang="en-US" b="0" dirty="0"/>
              <a:t>    </a:t>
            </a:r>
            <a:r>
              <a:rPr lang="zh-CN" altLang="en-US" b="0" dirty="0">
                <a:solidFill>
                  <a:srgbClr val="FF0000"/>
                </a:solidFill>
              </a:rPr>
              <a:t>其次</a:t>
            </a:r>
            <a:r>
              <a:rPr lang="zh-CN" altLang="en-US" b="0" dirty="0"/>
              <a:t>，是与用户反复讨论，以使问题进一步确定化。经过用户和系统分析员双方充分协商，确定问题定义的内容。</a:t>
            </a:r>
          </a:p>
          <a:p>
            <a:pPr marL="0" indent="0" eaLnBrk="1" hangingPunct="1">
              <a:lnSpc>
                <a:spcPct val="115000"/>
              </a:lnSpc>
              <a:spcBef>
                <a:spcPct val="0"/>
              </a:spcBef>
              <a:buFontTx/>
              <a:buNone/>
            </a:pPr>
            <a:r>
              <a:rPr lang="zh-CN" altLang="en-US" b="0" dirty="0"/>
              <a:t>    </a:t>
            </a:r>
            <a:r>
              <a:rPr lang="zh-CN" altLang="en-US" b="0" dirty="0">
                <a:solidFill>
                  <a:srgbClr val="FF0000"/>
                </a:solidFill>
              </a:rPr>
              <a:t>最后</a:t>
            </a:r>
            <a:r>
              <a:rPr lang="zh-CN" altLang="en-US" b="0" dirty="0"/>
              <a:t>，写出双方均认可的问题定义报告</a:t>
            </a:r>
            <a:r>
              <a:rPr lang="zh-CN" altLang="en-US" dirty="0"/>
              <a:t>。</a:t>
            </a:r>
            <a:endParaRPr lang="en-US" altLang="zh-CN"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79388" y="0"/>
            <a:ext cx="2663825"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0000FF"/>
                </a:solidFill>
                <a:latin typeface="华文中宋" pitchFamily="2" charset="-122"/>
                <a:ea typeface="华文中宋" pitchFamily="2" charset="-122"/>
              </a:rPr>
              <a:t>2</a:t>
            </a:r>
            <a:r>
              <a:rPr lang="en-US" altLang="zh-CN" sz="3200">
                <a:solidFill>
                  <a:srgbClr val="0000FF"/>
                </a:solidFill>
                <a:latin typeface="华文中宋" pitchFamily="2" charset="-122"/>
                <a:ea typeface="华文中宋" pitchFamily="2" charset="-122"/>
              </a:rPr>
              <a:t>.</a:t>
            </a:r>
            <a:r>
              <a:rPr lang="zh-CN" altLang="en-US" sz="3200">
                <a:solidFill>
                  <a:srgbClr val="0000FF"/>
                </a:solidFill>
                <a:latin typeface="华文中宋" pitchFamily="2" charset="-122"/>
                <a:ea typeface="华文中宋" pitchFamily="2" charset="-122"/>
              </a:rPr>
              <a:t>符号</a:t>
            </a:r>
          </a:p>
        </p:txBody>
      </p:sp>
      <p:grpSp>
        <p:nvGrpSpPr>
          <p:cNvPr id="31747" name="Group 7"/>
          <p:cNvGrpSpPr>
            <a:grpSpLocks/>
          </p:cNvGrpSpPr>
          <p:nvPr/>
        </p:nvGrpSpPr>
        <p:grpSpPr bwMode="auto">
          <a:xfrm>
            <a:off x="73025" y="476250"/>
            <a:ext cx="8820150" cy="3749675"/>
            <a:chOff x="204" y="1162"/>
            <a:chExt cx="5556" cy="2362"/>
          </a:xfrm>
        </p:grpSpPr>
        <p:sp>
          <p:nvSpPr>
            <p:cNvPr id="31763" name="Rectangle 2"/>
            <p:cNvSpPr>
              <a:spLocks noChangeArrowheads="1"/>
            </p:cNvSpPr>
            <p:nvPr/>
          </p:nvSpPr>
          <p:spPr bwMode="auto">
            <a:xfrm>
              <a:off x="204" y="1162"/>
              <a:ext cx="5556"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b="1"/>
                <a:t>　数据流图中的基本图形符号有四种</a:t>
              </a:r>
              <a:r>
                <a:rPr lang="en-US" altLang="zh-CN" b="1"/>
                <a:t>:</a:t>
              </a:r>
            </a:p>
            <a:p>
              <a:pPr>
                <a:lnSpc>
                  <a:spcPct val="125000"/>
                </a:lnSpc>
              </a:pPr>
              <a:r>
                <a:rPr lang="zh-CN" altLang="en-US" b="1"/>
                <a:t>　　（</a:t>
              </a:r>
              <a:r>
                <a:rPr lang="en-US" altLang="zh-CN" b="1"/>
                <a:t>1</a:t>
              </a:r>
              <a:r>
                <a:rPr lang="zh-CN" altLang="en-US" b="1"/>
                <a:t>）“</a:t>
              </a:r>
              <a:r>
                <a:rPr lang="en-US" altLang="zh-CN" b="1"/>
                <a:t>→”</a:t>
              </a:r>
              <a:r>
                <a:rPr lang="zh-CN" altLang="en-US" b="1"/>
                <a:t>表示数据和数据流。箭头表示数据的流动方向。数据流图中应在线旁标注数据流名。</a:t>
              </a:r>
            </a:p>
            <a:p>
              <a:pPr>
                <a:lnSpc>
                  <a:spcPct val="125000"/>
                </a:lnSpc>
              </a:pPr>
              <a:r>
                <a:rPr lang="zh-CN" altLang="en-US" b="1"/>
                <a:t>　　（</a:t>
              </a:r>
              <a:r>
                <a:rPr lang="en-US" altLang="zh-CN" b="1"/>
                <a:t>2</a:t>
              </a:r>
              <a:r>
                <a:rPr lang="zh-CN" altLang="en-US" b="1"/>
                <a:t>）“</a:t>
              </a:r>
              <a:r>
                <a:rPr lang="en-US" altLang="zh-CN" b="1"/>
                <a:t>○”</a:t>
              </a:r>
              <a:r>
                <a:rPr lang="zh-CN" altLang="en-US" b="1"/>
                <a:t>表示对数据的加工，即对数据的某种操作或变换。数据流图中应在圆圈内写上加工名。</a:t>
              </a:r>
            </a:p>
            <a:p>
              <a:pPr>
                <a:lnSpc>
                  <a:spcPct val="125000"/>
                </a:lnSpc>
              </a:pPr>
              <a:r>
                <a:rPr lang="zh-CN" altLang="en-US" b="1"/>
                <a:t>　　（</a:t>
              </a:r>
              <a:r>
                <a:rPr lang="en-US" altLang="zh-CN" b="1"/>
                <a:t>3</a:t>
              </a:r>
              <a:r>
                <a:rPr lang="zh-CN" altLang="en-US" b="1"/>
                <a:t>）“     ”表示按照某种规则生成，且长度不限的数据文件（也称数据存储）。数据流图中应在双线旁标注文件名。</a:t>
              </a:r>
            </a:p>
            <a:p>
              <a:pPr>
                <a:lnSpc>
                  <a:spcPct val="125000"/>
                </a:lnSpc>
              </a:pPr>
              <a:r>
                <a:rPr lang="zh-CN" altLang="en-US" b="1"/>
                <a:t>　　（</a:t>
              </a:r>
              <a:r>
                <a:rPr lang="en-US" altLang="zh-CN" b="1"/>
                <a:t>4</a:t>
              </a:r>
              <a:r>
                <a:rPr lang="zh-CN" altLang="en-US" b="1"/>
                <a:t>）“</a:t>
              </a:r>
              <a:r>
                <a:rPr lang="en-US" altLang="zh-CN" b="1"/>
                <a:t>□”</a:t>
              </a:r>
              <a:r>
                <a:rPr lang="zh-CN" altLang="en-US" b="1"/>
                <a:t>表示数据流的源头和终端。</a:t>
              </a:r>
            </a:p>
          </p:txBody>
        </p:sp>
        <p:sp>
          <p:nvSpPr>
            <p:cNvPr id="31764" name="Line 5"/>
            <p:cNvSpPr>
              <a:spLocks noChangeShapeType="1"/>
            </p:cNvSpPr>
            <p:nvPr/>
          </p:nvSpPr>
          <p:spPr bwMode="auto">
            <a:xfrm>
              <a:off x="1247" y="275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5" name="Line 6"/>
            <p:cNvSpPr>
              <a:spLocks noChangeShapeType="1"/>
            </p:cNvSpPr>
            <p:nvPr/>
          </p:nvSpPr>
          <p:spPr bwMode="auto">
            <a:xfrm>
              <a:off x="1247" y="2814"/>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48" name="Group 23"/>
          <p:cNvGrpSpPr>
            <a:grpSpLocks/>
          </p:cNvGrpSpPr>
          <p:nvPr/>
        </p:nvGrpSpPr>
        <p:grpSpPr bwMode="auto">
          <a:xfrm>
            <a:off x="542925" y="4257675"/>
            <a:ext cx="7053263" cy="2411413"/>
            <a:chOff x="225" y="1632"/>
            <a:chExt cx="4443" cy="1519"/>
          </a:xfrm>
        </p:grpSpPr>
        <p:sp>
          <p:nvSpPr>
            <p:cNvPr id="31750" name="Text Box 4"/>
            <p:cNvSpPr txBox="1">
              <a:spLocks noChangeArrowheads="1"/>
            </p:cNvSpPr>
            <p:nvPr/>
          </p:nvSpPr>
          <p:spPr bwMode="auto">
            <a:xfrm>
              <a:off x="225" y="1660"/>
              <a:ext cx="1890"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a:lnSpc>
                  <a:spcPct val="105000"/>
                </a:lnSpc>
              </a:pPr>
              <a:r>
                <a:rPr lang="zh-CN" altLang="en-US" sz="2000">
                  <a:latin typeface="华文中宋" pitchFamily="2" charset="-122"/>
                  <a:ea typeface="华文中宋" pitchFamily="2" charset="-122"/>
                </a:rPr>
                <a:t>数据源点或终点（实体）</a:t>
              </a:r>
            </a:p>
            <a:p>
              <a:pPr algn="ctr">
                <a:lnSpc>
                  <a:spcPct val="105000"/>
                </a:lnSpc>
              </a:pPr>
              <a:endParaRPr lang="zh-CN" altLang="en-US" sz="2000">
                <a:latin typeface="华文中宋" pitchFamily="2" charset="-122"/>
                <a:ea typeface="华文中宋" pitchFamily="2" charset="-122"/>
              </a:endParaRPr>
            </a:p>
            <a:p>
              <a:pPr algn="ctr">
                <a:lnSpc>
                  <a:spcPct val="105000"/>
                </a:lnSpc>
              </a:pPr>
              <a:r>
                <a:rPr lang="zh-CN" altLang="en-US" sz="2000">
                  <a:latin typeface="华文中宋" pitchFamily="2" charset="-122"/>
                  <a:ea typeface="华文中宋" pitchFamily="2" charset="-122"/>
                </a:rPr>
                <a:t>变换数据的处理（过程）</a:t>
              </a:r>
            </a:p>
            <a:p>
              <a:pPr algn="ctr">
                <a:lnSpc>
                  <a:spcPct val="105000"/>
                </a:lnSpc>
              </a:pPr>
              <a:endParaRPr lang="zh-CN" altLang="en-US" sz="2000">
                <a:latin typeface="华文中宋" pitchFamily="2" charset="-122"/>
                <a:ea typeface="华文中宋" pitchFamily="2" charset="-122"/>
              </a:endParaRPr>
            </a:p>
            <a:p>
              <a:pPr algn="ctr">
                <a:lnSpc>
                  <a:spcPct val="105000"/>
                </a:lnSpc>
              </a:pPr>
              <a:r>
                <a:rPr lang="zh-CN" altLang="en-US" sz="2000">
                  <a:latin typeface="华文中宋" pitchFamily="2" charset="-122"/>
                  <a:ea typeface="华文中宋" pitchFamily="2" charset="-122"/>
                </a:rPr>
                <a:t>                     数据存储</a:t>
              </a:r>
            </a:p>
            <a:p>
              <a:pPr algn="r">
                <a:lnSpc>
                  <a:spcPct val="105000"/>
                </a:lnSpc>
              </a:pPr>
              <a:endParaRPr lang="en-US" altLang="zh-CN" sz="2000">
                <a:latin typeface="华文中宋" pitchFamily="2" charset="-122"/>
                <a:ea typeface="华文中宋" pitchFamily="2" charset="-122"/>
              </a:endParaRPr>
            </a:p>
            <a:p>
              <a:pPr algn="r">
                <a:lnSpc>
                  <a:spcPct val="105000"/>
                </a:lnSpc>
              </a:pPr>
              <a:r>
                <a:rPr lang="zh-CN" altLang="en-US" sz="2000">
                  <a:latin typeface="华文中宋" pitchFamily="2" charset="-122"/>
                  <a:ea typeface="华文中宋" pitchFamily="2" charset="-122"/>
                </a:rPr>
                <a:t>数据流</a:t>
              </a:r>
            </a:p>
          </p:txBody>
        </p:sp>
        <p:grpSp>
          <p:nvGrpSpPr>
            <p:cNvPr id="31751" name="Group 6"/>
            <p:cNvGrpSpPr>
              <a:grpSpLocks/>
            </p:cNvGrpSpPr>
            <p:nvPr/>
          </p:nvGrpSpPr>
          <p:grpSpPr bwMode="auto">
            <a:xfrm>
              <a:off x="2203" y="1632"/>
              <a:ext cx="2465" cy="1402"/>
              <a:chOff x="4736" y="7788"/>
              <a:chExt cx="2560" cy="2239"/>
            </a:xfrm>
          </p:grpSpPr>
          <p:sp>
            <p:nvSpPr>
              <p:cNvPr id="31752" name="Rectangle 7"/>
              <p:cNvSpPr>
                <a:spLocks noChangeArrowheads="1"/>
              </p:cNvSpPr>
              <p:nvPr/>
            </p:nvSpPr>
            <p:spPr bwMode="auto">
              <a:xfrm>
                <a:off x="4753" y="7860"/>
                <a:ext cx="794" cy="454"/>
              </a:xfrm>
              <a:prstGeom prst="rect">
                <a:avLst/>
              </a:prstGeom>
              <a:solidFill>
                <a:srgbClr val="FFFFFF"/>
              </a:solidFill>
              <a:ln w="9525">
                <a:solidFill>
                  <a:srgbClr val="000000"/>
                </a:solidFill>
                <a:miter lim="800000"/>
                <a:headEnd/>
                <a:tailEnd/>
              </a:ln>
            </p:spPr>
            <p:txBody>
              <a:bodyPr/>
              <a:lstStyle/>
              <a:p>
                <a:endParaRPr lang="zh-CN" altLang="en-US">
                  <a:latin typeface="华文中宋" pitchFamily="2" charset="-122"/>
                  <a:ea typeface="华文中宋" pitchFamily="2" charset="-122"/>
                </a:endParaRPr>
              </a:p>
            </p:txBody>
          </p:sp>
          <p:sp>
            <p:nvSpPr>
              <p:cNvPr id="31753" name="AutoShape 8"/>
              <p:cNvSpPr>
                <a:spLocks noChangeArrowheads="1"/>
              </p:cNvSpPr>
              <p:nvPr/>
            </p:nvSpPr>
            <p:spPr bwMode="auto">
              <a:xfrm>
                <a:off x="4736" y="8472"/>
                <a:ext cx="794" cy="454"/>
              </a:xfrm>
              <a:prstGeom prst="roundRect">
                <a:avLst>
                  <a:gd name="adj" fmla="val 16667"/>
                </a:avLst>
              </a:prstGeom>
              <a:solidFill>
                <a:srgbClr val="FFFFFF"/>
              </a:solidFill>
              <a:ln w="9525">
                <a:solidFill>
                  <a:srgbClr val="000000"/>
                </a:solidFill>
                <a:round/>
                <a:headEnd/>
                <a:tailEnd/>
              </a:ln>
            </p:spPr>
            <p:txBody>
              <a:bodyPr/>
              <a:lstStyle/>
              <a:p>
                <a:endParaRPr lang="zh-CN" altLang="en-US">
                  <a:latin typeface="华文中宋" pitchFamily="2" charset="-122"/>
                  <a:ea typeface="华文中宋" pitchFamily="2" charset="-122"/>
                </a:endParaRPr>
              </a:p>
            </p:txBody>
          </p:sp>
          <p:sp>
            <p:nvSpPr>
              <p:cNvPr id="31754" name="Freeform 9"/>
              <p:cNvSpPr>
                <a:spLocks/>
              </p:cNvSpPr>
              <p:nvPr/>
            </p:nvSpPr>
            <p:spPr bwMode="auto">
              <a:xfrm>
                <a:off x="4783" y="9173"/>
                <a:ext cx="669" cy="359"/>
              </a:xfrm>
              <a:custGeom>
                <a:avLst/>
                <a:gdLst>
                  <a:gd name="T0" fmla="*/ 1666 w 557"/>
                  <a:gd name="T1" fmla="*/ 547 h 330"/>
                  <a:gd name="T2" fmla="*/ 0 w 557"/>
                  <a:gd name="T3" fmla="*/ 547 h 330"/>
                  <a:gd name="T4" fmla="*/ 0 w 557"/>
                  <a:gd name="T5" fmla="*/ 0 h 330"/>
                  <a:gd name="T6" fmla="*/ 1673 w 557"/>
                  <a:gd name="T7" fmla="*/ 1 h 330"/>
                  <a:gd name="T8" fmla="*/ 0 60000 65536"/>
                  <a:gd name="T9" fmla="*/ 0 60000 65536"/>
                  <a:gd name="T10" fmla="*/ 0 60000 65536"/>
                  <a:gd name="T11" fmla="*/ 0 60000 65536"/>
                  <a:gd name="T12" fmla="*/ 0 w 557"/>
                  <a:gd name="T13" fmla="*/ 0 h 330"/>
                  <a:gd name="T14" fmla="*/ 557 w 557"/>
                  <a:gd name="T15" fmla="*/ 330 h 330"/>
                </a:gdLst>
                <a:ahLst/>
                <a:cxnLst>
                  <a:cxn ang="T8">
                    <a:pos x="T0" y="T1"/>
                  </a:cxn>
                  <a:cxn ang="T9">
                    <a:pos x="T2" y="T3"/>
                  </a:cxn>
                  <a:cxn ang="T10">
                    <a:pos x="T4" y="T5"/>
                  </a:cxn>
                  <a:cxn ang="T11">
                    <a:pos x="T6" y="T7"/>
                  </a:cxn>
                </a:cxnLst>
                <a:rect l="T12" t="T13" r="T14" b="T15"/>
                <a:pathLst>
                  <a:path w="557" h="330">
                    <a:moveTo>
                      <a:pt x="555" y="330"/>
                    </a:moveTo>
                    <a:lnTo>
                      <a:pt x="0" y="330"/>
                    </a:lnTo>
                    <a:lnTo>
                      <a:pt x="0" y="0"/>
                    </a:lnTo>
                    <a:lnTo>
                      <a:pt x="557" y="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5" name="Text Box 10"/>
              <p:cNvSpPr txBox="1">
                <a:spLocks noChangeArrowheads="1"/>
              </p:cNvSpPr>
              <p:nvPr/>
            </p:nvSpPr>
            <p:spPr bwMode="auto">
              <a:xfrm>
                <a:off x="5732" y="7848"/>
                <a:ext cx="632" cy="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just">
                  <a:lnSpc>
                    <a:spcPct val="110000"/>
                  </a:lnSpc>
                </a:pPr>
                <a:r>
                  <a:rPr lang="zh-CN" altLang="en-US" sz="2000">
                    <a:latin typeface="华文中宋" pitchFamily="2" charset="-122"/>
                    <a:ea typeface="华文中宋" pitchFamily="2" charset="-122"/>
                  </a:rPr>
                  <a:t>或</a:t>
                </a:r>
              </a:p>
              <a:p>
                <a:pPr algn="just">
                  <a:lnSpc>
                    <a:spcPct val="110000"/>
                  </a:lnSpc>
                </a:pPr>
                <a:endParaRPr lang="zh-CN" altLang="en-US" sz="2000">
                  <a:latin typeface="华文中宋" pitchFamily="2" charset="-122"/>
                  <a:ea typeface="华文中宋" pitchFamily="2" charset="-122"/>
                </a:endParaRPr>
              </a:p>
              <a:p>
                <a:pPr algn="just">
                  <a:lnSpc>
                    <a:spcPct val="110000"/>
                  </a:lnSpc>
                </a:pPr>
                <a:r>
                  <a:rPr lang="zh-CN" altLang="en-US" sz="2000">
                    <a:latin typeface="华文中宋" pitchFamily="2" charset="-122"/>
                    <a:ea typeface="华文中宋" pitchFamily="2" charset="-122"/>
                  </a:rPr>
                  <a:t>或</a:t>
                </a:r>
              </a:p>
              <a:p>
                <a:pPr algn="just">
                  <a:lnSpc>
                    <a:spcPct val="110000"/>
                  </a:lnSpc>
                </a:pPr>
                <a:endParaRPr lang="zh-CN" altLang="en-US" sz="2000">
                  <a:latin typeface="华文中宋" pitchFamily="2" charset="-122"/>
                  <a:ea typeface="华文中宋" pitchFamily="2" charset="-122"/>
                </a:endParaRPr>
              </a:p>
              <a:p>
                <a:pPr algn="just">
                  <a:lnSpc>
                    <a:spcPct val="110000"/>
                  </a:lnSpc>
                </a:pPr>
                <a:r>
                  <a:rPr lang="zh-CN" altLang="en-US" sz="2000">
                    <a:latin typeface="华文中宋" pitchFamily="2" charset="-122"/>
                    <a:ea typeface="华文中宋" pitchFamily="2" charset="-122"/>
                  </a:rPr>
                  <a:t>或</a:t>
                </a:r>
              </a:p>
            </p:txBody>
          </p:sp>
          <p:sp>
            <p:nvSpPr>
              <p:cNvPr id="31756" name="AutoShape 11"/>
              <p:cNvSpPr>
                <a:spLocks noChangeArrowheads="1"/>
              </p:cNvSpPr>
              <p:nvPr/>
            </p:nvSpPr>
            <p:spPr bwMode="auto">
              <a:xfrm>
                <a:off x="6412" y="7788"/>
                <a:ext cx="850" cy="510"/>
              </a:xfrm>
              <a:prstGeom prst="cube">
                <a:avLst>
                  <a:gd name="adj" fmla="val 25000"/>
                </a:avLst>
              </a:prstGeom>
              <a:solidFill>
                <a:srgbClr val="FFFFFF"/>
              </a:solidFill>
              <a:ln w="9525">
                <a:solidFill>
                  <a:srgbClr val="000000"/>
                </a:solidFill>
                <a:miter lim="800000"/>
                <a:headEnd/>
                <a:tailEnd/>
              </a:ln>
            </p:spPr>
            <p:txBody>
              <a:bodyPr/>
              <a:lstStyle/>
              <a:p>
                <a:endParaRPr lang="zh-CN" altLang="en-US">
                  <a:latin typeface="华文中宋" pitchFamily="2" charset="-122"/>
                  <a:ea typeface="华文中宋" pitchFamily="2" charset="-122"/>
                </a:endParaRPr>
              </a:p>
            </p:txBody>
          </p:sp>
          <p:sp>
            <p:nvSpPr>
              <p:cNvPr id="31757" name="Oval 12"/>
              <p:cNvSpPr>
                <a:spLocks noChangeArrowheads="1"/>
              </p:cNvSpPr>
              <p:nvPr/>
            </p:nvSpPr>
            <p:spPr bwMode="auto">
              <a:xfrm>
                <a:off x="6539" y="8496"/>
                <a:ext cx="567" cy="454"/>
              </a:xfrm>
              <a:prstGeom prst="ellipse">
                <a:avLst/>
              </a:prstGeom>
              <a:solidFill>
                <a:srgbClr val="FFFFFF"/>
              </a:solidFill>
              <a:ln w="9525">
                <a:solidFill>
                  <a:srgbClr val="000000"/>
                </a:solidFill>
                <a:round/>
                <a:headEnd/>
                <a:tailEnd/>
              </a:ln>
            </p:spPr>
            <p:txBody>
              <a:bodyPr/>
              <a:lstStyle/>
              <a:p>
                <a:endParaRPr lang="zh-CN" altLang="en-US">
                  <a:latin typeface="华文中宋" pitchFamily="2" charset="-122"/>
                  <a:ea typeface="华文中宋" pitchFamily="2" charset="-122"/>
                </a:endParaRPr>
              </a:p>
            </p:txBody>
          </p:sp>
          <p:sp>
            <p:nvSpPr>
              <p:cNvPr id="31758" name="Line 13"/>
              <p:cNvSpPr>
                <a:spLocks noChangeShapeType="1"/>
              </p:cNvSpPr>
              <p:nvPr/>
            </p:nvSpPr>
            <p:spPr bwMode="auto">
              <a:xfrm>
                <a:off x="6412" y="9205"/>
                <a:ext cx="8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4"/>
              <p:cNvSpPr>
                <a:spLocks noChangeShapeType="1"/>
              </p:cNvSpPr>
              <p:nvPr/>
            </p:nvSpPr>
            <p:spPr bwMode="auto">
              <a:xfrm>
                <a:off x="6412" y="9500"/>
                <a:ext cx="8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60" name="Group 15"/>
              <p:cNvGrpSpPr>
                <a:grpSpLocks/>
              </p:cNvGrpSpPr>
              <p:nvPr/>
            </p:nvGrpSpPr>
            <p:grpSpPr bwMode="auto">
              <a:xfrm>
                <a:off x="4790" y="9947"/>
                <a:ext cx="625" cy="80"/>
                <a:chOff x="3750" y="1752"/>
                <a:chExt cx="520" cy="91"/>
              </a:xfrm>
            </p:grpSpPr>
            <p:sp>
              <p:nvSpPr>
                <p:cNvPr id="31761" name="Freeform 16"/>
                <p:cNvSpPr>
                  <a:spLocks/>
                </p:cNvSpPr>
                <p:nvPr/>
              </p:nvSpPr>
              <p:spPr bwMode="auto">
                <a:xfrm>
                  <a:off x="4140" y="1752"/>
                  <a:ext cx="130" cy="91"/>
                </a:xfrm>
                <a:custGeom>
                  <a:avLst/>
                  <a:gdLst>
                    <a:gd name="T0" fmla="*/ 0 w 450"/>
                    <a:gd name="T1" fmla="*/ 0 h 285"/>
                    <a:gd name="T2" fmla="*/ 0 w 450"/>
                    <a:gd name="T3" fmla="*/ 0 h 285"/>
                    <a:gd name="T4" fmla="*/ 0 w 450"/>
                    <a:gd name="T5" fmla="*/ 0 h 285"/>
                    <a:gd name="T6" fmla="*/ 0 w 450"/>
                    <a:gd name="T7" fmla="*/ 0 h 285"/>
                    <a:gd name="T8" fmla="*/ 0 w 450"/>
                    <a:gd name="T9" fmla="*/ 0 h 285"/>
                    <a:gd name="T10" fmla="*/ 0 60000 65536"/>
                    <a:gd name="T11" fmla="*/ 0 60000 65536"/>
                    <a:gd name="T12" fmla="*/ 0 60000 65536"/>
                    <a:gd name="T13" fmla="*/ 0 60000 65536"/>
                    <a:gd name="T14" fmla="*/ 0 60000 65536"/>
                    <a:gd name="T15" fmla="*/ 0 w 450"/>
                    <a:gd name="T16" fmla="*/ 0 h 285"/>
                    <a:gd name="T17" fmla="*/ 450 w 450"/>
                    <a:gd name="T18" fmla="*/ 285 h 285"/>
                  </a:gdLst>
                  <a:ahLst/>
                  <a:cxnLst>
                    <a:cxn ang="T10">
                      <a:pos x="T0" y="T1"/>
                    </a:cxn>
                    <a:cxn ang="T11">
                      <a:pos x="T2" y="T3"/>
                    </a:cxn>
                    <a:cxn ang="T12">
                      <a:pos x="T4" y="T5"/>
                    </a:cxn>
                    <a:cxn ang="T13">
                      <a:pos x="T6" y="T7"/>
                    </a:cxn>
                    <a:cxn ang="T14">
                      <a:pos x="T8" y="T9"/>
                    </a:cxn>
                  </a:cxnLst>
                  <a:rect l="T15" t="T16" r="T17" b="T18"/>
                  <a:pathLst>
                    <a:path w="450" h="285">
                      <a:moveTo>
                        <a:pt x="120" y="165"/>
                      </a:moveTo>
                      <a:lnTo>
                        <a:pt x="15" y="0"/>
                      </a:lnTo>
                      <a:lnTo>
                        <a:pt x="450" y="150"/>
                      </a:lnTo>
                      <a:lnTo>
                        <a:pt x="0" y="285"/>
                      </a:lnTo>
                      <a:lnTo>
                        <a:pt x="105" y="144"/>
                      </a:lnTo>
                    </a:path>
                  </a:pathLst>
                </a:custGeom>
                <a:solidFill>
                  <a:srgbClr val="000000"/>
                </a:solidFill>
                <a:ln w="9525">
                  <a:solidFill>
                    <a:srgbClr val="000000"/>
                  </a:solidFill>
                  <a:round/>
                  <a:headEnd/>
                  <a:tailEnd/>
                </a:ln>
              </p:spPr>
              <p:txBody>
                <a:bodyPr/>
                <a:lstStyle/>
                <a:p>
                  <a:endParaRPr lang="zh-CN" altLang="en-US"/>
                </a:p>
              </p:txBody>
            </p:sp>
            <p:sp>
              <p:nvSpPr>
                <p:cNvPr id="31762" name="Line 17"/>
                <p:cNvSpPr>
                  <a:spLocks noChangeShapeType="1"/>
                </p:cNvSpPr>
                <p:nvPr/>
              </p:nvSpPr>
              <p:spPr bwMode="auto">
                <a:xfrm>
                  <a:off x="3750" y="1803"/>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473125" name="AutoShape 37"/>
          <p:cNvSpPr>
            <a:spLocks noChangeArrowheads="1"/>
          </p:cNvSpPr>
          <p:nvPr/>
        </p:nvSpPr>
        <p:spPr bwMode="auto">
          <a:xfrm>
            <a:off x="6443663" y="4149725"/>
            <a:ext cx="2232025" cy="1800225"/>
          </a:xfrm>
          <a:prstGeom prst="wedgeRoundRectCallout">
            <a:avLst>
              <a:gd name="adj1" fmla="val -123755"/>
              <a:gd name="adj2" fmla="val 7848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000" b="1">
                <a:solidFill>
                  <a:schemeClr val="bg1"/>
                </a:solidFill>
              </a:rPr>
              <a:t>注意与程序流程图中用箭头表示的控制流有本质不同，千万不要混淆。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25"/>
                                        </p:tgtEl>
                                        <p:attrNameLst>
                                          <p:attrName>style.visibility</p:attrName>
                                        </p:attrNameLst>
                                      </p:cBhvr>
                                      <p:to>
                                        <p:strVal val="visible"/>
                                      </p:to>
                                    </p:set>
                                    <p:animEffect transition="in" filter="blinds(horizontal)">
                                      <p:cBhvr>
                                        <p:cTn id="7" dur="500"/>
                                        <p:tgtEl>
                                          <p:spTgt spid="47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107950" y="620713"/>
            <a:ext cx="86407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a:t>
            </a:r>
            <a:r>
              <a:rPr lang="en-US" altLang="zh-CN" b="1"/>
              <a:t>1</a:t>
            </a:r>
            <a:r>
              <a:rPr lang="zh-CN" altLang="en-US" b="1"/>
              <a:t>）外部实体（</a:t>
            </a:r>
            <a:r>
              <a:rPr lang="en-US" altLang="zh-CN" b="1"/>
              <a:t>External Entity</a:t>
            </a:r>
            <a:r>
              <a:rPr lang="zh-CN" altLang="en-US" b="1"/>
              <a:t>）</a:t>
            </a:r>
          </a:p>
          <a:p>
            <a:r>
              <a:rPr lang="zh-CN" altLang="en-US" b="1"/>
              <a:t>       （数据的源点</a:t>
            </a:r>
            <a:r>
              <a:rPr lang="en-US" altLang="zh-CN" b="1"/>
              <a:t>/</a:t>
            </a:r>
            <a:r>
              <a:rPr lang="zh-CN" altLang="en-US" b="1"/>
              <a:t>终点）</a:t>
            </a:r>
          </a:p>
          <a:p>
            <a:r>
              <a:rPr lang="zh-CN" altLang="en-US" b="1"/>
              <a:t>        指系统外又与系统有联系的人或事物。 表达该系统数据的外部来源或去处。</a:t>
            </a:r>
          </a:p>
          <a:p>
            <a:r>
              <a:rPr lang="zh-CN" altLang="en-US" b="1"/>
              <a:t>   如：顾客、工人、单位或另一个系统等。</a:t>
            </a:r>
          </a:p>
        </p:txBody>
      </p:sp>
      <p:sp>
        <p:nvSpPr>
          <p:cNvPr id="32771" name="Rectangle 6"/>
          <p:cNvSpPr>
            <a:spLocks noChangeArrowheads="1"/>
          </p:cNvSpPr>
          <p:nvPr/>
        </p:nvSpPr>
        <p:spPr bwMode="auto">
          <a:xfrm>
            <a:off x="107950" y="2813050"/>
            <a:ext cx="84248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a:t>
            </a:r>
            <a:r>
              <a:rPr lang="en-US" altLang="zh-CN" b="1"/>
              <a:t>2</a:t>
            </a:r>
            <a:r>
              <a:rPr lang="zh-CN" altLang="en-US" b="1"/>
              <a:t>）处理（</a:t>
            </a:r>
            <a:r>
              <a:rPr lang="en-US" altLang="zh-CN" b="1"/>
              <a:t>Process</a:t>
            </a:r>
            <a:r>
              <a:rPr lang="zh-CN" altLang="en-US" b="1"/>
              <a:t>）</a:t>
            </a:r>
          </a:p>
          <a:p>
            <a:r>
              <a:rPr lang="zh-CN" altLang="en-US" b="1"/>
              <a:t>        指对数据的逻辑处理功能，也就是对数据的变换功能，任何改变数据的操作都是处理。</a:t>
            </a:r>
          </a:p>
          <a:p>
            <a:r>
              <a:rPr lang="zh-CN" altLang="en-US" b="1"/>
              <a:t>   如：一系列程序、单个程序或程序的一部分。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ChangeArrowheads="1"/>
          </p:cNvSpPr>
          <p:nvPr/>
        </p:nvSpPr>
        <p:spPr bwMode="auto">
          <a:xfrm>
            <a:off x="395288" y="1268413"/>
            <a:ext cx="83169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a:t>
            </a:r>
            <a:r>
              <a:rPr lang="en-US" altLang="zh-CN" b="1"/>
              <a:t>3</a:t>
            </a:r>
            <a:r>
              <a:rPr lang="zh-CN" altLang="en-US" b="1"/>
              <a:t>）数据流（</a:t>
            </a:r>
            <a:r>
              <a:rPr lang="en-US" altLang="zh-CN" b="1"/>
              <a:t>Data Flow</a:t>
            </a:r>
            <a:r>
              <a:rPr lang="zh-CN" altLang="en-US" b="1"/>
              <a:t>）</a:t>
            </a:r>
          </a:p>
          <a:p>
            <a:r>
              <a:rPr lang="zh-CN" altLang="en-US" b="1"/>
              <a:t>        指处理功能的输入或输出，是运动中的数据。</a:t>
            </a:r>
          </a:p>
          <a:p>
            <a:r>
              <a:rPr lang="zh-CN" altLang="en-US" b="1"/>
              <a:t>        如：信件、票据等。</a:t>
            </a:r>
          </a:p>
        </p:txBody>
      </p:sp>
      <p:sp>
        <p:nvSpPr>
          <p:cNvPr id="33795" name="Rectangle 7"/>
          <p:cNvSpPr>
            <a:spLocks noChangeArrowheads="1"/>
          </p:cNvSpPr>
          <p:nvPr/>
        </p:nvSpPr>
        <p:spPr bwMode="auto">
          <a:xfrm>
            <a:off x="287338" y="2874963"/>
            <a:ext cx="87487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t>（</a:t>
            </a:r>
            <a:r>
              <a:rPr lang="en-US" altLang="zh-CN" b="1"/>
              <a:t>4</a:t>
            </a:r>
            <a:r>
              <a:rPr lang="zh-CN" altLang="en-US" b="1"/>
              <a:t>）数据存储（</a:t>
            </a:r>
            <a:r>
              <a:rPr lang="en-US" altLang="zh-CN" b="1"/>
              <a:t>Data Store</a:t>
            </a:r>
            <a:r>
              <a:rPr lang="zh-CN" altLang="en-US" b="1"/>
              <a:t>）</a:t>
            </a:r>
          </a:p>
          <a:p>
            <a:r>
              <a:rPr lang="zh-CN" altLang="en-US" b="1"/>
              <a:t>        是静止状态的数据，表示数据保存的“地方”。这个地方并不是指保存数据的物理地点或物理介质，而是指数据存储的逻辑描述。</a:t>
            </a:r>
          </a:p>
          <a:p>
            <a:r>
              <a:rPr lang="zh-CN" altLang="en-US" b="1"/>
              <a:t>         如：可以表示一个文件、文件的一部分、数据库的元素或记录的一部分等。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subTitle" idx="4294967295"/>
          </p:nvPr>
        </p:nvSpPr>
        <p:spPr bwMode="auto">
          <a:xfrm>
            <a:off x="395288" y="476250"/>
            <a:ext cx="2592387" cy="576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 typeface="Wingdings" pitchFamily="2" charset="2"/>
              <a:buChar char="§"/>
            </a:pPr>
            <a:r>
              <a:rPr lang="zh-CN" altLang="en-US">
                <a:solidFill>
                  <a:schemeClr val="accent2"/>
                </a:solidFill>
                <a:ea typeface="楷体_GB2312" pitchFamily="49" charset="-122"/>
              </a:rPr>
              <a:t>附加符号</a:t>
            </a:r>
          </a:p>
          <a:p>
            <a:pPr marL="287338" indent="-6350" eaLnBrk="1" hangingPunct="1">
              <a:buClr>
                <a:srgbClr val="FF66CC"/>
              </a:buClr>
              <a:buFont typeface="Wingdings" pitchFamily="2" charset="2"/>
              <a:buNone/>
            </a:pPr>
            <a:r>
              <a:rPr lang="zh-CN" altLang="en-US">
                <a:solidFill>
                  <a:schemeClr val="accent2"/>
                </a:solidFill>
                <a:ea typeface="楷体_GB2312" pitchFamily="49" charset="-122"/>
              </a:rPr>
              <a:t>  </a:t>
            </a:r>
          </a:p>
          <a:p>
            <a:pPr marL="287338" indent="-6350" eaLnBrk="1" hangingPunct="1">
              <a:buClr>
                <a:srgbClr val="FF66CC"/>
              </a:buClr>
              <a:buFont typeface="Wingdings" pitchFamily="2" charset="2"/>
              <a:buNone/>
            </a:pPr>
            <a:endParaRPr lang="zh-CN" altLang="en-US">
              <a:solidFill>
                <a:schemeClr val="accent2"/>
              </a:solidFill>
              <a:ea typeface="楷体_GB2312" pitchFamily="49" charset="-122"/>
            </a:endParaRPr>
          </a:p>
        </p:txBody>
      </p:sp>
      <p:sp>
        <p:nvSpPr>
          <p:cNvPr id="34819" name="Text Box 5"/>
          <p:cNvSpPr txBox="1">
            <a:spLocks noChangeArrowheads="1"/>
          </p:cNvSpPr>
          <p:nvPr/>
        </p:nvSpPr>
        <p:spPr bwMode="auto">
          <a:xfrm>
            <a:off x="8512175" y="6107113"/>
            <a:ext cx="33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楷体_GB2312" pitchFamily="49" charset="-122"/>
                <a:ea typeface="楷体_GB2312" pitchFamily="49" charset="-122"/>
              </a:rPr>
              <a:t>18</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l="5260" t="2719" r="4390" b="10028"/>
          <a:stretch>
            <a:fillRect/>
          </a:stretch>
        </p:blipFill>
        <p:spPr bwMode="auto">
          <a:xfrm>
            <a:off x="1619250" y="981075"/>
            <a:ext cx="7416800" cy="562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Text Box 6"/>
          <p:cNvSpPr txBox="1">
            <a:spLocks noChangeArrowheads="1"/>
          </p:cNvSpPr>
          <p:nvPr/>
        </p:nvSpPr>
        <p:spPr bwMode="auto">
          <a:xfrm>
            <a:off x="107950" y="21082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a:latin typeface="华文中宋" pitchFamily="2" charset="-122"/>
                <a:ea typeface="华文中宋" pitchFamily="2" charset="-122"/>
              </a:rPr>
              <a:t>星号*：与</a:t>
            </a:r>
          </a:p>
        </p:txBody>
      </p:sp>
      <p:sp>
        <p:nvSpPr>
          <p:cNvPr id="34822" name="Text Box 7"/>
          <p:cNvSpPr txBox="1">
            <a:spLocks noChangeArrowheads="1"/>
          </p:cNvSpPr>
          <p:nvPr/>
        </p:nvSpPr>
        <p:spPr bwMode="auto">
          <a:xfrm>
            <a:off x="179388" y="3763963"/>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a:latin typeface="华文中宋" pitchFamily="2" charset="-122"/>
                <a:ea typeface="华文中宋" pitchFamily="2" charset="-122"/>
              </a:rPr>
              <a:t>加号</a:t>
            </a:r>
            <a:r>
              <a:rPr lang="en-US" altLang="zh-CN">
                <a:latin typeface="华文中宋" pitchFamily="2" charset="-122"/>
                <a:ea typeface="华文中宋" pitchFamily="2" charset="-122"/>
              </a:rPr>
              <a:t>+</a:t>
            </a:r>
            <a:r>
              <a:rPr lang="zh-CN" altLang="en-US">
                <a:latin typeface="华文中宋" pitchFamily="2" charset="-122"/>
                <a:ea typeface="华文中宋" pitchFamily="2" charset="-122"/>
              </a:rPr>
              <a:t>：或</a:t>
            </a:r>
          </a:p>
        </p:txBody>
      </p:sp>
      <p:sp>
        <p:nvSpPr>
          <p:cNvPr id="34823" name="Text Box 8"/>
          <p:cNvSpPr txBox="1">
            <a:spLocks noChangeArrowheads="1"/>
          </p:cNvSpPr>
          <p:nvPr/>
        </p:nvSpPr>
        <p:spPr bwMode="auto">
          <a:xfrm>
            <a:off x="179388" y="5348288"/>
            <a:ext cx="172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en-US" sz="3200"/>
              <a:t>⊕</a:t>
            </a:r>
            <a:r>
              <a:rPr lang="en-US" altLang="zh-CN" sz="3200"/>
              <a:t>：</a:t>
            </a:r>
            <a:r>
              <a:rPr lang="zh-CN" altLang="en-US">
                <a:ea typeface="华文中宋" pitchFamily="2" charset="-122"/>
              </a:rPr>
              <a:t>互斥</a:t>
            </a:r>
            <a:endParaRPr lang="zh-CN" altLang="en-US">
              <a:latin typeface="华文中宋" pitchFamily="2" charset="-122"/>
              <a:ea typeface="华文中宋"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subTitle" idx="4294967295"/>
          </p:nvPr>
        </p:nvSpPr>
        <p:spPr bwMode="auto">
          <a:xfrm>
            <a:off x="323850" y="549275"/>
            <a:ext cx="86868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4000" b="0" dirty="0">
                <a:solidFill>
                  <a:srgbClr val="0000FF"/>
                </a:solidFill>
                <a:latin typeface="华文中宋" pitchFamily="2" charset="-122"/>
                <a:ea typeface="华文中宋" pitchFamily="2" charset="-122"/>
              </a:rPr>
              <a:t>3. </a:t>
            </a:r>
            <a:r>
              <a:rPr lang="zh-CN" altLang="en-US" sz="4000" b="0" dirty="0">
                <a:solidFill>
                  <a:srgbClr val="0000FF"/>
                </a:solidFill>
                <a:latin typeface="华文中宋" pitchFamily="2" charset="-122"/>
                <a:ea typeface="华文中宋" pitchFamily="2" charset="-122"/>
              </a:rPr>
              <a:t>如何画数据流图</a:t>
            </a:r>
          </a:p>
          <a:p>
            <a:pPr marL="287338" indent="-6350" eaLnBrk="1" hangingPunct="1">
              <a:spcBef>
                <a:spcPct val="50000"/>
              </a:spcBef>
              <a:buClr>
                <a:srgbClr val="FF66CC"/>
              </a:buClr>
              <a:buFont typeface="Wingdings" pitchFamily="2" charset="2"/>
              <a:buChar char="Ø"/>
            </a:pPr>
            <a:r>
              <a:rPr kumimoji="1" lang="zh-CN" altLang="en-US" sz="3200" b="0" dirty="0">
                <a:latin typeface="华文中宋" pitchFamily="2" charset="-122"/>
                <a:ea typeface="华文中宋" pitchFamily="2" charset="-122"/>
              </a:rPr>
              <a:t> </a:t>
            </a:r>
            <a:r>
              <a:rPr kumimoji="1" lang="zh-CN" altLang="en-US" b="0" dirty="0">
                <a:solidFill>
                  <a:srgbClr val="00B0F0"/>
                </a:solidFill>
                <a:latin typeface="华文中宋" pitchFamily="2" charset="-122"/>
                <a:ea typeface="华文中宋" pitchFamily="2" charset="-122"/>
              </a:rPr>
              <a:t>在数据流图的外围画系统的输入和输出 </a:t>
            </a:r>
          </a:p>
          <a:p>
            <a:pPr marL="287338" indent="-6350" eaLnBrk="1" hangingPunct="1">
              <a:spcBef>
                <a:spcPct val="50000"/>
              </a:spcBef>
              <a:buClr>
                <a:srgbClr val="FF66CC"/>
              </a:buClr>
              <a:buFont typeface="Wingdings" pitchFamily="2" charset="2"/>
              <a:buChar char="Ø"/>
            </a:pPr>
            <a:r>
              <a:rPr kumimoji="1" lang="zh-CN" altLang="en-US" b="0" dirty="0">
                <a:latin typeface="华文中宋" pitchFamily="2" charset="-122"/>
                <a:ea typeface="华文中宋" pitchFamily="2" charset="-122"/>
              </a:rPr>
              <a:t> </a:t>
            </a:r>
            <a:r>
              <a:rPr kumimoji="1" lang="zh-CN" altLang="en-US" b="0" dirty="0">
                <a:solidFill>
                  <a:srgbClr val="00B0F0"/>
                </a:solidFill>
                <a:latin typeface="华文中宋" pitchFamily="2" charset="-122"/>
                <a:ea typeface="华文中宋" pitchFamily="2" charset="-122"/>
              </a:rPr>
              <a:t>集中精力找出数据流，并与外围的输入输出数据流连接起来</a:t>
            </a:r>
          </a:p>
          <a:p>
            <a:pPr marL="287338" indent="-6350" eaLnBrk="1" hangingPunct="1">
              <a:spcBef>
                <a:spcPct val="50000"/>
              </a:spcBef>
              <a:buClr>
                <a:srgbClr val="FF66CC"/>
              </a:buClr>
              <a:buFont typeface="Wingdings" pitchFamily="2" charset="2"/>
              <a:buChar char="Ø"/>
            </a:pPr>
            <a:r>
              <a:rPr kumimoji="1" lang="zh-CN" altLang="en-US" b="0" dirty="0">
                <a:solidFill>
                  <a:srgbClr val="00B0F0"/>
                </a:solidFill>
                <a:latin typeface="华文中宋" pitchFamily="2" charset="-122"/>
                <a:ea typeface="华文中宋" pitchFamily="2" charset="-122"/>
              </a:rPr>
              <a:t> 给每个数据流命名</a:t>
            </a:r>
          </a:p>
          <a:p>
            <a:pPr marL="287338" indent="-6350" eaLnBrk="1" hangingPunct="1">
              <a:spcBef>
                <a:spcPct val="50000"/>
              </a:spcBef>
              <a:buClr>
                <a:srgbClr val="FF66CC"/>
              </a:buClr>
              <a:buFont typeface="Wingdings" pitchFamily="2" charset="2"/>
              <a:buChar char="Ø"/>
            </a:pPr>
            <a:r>
              <a:rPr kumimoji="1" lang="zh-CN" altLang="en-US" b="0" dirty="0">
                <a:solidFill>
                  <a:srgbClr val="00B0F0"/>
                </a:solidFill>
                <a:latin typeface="华文中宋" pitchFamily="2" charset="-122"/>
                <a:ea typeface="华文中宋" pitchFamily="2" charset="-122"/>
              </a:rPr>
              <a:t> 为加工命名</a:t>
            </a:r>
          </a:p>
          <a:p>
            <a:pPr marL="287338" indent="-6350" eaLnBrk="1" hangingPunct="1">
              <a:spcBef>
                <a:spcPct val="50000"/>
              </a:spcBef>
              <a:buFontTx/>
              <a:buNone/>
            </a:pPr>
            <a:r>
              <a:rPr kumimoji="1" lang="zh-CN" altLang="en-US" b="0" dirty="0">
                <a:solidFill>
                  <a:schemeClr val="accent2"/>
                </a:solidFill>
                <a:latin typeface="华文中宋" pitchFamily="2" charset="-122"/>
                <a:ea typeface="华文中宋" pitchFamily="2" charset="-122"/>
              </a:rPr>
              <a:t>注意：</a:t>
            </a:r>
            <a:r>
              <a:rPr kumimoji="1" lang="zh-CN" altLang="en-US" b="0" dirty="0">
                <a:latin typeface="华文中宋" pitchFamily="2" charset="-122"/>
                <a:ea typeface="华文中宋" pitchFamily="2" charset="-122"/>
              </a:rPr>
              <a:t>在画数据流图时，结构化需求分析强调“自顶向下，逐层分析”的思想。数据流图的基本要点是描绘“做什么”，而不考虑“怎么做”。</a:t>
            </a:r>
          </a:p>
        </p:txBody>
      </p:sp>
      <p:sp>
        <p:nvSpPr>
          <p:cNvPr id="35843" name="Text Box 3"/>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19</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利用Visio绘制数据流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646113"/>
            <a:ext cx="8358187"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3"/>
          <p:cNvSpPr txBox="1">
            <a:spLocks noChangeArrowheads="1"/>
          </p:cNvSpPr>
          <p:nvPr/>
        </p:nvSpPr>
        <p:spPr bwMode="auto">
          <a:xfrm>
            <a:off x="106363" y="152400"/>
            <a:ext cx="9037637"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b="1"/>
              <a:t>例如，利用</a:t>
            </a:r>
            <a:r>
              <a:rPr lang="en-US" altLang="zh-CN" b="1"/>
              <a:t>Visio 2007</a:t>
            </a:r>
            <a:r>
              <a:rPr lang="zh-CN" altLang="en-US" b="1"/>
              <a:t>绘制数据流图。可以选择“软件和数据库”模板</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descr="T0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00200"/>
            <a:ext cx="763270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
          <p:cNvSpPr txBox="1">
            <a:spLocks noChangeArrowheads="1"/>
          </p:cNvSpPr>
          <p:nvPr/>
        </p:nvSpPr>
        <p:spPr bwMode="auto">
          <a:xfrm>
            <a:off x="2627313" y="836613"/>
            <a:ext cx="3009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1800" b="1">
                <a:latin typeface="Arial" charset="0"/>
              </a:rPr>
              <a:t>教师图书采购系统数据流图 </a:t>
            </a:r>
          </a:p>
        </p:txBody>
      </p:sp>
      <p:sp>
        <p:nvSpPr>
          <p:cNvPr id="37892" name="Rectangle 7"/>
          <p:cNvSpPr>
            <a:spLocks noChangeArrowheads="1"/>
          </p:cNvSpPr>
          <p:nvPr/>
        </p:nvSpPr>
        <p:spPr bwMode="auto">
          <a:xfrm>
            <a:off x="395288" y="620713"/>
            <a:ext cx="1660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a:solidFill>
                  <a:srgbClr val="0000FF"/>
                </a:solidFill>
                <a:latin typeface="华文中宋" pitchFamily="2" charset="-122"/>
                <a:ea typeface="华文中宋" pitchFamily="2" charset="-122"/>
              </a:rPr>
              <a:t>4.</a:t>
            </a:r>
            <a:r>
              <a:rPr lang="zh-CN" altLang="en-US" sz="3200">
                <a:solidFill>
                  <a:srgbClr val="0000FF"/>
                </a:solidFill>
                <a:latin typeface="华文中宋" pitchFamily="2" charset="-122"/>
                <a:ea typeface="华文中宋" pitchFamily="2" charset="-122"/>
              </a:rPr>
              <a:t>例子</a:t>
            </a:r>
          </a:p>
        </p:txBody>
      </p:sp>
      <p:sp>
        <p:nvSpPr>
          <p:cNvPr id="474121" name="Rectangle 9"/>
          <p:cNvSpPr>
            <a:spLocks noChangeArrowheads="1"/>
          </p:cNvSpPr>
          <p:nvPr/>
        </p:nvSpPr>
        <p:spPr bwMode="auto">
          <a:xfrm>
            <a:off x="179388" y="5337175"/>
            <a:ext cx="86756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华文中宋" pitchFamily="2" charset="-122"/>
                <a:ea typeface="华文中宋" pitchFamily="2" charset="-122"/>
              </a:rPr>
              <a:t>对于大规模的软件系统而言，需采用多层的数据流图。同时，人类的思维是一种迭代的过程，所以，画数据流图时，应不断反复，逐步完善，直到满意为止。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4121"/>
                                        </p:tgtEl>
                                        <p:attrNameLst>
                                          <p:attrName>style.visibility</p:attrName>
                                        </p:attrNameLst>
                                      </p:cBhvr>
                                      <p:to>
                                        <p:strVal val="visible"/>
                                      </p:to>
                                    </p:set>
                                    <p:animEffect transition="in" filter="blinds(horizontal)">
                                      <p:cBhvr>
                                        <p:cTn id="7" dur="500"/>
                                        <p:tgtEl>
                                          <p:spTgt spid="474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52513"/>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285" name="Text Box 5"/>
          <p:cNvSpPr txBox="1">
            <a:spLocks noChangeArrowheads="1"/>
          </p:cNvSpPr>
          <p:nvPr/>
        </p:nvSpPr>
        <p:spPr bwMode="auto">
          <a:xfrm>
            <a:off x="2411413" y="260350"/>
            <a:ext cx="3751262"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r">
              <a:defRPr/>
            </a:pPr>
            <a:r>
              <a:rPr kumimoji="1" lang="zh-CN" altLang="en-US" sz="4000" b="1">
                <a:solidFill>
                  <a:srgbClr val="FF0000"/>
                </a:solidFill>
                <a:effectLst>
                  <a:outerShdw blurRad="38100" dist="38100" dir="2700000" algn="tl">
                    <a:srgbClr val="C0C0C0"/>
                  </a:outerShdw>
                </a:effectLst>
                <a:ea typeface="仿宋_GB2312" pitchFamily="49" charset="-122"/>
              </a:rPr>
              <a:t>分层的数据流图</a:t>
            </a:r>
            <a:endParaRPr kumimoji="1" lang="zh-CN" altLang="en-US" sz="4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9" name="Rectangle 5"/>
          <p:cNvSpPr>
            <a:spLocks noChangeArrowheads="1"/>
          </p:cNvSpPr>
          <p:nvPr/>
        </p:nvSpPr>
        <p:spPr bwMode="auto">
          <a:xfrm>
            <a:off x="539750" y="2205038"/>
            <a:ext cx="8208963"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20000"/>
              </a:spcBef>
              <a:buFontTx/>
              <a:buChar char="•"/>
              <a:defRPr/>
            </a:pPr>
            <a:r>
              <a:rPr lang="zh-CN" altLang="en-US" sz="2800" dirty="0">
                <a:effectLst>
                  <a:outerShdw blurRad="38100" dist="38100" dir="2700000" algn="tl">
                    <a:srgbClr val="C0C0C0"/>
                  </a:outerShdw>
                </a:effectLst>
                <a:ea typeface="仿宋_GB2312" pitchFamily="49" charset="-122"/>
              </a:rPr>
              <a:t>在多层数据流图中，</a:t>
            </a:r>
            <a:r>
              <a:rPr lang="zh-CN" altLang="en-US" sz="2800" dirty="0">
                <a:solidFill>
                  <a:srgbClr val="FF0000"/>
                </a:solidFill>
                <a:effectLst>
                  <a:outerShdw blurRad="38100" dist="38100" dir="2700000" algn="tl">
                    <a:srgbClr val="C0C0C0"/>
                  </a:outerShdw>
                </a:effectLst>
                <a:ea typeface="仿宋_GB2312" pitchFamily="49" charset="-122"/>
              </a:rPr>
              <a:t>顶层流图</a:t>
            </a:r>
            <a:r>
              <a:rPr lang="zh-CN" altLang="en-US" sz="2800" dirty="0">
                <a:effectLst>
                  <a:outerShdw blurRad="38100" dist="38100" dir="2700000" algn="tl">
                    <a:srgbClr val="C0C0C0"/>
                  </a:outerShdw>
                </a:effectLst>
                <a:ea typeface="仿宋_GB2312" pitchFamily="49" charset="-122"/>
              </a:rPr>
              <a:t>仅包含</a:t>
            </a:r>
            <a:r>
              <a:rPr lang="zh-CN" altLang="en-US" sz="2800" dirty="0">
                <a:solidFill>
                  <a:srgbClr val="0000FF"/>
                </a:solidFill>
                <a:effectLst>
                  <a:outerShdw blurRad="38100" dist="38100" dir="2700000" algn="tl">
                    <a:srgbClr val="C0C0C0"/>
                  </a:outerShdw>
                </a:effectLst>
                <a:ea typeface="仿宋_GB2312" pitchFamily="49" charset="-122"/>
              </a:rPr>
              <a:t>一个加工</a:t>
            </a:r>
            <a:r>
              <a:rPr lang="zh-CN" altLang="en-US" sz="2800" dirty="0">
                <a:effectLst>
                  <a:outerShdw blurRad="38100" dist="38100" dir="2700000" algn="tl">
                    <a:srgbClr val="C0C0C0"/>
                  </a:outerShdw>
                </a:effectLst>
                <a:ea typeface="仿宋_GB2312" pitchFamily="49" charset="-122"/>
              </a:rPr>
              <a:t>，它代表被开发系统。它的输入流是该系统的输入数据，输出流是系统所输出数据</a:t>
            </a:r>
          </a:p>
          <a:p>
            <a:pPr eaLnBrk="0" hangingPunct="0">
              <a:lnSpc>
                <a:spcPct val="115000"/>
              </a:lnSpc>
              <a:spcBef>
                <a:spcPct val="20000"/>
              </a:spcBef>
              <a:buFontTx/>
              <a:buChar char="•"/>
              <a:defRPr/>
            </a:pPr>
            <a:r>
              <a:rPr lang="zh-CN" altLang="en-US" sz="2800" dirty="0">
                <a:solidFill>
                  <a:srgbClr val="FF0000"/>
                </a:solidFill>
                <a:effectLst>
                  <a:outerShdw blurRad="38100" dist="38100" dir="2700000" algn="tl">
                    <a:srgbClr val="C0C0C0"/>
                  </a:outerShdw>
                </a:effectLst>
                <a:ea typeface="仿宋_GB2312" pitchFamily="49" charset="-122"/>
              </a:rPr>
              <a:t>底层流图</a:t>
            </a:r>
            <a:r>
              <a:rPr lang="zh-CN" altLang="en-US" sz="2800" dirty="0">
                <a:effectLst>
                  <a:outerShdw blurRad="38100" dist="38100" dir="2700000" algn="tl">
                    <a:srgbClr val="C0C0C0"/>
                  </a:outerShdw>
                </a:effectLst>
                <a:ea typeface="仿宋_GB2312" pitchFamily="49" charset="-122"/>
              </a:rPr>
              <a:t>是指其</a:t>
            </a:r>
            <a:r>
              <a:rPr lang="zh-CN" altLang="en-US" sz="2800" dirty="0">
                <a:solidFill>
                  <a:srgbClr val="0000FF"/>
                </a:solidFill>
                <a:effectLst>
                  <a:outerShdw blurRad="38100" dist="38100" dir="2700000" algn="tl">
                    <a:srgbClr val="C0C0C0"/>
                  </a:outerShdw>
                </a:effectLst>
                <a:ea typeface="仿宋_GB2312" pitchFamily="49" charset="-122"/>
              </a:rPr>
              <a:t>加工不需再做分解</a:t>
            </a:r>
            <a:r>
              <a:rPr lang="zh-CN" altLang="en-US" sz="2800" dirty="0">
                <a:effectLst>
                  <a:outerShdw blurRad="38100" dist="38100" dir="2700000" algn="tl">
                    <a:srgbClr val="C0C0C0"/>
                  </a:outerShdw>
                </a:effectLst>
                <a:ea typeface="仿宋_GB2312" pitchFamily="49" charset="-122"/>
              </a:rPr>
              <a:t>的数据流图，它处在最底层</a:t>
            </a:r>
          </a:p>
          <a:p>
            <a:pPr eaLnBrk="0" hangingPunct="0">
              <a:lnSpc>
                <a:spcPct val="115000"/>
              </a:lnSpc>
              <a:spcBef>
                <a:spcPct val="20000"/>
              </a:spcBef>
              <a:buFontTx/>
              <a:buChar char="•"/>
              <a:defRPr/>
            </a:pPr>
            <a:r>
              <a:rPr lang="zh-CN" altLang="en-US" sz="2800" dirty="0">
                <a:solidFill>
                  <a:srgbClr val="FF0000"/>
                </a:solidFill>
                <a:effectLst>
                  <a:outerShdw blurRad="38100" dist="38100" dir="2700000" algn="tl">
                    <a:srgbClr val="C0C0C0"/>
                  </a:outerShdw>
                </a:effectLst>
                <a:ea typeface="仿宋_GB2312" pitchFamily="49" charset="-122"/>
              </a:rPr>
              <a:t>中间层流图</a:t>
            </a:r>
            <a:r>
              <a:rPr lang="zh-CN" altLang="en-US" sz="2800" dirty="0">
                <a:effectLst>
                  <a:outerShdw blurRad="38100" dist="38100" dir="2700000" algn="tl">
                    <a:srgbClr val="C0C0C0"/>
                  </a:outerShdw>
                </a:effectLst>
                <a:ea typeface="仿宋_GB2312" pitchFamily="49" charset="-122"/>
              </a:rPr>
              <a:t>则表示</a:t>
            </a:r>
            <a:r>
              <a:rPr lang="zh-CN" altLang="en-US" sz="2800" dirty="0">
                <a:solidFill>
                  <a:srgbClr val="0000FF"/>
                </a:solidFill>
                <a:effectLst>
                  <a:outerShdw blurRad="38100" dist="38100" dir="2700000" algn="tl">
                    <a:srgbClr val="C0C0C0"/>
                  </a:outerShdw>
                </a:effectLst>
                <a:ea typeface="仿宋_GB2312" pitchFamily="49" charset="-122"/>
              </a:rPr>
              <a:t>对其上层父图的细化</a:t>
            </a:r>
            <a:r>
              <a:rPr lang="zh-CN" altLang="en-US" sz="2800" dirty="0">
                <a:effectLst>
                  <a:outerShdw blurRad="38100" dist="38100" dir="2700000" algn="tl">
                    <a:srgbClr val="C0C0C0"/>
                  </a:outerShdw>
                </a:effectLst>
                <a:ea typeface="仿宋_GB2312" pitchFamily="49" charset="-122"/>
              </a:rPr>
              <a:t>。它的每一加工可能继续细化，形成子图。</a:t>
            </a:r>
          </a:p>
        </p:txBody>
      </p:sp>
      <p:sp>
        <p:nvSpPr>
          <p:cNvPr id="482312" name="Rectangle 8"/>
          <p:cNvSpPr>
            <a:spLocks noChangeArrowheads="1"/>
          </p:cNvSpPr>
          <p:nvPr/>
        </p:nvSpPr>
        <p:spPr bwMode="auto">
          <a:xfrm>
            <a:off x="250825" y="476250"/>
            <a:ext cx="85693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chemeClr val="tx2"/>
                </a:solidFill>
                <a:effectLst>
                  <a:outerShdw blurRad="38100" dist="38100" dir="2700000" algn="tl">
                    <a:srgbClr val="C0C0C0"/>
                  </a:outerShdw>
                </a:effectLst>
                <a:ea typeface="仿宋_GB2312" pitchFamily="49" charset="-122"/>
              </a:rPr>
              <a:t>分层数据流图遵循的原则：</a:t>
            </a:r>
          </a:p>
          <a:p>
            <a:pPr>
              <a:defRPr/>
            </a:pPr>
            <a:r>
              <a:rPr lang="zh-CN" altLang="en-US" sz="2800" b="1" dirty="0">
                <a:solidFill>
                  <a:schemeClr val="tx2"/>
                </a:solidFill>
                <a:effectLst>
                  <a:outerShdw blurRad="38100" dist="38100" dir="2700000" algn="tl">
                    <a:srgbClr val="C0C0C0"/>
                  </a:outerShdw>
                </a:effectLst>
                <a:ea typeface="仿宋_GB2312" pitchFamily="49" charset="-122"/>
              </a:rPr>
              <a:t>        </a:t>
            </a:r>
            <a:r>
              <a:rPr lang="zh-CN" altLang="en-US" sz="2800" b="1" dirty="0">
                <a:solidFill>
                  <a:srgbClr val="00B0F0"/>
                </a:solidFill>
                <a:effectLst>
                  <a:outerShdw blurRad="38100" dist="38100" dir="2700000" algn="tl">
                    <a:srgbClr val="C0C0C0"/>
                  </a:outerShdw>
                </a:effectLst>
                <a:ea typeface="仿宋_GB2312" pitchFamily="49" charset="-122"/>
              </a:rPr>
              <a:t>只须考虑系统必须完成的基本逻辑功能，完全不需要考虑如何具体的实现这些功能</a:t>
            </a:r>
            <a:r>
              <a:rPr lang="zh-CN" altLang="en-US" sz="2800" b="1" dirty="0">
                <a:solidFill>
                  <a:schemeClr val="tx2"/>
                </a:solidFill>
                <a:effectLst>
                  <a:outerShdw blurRad="38100" dist="38100" dir="2700000" algn="tl">
                    <a:srgbClr val="C0C0C0"/>
                  </a:outerShdw>
                </a:effectLst>
                <a:ea typeface="仿宋_GB2312" pitchFamily="49" charset="-122"/>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body" idx="4294967295"/>
          </p:nvPr>
        </p:nvSpPr>
        <p:spPr bwMode="auto">
          <a:xfrm>
            <a:off x="250825" y="476250"/>
            <a:ext cx="8569325" cy="50403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buFontTx/>
              <a:buNone/>
              <a:defRPr/>
            </a:pPr>
            <a:r>
              <a:rPr lang="zh-CN" altLang="en-US" dirty="0">
                <a:solidFill>
                  <a:schemeClr val="tx2"/>
                </a:solidFill>
                <a:effectLst>
                  <a:outerShdw blurRad="38100" dist="38100" dir="2700000" algn="tl">
                    <a:srgbClr val="C0C0C0"/>
                  </a:outerShdw>
                </a:effectLst>
                <a:ea typeface="仿宋_GB2312" pitchFamily="49" charset="-122"/>
              </a:rPr>
              <a:t>画出分层数据流图</a:t>
            </a:r>
            <a:br>
              <a:rPr lang="zh-CN" altLang="en-US" dirty="0">
                <a:solidFill>
                  <a:schemeClr val="tx2"/>
                </a:solidFill>
                <a:effectLst>
                  <a:outerShdw blurRad="38100" dist="38100" dir="2700000" algn="tl">
                    <a:srgbClr val="C0C0C0"/>
                  </a:outerShdw>
                </a:effectLst>
                <a:ea typeface="仿宋_GB2312" pitchFamily="49" charset="-122"/>
              </a:rPr>
            </a:br>
            <a:r>
              <a:rPr lang="zh-CN" altLang="en-US" dirty="0">
                <a:solidFill>
                  <a:schemeClr val="tx2"/>
                </a:solidFill>
                <a:effectLst>
                  <a:outerShdw blurRad="38100" dist="38100" dir="2700000" algn="tl">
                    <a:srgbClr val="C0C0C0"/>
                  </a:outerShdw>
                </a:effectLst>
                <a:ea typeface="仿宋_GB2312" pitchFamily="49" charset="-122"/>
              </a:rPr>
              <a:t>从系统的基本模型，逐层地对系统进行分解。直到所有的处理都足够简单，不必再分解为止。具体步骤如下：</a:t>
            </a:r>
            <a:r>
              <a:rPr lang="zh-CN" altLang="en-US" sz="3600" dirty="0"/>
              <a:t> </a:t>
            </a:r>
          </a:p>
          <a:p>
            <a:pPr>
              <a:defRPr/>
            </a:pPr>
            <a:r>
              <a:rPr lang="zh-CN" altLang="en-US" dirty="0">
                <a:solidFill>
                  <a:schemeClr val="tx2"/>
                </a:solidFill>
                <a:effectLst>
                  <a:outerShdw blurRad="38100" dist="38100" dir="2700000" algn="tl">
                    <a:srgbClr val="C0C0C0"/>
                  </a:outerShdw>
                </a:effectLst>
                <a:highlight>
                  <a:srgbClr val="00FF00"/>
                </a:highlight>
                <a:ea typeface="仿宋_GB2312" pitchFamily="49" charset="-122"/>
              </a:rPr>
              <a:t>画出系统的输入与输出</a:t>
            </a:r>
          </a:p>
          <a:p>
            <a:pPr>
              <a:defRPr/>
            </a:pPr>
            <a:r>
              <a:rPr lang="zh-CN" altLang="en-US" dirty="0">
                <a:solidFill>
                  <a:schemeClr val="tx2"/>
                </a:solidFill>
                <a:effectLst>
                  <a:outerShdw blurRad="38100" dist="38100" dir="2700000" algn="tl">
                    <a:srgbClr val="C0C0C0"/>
                  </a:outerShdw>
                </a:effectLst>
                <a:highlight>
                  <a:srgbClr val="00FF00"/>
                </a:highlight>
                <a:ea typeface="仿宋_GB2312" pitchFamily="49" charset="-122"/>
              </a:rPr>
              <a:t>画出系统的内部</a:t>
            </a:r>
          </a:p>
          <a:p>
            <a:pPr>
              <a:defRPr/>
            </a:pPr>
            <a:r>
              <a:rPr lang="zh-CN" altLang="en-US" dirty="0">
                <a:solidFill>
                  <a:schemeClr val="tx2"/>
                </a:solidFill>
                <a:effectLst>
                  <a:outerShdw blurRad="38100" dist="38100" dir="2700000" algn="tl">
                    <a:srgbClr val="C0C0C0"/>
                  </a:outerShdw>
                </a:effectLst>
                <a:highlight>
                  <a:srgbClr val="00FF00"/>
                </a:highlight>
                <a:ea typeface="仿宋_GB2312" pitchFamily="49" charset="-122"/>
              </a:rPr>
              <a:t>对图和处理编号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136525" y="117475"/>
            <a:ext cx="5227638" cy="706438"/>
          </a:xfrm>
          <a:prstGeom prst="rect">
            <a:avLst/>
          </a:prstGeom>
          <a:solidFill>
            <a:srgbClr val="FFFFFF"/>
          </a:solidFill>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2800" dirty="0"/>
              <a:t>2.2  </a:t>
            </a:r>
            <a:r>
              <a:rPr lang="zh-CN" altLang="en-US" sz="2800" dirty="0">
                <a:solidFill>
                  <a:srgbClr val="C00000"/>
                </a:solidFill>
              </a:rPr>
              <a:t>可行性研究的目的和任务</a:t>
            </a:r>
          </a:p>
        </p:txBody>
      </p:sp>
      <p:sp>
        <p:nvSpPr>
          <p:cNvPr id="5123" name="Rectangle 3"/>
          <p:cNvSpPr>
            <a:spLocks noGrp="1" noChangeArrowheads="1"/>
          </p:cNvSpPr>
          <p:nvPr>
            <p:ph type="body" idx="4294967295"/>
          </p:nvPr>
        </p:nvSpPr>
        <p:spPr bwMode="auto">
          <a:xfrm>
            <a:off x="323850" y="692150"/>
            <a:ext cx="8569325" cy="20589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eaLnBrk="1" hangingPunct="1">
              <a:lnSpc>
                <a:spcPct val="150000"/>
              </a:lnSpc>
              <a:buClr>
                <a:srgbClr val="FF66CC"/>
              </a:buClr>
              <a:buFont typeface="Wingdings" pitchFamily="2" charset="2"/>
              <a:buNone/>
            </a:pPr>
            <a:r>
              <a:rPr lang="en-US" altLang="zh-CN" sz="2600" b="0" dirty="0">
                <a:solidFill>
                  <a:srgbClr val="3333FF"/>
                </a:solidFill>
                <a:latin typeface="华文中宋" pitchFamily="2" charset="-122"/>
                <a:ea typeface="华文中宋" pitchFamily="2" charset="-122"/>
              </a:rPr>
              <a:t>1.</a:t>
            </a:r>
            <a:r>
              <a:rPr lang="zh-CN" altLang="en-US" sz="2600" b="0" dirty="0">
                <a:solidFill>
                  <a:srgbClr val="3333FF"/>
                </a:solidFill>
                <a:latin typeface="华文中宋" pitchFamily="2" charset="-122"/>
                <a:ea typeface="华文中宋" pitchFamily="2" charset="-122"/>
              </a:rPr>
              <a:t>目的</a:t>
            </a:r>
            <a:r>
              <a:rPr lang="zh-CN" altLang="en-US" sz="2600" b="0" dirty="0">
                <a:latin typeface="华文中宋" pitchFamily="2" charset="-122"/>
                <a:ea typeface="华文中宋" pitchFamily="2" charset="-122"/>
              </a:rPr>
              <a:t>    </a:t>
            </a:r>
          </a:p>
          <a:p>
            <a:pPr marL="0" indent="0" eaLnBrk="1" hangingPunct="1">
              <a:lnSpc>
                <a:spcPct val="115000"/>
              </a:lnSpc>
              <a:spcBef>
                <a:spcPct val="0"/>
              </a:spcBef>
              <a:buFontTx/>
              <a:buNone/>
            </a:pPr>
            <a:r>
              <a:rPr lang="zh-CN" altLang="en-US" sz="2600" b="0" dirty="0">
                <a:latin typeface="华文中宋" pitchFamily="2" charset="-122"/>
                <a:ea typeface="华文中宋" pitchFamily="2" charset="-122"/>
              </a:rPr>
              <a:t>    </a:t>
            </a:r>
            <a:r>
              <a:rPr lang="zh-CN" altLang="en-US" sz="2600" b="0" dirty="0">
                <a:solidFill>
                  <a:srgbClr val="00B0F0"/>
                </a:solidFill>
                <a:latin typeface="华文中宋" pitchFamily="2" charset="-122"/>
                <a:ea typeface="华文中宋" pitchFamily="2" charset="-122"/>
              </a:rPr>
              <a:t>可行性研究是在问题定义之后进行的</a:t>
            </a:r>
            <a:r>
              <a:rPr lang="zh-CN" altLang="en-US" sz="2600" b="0" dirty="0">
                <a:latin typeface="华文中宋" pitchFamily="2" charset="-122"/>
                <a:ea typeface="华文中宋" pitchFamily="2" charset="-122"/>
              </a:rPr>
              <a:t>，它是软件定义时期的</a:t>
            </a:r>
            <a:r>
              <a:rPr lang="zh-CN" altLang="en-US" sz="2600" b="0" dirty="0">
                <a:solidFill>
                  <a:srgbClr val="00B0F0"/>
                </a:solidFill>
                <a:latin typeface="华文中宋" pitchFamily="2" charset="-122"/>
                <a:ea typeface="华文中宋" pitchFamily="2" charset="-122"/>
              </a:rPr>
              <a:t>第二个阶段</a:t>
            </a:r>
            <a:r>
              <a:rPr lang="zh-CN" altLang="en-US" sz="2600" b="0" dirty="0">
                <a:latin typeface="华文中宋" pitchFamily="2" charset="-122"/>
                <a:ea typeface="华文中宋" pitchFamily="2" charset="-122"/>
              </a:rPr>
              <a:t>。可行性研究的目的是明确</a:t>
            </a:r>
            <a:r>
              <a:rPr lang="zh-CN" altLang="en-US" sz="2600" b="0" dirty="0">
                <a:solidFill>
                  <a:srgbClr val="0070C0"/>
                </a:solidFill>
                <a:latin typeface="华文中宋" pitchFamily="2" charset="-122"/>
                <a:ea typeface="华文中宋" pitchFamily="2" charset="-122"/>
              </a:rPr>
              <a:t>“问题是否能够解决”和“是否值得去解决”</a:t>
            </a:r>
            <a:r>
              <a:rPr lang="zh-CN" altLang="en-US" sz="2600" b="0" dirty="0">
                <a:latin typeface="华文中宋" pitchFamily="2" charset="-122"/>
                <a:ea typeface="华文中宋" pitchFamily="2" charset="-122"/>
              </a:rPr>
              <a:t>。</a:t>
            </a:r>
          </a:p>
        </p:txBody>
      </p:sp>
      <p:sp>
        <p:nvSpPr>
          <p:cNvPr id="450567" name="Rectangle 7"/>
          <p:cNvSpPr>
            <a:spLocks noChangeArrowheads="1"/>
          </p:cNvSpPr>
          <p:nvPr/>
        </p:nvSpPr>
        <p:spPr bwMode="auto">
          <a:xfrm>
            <a:off x="144463" y="4868863"/>
            <a:ext cx="88201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600" dirty="0">
                <a:latin typeface="华文中宋" pitchFamily="2" charset="-122"/>
                <a:ea typeface="华文中宋" pitchFamily="2" charset="-122"/>
              </a:rPr>
              <a:t>       需分析几种主要的可能解法的利弊，从而判断为开发系统所定的目标和规模是否能够实现，新系统完成后所能带来的效益是否大到值得投资开发这个系统的程度。</a:t>
            </a:r>
          </a:p>
        </p:txBody>
      </p:sp>
      <p:sp>
        <p:nvSpPr>
          <p:cNvPr id="450569" name="Rectangle 9"/>
          <p:cNvSpPr>
            <a:spLocks noChangeArrowheads="1"/>
          </p:cNvSpPr>
          <p:nvPr/>
        </p:nvSpPr>
        <p:spPr bwMode="auto">
          <a:xfrm>
            <a:off x="360363" y="2852738"/>
            <a:ext cx="86042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600" dirty="0">
                <a:latin typeface="华文中宋" pitchFamily="2" charset="-122"/>
                <a:ea typeface="华文中宋" pitchFamily="2" charset="-122"/>
              </a:rPr>
              <a:t>   </a:t>
            </a:r>
            <a:r>
              <a:rPr lang="zh-CN" altLang="en-US" sz="2600" b="1" dirty="0">
                <a:highlight>
                  <a:srgbClr val="FFFF00"/>
                </a:highlight>
                <a:latin typeface="华文中宋" pitchFamily="2" charset="-122"/>
                <a:ea typeface="华文中宋" pitchFamily="2" charset="-122"/>
              </a:rPr>
              <a:t>可行性研究阶段不是解决问题，而是确定问题是否值得去解，是否有可行的解决办法</a:t>
            </a:r>
            <a:r>
              <a:rPr lang="zh-CN" altLang="en-US" sz="2600" dirty="0">
                <a:latin typeface="华文中宋" pitchFamily="2" charset="-122"/>
                <a:ea typeface="华文中宋" pitchFamily="2" charset="-122"/>
              </a:rPr>
              <a:t>。</a:t>
            </a:r>
          </a:p>
          <a:p>
            <a:pPr>
              <a:lnSpc>
                <a:spcPct val="110000"/>
              </a:lnSpc>
            </a:pPr>
            <a:r>
              <a:rPr lang="zh-CN" altLang="en-US" sz="2600" dirty="0">
                <a:latin typeface="华文中宋" pitchFamily="2" charset="-122"/>
                <a:ea typeface="华文中宋" pitchFamily="2" charset="-122"/>
              </a:rPr>
              <a:t>    怎样达到这个目的呢</a:t>
            </a:r>
            <a:r>
              <a:rPr lang="en-US" altLang="zh-CN" sz="2600" dirty="0">
                <a:latin typeface="华文中宋" pitchFamily="2" charset="-122"/>
                <a:ea typeface="华文中宋" pitchFamily="2" charset="-122"/>
              </a:rPr>
              <a:t>?  </a:t>
            </a:r>
            <a:r>
              <a:rPr lang="zh-CN" altLang="en-US" sz="2600" dirty="0">
                <a:latin typeface="华文中宋" pitchFamily="2" charset="-122"/>
                <a:ea typeface="华文中宋" pitchFamily="2" charset="-122"/>
              </a:rPr>
              <a:t>当然不能靠主观猜想而只能靠客观分析。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67"/>
                                        </p:tgtEl>
                                        <p:attrNameLst>
                                          <p:attrName>style.visibility</p:attrName>
                                        </p:attrNameLst>
                                      </p:cBhvr>
                                      <p:to>
                                        <p:strVal val="visible"/>
                                      </p:to>
                                    </p:set>
                                    <p:animEffect transition="in" filter="blinds(horizontal)">
                                      <p:cBhvr>
                                        <p:cTn id="7" dur="500"/>
                                        <p:tgtEl>
                                          <p:spTgt spid="450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69"/>
                                        </p:tgtEl>
                                        <p:attrNameLst>
                                          <p:attrName>style.visibility</p:attrName>
                                        </p:attrNameLst>
                                      </p:cBhvr>
                                      <p:to>
                                        <p:strVal val="visible"/>
                                      </p:to>
                                    </p:set>
                                    <p:animEffect transition="in" filter="blinds(horizontal)">
                                      <p:cBhvr>
                                        <p:cTn id="12" dur="500"/>
                                        <p:tgtEl>
                                          <p:spTgt spid="450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p:bldP spid="45056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ChangeArrowheads="1"/>
          </p:cNvSpPr>
          <p:nvPr/>
        </p:nvSpPr>
        <p:spPr bwMode="auto">
          <a:xfrm>
            <a:off x="179388" y="714375"/>
            <a:ext cx="8713787" cy="534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0000"/>
              </a:lnSpc>
              <a:spcBef>
                <a:spcPct val="20000"/>
              </a:spcBef>
              <a:buFontTx/>
              <a:buChar char="•"/>
            </a:pPr>
            <a:r>
              <a:rPr lang="zh-CN" altLang="en-US" sz="2800" b="1">
                <a:latin typeface="楷体_GB2312" pitchFamily="49" charset="-122"/>
                <a:ea typeface="楷体_GB2312" pitchFamily="49" charset="-122"/>
              </a:rPr>
              <a:t>画出系统的输入与输出</a:t>
            </a:r>
            <a:br>
              <a:rPr lang="zh-CN" altLang="en-US" sz="2800" b="1">
                <a:latin typeface="楷体_GB2312" pitchFamily="49" charset="-122"/>
                <a:ea typeface="楷体_GB2312" pitchFamily="49" charset="-122"/>
              </a:rPr>
            </a:br>
            <a:r>
              <a:rPr lang="zh-CN" altLang="en-US" sz="2800">
                <a:latin typeface="楷体_GB2312" pitchFamily="49" charset="-122"/>
                <a:ea typeface="楷体_GB2312" pitchFamily="49" charset="-122"/>
              </a:rPr>
              <a:t>把整个系统看成是一个处理，根据系统从外界的哪些源点接受哪些数据流，以及系统的哪些数据流送到外界的哪些终点</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汇点，从而画出系统的输入和输出图。这张图称为顶层图。</a:t>
            </a:r>
          </a:p>
          <a:p>
            <a:pPr eaLnBrk="0" hangingPunct="0">
              <a:lnSpc>
                <a:spcPct val="110000"/>
              </a:lnSpc>
              <a:spcBef>
                <a:spcPct val="20000"/>
              </a:spcBef>
              <a:buFontTx/>
              <a:buChar char="•"/>
            </a:pPr>
            <a:r>
              <a:rPr lang="zh-CN" altLang="en-US" sz="2800" b="1">
                <a:latin typeface="楷体_GB2312" pitchFamily="49" charset="-122"/>
                <a:ea typeface="楷体_GB2312" pitchFamily="49" charset="-122"/>
              </a:rPr>
              <a:t>画出系统的内部</a:t>
            </a:r>
            <a:br>
              <a:rPr lang="zh-CN" altLang="en-US" sz="2800" b="1">
                <a:latin typeface="楷体_GB2312" pitchFamily="49" charset="-122"/>
                <a:ea typeface="楷体_GB2312" pitchFamily="49" charset="-122"/>
              </a:rPr>
            </a:br>
            <a:r>
              <a:rPr lang="zh-CN" altLang="en-US" sz="2800">
                <a:latin typeface="楷体_GB2312" pitchFamily="49" charset="-122"/>
                <a:ea typeface="楷体_GB2312" pitchFamily="49" charset="-122"/>
              </a:rPr>
              <a:t>将顶层图的处理分解成若干个处理，并用数据流将这些处理连接起来，使得顶层图中的输入数据流经一连串的处理后变换成顶层的输出数据流，这张图称为</a:t>
            </a:r>
            <a:r>
              <a:rPr lang="en-US" altLang="zh-CN" sz="2800">
                <a:latin typeface="楷体_GB2312" pitchFamily="49" charset="-122"/>
                <a:ea typeface="楷体_GB2312" pitchFamily="49" charset="-122"/>
              </a:rPr>
              <a:t>0</a:t>
            </a:r>
            <a:r>
              <a:rPr lang="zh-CN" altLang="en-US" sz="2800">
                <a:latin typeface="楷体_GB2312" pitchFamily="49" charset="-122"/>
                <a:ea typeface="楷体_GB2312" pitchFamily="49" charset="-122"/>
              </a:rPr>
              <a:t>层图。从一个处理画出一张数据流图的过程就是对这个处理的分解过程。处理方法如下：</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ChangeArrowheads="1"/>
          </p:cNvSpPr>
          <p:nvPr/>
        </p:nvSpPr>
        <p:spPr bwMode="auto">
          <a:xfrm>
            <a:off x="179388" y="836613"/>
            <a:ext cx="8713787"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 typeface="Wingdings" pitchFamily="2" charset="2"/>
              <a:buChar char="Ø"/>
            </a:pPr>
            <a:r>
              <a:rPr lang="zh-CN" altLang="en-US" sz="2800" b="1" dirty="0">
                <a:ea typeface="楷体_GB2312" pitchFamily="49" charset="-122"/>
              </a:rPr>
              <a:t>在数据流的组成或值发生变化的地方画一个处理，这个处理功能就是实现这一变化；也可以根据系统的功能确定处理。</a:t>
            </a:r>
          </a:p>
          <a:p>
            <a:pPr eaLnBrk="0" hangingPunct="0">
              <a:spcBef>
                <a:spcPct val="20000"/>
              </a:spcBef>
              <a:buFont typeface="Wingdings" pitchFamily="2" charset="2"/>
              <a:buChar char="Ø"/>
            </a:pPr>
            <a:r>
              <a:rPr lang="zh-CN" altLang="en-US" sz="2800" b="1" dirty="0">
                <a:ea typeface="楷体_GB2312" pitchFamily="49" charset="-122"/>
              </a:rPr>
              <a:t>当用户把若干数据看作一个单位来处理（这些数据一起到达，一起处理）时，可把这些数据看成一个数据流。通常可以把实际工作中的单据作为一个数据流。</a:t>
            </a:r>
          </a:p>
          <a:p>
            <a:pPr eaLnBrk="0" hangingPunct="0">
              <a:spcBef>
                <a:spcPct val="20000"/>
              </a:spcBef>
              <a:buFont typeface="Wingdings" pitchFamily="2" charset="2"/>
              <a:buChar char="Ø"/>
            </a:pPr>
            <a:r>
              <a:rPr lang="zh-CN" altLang="en-US" sz="2800" b="1" dirty="0">
                <a:ea typeface="楷体_GB2312" pitchFamily="49" charset="-122"/>
              </a:rPr>
              <a:t>对于一些以后某个时间要使用的数据可以组织为一个数据存储（文件）。</a:t>
            </a:r>
          </a:p>
        </p:txBody>
      </p:sp>
      <p:sp>
        <p:nvSpPr>
          <p:cNvPr id="43011" name="Rectangle 7"/>
          <p:cNvSpPr>
            <a:spLocks noChangeArrowheads="1"/>
          </p:cNvSpPr>
          <p:nvPr/>
        </p:nvSpPr>
        <p:spPr bwMode="auto">
          <a:xfrm>
            <a:off x="268943" y="4869160"/>
            <a:ext cx="82438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 typeface="Wingdings" pitchFamily="2" charset="2"/>
              <a:buChar char="Ø"/>
            </a:pPr>
            <a:r>
              <a:rPr lang="zh-CN" altLang="en-US" sz="2800" b="1" dirty="0">
                <a:latin typeface="楷体_GB2312" pitchFamily="49" charset="-122"/>
                <a:ea typeface="楷体_GB2312" pitchFamily="49" charset="-122"/>
              </a:rPr>
              <a:t>分解的步子应大致均匀，保持同步扩展。每一处理每次可分为</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至</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个子处理，最多不要超出</a:t>
            </a:r>
            <a:r>
              <a:rPr lang="en-US" altLang="zh-CN" sz="2800" b="1" dirty="0">
                <a:latin typeface="楷体_GB2312" pitchFamily="49" charset="-122"/>
                <a:ea typeface="楷体_GB2312" pitchFamily="49" charset="-122"/>
              </a:rPr>
              <a:t>7</a:t>
            </a:r>
            <a:r>
              <a:rPr lang="zh-CN" altLang="en-US" sz="2800" b="1" dirty="0">
                <a:latin typeface="楷体_GB2312" pitchFamily="49" charset="-122"/>
                <a:ea typeface="楷体_GB2312" pitchFamily="49" charset="-122"/>
              </a:rPr>
              <a:t>个。</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4034" name="Rectangle 8"/>
          <p:cNvSpPr>
            <a:spLocks noChangeArrowheads="1"/>
          </p:cNvSpPr>
          <p:nvPr/>
        </p:nvSpPr>
        <p:spPr bwMode="auto">
          <a:xfrm>
            <a:off x="34925" y="44450"/>
            <a:ext cx="8929688"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楷体_GB2312" pitchFamily="49" charset="-122"/>
                <a:ea typeface="楷体_GB2312" pitchFamily="49" charset="-122"/>
              </a:rPr>
              <a:t>对图和处理编号</a:t>
            </a:r>
            <a:br>
              <a:rPr lang="zh-CN" altLang="en-US" b="1">
                <a:latin typeface="楷体_GB2312" pitchFamily="49" charset="-122"/>
                <a:ea typeface="楷体_GB2312" pitchFamily="49" charset="-122"/>
              </a:rPr>
            </a:br>
            <a:r>
              <a:rPr lang="zh-CN" altLang="en-US">
                <a:latin typeface="楷体_GB2312" pitchFamily="49" charset="-122"/>
                <a:ea typeface="楷体_GB2312" pitchFamily="49" charset="-122"/>
              </a:rPr>
              <a:t>对于一个软件系统，其数据流图可能有许多层，第一层又有许多张图，为了区分不同的处理和不同层次的数据流图，我们应该对每张图和每个处理进行编号，以利于管理。</a:t>
            </a:r>
          </a:p>
        </p:txBody>
      </p:sp>
      <p:sp>
        <p:nvSpPr>
          <p:cNvPr id="488458" name="Rectangle 10"/>
          <p:cNvSpPr>
            <a:spLocks noChangeArrowheads="1"/>
          </p:cNvSpPr>
          <p:nvPr/>
        </p:nvSpPr>
        <p:spPr bwMode="auto">
          <a:xfrm>
            <a:off x="179388" y="1866900"/>
            <a:ext cx="8569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 typeface="Wingdings" pitchFamily="2" charset="2"/>
              <a:buChar char="Ø"/>
            </a:pPr>
            <a:r>
              <a:rPr lang="zh-CN" altLang="en-US" b="1">
                <a:latin typeface="楷体_GB2312" pitchFamily="49" charset="-122"/>
                <a:ea typeface="楷体_GB2312" pitchFamily="49" charset="-122"/>
              </a:rPr>
              <a:t>父图与子图</a:t>
            </a:r>
            <a:r>
              <a:rPr lang="zh-CN" altLang="en-US">
                <a:latin typeface="楷体_GB2312" pitchFamily="49" charset="-122"/>
                <a:ea typeface="楷体_GB2312" pitchFamily="49" charset="-122"/>
              </a:rPr>
              <a:t>　假定分层数据流图里的某张图（图</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）中的某个处理可用另一张图（图</a:t>
            </a:r>
            <a:r>
              <a:rPr lang="en-US" altLang="zh-CN">
                <a:latin typeface="楷体_GB2312" pitchFamily="49" charset="-122"/>
                <a:ea typeface="楷体_GB2312" pitchFamily="49" charset="-122"/>
              </a:rPr>
              <a:t>B</a:t>
            </a:r>
            <a:r>
              <a:rPr lang="zh-CN" altLang="en-US">
                <a:latin typeface="楷体_GB2312" pitchFamily="49" charset="-122"/>
                <a:ea typeface="楷体_GB2312" pitchFamily="49" charset="-122"/>
              </a:rPr>
              <a:t>）来分解，我们称图</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是图</a:t>
            </a:r>
            <a:r>
              <a:rPr lang="en-US" altLang="zh-CN">
                <a:latin typeface="楷体_GB2312" pitchFamily="49" charset="-122"/>
                <a:ea typeface="楷体_GB2312" pitchFamily="49" charset="-122"/>
              </a:rPr>
              <a:t>B</a:t>
            </a:r>
            <a:r>
              <a:rPr lang="zh-CN" altLang="en-US">
                <a:latin typeface="楷体_GB2312" pitchFamily="49" charset="-122"/>
                <a:ea typeface="楷体_GB2312" pitchFamily="49" charset="-122"/>
              </a:rPr>
              <a:t>的父图，图</a:t>
            </a:r>
            <a:r>
              <a:rPr lang="en-US" altLang="zh-CN">
                <a:latin typeface="楷体_GB2312" pitchFamily="49" charset="-122"/>
                <a:ea typeface="楷体_GB2312" pitchFamily="49" charset="-122"/>
              </a:rPr>
              <a:t>B</a:t>
            </a:r>
            <a:r>
              <a:rPr lang="zh-CN" altLang="en-US">
                <a:latin typeface="楷体_GB2312" pitchFamily="49" charset="-122"/>
                <a:ea typeface="楷体_GB2312" pitchFamily="49" charset="-122"/>
              </a:rPr>
              <a:t>称为图</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的子图。在一张图中，有些处理需要进一步分解，有些处理则不必分解。因此，如果父图中有</a:t>
            </a:r>
            <a:r>
              <a:rPr lang="en-US" altLang="zh-CN">
                <a:latin typeface="楷体_GB2312" pitchFamily="49" charset="-122"/>
                <a:ea typeface="楷体_GB2312" pitchFamily="49" charset="-122"/>
              </a:rPr>
              <a:t>n</a:t>
            </a:r>
            <a:r>
              <a:rPr lang="zh-CN" altLang="en-US">
                <a:latin typeface="楷体_GB2312" pitchFamily="49" charset="-122"/>
                <a:ea typeface="楷体_GB2312" pitchFamily="49" charset="-122"/>
              </a:rPr>
              <a:t>个处理，那么它可以有</a:t>
            </a:r>
            <a:r>
              <a:rPr lang="en-US" altLang="zh-CN">
                <a:latin typeface="楷体_GB2312" pitchFamily="49" charset="-122"/>
                <a:ea typeface="楷体_GB2312" pitchFamily="49" charset="-122"/>
              </a:rPr>
              <a:t>0</a:t>
            </a:r>
            <a:r>
              <a:rPr lang="zh-CN" altLang="en-US">
                <a:latin typeface="楷体_GB2312" pitchFamily="49" charset="-122"/>
                <a:ea typeface="楷体_GB2312" pitchFamily="49" charset="-122"/>
              </a:rPr>
              <a:t>至</a:t>
            </a:r>
            <a:r>
              <a:rPr lang="en-US" altLang="zh-CN">
                <a:latin typeface="楷体_GB2312" pitchFamily="49" charset="-122"/>
                <a:ea typeface="楷体_GB2312" pitchFamily="49" charset="-122"/>
              </a:rPr>
              <a:t>n</a:t>
            </a:r>
            <a:r>
              <a:rPr lang="zh-CN" altLang="en-US">
                <a:latin typeface="楷体_GB2312" pitchFamily="49" charset="-122"/>
                <a:ea typeface="楷体_GB2312" pitchFamily="49" charset="-122"/>
              </a:rPr>
              <a:t>张子图（这些子图位于同一层），但每张子图仅有唯一的父图与之对应。</a:t>
            </a:r>
          </a:p>
        </p:txBody>
      </p:sp>
      <p:sp>
        <p:nvSpPr>
          <p:cNvPr id="488460" name="Rectangle 12"/>
          <p:cNvSpPr>
            <a:spLocks noChangeArrowheads="1"/>
          </p:cNvSpPr>
          <p:nvPr/>
        </p:nvSpPr>
        <p:spPr bwMode="auto">
          <a:xfrm>
            <a:off x="250825" y="4459288"/>
            <a:ext cx="87137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 typeface="Wingdings" pitchFamily="2" charset="2"/>
              <a:buChar char="Ø"/>
            </a:pPr>
            <a:r>
              <a:rPr lang="zh-CN" altLang="en-US" b="1" dirty="0">
                <a:latin typeface="楷体_GB2312" pitchFamily="49" charset="-122"/>
                <a:ea typeface="楷体_GB2312" pitchFamily="49" charset="-122"/>
              </a:rPr>
              <a:t>编号</a:t>
            </a:r>
            <a:r>
              <a:rPr lang="zh-CN" altLang="en-US" dirty="0">
                <a:latin typeface="楷体_GB2312" pitchFamily="49" charset="-122"/>
                <a:ea typeface="楷体_GB2312" pitchFamily="49" charset="-122"/>
              </a:rPr>
              <a:t>　</a:t>
            </a:r>
            <a:r>
              <a:rPr lang="zh-CN" altLang="en-US" dirty="0">
                <a:solidFill>
                  <a:srgbClr val="00B0F0"/>
                </a:solidFill>
                <a:latin typeface="楷体_GB2312" pitchFamily="49" charset="-122"/>
                <a:ea typeface="楷体_GB2312" pitchFamily="49" charset="-122"/>
              </a:rPr>
              <a:t>顶层图只能一张，图中的处理只有一个</a:t>
            </a:r>
            <a:r>
              <a:rPr lang="zh-CN" altLang="en-US" dirty="0">
                <a:latin typeface="楷体_GB2312" pitchFamily="49" charset="-122"/>
                <a:ea typeface="楷体_GB2312" pitchFamily="49" charset="-122"/>
              </a:rPr>
              <a:t>，编号为</a:t>
            </a:r>
            <a:r>
              <a:rPr lang="en-US" altLang="zh-CN" dirty="0">
                <a:latin typeface="楷体_GB2312" pitchFamily="49" charset="-122"/>
                <a:ea typeface="楷体_GB2312" pitchFamily="49" charset="-122"/>
              </a:rPr>
              <a:t>0</a:t>
            </a:r>
            <a:r>
              <a:rPr lang="zh-CN" altLang="en-US" dirty="0">
                <a:latin typeface="楷体_GB2312" pitchFamily="49" charset="-122"/>
                <a:ea typeface="楷体_GB2312" pitchFamily="49" charset="-122"/>
              </a:rPr>
              <a:t>层；</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层子图中的处理号分别是</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en-US" altLang="zh-CN" dirty="0">
                <a:latin typeface="宋体" pitchFamily="2" charset="-122"/>
                <a:ea typeface="楷体_GB2312" pitchFamily="49" charset="-122"/>
              </a:rPr>
              <a:t>…</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a:t>
            </a:r>
            <a:r>
              <a:rPr lang="zh-CN" altLang="en-US" dirty="0">
                <a:solidFill>
                  <a:srgbClr val="00B0F0"/>
                </a:solidFill>
                <a:latin typeface="楷体_GB2312" pitchFamily="49" charset="-122"/>
                <a:ea typeface="楷体_GB2312" pitchFamily="49" charset="-122"/>
              </a:rPr>
              <a:t>子图号就是父图中被分解的处理号</a:t>
            </a:r>
            <a:r>
              <a:rPr lang="zh-CN" altLang="en-US" dirty="0">
                <a:latin typeface="楷体_GB2312" pitchFamily="49" charset="-122"/>
                <a:ea typeface="楷体_GB2312" pitchFamily="49" charset="-122"/>
              </a:rPr>
              <a:t>；</a:t>
            </a:r>
            <a:r>
              <a:rPr lang="zh-CN" altLang="en-US" dirty="0">
                <a:solidFill>
                  <a:srgbClr val="00B0F0"/>
                </a:solidFill>
                <a:latin typeface="楷体_GB2312" pitchFamily="49" charset="-122"/>
                <a:ea typeface="楷体_GB2312" pitchFamily="49" charset="-122"/>
              </a:rPr>
              <a:t>子图中的处理号由子图号、圆点、序号组成</a:t>
            </a:r>
            <a:r>
              <a:rPr lang="zh-CN" altLang="en-US" dirty="0">
                <a:latin typeface="楷体_GB2312" pitchFamily="49" charset="-122"/>
                <a:ea typeface="楷体_GB2312" pitchFamily="49" charset="-122"/>
              </a:rPr>
              <a:t>。如某图中的某处理号为</a:t>
            </a:r>
            <a:r>
              <a:rPr lang="en-US" altLang="zh-CN" dirty="0">
                <a:latin typeface="楷体_GB2312" pitchFamily="49" charset="-122"/>
                <a:ea typeface="楷体_GB2312" pitchFamily="49" charset="-122"/>
              </a:rPr>
              <a:t>2.4.2</a:t>
            </a:r>
            <a:r>
              <a:rPr lang="zh-CN" altLang="en-US" dirty="0">
                <a:latin typeface="楷体_GB2312" pitchFamily="49" charset="-122"/>
                <a:ea typeface="楷体_GB2312" pitchFamily="49" charset="-122"/>
              </a:rPr>
              <a:t>，这个处理分解出来的子图号就是图</a:t>
            </a:r>
            <a:r>
              <a:rPr lang="en-US" altLang="zh-CN" dirty="0">
                <a:latin typeface="楷体_GB2312" pitchFamily="49" charset="-122"/>
                <a:ea typeface="楷体_GB2312" pitchFamily="49" charset="-122"/>
              </a:rPr>
              <a:t>2.4.2</a:t>
            </a:r>
            <a:r>
              <a:rPr lang="zh-CN" altLang="en-US" dirty="0">
                <a:latin typeface="楷体_GB2312" pitchFamily="49" charset="-122"/>
                <a:ea typeface="楷体_GB2312" pitchFamily="49" charset="-122"/>
              </a:rPr>
              <a:t>，子图中的处理号分别为</a:t>
            </a:r>
            <a:r>
              <a:rPr lang="en-US" altLang="zh-CN" dirty="0">
                <a:latin typeface="楷体_GB2312" pitchFamily="49" charset="-122"/>
                <a:ea typeface="楷体_GB2312" pitchFamily="49" charset="-122"/>
              </a:rPr>
              <a:t>2.4.2.1</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2.4.2.2</a:t>
            </a:r>
            <a:r>
              <a:rPr lang="zh-CN" altLang="en-US" dirty="0">
                <a:latin typeface="楷体_GB2312" pitchFamily="49" charset="-122"/>
                <a:ea typeface="楷体_GB2312" pitchFamily="49" charset="-122"/>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458"/>
                                        </p:tgtEl>
                                        <p:attrNameLst>
                                          <p:attrName>style.visibility</p:attrName>
                                        </p:attrNameLst>
                                      </p:cBhvr>
                                      <p:to>
                                        <p:strVal val="visible"/>
                                      </p:to>
                                    </p:set>
                                    <p:animEffect transition="in" filter="blinds(horizontal)">
                                      <p:cBhvr>
                                        <p:cTn id="7" dur="500"/>
                                        <p:tgtEl>
                                          <p:spTgt spid="488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8460"/>
                                        </p:tgtEl>
                                        <p:attrNameLst>
                                          <p:attrName>style.visibility</p:attrName>
                                        </p:attrNameLst>
                                      </p:cBhvr>
                                      <p:to>
                                        <p:strVal val="visible"/>
                                      </p:to>
                                    </p:set>
                                    <p:animEffect transition="in" filter="blinds(horizontal)">
                                      <p:cBhvr>
                                        <p:cTn id="12" dur="500"/>
                                        <p:tgtEl>
                                          <p:spTgt spid="48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8" grpId="0"/>
      <p:bldP spid="48846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subTitle" idx="4294967295"/>
          </p:nvPr>
        </p:nvSpPr>
        <p:spPr bwMode="auto">
          <a:xfrm>
            <a:off x="250825" y="620713"/>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3200" b="0" dirty="0">
                <a:solidFill>
                  <a:srgbClr val="0000FF"/>
                </a:solidFill>
                <a:latin typeface="华文中宋" pitchFamily="2" charset="-122"/>
                <a:ea typeface="华文中宋" pitchFamily="2" charset="-122"/>
              </a:rPr>
              <a:t>4.</a:t>
            </a:r>
            <a:r>
              <a:rPr lang="zh-CN" altLang="en-US" sz="3200" b="0" dirty="0">
                <a:solidFill>
                  <a:srgbClr val="0000FF"/>
                </a:solidFill>
                <a:latin typeface="华文中宋" pitchFamily="2" charset="-122"/>
                <a:ea typeface="华文中宋" pitchFamily="2" charset="-122"/>
              </a:rPr>
              <a:t>例子</a:t>
            </a:r>
          </a:p>
          <a:p>
            <a:pPr marL="287338" indent="-6350" eaLnBrk="1" hangingPunct="1">
              <a:buFontTx/>
              <a:buNone/>
            </a:pPr>
            <a:endParaRPr lang="zh-CN" altLang="en-US" sz="2000" b="0" dirty="0">
              <a:solidFill>
                <a:srgbClr val="800000"/>
              </a:solidFill>
              <a:latin typeface="华文中宋" pitchFamily="2" charset="-122"/>
              <a:ea typeface="华文中宋" pitchFamily="2" charset="-122"/>
            </a:endParaRPr>
          </a:p>
          <a:p>
            <a:pPr marL="287338" indent="-6350" eaLnBrk="1" hangingPunct="1">
              <a:buFontTx/>
              <a:buNone/>
            </a:pPr>
            <a:r>
              <a:rPr lang="zh-CN" altLang="en-US" b="0" dirty="0">
                <a:solidFill>
                  <a:srgbClr val="800000"/>
                </a:solidFill>
                <a:latin typeface="华文中宋" pitchFamily="2" charset="-122"/>
                <a:ea typeface="华文中宋" pitchFamily="2" charset="-122"/>
              </a:rPr>
              <a:t>【问题陈述】</a:t>
            </a:r>
          </a:p>
          <a:p>
            <a:pPr marL="287338" indent="-6350" eaLnBrk="1" hangingPunct="1">
              <a:lnSpc>
                <a:spcPct val="150000"/>
              </a:lnSpc>
              <a:buFontTx/>
              <a:buNone/>
            </a:pPr>
            <a:r>
              <a:rPr lang="zh-CN" altLang="en-US" sz="2400" b="0" dirty="0">
                <a:latin typeface="华文中宋" pitchFamily="2" charset="-122"/>
                <a:ea typeface="华文中宋" pitchFamily="2" charset="-122"/>
              </a:rPr>
              <a:t>       某家工厂的采购部每天需要</a:t>
            </a:r>
            <a:r>
              <a:rPr lang="zh-CN" altLang="en-US" sz="2400" b="0" dirty="0">
                <a:solidFill>
                  <a:srgbClr val="800000"/>
                </a:solidFill>
                <a:latin typeface="华文中宋" pitchFamily="2" charset="-122"/>
                <a:ea typeface="华文中宋" pitchFamily="2" charset="-122"/>
              </a:rPr>
              <a:t>一张定货报表</a:t>
            </a:r>
            <a:r>
              <a:rPr lang="zh-CN" altLang="en-US" sz="2400" b="0" dirty="0">
                <a:latin typeface="华文中宋" pitchFamily="2" charset="-122"/>
                <a:ea typeface="华文中宋" pitchFamily="2" charset="-122"/>
              </a:rPr>
              <a:t>，报表按零件编号排序，表中列出所有需要再次定货的零件。对于每个需要再次定货的零件应该列出下述数据：</a:t>
            </a:r>
            <a:r>
              <a:rPr lang="zh-CN" altLang="en-US" sz="2400" b="0" dirty="0">
                <a:solidFill>
                  <a:srgbClr val="00B0F0"/>
                </a:solidFill>
                <a:latin typeface="华文中宋" pitchFamily="2" charset="-122"/>
                <a:ea typeface="华文中宋" pitchFamily="2" charset="-122"/>
              </a:rPr>
              <a:t>零件编号，零件名称，定货数量，目前价格，主要供应者，次要供应者</a:t>
            </a:r>
            <a:r>
              <a:rPr lang="zh-CN" altLang="en-US" sz="2400" b="0" dirty="0">
                <a:latin typeface="华文中宋" pitchFamily="2" charset="-122"/>
                <a:ea typeface="华文中宋" pitchFamily="2" charset="-122"/>
              </a:rPr>
              <a:t>。零件入库或出库称为</a:t>
            </a:r>
            <a:r>
              <a:rPr lang="zh-CN" altLang="en-US" sz="2400" b="0" dirty="0">
                <a:solidFill>
                  <a:srgbClr val="800000"/>
                </a:solidFill>
                <a:latin typeface="华文中宋" pitchFamily="2" charset="-122"/>
                <a:ea typeface="华文中宋" pitchFamily="2" charset="-122"/>
              </a:rPr>
              <a:t>事务</a:t>
            </a:r>
            <a:r>
              <a:rPr lang="zh-CN" altLang="en-US" sz="2400" b="0" dirty="0">
                <a:latin typeface="华文中宋" pitchFamily="2" charset="-122"/>
                <a:ea typeface="华文中宋" pitchFamily="2" charset="-122"/>
              </a:rPr>
              <a:t>，通过</a:t>
            </a:r>
            <a:r>
              <a:rPr lang="en-US" altLang="zh-CN" sz="2400" b="0" dirty="0">
                <a:latin typeface="华文中宋" pitchFamily="2" charset="-122"/>
                <a:ea typeface="华文中宋" pitchFamily="2" charset="-122"/>
              </a:rPr>
              <a:t>CRT</a:t>
            </a:r>
            <a:r>
              <a:rPr lang="zh-CN" altLang="en-US" sz="2400" b="0" dirty="0">
                <a:latin typeface="华文中宋" pitchFamily="2" charset="-122"/>
                <a:ea typeface="华文中宋" pitchFamily="2" charset="-122"/>
              </a:rPr>
              <a:t>终端把事务报告给定货系统。当某种零件的库存量少于库存量临界值时就要再次定货。</a:t>
            </a:r>
          </a:p>
          <a:p>
            <a:pPr marL="287338" indent="-6350" eaLnBrk="1" hangingPunct="1">
              <a:lnSpc>
                <a:spcPct val="150000"/>
              </a:lnSpc>
              <a:buFontTx/>
              <a:buNone/>
            </a:pPr>
            <a:r>
              <a:rPr kumimoji="1" lang="zh-CN" altLang="en-US" sz="2400" b="0" dirty="0">
                <a:latin typeface="华文中宋" pitchFamily="2" charset="-122"/>
                <a:ea typeface="华文中宋" pitchFamily="2" charset="-122"/>
              </a:rPr>
              <a:t>      请给出该系统定货情况的数据流图。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33363"/>
            <a:ext cx="8964612" cy="62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4294967295"/>
          </p:nvPr>
        </p:nvSpPr>
        <p:spPr bwMode="auto">
          <a:xfrm>
            <a:off x="250825" y="476250"/>
            <a:ext cx="8382000" cy="3240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solidFill>
                  <a:srgbClr val="800000"/>
                </a:solidFill>
                <a:latin typeface="华文中宋" pitchFamily="2" charset="-122"/>
                <a:ea typeface="华文中宋" pitchFamily="2" charset="-122"/>
              </a:rPr>
              <a:t>【分析】</a:t>
            </a:r>
          </a:p>
          <a:p>
            <a:pPr marL="287338" indent="-6350" eaLnBrk="1" hangingPunct="1">
              <a:buFontTx/>
              <a:buNone/>
            </a:pPr>
            <a:r>
              <a:rPr kumimoji="1" lang="zh-CN" altLang="en-US" sz="2400" b="0">
                <a:latin typeface="华文中宋" pitchFamily="2" charset="-122"/>
                <a:ea typeface="华文中宋" pitchFamily="2" charset="-122"/>
              </a:rPr>
              <a:t>  数据流图有</a:t>
            </a:r>
            <a:r>
              <a:rPr kumimoji="1" lang="en-US" altLang="zh-CN" sz="2400" b="0">
                <a:latin typeface="华文中宋" pitchFamily="2" charset="-122"/>
                <a:ea typeface="华文中宋" pitchFamily="2" charset="-122"/>
              </a:rPr>
              <a:t>4</a:t>
            </a:r>
            <a:r>
              <a:rPr kumimoji="1" lang="zh-CN" altLang="en-US" sz="2400" b="0">
                <a:latin typeface="华文中宋" pitchFamily="2" charset="-122"/>
                <a:ea typeface="华文中宋" pitchFamily="2" charset="-122"/>
              </a:rPr>
              <a:t>种成分：源点或终点，处理，数据存储，数据流。</a:t>
            </a:r>
          </a:p>
          <a:p>
            <a:pPr marL="287338" indent="-6350" eaLnBrk="1" hangingPunct="1">
              <a:lnSpc>
                <a:spcPct val="150000"/>
              </a:lnSpc>
              <a:buFontTx/>
              <a:buNone/>
            </a:pPr>
            <a:r>
              <a:rPr lang="zh-CN" altLang="en-US" sz="2400">
                <a:solidFill>
                  <a:srgbClr val="0000FF"/>
                </a:solidFill>
                <a:latin typeface="华文中宋" pitchFamily="2" charset="-122"/>
                <a:ea typeface="华文中宋" pitchFamily="2" charset="-122"/>
              </a:rPr>
              <a:t> </a:t>
            </a:r>
            <a:r>
              <a:rPr kumimoji="1" lang="zh-CN" altLang="en-US" sz="2400" b="0">
                <a:latin typeface="华文中宋" pitchFamily="2" charset="-122"/>
                <a:ea typeface="华文中宋" pitchFamily="2" charset="-122"/>
              </a:rPr>
              <a:t>1）根据问题的陈述，把整个数据处理过程看作一个加工，它的输入数据和输出数据实际上反映了本系统与外界环境的接口。如下所示：</a:t>
            </a:r>
            <a:endParaRPr kumimoji="1" lang="zh-CN" altLang="en-US" sz="2400">
              <a:latin typeface="华文中宋" pitchFamily="2" charset="-122"/>
              <a:ea typeface="华文中宋" pitchFamily="2" charset="-122"/>
            </a:endParaRPr>
          </a:p>
        </p:txBody>
      </p:sp>
      <p:pic>
        <p:nvPicPr>
          <p:cNvPr id="47107" name="Picture 5" descr="rj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735388"/>
            <a:ext cx="53213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5"/>
          <p:cNvSpPr>
            <a:spLocks noChangeArrowheads="1"/>
          </p:cNvSpPr>
          <p:nvPr/>
        </p:nvSpPr>
        <p:spPr bwMode="auto">
          <a:xfrm>
            <a:off x="2627313" y="5708650"/>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t>系统数据流图（顶层图）</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50825" y="1628775"/>
            <a:ext cx="83820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spcBef>
                <a:spcPct val="20000"/>
              </a:spcBef>
            </a:pPr>
            <a:r>
              <a:rPr kumimoji="1" lang="zh-CN" altLang="en-US" dirty="0">
                <a:latin typeface="华文中宋" pitchFamily="2" charset="-122"/>
                <a:ea typeface="华文中宋" pitchFamily="2" charset="-122"/>
              </a:rPr>
              <a:t>  考虑</a:t>
            </a:r>
            <a:r>
              <a:rPr kumimoji="1" lang="zh-CN" altLang="en-US" dirty="0">
                <a:solidFill>
                  <a:srgbClr val="800000"/>
                </a:solidFill>
                <a:latin typeface="华文中宋" pitchFamily="2" charset="-122"/>
                <a:ea typeface="华文中宋" pitchFamily="2" charset="-122"/>
              </a:rPr>
              <a:t>数据的源点和终点</a:t>
            </a:r>
            <a:r>
              <a:rPr kumimoji="1" lang="zh-CN" altLang="en-US" dirty="0">
                <a:latin typeface="华文中宋" pitchFamily="2" charset="-122"/>
                <a:ea typeface="华文中宋" pitchFamily="2" charset="-122"/>
              </a:rPr>
              <a:t>。根据问题的陈述， “采购部每天需要一张定货报表”，“通过放在仓库中的</a:t>
            </a:r>
            <a:r>
              <a:rPr kumimoji="1" lang="en-US" altLang="zh-CN" dirty="0">
                <a:latin typeface="华文中宋" pitchFamily="2" charset="-122"/>
                <a:ea typeface="华文中宋" pitchFamily="2" charset="-122"/>
              </a:rPr>
              <a:t>CRT</a:t>
            </a:r>
            <a:r>
              <a:rPr kumimoji="1" lang="zh-CN" altLang="en-US" dirty="0">
                <a:latin typeface="华文中宋" pitchFamily="2" charset="-122"/>
                <a:ea typeface="华文中宋" pitchFamily="2" charset="-122"/>
              </a:rPr>
              <a:t>终端把事务报告给定货系统”，所以采购员是数据终点，而仓库管理员是数据源点。</a:t>
            </a:r>
          </a:p>
          <a:p>
            <a:pPr marL="287338" indent="-6350">
              <a:spcBef>
                <a:spcPct val="20000"/>
              </a:spcBef>
            </a:pPr>
            <a:r>
              <a:rPr kumimoji="1" lang="zh-CN" altLang="en-US" dirty="0">
                <a:latin typeface="华文中宋" pitchFamily="2" charset="-122"/>
                <a:ea typeface="华文中宋" pitchFamily="2" charset="-122"/>
              </a:rPr>
              <a:t>   考虑</a:t>
            </a:r>
            <a:r>
              <a:rPr kumimoji="1" lang="zh-CN" altLang="en-US" dirty="0">
                <a:solidFill>
                  <a:srgbClr val="800000"/>
                </a:solidFill>
                <a:latin typeface="华文中宋" pitchFamily="2" charset="-122"/>
                <a:ea typeface="华文中宋" pitchFamily="2" charset="-122"/>
              </a:rPr>
              <a:t>处理</a:t>
            </a:r>
            <a:r>
              <a:rPr kumimoji="1" lang="zh-CN" altLang="en-US" dirty="0">
                <a:latin typeface="华文中宋" pitchFamily="2" charset="-122"/>
                <a:ea typeface="华文中宋" pitchFamily="2" charset="-122"/>
              </a:rPr>
              <a:t>。再一次阅读问题描述，“采购部需要报表”，显然他们还没有这种报表，因此必须有一个用于产生报表的处理。事务的后果是改变零件库存量，然而任何改变数据的操作都是处理，因此对事务进行的加工是另一个处理。这两个处理暂时放在“订货系统”中，等待进一步细化。</a:t>
            </a:r>
          </a:p>
        </p:txBody>
      </p:sp>
      <p:pic>
        <p:nvPicPr>
          <p:cNvPr id="48131" name="Picture 5" descr="rj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0"/>
            <a:ext cx="53213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6"/>
          <p:cNvSpPr>
            <a:spLocks noChangeArrowheads="1"/>
          </p:cNvSpPr>
          <p:nvPr/>
        </p:nvSpPr>
        <p:spPr bwMode="auto">
          <a:xfrm>
            <a:off x="395288" y="5481638"/>
            <a:ext cx="84248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a:latin typeface="华文中宋" pitchFamily="2" charset="-122"/>
                <a:ea typeface="华文中宋" pitchFamily="2" charset="-122"/>
              </a:rPr>
              <a:t>   考虑</a:t>
            </a:r>
            <a:r>
              <a:rPr kumimoji="1" lang="zh-CN" altLang="en-US">
                <a:solidFill>
                  <a:srgbClr val="800000"/>
                </a:solidFill>
                <a:latin typeface="华文中宋" pitchFamily="2" charset="-122"/>
                <a:ea typeface="华文中宋" pitchFamily="2" charset="-122"/>
              </a:rPr>
              <a:t>数据流</a:t>
            </a:r>
            <a:r>
              <a:rPr kumimoji="1" lang="zh-CN" altLang="en-US">
                <a:latin typeface="华文中宋" pitchFamily="2" charset="-122"/>
                <a:ea typeface="华文中宋" pitchFamily="2" charset="-122"/>
              </a:rPr>
              <a:t>。系统把定货报表送给采购部，因此定货报表是一个数据流；事务需要从仓库送到系统中，显然事务是另一个数据流。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4294967295"/>
          </p:nvPr>
        </p:nvSpPr>
        <p:spPr bwMode="auto">
          <a:xfrm>
            <a:off x="323850" y="509588"/>
            <a:ext cx="8382000" cy="18399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eaLnBrk="1" hangingPunct="1">
              <a:lnSpc>
                <a:spcPct val="130000"/>
              </a:lnSpc>
              <a:spcBef>
                <a:spcPct val="50000"/>
              </a:spcBef>
              <a:buFontTx/>
              <a:buNone/>
            </a:pPr>
            <a:r>
              <a:rPr kumimoji="1" lang="zh-CN" altLang="en-US" sz="2400" b="0" dirty="0">
                <a:latin typeface="华文中宋" pitchFamily="2" charset="-122"/>
                <a:ea typeface="华文中宋" pitchFamily="2" charset="-122"/>
              </a:rPr>
              <a:t>2）对问题进行细化。经过分析后的数据流图如图所示：</a:t>
            </a:r>
          </a:p>
          <a:p>
            <a:pPr marL="287338" indent="-6350" algn="just" eaLnBrk="1" hangingPunct="1">
              <a:lnSpc>
                <a:spcPct val="130000"/>
              </a:lnSpc>
              <a:spcBef>
                <a:spcPct val="50000"/>
              </a:spcBef>
              <a:buFontTx/>
              <a:buNone/>
            </a:pPr>
            <a:r>
              <a:rPr kumimoji="1" lang="zh-CN" altLang="en-US" sz="2400" b="0" dirty="0">
                <a:latin typeface="华文中宋" pitchFamily="2" charset="-122"/>
                <a:ea typeface="华文中宋" pitchFamily="2" charset="-122"/>
              </a:rPr>
              <a:t>在订货系统中包含两个处理，在这里细化。</a:t>
            </a:r>
          </a:p>
        </p:txBody>
      </p:sp>
      <p:grpSp>
        <p:nvGrpSpPr>
          <p:cNvPr id="49155" name="Group 6"/>
          <p:cNvGrpSpPr>
            <a:grpSpLocks/>
          </p:cNvGrpSpPr>
          <p:nvPr/>
        </p:nvGrpSpPr>
        <p:grpSpPr bwMode="auto">
          <a:xfrm>
            <a:off x="1403350" y="2376488"/>
            <a:ext cx="6143625" cy="3644900"/>
            <a:chOff x="1170" y="1724"/>
            <a:chExt cx="3870" cy="2296"/>
          </a:xfrm>
        </p:grpSpPr>
        <p:pic>
          <p:nvPicPr>
            <p:cNvPr id="49156" name="Picture 5" descr="rj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 y="1724"/>
              <a:ext cx="3870" cy="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1973" y="2251"/>
              <a:ext cx="1996" cy="1224"/>
            </a:xfrm>
            <a:prstGeom prst="ellipse">
              <a:avLst/>
            </a:prstGeom>
            <a:noFill/>
            <a:ln w="57150">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800000"/>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subTitle" idx="4294967295"/>
          </p:nvPr>
        </p:nvSpPr>
        <p:spPr bwMode="auto">
          <a:xfrm>
            <a:off x="323850" y="509588"/>
            <a:ext cx="8382000" cy="2559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eaLnBrk="1" hangingPunct="1">
              <a:lnSpc>
                <a:spcPct val="130000"/>
              </a:lnSpc>
              <a:spcBef>
                <a:spcPct val="50000"/>
              </a:spcBef>
              <a:buFontTx/>
              <a:buNone/>
            </a:pPr>
            <a:r>
              <a:rPr kumimoji="1" lang="zh-CN" altLang="en-US" sz="2400" b="0" dirty="0">
                <a:latin typeface="华文中宋" pitchFamily="2" charset="-122"/>
                <a:ea typeface="华文中宋" pitchFamily="2" charset="-122"/>
              </a:rPr>
              <a:t>细化后的</a:t>
            </a:r>
            <a:r>
              <a:rPr kumimoji="1" lang="en-US" altLang="zh-CN" sz="2400" b="0" dirty="0">
                <a:latin typeface="华文中宋" pitchFamily="2" charset="-122"/>
                <a:ea typeface="华文中宋" pitchFamily="2" charset="-122"/>
              </a:rPr>
              <a:t>DFD</a:t>
            </a:r>
            <a:r>
              <a:rPr kumimoji="1" lang="zh-CN" altLang="en-US" sz="2400" b="0" dirty="0">
                <a:latin typeface="华文中宋" pitchFamily="2" charset="-122"/>
                <a:ea typeface="华文中宋" pitchFamily="2" charset="-122"/>
              </a:rPr>
              <a:t>中还增加了两个</a:t>
            </a:r>
            <a:r>
              <a:rPr kumimoji="1" lang="zh-CN" altLang="en-US" sz="2400" b="0" dirty="0">
                <a:solidFill>
                  <a:srgbClr val="800000"/>
                </a:solidFill>
                <a:latin typeface="华文中宋" pitchFamily="2" charset="-122"/>
                <a:ea typeface="华文中宋" pitchFamily="2" charset="-122"/>
              </a:rPr>
              <a:t>数据存储</a:t>
            </a:r>
            <a:r>
              <a:rPr kumimoji="1" lang="zh-CN" altLang="en-US" sz="2400" b="0" dirty="0">
                <a:latin typeface="华文中宋" pitchFamily="2" charset="-122"/>
                <a:ea typeface="华文中宋" pitchFamily="2" charset="-122"/>
              </a:rPr>
              <a:t>。处理事务需要存储“库存清单”；还需要存储一个“订货信息”，因为产生报表和处理事务这两个处理不同时进行</a:t>
            </a:r>
            <a:r>
              <a:rPr kumimoji="1" lang="en-US" altLang="zh-CN" sz="2400" b="0" dirty="0">
                <a:latin typeface="华文中宋" pitchFamily="2" charset="-122"/>
                <a:ea typeface="华文中宋" pitchFamily="2" charset="-122"/>
              </a:rPr>
              <a:t>——</a:t>
            </a:r>
            <a:r>
              <a:rPr kumimoji="1" lang="zh-CN" altLang="en-US" sz="2400" b="0" dirty="0">
                <a:latin typeface="华文中宋" pitchFamily="2" charset="-122"/>
                <a:ea typeface="华文中宋" pitchFamily="2" charset="-122"/>
              </a:rPr>
              <a:t>每当有一个事务发生时立即处理它，然而每天只产生一次定货报表。因此，用来产生定货报表的数据必须存放一段时间。</a:t>
            </a:r>
          </a:p>
        </p:txBody>
      </p:sp>
      <p:grpSp>
        <p:nvGrpSpPr>
          <p:cNvPr id="50179" name="Group 6"/>
          <p:cNvGrpSpPr>
            <a:grpSpLocks/>
          </p:cNvGrpSpPr>
          <p:nvPr/>
        </p:nvGrpSpPr>
        <p:grpSpPr bwMode="auto">
          <a:xfrm>
            <a:off x="1547813" y="3097213"/>
            <a:ext cx="6143625" cy="3644900"/>
            <a:chOff x="975" y="1951"/>
            <a:chExt cx="3870" cy="2296"/>
          </a:xfrm>
        </p:grpSpPr>
        <p:pic>
          <p:nvPicPr>
            <p:cNvPr id="50180" name="Picture 5" descr="rj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1951"/>
              <a:ext cx="3870" cy="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Oval 5"/>
            <p:cNvSpPr>
              <a:spLocks noChangeArrowheads="1"/>
            </p:cNvSpPr>
            <p:nvPr/>
          </p:nvSpPr>
          <p:spPr bwMode="auto">
            <a:xfrm>
              <a:off x="1746" y="2478"/>
              <a:ext cx="1996" cy="1224"/>
            </a:xfrm>
            <a:prstGeom prst="ellipse">
              <a:avLst/>
            </a:prstGeom>
            <a:noFill/>
            <a:ln w="57150">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800000"/>
                </a:solidFil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subTitle" idx="4294967295"/>
          </p:nvPr>
        </p:nvSpPr>
        <p:spPr bwMode="auto">
          <a:xfrm>
            <a:off x="323850" y="476250"/>
            <a:ext cx="8382000" cy="2487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eaLnBrk="1" hangingPunct="1">
              <a:lnSpc>
                <a:spcPct val="130000"/>
              </a:lnSpc>
              <a:spcBef>
                <a:spcPct val="50000"/>
              </a:spcBef>
              <a:buFontTx/>
              <a:buNone/>
            </a:pPr>
            <a:r>
              <a:rPr kumimoji="1" lang="zh-CN" altLang="en-US" sz="2400" b="0" dirty="0">
                <a:latin typeface="华文中宋" pitchFamily="2" charset="-122"/>
                <a:ea typeface="华文中宋" pitchFamily="2" charset="-122"/>
              </a:rPr>
              <a:t>如果缺货，则提供定货信息，同时，还要验证库存中是否有所购货的零件编号，零件名称，定货数量，目前价格，主要供应者，次要供应者。所以在</a:t>
            </a:r>
            <a:r>
              <a:rPr kumimoji="1" lang="en-US" altLang="zh-CN" sz="2400" b="0" dirty="0">
                <a:latin typeface="华文中宋" pitchFamily="2" charset="-122"/>
                <a:ea typeface="华文中宋" pitchFamily="2" charset="-122"/>
              </a:rPr>
              <a:t>D1</a:t>
            </a:r>
            <a:r>
              <a:rPr kumimoji="1" lang="zh-CN" altLang="en-US" sz="2400" b="0" dirty="0">
                <a:latin typeface="华文中宋" pitchFamily="2" charset="-122"/>
                <a:ea typeface="华文中宋" pitchFamily="2" charset="-122"/>
              </a:rPr>
              <a:t>，</a:t>
            </a:r>
            <a:r>
              <a:rPr kumimoji="1" lang="en-US" altLang="zh-CN" sz="2400" b="0" dirty="0">
                <a:latin typeface="华文中宋" pitchFamily="2" charset="-122"/>
                <a:ea typeface="华文中宋" pitchFamily="2" charset="-122"/>
              </a:rPr>
              <a:t>1</a:t>
            </a:r>
            <a:r>
              <a:rPr kumimoji="1" lang="zh-CN" altLang="en-US" sz="2400" b="0" dirty="0">
                <a:latin typeface="华文中宋" pitchFamily="2" charset="-122"/>
                <a:ea typeface="华文中宋" pitchFamily="2" charset="-122"/>
              </a:rPr>
              <a:t>，</a:t>
            </a:r>
            <a:r>
              <a:rPr kumimoji="1" lang="en-US" altLang="zh-CN" sz="2400" b="0" dirty="0">
                <a:latin typeface="华文中宋" pitchFamily="2" charset="-122"/>
                <a:ea typeface="华文中宋" pitchFamily="2" charset="-122"/>
              </a:rPr>
              <a:t>D2</a:t>
            </a:r>
            <a:r>
              <a:rPr kumimoji="1" lang="zh-CN" altLang="en-US" sz="2400" b="0" dirty="0">
                <a:latin typeface="华文中宋" pitchFamily="2" charset="-122"/>
                <a:ea typeface="华文中宋" pitchFamily="2" charset="-122"/>
              </a:rPr>
              <a:t>之间会有数据流。每天的订货信息送去产生订货报表也是一个数据流，</a:t>
            </a:r>
            <a:r>
              <a:rPr kumimoji="1" lang="en-US" altLang="zh-CN" sz="2400" b="0" dirty="0">
                <a:latin typeface="华文中宋" pitchFamily="2" charset="-122"/>
                <a:ea typeface="华文中宋" pitchFamily="2" charset="-122"/>
              </a:rPr>
              <a:t>D2</a:t>
            </a:r>
            <a:r>
              <a:rPr kumimoji="1" lang="zh-CN" altLang="en-US" sz="2400" b="0" dirty="0">
                <a:latin typeface="华文中宋" pitchFamily="2" charset="-122"/>
                <a:ea typeface="华文中宋" pitchFamily="2" charset="-122"/>
              </a:rPr>
              <a:t>→</a:t>
            </a:r>
            <a:r>
              <a:rPr kumimoji="1" lang="en-US" altLang="zh-CN" sz="2400" b="0" dirty="0">
                <a:latin typeface="华文中宋" pitchFamily="2" charset="-122"/>
                <a:ea typeface="华文中宋" pitchFamily="2" charset="-122"/>
              </a:rPr>
              <a:t>2</a:t>
            </a:r>
            <a:r>
              <a:rPr kumimoji="1" lang="zh-CN" altLang="en-US" sz="2400" b="0" dirty="0">
                <a:latin typeface="华文中宋" pitchFamily="2" charset="-122"/>
                <a:ea typeface="华文中宋" pitchFamily="2" charset="-122"/>
              </a:rPr>
              <a:t>。</a:t>
            </a:r>
          </a:p>
        </p:txBody>
      </p:sp>
      <p:pic>
        <p:nvPicPr>
          <p:cNvPr id="51203" name="Picture 5" descr="rj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024188"/>
            <a:ext cx="6143625"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Oval 5"/>
          <p:cNvSpPr>
            <a:spLocks noChangeArrowheads="1"/>
          </p:cNvSpPr>
          <p:nvPr/>
        </p:nvSpPr>
        <p:spPr bwMode="auto">
          <a:xfrm>
            <a:off x="3132138" y="3744913"/>
            <a:ext cx="3168650" cy="1943100"/>
          </a:xfrm>
          <a:prstGeom prst="ellipse">
            <a:avLst/>
          </a:prstGeom>
          <a:noFill/>
          <a:ln w="57150">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8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250825" y="981075"/>
            <a:ext cx="8713788" cy="2954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buClr>
                <a:srgbClr val="FF66CC"/>
              </a:buClr>
              <a:buFont typeface="Wingdings" pitchFamily="2" charset="2"/>
              <a:buNone/>
            </a:pPr>
            <a:r>
              <a:rPr lang="en-US" altLang="zh-CN" sz="3000" dirty="0">
                <a:solidFill>
                  <a:srgbClr val="0000FF"/>
                </a:solidFill>
                <a:latin typeface="华文中宋" pitchFamily="2" charset="-122"/>
                <a:ea typeface="华文中宋" pitchFamily="2" charset="-122"/>
              </a:rPr>
              <a:t>2.</a:t>
            </a:r>
            <a:r>
              <a:rPr lang="zh-CN" altLang="en-US" sz="3000" dirty="0">
                <a:solidFill>
                  <a:srgbClr val="0000FF"/>
                </a:solidFill>
                <a:latin typeface="华文中宋" pitchFamily="2" charset="-122"/>
                <a:ea typeface="华文中宋" pitchFamily="2" charset="-122"/>
              </a:rPr>
              <a:t>实质</a:t>
            </a:r>
            <a:endParaRPr lang="zh-CN" altLang="en-US" sz="2600" dirty="0">
              <a:latin typeface="华文中宋" pitchFamily="2" charset="-122"/>
              <a:ea typeface="华文中宋" pitchFamily="2" charset="-122"/>
            </a:endParaRPr>
          </a:p>
          <a:p>
            <a:pPr>
              <a:lnSpc>
                <a:spcPct val="110000"/>
              </a:lnSpc>
            </a:pPr>
            <a:r>
              <a:rPr lang="zh-CN" altLang="en-US" sz="2600" dirty="0">
                <a:latin typeface="华文中宋" pitchFamily="2" charset="-122"/>
                <a:ea typeface="华文中宋" pitchFamily="2" charset="-122"/>
              </a:rPr>
              <a:t>    </a:t>
            </a:r>
            <a:r>
              <a:rPr lang="zh-CN" altLang="en-US" sz="2600" dirty="0">
                <a:solidFill>
                  <a:srgbClr val="0070C0"/>
                </a:solidFill>
                <a:latin typeface="华文中宋" pitchFamily="2" charset="-122"/>
                <a:ea typeface="华文中宋" pitchFamily="2" charset="-122"/>
              </a:rPr>
              <a:t>可行性研究的实质是在高层次上做一次大大简化了的需求分析和设计。</a:t>
            </a:r>
            <a:r>
              <a:rPr lang="zh-CN" altLang="en-US" sz="2600" dirty="0">
                <a:solidFill>
                  <a:srgbClr val="FF0000"/>
                </a:solidFill>
                <a:latin typeface="华文中宋" pitchFamily="2" charset="-122"/>
                <a:ea typeface="华文中宋" pitchFamily="2" charset="-122"/>
              </a:rPr>
              <a:t>是在较高层次上以较抽象的方式进行的系统分析和设计的过程。</a:t>
            </a:r>
          </a:p>
          <a:p>
            <a:pPr>
              <a:lnSpc>
                <a:spcPct val="110000"/>
              </a:lnSpc>
            </a:pPr>
            <a:endParaRPr lang="zh-CN" altLang="en-US" sz="2600" dirty="0">
              <a:latin typeface="华文中宋" pitchFamily="2" charset="-122"/>
              <a:ea typeface="华文中宋" pitchFamily="2" charset="-122"/>
            </a:endParaRPr>
          </a:p>
          <a:p>
            <a:pPr>
              <a:lnSpc>
                <a:spcPct val="110000"/>
              </a:lnSpc>
            </a:pPr>
            <a:r>
              <a:rPr lang="zh-CN" altLang="en-US" sz="2600" dirty="0">
                <a:latin typeface="华文中宋" pitchFamily="2" charset="-122"/>
                <a:ea typeface="华文中宋" pitchFamily="2" charset="-122"/>
              </a:rPr>
              <a:t> 作为可行性研究的成果，最后要写出</a:t>
            </a:r>
            <a:r>
              <a:rPr lang="en-US" altLang="zh-CN" sz="2600" dirty="0">
                <a:solidFill>
                  <a:srgbClr val="0070C0"/>
                </a:solidFill>
                <a:latin typeface="华文中宋" pitchFamily="2" charset="-122"/>
                <a:ea typeface="华文中宋" pitchFamily="2" charset="-122"/>
              </a:rPr>
              <a:t>《</a:t>
            </a:r>
            <a:r>
              <a:rPr lang="zh-CN" altLang="en-US" sz="2600" dirty="0">
                <a:solidFill>
                  <a:srgbClr val="0070C0"/>
                </a:solidFill>
                <a:latin typeface="华文中宋" pitchFamily="2" charset="-122"/>
                <a:ea typeface="华文中宋" pitchFamily="2" charset="-122"/>
              </a:rPr>
              <a:t>可行性论证报告</a:t>
            </a:r>
            <a:r>
              <a:rPr lang="en-US" altLang="zh-CN" sz="2600" dirty="0">
                <a:solidFill>
                  <a:srgbClr val="0070C0"/>
                </a:solidFill>
                <a:latin typeface="华文中宋" pitchFamily="2" charset="-122"/>
                <a:ea typeface="华文中宋" pitchFamily="2" charset="-122"/>
              </a:rPr>
              <a:t>》</a:t>
            </a:r>
            <a:r>
              <a:rPr lang="zh-CN" altLang="en-US" sz="2600" dirty="0">
                <a:latin typeface="华文中宋" pitchFamily="2" charset="-122"/>
                <a:ea typeface="华文中宋" pitchFamily="2"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subTitle" idx="4294967295"/>
          </p:nvPr>
        </p:nvSpPr>
        <p:spPr bwMode="auto">
          <a:xfrm>
            <a:off x="323850" y="866775"/>
            <a:ext cx="8640763" cy="906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4388" indent="-533400" eaLnBrk="1" hangingPunct="1">
              <a:buFontTx/>
              <a:buNone/>
            </a:pPr>
            <a:r>
              <a:rPr kumimoji="1" lang="zh-CN" altLang="en-US" sz="2400" b="0" dirty="0">
                <a:latin typeface="华文中宋" pitchFamily="2" charset="-122"/>
                <a:ea typeface="华文中宋" pitchFamily="2" charset="-122"/>
              </a:rPr>
              <a:t>3）接下来，对“处理事务</a:t>
            </a:r>
            <a:r>
              <a:rPr kumimoji="1" lang="en-US" altLang="zh-CN" sz="2400" b="0" dirty="0">
                <a:latin typeface="华文中宋" pitchFamily="2" charset="-122"/>
                <a:ea typeface="华文中宋" pitchFamily="2" charset="-122"/>
              </a:rPr>
              <a:t>”</a:t>
            </a:r>
            <a:r>
              <a:rPr kumimoji="1" lang="zh-CN" altLang="en-US" sz="2400" b="0" dirty="0">
                <a:latin typeface="华文中宋" pitchFamily="2" charset="-122"/>
                <a:ea typeface="华文中宋" pitchFamily="2" charset="-122"/>
              </a:rPr>
              <a:t>这个功能再次分解，得进一步数据流图：</a:t>
            </a:r>
            <a:endParaRPr kumimoji="1" lang="zh-CN" altLang="en-US" sz="2400" dirty="0">
              <a:latin typeface="华文中宋" pitchFamily="2" charset="-122"/>
              <a:ea typeface="华文中宋" pitchFamily="2" charset="-122"/>
            </a:endParaRPr>
          </a:p>
        </p:txBody>
      </p:sp>
      <p:grpSp>
        <p:nvGrpSpPr>
          <p:cNvPr id="52227" name="Group 6"/>
          <p:cNvGrpSpPr>
            <a:grpSpLocks/>
          </p:cNvGrpSpPr>
          <p:nvPr/>
        </p:nvGrpSpPr>
        <p:grpSpPr bwMode="auto">
          <a:xfrm>
            <a:off x="428625" y="1785938"/>
            <a:ext cx="8158163" cy="3429000"/>
            <a:chOff x="270" y="1125"/>
            <a:chExt cx="5139" cy="2160"/>
          </a:xfrm>
        </p:grpSpPr>
        <p:pic>
          <p:nvPicPr>
            <p:cNvPr id="52228" name="Picture 5" descr="rj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 y="1125"/>
              <a:ext cx="5139"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Oval 5"/>
            <p:cNvSpPr>
              <a:spLocks noChangeArrowheads="1"/>
            </p:cNvSpPr>
            <p:nvPr/>
          </p:nvSpPr>
          <p:spPr bwMode="auto">
            <a:xfrm>
              <a:off x="1066" y="1525"/>
              <a:ext cx="2767" cy="1315"/>
            </a:xfrm>
            <a:prstGeom prst="ellipse">
              <a:avLst/>
            </a:prstGeom>
            <a:noFill/>
            <a:ln w="57150">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800000"/>
                </a:solidFil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subTitle" idx="4294967295"/>
          </p:nvPr>
        </p:nvSpPr>
        <p:spPr bwMode="auto">
          <a:xfrm>
            <a:off x="34925" y="44450"/>
            <a:ext cx="9109075" cy="3457575"/>
          </a:xfrm>
          <a:prstGeom prst="rect">
            <a:avLst/>
          </a:prstGeom>
          <a:solidFill>
            <a:schemeClr val="bg1"/>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kumimoji="1" lang="zh-CN" altLang="en-US" sz="2400" b="0">
                <a:latin typeface="华文中宋" pitchFamily="2" charset="-122"/>
                <a:ea typeface="华文中宋" pitchFamily="2" charset="-122"/>
              </a:rPr>
              <a:t>考虑通过系统的逻辑数据流：</a:t>
            </a:r>
          </a:p>
          <a:p>
            <a:pPr marL="287338" indent="-6350" eaLnBrk="1" hangingPunct="1">
              <a:buFontTx/>
              <a:buNone/>
            </a:pPr>
            <a:r>
              <a:rPr kumimoji="1" lang="zh-CN" altLang="en-US" sz="2400" b="0">
                <a:latin typeface="华文中宋" pitchFamily="2" charset="-122"/>
                <a:ea typeface="华文中宋" pitchFamily="2" charset="-122"/>
              </a:rPr>
              <a:t>   当发生一个事务时必须首先接收它，即</a:t>
            </a:r>
            <a:r>
              <a:rPr kumimoji="1" lang="en-US" altLang="zh-CN" sz="2400" b="0">
                <a:latin typeface="华文中宋" pitchFamily="2" charset="-122"/>
                <a:ea typeface="华文中宋" pitchFamily="2" charset="-122"/>
              </a:rPr>
              <a:t>1.1</a:t>
            </a:r>
            <a:r>
              <a:rPr kumimoji="1" lang="zh-CN" altLang="en-US" sz="2400" b="0">
                <a:latin typeface="华文中宋" pitchFamily="2" charset="-122"/>
                <a:ea typeface="华文中宋" pitchFamily="2" charset="-122"/>
              </a:rPr>
              <a:t>（处理）；</a:t>
            </a:r>
          </a:p>
          <a:p>
            <a:pPr marL="287338" indent="-6350" eaLnBrk="1" hangingPunct="1">
              <a:buFontTx/>
              <a:buNone/>
            </a:pPr>
            <a:r>
              <a:rPr kumimoji="1" lang="zh-CN" altLang="en-US" sz="2400" b="0">
                <a:latin typeface="华文中宋" pitchFamily="2" charset="-122"/>
                <a:ea typeface="华文中宋" pitchFamily="2" charset="-122"/>
              </a:rPr>
              <a:t>   随后按照事务的内容修改库存清单，即</a:t>
            </a:r>
            <a:r>
              <a:rPr kumimoji="1" lang="en-US" altLang="zh-CN" sz="2400" b="0">
                <a:latin typeface="华文中宋" pitchFamily="2" charset="-122"/>
                <a:ea typeface="华文中宋" pitchFamily="2" charset="-122"/>
              </a:rPr>
              <a:t>1.2 </a:t>
            </a:r>
            <a:r>
              <a:rPr kumimoji="1" lang="zh-CN" altLang="en-US" sz="2400" b="0">
                <a:latin typeface="华文中宋" pitchFamily="2" charset="-122"/>
                <a:ea typeface="华文中宋" pitchFamily="2" charset="-122"/>
              </a:rPr>
              <a:t>（处理）</a:t>
            </a:r>
            <a:r>
              <a:rPr kumimoji="1" lang="en-US" altLang="zh-CN" sz="2400" b="0">
                <a:latin typeface="华文中宋" pitchFamily="2" charset="-122"/>
                <a:ea typeface="华文中宋" pitchFamily="2" charset="-122"/>
              </a:rPr>
              <a:t> </a:t>
            </a:r>
            <a:r>
              <a:rPr kumimoji="1" lang="zh-CN" altLang="en-US" sz="2400" b="0">
                <a:latin typeface="华文中宋" pitchFamily="2" charset="-122"/>
                <a:ea typeface="华文中宋" pitchFamily="2" charset="-122"/>
              </a:rPr>
              <a:t>；</a:t>
            </a:r>
          </a:p>
          <a:p>
            <a:pPr marL="287338" indent="-6350" eaLnBrk="1" hangingPunct="1">
              <a:buFontTx/>
              <a:buNone/>
            </a:pPr>
            <a:r>
              <a:rPr kumimoji="1" lang="zh-CN" altLang="en-US" sz="2400" b="0">
                <a:latin typeface="华文中宋" pitchFamily="2" charset="-122"/>
                <a:ea typeface="华文中宋" pitchFamily="2" charset="-122"/>
              </a:rPr>
              <a:t>   最后，如果更新后的库存量少于库存量临界值时，则应该再次定货，也就是需要处理定货信息，即</a:t>
            </a:r>
            <a:r>
              <a:rPr kumimoji="1" lang="en-US" altLang="zh-CN" sz="2400" b="0">
                <a:latin typeface="华文中宋" pitchFamily="2" charset="-122"/>
                <a:ea typeface="华文中宋" pitchFamily="2" charset="-122"/>
              </a:rPr>
              <a:t>1.3 </a:t>
            </a:r>
            <a:r>
              <a:rPr kumimoji="1" lang="zh-CN" altLang="en-US" sz="2400" b="0">
                <a:latin typeface="华文中宋" pitchFamily="2" charset="-122"/>
                <a:ea typeface="华文中宋" pitchFamily="2" charset="-122"/>
              </a:rPr>
              <a:t>（处理）</a:t>
            </a:r>
            <a:r>
              <a:rPr kumimoji="1" lang="en-US" altLang="zh-CN" sz="2400" b="0">
                <a:latin typeface="华文中宋" pitchFamily="2" charset="-122"/>
                <a:ea typeface="华文中宋" pitchFamily="2" charset="-122"/>
              </a:rPr>
              <a:t> </a:t>
            </a:r>
            <a:r>
              <a:rPr kumimoji="1" lang="zh-CN" altLang="en-US" sz="2400" b="0">
                <a:latin typeface="华文中宋" pitchFamily="2" charset="-122"/>
                <a:ea typeface="华文中宋" pitchFamily="2" charset="-122"/>
              </a:rPr>
              <a:t>。</a:t>
            </a:r>
          </a:p>
          <a:p>
            <a:pPr marL="287338" indent="-6350" eaLnBrk="1" hangingPunct="1">
              <a:buFontTx/>
              <a:buNone/>
            </a:pPr>
            <a:r>
              <a:rPr kumimoji="1" lang="zh-CN" altLang="en-US" sz="2400" b="0">
                <a:latin typeface="华文中宋" pitchFamily="2" charset="-122"/>
                <a:ea typeface="华文中宋" pitchFamily="2" charset="-122"/>
              </a:rPr>
              <a:t>   因此，把“处理事务”这个功能分解为下述</a:t>
            </a:r>
            <a:r>
              <a:rPr kumimoji="1" lang="en-US" altLang="zh-CN" sz="2400" b="0">
                <a:latin typeface="华文中宋" pitchFamily="2" charset="-122"/>
                <a:ea typeface="华文中宋" pitchFamily="2" charset="-122"/>
              </a:rPr>
              <a:t>3</a:t>
            </a:r>
            <a:r>
              <a:rPr kumimoji="1" lang="zh-CN" altLang="en-US" sz="2400" b="0">
                <a:latin typeface="华文中宋" pitchFamily="2" charset="-122"/>
                <a:ea typeface="华文中宋" pitchFamily="2" charset="-122"/>
              </a:rPr>
              <a:t>个步骤，这在逻辑上是合理的：“接收事务”、“更新库存清单”和“处理定货”</a:t>
            </a:r>
            <a:r>
              <a:rPr kumimoji="1" lang="en-US" altLang="zh-CN" sz="2400" b="0">
                <a:latin typeface="华文中宋" pitchFamily="2" charset="-122"/>
                <a:ea typeface="华文中宋" pitchFamily="2" charset="-122"/>
              </a:rPr>
              <a:t> </a:t>
            </a:r>
            <a:r>
              <a:rPr kumimoji="1" lang="zh-CN" altLang="en-US" sz="2400" b="0">
                <a:latin typeface="华文中宋" pitchFamily="2" charset="-122"/>
                <a:ea typeface="华文中宋" pitchFamily="2" charset="-122"/>
              </a:rPr>
              <a:t>。</a:t>
            </a:r>
            <a:r>
              <a:rPr lang="zh-CN" altLang="en-US"/>
              <a:t>		</a:t>
            </a:r>
          </a:p>
        </p:txBody>
      </p:sp>
      <p:grpSp>
        <p:nvGrpSpPr>
          <p:cNvPr id="53251" name="Group 3"/>
          <p:cNvGrpSpPr>
            <a:grpSpLocks/>
          </p:cNvGrpSpPr>
          <p:nvPr/>
        </p:nvGrpSpPr>
        <p:grpSpPr bwMode="auto">
          <a:xfrm>
            <a:off x="428625" y="3284538"/>
            <a:ext cx="8158163" cy="3429000"/>
            <a:chOff x="270" y="1125"/>
            <a:chExt cx="5139" cy="2160"/>
          </a:xfrm>
        </p:grpSpPr>
        <p:pic>
          <p:nvPicPr>
            <p:cNvPr id="53252" name="Picture 5" descr="rj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 y="1125"/>
              <a:ext cx="5139"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Oval 5"/>
            <p:cNvSpPr>
              <a:spLocks noChangeArrowheads="1"/>
            </p:cNvSpPr>
            <p:nvPr/>
          </p:nvSpPr>
          <p:spPr bwMode="auto">
            <a:xfrm>
              <a:off x="1066" y="1525"/>
              <a:ext cx="2767" cy="1315"/>
            </a:xfrm>
            <a:prstGeom prst="ellipse">
              <a:avLst/>
            </a:prstGeom>
            <a:noFill/>
            <a:ln w="57150">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800000"/>
                </a:solidFil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50825" y="549275"/>
            <a:ext cx="86407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a:lnSpc>
                <a:spcPct val="130000"/>
              </a:lnSpc>
              <a:spcBef>
                <a:spcPct val="50000"/>
              </a:spcBef>
            </a:pPr>
            <a:r>
              <a:rPr kumimoji="1" lang="zh-CN" altLang="en-US">
                <a:latin typeface="华文中宋" pitchFamily="2" charset="-122"/>
                <a:ea typeface="华文中宋" pitchFamily="2" charset="-122"/>
              </a:rPr>
              <a:t>当进一步分解将涉及到如何具体实现一个功能时就不应该再分解了。例如“产生报表”这个功能，产生报表只不过是将存储在订货信息中的数据按一定顺序排列，再按一定格式打印出来。同理，对“接收事务”、“更新库存清单”等功能也不需要进步分解了。</a:t>
            </a:r>
            <a:endParaRPr kumimoji="1" lang="en-US" altLang="zh-CN">
              <a:latin typeface="华文中宋" pitchFamily="2" charset="-122"/>
              <a:ea typeface="华文中宋"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79388" y="0"/>
            <a:ext cx="8640762" cy="227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a:lnSpc>
                <a:spcPct val="130000"/>
              </a:lnSpc>
              <a:spcBef>
                <a:spcPct val="50000"/>
              </a:spcBef>
            </a:pPr>
            <a:r>
              <a:rPr lang="en-US" altLang="zh-CN" sz="2800">
                <a:solidFill>
                  <a:srgbClr val="800000"/>
                </a:solidFill>
                <a:latin typeface="华文中宋" pitchFamily="2" charset="-122"/>
                <a:ea typeface="华文中宋" pitchFamily="2" charset="-122"/>
              </a:rPr>
              <a:t>【</a:t>
            </a:r>
            <a:r>
              <a:rPr lang="zh-CN" altLang="en-US" sz="2800">
                <a:solidFill>
                  <a:srgbClr val="800000"/>
                </a:solidFill>
                <a:latin typeface="华文中宋" pitchFamily="2" charset="-122"/>
                <a:ea typeface="华文中宋" pitchFamily="2" charset="-122"/>
              </a:rPr>
              <a:t>注意</a:t>
            </a:r>
            <a:r>
              <a:rPr lang="en-US" altLang="zh-CN" sz="2800">
                <a:solidFill>
                  <a:srgbClr val="800000"/>
                </a:solidFill>
                <a:latin typeface="华文中宋" pitchFamily="2" charset="-122"/>
                <a:ea typeface="华文中宋" pitchFamily="2" charset="-122"/>
              </a:rPr>
              <a:t>】</a:t>
            </a:r>
          </a:p>
          <a:p>
            <a:pPr marL="287338" indent="-6350" algn="just">
              <a:lnSpc>
                <a:spcPct val="130000"/>
              </a:lnSpc>
              <a:spcBef>
                <a:spcPct val="50000"/>
              </a:spcBef>
            </a:pPr>
            <a:r>
              <a:rPr kumimoji="1" lang="en-US" altLang="zh-CN">
                <a:latin typeface="华文中宋" pitchFamily="2" charset="-122"/>
                <a:ea typeface="华文中宋" pitchFamily="2" charset="-122"/>
              </a:rPr>
              <a:t>1</a:t>
            </a:r>
            <a:r>
              <a:rPr kumimoji="1" lang="zh-CN" altLang="en-US">
                <a:latin typeface="华文中宋" pitchFamily="2" charset="-122"/>
                <a:ea typeface="华文中宋" pitchFamily="2" charset="-122"/>
              </a:rPr>
              <a:t>、当对数据流图分层细化时，必须保持信息连续性，也就是说，当把一个处理分解为一系列处理时，分解前和分解后的输入输出数据流必须相同。例如</a:t>
            </a:r>
          </a:p>
        </p:txBody>
      </p:sp>
      <p:grpSp>
        <p:nvGrpSpPr>
          <p:cNvPr id="55299" name="Group 24"/>
          <p:cNvGrpSpPr>
            <a:grpSpLocks/>
          </p:cNvGrpSpPr>
          <p:nvPr/>
        </p:nvGrpSpPr>
        <p:grpSpPr bwMode="auto">
          <a:xfrm>
            <a:off x="1835150" y="2276475"/>
            <a:ext cx="6143625" cy="3816350"/>
            <a:chOff x="1156" y="1434"/>
            <a:chExt cx="3870" cy="2404"/>
          </a:xfrm>
        </p:grpSpPr>
        <p:pic>
          <p:nvPicPr>
            <p:cNvPr id="55300" name="Picture 5" descr="rj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 y="1434"/>
              <a:ext cx="3352"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descr="rj14"/>
            <p:cNvPicPr>
              <a:picLocks noChangeAspect="1" noChangeArrowheads="1"/>
            </p:cNvPicPr>
            <p:nvPr/>
          </p:nvPicPr>
          <p:blipFill>
            <a:blip r:embed="rId3">
              <a:extLst>
                <a:ext uri="{28A0092B-C50C-407E-A947-70E740481C1C}">
                  <a14:useLocalDpi xmlns:a14="http://schemas.microsoft.com/office/drawing/2010/main" val="0"/>
                </a:ext>
              </a:extLst>
            </a:blip>
            <a:srcRect t="23694" b="26917"/>
            <a:stretch>
              <a:fillRect/>
            </a:stretch>
          </p:blipFill>
          <p:spPr bwMode="auto">
            <a:xfrm>
              <a:off x="1156" y="2704"/>
              <a:ext cx="387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19"/>
            <p:cNvSpPr>
              <a:spLocks noChangeArrowheads="1"/>
            </p:cNvSpPr>
            <p:nvPr/>
          </p:nvSpPr>
          <p:spPr bwMode="auto">
            <a:xfrm>
              <a:off x="2154" y="2795"/>
              <a:ext cx="1588" cy="953"/>
            </a:xfrm>
            <a:prstGeom prst="rect">
              <a:avLst/>
            </a:prstGeom>
            <a:noFill/>
            <a:ln w="57150">
              <a:solidFill>
                <a:srgbClr val="8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3" name="AutoShape 20"/>
            <p:cNvSpPr>
              <a:spLocks noChangeArrowheads="1"/>
            </p:cNvSpPr>
            <p:nvPr/>
          </p:nvSpPr>
          <p:spPr bwMode="auto">
            <a:xfrm rot="-5183339">
              <a:off x="2017" y="2116"/>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4" name="AutoShape 21"/>
            <p:cNvSpPr>
              <a:spLocks noChangeArrowheads="1"/>
            </p:cNvSpPr>
            <p:nvPr/>
          </p:nvSpPr>
          <p:spPr bwMode="auto">
            <a:xfrm rot="-5183339">
              <a:off x="3378" y="2116"/>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5" name="AutoShape 22"/>
            <p:cNvSpPr>
              <a:spLocks noChangeArrowheads="1"/>
            </p:cNvSpPr>
            <p:nvPr/>
          </p:nvSpPr>
          <p:spPr bwMode="auto">
            <a:xfrm rot="-5183339">
              <a:off x="1790" y="3476"/>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6" name="AutoShape 23"/>
            <p:cNvSpPr>
              <a:spLocks noChangeArrowheads="1"/>
            </p:cNvSpPr>
            <p:nvPr/>
          </p:nvSpPr>
          <p:spPr bwMode="auto">
            <a:xfrm rot="-5183339">
              <a:off x="3922" y="3431"/>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250825" y="549275"/>
            <a:ext cx="86407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algn="just">
              <a:lnSpc>
                <a:spcPct val="130000"/>
              </a:lnSpc>
              <a:spcBef>
                <a:spcPct val="50000"/>
              </a:spcBef>
            </a:pPr>
            <a:r>
              <a:rPr kumimoji="1" lang="zh-CN" altLang="en-US">
                <a:latin typeface="华文中宋" pitchFamily="2" charset="-122"/>
                <a:ea typeface="华文中宋" pitchFamily="2" charset="-122"/>
              </a:rPr>
              <a:t>再如，“处理事务”的输入输出数据流是“事务”、“库存清单”、“订货信息”。将其分解成“接收事务”、“更新库存清单”、“处理订货”</a:t>
            </a:r>
            <a:r>
              <a:rPr kumimoji="1" lang="en-US" altLang="zh-CN">
                <a:latin typeface="华文中宋" pitchFamily="2" charset="-122"/>
                <a:ea typeface="华文中宋" pitchFamily="2" charset="-122"/>
              </a:rPr>
              <a:t>3</a:t>
            </a:r>
            <a:r>
              <a:rPr kumimoji="1" lang="zh-CN" altLang="en-US">
                <a:latin typeface="华文中宋" pitchFamily="2" charset="-122"/>
                <a:ea typeface="华文中宋" pitchFamily="2" charset="-122"/>
              </a:rPr>
              <a:t>个之后，他们的输入输出数据流不变。</a:t>
            </a:r>
          </a:p>
        </p:txBody>
      </p:sp>
      <p:grpSp>
        <p:nvGrpSpPr>
          <p:cNvPr id="56323" name="Group 25"/>
          <p:cNvGrpSpPr>
            <a:grpSpLocks/>
          </p:cNvGrpSpPr>
          <p:nvPr/>
        </p:nvGrpSpPr>
        <p:grpSpPr bwMode="auto">
          <a:xfrm>
            <a:off x="323850" y="2636838"/>
            <a:ext cx="8496300" cy="3644900"/>
            <a:chOff x="204" y="1661"/>
            <a:chExt cx="5352" cy="2296"/>
          </a:xfrm>
        </p:grpSpPr>
        <p:pic>
          <p:nvPicPr>
            <p:cNvPr id="56324" name="Picture 5" descr="rj14"/>
            <p:cNvPicPr>
              <a:picLocks noChangeAspect="1" noChangeArrowheads="1"/>
            </p:cNvPicPr>
            <p:nvPr/>
          </p:nvPicPr>
          <p:blipFill>
            <a:blip r:embed="rId2">
              <a:extLst>
                <a:ext uri="{28A0092B-C50C-407E-A947-70E740481C1C}">
                  <a14:useLocalDpi xmlns:a14="http://schemas.microsoft.com/office/drawing/2010/main" val="0"/>
                </a:ext>
              </a:extLst>
            </a:blip>
            <a:srcRect l="14082" r="46072"/>
            <a:stretch>
              <a:fillRect/>
            </a:stretch>
          </p:blipFill>
          <p:spPr bwMode="auto">
            <a:xfrm>
              <a:off x="204" y="1661"/>
              <a:ext cx="1542" cy="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5" descr="rj15"/>
            <p:cNvPicPr>
              <a:picLocks noChangeAspect="1" noChangeArrowheads="1"/>
            </p:cNvPicPr>
            <p:nvPr/>
          </p:nvPicPr>
          <p:blipFill>
            <a:blip r:embed="rId3">
              <a:extLst>
                <a:ext uri="{28A0092B-C50C-407E-A947-70E740481C1C}">
                  <a14:useLocalDpi xmlns:a14="http://schemas.microsoft.com/office/drawing/2010/main" val="0"/>
                </a:ext>
              </a:extLst>
            </a:blip>
            <a:srcRect l="9302" r="28915"/>
            <a:stretch>
              <a:fillRect/>
            </a:stretch>
          </p:blipFill>
          <p:spPr bwMode="auto">
            <a:xfrm>
              <a:off x="2381" y="1724"/>
              <a:ext cx="3175"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AutoShape 17"/>
            <p:cNvSpPr>
              <a:spLocks noChangeArrowheads="1"/>
            </p:cNvSpPr>
            <p:nvPr/>
          </p:nvSpPr>
          <p:spPr bwMode="auto">
            <a:xfrm rot="1364874">
              <a:off x="583" y="2115"/>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7" name="AutoShape 19"/>
            <p:cNvSpPr>
              <a:spLocks noChangeArrowheads="1"/>
            </p:cNvSpPr>
            <p:nvPr/>
          </p:nvSpPr>
          <p:spPr bwMode="auto">
            <a:xfrm rot="1364874">
              <a:off x="3742" y="2115"/>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8" name="AutoShape 20"/>
            <p:cNvSpPr>
              <a:spLocks noChangeArrowheads="1"/>
            </p:cNvSpPr>
            <p:nvPr/>
          </p:nvSpPr>
          <p:spPr bwMode="auto">
            <a:xfrm rot="-2804905">
              <a:off x="567" y="3475"/>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AutoShape 21"/>
            <p:cNvSpPr>
              <a:spLocks noChangeArrowheads="1"/>
            </p:cNvSpPr>
            <p:nvPr/>
          </p:nvSpPr>
          <p:spPr bwMode="auto">
            <a:xfrm rot="-2971143">
              <a:off x="4648" y="3567"/>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Rectangle 22"/>
            <p:cNvSpPr>
              <a:spLocks noChangeArrowheads="1"/>
            </p:cNvSpPr>
            <p:nvPr/>
          </p:nvSpPr>
          <p:spPr bwMode="auto">
            <a:xfrm>
              <a:off x="2835" y="2296"/>
              <a:ext cx="2449" cy="953"/>
            </a:xfrm>
            <a:prstGeom prst="rect">
              <a:avLst/>
            </a:prstGeom>
            <a:noFill/>
            <a:ln w="57150">
              <a:solidFill>
                <a:srgbClr val="8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AutoShape 23"/>
            <p:cNvSpPr>
              <a:spLocks noChangeArrowheads="1"/>
            </p:cNvSpPr>
            <p:nvPr/>
          </p:nvSpPr>
          <p:spPr bwMode="auto">
            <a:xfrm rot="-5400000">
              <a:off x="204" y="2977"/>
              <a:ext cx="363" cy="90"/>
            </a:xfrm>
            <a:prstGeom prst="rightArrow">
              <a:avLst>
                <a:gd name="adj1" fmla="val 50000"/>
                <a:gd name="adj2" fmla="val 10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AutoShape 24"/>
            <p:cNvSpPr>
              <a:spLocks noChangeArrowheads="1"/>
            </p:cNvSpPr>
            <p:nvPr/>
          </p:nvSpPr>
          <p:spPr bwMode="auto">
            <a:xfrm rot="-5400000">
              <a:off x="2426" y="2976"/>
              <a:ext cx="363" cy="91"/>
            </a:xfrm>
            <a:prstGeom prst="rightArrow">
              <a:avLst>
                <a:gd name="adj1" fmla="val 50000"/>
                <a:gd name="adj2" fmla="val 997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144463" y="44450"/>
            <a:ext cx="8820150" cy="581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dirty="0">
                <a:latin typeface="华文中宋" pitchFamily="2" charset="-122"/>
                <a:ea typeface="华文中宋" pitchFamily="2" charset="-122"/>
              </a:rPr>
              <a:t>2</a:t>
            </a:r>
            <a:r>
              <a:rPr lang="zh-CN" altLang="en-US" dirty="0">
                <a:latin typeface="华文中宋" pitchFamily="2" charset="-122"/>
                <a:ea typeface="华文中宋" pitchFamily="2" charset="-122"/>
              </a:rPr>
              <a:t>、</a:t>
            </a:r>
            <a:r>
              <a:rPr lang="zh-CN" altLang="en-US" b="1" dirty="0">
                <a:solidFill>
                  <a:srgbClr val="FF3300"/>
                </a:solidFill>
              </a:rPr>
              <a:t>数据流图中各种成分及命名方法</a:t>
            </a:r>
          </a:p>
          <a:p>
            <a:pPr>
              <a:lnSpc>
                <a:spcPct val="120000"/>
              </a:lnSpc>
            </a:pPr>
            <a:r>
              <a:rPr lang="zh-CN" altLang="en-US" dirty="0">
                <a:latin typeface="华文中宋" pitchFamily="2" charset="-122"/>
                <a:ea typeface="华文中宋" pitchFamily="2" charset="-122"/>
              </a:rPr>
              <a:t>数据流图中每个成分的命名是否恰当，直接影响数据流图的可理解性。</a:t>
            </a:r>
          </a:p>
          <a:p>
            <a:pPr>
              <a:lnSpc>
                <a:spcPct val="120000"/>
              </a:lnSpc>
            </a:pPr>
            <a:r>
              <a:rPr lang="en-US" altLang="zh-CN" dirty="0">
                <a:solidFill>
                  <a:srgbClr val="800000"/>
                </a:solidFill>
                <a:latin typeface="华文中宋" pitchFamily="2" charset="-122"/>
                <a:ea typeface="华文中宋" pitchFamily="2" charset="-122"/>
              </a:rPr>
              <a:t>a</a:t>
            </a:r>
            <a:r>
              <a:rPr lang="zh-CN" altLang="en-US" dirty="0">
                <a:solidFill>
                  <a:srgbClr val="80000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数据流</a:t>
            </a:r>
            <a:r>
              <a:rPr lang="en-US" altLang="zh-CN" dirty="0">
                <a:solidFill>
                  <a:srgbClr val="00B0F0"/>
                </a:solidFill>
                <a:latin typeface="华文中宋" pitchFamily="2" charset="-122"/>
                <a:ea typeface="华文中宋" pitchFamily="2" charset="-122"/>
              </a:rPr>
              <a:t>(</a:t>
            </a:r>
            <a:r>
              <a:rPr lang="zh-CN" altLang="en-US" dirty="0">
                <a:solidFill>
                  <a:srgbClr val="00B0F0"/>
                </a:solidFill>
                <a:latin typeface="华文中宋" pitchFamily="2" charset="-122"/>
                <a:ea typeface="华文中宋" pitchFamily="2" charset="-122"/>
              </a:rPr>
              <a:t>或数据存储</a:t>
            </a:r>
            <a:r>
              <a:rPr lang="en-US" altLang="zh-CN" dirty="0">
                <a:solidFill>
                  <a:srgbClr val="00B0F0"/>
                </a:solidFill>
                <a:latin typeface="华文中宋" pitchFamily="2" charset="-122"/>
                <a:ea typeface="华文中宋" pitchFamily="2" charset="-122"/>
              </a:rPr>
              <a:t>)</a:t>
            </a:r>
            <a:endParaRPr lang="zh-CN" altLang="en-US" dirty="0">
              <a:solidFill>
                <a:srgbClr val="00B0F0"/>
              </a:solidFill>
              <a:latin typeface="华文中宋" pitchFamily="2" charset="-122"/>
              <a:ea typeface="华文中宋" pitchFamily="2" charset="-122"/>
            </a:endParaRPr>
          </a:p>
          <a:p>
            <a:pPr>
              <a:lnSpc>
                <a:spcPct val="120000"/>
              </a:lnSpc>
            </a:pPr>
            <a:r>
              <a:rPr lang="en-US" altLang="zh-CN" dirty="0">
                <a:latin typeface="华文中宋" pitchFamily="2" charset="-122"/>
                <a:ea typeface="华文中宋" pitchFamily="2" charset="-122"/>
              </a:rPr>
              <a:t>   (1) </a:t>
            </a:r>
            <a:r>
              <a:rPr lang="zh-CN" altLang="en-US" dirty="0">
                <a:latin typeface="华文中宋" pitchFamily="2" charset="-122"/>
                <a:ea typeface="华文中宋" pitchFamily="2" charset="-122"/>
              </a:rPr>
              <a:t>名字应代表整个数据流</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或数据存储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的内容，而不是仅仅反映它的某些成分。</a:t>
            </a:r>
          </a:p>
          <a:p>
            <a:pPr>
              <a:lnSpc>
                <a:spcPct val="120000"/>
              </a:lnSpc>
            </a:pPr>
            <a:r>
              <a:rPr lang="en-US" altLang="zh-CN" dirty="0">
                <a:latin typeface="华文中宋" pitchFamily="2" charset="-122"/>
                <a:ea typeface="华文中宋" pitchFamily="2" charset="-122"/>
              </a:rPr>
              <a:t>   (2) </a:t>
            </a:r>
            <a:r>
              <a:rPr lang="zh-CN" altLang="en-US" dirty="0">
                <a:latin typeface="华文中宋" pitchFamily="2" charset="-122"/>
                <a:ea typeface="华文中宋" pitchFamily="2" charset="-122"/>
              </a:rPr>
              <a:t>不要使用空洞的、缺乏具体含义的名字</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如“数据”、“信息”、“输入”之类</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a:t>
            </a:r>
            <a:endParaRPr lang="en-US" altLang="zh-CN" dirty="0">
              <a:latin typeface="华文中宋" pitchFamily="2" charset="-122"/>
              <a:ea typeface="华文中宋" pitchFamily="2" charset="-122"/>
            </a:endParaRPr>
          </a:p>
          <a:p>
            <a:pPr>
              <a:lnSpc>
                <a:spcPct val="120000"/>
              </a:lnSpc>
            </a:pPr>
            <a:r>
              <a:rPr lang="en-US" altLang="zh-CN" dirty="0">
                <a:latin typeface="华文中宋" pitchFamily="2" charset="-122"/>
                <a:ea typeface="华文中宋" pitchFamily="2" charset="-122"/>
              </a:rPr>
              <a:t>   (3) </a:t>
            </a:r>
            <a:r>
              <a:rPr lang="zh-CN" altLang="en-US" dirty="0">
                <a:latin typeface="华文中宋" pitchFamily="2" charset="-122"/>
                <a:ea typeface="华文中宋" pitchFamily="2" charset="-122"/>
              </a:rPr>
              <a:t>如果在为某个数据流</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或数据存储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起名字时遇到了困难，则很可能是因为对数据流图分解不恰当造成的，应该试试重新分解，看是否能克服这个困难。</a:t>
            </a:r>
          </a:p>
          <a:p>
            <a:pPr>
              <a:lnSpc>
                <a:spcPct val="120000"/>
              </a:lnSpc>
            </a:pP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4</a:t>
            </a:r>
            <a:r>
              <a:rPr lang="zh-CN" altLang="en-US" dirty="0">
                <a:latin typeface="华文中宋" pitchFamily="2" charset="-122"/>
                <a:ea typeface="华文中宋" pitchFamily="2" charset="-122"/>
              </a:rPr>
              <a:t>）两个加工之间可以有多个数据流，这些数据流之间没有任何联系。在加工之间传输的数据流必须有一个合适的名词。</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107950" y="692150"/>
            <a:ext cx="8893175" cy="436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dirty="0">
                <a:solidFill>
                  <a:srgbClr val="00B0F0"/>
                </a:solidFill>
                <a:latin typeface="华文中宋" pitchFamily="2" charset="-122"/>
                <a:ea typeface="华文中宋" pitchFamily="2" charset="-122"/>
              </a:rPr>
              <a:t>b) </a:t>
            </a:r>
            <a:r>
              <a:rPr lang="zh-CN" altLang="en-US" dirty="0">
                <a:solidFill>
                  <a:srgbClr val="00B0F0"/>
                </a:solidFill>
                <a:latin typeface="华文中宋" pitchFamily="2" charset="-122"/>
                <a:ea typeface="华文中宋" pitchFamily="2" charset="-122"/>
              </a:rPr>
              <a:t>处理</a:t>
            </a:r>
          </a:p>
          <a:p>
            <a:pPr>
              <a:lnSpc>
                <a:spcPct val="130000"/>
              </a:lnSpc>
            </a:pPr>
            <a:r>
              <a:rPr lang="en-US" altLang="zh-CN" dirty="0">
                <a:latin typeface="华文中宋" pitchFamily="2" charset="-122"/>
                <a:ea typeface="华文中宋" pitchFamily="2" charset="-122"/>
              </a:rPr>
              <a:t>   (1) </a:t>
            </a:r>
            <a:r>
              <a:rPr lang="zh-CN" altLang="en-US" dirty="0">
                <a:latin typeface="华文中宋" pitchFamily="2" charset="-122"/>
                <a:ea typeface="华文中宋" pitchFamily="2" charset="-122"/>
              </a:rPr>
              <a:t>通常先为数据流命名，然后再为与之相关联的处理命名。</a:t>
            </a:r>
            <a:endParaRPr lang="en-US" altLang="zh-CN" dirty="0">
              <a:latin typeface="华文中宋" pitchFamily="2" charset="-122"/>
              <a:ea typeface="华文中宋" pitchFamily="2" charset="-122"/>
            </a:endParaRPr>
          </a:p>
          <a:p>
            <a:pPr>
              <a:lnSpc>
                <a:spcPct val="130000"/>
              </a:lnSpc>
            </a:pPr>
            <a:r>
              <a:rPr lang="en-US" altLang="zh-CN" dirty="0">
                <a:latin typeface="华文中宋" pitchFamily="2" charset="-122"/>
                <a:ea typeface="华文中宋" pitchFamily="2" charset="-122"/>
              </a:rPr>
              <a:t>   (2) </a:t>
            </a:r>
            <a:r>
              <a:rPr lang="zh-CN" altLang="en-US" dirty="0">
                <a:latin typeface="华文中宋" pitchFamily="2" charset="-122"/>
                <a:ea typeface="华文中宋" pitchFamily="2" charset="-122"/>
              </a:rPr>
              <a:t>名字应该反映整个处理的功能，而不是它的一部分功能。   </a:t>
            </a:r>
          </a:p>
          <a:p>
            <a:pPr>
              <a:lnSpc>
                <a:spcPct val="130000"/>
              </a:lnSpc>
            </a:pPr>
            <a:r>
              <a:rPr lang="zh-CN" altLang="en-US" dirty="0">
                <a:latin typeface="华文中宋" pitchFamily="2" charset="-122"/>
                <a:ea typeface="华文中宋" pitchFamily="2" charset="-122"/>
              </a:rPr>
              <a:t>      不要使用含糊不具体的动词，如“处理”、“加工”等。</a:t>
            </a:r>
          </a:p>
          <a:p>
            <a:pPr>
              <a:lnSpc>
                <a:spcPct val="130000"/>
              </a:lnSpc>
            </a:pPr>
            <a:r>
              <a:rPr lang="en-US" altLang="zh-CN" dirty="0">
                <a:latin typeface="华文中宋" pitchFamily="2" charset="-122"/>
                <a:ea typeface="华文中宋" pitchFamily="2" charset="-122"/>
              </a:rPr>
              <a:t>   (3) </a:t>
            </a:r>
            <a:r>
              <a:rPr lang="zh-CN" altLang="en-US" dirty="0">
                <a:latin typeface="华文中宋" pitchFamily="2" charset="-122"/>
                <a:ea typeface="华文中宋" pitchFamily="2" charset="-122"/>
              </a:rPr>
              <a:t>名字最好由一个具体的及物动词加上一个具体的宾语组成。</a:t>
            </a:r>
            <a:endParaRPr lang="en-US" altLang="zh-CN" dirty="0">
              <a:latin typeface="华文中宋" pitchFamily="2" charset="-122"/>
              <a:ea typeface="华文中宋" pitchFamily="2" charset="-122"/>
            </a:endParaRPr>
          </a:p>
          <a:p>
            <a:pPr>
              <a:lnSpc>
                <a:spcPct val="130000"/>
              </a:lnSpc>
            </a:pPr>
            <a:r>
              <a:rPr lang="en-US" altLang="zh-CN" dirty="0">
                <a:latin typeface="华文中宋" pitchFamily="2" charset="-122"/>
                <a:ea typeface="华文中宋" pitchFamily="2" charset="-122"/>
              </a:rPr>
              <a:t>   (4) </a:t>
            </a:r>
            <a:r>
              <a:rPr lang="zh-CN" altLang="en-US" dirty="0">
                <a:latin typeface="华文中宋" pitchFamily="2" charset="-122"/>
                <a:ea typeface="华文中宋" pitchFamily="2" charset="-122"/>
              </a:rPr>
              <a:t>通常名字中仅包括一个动词，如果必须用两个动词才能描述整个处理的功能，则把这个处理再分解成两个处理可能更恰当些。</a:t>
            </a:r>
          </a:p>
          <a:p>
            <a:pPr>
              <a:lnSpc>
                <a:spcPct val="130000"/>
              </a:lnSpc>
            </a:pPr>
            <a:r>
              <a:rPr lang="en-US" altLang="zh-CN" dirty="0">
                <a:latin typeface="华文中宋" pitchFamily="2" charset="-122"/>
                <a:ea typeface="华文中宋" pitchFamily="2" charset="-122"/>
              </a:rPr>
              <a:t>  (5) </a:t>
            </a:r>
            <a:r>
              <a:rPr lang="zh-CN" altLang="en-US" dirty="0">
                <a:latin typeface="华文中宋" pitchFamily="2" charset="-122"/>
                <a:ea typeface="华文中宋" pitchFamily="2" charset="-122"/>
              </a:rPr>
              <a:t>如果在为某个处理命名时遇到困难，则很可能是发现了分解不当的迹象，应考虑重新分解。</a:t>
            </a:r>
            <a:endParaRPr lang="zh-CN" altLang="en-US"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50825" y="836613"/>
            <a:ext cx="7561263"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dirty="0">
                <a:solidFill>
                  <a:srgbClr val="800000"/>
                </a:solidFill>
                <a:latin typeface="华文中宋" pitchFamily="2" charset="-122"/>
                <a:ea typeface="华文中宋" pitchFamily="2" charset="-122"/>
              </a:rPr>
              <a:t>（</a:t>
            </a:r>
            <a:r>
              <a:rPr lang="en-US" altLang="zh-CN" dirty="0">
                <a:solidFill>
                  <a:srgbClr val="00B0F0"/>
                </a:solidFill>
                <a:latin typeface="华文中宋" pitchFamily="2" charset="-122"/>
                <a:ea typeface="华文中宋" pitchFamily="2" charset="-122"/>
              </a:rPr>
              <a:t>c</a:t>
            </a:r>
            <a:r>
              <a:rPr lang="zh-CN" altLang="en-US" dirty="0">
                <a:solidFill>
                  <a:srgbClr val="00B0F0"/>
                </a:solidFill>
                <a:latin typeface="华文中宋" pitchFamily="2" charset="-122"/>
                <a:ea typeface="华文中宋" pitchFamily="2" charset="-122"/>
              </a:rPr>
              <a:t>）数据源头和终点</a:t>
            </a:r>
          </a:p>
          <a:p>
            <a:pPr>
              <a:lnSpc>
                <a:spcPct val="130000"/>
              </a:lnSpc>
            </a:pPr>
            <a:r>
              <a:rPr lang="zh-CN" altLang="en-US" dirty="0">
                <a:latin typeface="华文中宋" pitchFamily="2" charset="-122"/>
                <a:ea typeface="华文中宋" pitchFamily="2" charset="-122"/>
              </a:rPr>
              <a:t>　　</a:t>
            </a:r>
            <a:r>
              <a:rPr lang="zh-CN" altLang="en-US" dirty="0">
                <a:solidFill>
                  <a:srgbClr val="00B0F0"/>
                </a:solidFill>
                <a:highlight>
                  <a:srgbClr val="00FF00"/>
                </a:highlight>
                <a:latin typeface="华文中宋" pitchFamily="2" charset="-122"/>
                <a:ea typeface="华文中宋" pitchFamily="2" charset="-122"/>
              </a:rPr>
              <a:t>数据源头和终点是数据的始发点和终止点，是表示系统和环境的接口</a:t>
            </a:r>
            <a:r>
              <a:rPr lang="zh-CN" altLang="en-US" dirty="0">
                <a:latin typeface="华文中宋" pitchFamily="2" charset="-122"/>
                <a:ea typeface="华文中宋" pitchFamily="2" charset="-122"/>
              </a:rPr>
              <a:t>。在实际问题中，它可以是人员、计算机外部设备或其他装置，不需要对它进行软件设计和实现。因此，在命名时应符合环境的真实状况</a:t>
            </a:r>
            <a:r>
              <a:rPr lang="en-US" altLang="zh-CN" dirty="0">
                <a:latin typeface="华文中宋" pitchFamily="2" charset="-122"/>
                <a:ea typeface="华文中宋" pitchFamily="2"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4"/>
          <p:cNvGrpSpPr>
            <a:grpSpLocks/>
          </p:cNvGrpSpPr>
          <p:nvPr/>
        </p:nvGrpSpPr>
        <p:grpSpPr bwMode="auto">
          <a:xfrm>
            <a:off x="34925" y="44450"/>
            <a:ext cx="1439863" cy="504825"/>
            <a:chOff x="158" y="210"/>
            <a:chExt cx="907" cy="318"/>
          </a:xfrm>
        </p:grpSpPr>
        <p:sp>
          <p:nvSpPr>
            <p:cNvPr id="60421" name="Line 5"/>
            <p:cNvSpPr>
              <a:spLocks noChangeShapeType="1"/>
            </p:cNvSpPr>
            <p:nvPr/>
          </p:nvSpPr>
          <p:spPr bwMode="auto">
            <a:xfrm flipV="1">
              <a:off x="158" y="527"/>
              <a:ext cx="862" cy="1"/>
            </a:xfrm>
            <a:prstGeom prst="line">
              <a:avLst/>
            </a:prstGeom>
            <a:noFill/>
            <a:ln w="76200">
              <a:solidFill>
                <a:srgbClr val="0381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4598" name="Text Box 6"/>
            <p:cNvSpPr txBox="1">
              <a:spLocks noChangeArrowheads="1"/>
            </p:cNvSpPr>
            <p:nvPr/>
          </p:nvSpPr>
          <p:spPr bwMode="auto">
            <a:xfrm>
              <a:off x="158" y="210"/>
              <a:ext cx="907"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tx2"/>
                  </a:solidFill>
                  <a:effectLst>
                    <a:outerShdw blurRad="38100" dist="38100" dir="2700000" algn="tl">
                      <a:srgbClr val="C0C0C0"/>
                    </a:outerShdw>
                  </a:effectLst>
                  <a:latin typeface="幼圆" pitchFamily="49" charset="-122"/>
                  <a:ea typeface="幼圆" pitchFamily="49" charset="-122"/>
                </a:rPr>
                <a:t>DFD</a:t>
              </a:r>
              <a:r>
                <a:rPr lang="zh-CN" altLang="en-US" b="1">
                  <a:solidFill>
                    <a:schemeClr val="tx2"/>
                  </a:solidFill>
                  <a:effectLst>
                    <a:outerShdw blurRad="38100" dist="38100" dir="2700000" algn="tl">
                      <a:srgbClr val="C0C0C0"/>
                    </a:outerShdw>
                  </a:effectLst>
                  <a:latin typeface="幼圆" pitchFamily="49" charset="-122"/>
                  <a:ea typeface="幼圆" pitchFamily="49" charset="-122"/>
                </a:rPr>
                <a:t>案例</a:t>
              </a:r>
            </a:p>
          </p:txBody>
        </p:sp>
      </p:grpSp>
      <p:sp>
        <p:nvSpPr>
          <p:cNvPr id="60419" name="Rectangle 8"/>
          <p:cNvSpPr>
            <a:spLocks noChangeArrowheads="1"/>
          </p:cNvSpPr>
          <p:nvPr/>
        </p:nvSpPr>
        <p:spPr bwMode="auto">
          <a:xfrm>
            <a:off x="250825" y="765175"/>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800000"/>
                </a:solidFill>
                <a:latin typeface="宋体" pitchFamily="2" charset="-122"/>
              </a:rPr>
              <a:t>储蓄系统数据流图</a:t>
            </a:r>
          </a:p>
        </p:txBody>
      </p:sp>
      <p:sp>
        <p:nvSpPr>
          <p:cNvPr id="60420" name="Rectangle 10"/>
          <p:cNvSpPr>
            <a:spLocks noChangeArrowheads="1"/>
          </p:cNvSpPr>
          <p:nvPr/>
        </p:nvSpPr>
        <p:spPr bwMode="auto">
          <a:xfrm>
            <a:off x="107950" y="1557338"/>
            <a:ext cx="8964613" cy="342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Tx/>
              <a:buChar char="•"/>
            </a:pPr>
            <a:r>
              <a:rPr lang="zh-CN" altLang="en-US" sz="2800" dirty="0"/>
              <a:t>一个储蓄系统，完成以下功能：</a:t>
            </a:r>
          </a:p>
          <a:p>
            <a:pPr lvl="1" eaLnBrk="0" hangingPunct="0">
              <a:spcBef>
                <a:spcPct val="20000"/>
              </a:spcBef>
              <a:buFontTx/>
              <a:buChar char="–"/>
            </a:pPr>
            <a:r>
              <a:rPr lang="zh-CN" altLang="en-US" sz="2800" dirty="0">
                <a:ea typeface="楷体_GB2312" pitchFamily="49" charset="-122"/>
              </a:rPr>
              <a:t>储户存款</a:t>
            </a:r>
          </a:p>
          <a:p>
            <a:pPr lvl="2" eaLnBrk="0" hangingPunct="0">
              <a:spcBef>
                <a:spcPct val="20000"/>
              </a:spcBef>
              <a:buFontTx/>
              <a:buChar char="•"/>
            </a:pPr>
            <a:r>
              <a:rPr lang="zh-CN" altLang="en-US" sz="2800" dirty="0">
                <a:ea typeface="楷体_GB2312" pitchFamily="49" charset="-122"/>
              </a:rPr>
              <a:t>根据存款单检查帐户信息，如果是新开户，则添加此储户信息，并更新帐户；否则更新储户的帐户信息</a:t>
            </a:r>
          </a:p>
          <a:p>
            <a:pPr lvl="1" eaLnBrk="0" hangingPunct="0">
              <a:spcBef>
                <a:spcPct val="20000"/>
              </a:spcBef>
              <a:buFontTx/>
              <a:buChar char="–"/>
            </a:pPr>
            <a:r>
              <a:rPr lang="zh-CN" altLang="en-US" sz="2800" dirty="0">
                <a:ea typeface="楷体_GB2312" pitchFamily="49" charset="-122"/>
              </a:rPr>
              <a:t>储户取款</a:t>
            </a:r>
          </a:p>
          <a:p>
            <a:pPr lvl="2" eaLnBrk="0" hangingPunct="0">
              <a:spcBef>
                <a:spcPct val="20000"/>
              </a:spcBef>
              <a:buFontTx/>
              <a:buChar char="•"/>
            </a:pPr>
            <a:r>
              <a:rPr lang="zh-CN" altLang="en-US" sz="2800" dirty="0">
                <a:ea typeface="楷体_GB2312" pitchFamily="49" charset="-122"/>
              </a:rPr>
              <a:t>检查取款单，如果是合法用户，更新帐户信息。</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95619" name="Group 3"/>
          <p:cNvGrpSpPr>
            <a:grpSpLocks/>
          </p:cNvGrpSpPr>
          <p:nvPr/>
        </p:nvGrpSpPr>
        <p:grpSpPr bwMode="auto">
          <a:xfrm>
            <a:off x="304800" y="260350"/>
            <a:ext cx="6970713" cy="1444625"/>
            <a:chOff x="192" y="192"/>
            <a:chExt cx="4391" cy="910"/>
          </a:xfrm>
        </p:grpSpPr>
        <p:sp>
          <p:nvSpPr>
            <p:cNvPr id="61497" name="Text Box 4"/>
            <p:cNvSpPr txBox="1">
              <a:spLocks noChangeArrowheads="1"/>
            </p:cNvSpPr>
            <p:nvPr/>
          </p:nvSpPr>
          <p:spPr bwMode="auto">
            <a:xfrm>
              <a:off x="192" y="192"/>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800"/>
                <a:t>0</a:t>
              </a:r>
              <a:r>
                <a:rPr kumimoji="1" lang="zh-CN" altLang="en-US" sz="1800"/>
                <a:t>层</a:t>
              </a:r>
              <a:r>
                <a:rPr kumimoji="1" lang="en-US" altLang="zh-CN" sz="1800"/>
                <a:t>DFD</a:t>
              </a:r>
            </a:p>
          </p:txBody>
        </p:sp>
        <p:sp>
          <p:nvSpPr>
            <p:cNvPr id="61498" name="Oval 5"/>
            <p:cNvSpPr>
              <a:spLocks noChangeArrowheads="1"/>
            </p:cNvSpPr>
            <p:nvPr/>
          </p:nvSpPr>
          <p:spPr bwMode="auto">
            <a:xfrm>
              <a:off x="1785" y="574"/>
              <a:ext cx="1440" cy="52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t>储蓄系统</a:t>
              </a:r>
            </a:p>
          </p:txBody>
        </p:sp>
        <p:sp>
          <p:nvSpPr>
            <p:cNvPr id="61499" name="Rectangle 6"/>
            <p:cNvSpPr>
              <a:spLocks noChangeArrowheads="1"/>
            </p:cNvSpPr>
            <p:nvPr/>
          </p:nvSpPr>
          <p:spPr bwMode="auto">
            <a:xfrm>
              <a:off x="441" y="670"/>
              <a:ext cx="768" cy="336"/>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t>储户</a:t>
              </a:r>
            </a:p>
          </p:txBody>
        </p:sp>
        <p:sp>
          <p:nvSpPr>
            <p:cNvPr id="61500" name="Line 7"/>
            <p:cNvSpPr>
              <a:spLocks noChangeShapeType="1"/>
            </p:cNvSpPr>
            <p:nvPr/>
          </p:nvSpPr>
          <p:spPr bwMode="auto">
            <a:xfrm>
              <a:off x="1206" y="851"/>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1" name="Rectangle 8"/>
            <p:cNvSpPr>
              <a:spLocks noChangeArrowheads="1"/>
            </p:cNvSpPr>
            <p:nvPr/>
          </p:nvSpPr>
          <p:spPr bwMode="auto">
            <a:xfrm>
              <a:off x="3815" y="688"/>
              <a:ext cx="768" cy="336"/>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t>储户</a:t>
              </a:r>
            </a:p>
          </p:txBody>
        </p:sp>
        <p:sp>
          <p:nvSpPr>
            <p:cNvPr id="61502" name="Line 9"/>
            <p:cNvSpPr>
              <a:spLocks noChangeShapeType="1"/>
            </p:cNvSpPr>
            <p:nvPr/>
          </p:nvSpPr>
          <p:spPr bwMode="auto">
            <a:xfrm>
              <a:off x="3236" y="841"/>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3" name="Text Box 10"/>
            <p:cNvSpPr txBox="1">
              <a:spLocks noChangeArrowheads="1"/>
            </p:cNvSpPr>
            <p:nvPr/>
          </p:nvSpPr>
          <p:spPr bwMode="auto">
            <a:xfrm>
              <a:off x="1161" y="430"/>
              <a:ext cx="6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a:solidFill>
                    <a:srgbClr val="FF0000"/>
                  </a:solidFill>
                </a:rPr>
                <a:t>存款</a:t>
              </a:r>
              <a:r>
                <a:rPr kumimoji="1" lang="en-US" altLang="zh-CN" sz="1800" b="1">
                  <a:solidFill>
                    <a:srgbClr val="FF0000"/>
                  </a:solidFill>
                </a:rPr>
                <a:t>/</a:t>
              </a:r>
              <a:r>
                <a:rPr kumimoji="1" lang="zh-CN" altLang="en-US" sz="1800" b="1">
                  <a:solidFill>
                    <a:srgbClr val="FF0000"/>
                  </a:solidFill>
                </a:rPr>
                <a:t>取款单</a:t>
              </a:r>
            </a:p>
          </p:txBody>
        </p:sp>
        <p:sp>
          <p:nvSpPr>
            <p:cNvPr id="61504" name="Text Box 11"/>
            <p:cNvSpPr txBox="1">
              <a:spLocks noChangeArrowheads="1"/>
            </p:cNvSpPr>
            <p:nvPr/>
          </p:nvSpPr>
          <p:spPr bwMode="auto">
            <a:xfrm>
              <a:off x="3129" y="430"/>
              <a:ext cx="7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a:solidFill>
                    <a:srgbClr val="0000FF"/>
                  </a:solidFill>
                </a:rPr>
                <a:t>存款</a:t>
              </a:r>
              <a:r>
                <a:rPr kumimoji="1" lang="en-US" altLang="zh-CN" sz="1800" b="1">
                  <a:solidFill>
                    <a:srgbClr val="0000FF"/>
                  </a:solidFill>
                </a:rPr>
                <a:t>/</a:t>
              </a:r>
              <a:r>
                <a:rPr kumimoji="1" lang="zh-CN" altLang="en-US" sz="1800" b="1">
                  <a:solidFill>
                    <a:srgbClr val="0000FF"/>
                  </a:solidFill>
                </a:rPr>
                <a:t>取款信息</a:t>
              </a:r>
            </a:p>
          </p:txBody>
        </p:sp>
      </p:grpSp>
      <p:grpSp>
        <p:nvGrpSpPr>
          <p:cNvPr id="495628" name="Group 12"/>
          <p:cNvGrpSpPr>
            <a:grpSpLocks/>
          </p:cNvGrpSpPr>
          <p:nvPr/>
        </p:nvGrpSpPr>
        <p:grpSpPr bwMode="auto">
          <a:xfrm>
            <a:off x="248121" y="2133600"/>
            <a:ext cx="8042275" cy="2206625"/>
            <a:chOff x="275" y="1344"/>
            <a:chExt cx="5066" cy="1390"/>
          </a:xfrm>
        </p:grpSpPr>
        <p:sp>
          <p:nvSpPr>
            <p:cNvPr id="61472" name="Text Box 13"/>
            <p:cNvSpPr txBox="1">
              <a:spLocks noChangeArrowheads="1"/>
            </p:cNvSpPr>
            <p:nvPr/>
          </p:nvSpPr>
          <p:spPr bwMode="auto">
            <a:xfrm>
              <a:off x="275" y="2409"/>
              <a:ext cx="11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800"/>
                <a:t>1</a:t>
              </a:r>
              <a:r>
                <a:rPr kumimoji="1" lang="zh-CN" altLang="en-US" sz="1800"/>
                <a:t>层</a:t>
              </a:r>
              <a:r>
                <a:rPr kumimoji="1" lang="en-US" altLang="zh-CN" sz="1800"/>
                <a:t>DFD</a:t>
              </a:r>
            </a:p>
          </p:txBody>
        </p:sp>
        <p:sp>
          <p:nvSpPr>
            <p:cNvPr id="61473" name="Text Box 14"/>
            <p:cNvSpPr txBox="1">
              <a:spLocks noChangeArrowheads="1"/>
            </p:cNvSpPr>
            <p:nvPr/>
          </p:nvSpPr>
          <p:spPr bwMode="auto">
            <a:xfrm>
              <a:off x="2336" y="1514"/>
              <a:ext cx="47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存款信息</a:t>
              </a:r>
            </a:p>
          </p:txBody>
        </p:sp>
        <p:sp>
          <p:nvSpPr>
            <p:cNvPr id="61474" name="Line 15"/>
            <p:cNvSpPr>
              <a:spLocks noChangeShapeType="1"/>
            </p:cNvSpPr>
            <p:nvPr/>
          </p:nvSpPr>
          <p:spPr bwMode="auto">
            <a:xfrm>
              <a:off x="4751" y="2216"/>
              <a:ext cx="41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5" name="Freeform 16"/>
            <p:cNvSpPr>
              <a:spLocks/>
            </p:cNvSpPr>
            <p:nvPr/>
          </p:nvSpPr>
          <p:spPr bwMode="auto">
            <a:xfrm>
              <a:off x="3543" y="1665"/>
              <a:ext cx="929" cy="315"/>
            </a:xfrm>
            <a:custGeom>
              <a:avLst/>
              <a:gdLst>
                <a:gd name="T0" fmla="*/ 0 w 1248"/>
                <a:gd name="T1" fmla="*/ 0 h 432"/>
                <a:gd name="T2" fmla="*/ 475 w 1248"/>
                <a:gd name="T3" fmla="*/ 35 h 432"/>
                <a:gd name="T4" fmla="*/ 950 w 1248"/>
                <a:gd name="T5" fmla="*/ 175 h 432"/>
                <a:gd name="T6" fmla="*/ 1235 w 1248"/>
                <a:gd name="T7" fmla="*/ 315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432">
                  <a:moveTo>
                    <a:pt x="0" y="0"/>
                  </a:moveTo>
                  <a:cubicBezTo>
                    <a:pt x="160" y="4"/>
                    <a:pt x="320" y="8"/>
                    <a:pt x="480" y="48"/>
                  </a:cubicBezTo>
                  <a:cubicBezTo>
                    <a:pt x="640" y="88"/>
                    <a:pt x="832" y="176"/>
                    <a:pt x="960" y="240"/>
                  </a:cubicBezTo>
                  <a:cubicBezTo>
                    <a:pt x="1088" y="304"/>
                    <a:pt x="1168" y="368"/>
                    <a:pt x="1248" y="432"/>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6" name="Line 17"/>
            <p:cNvSpPr>
              <a:spLocks noChangeShapeType="1"/>
            </p:cNvSpPr>
            <p:nvPr/>
          </p:nvSpPr>
          <p:spPr bwMode="auto">
            <a:xfrm>
              <a:off x="922" y="2139"/>
              <a:ext cx="56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7" name="Text Box 18"/>
            <p:cNvSpPr txBox="1">
              <a:spLocks noChangeArrowheads="1"/>
            </p:cNvSpPr>
            <p:nvPr/>
          </p:nvSpPr>
          <p:spPr bwMode="auto">
            <a:xfrm>
              <a:off x="855" y="1782"/>
              <a:ext cx="61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a:solidFill>
                    <a:srgbClr val="FF0000"/>
                  </a:solidFill>
                </a:rPr>
                <a:t>存款</a:t>
              </a:r>
              <a:r>
                <a:rPr kumimoji="1" lang="en-US" altLang="zh-CN" sz="1800" b="1">
                  <a:solidFill>
                    <a:srgbClr val="FF0000"/>
                  </a:solidFill>
                </a:rPr>
                <a:t>/</a:t>
              </a:r>
              <a:r>
                <a:rPr kumimoji="1" lang="zh-CN" altLang="en-US" sz="1800" b="1">
                  <a:solidFill>
                    <a:srgbClr val="FF0000"/>
                  </a:solidFill>
                </a:rPr>
                <a:t>取款单</a:t>
              </a:r>
            </a:p>
          </p:txBody>
        </p:sp>
        <p:sp>
          <p:nvSpPr>
            <p:cNvPr id="61478" name="Oval 19"/>
            <p:cNvSpPr>
              <a:spLocks noChangeArrowheads="1"/>
            </p:cNvSpPr>
            <p:nvPr/>
          </p:nvSpPr>
          <p:spPr bwMode="auto">
            <a:xfrm>
              <a:off x="1462" y="1808"/>
              <a:ext cx="850" cy="639"/>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t>接收并分类</a:t>
              </a:r>
            </a:p>
          </p:txBody>
        </p:sp>
        <p:sp>
          <p:nvSpPr>
            <p:cNvPr id="61479" name="Line 20"/>
            <p:cNvSpPr>
              <a:spLocks noChangeShapeType="1"/>
            </p:cNvSpPr>
            <p:nvPr/>
          </p:nvSpPr>
          <p:spPr bwMode="auto">
            <a:xfrm flipV="1">
              <a:off x="2336" y="1665"/>
              <a:ext cx="589" cy="4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0" name="Line 21"/>
            <p:cNvSpPr>
              <a:spLocks noChangeShapeType="1"/>
            </p:cNvSpPr>
            <p:nvPr/>
          </p:nvSpPr>
          <p:spPr bwMode="auto">
            <a:xfrm>
              <a:off x="2260" y="2203"/>
              <a:ext cx="614" cy="2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1" name="Text Box 22"/>
            <p:cNvSpPr txBox="1">
              <a:spLocks noChangeArrowheads="1"/>
            </p:cNvSpPr>
            <p:nvPr/>
          </p:nvSpPr>
          <p:spPr bwMode="auto">
            <a:xfrm>
              <a:off x="2409" y="2069"/>
              <a:ext cx="4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取款信息</a:t>
              </a:r>
            </a:p>
          </p:txBody>
        </p:sp>
        <p:sp>
          <p:nvSpPr>
            <p:cNvPr id="61482" name="Oval 23"/>
            <p:cNvSpPr>
              <a:spLocks noChangeArrowheads="1"/>
            </p:cNvSpPr>
            <p:nvPr/>
          </p:nvSpPr>
          <p:spPr bwMode="auto">
            <a:xfrm>
              <a:off x="2954" y="1448"/>
              <a:ext cx="555" cy="462"/>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800"/>
            </a:p>
            <a:p>
              <a:pPr algn="ctr"/>
              <a:r>
                <a:rPr kumimoji="1" lang="zh-CN" altLang="en-US" sz="1800"/>
                <a:t>存款</a:t>
              </a:r>
            </a:p>
          </p:txBody>
        </p:sp>
        <p:sp>
          <p:nvSpPr>
            <p:cNvPr id="61483" name="Oval 24"/>
            <p:cNvSpPr>
              <a:spLocks noChangeArrowheads="1"/>
            </p:cNvSpPr>
            <p:nvPr/>
          </p:nvSpPr>
          <p:spPr bwMode="auto">
            <a:xfrm>
              <a:off x="2897" y="2193"/>
              <a:ext cx="555" cy="541"/>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600" dirty="0"/>
            </a:p>
            <a:p>
              <a:pPr algn="ctr"/>
              <a:r>
                <a:rPr kumimoji="1" lang="zh-CN" altLang="en-US" sz="1800" dirty="0"/>
                <a:t>取款</a:t>
              </a:r>
            </a:p>
          </p:txBody>
        </p:sp>
        <p:sp>
          <p:nvSpPr>
            <p:cNvPr id="61484" name="Oval 25"/>
            <p:cNvSpPr>
              <a:spLocks noChangeArrowheads="1"/>
            </p:cNvSpPr>
            <p:nvPr/>
          </p:nvSpPr>
          <p:spPr bwMode="auto">
            <a:xfrm>
              <a:off x="4204" y="1980"/>
              <a:ext cx="555" cy="492"/>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800"/>
            </a:p>
            <a:p>
              <a:pPr algn="ctr"/>
              <a:r>
                <a:rPr kumimoji="1" lang="zh-CN" altLang="en-US" sz="1800"/>
                <a:t>打印</a:t>
              </a:r>
            </a:p>
          </p:txBody>
        </p:sp>
        <p:sp>
          <p:nvSpPr>
            <p:cNvPr id="61485" name="Freeform 26"/>
            <p:cNvSpPr>
              <a:spLocks/>
            </p:cNvSpPr>
            <p:nvPr/>
          </p:nvSpPr>
          <p:spPr bwMode="auto">
            <a:xfrm>
              <a:off x="3446" y="2475"/>
              <a:ext cx="913" cy="149"/>
            </a:xfrm>
            <a:custGeom>
              <a:avLst/>
              <a:gdLst>
                <a:gd name="T0" fmla="*/ 0 w 1200"/>
                <a:gd name="T1" fmla="*/ 112 h 256"/>
                <a:gd name="T2" fmla="*/ 519 w 1200"/>
                <a:gd name="T3" fmla="*/ 140 h 256"/>
                <a:gd name="T4" fmla="*/ 990 w 1200"/>
                <a:gd name="T5" fmla="*/ 56 h 256"/>
                <a:gd name="T6" fmla="*/ 1179 w 1200"/>
                <a:gd name="T7" fmla="*/ 0 h 2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256">
                  <a:moveTo>
                    <a:pt x="0" y="192"/>
                  </a:moveTo>
                  <a:cubicBezTo>
                    <a:pt x="180" y="224"/>
                    <a:pt x="360" y="256"/>
                    <a:pt x="528" y="240"/>
                  </a:cubicBezTo>
                  <a:cubicBezTo>
                    <a:pt x="696" y="224"/>
                    <a:pt x="896" y="136"/>
                    <a:pt x="1008" y="96"/>
                  </a:cubicBezTo>
                  <a:cubicBezTo>
                    <a:pt x="1120" y="56"/>
                    <a:pt x="1160" y="28"/>
                    <a:pt x="1200" y="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6" name="Line 27"/>
            <p:cNvSpPr>
              <a:spLocks noChangeShapeType="1"/>
            </p:cNvSpPr>
            <p:nvPr/>
          </p:nvSpPr>
          <p:spPr bwMode="auto">
            <a:xfrm>
              <a:off x="1468" y="2029"/>
              <a:ext cx="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7" name="Text Box 28"/>
            <p:cNvSpPr txBox="1">
              <a:spLocks noChangeArrowheads="1"/>
            </p:cNvSpPr>
            <p:nvPr/>
          </p:nvSpPr>
          <p:spPr bwMode="auto">
            <a:xfrm>
              <a:off x="1685" y="1811"/>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a:t>p1</a:t>
              </a:r>
            </a:p>
          </p:txBody>
        </p:sp>
        <p:sp>
          <p:nvSpPr>
            <p:cNvPr id="61488" name="Line 29"/>
            <p:cNvSpPr>
              <a:spLocks noChangeShapeType="1"/>
            </p:cNvSpPr>
            <p:nvPr/>
          </p:nvSpPr>
          <p:spPr bwMode="auto">
            <a:xfrm>
              <a:off x="2932" y="1661"/>
              <a:ext cx="5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9" name="Text Box 30"/>
            <p:cNvSpPr txBox="1">
              <a:spLocks noChangeArrowheads="1"/>
            </p:cNvSpPr>
            <p:nvPr/>
          </p:nvSpPr>
          <p:spPr bwMode="auto">
            <a:xfrm>
              <a:off x="3089" y="1452"/>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p2</a:t>
              </a:r>
            </a:p>
          </p:txBody>
        </p:sp>
        <p:sp>
          <p:nvSpPr>
            <p:cNvPr id="61490" name="Line 31"/>
            <p:cNvSpPr>
              <a:spLocks noChangeShapeType="1"/>
            </p:cNvSpPr>
            <p:nvPr/>
          </p:nvSpPr>
          <p:spPr bwMode="auto">
            <a:xfrm>
              <a:off x="2888" y="2440"/>
              <a:ext cx="5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1" name="Text Box 32"/>
            <p:cNvSpPr txBox="1">
              <a:spLocks noChangeArrowheads="1"/>
            </p:cNvSpPr>
            <p:nvPr/>
          </p:nvSpPr>
          <p:spPr bwMode="auto">
            <a:xfrm>
              <a:off x="2984" y="2220"/>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p3</a:t>
              </a:r>
            </a:p>
          </p:txBody>
        </p:sp>
        <p:sp>
          <p:nvSpPr>
            <p:cNvPr id="61492" name="Line 33"/>
            <p:cNvSpPr>
              <a:spLocks noChangeShapeType="1"/>
            </p:cNvSpPr>
            <p:nvPr/>
          </p:nvSpPr>
          <p:spPr bwMode="auto">
            <a:xfrm>
              <a:off x="4205" y="2210"/>
              <a:ext cx="5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3" name="Text Box 34"/>
            <p:cNvSpPr txBox="1">
              <a:spLocks noChangeArrowheads="1"/>
            </p:cNvSpPr>
            <p:nvPr/>
          </p:nvSpPr>
          <p:spPr bwMode="auto">
            <a:xfrm>
              <a:off x="4264" y="1992"/>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a:t>p4</a:t>
              </a:r>
            </a:p>
          </p:txBody>
        </p:sp>
        <p:sp>
          <p:nvSpPr>
            <p:cNvPr id="61494" name="Text Box 35"/>
            <p:cNvSpPr txBox="1">
              <a:spLocks noChangeArrowheads="1"/>
            </p:cNvSpPr>
            <p:nvPr/>
          </p:nvSpPr>
          <p:spPr bwMode="auto">
            <a:xfrm>
              <a:off x="4586" y="1785"/>
              <a:ext cx="75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dirty="0">
                  <a:solidFill>
                    <a:srgbClr val="0000FF"/>
                  </a:solidFill>
                </a:rPr>
                <a:t>存款</a:t>
              </a:r>
              <a:r>
                <a:rPr kumimoji="1" lang="en-US" altLang="zh-CN" sz="1800" b="1" dirty="0">
                  <a:solidFill>
                    <a:srgbClr val="0000FF"/>
                  </a:solidFill>
                </a:rPr>
                <a:t>/</a:t>
              </a:r>
              <a:r>
                <a:rPr kumimoji="1" lang="zh-CN" altLang="en-US" sz="1800" b="1" dirty="0">
                  <a:solidFill>
                    <a:srgbClr val="0000FF"/>
                  </a:solidFill>
                </a:rPr>
                <a:t>取款信息</a:t>
              </a:r>
            </a:p>
          </p:txBody>
        </p:sp>
        <p:sp>
          <p:nvSpPr>
            <p:cNvPr id="61495" name="Text Box 36"/>
            <p:cNvSpPr txBox="1">
              <a:spLocks noChangeArrowheads="1"/>
            </p:cNvSpPr>
            <p:nvPr/>
          </p:nvSpPr>
          <p:spPr bwMode="auto">
            <a:xfrm>
              <a:off x="3729" y="1344"/>
              <a:ext cx="5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存款信息</a:t>
              </a:r>
            </a:p>
          </p:txBody>
        </p:sp>
        <p:sp>
          <p:nvSpPr>
            <p:cNvPr id="61496" name="Text Box 37"/>
            <p:cNvSpPr txBox="1">
              <a:spLocks noChangeArrowheads="1"/>
            </p:cNvSpPr>
            <p:nvPr/>
          </p:nvSpPr>
          <p:spPr bwMode="auto">
            <a:xfrm>
              <a:off x="3526" y="2254"/>
              <a:ext cx="471"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取款信息</a:t>
              </a:r>
            </a:p>
          </p:txBody>
        </p:sp>
      </p:grpSp>
      <p:sp>
        <p:nvSpPr>
          <p:cNvPr id="495654" name="Freeform 38"/>
          <p:cNvSpPr>
            <a:spLocks/>
          </p:cNvSpPr>
          <p:nvPr/>
        </p:nvSpPr>
        <p:spPr bwMode="auto">
          <a:xfrm>
            <a:off x="1924429" y="1314450"/>
            <a:ext cx="249329" cy="2062956"/>
          </a:xfrm>
          <a:custGeom>
            <a:avLst/>
            <a:gdLst>
              <a:gd name="T0" fmla="*/ 76200 w 224"/>
              <a:gd name="T1" fmla="*/ 0 h 1664"/>
              <a:gd name="T2" fmla="*/ 10886 w 224"/>
              <a:gd name="T3" fmla="*/ 1657350 h 1664"/>
              <a:gd name="T4" fmla="*/ 10886 w 224"/>
              <a:gd name="T5" fmla="*/ 1943100 h 1664"/>
              <a:gd name="T6" fmla="*/ 0 60000 65536"/>
              <a:gd name="T7" fmla="*/ 0 60000 65536"/>
              <a:gd name="T8" fmla="*/ 0 60000 65536"/>
            </a:gdLst>
            <a:ahLst/>
            <a:cxnLst>
              <a:cxn ang="T6">
                <a:pos x="T0" y="T1"/>
              </a:cxn>
              <a:cxn ang="T7">
                <a:pos x="T2" y="T3"/>
              </a:cxn>
              <a:cxn ang="T8">
                <a:pos x="T4" y="T5"/>
              </a:cxn>
            </a:cxnLst>
            <a:rect l="0" t="0" r="r" b="b"/>
            <a:pathLst>
              <a:path w="224" h="1664">
                <a:moveTo>
                  <a:pt x="224" y="0"/>
                </a:moveTo>
                <a:cubicBezTo>
                  <a:pt x="144" y="560"/>
                  <a:pt x="64" y="1120"/>
                  <a:pt x="32" y="1392"/>
                </a:cubicBezTo>
                <a:cubicBezTo>
                  <a:pt x="0" y="1664"/>
                  <a:pt x="16" y="1648"/>
                  <a:pt x="32" y="1632"/>
                </a:cubicBezTo>
              </a:path>
            </a:pathLst>
          </a:custGeom>
          <a:noFill/>
          <a:ln w="381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55" name="Freeform 39"/>
          <p:cNvSpPr>
            <a:spLocks/>
          </p:cNvSpPr>
          <p:nvPr/>
        </p:nvSpPr>
        <p:spPr bwMode="auto">
          <a:xfrm>
            <a:off x="5715000" y="1295400"/>
            <a:ext cx="1905000" cy="2209800"/>
          </a:xfrm>
          <a:custGeom>
            <a:avLst/>
            <a:gdLst>
              <a:gd name="T0" fmla="*/ 0 w 1496"/>
              <a:gd name="T1" fmla="*/ 0 h 1776"/>
              <a:gd name="T2" fmla="*/ 366738 w 1496"/>
              <a:gd name="T3" fmla="*/ 477795 h 1776"/>
              <a:gd name="T4" fmla="*/ 1650321 w 1496"/>
              <a:gd name="T5" fmla="*/ 1134762 h 1776"/>
              <a:gd name="T6" fmla="*/ 1894813 w 1496"/>
              <a:gd name="T7" fmla="*/ 2209800 h 17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6" h="1776">
                <a:moveTo>
                  <a:pt x="0" y="0"/>
                </a:moveTo>
                <a:cubicBezTo>
                  <a:pt x="36" y="116"/>
                  <a:pt x="72" y="232"/>
                  <a:pt x="288" y="384"/>
                </a:cubicBezTo>
                <a:cubicBezTo>
                  <a:pt x="504" y="536"/>
                  <a:pt x="1096" y="680"/>
                  <a:pt x="1296" y="912"/>
                </a:cubicBezTo>
                <a:cubicBezTo>
                  <a:pt x="1496" y="1144"/>
                  <a:pt x="1492" y="1460"/>
                  <a:pt x="1488" y="1776"/>
                </a:cubicBezTo>
              </a:path>
            </a:pathLst>
          </a:custGeom>
          <a:noFill/>
          <a:ln w="381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56" name="Freeform 40"/>
          <p:cNvSpPr>
            <a:spLocks/>
          </p:cNvSpPr>
          <p:nvPr/>
        </p:nvSpPr>
        <p:spPr bwMode="auto">
          <a:xfrm>
            <a:off x="2362200" y="2996952"/>
            <a:ext cx="1561728" cy="2664073"/>
          </a:xfrm>
          <a:custGeom>
            <a:avLst/>
            <a:gdLst>
              <a:gd name="T0" fmla="*/ 1447800 w 224"/>
              <a:gd name="T1" fmla="*/ 0 h 1664"/>
              <a:gd name="T2" fmla="*/ 206829 w 224"/>
              <a:gd name="T3" fmla="*/ 1746327 h 1664"/>
              <a:gd name="T4" fmla="*/ 206829 w 224"/>
              <a:gd name="T5" fmla="*/ 2047418 h 1664"/>
              <a:gd name="T6" fmla="*/ 0 60000 65536"/>
              <a:gd name="T7" fmla="*/ 0 60000 65536"/>
              <a:gd name="T8" fmla="*/ 0 60000 65536"/>
            </a:gdLst>
            <a:ahLst/>
            <a:cxnLst>
              <a:cxn ang="T6">
                <a:pos x="T0" y="T1"/>
              </a:cxn>
              <a:cxn ang="T7">
                <a:pos x="T2" y="T3"/>
              </a:cxn>
              <a:cxn ang="T8">
                <a:pos x="T4" y="T5"/>
              </a:cxn>
            </a:cxnLst>
            <a:rect l="0" t="0" r="r" b="b"/>
            <a:pathLst>
              <a:path w="224" h="1664">
                <a:moveTo>
                  <a:pt x="224" y="0"/>
                </a:moveTo>
                <a:cubicBezTo>
                  <a:pt x="144" y="560"/>
                  <a:pt x="64" y="1120"/>
                  <a:pt x="32" y="1392"/>
                </a:cubicBezTo>
                <a:cubicBezTo>
                  <a:pt x="0" y="1664"/>
                  <a:pt x="16" y="1648"/>
                  <a:pt x="32" y="1632"/>
                </a:cubicBezTo>
              </a:path>
            </a:pathLst>
          </a:custGeom>
          <a:noFill/>
          <a:ln w="38100" cap="flat" cmpd="sng">
            <a:solidFill>
              <a:srgbClr val="993366"/>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57" name="Freeform 41"/>
          <p:cNvSpPr>
            <a:spLocks/>
          </p:cNvSpPr>
          <p:nvPr/>
        </p:nvSpPr>
        <p:spPr bwMode="auto">
          <a:xfrm>
            <a:off x="5860256" y="2698750"/>
            <a:ext cx="997744" cy="2940050"/>
          </a:xfrm>
          <a:custGeom>
            <a:avLst/>
            <a:gdLst>
              <a:gd name="T0" fmla="*/ 0 w 240"/>
              <a:gd name="T1" fmla="*/ 0 h 1056"/>
              <a:gd name="T2" fmla="*/ 228600 w 240"/>
              <a:gd name="T3" fmla="*/ 581891 h 1056"/>
              <a:gd name="T4" fmla="*/ 304800 w 240"/>
              <a:gd name="T5" fmla="*/ 945573 h 1056"/>
              <a:gd name="T6" fmla="*/ 381000 w 240"/>
              <a:gd name="T7" fmla="*/ 16002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1056">
                <a:moveTo>
                  <a:pt x="0" y="0"/>
                </a:moveTo>
                <a:cubicBezTo>
                  <a:pt x="56" y="140"/>
                  <a:pt x="112" y="280"/>
                  <a:pt x="144" y="384"/>
                </a:cubicBezTo>
                <a:cubicBezTo>
                  <a:pt x="176" y="488"/>
                  <a:pt x="176" y="512"/>
                  <a:pt x="192" y="624"/>
                </a:cubicBezTo>
                <a:cubicBezTo>
                  <a:pt x="208" y="736"/>
                  <a:pt x="224" y="896"/>
                  <a:pt x="240" y="1056"/>
                </a:cubicBezTo>
              </a:path>
            </a:pathLst>
          </a:custGeom>
          <a:noFill/>
          <a:ln w="38100" cap="flat" cmpd="sng">
            <a:solidFill>
              <a:srgbClr val="993366"/>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 name="组合 3"/>
          <p:cNvGrpSpPr/>
          <p:nvPr/>
        </p:nvGrpSpPr>
        <p:grpSpPr>
          <a:xfrm>
            <a:off x="560388" y="4876800"/>
            <a:ext cx="7983537" cy="1516063"/>
            <a:chOff x="560388" y="4876800"/>
            <a:chExt cx="7983537" cy="1516063"/>
          </a:xfrm>
        </p:grpSpPr>
        <p:grpSp>
          <p:nvGrpSpPr>
            <p:cNvPr id="495658" name="Group 42"/>
            <p:cNvGrpSpPr>
              <a:grpSpLocks/>
            </p:cNvGrpSpPr>
            <p:nvPr/>
          </p:nvGrpSpPr>
          <p:grpSpPr bwMode="auto">
            <a:xfrm>
              <a:off x="560388" y="4876800"/>
              <a:ext cx="7983537" cy="1516063"/>
              <a:chOff x="353" y="3072"/>
              <a:chExt cx="5029" cy="955"/>
            </a:xfrm>
          </p:grpSpPr>
          <p:sp>
            <p:nvSpPr>
              <p:cNvPr id="61449" name="Line 43"/>
              <p:cNvSpPr>
                <a:spLocks noChangeShapeType="1"/>
              </p:cNvSpPr>
              <p:nvPr/>
            </p:nvSpPr>
            <p:spPr bwMode="auto">
              <a:xfrm flipV="1">
                <a:off x="1104" y="3566"/>
                <a:ext cx="600" cy="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0" name="Text Box 44"/>
              <p:cNvSpPr txBox="1">
                <a:spLocks noChangeArrowheads="1"/>
              </p:cNvSpPr>
              <p:nvPr/>
            </p:nvSpPr>
            <p:spPr bwMode="auto">
              <a:xfrm>
                <a:off x="1108" y="3072"/>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存款信息</a:t>
                </a:r>
              </a:p>
            </p:txBody>
          </p:sp>
          <p:sp>
            <p:nvSpPr>
              <p:cNvPr id="61451" name="Oval 45"/>
              <p:cNvSpPr>
                <a:spLocks noChangeArrowheads="1"/>
              </p:cNvSpPr>
              <p:nvPr/>
            </p:nvSpPr>
            <p:spPr bwMode="auto">
              <a:xfrm>
                <a:off x="1701" y="3289"/>
                <a:ext cx="622" cy="59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800"/>
              </a:p>
              <a:p>
                <a:pPr algn="ctr"/>
                <a:r>
                  <a:rPr kumimoji="1" lang="zh-CN" altLang="en-US" sz="1800"/>
                  <a:t>验证身份</a:t>
                </a:r>
              </a:p>
            </p:txBody>
          </p:sp>
          <p:sp>
            <p:nvSpPr>
              <p:cNvPr id="61452" name="Line 46"/>
              <p:cNvSpPr>
                <a:spLocks noChangeShapeType="1"/>
              </p:cNvSpPr>
              <p:nvPr/>
            </p:nvSpPr>
            <p:spPr bwMode="auto">
              <a:xfrm>
                <a:off x="4508" y="3686"/>
                <a:ext cx="6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3" name="Line 47"/>
              <p:cNvSpPr>
                <a:spLocks noChangeShapeType="1"/>
              </p:cNvSpPr>
              <p:nvPr/>
            </p:nvSpPr>
            <p:spPr bwMode="auto">
              <a:xfrm>
                <a:off x="4508" y="3960"/>
                <a:ext cx="6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4" name="Text Box 48"/>
              <p:cNvSpPr txBox="1">
                <a:spLocks noChangeArrowheads="1"/>
              </p:cNvSpPr>
              <p:nvPr/>
            </p:nvSpPr>
            <p:spPr bwMode="auto">
              <a:xfrm>
                <a:off x="4378" y="3722"/>
                <a:ext cx="10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帐户信息</a:t>
                </a:r>
              </a:p>
            </p:txBody>
          </p:sp>
          <p:sp>
            <p:nvSpPr>
              <p:cNvPr id="61455" name="Line 49"/>
              <p:cNvSpPr>
                <a:spLocks noChangeShapeType="1"/>
              </p:cNvSpPr>
              <p:nvPr/>
            </p:nvSpPr>
            <p:spPr bwMode="auto">
              <a:xfrm>
                <a:off x="1701" y="3566"/>
                <a:ext cx="6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6" name="Text Box 50"/>
              <p:cNvSpPr txBox="1">
                <a:spLocks noChangeArrowheads="1"/>
              </p:cNvSpPr>
              <p:nvPr/>
            </p:nvSpPr>
            <p:spPr bwMode="auto">
              <a:xfrm>
                <a:off x="1791" y="3263"/>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P2.1</a:t>
                </a:r>
              </a:p>
            </p:txBody>
          </p:sp>
          <p:sp>
            <p:nvSpPr>
              <p:cNvPr id="61457" name="Line 51"/>
              <p:cNvSpPr>
                <a:spLocks noChangeShapeType="1"/>
              </p:cNvSpPr>
              <p:nvPr/>
            </p:nvSpPr>
            <p:spPr bwMode="auto">
              <a:xfrm>
                <a:off x="2323" y="3566"/>
                <a:ext cx="3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8" name="Oval 52"/>
              <p:cNvSpPr>
                <a:spLocks noChangeArrowheads="1"/>
              </p:cNvSpPr>
              <p:nvPr/>
            </p:nvSpPr>
            <p:spPr bwMode="auto">
              <a:xfrm>
                <a:off x="2705" y="3342"/>
                <a:ext cx="622" cy="542"/>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600"/>
              </a:p>
              <a:p>
                <a:pPr algn="ctr"/>
                <a:r>
                  <a:rPr kumimoji="1" lang="zh-CN" altLang="en-US" sz="1600"/>
                  <a:t>验证帐户</a:t>
                </a:r>
              </a:p>
            </p:txBody>
          </p:sp>
          <p:sp>
            <p:nvSpPr>
              <p:cNvPr id="61459" name="Line 53"/>
              <p:cNvSpPr>
                <a:spLocks noChangeShapeType="1"/>
              </p:cNvSpPr>
              <p:nvPr/>
            </p:nvSpPr>
            <p:spPr bwMode="auto">
              <a:xfrm>
                <a:off x="2705" y="3562"/>
                <a:ext cx="6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0" name="Text Box 54"/>
              <p:cNvSpPr txBox="1">
                <a:spLocks noChangeArrowheads="1"/>
              </p:cNvSpPr>
              <p:nvPr/>
            </p:nvSpPr>
            <p:spPr bwMode="auto">
              <a:xfrm>
                <a:off x="2789" y="3354"/>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P2.2</a:t>
                </a:r>
              </a:p>
            </p:txBody>
          </p:sp>
          <p:sp>
            <p:nvSpPr>
              <p:cNvPr id="61461" name="Line 55"/>
              <p:cNvSpPr>
                <a:spLocks noChangeShapeType="1"/>
              </p:cNvSpPr>
              <p:nvPr/>
            </p:nvSpPr>
            <p:spPr bwMode="auto">
              <a:xfrm>
                <a:off x="3327" y="3562"/>
                <a:ext cx="33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2" name="Oval 56"/>
              <p:cNvSpPr>
                <a:spLocks noChangeArrowheads="1"/>
              </p:cNvSpPr>
              <p:nvPr/>
            </p:nvSpPr>
            <p:spPr bwMode="auto">
              <a:xfrm>
                <a:off x="3642" y="3299"/>
                <a:ext cx="622" cy="543"/>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600" dirty="0"/>
              </a:p>
              <a:p>
                <a:pPr algn="ctr"/>
                <a:r>
                  <a:rPr kumimoji="1" lang="zh-CN" altLang="en-US" sz="1600" dirty="0"/>
                  <a:t>更新帐户</a:t>
                </a:r>
              </a:p>
            </p:txBody>
          </p:sp>
          <p:sp>
            <p:nvSpPr>
              <p:cNvPr id="61463" name="Line 57"/>
              <p:cNvSpPr>
                <a:spLocks noChangeShapeType="1"/>
              </p:cNvSpPr>
              <p:nvPr/>
            </p:nvSpPr>
            <p:spPr bwMode="auto">
              <a:xfrm>
                <a:off x="3642" y="3570"/>
                <a:ext cx="6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4" name="Text Box 58"/>
              <p:cNvSpPr txBox="1">
                <a:spLocks noChangeArrowheads="1"/>
              </p:cNvSpPr>
              <p:nvPr/>
            </p:nvSpPr>
            <p:spPr bwMode="auto">
              <a:xfrm>
                <a:off x="3726" y="3309"/>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P2.3</a:t>
                </a:r>
              </a:p>
            </p:txBody>
          </p:sp>
          <p:sp>
            <p:nvSpPr>
              <p:cNvPr id="61466" name="Line 60"/>
              <p:cNvSpPr>
                <a:spLocks noChangeShapeType="1"/>
              </p:cNvSpPr>
              <p:nvPr/>
            </p:nvSpPr>
            <p:spPr bwMode="auto">
              <a:xfrm>
                <a:off x="4283" y="3562"/>
                <a:ext cx="5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7" name="Text Box 61"/>
              <p:cNvSpPr txBox="1">
                <a:spLocks noChangeArrowheads="1"/>
              </p:cNvSpPr>
              <p:nvPr/>
            </p:nvSpPr>
            <p:spPr bwMode="auto">
              <a:xfrm>
                <a:off x="2292" y="3098"/>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存款信息</a:t>
                </a:r>
              </a:p>
            </p:txBody>
          </p:sp>
          <p:sp>
            <p:nvSpPr>
              <p:cNvPr id="61468" name="Text Box 62"/>
              <p:cNvSpPr txBox="1">
                <a:spLocks noChangeArrowheads="1"/>
              </p:cNvSpPr>
              <p:nvPr/>
            </p:nvSpPr>
            <p:spPr bwMode="auto">
              <a:xfrm>
                <a:off x="3230" y="3547"/>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存款信息</a:t>
                </a:r>
              </a:p>
            </p:txBody>
          </p:sp>
          <p:sp>
            <p:nvSpPr>
              <p:cNvPr id="61469" name="Text Box 63"/>
              <p:cNvSpPr txBox="1">
                <a:spLocks noChangeArrowheads="1"/>
              </p:cNvSpPr>
              <p:nvPr/>
            </p:nvSpPr>
            <p:spPr bwMode="auto">
              <a:xfrm>
                <a:off x="4260" y="3168"/>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存款信息</a:t>
                </a:r>
              </a:p>
            </p:txBody>
          </p:sp>
          <p:sp>
            <p:nvSpPr>
              <p:cNvPr id="61470" name="Line 64"/>
              <p:cNvSpPr>
                <a:spLocks noChangeShapeType="1"/>
              </p:cNvSpPr>
              <p:nvPr/>
            </p:nvSpPr>
            <p:spPr bwMode="auto">
              <a:xfrm>
                <a:off x="4512" y="3691"/>
                <a:ext cx="0" cy="2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1" name="Text Box 65"/>
              <p:cNvSpPr txBox="1">
                <a:spLocks noChangeArrowheads="1"/>
              </p:cNvSpPr>
              <p:nvPr/>
            </p:nvSpPr>
            <p:spPr bwMode="auto">
              <a:xfrm>
                <a:off x="353" y="3796"/>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800"/>
                  <a:t>2</a:t>
                </a:r>
                <a:r>
                  <a:rPr kumimoji="1" lang="zh-CN" altLang="en-US" sz="1800"/>
                  <a:t>层</a:t>
                </a:r>
                <a:r>
                  <a:rPr kumimoji="1" lang="en-US" altLang="zh-CN" sz="1800"/>
                  <a:t>DFD</a:t>
                </a:r>
              </a:p>
            </p:txBody>
          </p:sp>
        </p:grpSp>
        <p:cxnSp>
          <p:nvCxnSpPr>
            <p:cNvPr id="3" name="直接箭头连接符 2"/>
            <p:cNvCxnSpPr>
              <a:stCxn id="61462" idx="5"/>
            </p:cNvCxnSpPr>
            <p:nvPr/>
          </p:nvCxnSpPr>
          <p:spPr>
            <a:xfrm>
              <a:off x="6624495" y="5972937"/>
              <a:ext cx="531955" cy="126239"/>
            </a:xfrm>
            <a:prstGeom prst="straightConnector1">
              <a:avLst/>
            </a:prstGeom>
            <a:ln w="19050">
              <a:headEnd type="arrow"/>
              <a:tailEnd type="arrow"/>
            </a:ln>
          </p:spPr>
          <p:style>
            <a:lnRef idx="1">
              <a:schemeClr val="dk1"/>
            </a:lnRef>
            <a:fillRef idx="0">
              <a:schemeClr val="dk1"/>
            </a:fillRef>
            <a:effectRef idx="0">
              <a:schemeClr val="dk1"/>
            </a:effectRef>
            <a:fontRef idx="minor">
              <a:schemeClr val="tx1"/>
            </a:fontRef>
          </p:style>
        </p:cxnSp>
      </p:grpSp>
      <p:sp>
        <p:nvSpPr>
          <p:cNvPr id="67" name="Rectangle 6"/>
          <p:cNvSpPr>
            <a:spLocks noChangeArrowheads="1"/>
          </p:cNvSpPr>
          <p:nvPr/>
        </p:nvSpPr>
        <p:spPr bwMode="auto">
          <a:xfrm>
            <a:off x="35496" y="3149600"/>
            <a:ext cx="1219200"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t>储户</a:t>
            </a:r>
          </a:p>
        </p:txBody>
      </p:sp>
      <p:sp>
        <p:nvSpPr>
          <p:cNvPr id="68" name="Rectangle 6"/>
          <p:cNvSpPr>
            <a:spLocks noChangeArrowheads="1"/>
          </p:cNvSpPr>
          <p:nvPr/>
        </p:nvSpPr>
        <p:spPr bwMode="auto">
          <a:xfrm>
            <a:off x="7988894" y="3260209"/>
            <a:ext cx="1047602"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t>储户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box(in)">
                                      <p:cBhvr>
                                        <p:cTn id="7" dur="500"/>
                                        <p:tgtEl>
                                          <p:spTgt spid="495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5654"/>
                                        </p:tgtEl>
                                        <p:attrNameLst>
                                          <p:attrName>style.visibility</p:attrName>
                                        </p:attrNameLst>
                                      </p:cBhvr>
                                      <p:to>
                                        <p:strVal val="visible"/>
                                      </p:to>
                                    </p:set>
                                    <p:anim calcmode="lin" valueType="num">
                                      <p:cBhvr>
                                        <p:cTn id="18" dur="500" fill="hold"/>
                                        <p:tgtEl>
                                          <p:spTgt spid="495654"/>
                                        </p:tgtEl>
                                        <p:attrNameLst>
                                          <p:attrName>ppt_w</p:attrName>
                                        </p:attrNameLst>
                                      </p:cBhvr>
                                      <p:tavLst>
                                        <p:tav tm="0">
                                          <p:val>
                                            <p:fltVal val="0"/>
                                          </p:val>
                                        </p:tav>
                                        <p:tav tm="100000">
                                          <p:val>
                                            <p:strVal val="#ppt_w"/>
                                          </p:val>
                                        </p:tav>
                                      </p:tavLst>
                                    </p:anim>
                                    <p:anim calcmode="lin" valueType="num">
                                      <p:cBhvr>
                                        <p:cTn id="19" dur="500" fill="hold"/>
                                        <p:tgtEl>
                                          <p:spTgt spid="49565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495655"/>
                                        </p:tgtEl>
                                        <p:attrNameLst>
                                          <p:attrName>style.visibility</p:attrName>
                                        </p:attrNameLst>
                                      </p:cBhvr>
                                      <p:to>
                                        <p:strVal val="visible"/>
                                      </p:to>
                                    </p:set>
                                    <p:anim calcmode="lin" valueType="num">
                                      <p:cBhvr>
                                        <p:cTn id="24" dur="500" fill="hold"/>
                                        <p:tgtEl>
                                          <p:spTgt spid="495655"/>
                                        </p:tgtEl>
                                        <p:attrNameLst>
                                          <p:attrName>ppt_w</p:attrName>
                                        </p:attrNameLst>
                                      </p:cBhvr>
                                      <p:tavLst>
                                        <p:tav tm="0">
                                          <p:val>
                                            <p:fltVal val="0"/>
                                          </p:val>
                                        </p:tav>
                                        <p:tav tm="100000">
                                          <p:val>
                                            <p:strVal val="#ppt_w"/>
                                          </p:val>
                                        </p:tav>
                                      </p:tavLst>
                                    </p:anim>
                                    <p:anim calcmode="lin" valueType="num">
                                      <p:cBhvr>
                                        <p:cTn id="25" dur="500" fill="hold"/>
                                        <p:tgtEl>
                                          <p:spTgt spid="495655"/>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9562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495656"/>
                                        </p:tgtEl>
                                        <p:attrNameLst>
                                          <p:attrName>style.visibility</p:attrName>
                                        </p:attrNameLst>
                                      </p:cBhvr>
                                      <p:to>
                                        <p:strVal val="visible"/>
                                      </p:to>
                                    </p:set>
                                    <p:anim calcmode="lin" valueType="num">
                                      <p:cBhvr>
                                        <p:cTn id="34" dur="500" fill="hold"/>
                                        <p:tgtEl>
                                          <p:spTgt spid="495656"/>
                                        </p:tgtEl>
                                        <p:attrNameLst>
                                          <p:attrName>ppt_w</p:attrName>
                                        </p:attrNameLst>
                                      </p:cBhvr>
                                      <p:tavLst>
                                        <p:tav tm="0">
                                          <p:val>
                                            <p:fltVal val="0"/>
                                          </p:val>
                                        </p:tav>
                                        <p:tav tm="100000">
                                          <p:val>
                                            <p:strVal val="#ppt_w"/>
                                          </p:val>
                                        </p:tav>
                                      </p:tavLst>
                                    </p:anim>
                                    <p:anim calcmode="lin" valueType="num">
                                      <p:cBhvr>
                                        <p:cTn id="35" dur="500" fill="hold"/>
                                        <p:tgtEl>
                                          <p:spTgt spid="495656"/>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495657"/>
                                        </p:tgtEl>
                                        <p:attrNameLst>
                                          <p:attrName>style.visibility</p:attrName>
                                        </p:attrNameLst>
                                      </p:cBhvr>
                                      <p:to>
                                        <p:strVal val="visible"/>
                                      </p:to>
                                    </p:set>
                                    <p:anim calcmode="lin" valueType="num">
                                      <p:cBhvr>
                                        <p:cTn id="40" dur="500" fill="hold"/>
                                        <p:tgtEl>
                                          <p:spTgt spid="495657"/>
                                        </p:tgtEl>
                                        <p:attrNameLst>
                                          <p:attrName>ppt_w</p:attrName>
                                        </p:attrNameLst>
                                      </p:cBhvr>
                                      <p:tavLst>
                                        <p:tav tm="0">
                                          <p:val>
                                            <p:fltVal val="0"/>
                                          </p:val>
                                        </p:tav>
                                        <p:tav tm="100000">
                                          <p:val>
                                            <p:strVal val="#ppt_w"/>
                                          </p:val>
                                        </p:tav>
                                      </p:tavLst>
                                    </p:anim>
                                    <p:anim calcmode="lin" valueType="num">
                                      <p:cBhvr>
                                        <p:cTn id="41" dur="500" fill="hold"/>
                                        <p:tgtEl>
                                          <p:spTgt spid="495657"/>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54" grpId="0" animBg="1"/>
      <p:bldP spid="495655" grpId="0" animBg="1"/>
      <p:bldP spid="495656" grpId="0" animBg="1"/>
      <p:bldP spid="495657"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subTitle" idx="4294967295"/>
          </p:nvPr>
        </p:nvSpPr>
        <p:spPr bwMode="auto">
          <a:xfrm>
            <a:off x="71438" y="620713"/>
            <a:ext cx="8893175" cy="46085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eaLnBrk="1" hangingPunct="1">
              <a:lnSpc>
                <a:spcPct val="90000"/>
              </a:lnSpc>
              <a:buClr>
                <a:srgbClr val="FF66CC"/>
              </a:buClr>
              <a:buFont typeface="Wingdings" pitchFamily="2" charset="2"/>
              <a:buNone/>
            </a:pPr>
            <a:r>
              <a:rPr lang="en-US" altLang="zh-CN" sz="3000" b="0" dirty="0">
                <a:solidFill>
                  <a:srgbClr val="0000FF"/>
                </a:solidFill>
                <a:latin typeface="华文中宋" pitchFamily="2" charset="-122"/>
                <a:ea typeface="华文中宋" pitchFamily="2" charset="-122"/>
              </a:rPr>
              <a:t>3.</a:t>
            </a:r>
            <a:r>
              <a:rPr lang="zh-CN" altLang="en-US" sz="3000" b="0" dirty="0">
                <a:solidFill>
                  <a:srgbClr val="0000FF"/>
                </a:solidFill>
                <a:latin typeface="华文中宋" pitchFamily="2" charset="-122"/>
                <a:ea typeface="华文中宋" pitchFamily="2" charset="-122"/>
              </a:rPr>
              <a:t>可行性研究应着重考虑如下五个方面：</a:t>
            </a:r>
          </a:p>
          <a:p>
            <a:pPr marL="381000" indent="-381000" eaLnBrk="1" hangingPunct="1">
              <a:buClr>
                <a:srgbClr val="FF66CC"/>
              </a:buClr>
              <a:buFont typeface="Wingdings" pitchFamily="2" charset="2"/>
              <a:buNone/>
            </a:pPr>
            <a:r>
              <a:rPr lang="zh-CN" altLang="en-US" b="0" dirty="0">
                <a:solidFill>
                  <a:srgbClr val="FF0000"/>
                </a:solidFill>
                <a:latin typeface="华文中宋" pitchFamily="2" charset="-122"/>
                <a:ea typeface="华文中宋" pitchFamily="2" charset="-122"/>
              </a:rPr>
              <a:t>（</a:t>
            </a:r>
            <a:r>
              <a:rPr lang="en-US" altLang="zh-CN" b="0" dirty="0">
                <a:solidFill>
                  <a:srgbClr val="FF0000"/>
                </a:solidFill>
                <a:latin typeface="华文中宋" pitchFamily="2" charset="-122"/>
                <a:ea typeface="华文中宋" pitchFamily="2" charset="-122"/>
              </a:rPr>
              <a:t>1</a:t>
            </a:r>
            <a:r>
              <a:rPr lang="zh-CN" altLang="en-US" b="0" dirty="0">
                <a:solidFill>
                  <a:srgbClr val="FF0000"/>
                </a:solidFill>
                <a:latin typeface="华文中宋" pitchFamily="2" charset="-122"/>
                <a:ea typeface="华文中宋" pitchFamily="2" charset="-122"/>
              </a:rPr>
              <a:t>）技术可行性 </a:t>
            </a:r>
          </a:p>
          <a:p>
            <a:pPr marL="381000" indent="-381000" eaLnBrk="1" hangingPunct="1">
              <a:lnSpc>
                <a:spcPct val="115000"/>
              </a:lnSpc>
              <a:buClr>
                <a:srgbClr val="FF66CC"/>
              </a:buClr>
              <a:buFont typeface="Wingdings" pitchFamily="2" charset="2"/>
              <a:buNone/>
            </a:pPr>
            <a:r>
              <a:rPr lang="zh-CN" altLang="en-US" sz="2600" b="0" dirty="0">
                <a:latin typeface="华文中宋" pitchFamily="2" charset="-122"/>
                <a:ea typeface="华文中宋" pitchFamily="2" charset="-122"/>
              </a:rPr>
              <a:t>     </a:t>
            </a:r>
            <a:r>
              <a:rPr lang="zh-CN" altLang="en-US" sz="2600" b="0" dirty="0">
                <a:solidFill>
                  <a:srgbClr val="0070C0"/>
                </a:solidFill>
                <a:latin typeface="华文中宋" pitchFamily="2" charset="-122"/>
                <a:ea typeface="华文中宋" pitchFamily="2" charset="-122"/>
              </a:rPr>
              <a:t>使用现有的技术能实现这个系统吗</a:t>
            </a:r>
            <a:r>
              <a:rPr lang="en-US" altLang="zh-CN" sz="2600" b="0" dirty="0">
                <a:latin typeface="华文中宋" pitchFamily="2" charset="-122"/>
                <a:ea typeface="华文中宋" pitchFamily="2" charset="-122"/>
              </a:rPr>
              <a:t>?</a:t>
            </a:r>
          </a:p>
          <a:p>
            <a:pPr marL="381000" indent="-381000" eaLnBrk="1" hangingPunct="1">
              <a:lnSpc>
                <a:spcPct val="115000"/>
              </a:lnSpc>
              <a:buClr>
                <a:srgbClr val="FF66CC"/>
              </a:buClr>
              <a:buFont typeface="Wingdings" pitchFamily="2" charset="2"/>
              <a:buNone/>
            </a:pPr>
            <a:r>
              <a:rPr lang="zh-CN" altLang="en-US" sz="2600" b="0" dirty="0">
                <a:latin typeface="华文中宋" pitchFamily="2" charset="-122"/>
                <a:ea typeface="华文中宋" pitchFamily="2" charset="-122"/>
              </a:rPr>
              <a:t>      从技术的角度去研究系统实现的可行性。从问题定义规格说明书提出的系统功能、性能以及实际系统的各种约束来分析，确定当前的技术及条件是否能实现整个系统。</a:t>
            </a:r>
          </a:p>
          <a:p>
            <a:pPr marL="381000" indent="-381000" eaLnBrk="1" hangingPunct="1">
              <a:lnSpc>
                <a:spcPct val="115000"/>
              </a:lnSpc>
              <a:buClr>
                <a:srgbClr val="FF66CC"/>
              </a:buClr>
              <a:buFont typeface="Wingdings" pitchFamily="2" charset="2"/>
              <a:buNone/>
            </a:pPr>
            <a:r>
              <a:rPr lang="zh-CN" altLang="en-US" sz="2600" b="0" dirty="0">
                <a:latin typeface="华文中宋" pitchFamily="2" charset="-122"/>
                <a:ea typeface="华文中宋" pitchFamily="2" charset="-122"/>
              </a:rPr>
              <a:t>     主要包括</a:t>
            </a:r>
            <a:r>
              <a:rPr lang="en-US" altLang="zh-CN" sz="2600" b="0" dirty="0">
                <a:latin typeface="华文中宋" pitchFamily="2" charset="-122"/>
                <a:ea typeface="华文中宋" pitchFamily="2" charset="-122"/>
              </a:rPr>
              <a:t>:</a:t>
            </a:r>
            <a:r>
              <a:rPr lang="zh-CN" altLang="en-US" sz="2600" b="0" dirty="0">
                <a:latin typeface="华文中宋" pitchFamily="2" charset="-122"/>
                <a:ea typeface="华文中宋" pitchFamily="2" charset="-122"/>
              </a:rPr>
              <a:t>在给出的限制范围内，能否设计出系统，并实现必要的功能和性能</a:t>
            </a:r>
            <a:r>
              <a:rPr lang="en-US" altLang="zh-CN" sz="2600" b="0" dirty="0">
                <a:latin typeface="华文中宋" pitchFamily="2" charset="-122"/>
                <a:ea typeface="华文中宋" pitchFamily="2" charset="-122"/>
              </a:rPr>
              <a:t>;</a:t>
            </a:r>
            <a:r>
              <a:rPr lang="zh-CN" altLang="en-US" sz="2600" b="0" dirty="0">
                <a:latin typeface="华文中宋" pitchFamily="2" charset="-122"/>
                <a:ea typeface="华文中宋" pitchFamily="2" charset="-122"/>
              </a:rPr>
              <a:t>开发人员、硬件和软件是否存在问题</a:t>
            </a:r>
            <a:r>
              <a:rPr lang="en-US" altLang="zh-CN" sz="2600" b="0" dirty="0">
                <a:latin typeface="华文中宋" pitchFamily="2" charset="-122"/>
                <a:ea typeface="华文中宋" pitchFamily="2" charset="-122"/>
              </a:rPr>
              <a:t>;</a:t>
            </a:r>
            <a:r>
              <a:rPr lang="zh-CN" altLang="en-US" sz="2600" b="0" dirty="0">
                <a:latin typeface="华文中宋" pitchFamily="2" charset="-122"/>
                <a:ea typeface="华文中宋" pitchFamily="2" charset="-122"/>
              </a:rPr>
              <a:t>系统所用到的相关技术是否支持。</a:t>
            </a:r>
            <a:endParaRPr lang="zh-CN" altLang="en-US" b="0" dirty="0">
              <a:latin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5619" name="Group 3"/>
          <p:cNvGrpSpPr>
            <a:grpSpLocks/>
          </p:cNvGrpSpPr>
          <p:nvPr/>
        </p:nvGrpSpPr>
        <p:grpSpPr bwMode="auto">
          <a:xfrm>
            <a:off x="304800" y="260350"/>
            <a:ext cx="6970713" cy="1444625"/>
            <a:chOff x="192" y="192"/>
            <a:chExt cx="4391" cy="910"/>
          </a:xfrm>
        </p:grpSpPr>
        <p:sp>
          <p:nvSpPr>
            <p:cNvPr id="61497" name="Text Box 4"/>
            <p:cNvSpPr txBox="1">
              <a:spLocks noChangeArrowheads="1"/>
            </p:cNvSpPr>
            <p:nvPr/>
          </p:nvSpPr>
          <p:spPr bwMode="auto">
            <a:xfrm>
              <a:off x="192" y="192"/>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800"/>
                <a:t>0</a:t>
              </a:r>
              <a:r>
                <a:rPr kumimoji="1" lang="zh-CN" altLang="en-US" sz="1800"/>
                <a:t>层</a:t>
              </a:r>
              <a:r>
                <a:rPr kumimoji="1" lang="en-US" altLang="zh-CN" sz="1800"/>
                <a:t>DFD</a:t>
              </a:r>
            </a:p>
          </p:txBody>
        </p:sp>
        <p:sp>
          <p:nvSpPr>
            <p:cNvPr id="61498" name="Oval 5"/>
            <p:cNvSpPr>
              <a:spLocks noChangeArrowheads="1"/>
            </p:cNvSpPr>
            <p:nvPr/>
          </p:nvSpPr>
          <p:spPr bwMode="auto">
            <a:xfrm>
              <a:off x="1785" y="574"/>
              <a:ext cx="1440" cy="52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t>储蓄系统</a:t>
              </a:r>
            </a:p>
          </p:txBody>
        </p:sp>
        <p:sp>
          <p:nvSpPr>
            <p:cNvPr id="61499" name="Rectangle 6"/>
            <p:cNvSpPr>
              <a:spLocks noChangeArrowheads="1"/>
            </p:cNvSpPr>
            <p:nvPr/>
          </p:nvSpPr>
          <p:spPr bwMode="auto">
            <a:xfrm>
              <a:off x="441" y="670"/>
              <a:ext cx="768" cy="336"/>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t>储户</a:t>
              </a:r>
            </a:p>
          </p:txBody>
        </p:sp>
        <p:sp>
          <p:nvSpPr>
            <p:cNvPr id="61500" name="Line 7"/>
            <p:cNvSpPr>
              <a:spLocks noChangeShapeType="1"/>
            </p:cNvSpPr>
            <p:nvPr/>
          </p:nvSpPr>
          <p:spPr bwMode="auto">
            <a:xfrm>
              <a:off x="1206" y="851"/>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1" name="Rectangle 8"/>
            <p:cNvSpPr>
              <a:spLocks noChangeArrowheads="1"/>
            </p:cNvSpPr>
            <p:nvPr/>
          </p:nvSpPr>
          <p:spPr bwMode="auto">
            <a:xfrm>
              <a:off x="3815" y="688"/>
              <a:ext cx="768" cy="336"/>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t>储户</a:t>
              </a:r>
            </a:p>
          </p:txBody>
        </p:sp>
        <p:sp>
          <p:nvSpPr>
            <p:cNvPr id="61502" name="Line 9"/>
            <p:cNvSpPr>
              <a:spLocks noChangeShapeType="1"/>
            </p:cNvSpPr>
            <p:nvPr/>
          </p:nvSpPr>
          <p:spPr bwMode="auto">
            <a:xfrm>
              <a:off x="3236" y="841"/>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3" name="Text Box 10"/>
            <p:cNvSpPr txBox="1">
              <a:spLocks noChangeArrowheads="1"/>
            </p:cNvSpPr>
            <p:nvPr/>
          </p:nvSpPr>
          <p:spPr bwMode="auto">
            <a:xfrm>
              <a:off x="1161" y="430"/>
              <a:ext cx="6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a:solidFill>
                    <a:srgbClr val="FF0000"/>
                  </a:solidFill>
                </a:rPr>
                <a:t>存款</a:t>
              </a:r>
              <a:r>
                <a:rPr kumimoji="1" lang="en-US" altLang="zh-CN" sz="1800" b="1">
                  <a:solidFill>
                    <a:srgbClr val="FF0000"/>
                  </a:solidFill>
                </a:rPr>
                <a:t>/</a:t>
              </a:r>
              <a:r>
                <a:rPr kumimoji="1" lang="zh-CN" altLang="en-US" sz="1800" b="1">
                  <a:solidFill>
                    <a:srgbClr val="FF0000"/>
                  </a:solidFill>
                </a:rPr>
                <a:t>取款单</a:t>
              </a:r>
            </a:p>
          </p:txBody>
        </p:sp>
        <p:sp>
          <p:nvSpPr>
            <p:cNvPr id="61504" name="Text Box 11"/>
            <p:cNvSpPr txBox="1">
              <a:spLocks noChangeArrowheads="1"/>
            </p:cNvSpPr>
            <p:nvPr/>
          </p:nvSpPr>
          <p:spPr bwMode="auto">
            <a:xfrm>
              <a:off x="3129" y="430"/>
              <a:ext cx="7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a:solidFill>
                    <a:srgbClr val="0000FF"/>
                  </a:solidFill>
                </a:rPr>
                <a:t>存款</a:t>
              </a:r>
              <a:r>
                <a:rPr kumimoji="1" lang="en-US" altLang="zh-CN" sz="1800" b="1">
                  <a:solidFill>
                    <a:srgbClr val="0000FF"/>
                  </a:solidFill>
                </a:rPr>
                <a:t>/</a:t>
              </a:r>
              <a:r>
                <a:rPr kumimoji="1" lang="zh-CN" altLang="en-US" sz="1800" b="1">
                  <a:solidFill>
                    <a:srgbClr val="0000FF"/>
                  </a:solidFill>
                </a:rPr>
                <a:t>取款信息</a:t>
              </a:r>
            </a:p>
          </p:txBody>
        </p:sp>
      </p:grpSp>
      <p:sp>
        <p:nvSpPr>
          <p:cNvPr id="495654" name="Freeform 38"/>
          <p:cNvSpPr>
            <a:spLocks/>
          </p:cNvSpPr>
          <p:nvPr/>
        </p:nvSpPr>
        <p:spPr bwMode="auto">
          <a:xfrm>
            <a:off x="2209800" y="1371600"/>
            <a:ext cx="76200" cy="1981200"/>
          </a:xfrm>
          <a:custGeom>
            <a:avLst/>
            <a:gdLst>
              <a:gd name="T0" fmla="*/ 76200 w 224"/>
              <a:gd name="T1" fmla="*/ 0 h 1664"/>
              <a:gd name="T2" fmla="*/ 10886 w 224"/>
              <a:gd name="T3" fmla="*/ 1657350 h 1664"/>
              <a:gd name="T4" fmla="*/ 10886 w 224"/>
              <a:gd name="T5" fmla="*/ 1943100 h 1664"/>
              <a:gd name="T6" fmla="*/ 0 60000 65536"/>
              <a:gd name="T7" fmla="*/ 0 60000 65536"/>
              <a:gd name="T8" fmla="*/ 0 60000 65536"/>
            </a:gdLst>
            <a:ahLst/>
            <a:cxnLst>
              <a:cxn ang="T6">
                <a:pos x="T0" y="T1"/>
              </a:cxn>
              <a:cxn ang="T7">
                <a:pos x="T2" y="T3"/>
              </a:cxn>
              <a:cxn ang="T8">
                <a:pos x="T4" y="T5"/>
              </a:cxn>
            </a:cxnLst>
            <a:rect l="0" t="0" r="r" b="b"/>
            <a:pathLst>
              <a:path w="224" h="1664">
                <a:moveTo>
                  <a:pt x="224" y="0"/>
                </a:moveTo>
                <a:cubicBezTo>
                  <a:pt x="144" y="560"/>
                  <a:pt x="64" y="1120"/>
                  <a:pt x="32" y="1392"/>
                </a:cubicBezTo>
                <a:cubicBezTo>
                  <a:pt x="0" y="1664"/>
                  <a:pt x="16" y="1648"/>
                  <a:pt x="32" y="1632"/>
                </a:cubicBezTo>
              </a:path>
            </a:pathLst>
          </a:custGeom>
          <a:noFill/>
          <a:ln w="381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55" name="Freeform 39"/>
          <p:cNvSpPr>
            <a:spLocks/>
          </p:cNvSpPr>
          <p:nvPr/>
        </p:nvSpPr>
        <p:spPr bwMode="auto">
          <a:xfrm>
            <a:off x="5715000" y="1295400"/>
            <a:ext cx="1905000" cy="2209800"/>
          </a:xfrm>
          <a:custGeom>
            <a:avLst/>
            <a:gdLst>
              <a:gd name="T0" fmla="*/ 0 w 1496"/>
              <a:gd name="T1" fmla="*/ 0 h 1776"/>
              <a:gd name="T2" fmla="*/ 366738 w 1496"/>
              <a:gd name="T3" fmla="*/ 477795 h 1776"/>
              <a:gd name="T4" fmla="*/ 1650321 w 1496"/>
              <a:gd name="T5" fmla="*/ 1134762 h 1776"/>
              <a:gd name="T6" fmla="*/ 1894813 w 1496"/>
              <a:gd name="T7" fmla="*/ 2209800 h 17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6" h="1776">
                <a:moveTo>
                  <a:pt x="0" y="0"/>
                </a:moveTo>
                <a:cubicBezTo>
                  <a:pt x="36" y="116"/>
                  <a:pt x="72" y="232"/>
                  <a:pt x="288" y="384"/>
                </a:cubicBezTo>
                <a:cubicBezTo>
                  <a:pt x="504" y="536"/>
                  <a:pt x="1096" y="680"/>
                  <a:pt x="1296" y="912"/>
                </a:cubicBezTo>
                <a:cubicBezTo>
                  <a:pt x="1496" y="1144"/>
                  <a:pt x="1492" y="1460"/>
                  <a:pt x="1488" y="1776"/>
                </a:cubicBezTo>
              </a:path>
            </a:pathLst>
          </a:custGeom>
          <a:noFill/>
          <a:ln w="38100" cap="flat" cmpd="sng">
            <a:solidFill>
              <a:schemeClr val="tx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56" name="Freeform 40"/>
          <p:cNvSpPr>
            <a:spLocks/>
          </p:cNvSpPr>
          <p:nvPr/>
        </p:nvSpPr>
        <p:spPr bwMode="auto">
          <a:xfrm>
            <a:off x="2362200" y="3692525"/>
            <a:ext cx="1345704" cy="1900238"/>
          </a:xfrm>
          <a:custGeom>
            <a:avLst/>
            <a:gdLst>
              <a:gd name="T0" fmla="*/ 1447800 w 224"/>
              <a:gd name="T1" fmla="*/ 0 h 1664"/>
              <a:gd name="T2" fmla="*/ 206829 w 224"/>
              <a:gd name="T3" fmla="*/ 1746327 h 1664"/>
              <a:gd name="T4" fmla="*/ 206829 w 224"/>
              <a:gd name="T5" fmla="*/ 2047418 h 1664"/>
              <a:gd name="T6" fmla="*/ 0 60000 65536"/>
              <a:gd name="T7" fmla="*/ 0 60000 65536"/>
              <a:gd name="T8" fmla="*/ 0 60000 65536"/>
            </a:gdLst>
            <a:ahLst/>
            <a:cxnLst>
              <a:cxn ang="T6">
                <a:pos x="T0" y="T1"/>
              </a:cxn>
              <a:cxn ang="T7">
                <a:pos x="T2" y="T3"/>
              </a:cxn>
              <a:cxn ang="T8">
                <a:pos x="T4" y="T5"/>
              </a:cxn>
            </a:cxnLst>
            <a:rect l="0" t="0" r="r" b="b"/>
            <a:pathLst>
              <a:path w="224" h="1664">
                <a:moveTo>
                  <a:pt x="224" y="0"/>
                </a:moveTo>
                <a:cubicBezTo>
                  <a:pt x="144" y="560"/>
                  <a:pt x="64" y="1120"/>
                  <a:pt x="32" y="1392"/>
                </a:cubicBezTo>
                <a:cubicBezTo>
                  <a:pt x="0" y="1664"/>
                  <a:pt x="16" y="1648"/>
                  <a:pt x="32" y="1632"/>
                </a:cubicBezTo>
              </a:path>
            </a:pathLst>
          </a:custGeom>
          <a:noFill/>
          <a:ln w="38100" cap="flat" cmpd="sng">
            <a:solidFill>
              <a:srgbClr val="993366"/>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5657" name="Freeform 41"/>
          <p:cNvSpPr>
            <a:spLocks/>
          </p:cNvSpPr>
          <p:nvPr/>
        </p:nvSpPr>
        <p:spPr bwMode="auto">
          <a:xfrm>
            <a:off x="6418263" y="4047332"/>
            <a:ext cx="492596" cy="1576387"/>
          </a:xfrm>
          <a:custGeom>
            <a:avLst/>
            <a:gdLst>
              <a:gd name="T0" fmla="*/ 0 w 240"/>
              <a:gd name="T1" fmla="*/ 0 h 1056"/>
              <a:gd name="T2" fmla="*/ 228600 w 240"/>
              <a:gd name="T3" fmla="*/ 581891 h 1056"/>
              <a:gd name="T4" fmla="*/ 304800 w 240"/>
              <a:gd name="T5" fmla="*/ 945573 h 1056"/>
              <a:gd name="T6" fmla="*/ 381000 w 240"/>
              <a:gd name="T7" fmla="*/ 16002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1056">
                <a:moveTo>
                  <a:pt x="0" y="0"/>
                </a:moveTo>
                <a:cubicBezTo>
                  <a:pt x="56" y="140"/>
                  <a:pt x="112" y="280"/>
                  <a:pt x="144" y="384"/>
                </a:cubicBezTo>
                <a:cubicBezTo>
                  <a:pt x="176" y="488"/>
                  <a:pt x="176" y="512"/>
                  <a:pt x="192" y="624"/>
                </a:cubicBezTo>
                <a:cubicBezTo>
                  <a:pt x="208" y="736"/>
                  <a:pt x="224" y="896"/>
                  <a:pt x="240" y="1056"/>
                </a:cubicBezTo>
              </a:path>
            </a:pathLst>
          </a:custGeom>
          <a:noFill/>
          <a:ln w="38100" cap="flat" cmpd="sng">
            <a:solidFill>
              <a:srgbClr val="993366"/>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95658" name="Group 42"/>
          <p:cNvGrpSpPr>
            <a:grpSpLocks/>
          </p:cNvGrpSpPr>
          <p:nvPr/>
        </p:nvGrpSpPr>
        <p:grpSpPr bwMode="auto">
          <a:xfrm>
            <a:off x="560388" y="4876800"/>
            <a:ext cx="7983537" cy="1516063"/>
            <a:chOff x="353" y="3072"/>
            <a:chExt cx="5029" cy="955"/>
          </a:xfrm>
        </p:grpSpPr>
        <p:sp>
          <p:nvSpPr>
            <p:cNvPr id="61449" name="Line 43"/>
            <p:cNvSpPr>
              <a:spLocks noChangeShapeType="1"/>
            </p:cNvSpPr>
            <p:nvPr/>
          </p:nvSpPr>
          <p:spPr bwMode="auto">
            <a:xfrm flipV="1">
              <a:off x="1104" y="3507"/>
              <a:ext cx="600" cy="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0" name="Text Box 44"/>
            <p:cNvSpPr txBox="1">
              <a:spLocks noChangeArrowheads="1"/>
            </p:cNvSpPr>
            <p:nvPr/>
          </p:nvSpPr>
          <p:spPr bwMode="auto">
            <a:xfrm>
              <a:off x="1108" y="3072"/>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取款信息</a:t>
              </a:r>
            </a:p>
          </p:txBody>
        </p:sp>
        <p:sp>
          <p:nvSpPr>
            <p:cNvPr id="61451" name="Oval 45"/>
            <p:cNvSpPr>
              <a:spLocks noChangeArrowheads="1"/>
            </p:cNvSpPr>
            <p:nvPr/>
          </p:nvSpPr>
          <p:spPr bwMode="auto">
            <a:xfrm>
              <a:off x="1701" y="3245"/>
              <a:ext cx="622" cy="59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800"/>
            </a:p>
            <a:p>
              <a:pPr algn="ctr"/>
              <a:r>
                <a:rPr kumimoji="1" lang="zh-CN" altLang="en-US" sz="1800"/>
                <a:t>验证身份</a:t>
              </a:r>
            </a:p>
          </p:txBody>
        </p:sp>
        <p:sp>
          <p:nvSpPr>
            <p:cNvPr id="61452" name="Line 46"/>
            <p:cNvSpPr>
              <a:spLocks noChangeShapeType="1"/>
            </p:cNvSpPr>
            <p:nvPr/>
          </p:nvSpPr>
          <p:spPr bwMode="auto">
            <a:xfrm>
              <a:off x="4508" y="3686"/>
              <a:ext cx="6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3" name="Line 47"/>
            <p:cNvSpPr>
              <a:spLocks noChangeShapeType="1"/>
            </p:cNvSpPr>
            <p:nvPr/>
          </p:nvSpPr>
          <p:spPr bwMode="auto">
            <a:xfrm>
              <a:off x="4508" y="3960"/>
              <a:ext cx="6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4" name="Text Box 48"/>
            <p:cNvSpPr txBox="1">
              <a:spLocks noChangeArrowheads="1"/>
            </p:cNvSpPr>
            <p:nvPr/>
          </p:nvSpPr>
          <p:spPr bwMode="auto">
            <a:xfrm>
              <a:off x="4378" y="3722"/>
              <a:ext cx="10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帐户信息</a:t>
              </a:r>
            </a:p>
          </p:txBody>
        </p:sp>
        <p:sp>
          <p:nvSpPr>
            <p:cNvPr id="61455" name="Line 49"/>
            <p:cNvSpPr>
              <a:spLocks noChangeShapeType="1"/>
            </p:cNvSpPr>
            <p:nvPr/>
          </p:nvSpPr>
          <p:spPr bwMode="auto">
            <a:xfrm>
              <a:off x="1701" y="3517"/>
              <a:ext cx="6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6" name="Text Box 50"/>
            <p:cNvSpPr txBox="1">
              <a:spLocks noChangeArrowheads="1"/>
            </p:cNvSpPr>
            <p:nvPr/>
          </p:nvSpPr>
          <p:spPr bwMode="auto">
            <a:xfrm>
              <a:off x="1796" y="3263"/>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P3.1</a:t>
              </a:r>
            </a:p>
          </p:txBody>
        </p:sp>
        <p:sp>
          <p:nvSpPr>
            <p:cNvPr id="61457" name="Line 51"/>
            <p:cNvSpPr>
              <a:spLocks noChangeShapeType="1"/>
            </p:cNvSpPr>
            <p:nvPr/>
          </p:nvSpPr>
          <p:spPr bwMode="auto">
            <a:xfrm>
              <a:off x="2323" y="3517"/>
              <a:ext cx="3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8" name="Oval 52"/>
            <p:cNvSpPr>
              <a:spLocks noChangeArrowheads="1"/>
            </p:cNvSpPr>
            <p:nvPr/>
          </p:nvSpPr>
          <p:spPr bwMode="auto">
            <a:xfrm>
              <a:off x="2705" y="3291"/>
              <a:ext cx="622" cy="542"/>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600"/>
            </a:p>
            <a:p>
              <a:pPr algn="ctr"/>
              <a:r>
                <a:rPr kumimoji="1" lang="zh-CN" altLang="en-US" sz="1600"/>
                <a:t>验证帐户</a:t>
              </a:r>
            </a:p>
          </p:txBody>
        </p:sp>
        <p:sp>
          <p:nvSpPr>
            <p:cNvPr id="61459" name="Line 53"/>
            <p:cNvSpPr>
              <a:spLocks noChangeShapeType="1"/>
            </p:cNvSpPr>
            <p:nvPr/>
          </p:nvSpPr>
          <p:spPr bwMode="auto">
            <a:xfrm>
              <a:off x="2705" y="3562"/>
              <a:ext cx="6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0" name="Text Box 54"/>
            <p:cNvSpPr txBox="1">
              <a:spLocks noChangeArrowheads="1"/>
            </p:cNvSpPr>
            <p:nvPr/>
          </p:nvSpPr>
          <p:spPr bwMode="auto">
            <a:xfrm>
              <a:off x="2789" y="3309"/>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P3.2</a:t>
              </a:r>
            </a:p>
          </p:txBody>
        </p:sp>
        <p:sp>
          <p:nvSpPr>
            <p:cNvPr id="61461" name="Line 55"/>
            <p:cNvSpPr>
              <a:spLocks noChangeShapeType="1"/>
            </p:cNvSpPr>
            <p:nvPr/>
          </p:nvSpPr>
          <p:spPr bwMode="auto">
            <a:xfrm>
              <a:off x="3327" y="3562"/>
              <a:ext cx="33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2" name="Oval 56"/>
            <p:cNvSpPr>
              <a:spLocks noChangeArrowheads="1"/>
            </p:cNvSpPr>
            <p:nvPr/>
          </p:nvSpPr>
          <p:spPr bwMode="auto">
            <a:xfrm>
              <a:off x="3642" y="3299"/>
              <a:ext cx="622" cy="543"/>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600" dirty="0"/>
            </a:p>
            <a:p>
              <a:pPr algn="ctr"/>
              <a:r>
                <a:rPr kumimoji="1" lang="zh-CN" altLang="en-US" sz="1600" dirty="0"/>
                <a:t>更新帐户</a:t>
              </a:r>
            </a:p>
          </p:txBody>
        </p:sp>
        <p:sp>
          <p:nvSpPr>
            <p:cNvPr id="61463" name="Line 57"/>
            <p:cNvSpPr>
              <a:spLocks noChangeShapeType="1"/>
            </p:cNvSpPr>
            <p:nvPr/>
          </p:nvSpPr>
          <p:spPr bwMode="auto">
            <a:xfrm>
              <a:off x="3642" y="3570"/>
              <a:ext cx="6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4" name="Text Box 58"/>
            <p:cNvSpPr txBox="1">
              <a:spLocks noChangeArrowheads="1"/>
            </p:cNvSpPr>
            <p:nvPr/>
          </p:nvSpPr>
          <p:spPr bwMode="auto">
            <a:xfrm>
              <a:off x="3726" y="3309"/>
              <a:ext cx="4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P3.3</a:t>
              </a:r>
            </a:p>
          </p:txBody>
        </p:sp>
        <p:sp>
          <p:nvSpPr>
            <p:cNvPr id="61465" name="Line 59"/>
            <p:cNvSpPr>
              <a:spLocks noChangeShapeType="1"/>
            </p:cNvSpPr>
            <p:nvPr/>
          </p:nvSpPr>
          <p:spPr bwMode="auto">
            <a:xfrm>
              <a:off x="4219" y="3701"/>
              <a:ext cx="296" cy="1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6" name="Line 60"/>
            <p:cNvSpPr>
              <a:spLocks noChangeShapeType="1"/>
            </p:cNvSpPr>
            <p:nvPr/>
          </p:nvSpPr>
          <p:spPr bwMode="auto">
            <a:xfrm>
              <a:off x="4283" y="3562"/>
              <a:ext cx="5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7" name="Text Box 61"/>
            <p:cNvSpPr txBox="1">
              <a:spLocks noChangeArrowheads="1"/>
            </p:cNvSpPr>
            <p:nvPr/>
          </p:nvSpPr>
          <p:spPr bwMode="auto">
            <a:xfrm>
              <a:off x="2292" y="3098"/>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取款信息</a:t>
              </a:r>
            </a:p>
          </p:txBody>
        </p:sp>
        <p:sp>
          <p:nvSpPr>
            <p:cNvPr id="61468" name="Text Box 62"/>
            <p:cNvSpPr txBox="1">
              <a:spLocks noChangeArrowheads="1"/>
            </p:cNvSpPr>
            <p:nvPr/>
          </p:nvSpPr>
          <p:spPr bwMode="auto">
            <a:xfrm>
              <a:off x="3230" y="3547"/>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取款信息</a:t>
              </a:r>
            </a:p>
          </p:txBody>
        </p:sp>
        <p:sp>
          <p:nvSpPr>
            <p:cNvPr id="61469" name="Text Box 63"/>
            <p:cNvSpPr txBox="1">
              <a:spLocks noChangeArrowheads="1"/>
            </p:cNvSpPr>
            <p:nvPr/>
          </p:nvSpPr>
          <p:spPr bwMode="auto">
            <a:xfrm>
              <a:off x="4260" y="3168"/>
              <a:ext cx="47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取款信息</a:t>
              </a:r>
            </a:p>
          </p:txBody>
        </p:sp>
        <p:sp>
          <p:nvSpPr>
            <p:cNvPr id="61470" name="Line 64"/>
            <p:cNvSpPr>
              <a:spLocks noChangeShapeType="1"/>
            </p:cNvSpPr>
            <p:nvPr/>
          </p:nvSpPr>
          <p:spPr bwMode="auto">
            <a:xfrm>
              <a:off x="4512" y="3691"/>
              <a:ext cx="0" cy="2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1" name="Text Box 65"/>
            <p:cNvSpPr txBox="1">
              <a:spLocks noChangeArrowheads="1"/>
            </p:cNvSpPr>
            <p:nvPr/>
          </p:nvSpPr>
          <p:spPr bwMode="auto">
            <a:xfrm>
              <a:off x="353" y="3796"/>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800"/>
                <a:t>2</a:t>
              </a:r>
              <a:r>
                <a:rPr kumimoji="1" lang="zh-CN" altLang="en-US" sz="1800"/>
                <a:t>层</a:t>
              </a:r>
              <a:r>
                <a:rPr kumimoji="1" lang="en-US" altLang="zh-CN" sz="1800"/>
                <a:t>DFD</a:t>
              </a:r>
            </a:p>
          </p:txBody>
        </p:sp>
      </p:grpSp>
      <p:grpSp>
        <p:nvGrpSpPr>
          <p:cNvPr id="65" name="Group 12"/>
          <p:cNvGrpSpPr>
            <a:grpSpLocks/>
          </p:cNvGrpSpPr>
          <p:nvPr/>
        </p:nvGrpSpPr>
        <p:grpSpPr bwMode="auto">
          <a:xfrm>
            <a:off x="248121" y="2133600"/>
            <a:ext cx="8042275" cy="2206625"/>
            <a:chOff x="275" y="1344"/>
            <a:chExt cx="5066" cy="1390"/>
          </a:xfrm>
        </p:grpSpPr>
        <p:sp>
          <p:nvSpPr>
            <p:cNvPr id="66" name="Text Box 13"/>
            <p:cNvSpPr txBox="1">
              <a:spLocks noChangeArrowheads="1"/>
            </p:cNvSpPr>
            <p:nvPr/>
          </p:nvSpPr>
          <p:spPr bwMode="auto">
            <a:xfrm>
              <a:off x="275" y="2409"/>
              <a:ext cx="11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800"/>
                <a:t>1</a:t>
              </a:r>
              <a:r>
                <a:rPr kumimoji="1" lang="zh-CN" altLang="en-US" sz="1800"/>
                <a:t>层</a:t>
              </a:r>
              <a:r>
                <a:rPr kumimoji="1" lang="en-US" altLang="zh-CN" sz="1800"/>
                <a:t>DFD</a:t>
              </a:r>
            </a:p>
          </p:txBody>
        </p:sp>
        <p:sp>
          <p:nvSpPr>
            <p:cNvPr id="67" name="Text Box 14"/>
            <p:cNvSpPr txBox="1">
              <a:spLocks noChangeArrowheads="1"/>
            </p:cNvSpPr>
            <p:nvPr/>
          </p:nvSpPr>
          <p:spPr bwMode="auto">
            <a:xfrm>
              <a:off x="2336" y="1514"/>
              <a:ext cx="47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存款信息</a:t>
              </a:r>
            </a:p>
          </p:txBody>
        </p:sp>
        <p:sp>
          <p:nvSpPr>
            <p:cNvPr id="68" name="Line 15"/>
            <p:cNvSpPr>
              <a:spLocks noChangeShapeType="1"/>
            </p:cNvSpPr>
            <p:nvPr/>
          </p:nvSpPr>
          <p:spPr bwMode="auto">
            <a:xfrm>
              <a:off x="4751" y="2216"/>
              <a:ext cx="41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Freeform 16"/>
            <p:cNvSpPr>
              <a:spLocks/>
            </p:cNvSpPr>
            <p:nvPr/>
          </p:nvSpPr>
          <p:spPr bwMode="auto">
            <a:xfrm>
              <a:off x="3543" y="1665"/>
              <a:ext cx="929" cy="315"/>
            </a:xfrm>
            <a:custGeom>
              <a:avLst/>
              <a:gdLst>
                <a:gd name="T0" fmla="*/ 0 w 1248"/>
                <a:gd name="T1" fmla="*/ 0 h 432"/>
                <a:gd name="T2" fmla="*/ 475 w 1248"/>
                <a:gd name="T3" fmla="*/ 35 h 432"/>
                <a:gd name="T4" fmla="*/ 950 w 1248"/>
                <a:gd name="T5" fmla="*/ 175 h 432"/>
                <a:gd name="T6" fmla="*/ 1235 w 1248"/>
                <a:gd name="T7" fmla="*/ 315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8" h="432">
                  <a:moveTo>
                    <a:pt x="0" y="0"/>
                  </a:moveTo>
                  <a:cubicBezTo>
                    <a:pt x="160" y="4"/>
                    <a:pt x="320" y="8"/>
                    <a:pt x="480" y="48"/>
                  </a:cubicBezTo>
                  <a:cubicBezTo>
                    <a:pt x="640" y="88"/>
                    <a:pt x="832" y="176"/>
                    <a:pt x="960" y="240"/>
                  </a:cubicBezTo>
                  <a:cubicBezTo>
                    <a:pt x="1088" y="304"/>
                    <a:pt x="1168" y="368"/>
                    <a:pt x="1248" y="432"/>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7"/>
            <p:cNvSpPr>
              <a:spLocks noChangeShapeType="1"/>
            </p:cNvSpPr>
            <p:nvPr/>
          </p:nvSpPr>
          <p:spPr bwMode="auto">
            <a:xfrm>
              <a:off x="922" y="2139"/>
              <a:ext cx="56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Text Box 18"/>
            <p:cNvSpPr txBox="1">
              <a:spLocks noChangeArrowheads="1"/>
            </p:cNvSpPr>
            <p:nvPr/>
          </p:nvSpPr>
          <p:spPr bwMode="auto">
            <a:xfrm>
              <a:off x="855" y="1782"/>
              <a:ext cx="61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a:solidFill>
                    <a:srgbClr val="FF0000"/>
                  </a:solidFill>
                </a:rPr>
                <a:t>存款</a:t>
              </a:r>
              <a:r>
                <a:rPr kumimoji="1" lang="en-US" altLang="zh-CN" sz="1800" b="1">
                  <a:solidFill>
                    <a:srgbClr val="FF0000"/>
                  </a:solidFill>
                </a:rPr>
                <a:t>/</a:t>
              </a:r>
              <a:r>
                <a:rPr kumimoji="1" lang="zh-CN" altLang="en-US" sz="1800" b="1">
                  <a:solidFill>
                    <a:srgbClr val="FF0000"/>
                  </a:solidFill>
                </a:rPr>
                <a:t>取款单</a:t>
              </a:r>
            </a:p>
          </p:txBody>
        </p:sp>
        <p:sp>
          <p:nvSpPr>
            <p:cNvPr id="72" name="Oval 19"/>
            <p:cNvSpPr>
              <a:spLocks noChangeArrowheads="1"/>
            </p:cNvSpPr>
            <p:nvPr/>
          </p:nvSpPr>
          <p:spPr bwMode="auto">
            <a:xfrm>
              <a:off x="1462" y="1808"/>
              <a:ext cx="850" cy="639"/>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a:t>接收并分类</a:t>
              </a:r>
            </a:p>
          </p:txBody>
        </p:sp>
        <p:sp>
          <p:nvSpPr>
            <p:cNvPr id="73" name="Line 20"/>
            <p:cNvSpPr>
              <a:spLocks noChangeShapeType="1"/>
            </p:cNvSpPr>
            <p:nvPr/>
          </p:nvSpPr>
          <p:spPr bwMode="auto">
            <a:xfrm flipV="1">
              <a:off x="2336" y="1665"/>
              <a:ext cx="589" cy="40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21"/>
            <p:cNvSpPr>
              <a:spLocks noChangeShapeType="1"/>
            </p:cNvSpPr>
            <p:nvPr/>
          </p:nvSpPr>
          <p:spPr bwMode="auto">
            <a:xfrm>
              <a:off x="2260" y="2203"/>
              <a:ext cx="614" cy="2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Text Box 22"/>
            <p:cNvSpPr txBox="1">
              <a:spLocks noChangeArrowheads="1"/>
            </p:cNvSpPr>
            <p:nvPr/>
          </p:nvSpPr>
          <p:spPr bwMode="auto">
            <a:xfrm>
              <a:off x="2409" y="2069"/>
              <a:ext cx="4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取款信息</a:t>
              </a:r>
            </a:p>
          </p:txBody>
        </p:sp>
        <p:sp>
          <p:nvSpPr>
            <p:cNvPr id="76" name="Oval 23"/>
            <p:cNvSpPr>
              <a:spLocks noChangeArrowheads="1"/>
            </p:cNvSpPr>
            <p:nvPr/>
          </p:nvSpPr>
          <p:spPr bwMode="auto">
            <a:xfrm>
              <a:off x="2954" y="1448"/>
              <a:ext cx="555" cy="462"/>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800"/>
            </a:p>
            <a:p>
              <a:pPr algn="ctr"/>
              <a:r>
                <a:rPr kumimoji="1" lang="zh-CN" altLang="en-US" sz="1800"/>
                <a:t>存款</a:t>
              </a:r>
            </a:p>
          </p:txBody>
        </p:sp>
        <p:sp>
          <p:nvSpPr>
            <p:cNvPr id="77" name="Oval 24"/>
            <p:cNvSpPr>
              <a:spLocks noChangeArrowheads="1"/>
            </p:cNvSpPr>
            <p:nvPr/>
          </p:nvSpPr>
          <p:spPr bwMode="auto">
            <a:xfrm>
              <a:off x="2897" y="2193"/>
              <a:ext cx="555" cy="541"/>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600" dirty="0"/>
            </a:p>
            <a:p>
              <a:pPr algn="ctr"/>
              <a:r>
                <a:rPr kumimoji="1" lang="zh-CN" altLang="en-US" sz="1800" dirty="0"/>
                <a:t>取款</a:t>
              </a:r>
            </a:p>
          </p:txBody>
        </p:sp>
        <p:sp>
          <p:nvSpPr>
            <p:cNvPr id="78" name="Oval 25"/>
            <p:cNvSpPr>
              <a:spLocks noChangeArrowheads="1"/>
            </p:cNvSpPr>
            <p:nvPr/>
          </p:nvSpPr>
          <p:spPr bwMode="auto">
            <a:xfrm>
              <a:off x="4204" y="1980"/>
              <a:ext cx="555" cy="492"/>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1800"/>
            </a:p>
            <a:p>
              <a:pPr algn="ctr"/>
              <a:r>
                <a:rPr kumimoji="1" lang="zh-CN" altLang="en-US" sz="1800"/>
                <a:t>打印</a:t>
              </a:r>
            </a:p>
          </p:txBody>
        </p:sp>
        <p:sp>
          <p:nvSpPr>
            <p:cNvPr id="79" name="Freeform 26"/>
            <p:cNvSpPr>
              <a:spLocks/>
            </p:cNvSpPr>
            <p:nvPr/>
          </p:nvSpPr>
          <p:spPr bwMode="auto">
            <a:xfrm>
              <a:off x="3446" y="2475"/>
              <a:ext cx="913" cy="149"/>
            </a:xfrm>
            <a:custGeom>
              <a:avLst/>
              <a:gdLst>
                <a:gd name="T0" fmla="*/ 0 w 1200"/>
                <a:gd name="T1" fmla="*/ 112 h 256"/>
                <a:gd name="T2" fmla="*/ 519 w 1200"/>
                <a:gd name="T3" fmla="*/ 140 h 256"/>
                <a:gd name="T4" fmla="*/ 990 w 1200"/>
                <a:gd name="T5" fmla="*/ 56 h 256"/>
                <a:gd name="T6" fmla="*/ 1179 w 1200"/>
                <a:gd name="T7" fmla="*/ 0 h 2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256">
                  <a:moveTo>
                    <a:pt x="0" y="192"/>
                  </a:moveTo>
                  <a:cubicBezTo>
                    <a:pt x="180" y="224"/>
                    <a:pt x="360" y="256"/>
                    <a:pt x="528" y="240"/>
                  </a:cubicBezTo>
                  <a:cubicBezTo>
                    <a:pt x="696" y="224"/>
                    <a:pt x="896" y="136"/>
                    <a:pt x="1008" y="96"/>
                  </a:cubicBezTo>
                  <a:cubicBezTo>
                    <a:pt x="1120" y="56"/>
                    <a:pt x="1160" y="28"/>
                    <a:pt x="1200" y="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27"/>
            <p:cNvSpPr>
              <a:spLocks noChangeShapeType="1"/>
            </p:cNvSpPr>
            <p:nvPr/>
          </p:nvSpPr>
          <p:spPr bwMode="auto">
            <a:xfrm>
              <a:off x="1468" y="2029"/>
              <a:ext cx="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Text Box 28"/>
            <p:cNvSpPr txBox="1">
              <a:spLocks noChangeArrowheads="1"/>
            </p:cNvSpPr>
            <p:nvPr/>
          </p:nvSpPr>
          <p:spPr bwMode="auto">
            <a:xfrm>
              <a:off x="1685" y="1811"/>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a:t>p1</a:t>
              </a:r>
            </a:p>
          </p:txBody>
        </p:sp>
        <p:sp>
          <p:nvSpPr>
            <p:cNvPr id="82" name="Line 29"/>
            <p:cNvSpPr>
              <a:spLocks noChangeShapeType="1"/>
            </p:cNvSpPr>
            <p:nvPr/>
          </p:nvSpPr>
          <p:spPr bwMode="auto">
            <a:xfrm>
              <a:off x="2932" y="1661"/>
              <a:ext cx="5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Text Box 30"/>
            <p:cNvSpPr txBox="1">
              <a:spLocks noChangeArrowheads="1"/>
            </p:cNvSpPr>
            <p:nvPr/>
          </p:nvSpPr>
          <p:spPr bwMode="auto">
            <a:xfrm>
              <a:off x="3089" y="1452"/>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p2</a:t>
              </a:r>
            </a:p>
          </p:txBody>
        </p:sp>
        <p:sp>
          <p:nvSpPr>
            <p:cNvPr id="84" name="Line 31"/>
            <p:cNvSpPr>
              <a:spLocks noChangeShapeType="1"/>
            </p:cNvSpPr>
            <p:nvPr/>
          </p:nvSpPr>
          <p:spPr bwMode="auto">
            <a:xfrm>
              <a:off x="2888" y="2440"/>
              <a:ext cx="5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Text Box 32"/>
            <p:cNvSpPr txBox="1">
              <a:spLocks noChangeArrowheads="1"/>
            </p:cNvSpPr>
            <p:nvPr/>
          </p:nvSpPr>
          <p:spPr bwMode="auto">
            <a:xfrm>
              <a:off x="2984" y="2220"/>
              <a:ext cx="3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dirty="0"/>
                <a:t>p3</a:t>
              </a:r>
            </a:p>
          </p:txBody>
        </p:sp>
        <p:sp>
          <p:nvSpPr>
            <p:cNvPr id="86" name="Line 33"/>
            <p:cNvSpPr>
              <a:spLocks noChangeShapeType="1"/>
            </p:cNvSpPr>
            <p:nvPr/>
          </p:nvSpPr>
          <p:spPr bwMode="auto">
            <a:xfrm>
              <a:off x="4205" y="2210"/>
              <a:ext cx="5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Text Box 34"/>
            <p:cNvSpPr txBox="1">
              <a:spLocks noChangeArrowheads="1"/>
            </p:cNvSpPr>
            <p:nvPr/>
          </p:nvSpPr>
          <p:spPr bwMode="auto">
            <a:xfrm>
              <a:off x="4264" y="1992"/>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en-US" altLang="zh-CN" sz="1600"/>
                <a:t>p4</a:t>
              </a:r>
            </a:p>
          </p:txBody>
        </p:sp>
        <p:sp>
          <p:nvSpPr>
            <p:cNvPr id="88" name="Text Box 35"/>
            <p:cNvSpPr txBox="1">
              <a:spLocks noChangeArrowheads="1"/>
            </p:cNvSpPr>
            <p:nvPr/>
          </p:nvSpPr>
          <p:spPr bwMode="auto">
            <a:xfrm>
              <a:off x="4586" y="1785"/>
              <a:ext cx="75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b="1" dirty="0">
                  <a:solidFill>
                    <a:srgbClr val="0000FF"/>
                  </a:solidFill>
                </a:rPr>
                <a:t>存款</a:t>
              </a:r>
              <a:r>
                <a:rPr kumimoji="1" lang="en-US" altLang="zh-CN" sz="1800" b="1" dirty="0">
                  <a:solidFill>
                    <a:srgbClr val="0000FF"/>
                  </a:solidFill>
                </a:rPr>
                <a:t>/</a:t>
              </a:r>
              <a:r>
                <a:rPr kumimoji="1" lang="zh-CN" altLang="en-US" sz="1800" b="1" dirty="0">
                  <a:solidFill>
                    <a:srgbClr val="0000FF"/>
                  </a:solidFill>
                </a:rPr>
                <a:t>取款信息</a:t>
              </a:r>
            </a:p>
          </p:txBody>
        </p:sp>
        <p:sp>
          <p:nvSpPr>
            <p:cNvPr id="89" name="Text Box 36"/>
            <p:cNvSpPr txBox="1">
              <a:spLocks noChangeArrowheads="1"/>
            </p:cNvSpPr>
            <p:nvPr/>
          </p:nvSpPr>
          <p:spPr bwMode="auto">
            <a:xfrm>
              <a:off x="3729" y="1344"/>
              <a:ext cx="5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a:t>存款信息</a:t>
              </a:r>
            </a:p>
          </p:txBody>
        </p:sp>
        <p:sp>
          <p:nvSpPr>
            <p:cNvPr id="90" name="Text Box 37"/>
            <p:cNvSpPr txBox="1">
              <a:spLocks noChangeArrowheads="1"/>
            </p:cNvSpPr>
            <p:nvPr/>
          </p:nvSpPr>
          <p:spPr bwMode="auto">
            <a:xfrm>
              <a:off x="3526" y="2254"/>
              <a:ext cx="471"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1800" dirty="0"/>
                <a:t>取款信息</a:t>
              </a:r>
            </a:p>
          </p:txBody>
        </p:sp>
      </p:grpSp>
      <p:sp>
        <p:nvSpPr>
          <p:cNvPr id="91" name="Rectangle 6"/>
          <p:cNvSpPr>
            <a:spLocks noChangeArrowheads="1"/>
          </p:cNvSpPr>
          <p:nvPr/>
        </p:nvSpPr>
        <p:spPr bwMode="auto">
          <a:xfrm>
            <a:off x="35496" y="3149600"/>
            <a:ext cx="1219200"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t>储户</a:t>
            </a:r>
          </a:p>
        </p:txBody>
      </p:sp>
      <p:sp>
        <p:nvSpPr>
          <p:cNvPr id="92" name="Rectangle 6"/>
          <p:cNvSpPr>
            <a:spLocks noChangeArrowheads="1"/>
          </p:cNvSpPr>
          <p:nvPr/>
        </p:nvSpPr>
        <p:spPr bwMode="auto">
          <a:xfrm>
            <a:off x="7988894" y="3260209"/>
            <a:ext cx="1047602" cy="5334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dirty="0"/>
              <a:t>储户</a:t>
            </a:r>
          </a:p>
        </p:txBody>
      </p:sp>
    </p:spTree>
    <p:extLst>
      <p:ext uri="{BB962C8B-B14F-4D97-AF65-F5344CB8AC3E}">
        <p14:creationId xmlns:p14="http://schemas.microsoft.com/office/powerpoint/2010/main" val="685255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5619"/>
                                        </p:tgtEl>
                                        <p:attrNameLst>
                                          <p:attrName>style.visibility</p:attrName>
                                        </p:attrNameLst>
                                      </p:cBhvr>
                                      <p:to>
                                        <p:strVal val="visible"/>
                                      </p:to>
                                    </p:set>
                                    <p:animEffect transition="in" filter="box(in)">
                                      <p:cBhvr>
                                        <p:cTn id="7" dur="500"/>
                                        <p:tgtEl>
                                          <p:spTgt spid="495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95654"/>
                                        </p:tgtEl>
                                        <p:attrNameLst>
                                          <p:attrName>style.visibility</p:attrName>
                                        </p:attrNameLst>
                                      </p:cBhvr>
                                      <p:to>
                                        <p:strVal val="visible"/>
                                      </p:to>
                                    </p:set>
                                    <p:anim calcmode="lin" valueType="num">
                                      <p:cBhvr>
                                        <p:cTn id="12" dur="500" fill="hold"/>
                                        <p:tgtEl>
                                          <p:spTgt spid="495654"/>
                                        </p:tgtEl>
                                        <p:attrNameLst>
                                          <p:attrName>ppt_w</p:attrName>
                                        </p:attrNameLst>
                                      </p:cBhvr>
                                      <p:tavLst>
                                        <p:tav tm="0">
                                          <p:val>
                                            <p:fltVal val="0"/>
                                          </p:val>
                                        </p:tav>
                                        <p:tav tm="100000">
                                          <p:val>
                                            <p:strVal val="#ppt_w"/>
                                          </p:val>
                                        </p:tav>
                                      </p:tavLst>
                                    </p:anim>
                                    <p:anim calcmode="lin" valueType="num">
                                      <p:cBhvr>
                                        <p:cTn id="13" dur="500" fill="hold"/>
                                        <p:tgtEl>
                                          <p:spTgt spid="49565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95655"/>
                                        </p:tgtEl>
                                        <p:attrNameLst>
                                          <p:attrName>style.visibility</p:attrName>
                                        </p:attrNameLst>
                                      </p:cBhvr>
                                      <p:to>
                                        <p:strVal val="visible"/>
                                      </p:to>
                                    </p:set>
                                    <p:anim calcmode="lin" valueType="num">
                                      <p:cBhvr>
                                        <p:cTn id="18" dur="500" fill="hold"/>
                                        <p:tgtEl>
                                          <p:spTgt spid="495655"/>
                                        </p:tgtEl>
                                        <p:attrNameLst>
                                          <p:attrName>ppt_w</p:attrName>
                                        </p:attrNameLst>
                                      </p:cBhvr>
                                      <p:tavLst>
                                        <p:tav tm="0">
                                          <p:val>
                                            <p:fltVal val="0"/>
                                          </p:val>
                                        </p:tav>
                                        <p:tav tm="100000">
                                          <p:val>
                                            <p:strVal val="#ppt_w"/>
                                          </p:val>
                                        </p:tav>
                                      </p:tavLst>
                                    </p:anim>
                                    <p:anim calcmode="lin" valueType="num">
                                      <p:cBhvr>
                                        <p:cTn id="19" dur="500" fill="hold"/>
                                        <p:tgtEl>
                                          <p:spTgt spid="49565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9565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495656"/>
                                        </p:tgtEl>
                                        <p:attrNameLst>
                                          <p:attrName>style.visibility</p:attrName>
                                        </p:attrNameLst>
                                      </p:cBhvr>
                                      <p:to>
                                        <p:strVal val="visible"/>
                                      </p:to>
                                    </p:set>
                                    <p:anim calcmode="lin" valueType="num">
                                      <p:cBhvr>
                                        <p:cTn id="38" dur="500" fill="hold"/>
                                        <p:tgtEl>
                                          <p:spTgt spid="495656"/>
                                        </p:tgtEl>
                                        <p:attrNameLst>
                                          <p:attrName>ppt_w</p:attrName>
                                        </p:attrNameLst>
                                      </p:cBhvr>
                                      <p:tavLst>
                                        <p:tav tm="0">
                                          <p:val>
                                            <p:fltVal val="0"/>
                                          </p:val>
                                        </p:tav>
                                        <p:tav tm="100000">
                                          <p:val>
                                            <p:strVal val="#ppt_w"/>
                                          </p:val>
                                        </p:tav>
                                      </p:tavLst>
                                    </p:anim>
                                    <p:anim calcmode="lin" valueType="num">
                                      <p:cBhvr>
                                        <p:cTn id="39" dur="500" fill="hold"/>
                                        <p:tgtEl>
                                          <p:spTgt spid="495656"/>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495657"/>
                                        </p:tgtEl>
                                        <p:attrNameLst>
                                          <p:attrName>style.visibility</p:attrName>
                                        </p:attrNameLst>
                                      </p:cBhvr>
                                      <p:to>
                                        <p:strVal val="visible"/>
                                      </p:to>
                                    </p:set>
                                    <p:anim calcmode="lin" valueType="num">
                                      <p:cBhvr>
                                        <p:cTn id="44" dur="500" fill="hold"/>
                                        <p:tgtEl>
                                          <p:spTgt spid="495657"/>
                                        </p:tgtEl>
                                        <p:attrNameLst>
                                          <p:attrName>ppt_w</p:attrName>
                                        </p:attrNameLst>
                                      </p:cBhvr>
                                      <p:tavLst>
                                        <p:tav tm="0">
                                          <p:val>
                                            <p:fltVal val="0"/>
                                          </p:val>
                                        </p:tav>
                                        <p:tav tm="100000">
                                          <p:val>
                                            <p:strVal val="#ppt_w"/>
                                          </p:val>
                                        </p:tav>
                                      </p:tavLst>
                                    </p:anim>
                                    <p:anim calcmode="lin" valueType="num">
                                      <p:cBhvr>
                                        <p:cTn id="45" dur="500" fill="hold"/>
                                        <p:tgtEl>
                                          <p:spTgt spid="4956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54" grpId="0" animBg="1"/>
      <p:bldP spid="495655" grpId="0" animBg="1"/>
      <p:bldP spid="495656" grpId="0" animBg="1"/>
      <p:bldP spid="495657" grpId="0" animBg="1"/>
      <p:bldP spid="91" grpId="0" animBg="1"/>
      <p:bldP spid="9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subTitle" idx="4294967295"/>
          </p:nvPr>
        </p:nvSpPr>
        <p:spPr bwMode="auto">
          <a:xfrm>
            <a:off x="250825" y="765175"/>
            <a:ext cx="8382000"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3200" b="0" dirty="0">
                <a:solidFill>
                  <a:srgbClr val="0000FF"/>
                </a:solidFill>
                <a:latin typeface="华文中宋" pitchFamily="2" charset="-122"/>
                <a:ea typeface="华文中宋" pitchFamily="2" charset="-122"/>
              </a:rPr>
              <a:t>5. </a:t>
            </a:r>
            <a:r>
              <a:rPr lang="zh-CN" altLang="en-US" sz="3200" b="0" dirty="0">
                <a:solidFill>
                  <a:srgbClr val="0000FF"/>
                </a:solidFill>
                <a:latin typeface="华文中宋" pitchFamily="2" charset="-122"/>
                <a:ea typeface="华文中宋" pitchFamily="2" charset="-122"/>
              </a:rPr>
              <a:t>优点</a:t>
            </a:r>
          </a:p>
          <a:p>
            <a:pPr marL="287338" indent="-6350" eaLnBrk="1" hangingPunct="1">
              <a:buFontTx/>
              <a:buNone/>
            </a:pPr>
            <a:endParaRPr lang="zh-CN" altLang="en-US" sz="2000" b="0" dirty="0">
              <a:solidFill>
                <a:srgbClr val="0000FF"/>
              </a:solidFill>
              <a:latin typeface="华文中宋" pitchFamily="2" charset="-122"/>
              <a:ea typeface="华文中宋" pitchFamily="2" charset="-122"/>
            </a:endParaRPr>
          </a:p>
          <a:p>
            <a:pPr marL="287338" indent="-6350" algn="just" eaLnBrk="1" hangingPunct="1">
              <a:lnSpc>
                <a:spcPct val="130000"/>
              </a:lnSpc>
              <a:spcBef>
                <a:spcPct val="50000"/>
              </a:spcBef>
              <a:buFontTx/>
              <a:buNone/>
            </a:pPr>
            <a:r>
              <a:rPr kumimoji="1" lang="en-US" altLang="zh-CN" sz="2400" b="0" dirty="0">
                <a:latin typeface="华文中宋" pitchFamily="2" charset="-122"/>
                <a:ea typeface="华文中宋" pitchFamily="2" charset="-122"/>
              </a:rPr>
              <a:t>        </a:t>
            </a:r>
            <a:r>
              <a:rPr kumimoji="1" lang="en-US" altLang="zh-CN" sz="2400" b="0" dirty="0">
                <a:solidFill>
                  <a:srgbClr val="00B0F0"/>
                </a:solidFill>
                <a:latin typeface="华文中宋" pitchFamily="2" charset="-122"/>
                <a:ea typeface="华文中宋" pitchFamily="2" charset="-122"/>
              </a:rPr>
              <a:t>DFD</a:t>
            </a:r>
            <a:r>
              <a:rPr kumimoji="1" lang="zh-CN" altLang="en-US" sz="2400" b="0" dirty="0">
                <a:solidFill>
                  <a:srgbClr val="00B0F0"/>
                </a:solidFill>
                <a:latin typeface="华文中宋" pitchFamily="2" charset="-122"/>
                <a:ea typeface="华文中宋" pitchFamily="2" charset="-122"/>
              </a:rPr>
              <a:t>用一种直接而又直观的方法来描述数据的流动和信息系统中的操作</a:t>
            </a:r>
            <a:r>
              <a:rPr kumimoji="1" lang="zh-CN" altLang="en-US" sz="2400" b="0" dirty="0">
                <a:latin typeface="华文中宋" pitchFamily="2" charset="-122"/>
                <a:ea typeface="华文中宋" pitchFamily="2" charset="-122"/>
              </a:rPr>
              <a:t>。</a:t>
            </a:r>
            <a:r>
              <a:rPr kumimoji="1" lang="zh-CN" altLang="en-US" sz="2400" b="0" dirty="0">
                <a:solidFill>
                  <a:srgbClr val="800000"/>
                </a:solidFill>
                <a:highlight>
                  <a:srgbClr val="00FF00"/>
                </a:highlight>
                <a:latin typeface="华文中宋" pitchFamily="2" charset="-122"/>
                <a:ea typeface="华文中宋" pitchFamily="2" charset="-122"/>
              </a:rPr>
              <a:t>首先</a:t>
            </a:r>
            <a:r>
              <a:rPr kumimoji="1" lang="zh-CN" altLang="en-US" sz="2400" b="0" dirty="0">
                <a:solidFill>
                  <a:srgbClr val="800000"/>
                </a:solidFill>
                <a:latin typeface="华文中宋" pitchFamily="2" charset="-122"/>
                <a:ea typeface="华文中宋" pitchFamily="2" charset="-122"/>
              </a:rPr>
              <a:t>，</a:t>
            </a:r>
            <a:r>
              <a:rPr kumimoji="1" lang="zh-CN" altLang="en-US" sz="2400" b="0" dirty="0">
                <a:latin typeface="华文中宋" pitchFamily="2" charset="-122"/>
                <a:ea typeface="华文中宋" pitchFamily="2" charset="-122"/>
              </a:rPr>
              <a:t>它使用客观图像描述了用户的需求，不带有任何个人或组织的说法或观点。</a:t>
            </a:r>
            <a:r>
              <a:rPr kumimoji="1" lang="zh-CN" altLang="en-US" sz="2400" b="0" dirty="0">
                <a:solidFill>
                  <a:srgbClr val="800000"/>
                </a:solidFill>
                <a:highlight>
                  <a:srgbClr val="00FF00"/>
                </a:highlight>
                <a:latin typeface="华文中宋" pitchFamily="2" charset="-122"/>
                <a:ea typeface="华文中宋" pitchFamily="2" charset="-122"/>
              </a:rPr>
              <a:t>其次</a:t>
            </a:r>
            <a:r>
              <a:rPr kumimoji="1" lang="zh-CN" altLang="en-US" sz="2400" b="0" dirty="0">
                <a:solidFill>
                  <a:srgbClr val="800000"/>
                </a:solidFill>
                <a:latin typeface="华文中宋" pitchFamily="2" charset="-122"/>
                <a:ea typeface="华文中宋" pitchFamily="2" charset="-122"/>
              </a:rPr>
              <a:t>，</a:t>
            </a:r>
            <a:r>
              <a:rPr kumimoji="1" lang="zh-CN" altLang="en-US" sz="2400" b="0" dirty="0">
                <a:latin typeface="华文中宋" pitchFamily="2" charset="-122"/>
                <a:ea typeface="华文中宋" pitchFamily="2" charset="-122"/>
              </a:rPr>
              <a:t>数据流图形象真实，便于用户理解和接受，同时也便于系统分析员之间交流信息。</a:t>
            </a:r>
            <a:r>
              <a:rPr kumimoji="1" lang="zh-CN" altLang="en-US" sz="2400" b="0" dirty="0">
                <a:solidFill>
                  <a:srgbClr val="800000"/>
                </a:solidFill>
                <a:highlight>
                  <a:srgbClr val="00FF00"/>
                </a:highlight>
                <a:latin typeface="华文中宋" pitchFamily="2" charset="-122"/>
                <a:ea typeface="华文中宋" pitchFamily="2" charset="-122"/>
              </a:rPr>
              <a:t>最后</a:t>
            </a:r>
            <a:r>
              <a:rPr kumimoji="1" lang="zh-CN" altLang="en-US" sz="2400" b="0" dirty="0">
                <a:solidFill>
                  <a:srgbClr val="800000"/>
                </a:solidFill>
                <a:latin typeface="华文中宋" pitchFamily="2" charset="-122"/>
                <a:ea typeface="华文中宋" pitchFamily="2" charset="-122"/>
              </a:rPr>
              <a:t>，</a:t>
            </a:r>
            <a:r>
              <a:rPr kumimoji="1" lang="zh-CN" altLang="en-US" sz="2400" b="0" dirty="0">
                <a:latin typeface="华文中宋" pitchFamily="2" charset="-122"/>
                <a:ea typeface="华文中宋" pitchFamily="2" charset="-122"/>
              </a:rPr>
              <a:t>数据流图</a:t>
            </a:r>
            <a:r>
              <a:rPr kumimoji="1" lang="zh-CN" altLang="en-US" sz="2400" b="0" dirty="0">
                <a:solidFill>
                  <a:srgbClr val="00B0F0"/>
                </a:solidFill>
                <a:latin typeface="华文中宋" pitchFamily="2" charset="-122"/>
                <a:ea typeface="华文中宋" pitchFamily="2" charset="-122"/>
              </a:rPr>
              <a:t>采用自顶向下分解的多层次图形</a:t>
            </a:r>
            <a:r>
              <a:rPr kumimoji="1" lang="zh-CN" altLang="en-US" sz="2400" b="0" dirty="0">
                <a:latin typeface="华文中宋" pitchFamily="2" charset="-122"/>
                <a:ea typeface="华文中宋" pitchFamily="2" charset="-122"/>
              </a:rPr>
              <a:t>具有一定的抽象性，而且数据流图不强调控制流，突出数据流，便于找到主要矛盾，省略次要细节，从而减少系统的复杂性。</a:t>
            </a:r>
            <a:endParaRPr lang="zh-CN" altLang="en-US" sz="2400" b="0" dirty="0">
              <a:latin typeface="华文中宋" pitchFamily="2" charset="-122"/>
              <a:ea typeface="华文中宋" pitchFamily="2" charset="-122"/>
            </a:endParaRPr>
          </a:p>
        </p:txBody>
      </p:sp>
      <p:sp>
        <p:nvSpPr>
          <p:cNvPr id="62467" name="Text Box 5"/>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24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subTitle" idx="4294967295"/>
          </p:nvPr>
        </p:nvSpPr>
        <p:spPr bwMode="auto">
          <a:xfrm>
            <a:off x="152400" y="685800"/>
            <a:ext cx="8705850" cy="5638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zh-CN" altLang="en-US" b="0" dirty="0">
              <a:solidFill>
                <a:srgbClr val="800000"/>
              </a:solidFill>
              <a:latin typeface="华文中宋" pitchFamily="2" charset="-122"/>
              <a:ea typeface="华文中宋" pitchFamily="2" charset="-122"/>
            </a:endParaRPr>
          </a:p>
          <a:p>
            <a:pPr marL="287338" indent="-6350" eaLnBrk="1" hangingPunct="1">
              <a:buFontTx/>
              <a:buNone/>
            </a:pPr>
            <a:endParaRPr lang="zh-CN" altLang="en-US" b="0" dirty="0">
              <a:solidFill>
                <a:srgbClr val="800000"/>
              </a:solidFill>
              <a:latin typeface="华文中宋" pitchFamily="2" charset="-122"/>
              <a:ea typeface="华文中宋" pitchFamily="2" charset="-122"/>
            </a:endParaRPr>
          </a:p>
          <a:p>
            <a:pPr marL="287338" indent="-6350" eaLnBrk="1" hangingPunct="1">
              <a:buFontTx/>
              <a:buNone/>
            </a:pPr>
            <a:r>
              <a:rPr lang="en-US" altLang="zh-CN" sz="3200" b="0" dirty="0">
                <a:solidFill>
                  <a:srgbClr val="0000FF"/>
                </a:solidFill>
                <a:latin typeface="华文中宋" pitchFamily="2" charset="-122"/>
                <a:ea typeface="华文中宋" pitchFamily="2" charset="-122"/>
              </a:rPr>
              <a:t>6.</a:t>
            </a:r>
            <a:r>
              <a:rPr lang="zh-CN" altLang="en-US" sz="3200" b="0" dirty="0">
                <a:solidFill>
                  <a:srgbClr val="0000FF"/>
                </a:solidFill>
                <a:latin typeface="华文中宋" pitchFamily="2" charset="-122"/>
                <a:ea typeface="华文中宋" pitchFamily="2" charset="-122"/>
              </a:rPr>
              <a:t>缺点</a:t>
            </a:r>
          </a:p>
          <a:p>
            <a:pPr marL="287338" indent="-6350" eaLnBrk="1" hangingPunct="1">
              <a:buFontTx/>
              <a:buNone/>
            </a:pPr>
            <a:endParaRPr lang="zh-CN" altLang="en-US" b="0" dirty="0">
              <a:solidFill>
                <a:srgbClr val="800000"/>
              </a:solidFill>
              <a:latin typeface="华文中宋" pitchFamily="2" charset="-122"/>
              <a:ea typeface="华文中宋" pitchFamily="2" charset="-122"/>
            </a:endParaRPr>
          </a:p>
          <a:p>
            <a:pPr marL="287338" indent="-6350" eaLnBrk="1" hangingPunct="1">
              <a:lnSpc>
                <a:spcPct val="150000"/>
              </a:lnSpc>
              <a:buFontTx/>
              <a:buNone/>
            </a:pPr>
            <a:r>
              <a:rPr kumimoji="1" lang="en-US" altLang="zh-CN" sz="2400" b="0" dirty="0">
                <a:latin typeface="华文中宋" pitchFamily="2" charset="-122"/>
                <a:ea typeface="华文中宋" pitchFamily="2" charset="-122"/>
              </a:rPr>
              <a:t>       </a:t>
            </a:r>
            <a:r>
              <a:rPr kumimoji="1" lang="en-US" altLang="zh-CN" sz="2600" b="0" dirty="0">
                <a:latin typeface="华文中宋" pitchFamily="2" charset="-122"/>
                <a:ea typeface="华文中宋" pitchFamily="2" charset="-122"/>
              </a:rPr>
              <a:t>  DFD</a:t>
            </a:r>
            <a:r>
              <a:rPr kumimoji="1" lang="zh-CN" altLang="en-US" sz="2600" b="0" dirty="0">
                <a:latin typeface="华文中宋" pitchFamily="2" charset="-122"/>
                <a:ea typeface="华文中宋" pitchFamily="2" charset="-122"/>
              </a:rPr>
              <a:t>图形符号也存在着一定的</a:t>
            </a:r>
            <a:r>
              <a:rPr kumimoji="1" lang="zh-CN" altLang="en-US" sz="2600" b="0" dirty="0">
                <a:highlight>
                  <a:srgbClr val="00FF00"/>
                </a:highlight>
                <a:latin typeface="华文中宋" pitchFamily="2" charset="-122"/>
                <a:ea typeface="华文中宋" pitchFamily="2" charset="-122"/>
              </a:rPr>
              <a:t>缺点</a:t>
            </a:r>
            <a:r>
              <a:rPr kumimoji="1" lang="zh-CN" altLang="en-US" sz="2600" b="0" dirty="0">
                <a:latin typeface="华文中宋" pitchFamily="2" charset="-122"/>
                <a:ea typeface="华文中宋" pitchFamily="2" charset="-122"/>
              </a:rPr>
              <a:t>。</a:t>
            </a:r>
            <a:r>
              <a:rPr kumimoji="1" lang="zh-CN" altLang="en-US" sz="2600" b="0" dirty="0">
                <a:solidFill>
                  <a:srgbClr val="00B0F0"/>
                </a:solidFill>
                <a:latin typeface="华文中宋" pitchFamily="2" charset="-122"/>
                <a:ea typeface="华文中宋" pitchFamily="2" charset="-122"/>
              </a:rPr>
              <a:t>首先，数据流图对时间、界面等方面的内容无法表达</a:t>
            </a:r>
            <a:r>
              <a:rPr kumimoji="1" lang="zh-CN" altLang="en-US" sz="2600" b="0" dirty="0">
                <a:latin typeface="华文中宋" pitchFamily="2" charset="-122"/>
                <a:ea typeface="华文中宋" pitchFamily="2" charset="-122"/>
              </a:rPr>
              <a:t>。</a:t>
            </a:r>
            <a:r>
              <a:rPr kumimoji="1" lang="zh-CN" altLang="en-US" sz="2600" b="0" dirty="0">
                <a:solidFill>
                  <a:srgbClr val="FF0000"/>
                </a:solidFill>
                <a:latin typeface="华文中宋" pitchFamily="2" charset="-122"/>
                <a:ea typeface="华文中宋" pitchFamily="2" charset="-122"/>
              </a:rPr>
              <a:t>其次，</a:t>
            </a:r>
            <a:r>
              <a:rPr kumimoji="1" lang="en-US" altLang="zh-CN" sz="2600" b="0" dirty="0">
                <a:solidFill>
                  <a:srgbClr val="FF0000"/>
                </a:solidFill>
                <a:latin typeface="华文中宋" pitchFamily="2" charset="-122"/>
                <a:ea typeface="华文中宋" pitchFamily="2" charset="-122"/>
              </a:rPr>
              <a:t>DFD</a:t>
            </a:r>
            <a:r>
              <a:rPr kumimoji="1" lang="zh-CN" altLang="en-US" sz="2600" b="0" dirty="0">
                <a:solidFill>
                  <a:srgbClr val="FF0000"/>
                </a:solidFill>
                <a:latin typeface="华文中宋" pitchFamily="2" charset="-122"/>
                <a:ea typeface="华文中宋" pitchFamily="2" charset="-122"/>
              </a:rPr>
              <a:t>只能做出粗略的模型，而如果需要更精确、更详细的说明时，</a:t>
            </a:r>
            <a:r>
              <a:rPr kumimoji="1" lang="en-US" altLang="zh-CN" sz="2600" b="0" dirty="0">
                <a:solidFill>
                  <a:srgbClr val="FF0000"/>
                </a:solidFill>
                <a:latin typeface="华文中宋" pitchFamily="2" charset="-122"/>
                <a:ea typeface="华文中宋" pitchFamily="2" charset="-122"/>
              </a:rPr>
              <a:t>DFD</a:t>
            </a:r>
            <a:r>
              <a:rPr kumimoji="1" lang="zh-CN" altLang="en-US" sz="2600" b="0" dirty="0">
                <a:solidFill>
                  <a:srgbClr val="FF0000"/>
                </a:solidFill>
                <a:latin typeface="华文中宋" pitchFamily="2" charset="-122"/>
                <a:ea typeface="华文中宋" pitchFamily="2" charset="-122"/>
              </a:rPr>
              <a:t>无法做到。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96838" y="476250"/>
            <a:ext cx="1379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n-US" altLang="zh-CN" sz="3200">
                <a:solidFill>
                  <a:srgbClr val="0000FF"/>
                </a:solidFill>
                <a:latin typeface="华文中宋" pitchFamily="2" charset="-122"/>
                <a:ea typeface="华文中宋" pitchFamily="2" charset="-122"/>
              </a:rPr>
              <a:t>7.</a:t>
            </a:r>
            <a:r>
              <a:rPr lang="zh-CN" altLang="en-US" sz="3200">
                <a:solidFill>
                  <a:srgbClr val="0000FF"/>
                </a:solidFill>
                <a:latin typeface="华文中宋" pitchFamily="2" charset="-122"/>
                <a:ea typeface="华文中宋" pitchFamily="2" charset="-122"/>
              </a:rPr>
              <a:t>用途</a:t>
            </a:r>
          </a:p>
        </p:txBody>
      </p:sp>
      <p:sp>
        <p:nvSpPr>
          <p:cNvPr id="419846" name="Text Box 6"/>
          <p:cNvSpPr txBox="1">
            <a:spLocks noChangeArrowheads="1"/>
          </p:cNvSpPr>
          <p:nvPr/>
        </p:nvSpPr>
        <p:spPr bwMode="auto">
          <a:xfrm>
            <a:off x="642938" y="1195388"/>
            <a:ext cx="75723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buClr>
                <a:srgbClr val="FF66CC"/>
              </a:buClr>
              <a:buFont typeface="Wingdings" pitchFamily="2" charset="2"/>
              <a:buNone/>
            </a:pPr>
            <a:r>
              <a:rPr kumimoji="1" lang="en-US" altLang="zh-CN" sz="2600">
                <a:latin typeface="华文中宋" pitchFamily="2" charset="-122"/>
                <a:ea typeface="华文中宋" pitchFamily="2" charset="-122"/>
              </a:rPr>
              <a:t>1</a:t>
            </a:r>
            <a:r>
              <a:rPr kumimoji="1" lang="zh-CN" altLang="en-US" sz="2600">
                <a:latin typeface="华文中宋" pitchFamily="2" charset="-122"/>
                <a:ea typeface="华文中宋" pitchFamily="2" charset="-122"/>
              </a:rPr>
              <a:t>、作为信息交流的工具</a:t>
            </a:r>
          </a:p>
          <a:p>
            <a:pPr eaLnBrk="1" hangingPunct="1">
              <a:buClr>
                <a:srgbClr val="FF66CC"/>
              </a:buClr>
              <a:buFont typeface="Wingdings" pitchFamily="2" charset="2"/>
              <a:buNone/>
            </a:pPr>
            <a:r>
              <a:rPr lang="zh-CN" altLang="en-US" b="1"/>
              <a:t>     </a:t>
            </a:r>
            <a:r>
              <a:rPr kumimoji="1" lang="zh-CN" altLang="en-US" sz="2600">
                <a:latin typeface="华文中宋" pitchFamily="2" charset="-122"/>
                <a:ea typeface="华文中宋" pitchFamily="2" charset="-122"/>
              </a:rPr>
              <a:t>分析员把他对现有系统的认识或对目标系统的设想用数据流图描绘出来，供有关人员审查确认。</a:t>
            </a:r>
          </a:p>
          <a:p>
            <a:pPr eaLnBrk="1" hangingPunct="1">
              <a:buClr>
                <a:srgbClr val="FF66CC"/>
              </a:buClr>
              <a:buFont typeface="Wingdings" pitchFamily="2" charset="2"/>
              <a:buNone/>
            </a:pPr>
            <a:r>
              <a:rPr kumimoji="1" lang="en-US" altLang="zh-CN" sz="2600">
                <a:latin typeface="华文中宋" pitchFamily="2" charset="-122"/>
                <a:ea typeface="华文中宋" pitchFamily="2" charset="-122"/>
              </a:rPr>
              <a:t>2</a:t>
            </a:r>
            <a:r>
              <a:rPr kumimoji="1" lang="zh-CN" altLang="en-US" sz="2600">
                <a:latin typeface="华文中宋" pitchFamily="2" charset="-122"/>
                <a:ea typeface="华文中宋" pitchFamily="2" charset="-122"/>
              </a:rPr>
              <a:t>、作为分析和设计的工具</a:t>
            </a:r>
          </a:p>
          <a:p>
            <a:pPr eaLnBrk="1" hangingPunct="1">
              <a:buClr>
                <a:srgbClr val="FF66CC"/>
              </a:buClr>
              <a:buFont typeface="Wingdings" pitchFamily="2" charset="2"/>
              <a:buNone/>
            </a:pPr>
            <a:r>
              <a:rPr kumimoji="1" lang="en-US" altLang="zh-CN" sz="2600">
                <a:latin typeface="华文中宋" pitchFamily="2" charset="-122"/>
                <a:ea typeface="华文中宋" pitchFamily="2" charset="-122"/>
              </a:rPr>
              <a:t>3</a:t>
            </a:r>
            <a:r>
              <a:rPr kumimoji="1" lang="zh-CN" altLang="en-US" sz="2600">
                <a:latin typeface="华文中宋" pitchFamily="2" charset="-122"/>
                <a:ea typeface="华文中宋" pitchFamily="2" charset="-122"/>
              </a:rPr>
              <a:t>、数据流图可以辅助物理系统的设计（图）</a:t>
            </a:r>
          </a:p>
          <a:p>
            <a:pPr eaLnBrk="1" hangingPunct="1">
              <a:spcBef>
                <a:spcPct val="20000"/>
              </a:spcBef>
            </a:pPr>
            <a:r>
              <a:rPr lang="zh-CN" altLang="en-US" b="1"/>
              <a:t>     </a:t>
            </a:r>
            <a:r>
              <a:rPr kumimoji="1" lang="zh-CN" altLang="en-US" sz="2600">
                <a:latin typeface="华文中宋" pitchFamily="2" charset="-122"/>
                <a:ea typeface="华文中宋" pitchFamily="2" charset="-122"/>
              </a:rPr>
              <a:t>根据不同要求，能够在数据流图上画出许多组</a:t>
            </a:r>
            <a:r>
              <a:rPr kumimoji="1" lang="zh-CN" altLang="en-US" sz="2600">
                <a:solidFill>
                  <a:srgbClr val="800000"/>
                </a:solidFill>
                <a:latin typeface="华文中宋" pitchFamily="2" charset="-122"/>
                <a:ea typeface="华文中宋" pitchFamily="2" charset="-122"/>
              </a:rPr>
              <a:t>自动化边界</a:t>
            </a:r>
            <a:r>
              <a:rPr kumimoji="1" lang="zh-CN" altLang="en-US" sz="2600">
                <a:latin typeface="华文中宋" pitchFamily="2" charset="-122"/>
                <a:ea typeface="华文中宋" pitchFamily="2" charset="-122"/>
              </a:rPr>
              <a:t>，每组自动化边界可能意味着一个不同的物理系统，因此可以根据系统的逻辑模型考虑系统的物理实现。</a:t>
            </a:r>
          </a:p>
          <a:p>
            <a:pPr eaLnBrk="1" hangingPunct="1">
              <a:spcBef>
                <a:spcPct val="20000"/>
              </a:spcBef>
            </a:pPr>
            <a:r>
              <a:rPr kumimoji="1" lang="en-US" altLang="zh-CN" sz="2600">
                <a:latin typeface="华文中宋" pitchFamily="2" charset="-122"/>
                <a:ea typeface="华文中宋" pitchFamily="2" charset="-122"/>
              </a:rPr>
              <a:t>4</a:t>
            </a:r>
            <a:r>
              <a:rPr kumimoji="1" lang="zh-CN" altLang="en-US" sz="2600">
                <a:latin typeface="华文中宋" pitchFamily="2" charset="-122"/>
                <a:ea typeface="华文中宋" pitchFamily="2" charset="-122"/>
              </a:rPr>
              <a:t>、数据流图对详细设计也有帮助。</a:t>
            </a:r>
            <a:endParaRPr kumimoji="1" lang="zh-CN" altLang="en-US" sz="3600" b="1">
              <a:latin typeface="华文中宋" pitchFamily="2" charset="-122"/>
              <a:ea typeface="华文中宋"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subTitle" idx="4294967295"/>
          </p:nvPr>
        </p:nvSpPr>
        <p:spPr bwMode="auto">
          <a:xfrm>
            <a:off x="250825" y="549275"/>
            <a:ext cx="3384550" cy="6477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kumimoji="1" lang="zh-CN" altLang="en-US" sz="2600" b="0">
                <a:latin typeface="华文中宋" pitchFamily="2" charset="-122"/>
                <a:ea typeface="华文中宋" pitchFamily="2" charset="-122"/>
              </a:rPr>
              <a:t>例如，考虑图</a:t>
            </a:r>
            <a:r>
              <a:rPr kumimoji="1" lang="en-US" altLang="zh-CN" sz="2600" b="0">
                <a:latin typeface="华文中宋" pitchFamily="2" charset="-122"/>
                <a:ea typeface="华文中宋" pitchFamily="2" charset="-122"/>
              </a:rPr>
              <a:t>2.7</a:t>
            </a:r>
            <a:endParaRPr kumimoji="1" lang="zh-CN" altLang="en-US" sz="2600" b="0">
              <a:latin typeface="华文中宋" pitchFamily="2" charset="-122"/>
              <a:ea typeface="华文中宋" pitchFamily="2" charset="-122"/>
            </a:endParaRPr>
          </a:p>
        </p:txBody>
      </p:sp>
      <p:grpSp>
        <p:nvGrpSpPr>
          <p:cNvPr id="65539" name="Group 3"/>
          <p:cNvGrpSpPr>
            <a:grpSpLocks/>
          </p:cNvGrpSpPr>
          <p:nvPr/>
        </p:nvGrpSpPr>
        <p:grpSpPr bwMode="auto">
          <a:xfrm>
            <a:off x="468313" y="1125538"/>
            <a:ext cx="8158162" cy="3429000"/>
            <a:chOff x="270" y="1125"/>
            <a:chExt cx="5139" cy="2160"/>
          </a:xfrm>
        </p:grpSpPr>
        <p:pic>
          <p:nvPicPr>
            <p:cNvPr id="65541" name="Picture 5" descr="rj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 y="1125"/>
              <a:ext cx="5139"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Oval 5"/>
            <p:cNvSpPr>
              <a:spLocks noChangeArrowheads="1"/>
            </p:cNvSpPr>
            <p:nvPr/>
          </p:nvSpPr>
          <p:spPr bwMode="auto">
            <a:xfrm>
              <a:off x="1066" y="1525"/>
              <a:ext cx="2767" cy="1315"/>
            </a:xfrm>
            <a:prstGeom prst="ellipse">
              <a:avLst/>
            </a:prstGeom>
            <a:noFill/>
            <a:ln w="57150">
              <a:solidFill>
                <a:srgbClr val="8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800000"/>
                </a:solidFill>
              </a:endParaRPr>
            </a:p>
          </p:txBody>
        </p:sp>
      </p:grpSp>
      <p:sp>
        <p:nvSpPr>
          <p:cNvPr id="65540" name="Rectangle 6"/>
          <p:cNvSpPr>
            <a:spLocks noChangeArrowheads="1"/>
          </p:cNvSpPr>
          <p:nvPr/>
        </p:nvSpPr>
        <p:spPr bwMode="auto">
          <a:xfrm>
            <a:off x="539750" y="4724400"/>
            <a:ext cx="7920038"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7338" indent="-6350">
              <a:spcBef>
                <a:spcPct val="20000"/>
              </a:spcBef>
            </a:pPr>
            <a:r>
              <a:rPr kumimoji="1" lang="zh-CN" altLang="en-US" sz="2600">
                <a:latin typeface="华文中宋" pitchFamily="2" charset="-122"/>
                <a:ea typeface="华文中宋" pitchFamily="2" charset="-122"/>
              </a:rPr>
              <a:t>事务随时可能发生，因此处理</a:t>
            </a:r>
            <a:r>
              <a:rPr kumimoji="1" lang="en-US" altLang="zh-CN" sz="2600">
                <a:latin typeface="华文中宋" pitchFamily="2" charset="-122"/>
                <a:ea typeface="华文中宋" pitchFamily="2" charset="-122"/>
              </a:rPr>
              <a:t>1.1(“</a:t>
            </a:r>
            <a:r>
              <a:rPr kumimoji="1" lang="zh-CN" altLang="en-US" sz="2600">
                <a:latin typeface="华文中宋" pitchFamily="2" charset="-122"/>
                <a:ea typeface="华文中宋" pitchFamily="2" charset="-122"/>
              </a:rPr>
              <a:t>接收事务”</a:t>
            </a:r>
            <a:r>
              <a:rPr kumimoji="1" lang="en-US" altLang="zh-CN" sz="2600">
                <a:latin typeface="华文中宋" pitchFamily="2" charset="-122"/>
                <a:ea typeface="华文中宋" pitchFamily="2" charset="-122"/>
              </a:rPr>
              <a:t>)</a:t>
            </a:r>
            <a:r>
              <a:rPr kumimoji="1" lang="zh-CN" altLang="en-US" sz="2600">
                <a:latin typeface="华文中宋" pitchFamily="2" charset="-122"/>
                <a:ea typeface="华文中宋" pitchFamily="2" charset="-122"/>
              </a:rPr>
              <a:t>必须是联机的；采购员每天需要一次定货报表，因此处理</a:t>
            </a:r>
            <a:r>
              <a:rPr kumimoji="1" lang="en-US" altLang="zh-CN" sz="2600">
                <a:latin typeface="华文中宋" pitchFamily="2" charset="-122"/>
                <a:ea typeface="华文中宋" pitchFamily="2" charset="-122"/>
              </a:rPr>
              <a:t>2(“</a:t>
            </a:r>
            <a:r>
              <a:rPr kumimoji="1" lang="zh-CN" altLang="en-US" sz="2600">
                <a:latin typeface="华文中宋" pitchFamily="2" charset="-122"/>
                <a:ea typeface="华文中宋" pitchFamily="2" charset="-122"/>
              </a:rPr>
              <a:t>产生报表”</a:t>
            </a:r>
            <a:r>
              <a:rPr kumimoji="1" lang="en-US" altLang="zh-CN" sz="2600">
                <a:latin typeface="华文中宋" pitchFamily="2" charset="-122"/>
                <a:ea typeface="华文中宋" pitchFamily="2" charset="-122"/>
              </a:rPr>
              <a:t>)</a:t>
            </a:r>
            <a:r>
              <a:rPr kumimoji="1" lang="zh-CN" altLang="en-US" sz="2600">
                <a:latin typeface="华文中宋" pitchFamily="2" charset="-122"/>
                <a:ea typeface="华文中宋" pitchFamily="2" charset="-122"/>
              </a:rPr>
              <a:t>应该以批量方式进行。当然，这种方案需要增加一个数据存储以存放事务数据。</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a:p>
          <a:p>
            <a:pPr marL="287338" indent="-6350" algn="ctr" eaLnBrk="1" hangingPunct="1">
              <a:buFontTx/>
              <a:buNone/>
            </a:pPr>
            <a:endParaRPr lang="zh-CN" altLang="en-US" sz="2400"/>
          </a:p>
          <a:p>
            <a:pPr marL="287338" indent="-6350" algn="ctr" eaLnBrk="1" hangingPunct="1">
              <a:buFontTx/>
              <a:buNone/>
            </a:pPr>
            <a:r>
              <a:rPr lang="zh-CN" altLang="en-US" sz="2400"/>
              <a:t>图</a:t>
            </a:r>
            <a:r>
              <a:rPr lang="en-US" altLang="zh-CN" sz="2400"/>
              <a:t>2.8 </a:t>
            </a:r>
            <a:r>
              <a:rPr lang="zh-CN" altLang="en-US" sz="2400"/>
              <a:t>这种划分自动化边界的方法暗示</a:t>
            </a:r>
          </a:p>
          <a:p>
            <a:pPr marL="287338" indent="-6350" algn="ctr" eaLnBrk="1" hangingPunct="1">
              <a:buFontTx/>
              <a:buNone/>
            </a:pPr>
            <a:r>
              <a:rPr lang="zh-CN" altLang="en-US" sz="2400"/>
              <a:t>以批量方式更新库存清单</a:t>
            </a:r>
          </a:p>
        </p:txBody>
      </p:sp>
      <p:pic>
        <p:nvPicPr>
          <p:cNvPr id="66563" name="Picture 3" descr="rj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76250"/>
            <a:ext cx="8748712"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subTitle" idx="4294967295"/>
          </p:nvPr>
        </p:nvSpPr>
        <p:spPr bwMode="auto">
          <a:xfrm>
            <a:off x="304800" y="6094413"/>
            <a:ext cx="8382000" cy="574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eaLnBrk="1" hangingPunct="1">
              <a:buFontTx/>
              <a:buNone/>
            </a:pPr>
            <a:r>
              <a:rPr lang="zh-CN" altLang="en-US" sz="2400"/>
              <a:t>     图</a:t>
            </a:r>
            <a:r>
              <a:rPr lang="en-US" altLang="zh-CN" sz="2400"/>
              <a:t>2.9 </a:t>
            </a:r>
            <a:r>
              <a:rPr lang="zh-CN" altLang="en-US" sz="2400"/>
              <a:t>划分自动化边界的方法</a:t>
            </a:r>
            <a:r>
              <a:rPr lang="en-US" altLang="zh-CN" sz="2400"/>
              <a:t>2</a:t>
            </a:r>
            <a:r>
              <a:rPr lang="zh-CN" altLang="en-US" sz="2400"/>
              <a:t>：以联机方式更新库存清单</a:t>
            </a:r>
          </a:p>
        </p:txBody>
      </p:sp>
      <p:pic>
        <p:nvPicPr>
          <p:cNvPr id="67587" name="Picture 3" descr="rj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19288"/>
            <a:ext cx="7561262" cy="41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4"/>
          <p:cNvSpPr>
            <a:spLocks noChangeArrowheads="1"/>
          </p:cNvSpPr>
          <p:nvPr/>
        </p:nvSpPr>
        <p:spPr bwMode="auto">
          <a:xfrm>
            <a:off x="107950" y="115888"/>
            <a:ext cx="8856663" cy="18875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a:spcBef>
                <a:spcPct val="20000"/>
              </a:spcBef>
            </a:pPr>
            <a:r>
              <a:rPr lang="zh-CN" altLang="en-US" sz="2800" b="1"/>
              <a:t>		</a:t>
            </a:r>
            <a:r>
              <a:rPr kumimoji="1" lang="zh-CN" altLang="en-US" sz="2600">
                <a:latin typeface="华文中宋" pitchFamily="2" charset="-122"/>
                <a:ea typeface="华文中宋" pitchFamily="2" charset="-122"/>
              </a:rPr>
              <a:t>改变自动化边界，把处理</a:t>
            </a:r>
            <a:r>
              <a:rPr kumimoji="1" lang="en-US" altLang="zh-CN" sz="2600">
                <a:latin typeface="华文中宋" pitchFamily="2" charset="-122"/>
                <a:ea typeface="华文中宋" pitchFamily="2" charset="-122"/>
              </a:rPr>
              <a:t>1.1</a:t>
            </a:r>
            <a:r>
              <a:rPr kumimoji="1" lang="zh-CN" altLang="en-US" sz="2600">
                <a:latin typeface="华文中宋" pitchFamily="2" charset="-122"/>
                <a:ea typeface="华文中宋" pitchFamily="2" charset="-122"/>
              </a:rPr>
              <a:t>，</a:t>
            </a:r>
            <a:r>
              <a:rPr kumimoji="1" lang="en-US" altLang="zh-CN" sz="2600">
                <a:latin typeface="华文中宋" pitchFamily="2" charset="-122"/>
                <a:ea typeface="华文中宋" pitchFamily="2" charset="-122"/>
              </a:rPr>
              <a:t>1.2</a:t>
            </a:r>
            <a:r>
              <a:rPr kumimoji="1" lang="zh-CN" altLang="en-US" sz="2600">
                <a:latin typeface="华文中宋" pitchFamily="2" charset="-122"/>
                <a:ea typeface="华文中宋" pitchFamily="2" charset="-122"/>
              </a:rPr>
              <a:t>和</a:t>
            </a:r>
            <a:r>
              <a:rPr kumimoji="1" lang="en-US" altLang="zh-CN" sz="2600">
                <a:latin typeface="华文中宋" pitchFamily="2" charset="-122"/>
                <a:ea typeface="华文中宋" pitchFamily="2" charset="-122"/>
              </a:rPr>
              <a:t>1.3</a:t>
            </a:r>
            <a:r>
              <a:rPr kumimoji="1" lang="zh-CN" altLang="en-US" sz="2600">
                <a:latin typeface="华文中宋" pitchFamily="2" charset="-122"/>
                <a:ea typeface="华文中宋" pitchFamily="2" charset="-122"/>
              </a:rPr>
              <a:t>放在同一个边界内</a:t>
            </a:r>
            <a:r>
              <a:rPr kumimoji="1" lang="en-US" altLang="zh-CN" sz="2600">
                <a:latin typeface="华文中宋" pitchFamily="2" charset="-122"/>
                <a:ea typeface="华文中宋" pitchFamily="2" charset="-122"/>
              </a:rPr>
              <a:t>(</a:t>
            </a:r>
            <a:r>
              <a:rPr kumimoji="1" lang="zh-CN" altLang="en-US" sz="2600">
                <a:latin typeface="华文中宋" pitchFamily="2" charset="-122"/>
                <a:ea typeface="华文中宋" pitchFamily="2" charset="-122"/>
              </a:rPr>
              <a:t>图</a:t>
            </a:r>
            <a:r>
              <a:rPr kumimoji="1" lang="en-US" altLang="zh-CN" sz="2600">
                <a:latin typeface="华文中宋" pitchFamily="2" charset="-122"/>
                <a:ea typeface="华文中宋" pitchFamily="2" charset="-122"/>
              </a:rPr>
              <a:t>2.9)</a:t>
            </a:r>
            <a:r>
              <a:rPr kumimoji="1" lang="zh-CN" altLang="en-US" sz="2600">
                <a:latin typeface="华文中宋" pitchFamily="2" charset="-122"/>
                <a:ea typeface="华文中宋" pitchFamily="2" charset="-122"/>
              </a:rPr>
              <a:t>，这个系统将联机地接收事务、更新库存清单和处理定货及输出定货信息；然而处理</a:t>
            </a:r>
            <a:r>
              <a:rPr kumimoji="1" lang="en-US" altLang="zh-CN" sz="2600">
                <a:latin typeface="华文中宋" pitchFamily="2" charset="-122"/>
                <a:ea typeface="华文中宋" pitchFamily="2" charset="-122"/>
              </a:rPr>
              <a:t>2</a:t>
            </a:r>
            <a:r>
              <a:rPr kumimoji="1" lang="zh-CN" altLang="en-US" sz="2600">
                <a:latin typeface="华文中宋" pitchFamily="2" charset="-122"/>
                <a:ea typeface="华文中宋" pitchFamily="2" charset="-122"/>
              </a:rPr>
              <a:t>将以批量方式产生定货报表。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subTitle" idx="4294967295"/>
          </p:nvPr>
        </p:nvSpPr>
        <p:spPr bwMode="auto">
          <a:xfrm>
            <a:off x="304800" y="762000"/>
            <a:ext cx="8515350" cy="5762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spcBef>
                <a:spcPct val="0"/>
              </a:spcBef>
              <a:buFontTx/>
              <a:buNone/>
            </a:pPr>
            <a:r>
              <a:rPr lang="en-US" altLang="zh-CN" sz="3600" b="0" dirty="0">
                <a:solidFill>
                  <a:schemeClr val="accent2"/>
                </a:solidFill>
                <a:latin typeface="华文中宋" pitchFamily="2" charset="-122"/>
                <a:ea typeface="华文中宋" pitchFamily="2" charset="-122"/>
              </a:rPr>
              <a:t>2.5  </a:t>
            </a:r>
            <a:r>
              <a:rPr lang="zh-CN" altLang="en-US" sz="3600" b="0" dirty="0">
                <a:solidFill>
                  <a:schemeClr val="accent2"/>
                </a:solidFill>
                <a:latin typeface="华文中宋" pitchFamily="2" charset="-122"/>
                <a:ea typeface="华文中宋" pitchFamily="2" charset="-122"/>
              </a:rPr>
              <a:t>数据字典</a:t>
            </a:r>
            <a:endParaRPr lang="en-US" altLang="zh-CN" sz="3600" b="0" dirty="0">
              <a:solidFill>
                <a:schemeClr val="accent2"/>
              </a:solidFill>
              <a:latin typeface="华文中宋" pitchFamily="2" charset="-122"/>
              <a:ea typeface="华文中宋" pitchFamily="2" charset="-122"/>
            </a:endParaRPr>
          </a:p>
          <a:p>
            <a:pPr marL="287338" indent="-6350" eaLnBrk="1" hangingPunct="1">
              <a:spcBef>
                <a:spcPts val="1800"/>
              </a:spcBef>
              <a:buFontTx/>
              <a:buNone/>
            </a:pPr>
            <a:r>
              <a:rPr lang="zh-CN" altLang="en-US" sz="3600" b="0" dirty="0">
                <a:solidFill>
                  <a:srgbClr val="0000FF"/>
                </a:solidFill>
                <a:latin typeface="华文中宋" pitchFamily="2" charset="-122"/>
                <a:ea typeface="华文中宋" pitchFamily="2" charset="-122"/>
              </a:rPr>
              <a:t>1</a:t>
            </a:r>
            <a:r>
              <a:rPr lang="en-US" altLang="zh-CN" sz="3600" b="0" dirty="0">
                <a:solidFill>
                  <a:srgbClr val="0000FF"/>
                </a:solidFill>
                <a:latin typeface="华文中宋" pitchFamily="2" charset="-122"/>
                <a:ea typeface="华文中宋" pitchFamily="2" charset="-122"/>
              </a:rPr>
              <a:t>.</a:t>
            </a:r>
            <a:r>
              <a:rPr lang="zh-CN" altLang="en-US" sz="3600" b="0" dirty="0">
                <a:solidFill>
                  <a:srgbClr val="0000FF"/>
                </a:solidFill>
                <a:latin typeface="华文中宋" pitchFamily="2" charset="-122"/>
                <a:ea typeface="华文中宋" pitchFamily="2" charset="-122"/>
              </a:rPr>
              <a:t>定义</a:t>
            </a:r>
          </a:p>
          <a:p>
            <a:pPr marL="287338" indent="-6350" eaLnBrk="1" hangingPunct="1">
              <a:buFontTx/>
              <a:buNone/>
            </a:pPr>
            <a:r>
              <a:rPr lang="en-US" altLang="zh-CN" sz="3200" b="0" dirty="0">
                <a:solidFill>
                  <a:srgbClr val="800000"/>
                </a:solidFill>
                <a:latin typeface="华文中宋" pitchFamily="2" charset="-122"/>
                <a:ea typeface="华文中宋" pitchFamily="2" charset="-122"/>
              </a:rPr>
              <a:t>     </a:t>
            </a:r>
          </a:p>
          <a:p>
            <a:pPr marL="287338" indent="-6350" eaLnBrk="1" hangingPunct="1">
              <a:buFontTx/>
              <a:buNone/>
            </a:pPr>
            <a:r>
              <a:rPr lang="zh-CN" altLang="en-US" sz="3200" b="0" dirty="0">
                <a:solidFill>
                  <a:srgbClr val="800000"/>
                </a:solidFill>
                <a:latin typeface="华文中宋" pitchFamily="2" charset="-122"/>
                <a:ea typeface="华文中宋" pitchFamily="2" charset="-122"/>
              </a:rPr>
              <a:t>     </a:t>
            </a:r>
            <a:r>
              <a:rPr kumimoji="1" lang="zh-CN" altLang="en-US" sz="2600" b="0" dirty="0">
                <a:solidFill>
                  <a:srgbClr val="FF0000"/>
                </a:solidFill>
                <a:latin typeface="华文中宋" pitchFamily="2" charset="-122"/>
                <a:ea typeface="华文中宋" pitchFamily="2" charset="-122"/>
              </a:rPr>
              <a:t>数据字典是关于数据信息的集合</a:t>
            </a:r>
            <a:r>
              <a:rPr kumimoji="1" lang="zh-CN" altLang="en-US" sz="2600" b="0" dirty="0">
                <a:latin typeface="华文中宋" pitchFamily="2" charset="-122"/>
                <a:ea typeface="华文中宋" pitchFamily="2" charset="-122"/>
              </a:rPr>
              <a:t>。</a:t>
            </a:r>
            <a:r>
              <a:rPr kumimoji="1" lang="zh-CN" altLang="en-US" sz="2600" b="0" dirty="0">
                <a:solidFill>
                  <a:srgbClr val="00B0F0"/>
                </a:solidFill>
                <a:latin typeface="华文中宋" pitchFamily="2" charset="-122"/>
                <a:ea typeface="华文中宋" pitchFamily="2" charset="-122"/>
              </a:rPr>
              <a:t>数据字典定义数据流图中所有元素</a:t>
            </a:r>
            <a:r>
              <a:rPr kumimoji="1" lang="zh-CN" altLang="en-US" sz="2600" b="0" dirty="0">
                <a:latin typeface="华文中宋" pitchFamily="2" charset="-122"/>
                <a:ea typeface="华文中宋" pitchFamily="2" charset="-122"/>
              </a:rPr>
              <a:t>（包括数据流、数据流的组成、文件及其它应进入数据字典的一切数据）。</a:t>
            </a:r>
          </a:p>
          <a:p>
            <a:pPr marL="287338" indent="-6350" eaLnBrk="1" hangingPunct="1">
              <a:buFontTx/>
              <a:buNone/>
            </a:pPr>
            <a:r>
              <a:rPr kumimoji="1" lang="zh-CN" altLang="en-US" sz="2600" b="0" dirty="0">
                <a:latin typeface="华文中宋" pitchFamily="2" charset="-122"/>
                <a:ea typeface="华文中宋" pitchFamily="2" charset="-122"/>
              </a:rPr>
              <a:t>      </a:t>
            </a:r>
            <a:r>
              <a:rPr kumimoji="1" lang="zh-CN" altLang="en-US" sz="2600" b="0" dirty="0">
                <a:highlight>
                  <a:srgbClr val="00FF00"/>
                </a:highlight>
                <a:latin typeface="华文中宋" pitchFamily="2" charset="-122"/>
                <a:ea typeface="华文中宋" pitchFamily="2" charset="-122"/>
              </a:rPr>
              <a:t>任何字典最主要的用途都是供人查阅对不了解的条目的解释</a:t>
            </a:r>
            <a:r>
              <a:rPr kumimoji="1" lang="zh-CN" altLang="en-US" sz="2600" b="0" dirty="0">
                <a:latin typeface="华文中宋" pitchFamily="2" charset="-122"/>
                <a:ea typeface="华文中宋" pitchFamily="2" charset="-122"/>
              </a:rPr>
              <a:t>，</a:t>
            </a:r>
            <a:r>
              <a:rPr kumimoji="1" lang="zh-CN" altLang="en-US" sz="2600" b="0" dirty="0">
                <a:solidFill>
                  <a:srgbClr val="00B0F0"/>
                </a:solidFill>
                <a:latin typeface="华文中宋" pitchFamily="2" charset="-122"/>
                <a:ea typeface="华文中宋" pitchFamily="2" charset="-122"/>
              </a:rPr>
              <a:t>数据字典的作用也正是在软件分析和设计的过程中给人提供关于数据的描述信息</a:t>
            </a:r>
            <a:r>
              <a:rPr kumimoji="1" lang="zh-CN" altLang="en-US" sz="2600" b="0" dirty="0">
                <a:latin typeface="华文中宋" pitchFamily="2" charset="-122"/>
                <a:ea typeface="华文中宋" pitchFamily="2" charset="-122"/>
              </a:rPr>
              <a:t>。</a:t>
            </a:r>
            <a:r>
              <a:rPr lang="en-US" altLang="zh-CN" sz="3200" b="0" dirty="0">
                <a:solidFill>
                  <a:srgbClr val="800000"/>
                </a:solidFill>
                <a:latin typeface="华文中宋" pitchFamily="2" charset="-122"/>
                <a:ea typeface="华文中宋" pitchFamily="2" charset="-122"/>
              </a:rPr>
              <a:t>  </a:t>
            </a:r>
            <a:endParaRPr lang="zh-CN" altLang="en-US" sz="3200" b="0" dirty="0">
              <a:solidFill>
                <a:srgbClr val="800000"/>
              </a:solidFill>
              <a:latin typeface="华文中宋" pitchFamily="2" charset="-122"/>
              <a:ea typeface="华文中宋"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subTitle" idx="4294967295"/>
          </p:nvPr>
        </p:nvSpPr>
        <p:spPr bwMode="auto">
          <a:xfrm>
            <a:off x="179388" y="692150"/>
            <a:ext cx="8763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3200" b="0">
                <a:solidFill>
                  <a:srgbClr val="0000FF"/>
                </a:solidFill>
                <a:latin typeface="华文中宋" pitchFamily="2" charset="-122"/>
                <a:ea typeface="华文中宋" pitchFamily="2" charset="-122"/>
              </a:rPr>
              <a:t>2</a:t>
            </a:r>
            <a:r>
              <a:rPr lang="en-US" altLang="zh-CN" sz="3200" b="0">
                <a:solidFill>
                  <a:srgbClr val="0000FF"/>
                </a:solidFill>
                <a:latin typeface="华文中宋" pitchFamily="2" charset="-122"/>
                <a:ea typeface="华文中宋" pitchFamily="2" charset="-122"/>
              </a:rPr>
              <a:t>.</a:t>
            </a:r>
            <a:r>
              <a:rPr lang="zh-CN" altLang="en-US" sz="3200" b="0">
                <a:solidFill>
                  <a:srgbClr val="0000FF"/>
                </a:solidFill>
                <a:latin typeface="华文中宋" pitchFamily="2" charset="-122"/>
                <a:ea typeface="华文中宋" pitchFamily="2" charset="-122"/>
              </a:rPr>
              <a:t>与数据流图的联系</a:t>
            </a:r>
          </a:p>
          <a:p>
            <a:pPr marL="287338" indent="-6350" eaLnBrk="1" hangingPunct="1">
              <a:buFontTx/>
              <a:buNone/>
            </a:pPr>
            <a:r>
              <a:rPr lang="zh-CN" altLang="en-US" b="0">
                <a:solidFill>
                  <a:srgbClr val="800000"/>
                </a:solidFill>
                <a:latin typeface="华文中宋" pitchFamily="2" charset="-122"/>
                <a:ea typeface="华文中宋" pitchFamily="2" charset="-122"/>
              </a:rPr>
              <a:t>            </a:t>
            </a:r>
          </a:p>
          <a:p>
            <a:pPr marL="287338" indent="-6350" eaLnBrk="1" hangingPunct="1">
              <a:lnSpc>
                <a:spcPct val="150000"/>
              </a:lnSpc>
              <a:buFontTx/>
              <a:buNone/>
            </a:pPr>
            <a:r>
              <a:rPr lang="zh-CN" altLang="en-US" b="0">
                <a:solidFill>
                  <a:srgbClr val="800000"/>
                </a:solidFill>
                <a:latin typeface="华文中宋" pitchFamily="2" charset="-122"/>
                <a:ea typeface="华文中宋" pitchFamily="2" charset="-122"/>
              </a:rPr>
              <a:t>      </a:t>
            </a:r>
            <a:r>
              <a:rPr lang="zh-CN" altLang="en-US" sz="2600" b="0">
                <a:latin typeface="华文中宋" pitchFamily="2" charset="-122"/>
                <a:ea typeface="华文中宋" pitchFamily="2" charset="-122"/>
              </a:rPr>
              <a:t>数据流图描述了系统由哪几部分组成，各部分之间有什么联系等等，没有说明系统中每个成分是什么含义。</a:t>
            </a:r>
          </a:p>
          <a:p>
            <a:pPr marL="287338" indent="-6350" eaLnBrk="1" hangingPunct="1">
              <a:lnSpc>
                <a:spcPct val="150000"/>
              </a:lnSpc>
              <a:buFontTx/>
              <a:buNone/>
            </a:pPr>
            <a:r>
              <a:rPr lang="zh-CN" altLang="en-US" sz="2600" b="0">
                <a:latin typeface="华文中宋" pitchFamily="2" charset="-122"/>
                <a:ea typeface="华文中宋" pitchFamily="2" charset="-122"/>
              </a:rPr>
              <a:t>      因此，仅仅一套数据流图并不能构成系统说明书，只有为图中出现的每一个成分都给出定义后，才较完整地描述了一个系统。</a:t>
            </a:r>
            <a:endParaRPr lang="en-US" altLang="zh-CN" sz="2600" b="0">
              <a:latin typeface="华文中宋" pitchFamily="2" charset="-122"/>
              <a:ea typeface="华文中宋" pitchFamily="2" charset="-122"/>
            </a:endParaRPr>
          </a:p>
          <a:p>
            <a:pPr marL="287338" indent="-6350" eaLnBrk="1" hangingPunct="1">
              <a:lnSpc>
                <a:spcPct val="150000"/>
              </a:lnSpc>
              <a:buFontTx/>
              <a:buNone/>
            </a:pPr>
            <a:r>
              <a:rPr lang="en-US" altLang="zh-CN" sz="2600" b="0">
                <a:solidFill>
                  <a:srgbClr val="FF0000"/>
                </a:solidFill>
                <a:latin typeface="华文中宋" pitchFamily="2" charset="-122"/>
                <a:ea typeface="华文中宋" pitchFamily="2" charset="-122"/>
              </a:rPr>
              <a:t>        </a:t>
            </a:r>
            <a:r>
              <a:rPr lang="zh-CN" altLang="en-US" sz="2600" b="0">
                <a:solidFill>
                  <a:srgbClr val="FF0000"/>
                </a:solidFill>
                <a:latin typeface="华文中宋" pitchFamily="2" charset="-122"/>
                <a:ea typeface="华文中宋" pitchFamily="2" charset="-122"/>
              </a:rPr>
              <a:t> </a:t>
            </a:r>
            <a:r>
              <a:rPr lang="zh-CN" altLang="en-US" sz="2600" b="0">
                <a:solidFill>
                  <a:srgbClr val="800000"/>
                </a:solidFill>
                <a:latin typeface="华文中宋" pitchFamily="2" charset="-122"/>
                <a:ea typeface="华文中宋" pitchFamily="2" charset="-122"/>
              </a:rPr>
              <a:t>数据字典中所有名字的定义就够成了一本字典</a:t>
            </a:r>
          </a:p>
          <a:p>
            <a:pPr marL="287338" indent="-6350" eaLnBrk="1" hangingPunct="1">
              <a:lnSpc>
                <a:spcPct val="150000"/>
              </a:lnSpc>
              <a:buFontTx/>
              <a:buNone/>
            </a:pPr>
            <a:r>
              <a:rPr lang="zh-CN" altLang="en-US" sz="2600" b="0">
                <a:solidFill>
                  <a:srgbClr val="800000"/>
                </a:solidFill>
                <a:latin typeface="华文中宋" pitchFamily="2" charset="-122"/>
                <a:ea typeface="华文中宋" pitchFamily="2" charset="-122"/>
              </a:rPr>
              <a:t>        与数据流图共同构成系统的逻辑模型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4294967295"/>
          </p:nvPr>
        </p:nvSpPr>
        <p:spPr bwMode="auto">
          <a:xfrm>
            <a:off x="222250" y="476250"/>
            <a:ext cx="8670925" cy="439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3200" b="0" dirty="0">
                <a:solidFill>
                  <a:srgbClr val="0000FF"/>
                </a:solidFill>
                <a:latin typeface="华文中宋" pitchFamily="2" charset="-122"/>
                <a:ea typeface="华文中宋" pitchFamily="2" charset="-122"/>
              </a:rPr>
              <a:t>3</a:t>
            </a:r>
            <a:r>
              <a:rPr lang="en-US" altLang="zh-CN" sz="3200" b="0" dirty="0">
                <a:solidFill>
                  <a:srgbClr val="0000FF"/>
                </a:solidFill>
                <a:latin typeface="华文中宋" pitchFamily="2" charset="-122"/>
                <a:ea typeface="华文中宋" pitchFamily="2" charset="-122"/>
              </a:rPr>
              <a:t>. </a:t>
            </a:r>
            <a:r>
              <a:rPr lang="zh-CN" altLang="en-US" sz="3200" b="0" dirty="0">
                <a:solidFill>
                  <a:srgbClr val="0000FF"/>
                </a:solidFill>
                <a:latin typeface="华文中宋" pitchFamily="2" charset="-122"/>
                <a:ea typeface="华文中宋" pitchFamily="2" charset="-122"/>
              </a:rPr>
              <a:t>数据字典的内容</a:t>
            </a:r>
          </a:p>
          <a:p>
            <a:pPr marL="287338" indent="-6350" eaLnBrk="1" hangingPunct="1">
              <a:buFontTx/>
              <a:buNone/>
            </a:pPr>
            <a:r>
              <a:rPr lang="zh-CN" altLang="en-US" sz="3200" dirty="0"/>
              <a:t>分别对</a:t>
            </a:r>
            <a:r>
              <a:rPr lang="en-US" altLang="zh-CN" sz="3200" dirty="0"/>
              <a:t>DFD</a:t>
            </a:r>
            <a:r>
              <a:rPr lang="zh-CN" altLang="en-US" sz="3200" dirty="0"/>
              <a:t>中元素的定义：</a:t>
            </a:r>
            <a:endParaRPr lang="zh-CN" altLang="en-US" sz="2000" b="0" dirty="0">
              <a:solidFill>
                <a:srgbClr val="0000FF"/>
              </a:solidFill>
              <a:latin typeface="华文中宋" pitchFamily="2" charset="-122"/>
              <a:ea typeface="华文中宋" pitchFamily="2" charset="-122"/>
            </a:endParaRPr>
          </a:p>
          <a:p>
            <a:pPr marL="287338" indent="-6350" eaLnBrk="1" hangingPunct="1">
              <a:buClr>
                <a:srgbClr val="FF66CC"/>
              </a:buClr>
              <a:buFont typeface="Wingdings" pitchFamily="2" charset="2"/>
              <a:buChar char="Ø"/>
            </a:pPr>
            <a:r>
              <a:rPr lang="zh-CN" altLang="en-US" sz="3000" b="0" dirty="0">
                <a:latin typeface="华文中宋" pitchFamily="2" charset="-122"/>
                <a:ea typeface="华文中宋" pitchFamily="2" charset="-122"/>
              </a:rPr>
              <a:t>  数据流</a:t>
            </a:r>
          </a:p>
          <a:p>
            <a:pPr marL="287338" indent="-6350" eaLnBrk="1" hangingPunct="1">
              <a:buClr>
                <a:srgbClr val="FF66CC"/>
              </a:buClr>
              <a:buFont typeface="Wingdings" pitchFamily="2" charset="2"/>
              <a:buChar char="Ø"/>
            </a:pPr>
            <a:r>
              <a:rPr lang="zh-CN" altLang="en-US" sz="3000" b="0" dirty="0">
                <a:latin typeface="华文中宋" pitchFamily="2" charset="-122"/>
                <a:ea typeface="华文中宋" pitchFamily="2" charset="-122"/>
              </a:rPr>
              <a:t>  数据流分量（即数据元素）</a:t>
            </a:r>
          </a:p>
          <a:p>
            <a:pPr marL="287338" indent="-6350" eaLnBrk="1" hangingPunct="1">
              <a:buClr>
                <a:srgbClr val="FF66CC"/>
              </a:buClr>
              <a:buFont typeface="Wingdings" pitchFamily="2" charset="2"/>
              <a:buNone/>
            </a:pPr>
            <a:r>
              <a:rPr lang="zh-CN" altLang="en-US" sz="2400" dirty="0">
                <a:latin typeface="宋体" pitchFamily="2" charset="-122"/>
              </a:rPr>
              <a:t>   名字、别名、描述、数据类型、长度、结构、值的范围、使用方式、控制信息、分组信息等</a:t>
            </a:r>
            <a:endParaRPr lang="zh-CN" altLang="en-US" sz="3000" b="0" dirty="0">
              <a:latin typeface="华文中宋" pitchFamily="2" charset="-122"/>
              <a:ea typeface="华文中宋" pitchFamily="2" charset="-122"/>
            </a:endParaRPr>
          </a:p>
          <a:p>
            <a:pPr marL="287338" indent="-6350" eaLnBrk="1" hangingPunct="1">
              <a:buClr>
                <a:srgbClr val="FF66CC"/>
              </a:buClr>
              <a:buFont typeface="Wingdings" pitchFamily="2" charset="2"/>
              <a:buChar char="Ø"/>
            </a:pPr>
            <a:r>
              <a:rPr lang="zh-CN" altLang="en-US" sz="3000" b="0" dirty="0">
                <a:latin typeface="华文中宋" pitchFamily="2" charset="-122"/>
                <a:ea typeface="华文中宋" pitchFamily="2" charset="-122"/>
              </a:rPr>
              <a:t>  数据存储</a:t>
            </a:r>
          </a:p>
          <a:p>
            <a:pPr marL="287338" indent="-6350" eaLnBrk="1" hangingPunct="1">
              <a:buClr>
                <a:srgbClr val="FF66CC"/>
              </a:buClr>
              <a:buFont typeface="Wingdings" pitchFamily="2" charset="2"/>
              <a:buChar char="Ø"/>
            </a:pPr>
            <a:r>
              <a:rPr lang="zh-CN" altLang="en-US" sz="2500" b="0" dirty="0">
                <a:latin typeface="华文中宋" pitchFamily="2" charset="-122"/>
                <a:ea typeface="华文中宋" pitchFamily="2" charset="-122"/>
              </a:rPr>
              <a:t>  </a:t>
            </a:r>
            <a:r>
              <a:rPr lang="zh-CN" altLang="en-US" sz="3000" b="0" dirty="0">
                <a:latin typeface="华文中宋" pitchFamily="2" charset="-122"/>
                <a:ea typeface="华文中宋" pitchFamily="2" charset="-122"/>
              </a:rPr>
              <a:t>处理</a:t>
            </a:r>
            <a:r>
              <a:rPr lang="zh-CN" altLang="en-US" b="0" dirty="0">
                <a:solidFill>
                  <a:srgbClr val="800000"/>
                </a:solidFill>
                <a:latin typeface="华文中宋" pitchFamily="2" charset="-122"/>
                <a:ea typeface="华文中宋" pitchFamily="2" charset="-122"/>
              </a:rPr>
              <a:t> </a:t>
            </a:r>
            <a:r>
              <a:rPr lang="zh-CN" altLang="en-US" dirty="0"/>
              <a:t>（结合</a:t>
            </a:r>
            <a:r>
              <a:rPr lang="en-US" altLang="zh-CN" dirty="0"/>
              <a:t>IPO</a:t>
            </a:r>
            <a:r>
              <a:rPr lang="zh-CN" altLang="en-US" dirty="0"/>
              <a:t>图或</a:t>
            </a:r>
            <a:r>
              <a:rPr lang="en-US" altLang="zh-CN" dirty="0"/>
              <a:t>PDL</a:t>
            </a:r>
            <a:r>
              <a:rPr lang="zh-CN" altLang="en-US" dirty="0"/>
              <a:t> ）</a:t>
            </a:r>
            <a:r>
              <a:rPr lang="zh-CN" altLang="en-US" sz="3000" b="0" dirty="0">
                <a:latin typeface="华文中宋" pitchFamily="2" charset="-122"/>
                <a:ea typeface="华文中宋" pitchFamily="2" charset="-122"/>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5900" y="620713"/>
            <a:ext cx="8748713" cy="302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800">
                <a:solidFill>
                  <a:srgbClr val="FF0000"/>
                </a:solidFill>
                <a:latin typeface="华文中宋" pitchFamily="2" charset="-122"/>
                <a:ea typeface="华文中宋" pitchFamily="2" charset="-122"/>
              </a:rPr>
              <a:t>（</a:t>
            </a:r>
            <a:r>
              <a:rPr lang="en-US" altLang="zh-CN" sz="2800">
                <a:solidFill>
                  <a:srgbClr val="FF0000"/>
                </a:solidFill>
                <a:latin typeface="华文中宋" pitchFamily="2" charset="-122"/>
                <a:ea typeface="华文中宋" pitchFamily="2" charset="-122"/>
              </a:rPr>
              <a:t>2</a:t>
            </a:r>
            <a:r>
              <a:rPr lang="zh-CN" altLang="en-US" sz="2800">
                <a:solidFill>
                  <a:srgbClr val="FF0000"/>
                </a:solidFill>
                <a:latin typeface="华文中宋" pitchFamily="2" charset="-122"/>
                <a:ea typeface="华文中宋" pitchFamily="2" charset="-122"/>
              </a:rPr>
              <a:t>）经济可行性</a:t>
            </a:r>
            <a:r>
              <a:rPr lang="zh-CN" altLang="en-US" b="1"/>
              <a:t>    </a:t>
            </a:r>
          </a:p>
          <a:p>
            <a:pPr>
              <a:lnSpc>
                <a:spcPct val="130000"/>
              </a:lnSpc>
            </a:pPr>
            <a:r>
              <a:rPr lang="zh-CN" altLang="en-US" b="1"/>
              <a:t>     新系统的经济效益能超过它的开发成本吗？</a:t>
            </a:r>
          </a:p>
          <a:p>
            <a:pPr>
              <a:lnSpc>
                <a:spcPct val="130000"/>
              </a:lnSpc>
            </a:pPr>
            <a:r>
              <a:rPr lang="zh-CN" altLang="en-US" b="1"/>
              <a:t>   估计开发费用以及新系统可能带来的收益，将两者进行权衡，看结果是否可接受。通过对被开发软件系统的成本效益的分析，估算系统的开发成本，估计系统可能取得的效益，确定待开发系统是否值得投资开发。</a:t>
            </a:r>
          </a:p>
        </p:txBody>
      </p:sp>
      <p:sp>
        <p:nvSpPr>
          <p:cNvPr id="452613" name="Rectangle 5"/>
          <p:cNvSpPr>
            <a:spLocks noChangeArrowheads="1"/>
          </p:cNvSpPr>
          <p:nvPr/>
        </p:nvSpPr>
        <p:spPr bwMode="auto">
          <a:xfrm>
            <a:off x="215900" y="4365104"/>
            <a:ext cx="835183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b="1" dirty="0">
                <a:solidFill>
                  <a:srgbClr val="FF0000"/>
                </a:solidFill>
              </a:rPr>
              <a:t>经济可行性问题包含两方面</a:t>
            </a:r>
            <a:r>
              <a:rPr lang="zh-CN" altLang="en-US" b="1" dirty="0"/>
              <a:t>：</a:t>
            </a:r>
            <a:r>
              <a:rPr lang="zh-CN" altLang="en-US" b="1" dirty="0">
                <a:solidFill>
                  <a:srgbClr val="00B0F0"/>
                </a:solidFill>
              </a:rPr>
              <a:t>一方面是经济实力；另一方面是经济效益。</a:t>
            </a:r>
            <a:r>
              <a:rPr lang="zh-CN" altLang="en-US" b="1" dirty="0"/>
              <a:t>分析经济可行性研究的内容是要进行开发成本的估算，了解项目成功取得效益的评估，确定要开发的项目是否值得投资开发。</a:t>
            </a:r>
          </a:p>
        </p:txBody>
      </p:sp>
      <p:sp>
        <p:nvSpPr>
          <p:cNvPr id="452614" name="Rectangle 6"/>
          <p:cNvSpPr>
            <a:spLocks noChangeArrowheads="1"/>
          </p:cNvSpPr>
          <p:nvPr/>
        </p:nvSpPr>
        <p:spPr bwMode="auto">
          <a:xfrm>
            <a:off x="539750" y="3654425"/>
            <a:ext cx="2202847"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dirty="0"/>
              <a:t> </a:t>
            </a:r>
            <a:r>
              <a:rPr lang="zh-CN" altLang="en-US" b="1" dirty="0">
                <a:solidFill>
                  <a:srgbClr val="FF0000"/>
                </a:solidFill>
              </a:rPr>
              <a:t>成本</a:t>
            </a:r>
            <a:r>
              <a:rPr lang="en-US" altLang="zh-CN" b="1" dirty="0">
                <a:solidFill>
                  <a:srgbClr val="FF0000"/>
                </a:solidFill>
              </a:rPr>
              <a:t>/</a:t>
            </a:r>
            <a:r>
              <a:rPr lang="zh-CN" altLang="en-US" b="1" dirty="0">
                <a:solidFill>
                  <a:srgbClr val="FF0000"/>
                </a:solidFill>
              </a:rPr>
              <a:t>效益分析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614"/>
                                        </p:tgtEl>
                                        <p:attrNameLst>
                                          <p:attrName>style.visibility</p:attrName>
                                        </p:attrNameLst>
                                      </p:cBhvr>
                                      <p:to>
                                        <p:strVal val="visible"/>
                                      </p:to>
                                    </p:set>
                                    <p:animEffect transition="in" filter="blinds(horizontal)">
                                      <p:cBhvr>
                                        <p:cTn id="7" dur="500"/>
                                        <p:tgtEl>
                                          <p:spTgt spid="452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3"/>
                                        </p:tgtEl>
                                        <p:attrNameLst>
                                          <p:attrName>style.visibility</p:attrName>
                                        </p:attrNameLst>
                                      </p:cBhvr>
                                      <p:to>
                                        <p:strVal val="visible"/>
                                      </p:to>
                                    </p:set>
                                    <p:animEffect transition="in" filter="blinds(horizontal)">
                                      <p:cBhvr>
                                        <p:cTn id="12" dur="500"/>
                                        <p:tgtEl>
                                          <p:spTgt spid="45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3" grpId="0"/>
      <p:bldP spid="4526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subTitle" idx="4294967295"/>
          </p:nvPr>
        </p:nvSpPr>
        <p:spPr bwMode="auto">
          <a:xfrm>
            <a:off x="0" y="476250"/>
            <a:ext cx="9144000" cy="6121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3200" b="0" dirty="0">
                <a:solidFill>
                  <a:srgbClr val="0000FF"/>
                </a:solidFill>
                <a:latin typeface="华文中宋" pitchFamily="2" charset="-122"/>
                <a:ea typeface="华文中宋" pitchFamily="2" charset="-122"/>
              </a:rPr>
              <a:t>4.</a:t>
            </a:r>
            <a:r>
              <a:rPr lang="zh-CN" altLang="en-US" sz="3200" b="0" dirty="0">
                <a:solidFill>
                  <a:srgbClr val="0000FF"/>
                </a:solidFill>
                <a:latin typeface="华文中宋" pitchFamily="2" charset="-122"/>
                <a:ea typeface="华文中宋" pitchFamily="2" charset="-122"/>
              </a:rPr>
              <a:t>定义数据的方法</a:t>
            </a:r>
          </a:p>
          <a:p>
            <a:pPr marL="287338" indent="-6350" eaLnBrk="1" hangingPunct="1">
              <a:lnSpc>
                <a:spcPct val="120000"/>
              </a:lnSpc>
              <a:buFontTx/>
              <a:buNone/>
            </a:pPr>
            <a:r>
              <a:rPr lang="zh-CN" altLang="en-US" sz="2600" b="0" dirty="0">
                <a:latin typeface="华文中宋" pitchFamily="2" charset="-122"/>
                <a:ea typeface="华文中宋" pitchFamily="2" charset="-122"/>
              </a:rPr>
              <a:t>  </a:t>
            </a:r>
            <a:r>
              <a:rPr lang="zh-CN" altLang="en-US" sz="2600" b="0" dirty="0">
                <a:solidFill>
                  <a:srgbClr val="00B0F0"/>
                </a:solidFill>
                <a:latin typeface="华文中宋" pitchFamily="2" charset="-122"/>
                <a:ea typeface="华文中宋" pitchFamily="2" charset="-122"/>
              </a:rPr>
              <a:t>定义就是自顶向下的分解，所以数据字典中的定义就是对数据自顶向下的分解。</a:t>
            </a:r>
          </a:p>
          <a:p>
            <a:pPr marL="287338" indent="-6350" eaLnBrk="1" hangingPunct="1">
              <a:spcBef>
                <a:spcPts val="1800"/>
              </a:spcBef>
              <a:spcAft>
                <a:spcPts val="1800"/>
              </a:spcAft>
              <a:buClr>
                <a:srgbClr val="FF66CC"/>
              </a:buClr>
              <a:buFont typeface="Wingdings" pitchFamily="2" charset="2"/>
              <a:buChar char="v"/>
            </a:pPr>
            <a:r>
              <a:rPr lang="zh-CN" altLang="en-US" b="0" dirty="0">
                <a:solidFill>
                  <a:srgbClr val="FF0000"/>
                </a:solidFill>
                <a:latin typeface="华文中宋" pitchFamily="2" charset="-122"/>
                <a:ea typeface="华文中宋" pitchFamily="2" charset="-122"/>
              </a:rPr>
              <a:t>  组成数据的方式</a:t>
            </a:r>
          </a:p>
          <a:p>
            <a:pPr marL="287338" indent="-6350" eaLnBrk="1" hangingPunct="1">
              <a:spcBef>
                <a:spcPts val="1800"/>
              </a:spcBef>
              <a:spcAft>
                <a:spcPts val="1800"/>
              </a:spcAft>
              <a:buClr>
                <a:srgbClr val="FF66CC"/>
              </a:buClr>
              <a:buFont typeface="Wingdings" pitchFamily="2" charset="2"/>
              <a:buNone/>
            </a:pPr>
            <a:r>
              <a:rPr lang="zh-CN" altLang="en-US" sz="2600" b="0" dirty="0">
                <a:latin typeface="华文中宋" pitchFamily="2" charset="-122"/>
                <a:ea typeface="华文中宋" pitchFamily="2" charset="-122"/>
              </a:rPr>
              <a:t>   1）</a:t>
            </a:r>
            <a:r>
              <a:rPr lang="zh-CN" altLang="en-US" sz="2600" b="0" dirty="0">
                <a:solidFill>
                  <a:srgbClr val="00B0F0"/>
                </a:solidFill>
                <a:latin typeface="华文中宋" pitchFamily="2" charset="-122"/>
                <a:ea typeface="华文中宋" pitchFamily="2" charset="-122"/>
              </a:rPr>
              <a:t>顺序</a:t>
            </a:r>
            <a:r>
              <a:rPr lang="zh-CN" altLang="en-US" sz="2600" b="0" dirty="0">
                <a:latin typeface="华文中宋" pitchFamily="2" charset="-122"/>
                <a:ea typeface="华文中宋" pitchFamily="2" charset="-122"/>
              </a:rPr>
              <a:t> —— 以确定次序连接两个或多个分量</a:t>
            </a:r>
          </a:p>
          <a:p>
            <a:pPr marL="287338" indent="-6350" eaLnBrk="1" hangingPunct="1">
              <a:lnSpc>
                <a:spcPct val="110000"/>
              </a:lnSpc>
              <a:buClr>
                <a:srgbClr val="FF66CC"/>
              </a:buClr>
              <a:buFont typeface="Wingdings" pitchFamily="2" charset="2"/>
              <a:buNone/>
            </a:pPr>
            <a:r>
              <a:rPr lang="zh-CN" altLang="en-US" sz="2600" b="0" dirty="0">
                <a:latin typeface="华文中宋" pitchFamily="2" charset="-122"/>
                <a:ea typeface="华文中宋" pitchFamily="2" charset="-122"/>
              </a:rPr>
              <a:t>   2）</a:t>
            </a:r>
            <a:r>
              <a:rPr lang="zh-CN" altLang="en-US" sz="2600" b="0" dirty="0">
                <a:solidFill>
                  <a:srgbClr val="00B0F0"/>
                </a:solidFill>
                <a:latin typeface="华文中宋" pitchFamily="2" charset="-122"/>
                <a:ea typeface="华文中宋" pitchFamily="2" charset="-122"/>
              </a:rPr>
              <a:t>选择</a:t>
            </a:r>
            <a:r>
              <a:rPr lang="zh-CN" altLang="en-US" sz="2600" b="0" dirty="0">
                <a:latin typeface="华文中宋" pitchFamily="2" charset="-122"/>
                <a:ea typeface="华文中宋" pitchFamily="2" charset="-122"/>
              </a:rPr>
              <a:t> —— 从两个或多个可能的元素中选取一个</a:t>
            </a:r>
          </a:p>
          <a:p>
            <a:pPr marL="287338" indent="-6350" eaLnBrk="1" hangingPunct="1">
              <a:lnSpc>
                <a:spcPct val="110000"/>
              </a:lnSpc>
              <a:buClr>
                <a:srgbClr val="FF66CC"/>
              </a:buClr>
              <a:buFont typeface="Wingdings" pitchFamily="2" charset="2"/>
              <a:buNone/>
            </a:pPr>
            <a:r>
              <a:rPr lang="zh-CN" altLang="en-US" sz="2600" b="0" dirty="0">
                <a:latin typeface="华文中宋" pitchFamily="2" charset="-122"/>
                <a:ea typeface="华文中宋" pitchFamily="2" charset="-122"/>
              </a:rPr>
              <a:t>   3）</a:t>
            </a:r>
            <a:r>
              <a:rPr lang="zh-CN" altLang="en-US" sz="2600" b="0" dirty="0">
                <a:solidFill>
                  <a:srgbClr val="00B0F0"/>
                </a:solidFill>
                <a:latin typeface="华文中宋" pitchFamily="2" charset="-122"/>
                <a:ea typeface="华文中宋" pitchFamily="2" charset="-122"/>
              </a:rPr>
              <a:t>重复</a:t>
            </a:r>
            <a:r>
              <a:rPr lang="zh-CN" altLang="en-US" sz="2600" b="0" dirty="0">
                <a:latin typeface="华文中宋" pitchFamily="2" charset="-122"/>
                <a:ea typeface="华文中宋" pitchFamily="2" charset="-122"/>
              </a:rPr>
              <a:t> —— 把指定的分量重复零次或多次</a:t>
            </a:r>
          </a:p>
          <a:p>
            <a:pPr marL="287338" indent="-6350" eaLnBrk="1" hangingPunct="1">
              <a:lnSpc>
                <a:spcPct val="110000"/>
              </a:lnSpc>
              <a:buClr>
                <a:srgbClr val="FF66CC"/>
              </a:buClr>
              <a:buFont typeface="Wingdings" pitchFamily="2" charset="2"/>
              <a:buNone/>
            </a:pPr>
            <a:r>
              <a:rPr lang="zh-CN" altLang="en-US" sz="2600" b="0" dirty="0">
                <a:latin typeface="华文中宋" pitchFamily="2" charset="-122"/>
                <a:ea typeface="华文中宋" pitchFamily="2" charset="-122"/>
              </a:rPr>
              <a:t>   4）</a:t>
            </a:r>
            <a:r>
              <a:rPr lang="zh-CN" altLang="en-US" sz="2600" b="0" dirty="0">
                <a:solidFill>
                  <a:srgbClr val="00B0F0"/>
                </a:solidFill>
                <a:latin typeface="华文中宋" pitchFamily="2" charset="-122"/>
                <a:ea typeface="华文中宋" pitchFamily="2" charset="-122"/>
              </a:rPr>
              <a:t>可选 </a:t>
            </a:r>
            <a:r>
              <a:rPr lang="zh-CN" altLang="en-US" sz="2600" b="0" dirty="0">
                <a:latin typeface="华文中宋" pitchFamily="2" charset="-122"/>
                <a:ea typeface="华文中宋" pitchFamily="2" charset="-122"/>
              </a:rPr>
              <a:t>—— 一个分量是可有可无的</a:t>
            </a:r>
          </a:p>
          <a:p>
            <a:pPr marL="287338" indent="-6350" eaLnBrk="1" hangingPunct="1">
              <a:lnSpc>
                <a:spcPct val="110000"/>
              </a:lnSpc>
              <a:buClr>
                <a:srgbClr val="FF66CC"/>
              </a:buClr>
              <a:buFont typeface="Wingdings" pitchFamily="2" charset="2"/>
              <a:buNone/>
            </a:pPr>
            <a:r>
              <a:rPr lang="zh-CN" altLang="en-US" sz="2600" b="0" dirty="0">
                <a:latin typeface="华文中宋" pitchFamily="2" charset="-122"/>
                <a:ea typeface="华文中宋" pitchFamily="2" charset="-122"/>
              </a:rPr>
              <a:t>    虽然可以使用自然语言描述由数据元素组成数据的关系，但是为了更加清晰简洁，建议采用下列符号：</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subTitle" idx="4294967295"/>
          </p:nvPr>
        </p:nvSpPr>
        <p:spPr bwMode="auto">
          <a:xfrm>
            <a:off x="250825" y="549275"/>
            <a:ext cx="4627563" cy="650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 typeface="Wingdings" pitchFamily="2" charset="2"/>
              <a:buChar char="v"/>
            </a:pPr>
            <a:r>
              <a:rPr kumimoji="1" lang="zh-CN" altLang="en-US" b="0">
                <a:solidFill>
                  <a:srgbClr val="800000"/>
                </a:solidFill>
                <a:latin typeface="华文中宋" pitchFamily="2" charset="-122"/>
                <a:ea typeface="华文中宋" pitchFamily="2" charset="-122"/>
              </a:rPr>
              <a:t> 数据字典的符号定义</a:t>
            </a:r>
            <a:endParaRPr lang="zh-CN" altLang="en-US"/>
          </a:p>
        </p:txBody>
      </p:sp>
      <p:sp>
        <p:nvSpPr>
          <p:cNvPr id="72707" name="Rectangle 86"/>
          <p:cNvSpPr>
            <a:spLocks noChangeArrowheads="1"/>
          </p:cNvSpPr>
          <p:nvPr/>
        </p:nvSpPr>
        <p:spPr bwMode="auto">
          <a:xfrm>
            <a:off x="250825" y="1412875"/>
            <a:ext cx="8604250" cy="2647950"/>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1"/>
              </a:buClr>
              <a:buFont typeface="Wingdings" pitchFamily="2" charset="2"/>
              <a:buNone/>
            </a:pPr>
            <a:r>
              <a:rPr lang="en-US" altLang="zh-CN" b="1">
                <a:solidFill>
                  <a:srgbClr val="000000"/>
                </a:solidFill>
                <a:latin typeface="宋体" pitchFamily="2" charset="-122"/>
              </a:rPr>
              <a:t> = </a:t>
            </a:r>
            <a:r>
              <a:rPr lang="zh-CN" altLang="en-US" b="1">
                <a:solidFill>
                  <a:srgbClr val="000000"/>
                </a:solidFill>
                <a:latin typeface="宋体" pitchFamily="2" charset="-122"/>
              </a:rPr>
              <a:t>：  等价于</a:t>
            </a:r>
            <a:r>
              <a:rPr lang="en-US" altLang="zh-CN" b="1">
                <a:solidFill>
                  <a:srgbClr val="000000"/>
                </a:solidFill>
                <a:latin typeface="宋体" pitchFamily="2" charset="-122"/>
              </a:rPr>
              <a:t>(</a:t>
            </a:r>
            <a:r>
              <a:rPr lang="zh-CN" altLang="en-US" b="1">
                <a:solidFill>
                  <a:srgbClr val="000000"/>
                </a:solidFill>
                <a:latin typeface="宋体" pitchFamily="2" charset="-122"/>
              </a:rPr>
              <a:t>或定义为</a:t>
            </a:r>
            <a:r>
              <a:rPr lang="en-US" altLang="zh-CN" b="1">
                <a:solidFill>
                  <a:srgbClr val="000000"/>
                </a:solidFill>
                <a:latin typeface="宋体" pitchFamily="2" charset="-122"/>
              </a:rPr>
              <a:t>)</a:t>
            </a:r>
            <a:r>
              <a:rPr lang="zh-CN" altLang="en-US" b="1">
                <a:solidFill>
                  <a:srgbClr val="000000"/>
                </a:solidFill>
                <a:latin typeface="宋体" pitchFamily="2" charset="-122"/>
              </a:rPr>
              <a:t>；</a:t>
            </a:r>
          </a:p>
          <a:p>
            <a:pPr>
              <a:spcBef>
                <a:spcPct val="20000"/>
              </a:spcBef>
              <a:buClr>
                <a:schemeClr val="tx1"/>
              </a:buClr>
              <a:buFont typeface="Wingdings" pitchFamily="2" charset="2"/>
              <a:buNone/>
            </a:pPr>
            <a:r>
              <a:rPr lang="en-US" altLang="zh-CN" b="1">
                <a:solidFill>
                  <a:srgbClr val="000000"/>
                </a:solidFill>
                <a:latin typeface="宋体" pitchFamily="2" charset="-122"/>
              </a:rPr>
              <a:t> +</a:t>
            </a:r>
            <a:r>
              <a:rPr lang="zh-CN" altLang="en-US" b="1">
                <a:solidFill>
                  <a:srgbClr val="000000"/>
                </a:solidFill>
                <a:latin typeface="宋体" pitchFamily="2" charset="-122"/>
              </a:rPr>
              <a:t> ：  和</a:t>
            </a:r>
            <a:r>
              <a:rPr lang="en-US" altLang="zh-CN" b="1">
                <a:solidFill>
                  <a:srgbClr val="000000"/>
                </a:solidFill>
                <a:latin typeface="宋体" pitchFamily="2" charset="-122"/>
              </a:rPr>
              <a:t>(</a:t>
            </a:r>
            <a:r>
              <a:rPr lang="zh-CN" altLang="en-US" b="1">
                <a:solidFill>
                  <a:srgbClr val="000000"/>
                </a:solidFill>
                <a:latin typeface="宋体" pitchFamily="2" charset="-122"/>
              </a:rPr>
              <a:t>即，连接两个分量</a:t>
            </a:r>
            <a:r>
              <a:rPr lang="en-US" altLang="zh-CN" b="1">
                <a:solidFill>
                  <a:srgbClr val="000000"/>
                </a:solidFill>
                <a:latin typeface="宋体" pitchFamily="2" charset="-122"/>
              </a:rPr>
              <a:t>)</a:t>
            </a:r>
            <a:r>
              <a:rPr lang="zh-CN" altLang="en-US" b="1">
                <a:solidFill>
                  <a:srgbClr val="000000"/>
                </a:solidFill>
                <a:latin typeface="宋体" pitchFamily="2" charset="-122"/>
              </a:rPr>
              <a:t>；</a:t>
            </a:r>
          </a:p>
          <a:p>
            <a:pPr>
              <a:spcBef>
                <a:spcPct val="20000"/>
              </a:spcBef>
              <a:buClr>
                <a:schemeClr val="tx1"/>
              </a:buClr>
              <a:buFont typeface="Wingdings" pitchFamily="2" charset="2"/>
              <a:buNone/>
            </a:pPr>
            <a:r>
              <a:rPr lang="zh-CN" altLang="en-US" b="1">
                <a:solidFill>
                  <a:srgbClr val="000000"/>
                </a:solidFill>
                <a:latin typeface="宋体" pitchFamily="2" charset="-122"/>
              </a:rPr>
              <a:t>［ ］：或</a:t>
            </a:r>
            <a:r>
              <a:rPr lang="en-US" altLang="zh-CN" b="1">
                <a:solidFill>
                  <a:srgbClr val="000000"/>
                </a:solidFill>
                <a:latin typeface="宋体" pitchFamily="2" charset="-122"/>
              </a:rPr>
              <a:t>(</a:t>
            </a:r>
            <a:r>
              <a:rPr lang="zh-CN" altLang="en-US" b="1">
                <a:solidFill>
                  <a:srgbClr val="000000"/>
                </a:solidFill>
                <a:latin typeface="宋体" pitchFamily="2" charset="-122"/>
              </a:rPr>
              <a:t>即，从方括弧内列出的若干个分量中选择一个</a:t>
            </a:r>
            <a:r>
              <a:rPr lang="en-US" altLang="zh-CN" b="1">
                <a:solidFill>
                  <a:srgbClr val="000000"/>
                </a:solidFill>
                <a:latin typeface="宋体" pitchFamily="2" charset="-122"/>
              </a:rPr>
              <a:t>)</a:t>
            </a:r>
            <a:r>
              <a:rPr lang="zh-CN" altLang="en-US" b="1">
                <a:solidFill>
                  <a:srgbClr val="000000"/>
                </a:solidFill>
                <a:latin typeface="宋体" pitchFamily="2" charset="-122"/>
              </a:rPr>
              <a:t>，   </a:t>
            </a:r>
          </a:p>
          <a:p>
            <a:pPr>
              <a:spcBef>
                <a:spcPct val="20000"/>
              </a:spcBef>
              <a:buClr>
                <a:schemeClr val="tx1"/>
              </a:buClr>
              <a:buFont typeface="Wingdings" pitchFamily="2" charset="2"/>
              <a:buNone/>
            </a:pPr>
            <a:r>
              <a:rPr lang="zh-CN" altLang="en-US" b="1">
                <a:solidFill>
                  <a:srgbClr val="000000"/>
                </a:solidFill>
                <a:latin typeface="宋体" pitchFamily="2" charset="-122"/>
              </a:rPr>
              <a:t>       通常用“</a:t>
            </a:r>
            <a:r>
              <a:rPr lang="en-US" altLang="zh-CN" b="1">
                <a:solidFill>
                  <a:srgbClr val="000000"/>
                </a:solidFill>
                <a:latin typeface="宋体" pitchFamily="2" charset="-122"/>
              </a:rPr>
              <a:t>|”</a:t>
            </a:r>
            <a:r>
              <a:rPr lang="zh-CN" altLang="en-US" b="1">
                <a:solidFill>
                  <a:srgbClr val="000000"/>
                </a:solidFill>
                <a:latin typeface="宋体" pitchFamily="2" charset="-122"/>
              </a:rPr>
              <a:t>号隔开供选择的分量；</a:t>
            </a:r>
          </a:p>
          <a:p>
            <a:pPr>
              <a:spcBef>
                <a:spcPct val="20000"/>
              </a:spcBef>
              <a:buClr>
                <a:schemeClr val="tx1"/>
              </a:buClr>
              <a:buFont typeface="Wingdings" pitchFamily="2" charset="2"/>
              <a:buNone/>
            </a:pPr>
            <a:r>
              <a:rPr lang="en-US" altLang="zh-CN" b="1">
                <a:solidFill>
                  <a:srgbClr val="000000"/>
                </a:solidFill>
                <a:latin typeface="宋体" pitchFamily="2" charset="-122"/>
              </a:rPr>
              <a:t>{  }</a:t>
            </a:r>
            <a:r>
              <a:rPr lang="zh-CN" altLang="en-US" b="1">
                <a:solidFill>
                  <a:srgbClr val="000000"/>
                </a:solidFill>
                <a:latin typeface="宋体" pitchFamily="2" charset="-122"/>
              </a:rPr>
              <a:t> ：重复</a:t>
            </a:r>
            <a:r>
              <a:rPr lang="en-US" altLang="zh-CN" b="1">
                <a:solidFill>
                  <a:srgbClr val="000000"/>
                </a:solidFill>
                <a:latin typeface="宋体" pitchFamily="2" charset="-122"/>
              </a:rPr>
              <a:t>(</a:t>
            </a:r>
            <a:r>
              <a:rPr lang="zh-CN" altLang="en-US" b="1">
                <a:solidFill>
                  <a:srgbClr val="000000"/>
                </a:solidFill>
                <a:latin typeface="宋体" pitchFamily="2" charset="-122"/>
              </a:rPr>
              <a:t>即，重复花括弧内的分量</a:t>
            </a:r>
            <a:r>
              <a:rPr lang="en-US" altLang="zh-CN" b="1">
                <a:solidFill>
                  <a:srgbClr val="000000"/>
                </a:solidFill>
                <a:latin typeface="宋体" pitchFamily="2" charset="-122"/>
              </a:rPr>
              <a:t>)</a:t>
            </a:r>
            <a:r>
              <a:rPr lang="zh-CN" altLang="en-US" b="1">
                <a:solidFill>
                  <a:srgbClr val="000000"/>
                </a:solidFill>
                <a:latin typeface="宋体" pitchFamily="2" charset="-122"/>
              </a:rPr>
              <a:t>；</a:t>
            </a:r>
          </a:p>
          <a:p>
            <a:pPr>
              <a:spcBef>
                <a:spcPct val="20000"/>
              </a:spcBef>
              <a:buClr>
                <a:schemeClr val="tx1"/>
              </a:buClr>
              <a:buFont typeface="Wingdings" pitchFamily="2" charset="2"/>
              <a:buNone/>
            </a:pPr>
            <a:r>
              <a:rPr lang="en-US" altLang="zh-CN" b="1">
                <a:solidFill>
                  <a:srgbClr val="000000"/>
                </a:solidFill>
                <a:latin typeface="宋体" pitchFamily="2" charset="-122"/>
              </a:rPr>
              <a:t>(  )</a:t>
            </a:r>
            <a:r>
              <a:rPr lang="zh-CN" altLang="en-US" b="1">
                <a:solidFill>
                  <a:srgbClr val="000000"/>
                </a:solidFill>
                <a:latin typeface="宋体" pitchFamily="2" charset="-122"/>
              </a:rPr>
              <a:t> ：可选</a:t>
            </a:r>
            <a:r>
              <a:rPr lang="en-US" altLang="zh-CN" b="1">
                <a:solidFill>
                  <a:srgbClr val="000000"/>
                </a:solidFill>
                <a:latin typeface="宋体" pitchFamily="2" charset="-122"/>
              </a:rPr>
              <a:t>(</a:t>
            </a:r>
            <a:r>
              <a:rPr lang="zh-CN" altLang="en-US" b="1">
                <a:solidFill>
                  <a:srgbClr val="000000"/>
                </a:solidFill>
                <a:latin typeface="宋体" pitchFamily="2" charset="-122"/>
              </a:rPr>
              <a:t>即，圆括弧里的分量可有可无</a:t>
            </a:r>
            <a:r>
              <a:rPr lang="en-US" altLang="zh-CN" b="1">
                <a:solidFill>
                  <a:srgbClr val="000000"/>
                </a:solidFill>
                <a:latin typeface="宋体" pitchFamily="2" charset="-122"/>
              </a:rPr>
              <a:t>)</a:t>
            </a:r>
            <a:r>
              <a:rPr lang="zh-CN" altLang="en-US" b="1">
                <a:solidFill>
                  <a:srgbClr val="000000"/>
                </a:solidFill>
                <a:latin typeface="宋体" pitchFamily="2"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subTitle" idx="4294967295"/>
          </p:nvPr>
        </p:nvSpPr>
        <p:spPr bwMode="auto">
          <a:xfrm>
            <a:off x="323850" y="908050"/>
            <a:ext cx="8382000" cy="3889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buFontTx/>
              <a:buNone/>
            </a:pPr>
            <a:r>
              <a:rPr lang="zh-CN" altLang="en-US" dirty="0"/>
              <a:t>		</a:t>
            </a:r>
            <a:r>
              <a:rPr lang="zh-CN" altLang="en-US" sz="2600" b="0" dirty="0">
                <a:solidFill>
                  <a:srgbClr val="00B0F0"/>
                </a:solidFill>
                <a:latin typeface="华文中宋" pitchFamily="2" charset="-122"/>
                <a:ea typeface="华文中宋" pitchFamily="2" charset="-122"/>
              </a:rPr>
              <a:t>常常使用上限和下限进一步注释表示重复的花括弧</a:t>
            </a:r>
            <a:r>
              <a:rPr lang="zh-CN" altLang="en-US" sz="2600" b="0" dirty="0">
                <a:latin typeface="华文中宋" pitchFamily="2" charset="-122"/>
                <a:ea typeface="华文中宋" pitchFamily="2" charset="-122"/>
              </a:rPr>
              <a:t>。一种注释方法是在开括弧的左边用上角标和下角标分别表明重复的上限和下限；另一种注释方法是在开括弧左侧标明重复的下限，在闭括弧的右侧标明重复的上限。</a:t>
            </a:r>
          </a:p>
          <a:p>
            <a:pPr marL="287338" indent="-6350" eaLnBrk="1" hangingPunct="1">
              <a:buFontTx/>
              <a:buNone/>
            </a:pPr>
            <a:endParaRPr lang="zh-CN" altLang="en-US" sz="2600" b="0" dirty="0">
              <a:latin typeface="华文中宋" pitchFamily="2" charset="-122"/>
              <a:ea typeface="华文中宋" pitchFamily="2" charset="-122"/>
            </a:endParaRPr>
          </a:p>
          <a:p>
            <a:pPr marL="287338" indent="-6350" eaLnBrk="1" hangingPunct="1">
              <a:buFontTx/>
              <a:buNone/>
            </a:pPr>
            <a:r>
              <a:rPr lang="zh-CN" altLang="en-US" dirty="0"/>
              <a:t>       例如：  </a:t>
            </a:r>
            <a:r>
              <a:rPr lang="en-US" altLang="zh-CN" dirty="0"/>
              <a:t>{A} </a:t>
            </a:r>
            <a:r>
              <a:rPr lang="zh-CN" altLang="en-US" dirty="0"/>
              <a:t>和 </a:t>
            </a:r>
            <a:r>
              <a:rPr lang="en-US" altLang="zh-CN" dirty="0"/>
              <a:t>1{A}5 </a:t>
            </a:r>
            <a:r>
              <a:rPr lang="zh-CN" altLang="en-US" dirty="0"/>
              <a:t>含义相同</a:t>
            </a:r>
          </a:p>
          <a:p>
            <a:pPr marL="287338" indent="-6350" eaLnBrk="1" hangingPunct="1">
              <a:buFontTx/>
              <a:buNone/>
            </a:pPr>
            <a:r>
              <a:rPr lang="zh-CN" altLang="en-US" dirty="0"/>
              <a:t>		</a:t>
            </a:r>
          </a:p>
        </p:txBody>
      </p:sp>
      <p:sp>
        <p:nvSpPr>
          <p:cNvPr id="73731" name="Text Box 8"/>
          <p:cNvSpPr txBox="1">
            <a:spLocks noChangeArrowheads="1"/>
          </p:cNvSpPr>
          <p:nvPr/>
        </p:nvSpPr>
        <p:spPr bwMode="auto">
          <a:xfrm>
            <a:off x="2339975" y="3355975"/>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sp>
        <p:nvSpPr>
          <p:cNvPr id="73732" name="Text Box 9"/>
          <p:cNvSpPr txBox="1">
            <a:spLocks noChangeArrowheads="1"/>
          </p:cNvSpPr>
          <p:nvPr/>
        </p:nvSpPr>
        <p:spPr bwMode="auto">
          <a:xfrm>
            <a:off x="2339975" y="3787775"/>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subTitle" idx="4294967295"/>
          </p:nvPr>
        </p:nvSpPr>
        <p:spPr bwMode="auto">
          <a:xfrm>
            <a:off x="179388" y="1052513"/>
            <a:ext cx="8382000" cy="48974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338" indent="-6350" eaLnBrk="1" hangingPunct="1">
              <a:lnSpc>
                <a:spcPct val="130000"/>
              </a:lnSpc>
              <a:buFontTx/>
              <a:buNone/>
            </a:pPr>
            <a:r>
              <a:rPr lang="zh-CN" altLang="en-US" sz="2400"/>
              <a:t>		</a:t>
            </a:r>
            <a:r>
              <a:rPr lang="zh-CN" altLang="en-US" sz="2400" b="0">
                <a:latin typeface="华文中宋" pitchFamily="2" charset="-122"/>
                <a:ea typeface="华文中宋" pitchFamily="2" charset="-122"/>
              </a:rPr>
              <a:t>例如，某程序设计语言规定，用户说明的标识符是长度不超过</a:t>
            </a:r>
            <a:r>
              <a:rPr lang="en-US" altLang="zh-CN" sz="2400" b="0">
                <a:latin typeface="华文中宋" pitchFamily="2" charset="-122"/>
                <a:ea typeface="华文中宋" pitchFamily="2" charset="-122"/>
              </a:rPr>
              <a:t>8</a:t>
            </a:r>
            <a:r>
              <a:rPr lang="zh-CN" altLang="en-US" sz="2400" b="0">
                <a:latin typeface="华文中宋" pitchFamily="2" charset="-122"/>
                <a:ea typeface="华文中宋" pitchFamily="2" charset="-122"/>
              </a:rPr>
              <a:t>个字符的字符串，其中第一个字符必须是字母字符，随后的字符既可以是字母字符也可以是数字字符。使用上面讲过的符号，我们可以像下面那样定义标识符：</a:t>
            </a:r>
          </a:p>
          <a:p>
            <a:pPr marL="287338" indent="-6350" eaLnBrk="1" hangingPunct="1">
              <a:lnSpc>
                <a:spcPct val="130000"/>
              </a:lnSpc>
              <a:buFontTx/>
              <a:buNone/>
            </a:pPr>
            <a:r>
              <a:rPr lang="zh-CN" altLang="en-US" sz="2400" b="0">
                <a:latin typeface="华文中宋" pitchFamily="2" charset="-122"/>
                <a:ea typeface="华文中宋" pitchFamily="2" charset="-122"/>
              </a:rPr>
              <a:t>      标识符</a:t>
            </a:r>
            <a:r>
              <a:rPr lang="en-US" altLang="zh-CN" sz="2400" b="0">
                <a:latin typeface="华文中宋" pitchFamily="2" charset="-122"/>
                <a:ea typeface="华文中宋" pitchFamily="2" charset="-122"/>
              </a:rPr>
              <a:t>= </a:t>
            </a:r>
            <a:r>
              <a:rPr lang="zh-CN" altLang="en-US" sz="2400" b="0">
                <a:latin typeface="华文中宋" pitchFamily="2" charset="-122"/>
                <a:ea typeface="华文中宋" pitchFamily="2" charset="-122"/>
              </a:rPr>
              <a:t>字母字符</a:t>
            </a:r>
            <a:r>
              <a:rPr lang="en-US" altLang="zh-CN" sz="2400" b="0">
                <a:latin typeface="华文中宋" pitchFamily="2" charset="-122"/>
                <a:ea typeface="华文中宋" pitchFamily="2" charset="-122"/>
              </a:rPr>
              <a:t>+</a:t>
            </a:r>
            <a:r>
              <a:rPr lang="zh-CN" altLang="en-US" sz="2400" b="0">
                <a:latin typeface="华文中宋" pitchFamily="2" charset="-122"/>
                <a:ea typeface="华文中宋" pitchFamily="2" charset="-122"/>
              </a:rPr>
              <a:t>字母数字串</a:t>
            </a:r>
          </a:p>
          <a:p>
            <a:pPr marL="287338" indent="-6350" eaLnBrk="1" hangingPunct="1">
              <a:lnSpc>
                <a:spcPct val="130000"/>
              </a:lnSpc>
              <a:buFontTx/>
              <a:buNone/>
            </a:pPr>
            <a:r>
              <a:rPr lang="zh-CN" altLang="en-US" sz="2400" b="0">
                <a:latin typeface="华文中宋" pitchFamily="2" charset="-122"/>
                <a:ea typeface="华文中宋" pitchFamily="2" charset="-122"/>
              </a:rPr>
              <a:t>		字母数字串</a:t>
            </a:r>
            <a:r>
              <a:rPr lang="en-US" altLang="zh-CN" sz="2400" b="0">
                <a:latin typeface="华文中宋" pitchFamily="2" charset="-122"/>
                <a:ea typeface="华文中宋" pitchFamily="2" charset="-122"/>
              </a:rPr>
              <a:t>= 0</a:t>
            </a:r>
            <a:r>
              <a:rPr lang="zh-CN" altLang="en-US" sz="2400" b="0">
                <a:latin typeface="华文中宋" pitchFamily="2" charset="-122"/>
                <a:ea typeface="华文中宋" pitchFamily="2" charset="-122"/>
              </a:rPr>
              <a:t>｛字母或数字｝</a:t>
            </a:r>
            <a:r>
              <a:rPr lang="en-US" altLang="zh-CN" sz="2400" b="0">
                <a:latin typeface="华文中宋" pitchFamily="2" charset="-122"/>
                <a:ea typeface="华文中宋" pitchFamily="2" charset="-122"/>
              </a:rPr>
              <a:t>7</a:t>
            </a:r>
          </a:p>
          <a:p>
            <a:pPr marL="287338" indent="-6350" eaLnBrk="1" hangingPunct="1">
              <a:lnSpc>
                <a:spcPct val="130000"/>
              </a:lnSpc>
              <a:buFontTx/>
              <a:buNone/>
            </a:pPr>
            <a:r>
              <a:rPr lang="zh-CN" altLang="en-US" sz="2400" b="0">
                <a:latin typeface="华文中宋" pitchFamily="2" charset="-122"/>
                <a:ea typeface="华文中宋" pitchFamily="2" charset="-122"/>
              </a:rPr>
              <a:t>		字母或数字</a:t>
            </a:r>
            <a:r>
              <a:rPr lang="en-US" altLang="zh-CN" sz="2400" b="0">
                <a:latin typeface="华文中宋" pitchFamily="2" charset="-122"/>
                <a:ea typeface="华文中宋" pitchFamily="2" charset="-122"/>
              </a:rPr>
              <a:t>=</a:t>
            </a:r>
            <a:r>
              <a:rPr lang="zh-CN" altLang="en-US" sz="2400" b="0">
                <a:latin typeface="华文中宋" pitchFamily="2" charset="-122"/>
                <a:ea typeface="华文中宋" pitchFamily="2" charset="-122"/>
              </a:rPr>
              <a:t>［字母字符｜数字字符］</a:t>
            </a:r>
          </a:p>
          <a:p>
            <a:pPr marL="287338" indent="-6350" eaLnBrk="1" hangingPunct="1">
              <a:lnSpc>
                <a:spcPct val="130000"/>
              </a:lnSpc>
              <a:buFontTx/>
              <a:buNone/>
            </a:pPr>
            <a:r>
              <a:rPr lang="zh-CN" altLang="en-US" sz="2400" b="0">
                <a:latin typeface="华文中宋" pitchFamily="2" charset="-122"/>
                <a:ea typeface="华文中宋" pitchFamily="2" charset="-122"/>
              </a:rPr>
              <a:t>	由于和项目有关的人都知道字母字符和数字字符的含义，因此，关于标识符的定义分解到这种程度就可以结束了。</a:t>
            </a:r>
          </a:p>
        </p:txBody>
      </p:sp>
      <p:sp>
        <p:nvSpPr>
          <p:cNvPr id="74755" name="Rectangle 3"/>
          <p:cNvSpPr>
            <a:spLocks noChangeArrowheads="1"/>
          </p:cNvSpPr>
          <p:nvPr/>
        </p:nvSpPr>
        <p:spPr bwMode="auto">
          <a:xfrm>
            <a:off x="323850" y="404813"/>
            <a:ext cx="28082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0" hangingPunct="0"/>
            <a:r>
              <a:rPr lang="zh-CN" altLang="en-US" sz="3200" b="1">
                <a:solidFill>
                  <a:srgbClr val="800000"/>
                </a:solidFill>
              </a:rPr>
              <a:t>标识符的定义</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57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779" name="Group 4"/>
          <p:cNvGrpSpPr>
            <a:grpSpLocks/>
          </p:cNvGrpSpPr>
          <p:nvPr/>
        </p:nvGrpSpPr>
        <p:grpSpPr bwMode="auto">
          <a:xfrm>
            <a:off x="323850" y="115888"/>
            <a:ext cx="1439863" cy="504825"/>
            <a:chOff x="158" y="210"/>
            <a:chExt cx="907" cy="318"/>
          </a:xfrm>
        </p:grpSpPr>
        <p:sp>
          <p:nvSpPr>
            <p:cNvPr id="75781" name="Line 5"/>
            <p:cNvSpPr>
              <a:spLocks noChangeShapeType="1"/>
            </p:cNvSpPr>
            <p:nvPr/>
          </p:nvSpPr>
          <p:spPr bwMode="auto">
            <a:xfrm flipV="1">
              <a:off x="158" y="527"/>
              <a:ext cx="862" cy="1"/>
            </a:xfrm>
            <a:prstGeom prst="line">
              <a:avLst/>
            </a:prstGeom>
            <a:noFill/>
            <a:ln w="76200">
              <a:solidFill>
                <a:srgbClr val="0381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7670" name="Text Box 6"/>
            <p:cNvSpPr txBox="1">
              <a:spLocks noChangeArrowheads="1"/>
            </p:cNvSpPr>
            <p:nvPr/>
          </p:nvSpPr>
          <p:spPr bwMode="auto">
            <a:xfrm>
              <a:off x="158" y="210"/>
              <a:ext cx="9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tx2"/>
                  </a:solidFill>
                  <a:effectLst>
                    <a:outerShdw blurRad="38100" dist="38100" dir="2700000" algn="tl">
                      <a:srgbClr val="C0C0C0"/>
                    </a:outerShdw>
                  </a:effectLst>
                  <a:latin typeface="幼圆" pitchFamily="49" charset="-122"/>
                  <a:ea typeface="幼圆" pitchFamily="49" charset="-122"/>
                </a:rPr>
                <a:t>DD</a:t>
              </a:r>
              <a:r>
                <a:rPr lang="zh-CN" altLang="en-US" b="1">
                  <a:solidFill>
                    <a:schemeClr val="tx2"/>
                  </a:solidFill>
                  <a:effectLst>
                    <a:outerShdw blurRad="38100" dist="38100" dir="2700000" algn="tl">
                      <a:srgbClr val="C0C0C0"/>
                    </a:outerShdw>
                  </a:effectLst>
                  <a:latin typeface="幼圆" pitchFamily="49" charset="-122"/>
                  <a:ea typeface="幼圆" pitchFamily="49" charset="-122"/>
                </a:rPr>
                <a:t>案例</a:t>
              </a:r>
            </a:p>
          </p:txBody>
        </p:sp>
      </p:grpSp>
      <p:sp>
        <p:nvSpPr>
          <p:cNvPr id="497672" name="Rectangle 8"/>
          <p:cNvSpPr>
            <a:spLocks noChangeArrowheads="1"/>
          </p:cNvSpPr>
          <p:nvPr/>
        </p:nvSpPr>
        <p:spPr bwMode="auto">
          <a:xfrm>
            <a:off x="539750" y="90805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0000FF"/>
                </a:solidFill>
                <a:effectLst>
                  <a:outerShdw blurRad="38100" dist="38100" dir="2700000" algn="tl">
                    <a:srgbClr val="C0C0C0"/>
                  </a:outerShdw>
                </a:effectLst>
                <a:ea typeface="仿宋_GB2312" pitchFamily="49" charset="-122"/>
              </a:rPr>
              <a:t>存折格式</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p:cNvSpPr>
            <a:spLocks noChangeArrowheads="1"/>
          </p:cNvSpPr>
          <p:nvPr/>
        </p:nvSpPr>
        <p:spPr bwMode="auto">
          <a:xfrm>
            <a:off x="179388" y="1074738"/>
            <a:ext cx="8820150" cy="3155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存折＝户名＋所号＋帐号＋开户日＋性质＋</a:t>
            </a:r>
            <a:r>
              <a:rPr lang="en-US" altLang="zh-CN">
                <a:solidFill>
                  <a:srgbClr val="0000FF"/>
                </a:solidFill>
                <a:effectLst>
                  <a:outerShdw blurRad="38100" dist="38100" dir="2700000" algn="tl">
                    <a:srgbClr val="C0C0C0"/>
                  </a:outerShdw>
                </a:effectLst>
                <a:ea typeface="仿宋_GB2312" pitchFamily="49" charset="-122"/>
              </a:rPr>
              <a:t>(</a:t>
            </a:r>
            <a:r>
              <a:rPr lang="zh-CN" altLang="en-US">
                <a:solidFill>
                  <a:srgbClr val="0000FF"/>
                </a:solidFill>
                <a:effectLst>
                  <a:outerShdw blurRad="38100" dist="38100" dir="2700000" algn="tl">
                    <a:srgbClr val="C0C0C0"/>
                  </a:outerShdw>
                </a:effectLst>
                <a:ea typeface="仿宋_GB2312" pitchFamily="49" charset="-122"/>
              </a:rPr>
              <a:t>印密</a:t>
            </a:r>
            <a:r>
              <a:rPr lang="en-US" altLang="zh-CN">
                <a:solidFill>
                  <a:srgbClr val="0000FF"/>
                </a:solidFill>
                <a:effectLst>
                  <a:outerShdw blurRad="38100" dist="38100" dir="2700000" algn="tl">
                    <a:srgbClr val="C0C0C0"/>
                  </a:outerShdw>
                </a:effectLst>
                <a:ea typeface="仿宋_GB2312" pitchFamily="49" charset="-122"/>
              </a:rPr>
              <a:t>)</a:t>
            </a:r>
            <a:r>
              <a:rPr lang="zh-CN" altLang="en-US">
                <a:solidFill>
                  <a:srgbClr val="0000FF"/>
                </a:solidFill>
                <a:effectLst>
                  <a:outerShdw blurRad="38100" dist="38100" dir="2700000" algn="tl">
                    <a:srgbClr val="C0C0C0"/>
                  </a:outerShdw>
                </a:effectLst>
                <a:ea typeface="仿宋_GB2312" pitchFamily="49" charset="-122"/>
              </a:rPr>
              <a:t>＋</a:t>
            </a:r>
            <a:r>
              <a:rPr lang="en-US" altLang="zh-CN">
                <a:solidFill>
                  <a:srgbClr val="0000FF"/>
                </a:solidFill>
                <a:effectLst>
                  <a:outerShdw blurRad="38100" dist="38100" dir="2700000" algn="tl">
                    <a:srgbClr val="C0C0C0"/>
                  </a:outerShdw>
                </a:effectLst>
                <a:ea typeface="仿宋_GB2312" pitchFamily="49" charset="-122"/>
              </a:rPr>
              <a:t>1{</a:t>
            </a:r>
            <a:r>
              <a:rPr lang="zh-CN" altLang="en-US">
                <a:solidFill>
                  <a:srgbClr val="0000FF"/>
                </a:solidFill>
                <a:effectLst>
                  <a:outerShdw blurRad="38100" dist="38100" dir="2700000" algn="tl">
                    <a:srgbClr val="C0C0C0"/>
                  </a:outerShdw>
                </a:effectLst>
                <a:ea typeface="仿宋_GB2312" pitchFamily="49" charset="-122"/>
              </a:rPr>
              <a:t>存取行</a:t>
            </a:r>
            <a:r>
              <a:rPr lang="en-US" altLang="zh-CN">
                <a:solidFill>
                  <a:srgbClr val="0000FF"/>
                </a:solidFill>
                <a:effectLst>
                  <a:outerShdw blurRad="38100" dist="38100" dir="2700000" algn="tl">
                    <a:srgbClr val="C0C0C0"/>
                  </a:outerShdw>
                </a:effectLst>
                <a:ea typeface="仿宋_GB2312" pitchFamily="49" charset="-122"/>
              </a:rPr>
              <a:t>}50</a:t>
            </a: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户名＝</a:t>
            </a:r>
            <a:r>
              <a:rPr lang="en-US" altLang="zh-CN">
                <a:solidFill>
                  <a:srgbClr val="0000FF"/>
                </a:solidFill>
                <a:effectLst>
                  <a:outerShdw blurRad="38100" dist="38100" dir="2700000" algn="tl">
                    <a:srgbClr val="C0C0C0"/>
                  </a:outerShdw>
                </a:effectLst>
                <a:ea typeface="仿宋_GB2312" pitchFamily="49" charset="-122"/>
              </a:rPr>
              <a:t>2{</a:t>
            </a:r>
            <a:r>
              <a:rPr lang="zh-CN" altLang="en-US">
                <a:solidFill>
                  <a:srgbClr val="0000FF"/>
                </a:solidFill>
                <a:effectLst>
                  <a:outerShdw blurRad="38100" dist="38100" dir="2700000" algn="tl">
                    <a:srgbClr val="C0C0C0"/>
                  </a:outerShdw>
                </a:effectLst>
                <a:ea typeface="仿宋_GB2312" pitchFamily="49" charset="-122"/>
              </a:rPr>
              <a:t>字母</a:t>
            </a:r>
            <a:r>
              <a:rPr lang="en-US" altLang="zh-CN">
                <a:solidFill>
                  <a:srgbClr val="0000FF"/>
                </a:solidFill>
                <a:effectLst>
                  <a:outerShdw blurRad="38100" dist="38100" dir="2700000" algn="tl">
                    <a:srgbClr val="C0C0C0"/>
                  </a:outerShdw>
                </a:effectLst>
                <a:ea typeface="仿宋_GB2312" pitchFamily="49" charset="-122"/>
              </a:rPr>
              <a:t>}24</a:t>
            </a: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所号＝“</a:t>
            </a:r>
            <a:r>
              <a:rPr lang="en-US" altLang="zh-CN">
                <a:solidFill>
                  <a:srgbClr val="0000FF"/>
                </a:solidFill>
                <a:effectLst>
                  <a:outerShdw blurRad="38100" dist="38100" dir="2700000" algn="tl">
                    <a:srgbClr val="C0C0C0"/>
                  </a:outerShdw>
                </a:effectLst>
                <a:ea typeface="仿宋_GB2312" pitchFamily="49" charset="-122"/>
              </a:rPr>
              <a:t>001”..“999” </a:t>
            </a: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帐号＝“</a:t>
            </a:r>
            <a:r>
              <a:rPr lang="en-US" altLang="zh-CN">
                <a:solidFill>
                  <a:srgbClr val="0000FF"/>
                </a:solidFill>
                <a:effectLst>
                  <a:outerShdw blurRad="38100" dist="38100" dir="2700000" algn="tl">
                    <a:srgbClr val="C0C0C0"/>
                  </a:outerShdw>
                </a:effectLst>
                <a:ea typeface="仿宋_GB2312" pitchFamily="49" charset="-122"/>
              </a:rPr>
              <a:t>00000001”..“99999999”</a:t>
            </a: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开户日＝年＋月＋日</a:t>
            </a: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性质＝“</a:t>
            </a:r>
            <a:r>
              <a:rPr lang="en-US" altLang="zh-CN">
                <a:solidFill>
                  <a:srgbClr val="0000FF"/>
                </a:solidFill>
                <a:effectLst>
                  <a:outerShdw blurRad="38100" dist="38100" dir="2700000" algn="tl">
                    <a:srgbClr val="C0C0C0"/>
                  </a:outerShdw>
                </a:effectLst>
                <a:ea typeface="仿宋_GB2312" pitchFamily="49" charset="-122"/>
              </a:rPr>
              <a:t>1”..“6”   </a:t>
            </a:r>
            <a:r>
              <a:rPr lang="zh-CN" altLang="en-US">
                <a:solidFill>
                  <a:srgbClr val="FF0000"/>
                </a:solidFill>
                <a:effectLst>
                  <a:outerShdw blurRad="38100" dist="38100" dir="2700000" algn="tl">
                    <a:srgbClr val="C0C0C0"/>
                  </a:outerShdw>
                </a:effectLst>
                <a:ea typeface="仿宋_GB2312" pitchFamily="49" charset="-122"/>
              </a:rPr>
              <a:t>注：“</a:t>
            </a:r>
            <a:r>
              <a:rPr lang="en-US" altLang="zh-CN">
                <a:solidFill>
                  <a:srgbClr val="FF0000"/>
                </a:solidFill>
                <a:effectLst>
                  <a:outerShdw blurRad="38100" dist="38100" dir="2700000" algn="tl">
                    <a:srgbClr val="C0C0C0"/>
                  </a:outerShdw>
                </a:effectLst>
                <a:ea typeface="仿宋_GB2312" pitchFamily="49" charset="-122"/>
              </a:rPr>
              <a:t>1”</a:t>
            </a:r>
            <a:r>
              <a:rPr lang="zh-CN" altLang="en-US">
                <a:solidFill>
                  <a:srgbClr val="FF0000"/>
                </a:solidFill>
                <a:effectLst>
                  <a:outerShdw blurRad="38100" dist="38100" dir="2700000" algn="tl">
                    <a:srgbClr val="C0C0C0"/>
                  </a:outerShdw>
                </a:effectLst>
                <a:ea typeface="仿宋_GB2312" pitchFamily="49" charset="-122"/>
              </a:rPr>
              <a:t>表示普通户，“</a:t>
            </a:r>
            <a:r>
              <a:rPr lang="en-US" altLang="zh-CN">
                <a:solidFill>
                  <a:srgbClr val="FF0000"/>
                </a:solidFill>
                <a:effectLst>
                  <a:outerShdw blurRad="38100" dist="38100" dir="2700000" algn="tl">
                    <a:srgbClr val="C0C0C0"/>
                  </a:outerShdw>
                </a:effectLst>
                <a:ea typeface="仿宋_GB2312" pitchFamily="49" charset="-122"/>
              </a:rPr>
              <a:t>5”</a:t>
            </a:r>
            <a:r>
              <a:rPr lang="zh-CN" altLang="en-US">
                <a:solidFill>
                  <a:srgbClr val="FF0000"/>
                </a:solidFill>
                <a:effectLst>
                  <a:outerShdw blurRad="38100" dist="38100" dir="2700000" algn="tl">
                    <a:srgbClr val="C0C0C0"/>
                  </a:outerShdw>
                </a:effectLst>
                <a:ea typeface="仿宋_GB2312" pitchFamily="49" charset="-122"/>
              </a:rPr>
              <a:t>表示工资户等</a:t>
            </a:r>
            <a:endParaRPr lang="zh-CN" altLang="en-US">
              <a:solidFill>
                <a:srgbClr val="0000FF"/>
              </a:solidFill>
              <a:effectLst>
                <a:outerShdw blurRad="38100" dist="38100" dir="2700000" algn="tl">
                  <a:srgbClr val="C0C0C0"/>
                </a:outerShdw>
              </a:effectLst>
              <a:ea typeface="仿宋_GB2312" pitchFamily="49" charset="-122"/>
            </a:endParaRP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印密＝“</a:t>
            </a:r>
            <a:r>
              <a:rPr lang="en-US" altLang="zh-CN">
                <a:solidFill>
                  <a:srgbClr val="0000FF"/>
                </a:solidFill>
                <a:effectLst>
                  <a:outerShdw blurRad="38100" dist="38100" dir="2700000" algn="tl">
                    <a:srgbClr val="C0C0C0"/>
                  </a:outerShdw>
                </a:effectLst>
                <a:ea typeface="仿宋_GB2312" pitchFamily="49" charset="-122"/>
              </a:rPr>
              <a:t>0”   </a:t>
            </a:r>
            <a:r>
              <a:rPr lang="zh-CN" altLang="en-US">
                <a:solidFill>
                  <a:srgbClr val="FF0000"/>
                </a:solidFill>
                <a:effectLst>
                  <a:outerShdw blurRad="38100" dist="38100" dir="2700000" algn="tl">
                    <a:srgbClr val="C0C0C0"/>
                  </a:outerShdw>
                </a:effectLst>
                <a:ea typeface="仿宋_GB2312" pitchFamily="49" charset="-122"/>
              </a:rPr>
              <a:t>注：印密在存折上不显示</a:t>
            </a:r>
            <a:endParaRPr lang="zh-CN" altLang="en-US">
              <a:solidFill>
                <a:srgbClr val="0000FF"/>
              </a:solidFill>
              <a:effectLst>
                <a:outerShdw blurRad="38100" dist="38100" dir="2700000" algn="tl">
                  <a:srgbClr val="C0C0C0"/>
                </a:outerShdw>
              </a:effectLst>
              <a:ea typeface="仿宋_GB2312" pitchFamily="49" charset="-122"/>
            </a:endParaRPr>
          </a:p>
          <a:p>
            <a:pPr eaLnBrk="0" hangingPunct="0">
              <a:spcBef>
                <a:spcPct val="5000"/>
              </a:spcBef>
              <a:defRPr/>
            </a:pPr>
            <a:r>
              <a:rPr lang="zh-CN" altLang="en-US">
                <a:solidFill>
                  <a:srgbClr val="0000FF"/>
                </a:solidFill>
                <a:effectLst>
                  <a:outerShdw blurRad="38100" dist="38100" dir="2700000" algn="tl">
                    <a:srgbClr val="C0C0C0"/>
                  </a:outerShdw>
                </a:effectLst>
                <a:ea typeface="仿宋_GB2312" pitchFamily="49" charset="-122"/>
              </a:rPr>
              <a:t>存取行＝日期＋（摘要）＋支出＋存入＋余额＋操作＋复核</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subTitle" idx="4294967295"/>
          </p:nvPr>
        </p:nvSpPr>
        <p:spPr bwMode="auto">
          <a:xfrm>
            <a:off x="228600" y="1371600"/>
            <a:ext cx="8534400" cy="5010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endParaRPr lang="zh-CN" altLang="en-US" b="0">
              <a:latin typeface="华文中宋" pitchFamily="2" charset="-122"/>
              <a:ea typeface="华文中宋" pitchFamily="2" charset="-122"/>
            </a:endParaRPr>
          </a:p>
          <a:p>
            <a:pPr marL="287338" indent="-6350" eaLnBrk="1" hangingPunct="1">
              <a:lnSpc>
                <a:spcPct val="130000"/>
              </a:lnSpc>
              <a:buFontTx/>
              <a:buNone/>
            </a:pPr>
            <a:r>
              <a:rPr lang="zh-CN" altLang="en-US" sz="2600" b="0">
                <a:latin typeface="华文中宋" pitchFamily="2" charset="-122"/>
                <a:ea typeface="华文中宋" pitchFamily="2" charset="-122"/>
              </a:rPr>
              <a:t>名字：定货报表</a:t>
            </a:r>
          </a:p>
          <a:p>
            <a:pPr marL="287338" indent="-6350" eaLnBrk="1" hangingPunct="1">
              <a:lnSpc>
                <a:spcPct val="130000"/>
              </a:lnSpc>
              <a:buFontTx/>
              <a:buNone/>
            </a:pPr>
            <a:r>
              <a:rPr lang="zh-CN" altLang="en-US" sz="2600" b="0">
                <a:latin typeface="华文中宋" pitchFamily="2" charset="-122"/>
                <a:ea typeface="华文中宋" pitchFamily="2" charset="-122"/>
              </a:rPr>
              <a:t>别名：定货信息</a:t>
            </a:r>
          </a:p>
          <a:p>
            <a:pPr marL="287338" indent="-6350" eaLnBrk="1" hangingPunct="1">
              <a:lnSpc>
                <a:spcPct val="130000"/>
              </a:lnSpc>
              <a:buFontTx/>
              <a:buNone/>
            </a:pPr>
            <a:r>
              <a:rPr lang="zh-CN" altLang="en-US" sz="2600" b="0">
                <a:latin typeface="华文中宋" pitchFamily="2" charset="-122"/>
                <a:ea typeface="华文中宋" pitchFamily="2" charset="-122"/>
              </a:rPr>
              <a:t>描述：每天一次送给采购员的需要定货的零件表</a:t>
            </a:r>
          </a:p>
          <a:p>
            <a:pPr marL="287338" indent="-6350" eaLnBrk="1" hangingPunct="1">
              <a:lnSpc>
                <a:spcPct val="130000"/>
              </a:lnSpc>
              <a:buFontTx/>
              <a:buNone/>
            </a:pPr>
            <a:r>
              <a:rPr lang="zh-CN" altLang="en-US" sz="2600" b="0">
                <a:latin typeface="华文中宋" pitchFamily="2" charset="-122"/>
                <a:ea typeface="华文中宋" pitchFamily="2" charset="-122"/>
              </a:rPr>
              <a:t>定义：定货报表＝零件编号＋零件名称＋定货数量</a:t>
            </a:r>
          </a:p>
          <a:p>
            <a:pPr marL="287338" indent="-6350" eaLnBrk="1" hangingPunct="1">
              <a:lnSpc>
                <a:spcPct val="130000"/>
              </a:lnSpc>
              <a:buFontTx/>
              <a:buNone/>
            </a:pPr>
            <a:r>
              <a:rPr lang="zh-CN" altLang="en-US" sz="2600" b="0">
                <a:latin typeface="华文中宋" pitchFamily="2" charset="-122"/>
                <a:ea typeface="华文中宋" pitchFamily="2" charset="-122"/>
              </a:rPr>
              <a:t>             </a:t>
            </a:r>
          </a:p>
          <a:p>
            <a:pPr marL="287338" indent="-6350" eaLnBrk="1" hangingPunct="1">
              <a:lnSpc>
                <a:spcPct val="130000"/>
              </a:lnSpc>
              <a:buFontTx/>
              <a:buNone/>
            </a:pPr>
            <a:endParaRPr lang="zh-CN" altLang="en-US" sz="2600" b="0">
              <a:latin typeface="华文中宋" pitchFamily="2" charset="-122"/>
              <a:ea typeface="华文中宋" pitchFamily="2" charset="-122"/>
            </a:endParaRPr>
          </a:p>
          <a:p>
            <a:pPr marL="287338" indent="-6350" eaLnBrk="1" hangingPunct="1">
              <a:lnSpc>
                <a:spcPct val="130000"/>
              </a:lnSpc>
              <a:buFontTx/>
              <a:buNone/>
            </a:pPr>
            <a:r>
              <a:rPr lang="zh-CN" altLang="en-US" sz="2600" b="0">
                <a:latin typeface="华文中宋" pitchFamily="2" charset="-122"/>
                <a:ea typeface="华文中宋" pitchFamily="2" charset="-122"/>
              </a:rPr>
              <a:t>位置：输出到打印机</a:t>
            </a:r>
          </a:p>
        </p:txBody>
      </p:sp>
      <p:sp>
        <p:nvSpPr>
          <p:cNvPr id="77827" name="Text Box 4"/>
          <p:cNvSpPr txBox="1">
            <a:spLocks noChangeArrowheads="1"/>
          </p:cNvSpPr>
          <p:nvPr/>
        </p:nvSpPr>
        <p:spPr bwMode="auto">
          <a:xfrm>
            <a:off x="3214688" y="4357688"/>
            <a:ext cx="52149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2600">
                <a:latin typeface="华文中宋" pitchFamily="2" charset="-122"/>
                <a:ea typeface="华文中宋" pitchFamily="2" charset="-122"/>
              </a:rPr>
              <a:t>＋目前价格＋主要供应者＋次要供</a:t>
            </a:r>
            <a:endParaRPr lang="en-US" altLang="zh-CN" sz="2600">
              <a:latin typeface="华文中宋" pitchFamily="2" charset="-122"/>
              <a:ea typeface="华文中宋" pitchFamily="2" charset="-122"/>
            </a:endParaRPr>
          </a:p>
          <a:p>
            <a:pPr eaLnBrk="1" hangingPunct="1"/>
            <a:r>
              <a:rPr lang="zh-CN" altLang="en-US" sz="2600">
                <a:latin typeface="华文中宋" pitchFamily="2" charset="-122"/>
                <a:ea typeface="华文中宋" pitchFamily="2" charset="-122"/>
              </a:rPr>
              <a:t>应者</a:t>
            </a:r>
          </a:p>
        </p:txBody>
      </p:sp>
      <p:sp>
        <p:nvSpPr>
          <p:cNvPr id="77828" name="Rectangle 5"/>
          <p:cNvSpPr>
            <a:spLocks noChangeArrowheads="1"/>
          </p:cNvSpPr>
          <p:nvPr/>
        </p:nvSpPr>
        <p:spPr bwMode="auto">
          <a:xfrm>
            <a:off x="250825" y="1916113"/>
            <a:ext cx="8382000" cy="43703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华文中宋" pitchFamily="2" charset="-122"/>
              <a:ea typeface="华文中宋" pitchFamily="2" charset="-122"/>
            </a:endParaRPr>
          </a:p>
        </p:txBody>
      </p:sp>
      <p:sp>
        <p:nvSpPr>
          <p:cNvPr id="77829" name="Text Box 6"/>
          <p:cNvSpPr txBox="1">
            <a:spLocks noChangeArrowheads="1"/>
          </p:cNvSpPr>
          <p:nvPr/>
        </p:nvSpPr>
        <p:spPr bwMode="auto">
          <a:xfrm>
            <a:off x="684213" y="765175"/>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4000">
                <a:solidFill>
                  <a:srgbClr val="0000FF"/>
                </a:solidFill>
                <a:latin typeface="华文中宋" pitchFamily="2" charset="-122"/>
                <a:ea typeface="华文中宋" pitchFamily="2" charset="-122"/>
              </a:rPr>
              <a:t>案例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4294967295"/>
          </p:nvPr>
        </p:nvSpPr>
        <p:spPr bwMode="auto">
          <a:xfrm>
            <a:off x="228600" y="762000"/>
            <a:ext cx="8382000" cy="5638800"/>
          </a:xfrm>
          <a:prstGeom prst="rect">
            <a:avLst/>
          </a:prstGeom>
          <a:ln>
            <a:miter lim="800000"/>
            <a:headEnd/>
            <a:tailEnd/>
          </a:ln>
        </p:spPr>
        <p:txBody>
          <a:bodyPr/>
          <a:lstStyle/>
          <a:p>
            <a:pPr marL="287338" indent="-6350" eaLnBrk="1" hangingPunct="1">
              <a:buFontTx/>
              <a:buNone/>
              <a:defRPr/>
            </a:pPr>
            <a:endParaRPr lang="zh-CN" altLang="en-US" b="0" dirty="0">
              <a:latin typeface="华文中宋" pitchFamily="2" charset="-122"/>
              <a:ea typeface="华文中宋" pitchFamily="2" charset="-122"/>
            </a:endParaRPr>
          </a:p>
          <a:p>
            <a:pPr marL="287338" indent="-6350" eaLnBrk="1" hangingPunct="1">
              <a:lnSpc>
                <a:spcPct val="130000"/>
              </a:lnSpc>
              <a:buFontTx/>
              <a:buNone/>
              <a:defRPr/>
            </a:pPr>
            <a:r>
              <a:rPr lang="zh-CN" altLang="en-US" sz="2600" b="0" dirty="0">
                <a:latin typeface="华文中宋" pitchFamily="2" charset="-122"/>
                <a:ea typeface="华文中宋" pitchFamily="2" charset="-122"/>
              </a:rPr>
              <a:t>文件名： 职工</a:t>
            </a:r>
          </a:p>
          <a:p>
            <a:pPr marL="287338" indent="-6350" eaLnBrk="1" hangingPunct="1">
              <a:lnSpc>
                <a:spcPct val="130000"/>
              </a:lnSpc>
              <a:buFontTx/>
              <a:buNone/>
              <a:defRPr/>
            </a:pPr>
            <a:r>
              <a:rPr lang="zh-CN" altLang="en-US" sz="2600" b="0" dirty="0">
                <a:latin typeface="华文中宋" pitchFamily="2" charset="-122"/>
                <a:ea typeface="华文中宋" pitchFamily="2" charset="-122"/>
              </a:rPr>
              <a:t>描述：    包括了专职职工的所有信息</a:t>
            </a:r>
          </a:p>
          <a:p>
            <a:pPr marL="287338" indent="-6350" eaLnBrk="1" hangingPunct="1">
              <a:lnSpc>
                <a:spcPct val="130000"/>
              </a:lnSpc>
              <a:buFontTx/>
              <a:buNone/>
              <a:defRPr/>
            </a:pPr>
            <a:r>
              <a:rPr lang="zh-CN" altLang="en-US" sz="2600" b="0" dirty="0">
                <a:latin typeface="华文中宋" pitchFamily="2" charset="-122"/>
                <a:ea typeface="华文中宋" pitchFamily="2" charset="-122"/>
              </a:rPr>
              <a:t>别名：    无</a:t>
            </a:r>
          </a:p>
          <a:p>
            <a:pPr marL="1798638" indent="-1517650" eaLnBrk="1" hangingPunct="1">
              <a:lnSpc>
                <a:spcPct val="130000"/>
              </a:lnSpc>
              <a:buFontTx/>
              <a:buNone/>
              <a:defRPr/>
            </a:pPr>
            <a:r>
              <a:rPr lang="zh-CN" altLang="en-US" sz="2600" b="0" dirty="0">
                <a:latin typeface="华文中宋" pitchFamily="2" charset="-122"/>
                <a:ea typeface="华文中宋" pitchFamily="2" charset="-122"/>
              </a:rPr>
              <a:t>组成：    姓名＋工号＋开始工作日期＋工资＋部 门＋1{ 项目号＋项目负责人}3</a:t>
            </a:r>
          </a:p>
          <a:p>
            <a:pPr marL="287338" indent="-6350" eaLnBrk="1" hangingPunct="1">
              <a:lnSpc>
                <a:spcPct val="130000"/>
              </a:lnSpc>
              <a:buFontTx/>
              <a:buNone/>
              <a:defRPr/>
            </a:pPr>
            <a:r>
              <a:rPr lang="zh-CN" altLang="en-US" sz="2600" b="0" dirty="0">
                <a:latin typeface="华文中宋" pitchFamily="2" charset="-122"/>
                <a:ea typeface="华文中宋" pitchFamily="2" charset="-122"/>
              </a:rPr>
              <a:t>数量：    5000</a:t>
            </a:r>
          </a:p>
          <a:p>
            <a:pPr marL="287338" indent="-6350" eaLnBrk="1" hangingPunct="1">
              <a:lnSpc>
                <a:spcPct val="130000"/>
              </a:lnSpc>
              <a:buFontTx/>
              <a:buNone/>
              <a:defRPr/>
            </a:pPr>
            <a:r>
              <a:rPr lang="zh-CN" altLang="en-US" sz="2600" b="0" dirty="0">
                <a:latin typeface="华文中宋" pitchFamily="2" charset="-122"/>
                <a:ea typeface="华文中宋" pitchFamily="2" charset="-122"/>
              </a:rPr>
              <a:t>组织：    按工号递增排列</a:t>
            </a:r>
          </a:p>
          <a:p>
            <a:pPr marL="287338" indent="-6350" eaLnBrk="1" hangingPunct="1">
              <a:lnSpc>
                <a:spcPct val="130000"/>
              </a:lnSpc>
              <a:buFontTx/>
              <a:buNone/>
              <a:defRPr/>
            </a:pPr>
            <a:r>
              <a:rPr lang="zh-CN" altLang="en-US" sz="2600" b="0" dirty="0">
                <a:latin typeface="华文中宋" pitchFamily="2" charset="-122"/>
                <a:ea typeface="华文中宋" pitchFamily="2" charset="-122"/>
              </a:rPr>
              <a:t>注释：    ………</a:t>
            </a:r>
          </a:p>
        </p:txBody>
      </p:sp>
      <p:sp>
        <p:nvSpPr>
          <p:cNvPr id="78851" name="Rectangle 5"/>
          <p:cNvSpPr>
            <a:spLocks noChangeArrowheads="1"/>
          </p:cNvSpPr>
          <p:nvPr/>
        </p:nvSpPr>
        <p:spPr bwMode="auto">
          <a:xfrm>
            <a:off x="457200" y="1143000"/>
            <a:ext cx="8077200" cy="4929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华文中宋" pitchFamily="2" charset="-122"/>
              <a:ea typeface="华文中宋"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subTitle" idx="4294967295"/>
          </p:nvPr>
        </p:nvSpPr>
        <p:spPr bwMode="auto">
          <a:xfrm>
            <a:off x="179388" y="287338"/>
            <a:ext cx="8382000" cy="6381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en-US" altLang="zh-CN" sz="3200" b="0" dirty="0">
                <a:solidFill>
                  <a:srgbClr val="0000FF"/>
                </a:solidFill>
                <a:latin typeface="华文中宋" pitchFamily="2" charset="-122"/>
                <a:ea typeface="华文中宋" pitchFamily="2" charset="-122"/>
              </a:rPr>
              <a:t>6. </a:t>
            </a:r>
            <a:r>
              <a:rPr lang="zh-CN" altLang="en-US" sz="3200" b="0" dirty="0">
                <a:solidFill>
                  <a:srgbClr val="0000FF"/>
                </a:solidFill>
                <a:latin typeface="华文中宋" pitchFamily="2" charset="-122"/>
                <a:ea typeface="华文中宋" pitchFamily="2" charset="-122"/>
              </a:rPr>
              <a:t>用途</a:t>
            </a:r>
            <a:endParaRPr lang="zh-CN" altLang="en-US" b="0" dirty="0">
              <a:solidFill>
                <a:srgbClr val="800000"/>
              </a:solidFill>
              <a:latin typeface="华文中宋" pitchFamily="2" charset="-122"/>
              <a:ea typeface="华文中宋" pitchFamily="2" charset="-122"/>
            </a:endParaRPr>
          </a:p>
          <a:p>
            <a:pPr marL="287338" indent="-6350" eaLnBrk="1" hangingPunct="1">
              <a:buClr>
                <a:srgbClr val="FF66CC"/>
              </a:buClr>
              <a:buFont typeface="Wingdings" pitchFamily="2" charset="2"/>
              <a:buChar char="Ø"/>
            </a:pPr>
            <a:r>
              <a:rPr lang="en-US" altLang="zh-CN" sz="2600" b="0" dirty="0">
                <a:solidFill>
                  <a:srgbClr val="800000"/>
                </a:solidFill>
                <a:latin typeface="华文中宋" pitchFamily="2" charset="-122"/>
                <a:ea typeface="华文中宋" pitchFamily="2" charset="-122"/>
              </a:rPr>
              <a:t> </a:t>
            </a:r>
            <a:r>
              <a:rPr lang="zh-CN" altLang="en-US" sz="2600" b="0" dirty="0">
                <a:latin typeface="华文中宋" pitchFamily="2" charset="-122"/>
                <a:ea typeface="华文中宋" pitchFamily="2" charset="-122"/>
              </a:rPr>
              <a:t>作为分析阶段的工具</a:t>
            </a:r>
          </a:p>
          <a:p>
            <a:pPr marL="287338" indent="-6350" eaLnBrk="1" hangingPunct="1">
              <a:buFontTx/>
              <a:buNone/>
            </a:pPr>
            <a:r>
              <a:rPr lang="zh-CN" altLang="en-US" sz="2600" b="0" dirty="0">
                <a:latin typeface="华文中宋" pitchFamily="2" charset="-122"/>
                <a:ea typeface="华文中宋" pitchFamily="2" charset="-122"/>
              </a:rPr>
              <a:t>    </a:t>
            </a:r>
            <a:r>
              <a:rPr lang="zh-CN" altLang="en-US" sz="2400" b="0" dirty="0">
                <a:latin typeface="华文中宋" pitchFamily="2" charset="-122"/>
                <a:ea typeface="华文中宋" pitchFamily="2" charset="-122"/>
              </a:rPr>
              <a:t>在数据字典中建立的一组严密一致的定义很有助于    改进分析员和用户之间、在不同的开发人员或不同的开发小组之间的通信，可消除许多可能的误解、避免许多麻烦的接口问题。</a:t>
            </a:r>
          </a:p>
          <a:p>
            <a:pPr marL="287338" indent="-6350" eaLnBrk="1" hangingPunct="1">
              <a:buFontTx/>
              <a:buNone/>
            </a:pPr>
            <a:endParaRPr lang="zh-CN" altLang="en-US" sz="2600" b="0" dirty="0">
              <a:latin typeface="华文中宋" pitchFamily="2" charset="-122"/>
              <a:ea typeface="华文中宋" pitchFamily="2" charset="-122"/>
            </a:endParaRPr>
          </a:p>
          <a:p>
            <a:pPr marL="287338" indent="-6350" eaLnBrk="1" hangingPunct="1">
              <a:buClr>
                <a:srgbClr val="FF66CC"/>
              </a:buClr>
              <a:buFont typeface="Wingdings" pitchFamily="2" charset="2"/>
              <a:buChar char="Ø"/>
            </a:pPr>
            <a:r>
              <a:rPr kumimoji="1" lang="zh-CN" altLang="en-US" sz="2600" b="0" dirty="0">
                <a:latin typeface="华文中宋" pitchFamily="2" charset="-122"/>
                <a:ea typeface="华文中宋" pitchFamily="2" charset="-122"/>
              </a:rPr>
              <a:t> 能单独处理描述每个数据元素的信息</a:t>
            </a:r>
          </a:p>
          <a:p>
            <a:pPr marL="287338" indent="-6350" eaLnBrk="1" hangingPunct="1">
              <a:buFontTx/>
              <a:buNone/>
            </a:pPr>
            <a:r>
              <a:rPr lang="zh-CN" altLang="en-US" sz="2400" b="0" dirty="0">
                <a:latin typeface="华文中宋" pitchFamily="2" charset="-122"/>
                <a:ea typeface="华文中宋" pitchFamily="2" charset="-122"/>
              </a:rPr>
              <a:t>    </a:t>
            </a:r>
            <a:r>
              <a:rPr lang="zh-CN" altLang="en-US" sz="2400" b="0" dirty="0">
                <a:solidFill>
                  <a:srgbClr val="00B0F0"/>
                </a:solidFill>
                <a:latin typeface="华文中宋" pitchFamily="2" charset="-122"/>
                <a:ea typeface="华文中宋" pitchFamily="2" charset="-122"/>
              </a:rPr>
              <a:t>数据字典中包含的每个数据元素的控制信息列出了使用一个给定的数据元素的所有程序</a:t>
            </a:r>
            <a:r>
              <a:rPr lang="en-US" altLang="zh-CN" sz="2400" b="0" dirty="0">
                <a:solidFill>
                  <a:srgbClr val="00B0F0"/>
                </a:solidFill>
                <a:latin typeface="华文中宋" pitchFamily="2" charset="-122"/>
                <a:ea typeface="华文中宋" pitchFamily="2" charset="-122"/>
              </a:rPr>
              <a:t>(</a:t>
            </a:r>
            <a:r>
              <a:rPr lang="zh-CN" altLang="en-US" sz="2400" b="0" dirty="0">
                <a:solidFill>
                  <a:srgbClr val="00B0F0"/>
                </a:solidFill>
                <a:latin typeface="华文中宋" pitchFamily="2" charset="-122"/>
                <a:ea typeface="华文中宋" pitchFamily="2" charset="-122"/>
              </a:rPr>
              <a:t>或模块</a:t>
            </a:r>
            <a:r>
              <a:rPr lang="en-US" altLang="zh-CN" sz="2400" b="0" dirty="0">
                <a:solidFill>
                  <a:srgbClr val="00B0F0"/>
                </a:solidFill>
                <a:latin typeface="华文中宋" pitchFamily="2" charset="-122"/>
                <a:ea typeface="华文中宋" pitchFamily="2" charset="-122"/>
              </a:rPr>
              <a:t>)</a:t>
            </a:r>
            <a:r>
              <a:rPr lang="zh-CN" altLang="en-US" sz="2400" b="0" dirty="0">
                <a:solidFill>
                  <a:srgbClr val="00B0F0"/>
                </a:solidFill>
                <a:latin typeface="华文中宋" pitchFamily="2" charset="-122"/>
                <a:ea typeface="华文中宋" pitchFamily="2" charset="-122"/>
              </a:rPr>
              <a:t>，所以很容易估计改变一个数据将产生的影响，并且能对所有受影响的程序或模块作出相应的改变。</a:t>
            </a:r>
          </a:p>
          <a:p>
            <a:pPr marL="287338" indent="-6350" eaLnBrk="1" hangingPunct="1">
              <a:buFontTx/>
              <a:buNone/>
            </a:pPr>
            <a:endParaRPr kumimoji="1" lang="zh-CN" altLang="en-US" sz="2600" b="0" dirty="0">
              <a:latin typeface="华文中宋" pitchFamily="2" charset="-122"/>
              <a:ea typeface="华文中宋" pitchFamily="2" charset="-122"/>
            </a:endParaRPr>
          </a:p>
          <a:p>
            <a:pPr marL="287338" indent="-6350" eaLnBrk="1" hangingPunct="1">
              <a:buClr>
                <a:srgbClr val="FF66CC"/>
              </a:buClr>
              <a:buFont typeface="Wingdings" pitchFamily="2" charset="2"/>
              <a:buChar char="Ø"/>
            </a:pPr>
            <a:r>
              <a:rPr kumimoji="1" lang="zh-CN" altLang="en-US" sz="2600" b="0" dirty="0">
                <a:latin typeface="华文中宋" pitchFamily="2" charset="-122"/>
                <a:ea typeface="华文中宋" pitchFamily="2" charset="-122"/>
              </a:rPr>
              <a:t>是开发数据库的第一步（基础 关键）</a:t>
            </a:r>
          </a:p>
        </p:txBody>
      </p:sp>
      <p:sp>
        <p:nvSpPr>
          <p:cNvPr id="79875" name="Text Box 3"/>
          <p:cNvSpPr txBox="1">
            <a:spLocks noChangeArrowheads="1"/>
          </p:cNvSpPr>
          <p:nvPr/>
        </p:nvSpPr>
        <p:spPr bwMode="auto">
          <a:xfrm>
            <a:off x="8512175" y="6107113"/>
            <a:ext cx="376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200">
                <a:latin typeface="华文中宋" pitchFamily="2" charset="-122"/>
                <a:ea typeface="华文中宋" pitchFamily="2" charset="-122"/>
              </a:rPr>
              <a:t>37</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spcBef>
                <a:spcPct val="50000"/>
              </a:spcBef>
            </a:pPr>
            <a:r>
              <a:rPr lang="en-US" altLang="zh-CN" sz="3000"/>
              <a:t>7  </a:t>
            </a:r>
            <a:r>
              <a:rPr lang="zh-CN" altLang="en-US" sz="3000"/>
              <a:t>数据字典的实现</a:t>
            </a:r>
          </a:p>
        </p:txBody>
      </p:sp>
      <p:sp>
        <p:nvSpPr>
          <p:cNvPr id="80899" name="Rectangle 3"/>
          <p:cNvSpPr>
            <a:spLocks noGrp="1" noChangeArrowheads="1"/>
          </p:cNvSpPr>
          <p:nvPr>
            <p:ph type="body" idx="4294967295"/>
          </p:nvPr>
        </p:nvSpPr>
        <p:spPr bwMode="auto">
          <a:xfrm>
            <a:off x="457200" y="1600200"/>
            <a:ext cx="8229600" cy="12160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1913"/>
            <a:r>
              <a:rPr lang="en-US" altLang="zh-CN" dirty="0"/>
              <a:t>CASE“</a:t>
            </a:r>
            <a:r>
              <a:rPr lang="zh-CN" altLang="en-US" dirty="0"/>
              <a:t>结构化分析与设计工具” 实现</a:t>
            </a:r>
          </a:p>
          <a:p>
            <a:pPr indent="-61913"/>
            <a:r>
              <a:rPr lang="zh-CN" altLang="en-US" dirty="0"/>
              <a:t>采用卡片形式书写</a:t>
            </a:r>
          </a:p>
        </p:txBody>
      </p:sp>
      <p:grpSp>
        <p:nvGrpSpPr>
          <p:cNvPr id="499716" name="Group 4"/>
          <p:cNvGrpSpPr>
            <a:grpSpLocks/>
          </p:cNvGrpSpPr>
          <p:nvPr/>
        </p:nvGrpSpPr>
        <p:grpSpPr bwMode="auto">
          <a:xfrm>
            <a:off x="323850" y="3003550"/>
            <a:ext cx="8461375" cy="2546350"/>
            <a:chOff x="192" y="2016"/>
            <a:chExt cx="5330" cy="1604"/>
          </a:xfrm>
        </p:grpSpPr>
        <p:sp>
          <p:nvSpPr>
            <p:cNvPr id="80901" name="Text Box 5"/>
            <p:cNvSpPr txBox="1">
              <a:spLocks noChangeArrowheads="1"/>
            </p:cNvSpPr>
            <p:nvPr/>
          </p:nvSpPr>
          <p:spPr bwMode="auto">
            <a:xfrm>
              <a:off x="192" y="2016"/>
              <a:ext cx="2256" cy="16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80000"/>
                </a:lnSpc>
              </a:pPr>
              <a:r>
                <a:rPr kumimoji="1" lang="zh-CN" altLang="en-US" sz="2000" dirty="0">
                  <a:latin typeface="Kaiti SC" panose="02010600040101010101" pitchFamily="2" charset="-122"/>
                  <a:ea typeface="Kaiti SC" panose="02010600040101010101" pitchFamily="2" charset="-122"/>
                </a:rPr>
                <a:t>名字：定货报表</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别名：定货信息</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描述：每天一次送检采购员</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            的需要定货的零件表</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定义：</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定货报表</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零件编号</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零件名称</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                </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定货数量</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目前价格</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                </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主要供应者</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                </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次要供应者</a:t>
              </a:r>
            </a:p>
            <a:p>
              <a:pPr eaLnBrk="1" hangingPunct="1">
                <a:lnSpc>
                  <a:spcPct val="80000"/>
                </a:lnSpc>
              </a:pPr>
              <a:r>
                <a:rPr kumimoji="1" lang="zh-CN" altLang="en-US" sz="2000" dirty="0">
                  <a:latin typeface="Kaiti SC" panose="02010600040101010101" pitchFamily="2" charset="-122"/>
                  <a:ea typeface="Kaiti SC" panose="02010600040101010101" pitchFamily="2" charset="-122"/>
                </a:rPr>
                <a:t>位置：输出到打印机</a:t>
              </a:r>
            </a:p>
          </p:txBody>
        </p:sp>
        <p:grpSp>
          <p:nvGrpSpPr>
            <p:cNvPr id="80902" name="Group 6"/>
            <p:cNvGrpSpPr>
              <a:grpSpLocks/>
            </p:cNvGrpSpPr>
            <p:nvPr/>
          </p:nvGrpSpPr>
          <p:grpSpPr bwMode="auto">
            <a:xfrm>
              <a:off x="2375" y="2688"/>
              <a:ext cx="820" cy="705"/>
              <a:chOff x="2976" y="3072"/>
              <a:chExt cx="820" cy="705"/>
            </a:xfrm>
          </p:grpSpPr>
          <p:sp>
            <p:nvSpPr>
              <p:cNvPr id="80904" name="Text Box 7"/>
              <p:cNvSpPr txBox="1">
                <a:spLocks noChangeArrowheads="1"/>
              </p:cNvSpPr>
              <p:nvPr/>
            </p:nvSpPr>
            <p:spPr bwMode="auto">
              <a:xfrm>
                <a:off x="2976" y="3072"/>
                <a:ext cx="288"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en-US" altLang="zh-CN" sz="6600" dirty="0">
                    <a:latin typeface="Kaiti SC" panose="02010600040101010101" pitchFamily="2" charset="-122"/>
                    <a:ea typeface="Kaiti SC" panose="02010600040101010101" pitchFamily="2" charset="-122"/>
                  </a:rPr>
                  <a:t>}</a:t>
                </a:r>
                <a:endParaRPr kumimoji="1" lang="en-US" altLang="zh-CN" dirty="0">
                  <a:latin typeface="Kaiti SC" panose="02010600040101010101" pitchFamily="2" charset="-122"/>
                  <a:ea typeface="Kaiti SC" panose="02010600040101010101" pitchFamily="2" charset="-122"/>
                </a:endParaRPr>
              </a:p>
            </p:txBody>
          </p:sp>
          <p:sp>
            <p:nvSpPr>
              <p:cNvPr id="80905" name="Text Box 8"/>
              <p:cNvSpPr txBox="1">
                <a:spLocks noChangeArrowheads="1"/>
              </p:cNvSpPr>
              <p:nvPr/>
            </p:nvSpPr>
            <p:spPr bwMode="auto">
              <a:xfrm>
                <a:off x="3220" y="3300"/>
                <a:ext cx="576"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90000"/>
                  </a:lnSpc>
                </a:pPr>
                <a:r>
                  <a:rPr kumimoji="1" lang="zh-CN" altLang="en-US" dirty="0">
                    <a:latin typeface="Kaiti SC" panose="02010600040101010101" pitchFamily="2" charset="-122"/>
                    <a:ea typeface="Kaiti SC" panose="02010600040101010101" pitchFamily="2" charset="-122"/>
                  </a:rPr>
                  <a:t>数据</a:t>
                </a:r>
              </a:p>
              <a:p>
                <a:pPr eaLnBrk="1" hangingPunct="1">
                  <a:lnSpc>
                    <a:spcPct val="90000"/>
                  </a:lnSpc>
                </a:pPr>
                <a:r>
                  <a:rPr kumimoji="1" lang="zh-CN" altLang="en-US" dirty="0">
                    <a:latin typeface="Kaiti SC" panose="02010600040101010101" pitchFamily="2" charset="-122"/>
                    <a:ea typeface="Kaiti SC" panose="02010600040101010101" pitchFamily="2" charset="-122"/>
                  </a:rPr>
                  <a:t>结构</a:t>
                </a:r>
              </a:p>
            </p:txBody>
          </p:sp>
        </p:grpSp>
        <p:sp>
          <p:nvSpPr>
            <p:cNvPr id="80903" name="Text Box 9"/>
            <p:cNvSpPr txBox="1">
              <a:spLocks noChangeArrowheads="1"/>
            </p:cNvSpPr>
            <p:nvPr/>
          </p:nvSpPr>
          <p:spPr bwMode="auto">
            <a:xfrm>
              <a:off x="3266" y="2064"/>
              <a:ext cx="2256" cy="1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85000"/>
                </a:lnSpc>
              </a:pPr>
              <a:r>
                <a:rPr kumimoji="1" lang="en-US" altLang="zh-CN" sz="2000" dirty="0">
                  <a:latin typeface="SimSun" panose="02010600030101010101" pitchFamily="2" charset="-122"/>
                  <a:ea typeface="SimSun" panose="02010600030101010101" pitchFamily="2" charset="-122"/>
                </a:rPr>
                <a:t>struct  </a:t>
              </a:r>
              <a:r>
                <a:rPr kumimoji="1" lang="zh-CN" altLang="en-US" sz="2000" dirty="0">
                  <a:latin typeface="SimSun" panose="02010600030101010101" pitchFamily="2" charset="-122"/>
                  <a:ea typeface="SimSun" panose="02010600030101010101" pitchFamily="2" charset="-122"/>
                </a:rPr>
                <a:t>定货报表 </a:t>
              </a:r>
              <a:r>
                <a:rPr kumimoji="1" lang="en-US" altLang="zh-CN" sz="2000" dirty="0">
                  <a:latin typeface="SimSun" panose="02010600030101010101" pitchFamily="2" charset="-122"/>
                  <a:ea typeface="SimSun" panose="02010600030101010101" pitchFamily="2" charset="-122"/>
                </a:rPr>
                <a:t>{</a:t>
              </a:r>
            </a:p>
            <a:p>
              <a:pPr eaLnBrk="1" hangingPunct="1">
                <a:lnSpc>
                  <a:spcPct val="85000"/>
                </a:lnSpc>
              </a:pPr>
              <a:r>
                <a:rPr kumimoji="1" lang="en-US" altLang="zh-CN" sz="2000" dirty="0">
                  <a:latin typeface="SimSun" panose="02010600030101010101" pitchFamily="2" charset="-122"/>
                  <a:ea typeface="SimSun" panose="02010600030101010101" pitchFamily="2" charset="-122"/>
                </a:rPr>
                <a:t>  char    </a:t>
              </a:r>
              <a:r>
                <a:rPr kumimoji="1" lang="zh-CN" altLang="zh-CN" sz="1600" dirty="0">
                  <a:latin typeface="SimSun" panose="02010600030101010101" pitchFamily="2" charset="-122"/>
                  <a:ea typeface="SimSun" panose="02010600030101010101" pitchFamily="2" charset="-122"/>
                </a:rPr>
                <a:t>零件编号[8];</a:t>
              </a:r>
              <a:endParaRPr kumimoji="1" lang="en-US" altLang="zh-CN" sz="2000" dirty="0">
                <a:latin typeface="SimSun" panose="02010600030101010101" pitchFamily="2" charset="-122"/>
                <a:ea typeface="SimSun" panose="02010600030101010101" pitchFamily="2" charset="-122"/>
              </a:endParaRPr>
            </a:p>
            <a:p>
              <a:pPr eaLnBrk="1" hangingPunct="1">
                <a:lnSpc>
                  <a:spcPct val="85000"/>
                </a:lnSpc>
              </a:pPr>
              <a:r>
                <a:rPr kumimoji="1" lang="en-US" altLang="zh-CN" sz="2000" dirty="0">
                  <a:latin typeface="SimSun" panose="02010600030101010101" pitchFamily="2" charset="-122"/>
                  <a:ea typeface="SimSun" panose="02010600030101010101" pitchFamily="2" charset="-122"/>
                </a:rPr>
                <a:t>  char    </a:t>
              </a:r>
              <a:r>
                <a:rPr kumimoji="1" lang="zh-CN" altLang="en-US" sz="1600" dirty="0">
                  <a:latin typeface="SimSun" panose="02010600030101010101" pitchFamily="2" charset="-122"/>
                  <a:ea typeface="SimSun" panose="02010600030101010101" pitchFamily="2" charset="-122"/>
                </a:rPr>
                <a:t>零件名称</a:t>
              </a:r>
              <a:r>
                <a:rPr kumimoji="1" lang="en-US" altLang="zh-CN" sz="1600" dirty="0">
                  <a:latin typeface="SimSun" panose="02010600030101010101" pitchFamily="2" charset="-122"/>
                  <a:ea typeface="SimSun" panose="02010600030101010101" pitchFamily="2" charset="-122"/>
                </a:rPr>
                <a:t>[20];</a:t>
              </a:r>
              <a:endParaRPr kumimoji="1" lang="en-US" altLang="zh-CN" sz="2000" dirty="0">
                <a:latin typeface="SimSun" panose="02010600030101010101" pitchFamily="2" charset="-122"/>
                <a:ea typeface="SimSun" panose="02010600030101010101" pitchFamily="2" charset="-122"/>
              </a:endParaRPr>
            </a:p>
            <a:p>
              <a:pPr eaLnBrk="1" hangingPunct="1">
                <a:lnSpc>
                  <a:spcPct val="85000"/>
                </a:lnSpc>
              </a:pPr>
              <a:r>
                <a:rPr kumimoji="1" lang="en-US" altLang="zh-CN" sz="2000" dirty="0">
                  <a:latin typeface="SimSun" panose="02010600030101010101" pitchFamily="2" charset="-122"/>
                  <a:ea typeface="SimSun" panose="02010600030101010101" pitchFamily="2" charset="-122"/>
                </a:rPr>
                <a:t>  int       </a:t>
              </a:r>
              <a:r>
                <a:rPr kumimoji="1" lang="zh-CN" altLang="en-US" sz="1600" dirty="0">
                  <a:latin typeface="SimSun" panose="02010600030101010101" pitchFamily="2" charset="-122"/>
                  <a:ea typeface="SimSun" panose="02010600030101010101" pitchFamily="2" charset="-122"/>
                </a:rPr>
                <a:t>定货数量</a:t>
              </a:r>
              <a:r>
                <a:rPr kumimoji="1" lang="en-US" altLang="zh-CN" sz="1600" dirty="0">
                  <a:latin typeface="SimSun" panose="02010600030101010101" pitchFamily="2" charset="-122"/>
                  <a:ea typeface="SimSun" panose="02010600030101010101" pitchFamily="2" charset="-122"/>
                </a:rPr>
                <a:t>;</a:t>
              </a:r>
              <a:endParaRPr kumimoji="1" lang="en-US" altLang="zh-CN" sz="2000" dirty="0">
                <a:latin typeface="SimSun" panose="02010600030101010101" pitchFamily="2" charset="-122"/>
                <a:ea typeface="SimSun" panose="02010600030101010101" pitchFamily="2" charset="-122"/>
              </a:endParaRPr>
            </a:p>
            <a:p>
              <a:pPr eaLnBrk="1" hangingPunct="1">
                <a:lnSpc>
                  <a:spcPct val="85000"/>
                </a:lnSpc>
              </a:pPr>
              <a:r>
                <a:rPr kumimoji="1" lang="en-US" altLang="zh-CN" sz="2000" dirty="0">
                  <a:latin typeface="SimSun" panose="02010600030101010101" pitchFamily="2" charset="-122"/>
                  <a:ea typeface="SimSun" panose="02010600030101010101" pitchFamily="2" charset="-122"/>
                </a:rPr>
                <a:t>  float    </a:t>
              </a:r>
              <a:r>
                <a:rPr kumimoji="1" lang="zh-CN" altLang="en-US" sz="1600" dirty="0">
                  <a:latin typeface="SimSun" panose="02010600030101010101" pitchFamily="2" charset="-122"/>
                  <a:ea typeface="SimSun" panose="02010600030101010101" pitchFamily="2" charset="-122"/>
                </a:rPr>
                <a:t>目前价格</a:t>
              </a:r>
              <a:r>
                <a:rPr kumimoji="1" lang="en-US" altLang="zh-CN" sz="1600" dirty="0">
                  <a:latin typeface="SimSun" panose="02010600030101010101" pitchFamily="2" charset="-122"/>
                  <a:ea typeface="SimSun" panose="02010600030101010101" pitchFamily="2" charset="-122"/>
                </a:rPr>
                <a:t>;</a:t>
              </a:r>
              <a:endParaRPr kumimoji="1" lang="en-US" altLang="zh-CN" sz="2000" dirty="0">
                <a:latin typeface="SimSun" panose="02010600030101010101" pitchFamily="2" charset="-122"/>
                <a:ea typeface="SimSun" panose="02010600030101010101" pitchFamily="2" charset="-122"/>
              </a:endParaRPr>
            </a:p>
            <a:p>
              <a:pPr eaLnBrk="1" hangingPunct="1">
                <a:lnSpc>
                  <a:spcPct val="85000"/>
                </a:lnSpc>
              </a:pPr>
              <a:r>
                <a:rPr kumimoji="1" lang="en-US" altLang="zh-CN" sz="2000" dirty="0">
                  <a:latin typeface="SimSun" panose="02010600030101010101" pitchFamily="2" charset="-122"/>
                  <a:ea typeface="SimSun" panose="02010600030101010101" pitchFamily="2" charset="-122"/>
                </a:rPr>
                <a:t>  struct supplier </a:t>
              </a:r>
              <a:r>
                <a:rPr kumimoji="1" lang="zh-CN" altLang="en-US" sz="1600" dirty="0">
                  <a:latin typeface="SimSun" panose="02010600030101010101" pitchFamily="2" charset="-122"/>
                  <a:ea typeface="SimSun" panose="02010600030101010101" pitchFamily="2" charset="-122"/>
                </a:rPr>
                <a:t>主要供应者</a:t>
              </a:r>
              <a:r>
                <a:rPr kumimoji="1" lang="en-US" altLang="zh-CN" sz="1600" dirty="0">
                  <a:latin typeface="SimSun" panose="02010600030101010101" pitchFamily="2" charset="-122"/>
                  <a:ea typeface="SimSun" panose="02010600030101010101" pitchFamily="2" charset="-122"/>
                </a:rPr>
                <a:t>;</a:t>
              </a:r>
            </a:p>
            <a:p>
              <a:pPr eaLnBrk="1" hangingPunct="1">
                <a:lnSpc>
                  <a:spcPct val="85000"/>
                </a:lnSpc>
              </a:pPr>
              <a:r>
                <a:rPr kumimoji="1" lang="en-US" altLang="zh-CN" sz="2000" dirty="0">
                  <a:latin typeface="SimSun" panose="02010600030101010101" pitchFamily="2" charset="-122"/>
                  <a:ea typeface="SimSun" panose="02010600030101010101" pitchFamily="2" charset="-122"/>
                </a:rPr>
                <a:t>  struct supplier </a:t>
              </a:r>
              <a:r>
                <a:rPr kumimoji="1" lang="zh-CN" altLang="en-US" sz="1600" dirty="0">
                  <a:latin typeface="SimSun" panose="02010600030101010101" pitchFamily="2" charset="-122"/>
                  <a:ea typeface="SimSun" panose="02010600030101010101" pitchFamily="2" charset="-122"/>
                </a:rPr>
                <a:t>次要供应者</a:t>
              </a:r>
              <a:r>
                <a:rPr kumimoji="1" lang="en-US" altLang="zh-CN" sz="1600" dirty="0">
                  <a:latin typeface="SimSun" panose="02010600030101010101" pitchFamily="2" charset="-122"/>
                  <a:ea typeface="SimSun" panose="02010600030101010101" pitchFamily="2" charset="-122"/>
                </a:rPr>
                <a:t>;</a:t>
              </a:r>
            </a:p>
            <a:p>
              <a:pPr eaLnBrk="1" hangingPunct="1">
                <a:lnSpc>
                  <a:spcPct val="85000"/>
                </a:lnSpc>
              </a:pPr>
              <a:r>
                <a:rPr kumimoji="1" lang="en-US" altLang="zh-CN" sz="2000" dirty="0">
                  <a:latin typeface="SimSun" panose="02010600030101010101" pitchFamily="2" charset="-122"/>
                  <a:ea typeface="SimSun" panose="02010600030101010101" pitchFamily="2"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9716"/>
                                        </p:tgtEl>
                                        <p:attrNameLst>
                                          <p:attrName>style.visibility</p:attrName>
                                        </p:attrNameLst>
                                      </p:cBhvr>
                                      <p:to>
                                        <p:strVal val="visible"/>
                                      </p:to>
                                    </p:set>
                                    <p:anim calcmode="lin" valueType="num">
                                      <p:cBhvr additive="base">
                                        <p:cTn id="7" dur="500" fill="hold"/>
                                        <p:tgtEl>
                                          <p:spTgt spid="499716"/>
                                        </p:tgtEl>
                                        <p:attrNameLst>
                                          <p:attrName>ppt_x</p:attrName>
                                        </p:attrNameLst>
                                      </p:cBhvr>
                                      <p:tavLst>
                                        <p:tav tm="0">
                                          <p:val>
                                            <p:strVal val="0-#ppt_w/2"/>
                                          </p:val>
                                        </p:tav>
                                        <p:tav tm="100000">
                                          <p:val>
                                            <p:strVal val="#ppt_x"/>
                                          </p:val>
                                        </p:tav>
                                      </p:tavLst>
                                    </p:anim>
                                    <p:anim calcmode="lin" valueType="num">
                                      <p:cBhvr additive="base">
                                        <p:cTn id="8"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42875" y="620713"/>
            <a:ext cx="88931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a:lnSpc>
                <a:spcPct val="90000"/>
              </a:lnSpc>
              <a:spcBef>
                <a:spcPct val="20000"/>
              </a:spcBef>
            </a:pPr>
            <a:r>
              <a:rPr lang="zh-CN" altLang="en-US" sz="2800" dirty="0">
                <a:solidFill>
                  <a:srgbClr val="FF0000"/>
                </a:solidFill>
                <a:latin typeface="华文中宋" pitchFamily="2" charset="-122"/>
                <a:ea typeface="华文中宋" pitchFamily="2" charset="-122"/>
              </a:rPr>
              <a:t>（</a:t>
            </a:r>
            <a:r>
              <a:rPr lang="en-US" altLang="zh-CN" sz="2800" dirty="0">
                <a:solidFill>
                  <a:srgbClr val="FF0000"/>
                </a:solidFill>
                <a:latin typeface="华文中宋" pitchFamily="2" charset="-122"/>
                <a:ea typeface="华文中宋" pitchFamily="2" charset="-122"/>
              </a:rPr>
              <a:t>3</a:t>
            </a:r>
            <a:r>
              <a:rPr lang="zh-CN" altLang="en-US" sz="2800" dirty="0">
                <a:solidFill>
                  <a:srgbClr val="FF0000"/>
                </a:solidFill>
                <a:latin typeface="华文中宋" pitchFamily="2" charset="-122"/>
                <a:ea typeface="华文中宋" pitchFamily="2" charset="-122"/>
              </a:rPr>
              <a:t>）运行可行性  </a:t>
            </a:r>
          </a:p>
          <a:p>
            <a:pPr marL="381000" indent="-381000">
              <a:lnSpc>
                <a:spcPct val="115000"/>
              </a:lnSpc>
              <a:spcBef>
                <a:spcPct val="20000"/>
              </a:spcBef>
            </a:pPr>
            <a:r>
              <a:rPr lang="zh-CN" altLang="en-US" sz="2800" b="1" dirty="0"/>
              <a:t>       </a:t>
            </a:r>
            <a:r>
              <a:rPr lang="zh-CN" altLang="en-US" b="1" dirty="0"/>
              <a:t>指为新系统规定的运行方式可行吗？</a:t>
            </a:r>
          </a:p>
          <a:p>
            <a:pPr marL="381000" indent="-381000">
              <a:lnSpc>
                <a:spcPct val="115000"/>
              </a:lnSpc>
              <a:spcBef>
                <a:spcPct val="20000"/>
              </a:spcBef>
            </a:pPr>
            <a:r>
              <a:rPr lang="zh-CN" altLang="en-US" b="1" dirty="0"/>
              <a:t>        如果新系统建立在原来已担负其他任务的原系统上，就不能要求它在实时在线状态下运行，以免与原有的任务相矛盾。</a:t>
            </a:r>
          </a:p>
        </p:txBody>
      </p:sp>
      <p:sp>
        <p:nvSpPr>
          <p:cNvPr id="454661" name="Rectangle 5"/>
          <p:cNvSpPr>
            <a:spLocks noChangeArrowheads="1"/>
          </p:cNvSpPr>
          <p:nvPr/>
        </p:nvSpPr>
        <p:spPr bwMode="auto">
          <a:xfrm>
            <a:off x="250825" y="2997200"/>
            <a:ext cx="7559675"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FF0000"/>
                </a:solidFill>
                <a:latin typeface="华文中宋" pitchFamily="2" charset="-122"/>
                <a:ea typeface="华文中宋" pitchFamily="2" charset="-122"/>
              </a:rPr>
              <a:t>（</a:t>
            </a:r>
            <a:r>
              <a:rPr lang="en-US" altLang="zh-CN" sz="2800" dirty="0">
                <a:solidFill>
                  <a:srgbClr val="FF0000"/>
                </a:solidFill>
                <a:latin typeface="华文中宋" pitchFamily="2" charset="-122"/>
                <a:ea typeface="华文中宋" pitchFamily="2" charset="-122"/>
              </a:rPr>
              <a:t>4</a:t>
            </a:r>
            <a:r>
              <a:rPr lang="zh-CN" altLang="en-US" sz="2800" dirty="0">
                <a:solidFill>
                  <a:srgbClr val="FF0000"/>
                </a:solidFill>
                <a:latin typeface="华文中宋" pitchFamily="2" charset="-122"/>
                <a:ea typeface="华文中宋" pitchFamily="2" charset="-122"/>
              </a:rPr>
              <a:t>）操作可行性</a:t>
            </a:r>
            <a:r>
              <a:rPr lang="zh-CN" altLang="en-US" dirty="0">
                <a:solidFill>
                  <a:srgbClr val="FF0000"/>
                </a:solidFill>
              </a:rPr>
              <a:t>  </a:t>
            </a:r>
          </a:p>
          <a:p>
            <a:pPr>
              <a:lnSpc>
                <a:spcPct val="120000"/>
              </a:lnSpc>
            </a:pPr>
            <a:r>
              <a:rPr lang="zh-CN" altLang="en-US" dirty="0"/>
              <a:t>     </a:t>
            </a:r>
            <a:r>
              <a:rPr lang="zh-CN" altLang="en-US" b="1" dirty="0"/>
              <a:t>系统的操作方式在这个用户组织内行得通吗？</a:t>
            </a:r>
          </a:p>
          <a:p>
            <a:pPr>
              <a:lnSpc>
                <a:spcPct val="120000"/>
              </a:lnSpc>
            </a:pPr>
            <a:r>
              <a:rPr lang="zh-CN" altLang="en-US" b="1" dirty="0"/>
              <a:t>   </a:t>
            </a:r>
            <a:r>
              <a:rPr lang="zh-CN" altLang="en-US" b="1" dirty="0">
                <a:solidFill>
                  <a:srgbClr val="00B0F0"/>
                </a:solidFill>
              </a:rPr>
              <a:t>① 软件能否被有效的使用；</a:t>
            </a:r>
          </a:p>
          <a:p>
            <a:pPr>
              <a:lnSpc>
                <a:spcPct val="120000"/>
              </a:lnSpc>
            </a:pPr>
            <a:r>
              <a:rPr lang="zh-CN" altLang="en-US" b="1" dirty="0">
                <a:solidFill>
                  <a:srgbClr val="00B0F0"/>
                </a:solidFill>
              </a:rPr>
              <a:t>   ②开发过程中能否得到用户方的必要支持；</a:t>
            </a:r>
          </a:p>
          <a:p>
            <a:pPr>
              <a:lnSpc>
                <a:spcPct val="120000"/>
              </a:lnSpc>
            </a:pPr>
            <a:r>
              <a:rPr lang="zh-CN" altLang="en-US" b="1" dirty="0">
                <a:solidFill>
                  <a:srgbClr val="00B0F0"/>
                </a:solidFill>
              </a:rPr>
              <a:t>   ③软件使用所带来的影响用户方能否接受。</a:t>
            </a:r>
            <a:endParaRPr lang="zh-CN" altLang="en-US"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61"/>
                                        </p:tgtEl>
                                        <p:attrNameLst>
                                          <p:attrName>style.visibility</p:attrName>
                                        </p:attrNameLst>
                                      </p:cBhvr>
                                      <p:to>
                                        <p:strVal val="visible"/>
                                      </p:to>
                                    </p:set>
                                    <p:animEffect transition="in" filter="blinds(horizontal)">
                                      <p:cBhvr>
                                        <p:cTn id="7" dur="500"/>
                                        <p:tgtEl>
                                          <p:spTgt spid="454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p:cNvSpPr txBox="1">
            <a:spLocks noChangeArrowheads="1"/>
          </p:cNvSpPr>
          <p:nvPr/>
        </p:nvSpPr>
        <p:spPr bwMode="auto">
          <a:xfrm>
            <a:off x="5715000" y="4724400"/>
            <a:ext cx="289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kumimoji="1" lang="zh-CN" altLang="en-US" b="1" dirty="0">
                <a:latin typeface="Kaiti SC" panose="02010600040101010101" pitchFamily="2" charset="-122"/>
                <a:ea typeface="Kaiti SC" panose="02010600040101010101" pitchFamily="2" charset="-122"/>
              </a:rPr>
              <a:t>若修改“零件编号”的定义，则受到影响的数据均列于此</a:t>
            </a:r>
            <a:endParaRPr kumimoji="1" lang="zh-CN" altLang="en-US" sz="2800" b="1" dirty="0">
              <a:latin typeface="Kaiti SC" panose="02010600040101010101" pitchFamily="2" charset="-122"/>
              <a:ea typeface="Kaiti SC" panose="02010600040101010101" pitchFamily="2" charset="-122"/>
            </a:endParaRPr>
          </a:p>
        </p:txBody>
      </p:sp>
      <p:sp>
        <p:nvSpPr>
          <p:cNvPr id="501763" name="Line 3"/>
          <p:cNvSpPr>
            <a:spLocks noChangeShapeType="1"/>
          </p:cNvSpPr>
          <p:nvPr/>
        </p:nvSpPr>
        <p:spPr bwMode="auto">
          <a:xfrm flipH="1" flipV="1">
            <a:off x="3733800" y="4114800"/>
            <a:ext cx="1752600" cy="1295400"/>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SC" panose="02010600040101010101" pitchFamily="2" charset="-122"/>
              <a:ea typeface="Kaiti SC" panose="02010600040101010101" pitchFamily="2" charset="-122"/>
            </a:endParaRPr>
          </a:p>
        </p:txBody>
      </p:sp>
      <p:sp>
        <p:nvSpPr>
          <p:cNvPr id="501764" name="Rectangle 4"/>
          <p:cNvSpPr>
            <a:spLocks noChangeArrowheads="1"/>
          </p:cNvSpPr>
          <p:nvPr/>
        </p:nvSpPr>
        <p:spPr bwMode="auto">
          <a:xfrm>
            <a:off x="914400" y="1066800"/>
            <a:ext cx="4495800" cy="3886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SC" panose="02010600040101010101" pitchFamily="2" charset="-122"/>
              <a:ea typeface="Kaiti SC" panose="02010600040101010101" pitchFamily="2" charset="-122"/>
            </a:endParaRPr>
          </a:p>
        </p:txBody>
      </p:sp>
      <p:sp>
        <p:nvSpPr>
          <p:cNvPr id="501765" name="Rectangle 5"/>
          <p:cNvSpPr>
            <a:spLocks noChangeArrowheads="1"/>
          </p:cNvSpPr>
          <p:nvPr/>
        </p:nvSpPr>
        <p:spPr bwMode="auto">
          <a:xfrm>
            <a:off x="990600" y="1143000"/>
            <a:ext cx="46482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952500" indent="-952500">
              <a:spcBef>
                <a:spcPct val="20000"/>
              </a:spcBef>
            </a:pPr>
            <a:r>
              <a:rPr kumimoji="1" lang="zh-CN" altLang="en-US" b="1" dirty="0">
                <a:latin typeface="Kaiti SC" panose="02010600040101010101" pitchFamily="2" charset="-122"/>
                <a:ea typeface="Kaiti SC" panose="02010600040101010101" pitchFamily="2" charset="-122"/>
              </a:rPr>
              <a:t>名字：零件编号</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别名：无</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描述：唯一地标识库存清单中</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             一个特定零件的关键域</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定义：零件编号 </a:t>
            </a:r>
            <a:r>
              <a:rPr kumimoji="1" lang="en-US" altLang="zh-CN" b="1" dirty="0">
                <a:latin typeface="Kaiti SC" panose="02010600040101010101" pitchFamily="2" charset="-122"/>
                <a:ea typeface="Kaiti SC" panose="02010600040101010101" pitchFamily="2" charset="-122"/>
              </a:rPr>
              <a:t>= 8 {</a:t>
            </a:r>
            <a:r>
              <a:rPr kumimoji="1" lang="zh-CN" altLang="en-US" b="1" dirty="0">
                <a:latin typeface="Kaiti SC" panose="02010600040101010101" pitchFamily="2" charset="-122"/>
                <a:ea typeface="Kaiti SC" panose="02010600040101010101" pitchFamily="2" charset="-122"/>
              </a:rPr>
              <a:t>字符</a:t>
            </a:r>
            <a:r>
              <a:rPr kumimoji="1" lang="en-US" altLang="zh-CN" b="1" dirty="0">
                <a:latin typeface="Kaiti SC" panose="02010600040101010101" pitchFamily="2" charset="-122"/>
                <a:ea typeface="Kaiti SC" panose="02010600040101010101" pitchFamily="2" charset="-122"/>
              </a:rPr>
              <a:t>} 8</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位置： 定货报告</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            定货信息</a:t>
            </a:r>
          </a:p>
          <a:p>
            <a:pPr marL="952500" indent="-952500">
              <a:spcBef>
                <a:spcPct val="20000"/>
              </a:spcBef>
            </a:pPr>
            <a:r>
              <a:rPr kumimoji="1" lang="zh-CN" altLang="en-US" b="1" dirty="0">
                <a:latin typeface="Kaiti SC" panose="02010600040101010101" pitchFamily="2" charset="-122"/>
                <a:ea typeface="Kaiti SC" panose="02010600040101010101" pitchFamily="2" charset="-122"/>
              </a:rPr>
              <a:t>            库存清单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01764"/>
                                        </p:tgtEl>
                                        <p:attrNameLst>
                                          <p:attrName>style.visibility</p:attrName>
                                        </p:attrNameLst>
                                      </p:cBhvr>
                                      <p:to>
                                        <p:strVal val="visible"/>
                                      </p:to>
                                    </p:set>
                                    <p:animEffect transition="in" filter="box(out)">
                                      <p:cBhvr>
                                        <p:cTn id="7" dur="500"/>
                                        <p:tgtEl>
                                          <p:spTgt spid="50176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65">
                                            <p:txEl>
                                              <p:pRg st="0" end="0"/>
                                            </p:txEl>
                                          </p:spTgt>
                                        </p:tgtEl>
                                        <p:attrNameLst>
                                          <p:attrName>style.visibility</p:attrName>
                                        </p:attrNameLst>
                                      </p:cBhvr>
                                      <p:to>
                                        <p:strVal val="visible"/>
                                      </p:to>
                                    </p:set>
                                    <p:animEffect transition="in" filter="box(out)">
                                      <p:cBhvr>
                                        <p:cTn id="12" dur="500"/>
                                        <p:tgtEl>
                                          <p:spTgt spid="50176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765">
                                            <p:txEl>
                                              <p:pRg st="1" end="1"/>
                                            </p:txEl>
                                          </p:spTgt>
                                        </p:tgtEl>
                                        <p:attrNameLst>
                                          <p:attrName>style.visibility</p:attrName>
                                        </p:attrNameLst>
                                      </p:cBhvr>
                                      <p:to>
                                        <p:strVal val="visible"/>
                                      </p:to>
                                    </p:set>
                                    <p:animEffect transition="in" filter="box(out)">
                                      <p:cBhvr>
                                        <p:cTn id="17" dur="500"/>
                                        <p:tgtEl>
                                          <p:spTgt spid="50176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765">
                                            <p:txEl>
                                              <p:pRg st="2" end="2"/>
                                            </p:txEl>
                                          </p:spTgt>
                                        </p:tgtEl>
                                        <p:attrNameLst>
                                          <p:attrName>style.visibility</p:attrName>
                                        </p:attrNameLst>
                                      </p:cBhvr>
                                      <p:to>
                                        <p:strVal val="visible"/>
                                      </p:to>
                                    </p:set>
                                    <p:animEffect transition="in" filter="box(out)">
                                      <p:cBhvr>
                                        <p:cTn id="22" dur="500"/>
                                        <p:tgtEl>
                                          <p:spTgt spid="50176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01765">
                                            <p:txEl>
                                              <p:pRg st="3" end="3"/>
                                            </p:txEl>
                                          </p:spTgt>
                                        </p:tgtEl>
                                        <p:attrNameLst>
                                          <p:attrName>style.visibility</p:attrName>
                                        </p:attrNameLst>
                                      </p:cBhvr>
                                      <p:to>
                                        <p:strVal val="visible"/>
                                      </p:to>
                                    </p:set>
                                    <p:animEffect transition="in" filter="box(out)">
                                      <p:cBhvr>
                                        <p:cTn id="27" dur="500"/>
                                        <p:tgtEl>
                                          <p:spTgt spid="50176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1765">
                                            <p:txEl>
                                              <p:pRg st="4" end="4"/>
                                            </p:txEl>
                                          </p:spTgt>
                                        </p:tgtEl>
                                        <p:attrNameLst>
                                          <p:attrName>style.visibility</p:attrName>
                                        </p:attrNameLst>
                                      </p:cBhvr>
                                      <p:to>
                                        <p:strVal val="visible"/>
                                      </p:to>
                                    </p:set>
                                    <p:animEffect transition="in" filter="box(out)">
                                      <p:cBhvr>
                                        <p:cTn id="32" dur="500"/>
                                        <p:tgtEl>
                                          <p:spTgt spid="50176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1765">
                                            <p:txEl>
                                              <p:pRg st="5" end="5"/>
                                            </p:txEl>
                                          </p:spTgt>
                                        </p:tgtEl>
                                        <p:attrNameLst>
                                          <p:attrName>style.visibility</p:attrName>
                                        </p:attrNameLst>
                                      </p:cBhvr>
                                      <p:to>
                                        <p:strVal val="visible"/>
                                      </p:to>
                                    </p:set>
                                    <p:animEffect transition="in" filter="box(out)">
                                      <p:cBhvr>
                                        <p:cTn id="37" dur="500"/>
                                        <p:tgtEl>
                                          <p:spTgt spid="501765">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01765">
                                            <p:txEl>
                                              <p:pRg st="6" end="6"/>
                                            </p:txEl>
                                          </p:spTgt>
                                        </p:tgtEl>
                                        <p:attrNameLst>
                                          <p:attrName>style.visibility</p:attrName>
                                        </p:attrNameLst>
                                      </p:cBhvr>
                                      <p:to>
                                        <p:strVal val="visible"/>
                                      </p:to>
                                    </p:set>
                                    <p:animEffect transition="in" filter="box(out)">
                                      <p:cBhvr>
                                        <p:cTn id="42" dur="500"/>
                                        <p:tgtEl>
                                          <p:spTgt spid="501765">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01765">
                                            <p:txEl>
                                              <p:pRg st="7" end="7"/>
                                            </p:txEl>
                                          </p:spTgt>
                                        </p:tgtEl>
                                        <p:attrNameLst>
                                          <p:attrName>style.visibility</p:attrName>
                                        </p:attrNameLst>
                                      </p:cBhvr>
                                      <p:to>
                                        <p:strVal val="visible"/>
                                      </p:to>
                                    </p:set>
                                    <p:animEffect transition="in" filter="box(out)">
                                      <p:cBhvr>
                                        <p:cTn id="47" dur="500"/>
                                        <p:tgtEl>
                                          <p:spTgt spid="501765">
                                            <p:txEl>
                                              <p:pRg st="7" end="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01762"/>
                                        </p:tgtEl>
                                        <p:attrNameLst>
                                          <p:attrName>style.visibility</p:attrName>
                                        </p:attrNameLst>
                                      </p:cBhvr>
                                      <p:to>
                                        <p:strVal val="visible"/>
                                      </p:to>
                                    </p:set>
                                    <p:animEffect transition="in" filter="box(in)">
                                      <p:cBhvr>
                                        <p:cTn id="52" dur="500"/>
                                        <p:tgtEl>
                                          <p:spTgt spid="501762"/>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nodeType="afterGroup">
                            <p:stCondLst>
                              <p:cond delay="500"/>
                            </p:stCondLst>
                            <p:childTnLst>
                              <p:par>
                                <p:cTn id="54" presetID="3" presetClass="entr" presetSubtype="5" fill="hold" grpId="0" nodeType="afterEffect">
                                  <p:stCondLst>
                                    <p:cond delay="0"/>
                                  </p:stCondLst>
                                  <p:childTnLst>
                                    <p:set>
                                      <p:cBhvr>
                                        <p:cTn id="55" dur="1" fill="hold">
                                          <p:stCondLst>
                                            <p:cond delay="0"/>
                                          </p:stCondLst>
                                        </p:cTn>
                                        <p:tgtEl>
                                          <p:spTgt spid="501763"/>
                                        </p:tgtEl>
                                        <p:attrNameLst>
                                          <p:attrName>style.visibility</p:attrName>
                                        </p:attrNameLst>
                                      </p:cBhvr>
                                      <p:to>
                                        <p:strVal val="visible"/>
                                      </p:to>
                                    </p:set>
                                    <p:animEffect transition="in" filter="blinds(vertical)">
                                      <p:cBhvr>
                                        <p:cTn id="56" dur="500"/>
                                        <p:tgtEl>
                                          <p:spTgt spid="50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utoUpdateAnimBg="0"/>
      <p:bldP spid="501763" grpId="0" animBg="1"/>
      <p:bldP spid="501764" grpId="0" animBg="1"/>
      <p:bldP spid="50176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subTitle" idx="4294967295"/>
          </p:nvPr>
        </p:nvSpPr>
        <p:spPr bwMode="auto">
          <a:xfrm>
            <a:off x="323850" y="866775"/>
            <a:ext cx="8382000" cy="5276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r>
              <a:rPr lang="en-US" altLang="zh-CN" b="0" dirty="0">
                <a:solidFill>
                  <a:srgbClr val="800000"/>
                </a:solidFill>
                <a:latin typeface="华文中宋" pitchFamily="2" charset="-122"/>
                <a:ea typeface="华文中宋" pitchFamily="2" charset="-122"/>
              </a:rPr>
              <a:t>【</a:t>
            </a:r>
            <a:r>
              <a:rPr lang="zh-CN" altLang="en-US" b="0" dirty="0">
                <a:solidFill>
                  <a:srgbClr val="800000"/>
                </a:solidFill>
                <a:latin typeface="华文中宋" pitchFamily="2" charset="-122"/>
                <a:ea typeface="华文中宋" pitchFamily="2" charset="-122"/>
              </a:rPr>
              <a:t>总结</a:t>
            </a:r>
            <a:r>
              <a:rPr lang="en-US" altLang="zh-CN" b="0" dirty="0">
                <a:solidFill>
                  <a:srgbClr val="800000"/>
                </a:solidFill>
                <a:latin typeface="华文中宋" pitchFamily="2" charset="-122"/>
                <a:ea typeface="华文中宋" pitchFamily="2" charset="-122"/>
              </a:rPr>
              <a:t>】</a:t>
            </a:r>
          </a:p>
          <a:p>
            <a:pPr marL="287338" indent="-6350" eaLnBrk="1" hangingPunct="1">
              <a:lnSpc>
                <a:spcPct val="180000"/>
              </a:lnSpc>
              <a:buFontTx/>
              <a:buNone/>
            </a:pPr>
            <a:r>
              <a:rPr lang="zh-CN" altLang="en-US" b="0" dirty="0">
                <a:solidFill>
                  <a:srgbClr val="00B0F0"/>
                </a:solidFill>
                <a:latin typeface="华文中宋" pitchFamily="2" charset="-122"/>
                <a:ea typeface="华文中宋" pitchFamily="2" charset="-122"/>
              </a:rPr>
              <a:t>系统流程图就是表示整个系统处理事物的基本过程</a:t>
            </a:r>
            <a:r>
              <a:rPr lang="zh-CN" altLang="en-US" b="0" dirty="0">
                <a:latin typeface="华文中宋" pitchFamily="2" charset="-122"/>
                <a:ea typeface="华文中宋" pitchFamily="2" charset="-122"/>
              </a:rPr>
              <a:t>；</a:t>
            </a:r>
          </a:p>
          <a:p>
            <a:pPr marL="287338" indent="-6350" eaLnBrk="1" hangingPunct="1">
              <a:lnSpc>
                <a:spcPct val="180000"/>
              </a:lnSpc>
              <a:buFontTx/>
              <a:buNone/>
            </a:pPr>
            <a:r>
              <a:rPr lang="zh-CN" altLang="en-US" b="0" dirty="0">
                <a:solidFill>
                  <a:srgbClr val="FF0000"/>
                </a:solidFill>
                <a:latin typeface="华文中宋" pitchFamily="2" charset="-122"/>
                <a:ea typeface="华文中宋" pitchFamily="2" charset="-122"/>
              </a:rPr>
              <a:t>数据流图是描述各个子块之间如何进行数据传递；</a:t>
            </a:r>
            <a:r>
              <a:rPr lang="zh-CN" altLang="en-US" b="0" dirty="0">
                <a:solidFill>
                  <a:srgbClr val="00B050"/>
                </a:solidFill>
                <a:latin typeface="华文中宋" pitchFamily="2" charset="-122"/>
                <a:ea typeface="华文中宋" pitchFamily="2" charset="-122"/>
              </a:rPr>
              <a:t>数据字典相当于数据库中的对照表，把你认识的符号和系统中的符号对应起来！</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250825" y="763588"/>
            <a:ext cx="4327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accent2"/>
                </a:solidFill>
                <a:latin typeface="华文中宋" pitchFamily="2" charset="-122"/>
                <a:ea typeface="华文中宋" pitchFamily="2" charset="-122"/>
              </a:rPr>
              <a:t>2.6</a:t>
            </a:r>
            <a:r>
              <a:rPr lang="zh-CN" altLang="en-US" sz="4000">
                <a:solidFill>
                  <a:schemeClr val="accent2"/>
                </a:solidFill>
                <a:latin typeface="华文中宋" pitchFamily="2" charset="-122"/>
                <a:ea typeface="华文中宋" pitchFamily="2" charset="-122"/>
              </a:rPr>
              <a:t>成本/效益分析</a:t>
            </a:r>
          </a:p>
        </p:txBody>
      </p:sp>
      <p:sp>
        <p:nvSpPr>
          <p:cNvPr id="83971" name="Rectangle 6"/>
          <p:cNvSpPr>
            <a:spLocks noChangeArrowheads="1"/>
          </p:cNvSpPr>
          <p:nvPr/>
        </p:nvSpPr>
        <p:spPr bwMode="auto">
          <a:xfrm>
            <a:off x="250825" y="1627188"/>
            <a:ext cx="8424863"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61913" eaLnBrk="0" hangingPunct="0">
              <a:spcBef>
                <a:spcPct val="20000"/>
              </a:spcBef>
              <a:buFontTx/>
              <a:buChar char="•"/>
            </a:pPr>
            <a:r>
              <a:rPr lang="zh-CN" altLang="en-US" sz="2800" b="1" dirty="0">
                <a:highlight>
                  <a:srgbClr val="00FF00"/>
                </a:highlight>
              </a:rPr>
              <a:t>开发软件目的</a:t>
            </a:r>
            <a:r>
              <a:rPr lang="zh-CN" altLang="en-US" sz="2800" b="1" dirty="0"/>
              <a:t>：</a:t>
            </a:r>
            <a:r>
              <a:rPr lang="zh-CN" altLang="en-US" sz="2800" b="1" dirty="0">
                <a:solidFill>
                  <a:srgbClr val="00B050"/>
                </a:solidFill>
              </a:rPr>
              <a:t>期望更大的经济效益</a:t>
            </a:r>
            <a:r>
              <a:rPr lang="zh-CN" altLang="en-US" sz="2800" b="1" dirty="0"/>
              <a:t>。</a:t>
            </a:r>
            <a:r>
              <a:rPr lang="zh-CN" altLang="en-US" sz="2800" b="1" dirty="0">
                <a:solidFill>
                  <a:srgbClr val="800000"/>
                </a:solidFill>
              </a:rPr>
              <a:t>经济效益通常表现为减少运行费用或</a:t>
            </a:r>
            <a:r>
              <a:rPr lang="en-US" altLang="zh-CN" sz="2800" b="1" dirty="0">
                <a:solidFill>
                  <a:srgbClr val="800000"/>
                </a:solidFill>
              </a:rPr>
              <a:t>(</a:t>
            </a:r>
            <a:r>
              <a:rPr lang="zh-CN" altLang="en-US" sz="2800" b="1" dirty="0">
                <a:solidFill>
                  <a:srgbClr val="800000"/>
                </a:solidFill>
              </a:rPr>
              <a:t>和</a:t>
            </a:r>
            <a:r>
              <a:rPr lang="en-US" altLang="zh-CN" sz="2800" b="1" dirty="0">
                <a:solidFill>
                  <a:srgbClr val="800000"/>
                </a:solidFill>
              </a:rPr>
              <a:t>)</a:t>
            </a:r>
            <a:r>
              <a:rPr lang="zh-CN" altLang="en-US" sz="2800" b="1" dirty="0">
                <a:solidFill>
                  <a:srgbClr val="800000"/>
                </a:solidFill>
              </a:rPr>
              <a:t>增加收入。</a:t>
            </a:r>
            <a:endParaRPr lang="zh-CN" altLang="en-US" sz="2800" b="1" dirty="0"/>
          </a:p>
          <a:p>
            <a:pPr marL="342900" indent="-61913" eaLnBrk="0" hangingPunct="0">
              <a:spcBef>
                <a:spcPct val="20000"/>
              </a:spcBef>
              <a:buFontTx/>
              <a:buChar char="•"/>
            </a:pPr>
            <a:r>
              <a:rPr lang="zh-CN" altLang="en-US" sz="2800" b="1" dirty="0">
                <a:highlight>
                  <a:srgbClr val="00FF00"/>
                </a:highlight>
              </a:rPr>
              <a:t>风险</a:t>
            </a:r>
            <a:r>
              <a:rPr lang="zh-CN" altLang="en-US" sz="2800" b="1" dirty="0"/>
              <a:t>：系统的开发成本可能比预计的高，效益可能比预期的低。</a:t>
            </a:r>
          </a:p>
          <a:p>
            <a:pPr marL="342900" indent="-61913" eaLnBrk="0" hangingPunct="0">
              <a:spcBef>
                <a:spcPct val="20000"/>
              </a:spcBef>
              <a:buFontTx/>
              <a:buChar char="•"/>
            </a:pPr>
            <a:r>
              <a:rPr lang="zh-CN" altLang="en-US" sz="2800" b="1" dirty="0">
                <a:highlight>
                  <a:srgbClr val="00FF00"/>
                </a:highlight>
              </a:rPr>
              <a:t>效益分析目的</a:t>
            </a:r>
            <a:r>
              <a:rPr lang="zh-CN" altLang="en-US" sz="2800" b="1" dirty="0"/>
              <a:t>：从经济角度分析开发一个特定的新系统</a:t>
            </a:r>
            <a:r>
              <a:rPr lang="zh-CN" altLang="en-US" sz="2800" b="1" dirty="0">
                <a:solidFill>
                  <a:srgbClr val="800000"/>
                </a:solidFill>
              </a:rPr>
              <a:t>是否划算</a:t>
            </a:r>
            <a:r>
              <a:rPr lang="zh-CN" altLang="en-US" sz="2800" b="1" dirty="0"/>
              <a:t>，从而帮助客户正确地作出投资决定。</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179388" y="188913"/>
            <a:ext cx="25781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rgbClr val="FF66CC"/>
              </a:buClr>
              <a:buFont typeface="Wingdings" pitchFamily="2" charset="2"/>
              <a:buNone/>
            </a:pPr>
            <a:r>
              <a:rPr lang="en-US" altLang="zh-CN" sz="2800">
                <a:solidFill>
                  <a:srgbClr val="0000FF"/>
                </a:solidFill>
                <a:latin typeface="华文中宋" pitchFamily="2" charset="-122"/>
                <a:ea typeface="华文中宋" pitchFamily="2" charset="-122"/>
              </a:rPr>
              <a:t>1.</a:t>
            </a:r>
            <a:r>
              <a:rPr lang="zh-CN" altLang="en-US" sz="2800">
                <a:solidFill>
                  <a:srgbClr val="0000FF"/>
                </a:solidFill>
                <a:latin typeface="华文中宋" pitchFamily="2" charset="-122"/>
                <a:ea typeface="华文中宋" pitchFamily="2" charset="-122"/>
              </a:rPr>
              <a:t>成本估计：</a:t>
            </a:r>
          </a:p>
        </p:txBody>
      </p:sp>
      <p:sp>
        <p:nvSpPr>
          <p:cNvPr id="382983" name="Rectangle 7"/>
          <p:cNvSpPr>
            <a:spLocks noChangeArrowheads="1"/>
          </p:cNvSpPr>
          <p:nvPr/>
        </p:nvSpPr>
        <p:spPr bwMode="auto">
          <a:xfrm>
            <a:off x="34925" y="692150"/>
            <a:ext cx="8785225" cy="539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20000"/>
              </a:spcBef>
              <a:defRPr/>
            </a:pPr>
            <a:r>
              <a:rPr lang="zh-CN" altLang="en-US" b="1" dirty="0"/>
              <a:t>      </a:t>
            </a:r>
            <a:r>
              <a:rPr lang="zh-CN" altLang="en-US" b="1" dirty="0">
                <a:solidFill>
                  <a:srgbClr val="0070C0"/>
                </a:solidFill>
              </a:rPr>
              <a:t>软件开发成本主要表现为</a:t>
            </a:r>
            <a:r>
              <a:rPr lang="zh-CN" altLang="en-US" b="1" dirty="0">
                <a:solidFill>
                  <a:schemeClr val="accent1">
                    <a:lumMod val="60000"/>
                    <a:lumOff val="40000"/>
                  </a:schemeClr>
                </a:solidFill>
              </a:rPr>
              <a:t>人力消耗</a:t>
            </a:r>
            <a:r>
              <a:rPr lang="en-US" altLang="zh-CN" b="1" dirty="0">
                <a:solidFill>
                  <a:srgbClr val="800000"/>
                </a:solidFill>
              </a:rPr>
              <a:t>(</a:t>
            </a:r>
            <a:r>
              <a:rPr lang="zh-CN" altLang="en-US" b="1" dirty="0">
                <a:solidFill>
                  <a:srgbClr val="800000"/>
                </a:solidFill>
              </a:rPr>
              <a:t>乘以平均工资则得到开发费用</a:t>
            </a:r>
            <a:r>
              <a:rPr lang="en-US" altLang="zh-CN" b="1" dirty="0">
                <a:solidFill>
                  <a:srgbClr val="800000"/>
                </a:solidFill>
              </a:rPr>
              <a:t>)</a:t>
            </a:r>
            <a:r>
              <a:rPr lang="zh-CN" altLang="en-US" b="1" dirty="0"/>
              <a:t>。</a:t>
            </a:r>
          </a:p>
          <a:p>
            <a:pPr>
              <a:lnSpc>
                <a:spcPct val="135000"/>
              </a:lnSpc>
              <a:spcBef>
                <a:spcPct val="20000"/>
              </a:spcBef>
              <a:defRPr/>
            </a:pPr>
            <a:r>
              <a:rPr lang="zh-CN" altLang="en-US" b="1" dirty="0"/>
              <a:t>    下面简单介绍几种估算技术。</a:t>
            </a:r>
            <a:endParaRPr lang="zh-CN" altLang="en-US" dirty="0">
              <a:solidFill>
                <a:srgbClr val="0000FF"/>
              </a:solidFill>
              <a:latin typeface="华文中宋" pitchFamily="2" charset="-122"/>
              <a:ea typeface="华文中宋" pitchFamily="2" charset="-122"/>
            </a:endParaRPr>
          </a:p>
          <a:p>
            <a:pPr>
              <a:lnSpc>
                <a:spcPct val="135000"/>
              </a:lnSpc>
              <a:spcBef>
                <a:spcPct val="20000"/>
              </a:spcBef>
              <a:buClr>
                <a:srgbClr val="FF66CC"/>
              </a:buClr>
              <a:buFont typeface="Wingdings" pitchFamily="2" charset="2"/>
              <a:buNone/>
              <a:defRPr/>
            </a:pPr>
            <a:r>
              <a:rPr lang="zh-CN" altLang="en-US" dirty="0">
                <a:solidFill>
                  <a:srgbClr val="800000"/>
                </a:solidFill>
                <a:latin typeface="华文中宋" pitchFamily="2" charset="-122"/>
                <a:ea typeface="华文中宋" pitchFamily="2" charset="-122"/>
              </a:rPr>
              <a:t>（</a:t>
            </a:r>
            <a:r>
              <a:rPr lang="en-US" altLang="zh-CN" dirty="0">
                <a:solidFill>
                  <a:srgbClr val="800000"/>
                </a:solidFill>
                <a:latin typeface="华文中宋" pitchFamily="2" charset="-122"/>
                <a:ea typeface="华文中宋" pitchFamily="2" charset="-122"/>
              </a:rPr>
              <a:t>1</a:t>
            </a:r>
            <a:r>
              <a:rPr lang="zh-CN" altLang="en-US" dirty="0">
                <a:solidFill>
                  <a:srgbClr val="800000"/>
                </a:solidFill>
                <a:latin typeface="华文中宋" pitchFamily="2" charset="-122"/>
                <a:ea typeface="华文中宋" pitchFamily="2" charset="-122"/>
              </a:rPr>
              <a:t>）</a:t>
            </a:r>
            <a:r>
              <a:rPr lang="zh-CN" altLang="en-US" dirty="0">
                <a:solidFill>
                  <a:srgbClr val="800000"/>
                </a:solidFill>
                <a:highlight>
                  <a:srgbClr val="00FF00"/>
                </a:highlight>
                <a:latin typeface="华文中宋" pitchFamily="2" charset="-122"/>
                <a:ea typeface="华文中宋" pitchFamily="2" charset="-122"/>
              </a:rPr>
              <a:t>代码行技术（</a:t>
            </a:r>
            <a:r>
              <a:rPr lang="en-US" altLang="zh-CN" dirty="0">
                <a:solidFill>
                  <a:srgbClr val="800000"/>
                </a:solidFill>
                <a:highlight>
                  <a:srgbClr val="00FF00"/>
                </a:highlight>
                <a:latin typeface="华文中宋" pitchFamily="2" charset="-122"/>
                <a:ea typeface="华文中宋" pitchFamily="2" charset="-122"/>
              </a:rPr>
              <a:t>LOC</a:t>
            </a:r>
            <a:r>
              <a:rPr lang="zh-CN" altLang="en-US" dirty="0">
                <a:solidFill>
                  <a:srgbClr val="800000"/>
                </a:solidFill>
                <a:highlight>
                  <a:srgbClr val="00FF00"/>
                </a:highlight>
                <a:latin typeface="华文中宋" pitchFamily="2" charset="-122"/>
                <a:ea typeface="华文中宋" pitchFamily="2" charset="-122"/>
              </a:rPr>
              <a:t>技术）</a:t>
            </a:r>
          </a:p>
          <a:p>
            <a:pPr>
              <a:lnSpc>
                <a:spcPct val="135000"/>
              </a:lnSpc>
              <a:spcBef>
                <a:spcPct val="20000"/>
              </a:spcBef>
              <a:buClr>
                <a:srgbClr val="FF66CC"/>
              </a:buClr>
              <a:buFont typeface="Wingdings" pitchFamily="2" charset="2"/>
              <a:buNone/>
              <a:defRPr/>
            </a:pPr>
            <a:r>
              <a:rPr lang="zh-CN" altLang="en-US" dirty="0">
                <a:solidFill>
                  <a:srgbClr val="800000"/>
                </a:solidFill>
                <a:latin typeface="华文中宋" pitchFamily="2" charset="-122"/>
                <a:ea typeface="华文中宋" pitchFamily="2" charset="-122"/>
              </a:rPr>
              <a:t>      </a:t>
            </a:r>
            <a:r>
              <a:rPr lang="zh-CN" altLang="en-US" dirty="0">
                <a:latin typeface="华文中宋" pitchFamily="2" charset="-122"/>
                <a:ea typeface="华文中宋" pitchFamily="2" charset="-122"/>
              </a:rPr>
              <a:t>代码行技术是比较简单的定量估算方法，它把开发每个软件功能的成本和实现这个功能需要用的源代码行数联系起来。</a:t>
            </a:r>
          </a:p>
          <a:p>
            <a:pPr lvl="1">
              <a:lnSpc>
                <a:spcPct val="135000"/>
              </a:lnSpc>
              <a:spcBef>
                <a:spcPct val="20000"/>
              </a:spcBef>
              <a:buFont typeface="Wingdings" pitchFamily="2" charset="2"/>
              <a:buChar char="l"/>
              <a:defRPr/>
            </a:pPr>
            <a:r>
              <a:rPr lang="zh-CN" altLang="en-US" b="1" dirty="0">
                <a:solidFill>
                  <a:srgbClr val="000000"/>
                </a:solidFill>
                <a:latin typeface="Comic Sans MS" pitchFamily="66" charset="0"/>
              </a:rPr>
              <a:t>根据经验和历史数据估计实现一个功能需要的</a:t>
            </a:r>
            <a:r>
              <a:rPr lang="zh-CN" altLang="en-US" b="1" dirty="0">
                <a:solidFill>
                  <a:srgbClr val="703DFF"/>
                </a:solidFill>
                <a:effectLst>
                  <a:outerShdw blurRad="38100" dist="38100" dir="2700000" algn="tl">
                    <a:srgbClr val="C0C0C0"/>
                  </a:outerShdw>
                </a:effectLst>
                <a:latin typeface="Comic Sans MS" pitchFamily="66" charset="0"/>
              </a:rPr>
              <a:t>源程序行数，然后用每行代码的平均成本乘以行数就可以确定软件的成本。</a:t>
            </a:r>
            <a:r>
              <a:rPr lang="zh-CN" altLang="en-US" dirty="0">
                <a:solidFill>
                  <a:srgbClr val="800000"/>
                </a:solidFill>
                <a:latin typeface="华文中宋" pitchFamily="2" charset="-122"/>
                <a:ea typeface="华文中宋" pitchFamily="2" charset="-122"/>
              </a:rPr>
              <a:t> </a:t>
            </a:r>
            <a:endParaRPr lang="zh-CN" altLang="en-US" b="1" dirty="0">
              <a:solidFill>
                <a:srgbClr val="703DFF"/>
              </a:solidFill>
              <a:effectLst>
                <a:outerShdw blurRad="38100" dist="38100" dir="2700000" algn="tl">
                  <a:srgbClr val="C0C0C0"/>
                </a:outerShdw>
              </a:effectLst>
              <a:latin typeface="Comic Sans MS" pitchFamily="66" charset="0"/>
            </a:endParaRPr>
          </a:p>
          <a:p>
            <a:pPr lvl="1">
              <a:lnSpc>
                <a:spcPct val="135000"/>
              </a:lnSpc>
              <a:spcBef>
                <a:spcPct val="20000"/>
              </a:spcBef>
              <a:buFont typeface="Wingdings" pitchFamily="2" charset="2"/>
              <a:buChar char="l"/>
              <a:defRPr/>
            </a:pPr>
            <a:r>
              <a:rPr lang="zh-CN" altLang="en-US" b="1" dirty="0">
                <a:solidFill>
                  <a:srgbClr val="000000"/>
                </a:solidFill>
                <a:latin typeface="Comic Sans MS" pitchFamily="66" charset="0"/>
              </a:rPr>
              <a:t>每行代码的平均成本主要取决于软件的</a:t>
            </a:r>
            <a:r>
              <a:rPr lang="zh-CN" altLang="en-US" b="1" dirty="0">
                <a:solidFill>
                  <a:srgbClr val="800000"/>
                </a:solidFill>
                <a:latin typeface="Comic Sans MS" pitchFamily="66" charset="0"/>
              </a:rPr>
              <a:t>复杂程度</a:t>
            </a:r>
            <a:r>
              <a:rPr lang="zh-CN" altLang="en-US" b="1" dirty="0">
                <a:solidFill>
                  <a:srgbClr val="000000"/>
                </a:solidFill>
                <a:latin typeface="Comic Sans MS" pitchFamily="66" charset="0"/>
              </a:rPr>
              <a:t>和</a:t>
            </a:r>
            <a:r>
              <a:rPr lang="zh-CN" altLang="en-US" b="1" dirty="0">
                <a:solidFill>
                  <a:srgbClr val="800000"/>
                </a:solidFill>
                <a:latin typeface="Comic Sans MS" pitchFamily="66" charset="0"/>
              </a:rPr>
              <a:t>工资水平</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subTitle" idx="4294967295"/>
          </p:nvPr>
        </p:nvSpPr>
        <p:spPr bwMode="auto">
          <a:xfrm>
            <a:off x="228600" y="609600"/>
            <a:ext cx="8534400" cy="4259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Clr>
                <a:srgbClr val="FF66CC"/>
              </a:buClr>
              <a:buFont typeface="Wingdings" pitchFamily="2" charset="2"/>
              <a:buChar char="v"/>
            </a:pPr>
            <a:r>
              <a:rPr lang="zh-CN" altLang="en-US" b="0">
                <a:solidFill>
                  <a:srgbClr val="800000"/>
                </a:solidFill>
                <a:latin typeface="华文中宋" pitchFamily="2" charset="-122"/>
                <a:ea typeface="华文中宋" pitchFamily="2" charset="-122"/>
              </a:rPr>
              <a:t> 估计步骤</a:t>
            </a:r>
          </a:p>
          <a:p>
            <a:pPr marL="287338" indent="-6350" eaLnBrk="1" hangingPunct="1">
              <a:buClr>
                <a:srgbClr val="FF66CC"/>
              </a:buClr>
              <a:buFont typeface="Wingdings" pitchFamily="2" charset="2"/>
              <a:buNone/>
            </a:pPr>
            <a:r>
              <a:rPr lang="zh-CN" altLang="en-US" b="0">
                <a:solidFill>
                  <a:srgbClr val="FF66CC"/>
                </a:solidFill>
                <a:latin typeface="华文中宋" pitchFamily="2" charset="-122"/>
                <a:ea typeface="华文中宋" pitchFamily="2" charset="-122"/>
              </a:rPr>
              <a:t>     </a:t>
            </a:r>
            <a:r>
              <a:rPr lang="zh-CN" altLang="en-US" b="0">
                <a:latin typeface="华文中宋" pitchFamily="2" charset="-122"/>
                <a:ea typeface="华文中宋" pitchFamily="2" charset="-122"/>
              </a:rPr>
              <a:t>1）</a:t>
            </a:r>
            <a:r>
              <a:rPr lang="zh-CN" altLang="en-US" b="0">
                <a:solidFill>
                  <a:srgbClr val="800000"/>
                </a:solidFill>
                <a:latin typeface="华文中宋" pitchFamily="2" charset="-122"/>
                <a:ea typeface="华文中宋" pitchFamily="2" charset="-122"/>
              </a:rPr>
              <a:t>确定功能</a:t>
            </a:r>
            <a:r>
              <a:rPr lang="zh-CN" altLang="en-US" b="0">
                <a:latin typeface="华文中宋" pitchFamily="2" charset="-122"/>
                <a:ea typeface="华文中宋" pitchFamily="2" charset="-122"/>
              </a:rPr>
              <a:t>：把项目功能反复分解到足够细，直到可以对为实现该功能所需要的源代码行数作出可靠的估算为止。</a:t>
            </a:r>
          </a:p>
          <a:p>
            <a:pPr marL="287338" indent="-6350" eaLnBrk="1" hangingPunct="1">
              <a:buClr>
                <a:srgbClr val="FF66CC"/>
              </a:buClr>
              <a:buFont typeface="Wingdings" pitchFamily="2" charset="2"/>
              <a:buNone/>
            </a:pPr>
            <a:endParaRPr lang="zh-CN" altLang="en-US" b="0">
              <a:latin typeface="华文中宋" pitchFamily="2" charset="-122"/>
              <a:ea typeface="华文中宋" pitchFamily="2" charset="-122"/>
            </a:endParaRPr>
          </a:p>
          <a:p>
            <a:pPr marL="287338" indent="-6350" eaLnBrk="1" hangingPunct="1">
              <a:buClr>
                <a:srgbClr val="FF66CC"/>
              </a:buClr>
              <a:buFont typeface="Wingdings" pitchFamily="2" charset="2"/>
              <a:buNone/>
            </a:pPr>
            <a:r>
              <a:rPr lang="zh-CN" altLang="en-US" b="0">
                <a:latin typeface="华文中宋" pitchFamily="2" charset="-122"/>
                <a:ea typeface="华文中宋" pitchFamily="2" charset="-122"/>
              </a:rPr>
              <a:t>    2）</a:t>
            </a:r>
            <a:r>
              <a:rPr lang="zh-CN" altLang="en-US" b="0">
                <a:solidFill>
                  <a:srgbClr val="800000"/>
                </a:solidFill>
                <a:latin typeface="华文中宋" pitchFamily="2" charset="-122"/>
                <a:ea typeface="华文中宋" pitchFamily="2" charset="-122"/>
              </a:rPr>
              <a:t>算出各子功能代码行数的平均值</a:t>
            </a:r>
            <a:r>
              <a:rPr lang="zh-CN" altLang="en-US" b="0">
                <a:latin typeface="华文中宋" pitchFamily="2" charset="-122"/>
                <a:ea typeface="华文中宋" pitchFamily="2" charset="-122"/>
              </a:rPr>
              <a:t>：首先根据经验和历史数据对每个子功能估计其程序规模的大小，即最小规模</a:t>
            </a:r>
            <a:r>
              <a:rPr lang="en-US" altLang="zh-CN" b="0">
                <a:latin typeface="华文中宋" pitchFamily="2" charset="-122"/>
                <a:ea typeface="华文中宋" pitchFamily="2" charset="-122"/>
              </a:rPr>
              <a:t>a，</a:t>
            </a:r>
            <a:r>
              <a:rPr lang="zh-CN" altLang="en-US" b="0">
                <a:latin typeface="华文中宋" pitchFamily="2" charset="-122"/>
                <a:ea typeface="华文中宋" pitchFamily="2" charset="-122"/>
              </a:rPr>
              <a:t>最大规模</a:t>
            </a:r>
            <a:r>
              <a:rPr lang="en-US" altLang="zh-CN" b="0">
                <a:latin typeface="华文中宋" pitchFamily="2" charset="-122"/>
                <a:ea typeface="华文中宋" pitchFamily="2" charset="-122"/>
              </a:rPr>
              <a:t>b</a:t>
            </a:r>
            <a:r>
              <a:rPr lang="zh-CN" altLang="en-US" b="0">
                <a:latin typeface="华文中宋" pitchFamily="2" charset="-122"/>
                <a:ea typeface="华文中宋" pitchFamily="2" charset="-122"/>
              </a:rPr>
              <a:t>和最可能的规模</a:t>
            </a:r>
            <a:r>
              <a:rPr lang="en-US" altLang="zh-CN" b="0">
                <a:latin typeface="华文中宋" pitchFamily="2" charset="-122"/>
                <a:ea typeface="华文中宋" pitchFamily="2" charset="-122"/>
              </a:rPr>
              <a:t>m，</a:t>
            </a:r>
            <a:r>
              <a:rPr lang="zh-CN" altLang="en-US" b="0">
                <a:latin typeface="华文中宋" pitchFamily="2" charset="-122"/>
                <a:ea typeface="华文中宋" pitchFamily="2" charset="-122"/>
              </a:rPr>
              <a:t>然后用下式计算该子功能的源代码行数的平均值</a:t>
            </a:r>
            <a:r>
              <a:rPr lang="en-US" altLang="zh-CN" b="0">
                <a:latin typeface="华文中宋" pitchFamily="2" charset="-122"/>
                <a:ea typeface="华文中宋" pitchFamily="2" charset="-122"/>
              </a:rPr>
              <a:t>Le:</a:t>
            </a:r>
            <a:endParaRPr lang="zh-CN" altLang="en-US" b="0">
              <a:latin typeface="华文中宋" pitchFamily="2" charset="-122"/>
              <a:ea typeface="华文中宋" pitchFamily="2" charset="-122"/>
            </a:endParaRPr>
          </a:p>
        </p:txBody>
      </p:sp>
      <p:graphicFrame>
        <p:nvGraphicFramePr>
          <p:cNvPr id="438276" name="Object 4"/>
          <p:cNvGraphicFramePr>
            <a:graphicFrameLocks noChangeAspect="1"/>
          </p:cNvGraphicFramePr>
          <p:nvPr/>
        </p:nvGraphicFramePr>
        <p:xfrm>
          <a:off x="2590800" y="4876800"/>
          <a:ext cx="2743200" cy="866775"/>
        </p:xfrm>
        <a:graphic>
          <a:graphicData uri="http://schemas.openxmlformats.org/presentationml/2006/ole">
            <mc:AlternateContent xmlns:mc="http://schemas.openxmlformats.org/markup-compatibility/2006">
              <mc:Choice xmlns:v="urn:schemas-microsoft-com:vml" Requires="v">
                <p:oleObj name="Equation" r:id="rId3" imgW="1002865" imgH="393529" progId="Equation.DSMT4">
                  <p:embed/>
                </p:oleObj>
              </mc:Choice>
              <mc:Fallback>
                <p:oleObj name="Equation" r:id="rId3" imgW="1002865" imgH="393529"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876800"/>
                        <a:ext cx="27432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subTitle" idx="4294967295"/>
          </p:nvPr>
        </p:nvSpPr>
        <p:spPr bwMode="auto">
          <a:xfrm>
            <a:off x="53975" y="533400"/>
            <a:ext cx="88392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b="0">
                <a:latin typeface="华文中宋" pitchFamily="2" charset="-122"/>
                <a:ea typeface="华文中宋" pitchFamily="2" charset="-122"/>
              </a:rPr>
              <a:t> </a:t>
            </a:r>
          </a:p>
          <a:p>
            <a:pPr marL="287338" indent="-6350" eaLnBrk="1" hangingPunct="1">
              <a:buFontTx/>
              <a:buNone/>
            </a:pPr>
            <a:r>
              <a:rPr lang="zh-CN" altLang="en-US" b="0">
                <a:latin typeface="华文中宋" pitchFamily="2" charset="-122"/>
                <a:ea typeface="华文中宋" pitchFamily="2" charset="-122"/>
              </a:rPr>
              <a:t>3） </a:t>
            </a:r>
            <a:r>
              <a:rPr lang="zh-CN" altLang="en-US" b="0">
                <a:solidFill>
                  <a:srgbClr val="800000"/>
                </a:solidFill>
                <a:latin typeface="华文中宋" pitchFamily="2" charset="-122"/>
                <a:ea typeface="华文中宋" pitchFamily="2" charset="-122"/>
              </a:rPr>
              <a:t>确定各子功能的代码行成本和生产率：</a:t>
            </a:r>
          </a:p>
          <a:p>
            <a:pPr marL="287338" indent="-6350" eaLnBrk="1" hangingPunct="1">
              <a:buFontTx/>
              <a:buNone/>
            </a:pPr>
            <a:r>
              <a:rPr lang="zh-CN" altLang="en-US" b="0">
                <a:latin typeface="华文中宋" pitchFamily="2" charset="-122"/>
                <a:ea typeface="华文中宋" pitchFamily="2" charset="-122"/>
              </a:rPr>
              <a:t>    </a:t>
            </a:r>
          </a:p>
          <a:p>
            <a:pPr marL="287338" indent="-6350" algn="just" eaLnBrk="1" hangingPunct="1">
              <a:lnSpc>
                <a:spcPct val="130000"/>
              </a:lnSpc>
              <a:buFontTx/>
              <a:buNone/>
            </a:pPr>
            <a:r>
              <a:rPr lang="zh-CN" altLang="en-US" sz="2600" b="0">
                <a:latin typeface="华文中宋" pitchFamily="2" charset="-122"/>
                <a:ea typeface="华文中宋" pitchFamily="2" charset="-122"/>
              </a:rPr>
              <a:t>      代码行成本指生产一条有效代码需要的花费（用元/行表示），生产率指每个人一个月所能生产的有效源代码行数（用行/人月表示）。</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subTitle" idx="4294967295"/>
          </p:nvPr>
        </p:nvSpPr>
        <p:spPr bwMode="auto">
          <a:xfrm>
            <a:off x="304800" y="533400"/>
            <a:ext cx="8382000" cy="599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150000"/>
              </a:lnSpc>
              <a:buFontTx/>
              <a:buNone/>
            </a:pPr>
            <a:endParaRPr lang="zh-CN" altLang="en-US" sz="2600" b="0">
              <a:latin typeface="华文中宋" pitchFamily="2" charset="-122"/>
              <a:ea typeface="华文中宋" pitchFamily="2" charset="-122"/>
            </a:endParaRPr>
          </a:p>
          <a:p>
            <a:pPr marL="287338" indent="-6350" eaLnBrk="1" hangingPunct="1">
              <a:lnSpc>
                <a:spcPct val="150000"/>
              </a:lnSpc>
              <a:buFontTx/>
              <a:buNone/>
            </a:pPr>
            <a:r>
              <a:rPr lang="zh-CN" altLang="en-US" sz="2600" b="0">
                <a:solidFill>
                  <a:srgbClr val="800000"/>
                </a:solidFill>
                <a:latin typeface="华文中宋" pitchFamily="2" charset="-122"/>
                <a:ea typeface="华文中宋" pitchFamily="2" charset="-122"/>
              </a:rPr>
              <a:t>4） 计算各子功能的成本和人力（工作量）</a:t>
            </a:r>
            <a:r>
              <a:rPr lang="zh-CN" altLang="en-US" sz="2600" b="0">
                <a:solidFill>
                  <a:srgbClr val="FF0000"/>
                </a:solidFill>
                <a:latin typeface="华文中宋" pitchFamily="2" charset="-122"/>
                <a:ea typeface="华文中宋" pitchFamily="2" charset="-122"/>
              </a:rPr>
              <a:t>：</a:t>
            </a:r>
          </a:p>
          <a:p>
            <a:pPr marL="287338" indent="-6350" eaLnBrk="1" hangingPunct="1">
              <a:lnSpc>
                <a:spcPct val="150000"/>
              </a:lnSpc>
              <a:buFontTx/>
              <a:buNone/>
            </a:pPr>
            <a:r>
              <a:rPr lang="zh-CN" altLang="en-US" sz="2600" b="0">
                <a:latin typeface="华文中宋" pitchFamily="2" charset="-122"/>
                <a:ea typeface="华文中宋" pitchFamily="2" charset="-122"/>
              </a:rPr>
              <a:t>      每个子功能的成本等于其代码行的平均值乘以其代码行成本。每个子功能的人力等于其代码行平均值除以其生产率。</a:t>
            </a:r>
          </a:p>
          <a:p>
            <a:pPr marL="287338" indent="-6350" eaLnBrk="1" hangingPunct="1">
              <a:lnSpc>
                <a:spcPct val="150000"/>
              </a:lnSpc>
              <a:buFontTx/>
              <a:buNone/>
            </a:pPr>
            <a:endParaRPr lang="zh-CN" altLang="en-US" sz="2600" b="0">
              <a:latin typeface="华文中宋" pitchFamily="2" charset="-122"/>
              <a:ea typeface="华文中宋" pitchFamily="2" charset="-122"/>
            </a:endParaRPr>
          </a:p>
          <a:p>
            <a:pPr marL="287338" indent="-6350" eaLnBrk="1" hangingPunct="1">
              <a:lnSpc>
                <a:spcPct val="150000"/>
              </a:lnSpc>
              <a:buFontTx/>
              <a:buNone/>
            </a:pPr>
            <a:r>
              <a:rPr lang="zh-CN" altLang="en-US" sz="2600" b="0">
                <a:solidFill>
                  <a:srgbClr val="800000"/>
                </a:solidFill>
                <a:latin typeface="华文中宋" pitchFamily="2" charset="-122"/>
                <a:ea typeface="华文中宋" pitchFamily="2" charset="-122"/>
              </a:rPr>
              <a:t>5）计算该项目的总代码行数、总成本和总工作量。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4294967295"/>
          </p:nvPr>
        </p:nvSpPr>
        <p:spPr bwMode="auto">
          <a:xfrm>
            <a:off x="684213" y="1125538"/>
            <a:ext cx="7696200" cy="428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1913">
              <a:buFontTx/>
              <a:buNone/>
            </a:pPr>
            <a:r>
              <a:rPr lang="en-US" altLang="en-US" sz="3200" dirty="0">
                <a:solidFill>
                  <a:srgbClr val="800000"/>
                </a:solidFill>
              </a:rPr>
              <a:t>（2）</a:t>
            </a:r>
            <a:r>
              <a:rPr lang="en-US" altLang="en-US" sz="3200" dirty="0">
                <a:solidFill>
                  <a:srgbClr val="800000"/>
                </a:solidFill>
                <a:highlight>
                  <a:srgbClr val="00FF00"/>
                </a:highlight>
              </a:rPr>
              <a:t>任务分解技术</a:t>
            </a:r>
          </a:p>
          <a:p>
            <a:pPr indent="-61913"/>
            <a:r>
              <a:rPr lang="zh-CN" altLang="en-US" dirty="0"/>
              <a:t>工程分解为若干个相对独立的任务</a:t>
            </a:r>
          </a:p>
          <a:p>
            <a:pPr lvl="1"/>
            <a:r>
              <a:rPr lang="zh-CN" altLang="en-US" dirty="0"/>
              <a:t>按阶段划分</a:t>
            </a:r>
          </a:p>
          <a:p>
            <a:pPr lvl="1"/>
            <a:r>
              <a:rPr lang="zh-CN" altLang="en-US" dirty="0"/>
              <a:t>按子系统划分</a:t>
            </a:r>
          </a:p>
          <a:p>
            <a:pPr indent="-61913"/>
            <a:r>
              <a:rPr lang="zh-CN" altLang="en-US" dirty="0"/>
              <a:t>分别估计每个单独的开发任务的成本</a:t>
            </a:r>
          </a:p>
          <a:p>
            <a:pPr lvl="1"/>
            <a:r>
              <a:rPr lang="zh-CN" altLang="en-US" dirty="0"/>
              <a:t>每个任务的成本</a:t>
            </a:r>
          </a:p>
          <a:p>
            <a:pPr lvl="1">
              <a:buFontTx/>
              <a:buNone/>
            </a:pPr>
            <a:r>
              <a:rPr lang="en-US" altLang="zh-CN" dirty="0"/>
              <a:t>  = </a:t>
            </a:r>
            <a:r>
              <a:rPr lang="zh-CN" altLang="en-US" dirty="0"/>
              <a:t>耗费人力</a:t>
            </a:r>
            <a:r>
              <a:rPr lang="en-US" altLang="zh-CN" dirty="0"/>
              <a:t>(</a:t>
            </a:r>
            <a:r>
              <a:rPr lang="zh-CN" altLang="en-US" dirty="0"/>
              <a:t>人月</a:t>
            </a:r>
            <a:r>
              <a:rPr lang="en-US" altLang="zh-CN" dirty="0"/>
              <a:t>)*</a:t>
            </a:r>
            <a:r>
              <a:rPr lang="zh-CN" altLang="en-US" dirty="0"/>
              <a:t>人月平均工资</a:t>
            </a:r>
          </a:p>
          <a:p>
            <a:pPr indent="-61913"/>
            <a:r>
              <a:rPr lang="zh-CN" altLang="en-US" dirty="0"/>
              <a:t>累加得到工程的总成本</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subTitle" idx="4294967295"/>
          </p:nvPr>
        </p:nvSpPr>
        <p:spPr bwMode="auto">
          <a:xfrm>
            <a:off x="250825" y="908720"/>
            <a:ext cx="8382000" cy="3887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lnSpc>
                <a:spcPct val="90000"/>
              </a:lnSpc>
              <a:buFontTx/>
              <a:buNone/>
            </a:pPr>
            <a:r>
              <a:rPr lang="zh-CN" altLang="en-US" dirty="0">
                <a:ea typeface="楷体_GB2312" pitchFamily="49" charset="-122"/>
              </a:rPr>
              <a:t>设：</a:t>
            </a:r>
            <a:r>
              <a:rPr lang="en-US" altLang="zh-CN" b="0" dirty="0">
                <a:ea typeface="楷体_GB2312" pitchFamily="49" charset="-122"/>
              </a:rPr>
              <a:t>T</a:t>
            </a:r>
            <a:r>
              <a:rPr lang="zh-CN" altLang="en-US" b="0" dirty="0">
                <a:ea typeface="楷体_GB2312" pitchFamily="49" charset="-122"/>
              </a:rPr>
              <a:t>－软件总成本</a:t>
            </a:r>
          </a:p>
          <a:p>
            <a:pPr marL="287338" indent="-6350" eaLnBrk="1" hangingPunct="1">
              <a:lnSpc>
                <a:spcPct val="90000"/>
              </a:lnSpc>
              <a:buFontTx/>
              <a:buNone/>
            </a:pPr>
            <a:r>
              <a:rPr lang="zh-CN" altLang="en-US" b="0" dirty="0">
                <a:ea typeface="楷体_GB2312" pitchFamily="49" charset="-122"/>
              </a:rPr>
              <a:t>        </a:t>
            </a:r>
            <a:r>
              <a:rPr lang="en-US" altLang="zh-CN" b="0" dirty="0">
                <a:ea typeface="楷体_GB2312" pitchFamily="49" charset="-122"/>
              </a:rPr>
              <a:t>B</a:t>
            </a:r>
            <a:r>
              <a:rPr lang="zh-CN" altLang="en-US" b="0" dirty="0">
                <a:ea typeface="楷体_GB2312" pitchFamily="49" charset="-122"/>
              </a:rPr>
              <a:t>－每个单独开发任务的成本</a:t>
            </a:r>
          </a:p>
          <a:p>
            <a:pPr marL="287338" indent="-6350" eaLnBrk="1" hangingPunct="1">
              <a:lnSpc>
                <a:spcPct val="90000"/>
              </a:lnSpc>
              <a:buFontTx/>
              <a:buNone/>
            </a:pPr>
            <a:r>
              <a:rPr lang="zh-CN" altLang="en-US" b="0" dirty="0">
                <a:ea typeface="楷体_GB2312" pitchFamily="49" charset="-122"/>
              </a:rPr>
              <a:t>           －系数</a:t>
            </a:r>
          </a:p>
          <a:p>
            <a:pPr marL="287338" indent="-6350" eaLnBrk="1" hangingPunct="1">
              <a:lnSpc>
                <a:spcPct val="90000"/>
              </a:lnSpc>
              <a:buFontTx/>
              <a:buNone/>
            </a:pPr>
            <a:r>
              <a:rPr lang="zh-CN" altLang="en-US" b="0" dirty="0">
                <a:ea typeface="楷体_GB2312" pitchFamily="49" charset="-122"/>
              </a:rPr>
              <a:t>        </a:t>
            </a:r>
            <a:r>
              <a:rPr lang="en-US" altLang="zh-CN" b="0" dirty="0">
                <a:ea typeface="楷体_GB2312" pitchFamily="49" charset="-122"/>
              </a:rPr>
              <a:t>T=</a:t>
            </a:r>
            <a:r>
              <a:rPr lang="en-US" altLang="zh-CN" b="0" dirty="0"/>
              <a:t>∑     B</a:t>
            </a:r>
          </a:p>
          <a:p>
            <a:pPr marL="287338" indent="-6350" eaLnBrk="1" hangingPunct="1">
              <a:lnSpc>
                <a:spcPct val="90000"/>
              </a:lnSpc>
              <a:buFontTx/>
              <a:buNone/>
            </a:pPr>
            <a:r>
              <a:rPr lang="en-US" altLang="zh-CN" b="0" dirty="0"/>
              <a:t>        C</a:t>
            </a:r>
            <a:r>
              <a:rPr lang="zh-CN" altLang="en-US" b="0" dirty="0">
                <a:ea typeface="楷体_GB2312" pitchFamily="49" charset="-122"/>
              </a:rPr>
              <a:t>－完成每个单独任务所需的人力（月）</a:t>
            </a:r>
          </a:p>
          <a:p>
            <a:pPr marL="287338" indent="-6350" eaLnBrk="1" hangingPunct="1">
              <a:lnSpc>
                <a:spcPct val="90000"/>
              </a:lnSpc>
              <a:buFontTx/>
              <a:buNone/>
            </a:pPr>
            <a:r>
              <a:rPr lang="zh-CN" altLang="en-US" b="0" dirty="0">
                <a:ea typeface="楷体_GB2312" pitchFamily="49" charset="-122"/>
              </a:rPr>
              <a:t>        </a:t>
            </a:r>
            <a:r>
              <a:rPr lang="en-US" altLang="zh-CN" b="0" dirty="0">
                <a:ea typeface="楷体_GB2312" pitchFamily="49" charset="-122"/>
              </a:rPr>
              <a:t>D</a:t>
            </a:r>
            <a:r>
              <a:rPr lang="zh-CN" altLang="en-US" b="0" dirty="0">
                <a:ea typeface="楷体_GB2312" pitchFamily="49" charset="-122"/>
              </a:rPr>
              <a:t>－每人每月的平均工资</a:t>
            </a:r>
          </a:p>
          <a:p>
            <a:pPr marL="287338" indent="-6350" eaLnBrk="1" hangingPunct="1">
              <a:lnSpc>
                <a:spcPct val="90000"/>
              </a:lnSpc>
              <a:buFontTx/>
              <a:buNone/>
            </a:pPr>
            <a:r>
              <a:rPr lang="zh-CN" altLang="en-US" b="0" dirty="0"/>
              <a:t>        </a:t>
            </a:r>
            <a:r>
              <a:rPr lang="en-US" altLang="zh-CN" b="0" dirty="0"/>
              <a:t>B </a:t>
            </a:r>
            <a:r>
              <a:rPr lang="en-US" altLang="zh-CN" b="0" dirty="0">
                <a:ea typeface="楷体_GB2312" pitchFamily="49" charset="-122"/>
              </a:rPr>
              <a:t>=C</a:t>
            </a:r>
            <a:r>
              <a:rPr lang="en-US" altLang="zh-CN" b="0" dirty="0">
                <a:latin typeface="Arial" charset="0"/>
              </a:rPr>
              <a:t>·</a:t>
            </a:r>
            <a:r>
              <a:rPr lang="en-US" altLang="zh-CN" b="0" dirty="0"/>
              <a:t>D</a:t>
            </a:r>
          </a:p>
          <a:p>
            <a:pPr marL="287338" indent="-6350" eaLnBrk="1" hangingPunct="1">
              <a:lnSpc>
                <a:spcPct val="90000"/>
              </a:lnSpc>
              <a:buFontTx/>
              <a:buNone/>
            </a:pPr>
            <a:r>
              <a:rPr lang="en-US" altLang="zh-CN" b="0" dirty="0"/>
              <a:t>        </a:t>
            </a:r>
            <a:r>
              <a:rPr lang="en-US" altLang="zh-CN" b="0" dirty="0">
                <a:ea typeface="楷体_GB2312" pitchFamily="49" charset="-122"/>
              </a:rPr>
              <a:t>T=</a:t>
            </a:r>
            <a:r>
              <a:rPr lang="en-US" altLang="zh-CN" b="0" dirty="0"/>
              <a:t>∑    </a:t>
            </a:r>
            <a:r>
              <a:rPr lang="en-US" altLang="en-US" b="0" dirty="0">
                <a:latin typeface="Arial" charset="0"/>
              </a:rPr>
              <a:t>·</a:t>
            </a:r>
            <a:r>
              <a:rPr lang="en-US" altLang="zh-CN" b="0" dirty="0">
                <a:ea typeface="楷体_GB2312" pitchFamily="49" charset="-122"/>
              </a:rPr>
              <a:t>C</a:t>
            </a:r>
            <a:r>
              <a:rPr lang="en-US" altLang="zh-CN" b="0" dirty="0">
                <a:latin typeface="Arial" charset="0"/>
              </a:rPr>
              <a:t>·</a:t>
            </a:r>
            <a:r>
              <a:rPr lang="en-US" altLang="zh-CN" b="0" dirty="0"/>
              <a:t>D</a:t>
            </a:r>
            <a:endParaRPr lang="zh-CN" altLang="en-US" b="0" dirty="0"/>
          </a:p>
        </p:txBody>
      </p:sp>
      <p:sp>
        <p:nvSpPr>
          <p:cNvPr id="9011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0116" name="Object 7"/>
          <p:cNvGraphicFramePr>
            <a:graphicFrameLocks noChangeAspect="1"/>
          </p:cNvGraphicFramePr>
          <p:nvPr>
            <p:extLst>
              <p:ext uri="{D42A27DB-BD31-4B8C-83A1-F6EECF244321}">
                <p14:modId xmlns:p14="http://schemas.microsoft.com/office/powerpoint/2010/main" val="1319834181"/>
              </p:ext>
            </p:extLst>
          </p:nvPr>
        </p:nvGraphicFramePr>
        <p:xfrm>
          <a:off x="1282700" y="1945358"/>
          <a:ext cx="360363" cy="338137"/>
        </p:xfrm>
        <a:graphic>
          <a:graphicData uri="http://schemas.openxmlformats.org/presentationml/2006/ole">
            <mc:AlternateContent xmlns:mc="http://schemas.openxmlformats.org/markup-compatibility/2006">
              <mc:Choice xmlns:v="urn:schemas-microsoft-com:vml" Requires="v">
                <p:oleObj name="Equation" r:id="rId3" imgW="152334" imgH="139639" progId="Equation.DSMT4">
                  <p:embed/>
                </p:oleObj>
              </mc:Choice>
              <mc:Fallback>
                <p:oleObj name="Equation" r:id="rId3"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1945358"/>
                        <a:ext cx="3603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Object 9"/>
          <p:cNvGraphicFramePr>
            <a:graphicFrameLocks noChangeAspect="1"/>
          </p:cNvGraphicFramePr>
          <p:nvPr>
            <p:extLst>
              <p:ext uri="{D42A27DB-BD31-4B8C-83A1-F6EECF244321}">
                <p14:modId xmlns:p14="http://schemas.microsoft.com/office/powerpoint/2010/main" val="582348346"/>
              </p:ext>
            </p:extLst>
          </p:nvPr>
        </p:nvGraphicFramePr>
        <p:xfrm>
          <a:off x="2097088" y="2373983"/>
          <a:ext cx="360362" cy="338137"/>
        </p:xfrm>
        <a:graphic>
          <a:graphicData uri="http://schemas.openxmlformats.org/presentationml/2006/ole">
            <mc:AlternateContent xmlns:mc="http://schemas.openxmlformats.org/markup-compatibility/2006">
              <mc:Choice xmlns:v="urn:schemas-microsoft-com:vml" Requires="v">
                <p:oleObj name="Equation" r:id="rId5" imgW="152334" imgH="139639" progId="Equation.DSMT4">
                  <p:embed/>
                </p:oleObj>
              </mc:Choice>
              <mc:Fallback>
                <p:oleObj name="Equation" r:id="rId5" imgW="152334" imgH="13963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8" y="2373983"/>
                        <a:ext cx="360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8" name="Object 10"/>
          <p:cNvGraphicFramePr>
            <a:graphicFrameLocks noChangeAspect="1"/>
          </p:cNvGraphicFramePr>
          <p:nvPr>
            <p:extLst>
              <p:ext uri="{D42A27DB-BD31-4B8C-83A1-F6EECF244321}">
                <p14:modId xmlns:p14="http://schemas.microsoft.com/office/powerpoint/2010/main" val="3175950772"/>
              </p:ext>
            </p:extLst>
          </p:nvPr>
        </p:nvGraphicFramePr>
        <p:xfrm>
          <a:off x="2051050" y="4248820"/>
          <a:ext cx="360363" cy="338138"/>
        </p:xfrm>
        <a:graphic>
          <a:graphicData uri="http://schemas.openxmlformats.org/presentationml/2006/ole">
            <mc:AlternateContent xmlns:mc="http://schemas.openxmlformats.org/markup-compatibility/2006">
              <mc:Choice xmlns:v="urn:schemas-microsoft-com:vml" Requires="v">
                <p:oleObj name="Equation" r:id="rId6" imgW="152334" imgH="139639" progId="Equation.DSMT4">
                  <p:embed/>
                </p:oleObj>
              </mc:Choice>
              <mc:Fallback>
                <p:oleObj name="Equation" r:id="rId6" imgW="152334" imgH="13963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248820"/>
                        <a:ext cx="360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b2-2"/>
          <p:cNvPicPr>
            <a:picLocks noChangeAspect="1" noChangeArrowheads="1"/>
          </p:cNvPicPr>
          <p:nvPr/>
        </p:nvPicPr>
        <p:blipFill>
          <a:blip r:embed="rId3" cstate="print">
            <a:extLst>
              <a:ext uri="{28A0092B-C50C-407E-A947-70E740481C1C}">
                <a14:useLocalDpi xmlns:a14="http://schemas.microsoft.com/office/drawing/2010/main" val="0"/>
              </a:ext>
            </a:extLst>
          </a:blip>
          <a:srcRect l="14178" r="16965"/>
          <a:stretch>
            <a:fillRect/>
          </a:stretch>
        </p:blipFill>
        <p:spPr bwMode="auto">
          <a:xfrm>
            <a:off x="323850" y="1557338"/>
            <a:ext cx="84963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71438" y="333375"/>
            <a:ext cx="88931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81000" indent="-381000" eaLnBrk="0" hangingPunct="0">
              <a:lnSpc>
                <a:spcPct val="125000"/>
              </a:lnSpc>
              <a:spcBef>
                <a:spcPct val="20000"/>
              </a:spcBef>
            </a:pPr>
            <a:r>
              <a:rPr lang="zh-CN" altLang="en-US" sz="2800">
                <a:solidFill>
                  <a:srgbClr val="FF0000"/>
                </a:solidFill>
                <a:latin typeface="华文中宋" pitchFamily="2" charset="-122"/>
                <a:ea typeface="华文中宋" pitchFamily="2" charset="-122"/>
              </a:rPr>
              <a:t>（</a:t>
            </a:r>
            <a:r>
              <a:rPr lang="en-US" altLang="zh-CN" sz="2800">
                <a:solidFill>
                  <a:srgbClr val="FF0000"/>
                </a:solidFill>
                <a:latin typeface="华文中宋" pitchFamily="2" charset="-122"/>
                <a:ea typeface="华文中宋" pitchFamily="2" charset="-122"/>
              </a:rPr>
              <a:t>5</a:t>
            </a:r>
            <a:r>
              <a:rPr lang="zh-CN" altLang="en-US" sz="2800">
                <a:solidFill>
                  <a:srgbClr val="FF0000"/>
                </a:solidFill>
                <a:latin typeface="华文中宋" pitchFamily="2" charset="-122"/>
                <a:ea typeface="华文中宋" pitchFamily="2" charset="-122"/>
              </a:rPr>
              <a:t>）法律可行性  </a:t>
            </a:r>
          </a:p>
          <a:p>
            <a:pPr marL="381000" indent="-381000">
              <a:lnSpc>
                <a:spcPct val="125000"/>
              </a:lnSpc>
              <a:spcBef>
                <a:spcPct val="20000"/>
              </a:spcBef>
            </a:pPr>
            <a:r>
              <a:rPr lang="zh-CN" altLang="en-US" sz="2000">
                <a:latin typeface="华文中宋" pitchFamily="2" charset="-122"/>
                <a:ea typeface="华文中宋" pitchFamily="2" charset="-122"/>
              </a:rPr>
              <a:t>      </a:t>
            </a:r>
            <a:r>
              <a:rPr lang="zh-CN" altLang="en-US" b="1"/>
              <a:t>新系统的开发是否会侵犯他人、集体或国家的利益，是否违反了国家的法律，并由此而承担法律责任。</a:t>
            </a:r>
          </a:p>
          <a:p>
            <a:pPr marL="381000" indent="-381000">
              <a:lnSpc>
                <a:spcPct val="125000"/>
              </a:lnSpc>
              <a:spcBef>
                <a:spcPct val="20000"/>
              </a:spcBef>
            </a:pPr>
            <a:r>
              <a:rPr lang="zh-CN" altLang="en-US" b="1"/>
              <a:t>     研究新系统的开发在社会上和政治上不会引起侵权、破坏，不会与法律相抵触等。</a:t>
            </a:r>
          </a:p>
          <a:p>
            <a:pPr marL="381000" indent="-381000">
              <a:lnSpc>
                <a:spcPct val="125000"/>
              </a:lnSpc>
              <a:spcBef>
                <a:spcPct val="20000"/>
              </a:spcBef>
            </a:pPr>
            <a:r>
              <a:rPr lang="zh-CN" altLang="en-US" b="1"/>
              <a:t>          分析在系统开发的全部过程中可能出现和涉及的法律问题，如合同、责任、知识产权、专利等问题。</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ChangeArrowheads="1"/>
          </p:cNvSpPr>
          <p:nvPr/>
        </p:nvSpPr>
        <p:spPr bwMode="auto">
          <a:xfrm>
            <a:off x="323850" y="1773238"/>
            <a:ext cx="8135938" cy="333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Tx/>
              <a:buChar char="•"/>
            </a:pPr>
            <a:r>
              <a:rPr lang="zh-CN" altLang="en-US" sz="2800" b="1" dirty="0">
                <a:solidFill>
                  <a:srgbClr val="000000"/>
                </a:solidFill>
              </a:rPr>
              <a:t>估计开发成本、运行费用和新系统将带来的经济效益</a:t>
            </a:r>
          </a:p>
          <a:p>
            <a:pPr eaLnBrk="0" hangingPunct="0">
              <a:spcBef>
                <a:spcPct val="20000"/>
              </a:spcBef>
              <a:buFontTx/>
              <a:buChar char="•"/>
            </a:pPr>
            <a:r>
              <a:rPr lang="zh-CN" altLang="en-US" sz="2800" b="1" dirty="0">
                <a:solidFill>
                  <a:srgbClr val="000000"/>
                </a:solidFill>
              </a:rPr>
              <a:t>运行费用取决于系统的操作费用</a:t>
            </a:r>
            <a:r>
              <a:rPr lang="en-US" altLang="zh-CN" sz="2800" b="1" dirty="0">
                <a:solidFill>
                  <a:srgbClr val="000000"/>
                </a:solidFill>
              </a:rPr>
              <a:t>(</a:t>
            </a:r>
            <a:r>
              <a:rPr lang="zh-CN" altLang="en-US" sz="2800" b="1" dirty="0">
                <a:solidFill>
                  <a:srgbClr val="000000"/>
                </a:solidFill>
              </a:rPr>
              <a:t>人员数、工作时间、损耗等</a:t>
            </a:r>
            <a:r>
              <a:rPr lang="en-US" altLang="zh-CN" sz="2800" b="1" dirty="0">
                <a:solidFill>
                  <a:srgbClr val="000000"/>
                </a:solidFill>
              </a:rPr>
              <a:t>)</a:t>
            </a:r>
            <a:r>
              <a:rPr lang="zh-CN" altLang="en-US" sz="2800" b="1" dirty="0">
                <a:solidFill>
                  <a:srgbClr val="000000"/>
                </a:solidFill>
              </a:rPr>
              <a:t>和维护费用</a:t>
            </a:r>
          </a:p>
          <a:p>
            <a:pPr eaLnBrk="0" hangingPunct="0">
              <a:spcBef>
                <a:spcPct val="20000"/>
              </a:spcBef>
              <a:buFontTx/>
              <a:buChar char="•"/>
            </a:pPr>
            <a:r>
              <a:rPr lang="zh-CN" altLang="en-US" sz="2800" b="1" dirty="0">
                <a:solidFill>
                  <a:srgbClr val="000000"/>
                </a:solidFill>
              </a:rPr>
              <a:t>系统的经济效益等于因使用新系统而</a:t>
            </a:r>
            <a:r>
              <a:rPr lang="zh-CN" altLang="en-US" sz="2800" b="1" dirty="0">
                <a:solidFill>
                  <a:srgbClr val="FF0000"/>
                </a:solidFill>
              </a:rPr>
              <a:t>增加的收入</a:t>
            </a:r>
            <a:r>
              <a:rPr lang="zh-CN" altLang="en-US" sz="2800" b="1" dirty="0">
                <a:solidFill>
                  <a:srgbClr val="000000"/>
                </a:solidFill>
              </a:rPr>
              <a:t>加上使用新系统可以</a:t>
            </a:r>
            <a:r>
              <a:rPr lang="zh-CN" altLang="en-US" sz="2800" b="1" dirty="0">
                <a:solidFill>
                  <a:srgbClr val="FF0000"/>
                </a:solidFill>
              </a:rPr>
              <a:t>节省的运行费用</a:t>
            </a:r>
            <a:r>
              <a:rPr lang="zh-CN" altLang="en-US" sz="2800" b="1" dirty="0">
                <a:solidFill>
                  <a:srgbClr val="000000"/>
                </a:solidFill>
              </a:rPr>
              <a:t>。</a:t>
            </a:r>
          </a:p>
          <a:p>
            <a:pPr eaLnBrk="0" hangingPunct="0">
              <a:spcBef>
                <a:spcPct val="20000"/>
              </a:spcBef>
              <a:buFontTx/>
              <a:buChar char="•"/>
            </a:pPr>
            <a:r>
              <a:rPr lang="zh-CN" altLang="en-US" sz="2800" b="1" dirty="0">
                <a:solidFill>
                  <a:srgbClr val="000000"/>
                </a:solidFill>
              </a:rPr>
              <a:t>总的效益和估计的软件寿命有关。</a:t>
            </a:r>
          </a:p>
        </p:txBody>
      </p:sp>
      <p:sp>
        <p:nvSpPr>
          <p:cNvPr id="92163" name="Rectangle 8"/>
          <p:cNvSpPr>
            <a:spLocks noChangeArrowheads="1"/>
          </p:cNvSpPr>
          <p:nvPr/>
        </p:nvSpPr>
        <p:spPr bwMode="auto">
          <a:xfrm>
            <a:off x="539750" y="692150"/>
            <a:ext cx="5414963" cy="747713"/>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300" b="1">
                <a:solidFill>
                  <a:srgbClr val="000000"/>
                </a:solidFill>
                <a:latin typeface="Comic Sans MS" pitchFamily="66" charset="0"/>
              </a:rPr>
              <a:t>2.</a:t>
            </a:r>
            <a:r>
              <a:rPr lang="zh-CN" altLang="en-US" sz="4300" b="1">
                <a:solidFill>
                  <a:srgbClr val="000000"/>
                </a:solidFill>
                <a:latin typeface="Comic Sans MS" pitchFamily="66" charset="0"/>
              </a:rPr>
              <a:t>成本</a:t>
            </a:r>
            <a:r>
              <a:rPr lang="en-US" altLang="zh-CN" sz="4300" b="1">
                <a:solidFill>
                  <a:srgbClr val="000000"/>
                </a:solidFill>
                <a:latin typeface="Comic Sans MS" pitchFamily="66" charset="0"/>
              </a:rPr>
              <a:t>/</a:t>
            </a:r>
            <a:r>
              <a:rPr lang="zh-CN" altLang="en-US" sz="4300" b="1">
                <a:solidFill>
                  <a:srgbClr val="000000"/>
                </a:solidFill>
                <a:latin typeface="Comic Sans MS" pitchFamily="66" charset="0"/>
              </a:rPr>
              <a:t>效益分析方法</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ChangeArrowheads="1"/>
          </p:cNvSpPr>
          <p:nvPr/>
        </p:nvSpPr>
        <p:spPr bwMode="auto">
          <a:xfrm>
            <a:off x="1835150" y="1557338"/>
            <a:ext cx="4572000" cy="331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66CC"/>
              </a:buClr>
              <a:buFont typeface="Wingdings" pitchFamily="2" charset="2"/>
              <a:buNone/>
            </a:pPr>
            <a:r>
              <a:rPr lang="zh-CN" altLang="en-US" sz="3200" dirty="0">
                <a:solidFill>
                  <a:srgbClr val="800000"/>
                </a:solidFill>
                <a:latin typeface="华文中宋" pitchFamily="2" charset="-122"/>
                <a:ea typeface="华文中宋" pitchFamily="2" charset="-122"/>
              </a:rPr>
              <a:t>四个重要的概念：</a:t>
            </a:r>
          </a:p>
          <a:p>
            <a:pPr>
              <a:spcBef>
                <a:spcPct val="20000"/>
              </a:spcBef>
              <a:buClr>
                <a:srgbClr val="FF66CC"/>
              </a:buClr>
              <a:buFont typeface="Wingdings" pitchFamily="2" charset="2"/>
              <a:buNone/>
            </a:pPr>
            <a:r>
              <a:rPr lang="en-US" altLang="zh-CN" sz="3200" dirty="0">
                <a:solidFill>
                  <a:srgbClr val="FF9933"/>
                </a:solidFill>
                <a:latin typeface="华文中宋" pitchFamily="2" charset="-122"/>
                <a:ea typeface="华文中宋" pitchFamily="2" charset="-122"/>
              </a:rPr>
              <a:t>       </a:t>
            </a:r>
            <a:r>
              <a:rPr lang="zh-CN" altLang="en-US" sz="2800" dirty="0">
                <a:solidFill>
                  <a:schemeClr val="accent1">
                    <a:lumMod val="60000"/>
                    <a:lumOff val="40000"/>
                  </a:schemeClr>
                </a:solidFill>
                <a:latin typeface="华文中宋" pitchFamily="2" charset="-122"/>
                <a:ea typeface="华文中宋" pitchFamily="2" charset="-122"/>
              </a:rPr>
              <a:t>货币的时间价值</a:t>
            </a:r>
            <a:r>
              <a:rPr lang="zh-CN" altLang="en-US" sz="3200" dirty="0">
                <a:solidFill>
                  <a:schemeClr val="accent1">
                    <a:lumMod val="60000"/>
                    <a:lumOff val="40000"/>
                  </a:schemeClr>
                </a:solidFill>
                <a:latin typeface="华文中宋" pitchFamily="2" charset="-122"/>
                <a:ea typeface="华文中宋" pitchFamily="2" charset="-122"/>
              </a:rPr>
              <a:t> </a:t>
            </a:r>
          </a:p>
          <a:p>
            <a:pPr>
              <a:spcBef>
                <a:spcPct val="20000"/>
              </a:spcBef>
              <a:buClr>
                <a:srgbClr val="FF66CC"/>
              </a:buClr>
              <a:buFont typeface="Wingdings" pitchFamily="2" charset="2"/>
              <a:buNone/>
            </a:pPr>
            <a:r>
              <a:rPr lang="zh-CN" altLang="en-US" sz="3200" dirty="0">
                <a:solidFill>
                  <a:schemeClr val="accent1">
                    <a:lumMod val="60000"/>
                    <a:lumOff val="40000"/>
                  </a:schemeClr>
                </a:solidFill>
                <a:latin typeface="华文中宋" pitchFamily="2" charset="-122"/>
                <a:ea typeface="华文中宋" pitchFamily="2" charset="-122"/>
              </a:rPr>
              <a:t>       </a:t>
            </a:r>
            <a:r>
              <a:rPr lang="zh-CN" altLang="en-US" sz="2800" dirty="0">
                <a:solidFill>
                  <a:schemeClr val="accent1">
                    <a:lumMod val="60000"/>
                    <a:lumOff val="40000"/>
                  </a:schemeClr>
                </a:solidFill>
                <a:latin typeface="华文中宋" pitchFamily="2" charset="-122"/>
                <a:ea typeface="华文中宋" pitchFamily="2" charset="-122"/>
              </a:rPr>
              <a:t>投资回收期</a:t>
            </a:r>
          </a:p>
          <a:p>
            <a:pPr>
              <a:spcBef>
                <a:spcPct val="20000"/>
              </a:spcBef>
              <a:buClr>
                <a:srgbClr val="FF66CC"/>
              </a:buClr>
              <a:buFont typeface="Wingdings" pitchFamily="2" charset="2"/>
              <a:buNone/>
            </a:pPr>
            <a:r>
              <a:rPr lang="zh-CN" altLang="en-US" sz="2800" dirty="0">
                <a:solidFill>
                  <a:schemeClr val="accent1">
                    <a:lumMod val="60000"/>
                    <a:lumOff val="40000"/>
                  </a:schemeClr>
                </a:solidFill>
                <a:latin typeface="华文中宋" pitchFamily="2" charset="-122"/>
                <a:ea typeface="华文中宋" pitchFamily="2" charset="-122"/>
              </a:rPr>
              <a:t>        纯收入</a:t>
            </a:r>
            <a:endParaRPr lang="en-US" altLang="zh-CN" sz="2800" dirty="0">
              <a:solidFill>
                <a:schemeClr val="accent1">
                  <a:lumMod val="60000"/>
                  <a:lumOff val="40000"/>
                </a:schemeClr>
              </a:solidFill>
              <a:latin typeface="华文中宋" pitchFamily="2" charset="-122"/>
              <a:ea typeface="华文中宋" pitchFamily="2" charset="-122"/>
            </a:endParaRPr>
          </a:p>
          <a:p>
            <a:pPr>
              <a:spcBef>
                <a:spcPct val="20000"/>
              </a:spcBef>
              <a:buClr>
                <a:srgbClr val="FF66CC"/>
              </a:buClr>
              <a:buFont typeface="Wingdings" pitchFamily="2" charset="2"/>
              <a:buNone/>
            </a:pPr>
            <a:r>
              <a:rPr lang="en-US" altLang="zh-CN" sz="2800" dirty="0">
                <a:solidFill>
                  <a:schemeClr val="accent1">
                    <a:lumMod val="60000"/>
                    <a:lumOff val="40000"/>
                  </a:schemeClr>
                </a:solidFill>
                <a:latin typeface="华文中宋" pitchFamily="2" charset="-122"/>
                <a:ea typeface="华文中宋" pitchFamily="2" charset="-122"/>
              </a:rPr>
              <a:t>        </a:t>
            </a:r>
            <a:r>
              <a:rPr lang="zh-CN" altLang="en-US" sz="2800" dirty="0">
                <a:solidFill>
                  <a:schemeClr val="accent1">
                    <a:lumMod val="60000"/>
                    <a:lumOff val="40000"/>
                  </a:schemeClr>
                </a:solidFill>
                <a:latin typeface="华文中宋" pitchFamily="2" charset="-122"/>
                <a:ea typeface="华文中宋" pitchFamily="2" charset="-122"/>
              </a:rPr>
              <a:t>投资回收率</a:t>
            </a:r>
            <a:endParaRPr lang="en-US" altLang="zh-CN" sz="2800" dirty="0">
              <a:solidFill>
                <a:schemeClr val="accent1">
                  <a:lumMod val="60000"/>
                  <a:lumOff val="40000"/>
                </a:schemeClr>
              </a:solidFill>
              <a:latin typeface="华文中宋" pitchFamily="2" charset="-122"/>
              <a:ea typeface="华文中宋" pitchFamily="2" charset="-122"/>
            </a:endParaRPr>
          </a:p>
          <a:p>
            <a:pPr>
              <a:spcBef>
                <a:spcPct val="20000"/>
              </a:spcBef>
              <a:buClr>
                <a:srgbClr val="FF66CC"/>
              </a:buClr>
              <a:buFont typeface="Wingdings" pitchFamily="2" charset="2"/>
              <a:buNone/>
            </a:pPr>
            <a:endParaRPr lang="zh-CN" altLang="en-US" sz="2800" dirty="0">
              <a:latin typeface="华文中宋" pitchFamily="2" charset="-122"/>
              <a:ea typeface="华文中宋"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subTitle" idx="4294967295"/>
          </p:nvPr>
        </p:nvSpPr>
        <p:spPr bwMode="auto">
          <a:xfrm>
            <a:off x="107950" y="549275"/>
            <a:ext cx="9036050" cy="576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4388" indent="-533400" eaLnBrk="1" hangingPunct="1">
              <a:buFontTx/>
              <a:buNone/>
            </a:pPr>
            <a:r>
              <a:rPr lang="zh-CN" altLang="en-US" b="0">
                <a:solidFill>
                  <a:srgbClr val="800000"/>
                </a:solidFill>
                <a:latin typeface="华文中宋" pitchFamily="2" charset="-122"/>
                <a:ea typeface="华文中宋" pitchFamily="2" charset="-122"/>
              </a:rPr>
              <a:t>（一）货币的时间价值</a:t>
            </a:r>
            <a:endParaRPr lang="zh-CN" altLang="en-US" b="0">
              <a:latin typeface="华文中宋" pitchFamily="2" charset="-122"/>
              <a:ea typeface="华文中宋" pitchFamily="2" charset="-122"/>
            </a:endParaRPr>
          </a:p>
        </p:txBody>
      </p:sp>
      <p:sp>
        <p:nvSpPr>
          <p:cNvPr id="399367" name="Rectangle 7"/>
          <p:cNvSpPr>
            <a:spLocks noChangeArrowheads="1"/>
          </p:cNvSpPr>
          <p:nvPr/>
        </p:nvSpPr>
        <p:spPr bwMode="auto">
          <a:xfrm>
            <a:off x="539750" y="1268413"/>
            <a:ext cx="7696200" cy="4465637"/>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61913" eaLnBrk="0" hangingPunct="0">
              <a:lnSpc>
                <a:spcPct val="115000"/>
              </a:lnSpc>
              <a:spcBef>
                <a:spcPct val="20000"/>
              </a:spcBef>
              <a:buFontTx/>
              <a:buChar char="•"/>
              <a:defRPr/>
            </a:pPr>
            <a:r>
              <a:rPr lang="zh-CN" altLang="en-US" sz="2800" b="1">
                <a:solidFill>
                  <a:srgbClr val="000000"/>
                </a:solidFill>
              </a:rPr>
              <a:t>比较新系统的开发成本（当前）和经济效益（未来）</a:t>
            </a:r>
          </a:p>
          <a:p>
            <a:pPr marL="342900" indent="-61913" eaLnBrk="0" hangingPunct="0">
              <a:lnSpc>
                <a:spcPct val="115000"/>
              </a:lnSpc>
              <a:spcBef>
                <a:spcPct val="20000"/>
              </a:spcBef>
              <a:buFontTx/>
              <a:buChar char="•"/>
              <a:defRPr/>
            </a:pPr>
            <a:r>
              <a:rPr lang="zh-CN" altLang="en-US" sz="2800" b="1">
                <a:solidFill>
                  <a:srgbClr val="000000"/>
                </a:solidFill>
              </a:rPr>
              <a:t>用利率的形式表示货币的时间价值。</a:t>
            </a:r>
          </a:p>
          <a:p>
            <a:pPr marL="742950" lvl="1" indent="-285750" eaLnBrk="0" hangingPunct="0">
              <a:lnSpc>
                <a:spcPct val="115000"/>
              </a:lnSpc>
              <a:spcBef>
                <a:spcPct val="20000"/>
              </a:spcBef>
              <a:buFontTx/>
              <a:buChar char="–"/>
              <a:defRPr/>
            </a:pPr>
            <a:r>
              <a:rPr lang="zh-CN" altLang="en-US" b="1">
                <a:solidFill>
                  <a:srgbClr val="800000"/>
                </a:solidFill>
              </a:rPr>
              <a:t>假设年利率为</a:t>
            </a:r>
            <a:r>
              <a:rPr lang="en-US" altLang="zh-CN" b="1">
                <a:solidFill>
                  <a:srgbClr val="800000"/>
                </a:solidFill>
              </a:rPr>
              <a:t>i</a:t>
            </a:r>
            <a:r>
              <a:rPr lang="zh-CN" altLang="en-US" b="1">
                <a:solidFill>
                  <a:srgbClr val="800000"/>
                </a:solidFill>
              </a:rPr>
              <a:t>，若现在存入</a:t>
            </a:r>
            <a:r>
              <a:rPr lang="en-US" altLang="zh-CN" b="1">
                <a:solidFill>
                  <a:srgbClr val="800000"/>
                </a:solidFill>
              </a:rPr>
              <a:t>P</a:t>
            </a:r>
            <a:r>
              <a:rPr lang="zh-CN" altLang="en-US" b="1">
                <a:solidFill>
                  <a:srgbClr val="800000"/>
                </a:solidFill>
              </a:rPr>
              <a:t>元，则</a:t>
            </a:r>
            <a:r>
              <a:rPr lang="en-US" altLang="zh-CN" b="1">
                <a:solidFill>
                  <a:srgbClr val="800000"/>
                </a:solidFill>
              </a:rPr>
              <a:t>n</a:t>
            </a:r>
            <a:r>
              <a:rPr lang="zh-CN" altLang="en-US" b="1">
                <a:solidFill>
                  <a:srgbClr val="800000"/>
                </a:solidFill>
              </a:rPr>
              <a:t>年后可以得到的钱数为：</a:t>
            </a:r>
          </a:p>
          <a:p>
            <a:pPr marL="742950" lvl="1" indent="-285750" eaLnBrk="0" hangingPunct="0">
              <a:lnSpc>
                <a:spcPct val="115000"/>
              </a:lnSpc>
              <a:spcBef>
                <a:spcPct val="20000"/>
              </a:spcBef>
              <a:defRPr/>
            </a:pPr>
            <a:r>
              <a:rPr lang="en-US" altLang="zh-CN" b="1">
                <a:solidFill>
                  <a:srgbClr val="800000"/>
                </a:solidFill>
              </a:rPr>
              <a:t>            F=P(1+i)</a:t>
            </a:r>
            <a:r>
              <a:rPr lang="en-US" altLang="zh-CN" b="1" baseline="30000">
                <a:solidFill>
                  <a:srgbClr val="800000"/>
                </a:solidFill>
              </a:rPr>
              <a:t>n</a:t>
            </a:r>
          </a:p>
          <a:p>
            <a:pPr marL="742950" lvl="1" indent="-285750" eaLnBrk="0" hangingPunct="0">
              <a:lnSpc>
                <a:spcPct val="115000"/>
              </a:lnSpc>
              <a:spcBef>
                <a:spcPct val="20000"/>
              </a:spcBef>
              <a:defRPr/>
            </a:pPr>
            <a:r>
              <a:rPr lang="zh-CN" altLang="en-US" b="1"/>
              <a:t>    这也就是</a:t>
            </a:r>
            <a:r>
              <a:rPr lang="en-US" altLang="zh-CN" b="1"/>
              <a:t>P</a:t>
            </a:r>
            <a:r>
              <a:rPr lang="zh-CN" altLang="en-US" b="1"/>
              <a:t>元钱在</a:t>
            </a:r>
            <a:r>
              <a:rPr lang="en-US" altLang="zh-CN" b="1"/>
              <a:t>n</a:t>
            </a:r>
            <a:r>
              <a:rPr lang="zh-CN" altLang="en-US" b="1"/>
              <a:t>年后的价值。</a:t>
            </a:r>
            <a:endParaRPr lang="en-US" altLang="zh-CN" b="1"/>
          </a:p>
          <a:p>
            <a:pPr marL="742950" lvl="1" indent="-285750" eaLnBrk="0" hangingPunct="0">
              <a:lnSpc>
                <a:spcPct val="115000"/>
              </a:lnSpc>
              <a:spcBef>
                <a:spcPct val="20000"/>
              </a:spcBef>
              <a:buFontTx/>
              <a:buChar char="–"/>
              <a:defRPr/>
            </a:pPr>
            <a:r>
              <a:rPr lang="zh-CN" altLang="en-US" b="1">
                <a:solidFill>
                  <a:srgbClr val="800000"/>
                </a:solidFill>
              </a:rPr>
              <a:t>反之，</a:t>
            </a:r>
            <a:r>
              <a:rPr lang="en-US" altLang="zh-CN" b="1">
                <a:solidFill>
                  <a:srgbClr val="703DFF"/>
                </a:solidFill>
              </a:rPr>
              <a:t>n</a:t>
            </a:r>
            <a:r>
              <a:rPr lang="zh-CN" altLang="en-US" b="1">
                <a:solidFill>
                  <a:srgbClr val="703DFF"/>
                </a:solidFill>
              </a:rPr>
              <a:t>年后收入</a:t>
            </a:r>
            <a:r>
              <a:rPr lang="en-US" altLang="zh-CN" b="1">
                <a:solidFill>
                  <a:srgbClr val="703DFF"/>
                </a:solidFill>
              </a:rPr>
              <a:t>F</a:t>
            </a:r>
            <a:r>
              <a:rPr lang="zh-CN" altLang="en-US" b="1">
                <a:solidFill>
                  <a:srgbClr val="703DFF"/>
                </a:solidFill>
              </a:rPr>
              <a:t>元钱的现在价值是</a:t>
            </a:r>
            <a:r>
              <a:rPr lang="en-US" altLang="zh-CN" b="1">
                <a:solidFill>
                  <a:srgbClr val="00B200"/>
                </a:solidFill>
                <a:effectLst>
                  <a:outerShdw blurRad="38100" dist="38100" dir="2700000" algn="tl">
                    <a:srgbClr val="C0C0C0"/>
                  </a:outerShdw>
                </a:effectLst>
              </a:rPr>
              <a:t>P=F/(1+i)</a:t>
            </a:r>
            <a:r>
              <a:rPr lang="en-US" altLang="zh-CN" b="1" baseline="30000">
                <a:solidFill>
                  <a:srgbClr val="00B200"/>
                </a:solidFill>
                <a:effectLst>
                  <a:outerShdw blurRad="38100" dist="38100" dir="2700000" algn="tl">
                    <a:srgbClr val="C0C0C0"/>
                  </a:outerShdw>
                </a:effectLst>
              </a:rPr>
              <a:t>n</a:t>
            </a:r>
            <a:endParaRPr lang="zh-CN" altLang="en-US" b="1">
              <a:solidFill>
                <a:srgbClr val="703DF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ChangeArrowheads="1"/>
          </p:cNvSpPr>
          <p:nvPr/>
        </p:nvSpPr>
        <p:spPr bwMode="auto">
          <a:xfrm>
            <a:off x="468313" y="765175"/>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spcAft>
                <a:spcPct val="40000"/>
              </a:spcAft>
            </a:pPr>
            <a:r>
              <a:rPr lang="zh-CN" altLang="en-US" sz="2800">
                <a:solidFill>
                  <a:srgbClr val="800000"/>
                </a:solidFill>
                <a:latin typeface="华文中宋" pitchFamily="2" charset="-122"/>
                <a:ea typeface="华文中宋" pitchFamily="2" charset="-122"/>
              </a:rPr>
              <a:t>（二）纯收入</a:t>
            </a:r>
            <a:endParaRPr lang="zh-CN" altLang="en-US" sz="2800">
              <a:latin typeface="华文中宋" pitchFamily="2" charset="-122"/>
              <a:ea typeface="华文中宋" pitchFamily="2" charset="-122"/>
            </a:endParaRPr>
          </a:p>
        </p:txBody>
      </p:sp>
      <p:sp>
        <p:nvSpPr>
          <p:cNvPr id="95235" name="Rectangle 7"/>
          <p:cNvSpPr>
            <a:spLocks noGrp="1" noChangeArrowheads="1"/>
          </p:cNvSpPr>
          <p:nvPr>
            <p:ph type="body" idx="4294967295"/>
          </p:nvPr>
        </p:nvSpPr>
        <p:spPr bwMode="auto">
          <a:xfrm>
            <a:off x="684213" y="2205038"/>
            <a:ext cx="7696200" cy="1655762"/>
          </a:xfrm>
          <a:prstGeom prst="rect">
            <a:avLst/>
          </a:prstGeom>
          <a:noFill/>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1913"/>
            <a:r>
              <a:rPr lang="zh-CN" altLang="en-US" dirty="0">
                <a:solidFill>
                  <a:srgbClr val="000000"/>
                </a:solidFill>
              </a:rPr>
              <a:t>在整个生命周期之内系统的累计经济效益</a:t>
            </a:r>
            <a:r>
              <a:rPr lang="en-US" altLang="zh-CN" dirty="0">
                <a:solidFill>
                  <a:srgbClr val="000000"/>
                </a:solidFill>
              </a:rPr>
              <a:t>(</a:t>
            </a:r>
            <a:r>
              <a:rPr lang="zh-CN" altLang="en-US" dirty="0">
                <a:solidFill>
                  <a:srgbClr val="000000"/>
                </a:solidFill>
              </a:rPr>
              <a:t>折合成现在值</a:t>
            </a:r>
            <a:r>
              <a:rPr lang="en-US" altLang="zh-CN" dirty="0">
                <a:solidFill>
                  <a:srgbClr val="000000"/>
                </a:solidFill>
              </a:rPr>
              <a:t>)</a:t>
            </a:r>
            <a:r>
              <a:rPr lang="zh-CN" altLang="en-US" dirty="0">
                <a:solidFill>
                  <a:srgbClr val="000000"/>
                </a:solidFill>
              </a:rPr>
              <a:t>与投资之差。</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ChangeArrowheads="1"/>
          </p:cNvSpPr>
          <p:nvPr/>
        </p:nvSpPr>
        <p:spPr bwMode="auto">
          <a:xfrm>
            <a:off x="611188" y="1268413"/>
            <a:ext cx="8353425"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FontTx/>
              <a:buChar char="•"/>
            </a:pPr>
            <a:r>
              <a:rPr lang="zh-CN" altLang="en-US" sz="2800" b="1">
                <a:solidFill>
                  <a:srgbClr val="000000"/>
                </a:solidFill>
              </a:rPr>
              <a:t>用来衡量一项开发工程的价值</a:t>
            </a:r>
          </a:p>
          <a:p>
            <a:pPr eaLnBrk="0" hangingPunct="0">
              <a:spcBef>
                <a:spcPct val="20000"/>
              </a:spcBef>
              <a:buFontTx/>
              <a:buChar char="•"/>
            </a:pPr>
            <a:r>
              <a:rPr lang="zh-CN" altLang="en-US" sz="2800" b="1">
                <a:solidFill>
                  <a:srgbClr val="000000"/>
                </a:solidFill>
              </a:rPr>
              <a:t>是使累计的经济效益等于最初投资所需要的时间</a:t>
            </a:r>
          </a:p>
          <a:p>
            <a:pPr eaLnBrk="0" hangingPunct="0">
              <a:spcBef>
                <a:spcPct val="20000"/>
              </a:spcBef>
              <a:buFontTx/>
              <a:buChar char="•"/>
            </a:pPr>
            <a:r>
              <a:rPr lang="zh-CN" altLang="en-US" sz="2800" b="1">
                <a:solidFill>
                  <a:srgbClr val="000000"/>
                </a:solidFill>
              </a:rPr>
              <a:t>投资回收期越短就能越快获得利润，</a:t>
            </a:r>
            <a:r>
              <a:rPr lang="zh-CN" altLang="en-US" sz="2800">
                <a:latin typeface="华文中宋" pitchFamily="2" charset="-122"/>
                <a:ea typeface="华文中宋" pitchFamily="2" charset="-122"/>
              </a:rPr>
              <a:t>也就越值得投资。</a:t>
            </a:r>
            <a:endParaRPr lang="zh-CN" altLang="en-US" sz="2800" b="1">
              <a:solidFill>
                <a:srgbClr val="000000"/>
              </a:solidFill>
            </a:endParaRPr>
          </a:p>
          <a:p>
            <a:pPr eaLnBrk="0" hangingPunct="0">
              <a:spcBef>
                <a:spcPct val="20000"/>
              </a:spcBef>
              <a:buFontTx/>
              <a:buChar char="•"/>
            </a:pPr>
            <a:r>
              <a:rPr lang="zh-CN" altLang="en-US" sz="2800" b="1">
                <a:solidFill>
                  <a:srgbClr val="000000"/>
                </a:solidFill>
              </a:rPr>
              <a:t>是一项经济指标</a:t>
            </a:r>
          </a:p>
        </p:txBody>
      </p:sp>
      <p:sp>
        <p:nvSpPr>
          <p:cNvPr id="96259" name="Rectangle 9"/>
          <p:cNvSpPr>
            <a:spLocks noChangeArrowheads="1"/>
          </p:cNvSpPr>
          <p:nvPr/>
        </p:nvSpPr>
        <p:spPr bwMode="auto">
          <a:xfrm>
            <a:off x="468313" y="549275"/>
            <a:ext cx="3309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800">
                <a:solidFill>
                  <a:srgbClr val="800000"/>
                </a:solidFill>
                <a:latin typeface="华文中宋" pitchFamily="2" charset="-122"/>
                <a:ea typeface="华文中宋" pitchFamily="2" charset="-122"/>
              </a:rPr>
              <a:t>（三）投资回收期</a:t>
            </a:r>
          </a:p>
        </p:txBody>
      </p:sp>
      <p:sp>
        <p:nvSpPr>
          <p:cNvPr id="96260" name="Rectangle 11"/>
          <p:cNvSpPr>
            <a:spLocks noChangeArrowheads="1"/>
          </p:cNvSpPr>
          <p:nvPr/>
        </p:nvSpPr>
        <p:spPr bwMode="auto">
          <a:xfrm>
            <a:off x="250825" y="4044950"/>
            <a:ext cx="82819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en-US" altLang="zh-CN">
                <a:solidFill>
                  <a:schemeClr val="accent2"/>
                </a:solidFill>
                <a:latin typeface="华文中宋" pitchFamily="2" charset="-122"/>
                <a:ea typeface="华文中宋" pitchFamily="2" charset="-122"/>
              </a:rPr>
              <a:t>Pt=[</a:t>
            </a:r>
            <a:r>
              <a:rPr kumimoji="1" lang="zh-CN" altLang="en-US">
                <a:solidFill>
                  <a:schemeClr val="accent2"/>
                </a:solidFill>
                <a:latin typeface="华文中宋" pitchFamily="2" charset="-122"/>
                <a:ea typeface="华文中宋" pitchFamily="2" charset="-122"/>
              </a:rPr>
              <a:t>净现金流量现值累计开始出现正值的年份</a:t>
            </a:r>
            <a:r>
              <a:rPr kumimoji="1" lang="en-US" altLang="zh-CN">
                <a:solidFill>
                  <a:schemeClr val="accent2"/>
                </a:solidFill>
                <a:latin typeface="华文中宋" pitchFamily="2" charset="-122"/>
                <a:ea typeface="华文中宋" pitchFamily="2" charset="-122"/>
              </a:rPr>
              <a:t>]–1+[</a:t>
            </a:r>
            <a:r>
              <a:rPr kumimoji="1" lang="zh-CN" altLang="en-US">
                <a:solidFill>
                  <a:schemeClr val="accent2"/>
                </a:solidFill>
                <a:latin typeface="华文中宋" pitchFamily="2" charset="-122"/>
                <a:ea typeface="华文中宋" pitchFamily="2" charset="-122"/>
              </a:rPr>
              <a:t>上年净现金流量现值累计的绝对值</a:t>
            </a:r>
            <a:r>
              <a:rPr kumimoji="1" lang="en-US" altLang="zh-CN">
                <a:solidFill>
                  <a:schemeClr val="accent2"/>
                </a:solidFill>
                <a:latin typeface="华文中宋" pitchFamily="2" charset="-122"/>
                <a:ea typeface="华文中宋" pitchFamily="2" charset="-122"/>
              </a:rPr>
              <a:t>/</a:t>
            </a:r>
            <a:r>
              <a:rPr kumimoji="1" lang="zh-CN" altLang="en-US">
                <a:solidFill>
                  <a:schemeClr val="accent2"/>
                </a:solidFill>
                <a:latin typeface="华文中宋" pitchFamily="2" charset="-122"/>
                <a:ea typeface="华文中宋" pitchFamily="2" charset="-122"/>
              </a:rPr>
              <a:t>当年净现金流量现值</a:t>
            </a:r>
            <a:r>
              <a:rPr kumimoji="1" lang="en-US" altLang="zh-CN">
                <a:solidFill>
                  <a:schemeClr val="accent2"/>
                </a:solidFill>
                <a:latin typeface="华文中宋" pitchFamily="2" charset="-122"/>
                <a:ea typeface="华文中宋" pitchFamily="2" charset="-122"/>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subTitle" idx="4294967295"/>
          </p:nvPr>
        </p:nvSpPr>
        <p:spPr bwMode="auto">
          <a:xfrm>
            <a:off x="250825" y="620713"/>
            <a:ext cx="8610600" cy="3384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6350" eaLnBrk="1" hangingPunct="1">
              <a:buFontTx/>
              <a:buNone/>
            </a:pPr>
            <a:r>
              <a:rPr lang="zh-CN" altLang="en-US" sz="3200" b="0" dirty="0">
                <a:solidFill>
                  <a:srgbClr val="800000"/>
                </a:solidFill>
                <a:latin typeface="华文中宋" pitchFamily="2" charset="-122"/>
                <a:ea typeface="华文中宋" pitchFamily="2" charset="-122"/>
              </a:rPr>
              <a:t>（四）投资回收率</a:t>
            </a:r>
          </a:p>
          <a:p>
            <a:pPr marL="287338" indent="-6350" eaLnBrk="1" hangingPunct="1">
              <a:lnSpc>
                <a:spcPct val="120000"/>
              </a:lnSpc>
              <a:buFontTx/>
              <a:buNone/>
            </a:pPr>
            <a:r>
              <a:rPr lang="zh-CN" altLang="en-US" sz="3200" b="0" dirty="0">
                <a:latin typeface="华文中宋" pitchFamily="2" charset="-122"/>
                <a:ea typeface="华文中宋" pitchFamily="2" charset="-122"/>
              </a:rPr>
              <a:t>    </a:t>
            </a:r>
            <a:r>
              <a:rPr lang="zh-CN" altLang="en-US" b="0" dirty="0">
                <a:latin typeface="华文中宋" pitchFamily="2" charset="-122"/>
                <a:ea typeface="华文中宋" pitchFamily="2" charset="-122"/>
              </a:rPr>
              <a:t>类似于把资金存入银行或贷给其它企业能够获得利息，通常用年利率衡量利息多少，这就叫投资回收率。如果投资回收率等于银行的年利率，则此系统没有必要开发，只有投资回收率大于年利率时，才考虑开发问题。</a:t>
            </a:r>
            <a:endParaRPr lang="zh-CN" altLang="en-US" sz="3200" b="0" dirty="0">
              <a:latin typeface="华文中宋" pitchFamily="2" charset="-122"/>
              <a:ea typeface="华文中宋" pitchFamily="2" charset="-122"/>
            </a:endParaRPr>
          </a:p>
        </p:txBody>
      </p:sp>
      <p:sp>
        <p:nvSpPr>
          <p:cNvPr id="401413" name="Rectangle 5"/>
          <p:cNvSpPr>
            <a:spLocks noChangeArrowheads="1"/>
          </p:cNvSpPr>
          <p:nvPr/>
        </p:nvSpPr>
        <p:spPr bwMode="auto">
          <a:xfrm>
            <a:off x="827088" y="4292600"/>
            <a:ext cx="7696200" cy="1223963"/>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61913" eaLnBrk="0" hangingPunct="0">
              <a:spcBef>
                <a:spcPct val="20000"/>
              </a:spcBef>
              <a:buChar char="•"/>
              <a:defRPr sz="2800" b="1">
                <a:solidFill>
                  <a:schemeClr val="tx1"/>
                </a:solidFill>
                <a:latin typeface="Times New Roman" pitchFamily="18" charset="0"/>
                <a:ea typeface="宋体" pitchFamily="2" charset="-122"/>
              </a:defRPr>
            </a:lvl1pPr>
            <a:lvl2pPr marL="742950" indent="-285750" eaLnBrk="0" hangingPunct="0">
              <a:spcBef>
                <a:spcPct val="20000"/>
              </a:spcBef>
              <a:buChar char="–"/>
              <a:defRPr sz="2800" b="1">
                <a:solidFill>
                  <a:schemeClr val="tx1"/>
                </a:solidFill>
                <a:latin typeface="Times New Roman" pitchFamily="18" charset="0"/>
                <a:ea typeface="宋体" pitchFamily="2" charset="-122"/>
              </a:defRPr>
            </a:lvl2pPr>
            <a:lvl3pPr marL="1143000" indent="-228600" eaLnBrk="0" hangingPunct="0">
              <a:spcBef>
                <a:spcPct val="20000"/>
              </a:spcBef>
              <a:buChar char="•"/>
              <a:defRPr sz="2800" b="1">
                <a:solidFill>
                  <a:schemeClr val="tx1"/>
                </a:solidFill>
                <a:latin typeface="Times New Roman" pitchFamily="18" charset="0"/>
                <a:ea typeface="宋体" pitchFamily="2" charset="-122"/>
              </a:defRPr>
            </a:lvl3pPr>
            <a:lvl4pPr marL="1600200" indent="-228600" eaLnBrk="0" hangingPunct="0">
              <a:spcBef>
                <a:spcPct val="20000"/>
              </a:spcBef>
              <a:buChar char="–"/>
              <a:defRPr sz="2800" b="1">
                <a:solidFill>
                  <a:schemeClr val="tx1"/>
                </a:solidFill>
                <a:latin typeface="Times New Roman" pitchFamily="18" charset="0"/>
                <a:ea typeface="宋体" pitchFamily="2" charset="-122"/>
              </a:defRPr>
            </a:lvl4pPr>
            <a:lvl5pPr marL="2057400" indent="-228600" eaLnBrk="0" hangingPunct="0">
              <a:spcBef>
                <a:spcPct val="20000"/>
              </a:spcBef>
              <a:buChar char="»"/>
              <a:defRPr sz="2800"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800"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800"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800"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800" b="1">
                <a:solidFill>
                  <a:schemeClr val="tx1"/>
                </a:solidFill>
                <a:latin typeface="Times New Roman" pitchFamily="18" charset="0"/>
                <a:ea typeface="宋体" pitchFamily="2" charset="-122"/>
              </a:defRPr>
            </a:lvl9pPr>
          </a:lstStyle>
          <a:p>
            <a:r>
              <a:rPr lang="zh-CN" altLang="en-US">
                <a:solidFill>
                  <a:srgbClr val="000000"/>
                </a:solidFill>
              </a:rPr>
              <a:t>衡量投资效益的大小</a:t>
            </a:r>
          </a:p>
          <a:p>
            <a:r>
              <a:rPr lang="zh-CN" altLang="en-US">
                <a:solidFill>
                  <a:srgbClr val="000000"/>
                </a:solidFill>
              </a:rPr>
              <a:t>通常和年利率相比较，衡量经济效益</a:t>
            </a:r>
            <a:endParaRPr lang="en-US" altLang="zh-CN">
              <a:solidFill>
                <a:srgbClr val="000000"/>
              </a:solidFill>
            </a:endParaRPr>
          </a:p>
        </p:txBody>
      </p:sp>
    </p:spTree>
    <p:extLst>
      <p:ext uri="{BB962C8B-B14F-4D97-AF65-F5344CB8AC3E}">
        <p14:creationId xmlns:p14="http://schemas.microsoft.com/office/powerpoint/2010/main" val="33958913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701596"/>
            <a:ext cx="8712968" cy="3247684"/>
          </a:xfrm>
          <a:prstGeom prst="rect">
            <a:avLst/>
          </a:prstGeom>
        </p:spPr>
        <p:txBody>
          <a:bodyPr wrap="square">
            <a:spAutoFit/>
          </a:bodyPr>
          <a:lstStyle/>
          <a:p>
            <a:pPr>
              <a:lnSpc>
                <a:spcPct val="150000"/>
              </a:lnSpc>
            </a:pPr>
            <a:r>
              <a:rPr lang="zh-CN" altLang="en-US" sz="2800" dirty="0">
                <a:latin typeface="华文中宋" pitchFamily="2" charset="-122"/>
                <a:ea typeface="华文中宋" pitchFamily="2" charset="-122"/>
              </a:rPr>
              <a:t>      设想把数量等于投资额的资金存人银行，每年年底从银行取回的钱等于系统每年预期可以获得的效益，在时间等于系统寿命时</a:t>
            </a:r>
            <a:r>
              <a:rPr lang="en-US" altLang="zh-CN" sz="2800" dirty="0">
                <a:latin typeface="华文中宋" pitchFamily="2" charset="-122"/>
                <a:ea typeface="华文中宋" pitchFamily="2" charset="-122"/>
              </a:rPr>
              <a:t>,</a:t>
            </a:r>
            <a:r>
              <a:rPr lang="zh-CN" altLang="en-US" sz="2800" dirty="0">
                <a:latin typeface="华文中宋" pitchFamily="2" charset="-122"/>
                <a:ea typeface="华文中宋" pitchFamily="2" charset="-122"/>
              </a:rPr>
              <a:t>正好把在银行中的存款全部取光</a:t>
            </a:r>
            <a:r>
              <a:rPr lang="en-US" altLang="zh-CN" sz="2800" dirty="0">
                <a:latin typeface="华文中宋" pitchFamily="2" charset="-122"/>
                <a:ea typeface="华文中宋" pitchFamily="2" charset="-122"/>
              </a:rPr>
              <a:t>,</a:t>
            </a:r>
            <a:r>
              <a:rPr lang="zh-CN" altLang="en-US" sz="2800" dirty="0">
                <a:latin typeface="华文中宋" pitchFamily="2" charset="-122"/>
                <a:ea typeface="华文中宋" pitchFamily="2" charset="-122"/>
              </a:rPr>
              <a:t>那么</a:t>
            </a:r>
            <a:r>
              <a:rPr lang="en-US" altLang="zh-CN" sz="2800" dirty="0">
                <a:latin typeface="华文中宋" pitchFamily="2" charset="-122"/>
                <a:ea typeface="华文中宋" pitchFamily="2" charset="-122"/>
              </a:rPr>
              <a:t>,</a:t>
            </a:r>
            <a:r>
              <a:rPr lang="zh-CN" altLang="en-US" sz="2800" dirty="0">
                <a:latin typeface="华文中宋" pitchFamily="2" charset="-122"/>
                <a:ea typeface="华文中宋" pitchFamily="2" charset="-122"/>
              </a:rPr>
              <a:t>年利率等于多少呢</a:t>
            </a:r>
            <a:r>
              <a:rPr lang="en-US" altLang="zh-CN" sz="2800" dirty="0">
                <a:latin typeface="华文中宋" pitchFamily="2" charset="-122"/>
                <a:ea typeface="华文中宋" pitchFamily="2" charset="-122"/>
              </a:rPr>
              <a:t>?</a:t>
            </a:r>
            <a:r>
              <a:rPr lang="zh-CN" altLang="en-US" sz="2800" dirty="0">
                <a:latin typeface="华文中宋" pitchFamily="2" charset="-122"/>
                <a:ea typeface="华文中宋" pitchFamily="2" charset="-122"/>
              </a:rPr>
              <a:t>这个假想的年利率就等于投资回收率。</a:t>
            </a:r>
            <a:endParaRPr lang="en-US" altLang="zh-CN" sz="2800" dirty="0">
              <a:latin typeface="华文中宋" pitchFamily="2" charset="-122"/>
              <a:ea typeface="华文中宋" pitchFamily="2" charset="-122"/>
            </a:endParaRPr>
          </a:p>
        </p:txBody>
      </p:sp>
      <p:sp>
        <p:nvSpPr>
          <p:cNvPr id="5" name="矩形 4"/>
          <p:cNvSpPr/>
          <p:nvPr/>
        </p:nvSpPr>
        <p:spPr>
          <a:xfrm>
            <a:off x="179512" y="531837"/>
            <a:ext cx="8856984" cy="1955022"/>
          </a:xfrm>
          <a:prstGeom prst="rect">
            <a:avLst/>
          </a:prstGeom>
        </p:spPr>
        <p:txBody>
          <a:bodyPr wrap="square">
            <a:spAutoFit/>
          </a:bodyPr>
          <a:lstStyle/>
          <a:p>
            <a:pPr lvl="0">
              <a:lnSpc>
                <a:spcPct val="150000"/>
              </a:lnSpc>
            </a:pPr>
            <a:r>
              <a:rPr lang="zh-CN" altLang="en-US" sz="2800" dirty="0">
                <a:solidFill>
                  <a:srgbClr val="000000"/>
                </a:solidFill>
                <a:latin typeface="华文中宋" pitchFamily="2" charset="-122"/>
                <a:ea typeface="华文中宋" pitchFamily="2" charset="-122"/>
              </a:rPr>
              <a:t>     已知现在的投资额，并已经估计出将来每年可以获得的经济效益，那么，给定软件的使用寿命之后</a:t>
            </a:r>
            <a:r>
              <a:rPr lang="en-US" altLang="zh-CN" sz="2800" dirty="0">
                <a:solidFill>
                  <a:srgbClr val="000000"/>
                </a:solidFill>
                <a:latin typeface="华文中宋" pitchFamily="2" charset="-122"/>
                <a:ea typeface="华文中宋" pitchFamily="2" charset="-122"/>
              </a:rPr>
              <a:t>,</a:t>
            </a:r>
            <a:r>
              <a:rPr lang="zh-CN" altLang="en-US" sz="2800" dirty="0">
                <a:solidFill>
                  <a:srgbClr val="000000"/>
                </a:solidFill>
                <a:latin typeface="华文中宋" pitchFamily="2" charset="-122"/>
                <a:ea typeface="华文中宋" pitchFamily="2" charset="-122"/>
              </a:rPr>
              <a:t>怎样计算投资回收率呢</a:t>
            </a:r>
            <a:r>
              <a:rPr lang="en-US" altLang="zh-CN" sz="2800" dirty="0">
                <a:solidFill>
                  <a:srgbClr val="000000"/>
                </a:solidFill>
                <a:latin typeface="华文中宋" pitchFamily="2" charset="-122"/>
                <a:ea typeface="华文中宋" pitchFamily="2" charset="-122"/>
              </a:rPr>
              <a:t>?</a:t>
            </a:r>
          </a:p>
        </p:txBody>
      </p:sp>
    </p:spTree>
    <p:extLst>
      <p:ext uri="{BB962C8B-B14F-4D97-AF65-F5344CB8AC3E}">
        <p14:creationId xmlns:p14="http://schemas.microsoft.com/office/powerpoint/2010/main" val="25606276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836712"/>
            <a:ext cx="8424936" cy="3416320"/>
          </a:xfrm>
          <a:prstGeom prst="rect">
            <a:avLst/>
          </a:prstGeom>
        </p:spPr>
        <p:txBody>
          <a:bodyPr wrap="square">
            <a:spAutoFit/>
          </a:bodyPr>
          <a:lstStyle/>
          <a:p>
            <a:pPr>
              <a:lnSpc>
                <a:spcPct val="150000"/>
              </a:lnSpc>
            </a:pPr>
            <a:r>
              <a:rPr lang="zh-CN" altLang="en-US" dirty="0">
                <a:latin typeface="华文中宋" pitchFamily="2" charset="-122"/>
                <a:ea typeface="华文中宋" pitchFamily="2" charset="-122"/>
              </a:rPr>
              <a:t>根据上述条件列出下面的方程式</a:t>
            </a:r>
            <a:r>
              <a:rPr lang="en-US" altLang="zh-CN" dirty="0">
                <a:latin typeface="华文中宋" pitchFamily="2" charset="-122"/>
                <a:ea typeface="华文中宋" pitchFamily="2" charset="-122"/>
              </a:rPr>
              <a:t>:</a:t>
            </a:r>
          </a:p>
          <a:p>
            <a:pPr>
              <a:lnSpc>
                <a:spcPct val="150000"/>
              </a:lnSpc>
            </a:pPr>
            <a:r>
              <a:rPr lang="en-US" altLang="zh-CN" dirty="0">
                <a:latin typeface="华文中宋" pitchFamily="2" charset="-122"/>
                <a:ea typeface="华文中宋" pitchFamily="2" charset="-122"/>
              </a:rPr>
              <a:t>             P=F</a:t>
            </a:r>
            <a:r>
              <a:rPr lang="en-US" altLang="zh-CN" baseline="-25000" dirty="0">
                <a:latin typeface="华文中宋" pitchFamily="2" charset="-122"/>
                <a:ea typeface="华文中宋" pitchFamily="2" charset="-122"/>
              </a:rPr>
              <a:t>1</a:t>
            </a:r>
            <a:r>
              <a:rPr lang="en-US" altLang="zh-CN" dirty="0">
                <a:latin typeface="华文中宋" pitchFamily="2" charset="-122"/>
                <a:ea typeface="华文中宋" pitchFamily="2" charset="-122"/>
              </a:rPr>
              <a:t>/(1+j)+F</a:t>
            </a:r>
            <a:r>
              <a:rPr lang="en-US" altLang="zh-CN" baseline="-25000" dirty="0">
                <a:latin typeface="华文中宋" pitchFamily="2" charset="-122"/>
                <a:ea typeface="华文中宋" pitchFamily="2" charset="-122"/>
              </a:rPr>
              <a:t>2</a:t>
            </a:r>
            <a:r>
              <a:rPr lang="en-US" altLang="zh-CN" dirty="0">
                <a:latin typeface="华文中宋" pitchFamily="2" charset="-122"/>
                <a:ea typeface="华文中宋" pitchFamily="2" charset="-122"/>
              </a:rPr>
              <a:t>/(1+j)</a:t>
            </a:r>
            <a:r>
              <a:rPr lang="en-US" altLang="zh-CN" baseline="30000" dirty="0">
                <a:latin typeface="华文中宋" pitchFamily="2" charset="-122"/>
                <a:ea typeface="华文中宋" pitchFamily="2" charset="-122"/>
              </a:rPr>
              <a:t>2</a:t>
            </a:r>
            <a:r>
              <a:rPr lang="en-US" altLang="zh-CN" dirty="0">
                <a:latin typeface="华文中宋" pitchFamily="2" charset="-122"/>
                <a:ea typeface="华文中宋" pitchFamily="2" charset="-122"/>
              </a:rPr>
              <a:t>+</a:t>
            </a:r>
            <a:r>
              <a:rPr lang="en-US" altLang="zh-CN" dirty="0">
                <a:latin typeface="宋体"/>
                <a:ea typeface="宋体"/>
              </a:rPr>
              <a:t>…</a:t>
            </a:r>
            <a:r>
              <a:rPr lang="en-US" altLang="zh-CN" dirty="0">
                <a:latin typeface="华文中宋" pitchFamily="2" charset="-122"/>
                <a:ea typeface="华文中宋" pitchFamily="2" charset="-122"/>
              </a:rPr>
              <a:t>+</a:t>
            </a:r>
            <a:r>
              <a:rPr lang="en-US" altLang="zh-CN" dirty="0" err="1">
                <a:latin typeface="华文中宋" pitchFamily="2" charset="-122"/>
                <a:ea typeface="华文中宋" pitchFamily="2" charset="-122"/>
              </a:rPr>
              <a:t>F</a:t>
            </a:r>
            <a:r>
              <a:rPr lang="en-US" altLang="zh-CN" baseline="-25000" dirty="0" err="1">
                <a:latin typeface="华文中宋" pitchFamily="2" charset="-122"/>
                <a:ea typeface="华文中宋" pitchFamily="2" charset="-122"/>
              </a:rPr>
              <a:t>n</a:t>
            </a:r>
            <a:r>
              <a:rPr lang="en-US" altLang="zh-CN" dirty="0">
                <a:latin typeface="华文中宋" pitchFamily="2" charset="-122"/>
                <a:ea typeface="华文中宋" pitchFamily="2" charset="-122"/>
              </a:rPr>
              <a:t>/(1+j)</a:t>
            </a:r>
            <a:r>
              <a:rPr lang="en-US" altLang="zh-CN" baseline="30000" dirty="0">
                <a:latin typeface="华文中宋" pitchFamily="2" charset="-122"/>
                <a:ea typeface="华文中宋" pitchFamily="2" charset="-122"/>
              </a:rPr>
              <a:t>n</a:t>
            </a:r>
          </a:p>
          <a:p>
            <a:pPr>
              <a:lnSpc>
                <a:spcPct val="150000"/>
              </a:lnSpc>
            </a:pPr>
            <a:r>
              <a:rPr lang="zh-CN" altLang="en-US" dirty="0">
                <a:latin typeface="华文中宋" pitchFamily="2" charset="-122"/>
                <a:ea typeface="华文中宋" pitchFamily="2" charset="-122"/>
              </a:rPr>
              <a:t>     其中</a:t>
            </a:r>
            <a:r>
              <a:rPr lang="en-US" altLang="zh-CN" dirty="0">
                <a:latin typeface="华文中宋" pitchFamily="2" charset="-122"/>
                <a:ea typeface="华文中宋" pitchFamily="2" charset="-122"/>
              </a:rPr>
              <a:t>,P</a:t>
            </a:r>
            <a:r>
              <a:rPr lang="zh-CN" altLang="en-US" dirty="0">
                <a:latin typeface="华文中宋" pitchFamily="2" charset="-122"/>
                <a:ea typeface="华文中宋" pitchFamily="2" charset="-122"/>
              </a:rPr>
              <a:t>是现在的投资额；</a:t>
            </a:r>
            <a:r>
              <a:rPr lang="en-US" altLang="zh-CN" dirty="0">
                <a:latin typeface="华文中宋" pitchFamily="2" charset="-122"/>
                <a:ea typeface="华文中宋" pitchFamily="2" charset="-122"/>
              </a:rPr>
              <a:t>F</a:t>
            </a:r>
            <a:r>
              <a:rPr lang="en-US" altLang="zh-CN" baseline="-25000" dirty="0">
                <a:latin typeface="华文中宋" pitchFamily="2" charset="-122"/>
                <a:ea typeface="华文中宋" pitchFamily="2" charset="-122"/>
              </a:rPr>
              <a:t>i</a:t>
            </a:r>
            <a:r>
              <a:rPr lang="zh-CN" altLang="en-US" dirty="0">
                <a:latin typeface="华文中宋" pitchFamily="2" charset="-122"/>
                <a:ea typeface="华文中宋" pitchFamily="2" charset="-122"/>
              </a:rPr>
              <a:t>是第</a:t>
            </a:r>
            <a:r>
              <a:rPr lang="en-US" altLang="zh-CN" dirty="0" err="1">
                <a:latin typeface="华文中宋" pitchFamily="2" charset="-122"/>
                <a:ea typeface="华文中宋" pitchFamily="2" charset="-122"/>
              </a:rPr>
              <a:t>i</a:t>
            </a:r>
            <a:r>
              <a:rPr lang="zh-CN" altLang="en-US" dirty="0">
                <a:latin typeface="华文中宋" pitchFamily="2" charset="-122"/>
                <a:ea typeface="华文中宋" pitchFamily="2" charset="-122"/>
              </a:rPr>
              <a:t>年年底的效益</a:t>
            </a:r>
            <a:r>
              <a:rPr lang="en-US" altLang="zh-CN" dirty="0">
                <a:latin typeface="华文中宋" pitchFamily="2" charset="-122"/>
                <a:ea typeface="华文中宋" pitchFamily="2" charset="-122"/>
              </a:rPr>
              <a:t>(</a:t>
            </a:r>
            <a:r>
              <a:rPr lang="en-US" altLang="zh-CN" dirty="0" err="1">
                <a:latin typeface="华文中宋" pitchFamily="2" charset="-122"/>
                <a:ea typeface="华文中宋" pitchFamily="2" charset="-122"/>
              </a:rPr>
              <a:t>i</a:t>
            </a:r>
            <a:r>
              <a:rPr lang="en-US" altLang="zh-CN" dirty="0">
                <a:latin typeface="华文中宋" pitchFamily="2" charset="-122"/>
                <a:ea typeface="华文中宋" pitchFamily="2" charset="-122"/>
              </a:rPr>
              <a:t>=1,2.,n)</a:t>
            </a: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n</a:t>
            </a:r>
            <a:r>
              <a:rPr lang="zh-CN" altLang="en-US" dirty="0">
                <a:latin typeface="华文中宋" pitchFamily="2" charset="-122"/>
                <a:ea typeface="华文中宋" pitchFamily="2" charset="-122"/>
              </a:rPr>
              <a:t>是系统的使用寿命；</a:t>
            </a:r>
            <a:r>
              <a:rPr lang="en-US" altLang="zh-CN" dirty="0">
                <a:latin typeface="华文中宋" pitchFamily="2" charset="-122"/>
                <a:ea typeface="华文中宋" pitchFamily="2" charset="-122"/>
              </a:rPr>
              <a:t>j </a:t>
            </a:r>
            <a:r>
              <a:rPr lang="zh-CN" altLang="en-US" dirty="0">
                <a:latin typeface="华文中宋" pitchFamily="2" charset="-122"/>
                <a:ea typeface="华文中宋" pitchFamily="2" charset="-122"/>
              </a:rPr>
              <a:t>是投资回收率。</a:t>
            </a:r>
            <a:endParaRPr lang="en-US" altLang="zh-CN" dirty="0">
              <a:latin typeface="华文中宋" pitchFamily="2" charset="-122"/>
              <a:ea typeface="华文中宋" pitchFamily="2" charset="-122"/>
            </a:endParaRPr>
          </a:p>
          <a:p>
            <a:pPr>
              <a:lnSpc>
                <a:spcPct val="150000"/>
              </a:lnSpc>
            </a:pPr>
            <a:r>
              <a:rPr lang="zh-CN" altLang="en-US" dirty="0">
                <a:latin typeface="华文中宋" pitchFamily="2" charset="-122"/>
                <a:ea typeface="华文中宋" pitchFamily="2" charset="-122"/>
              </a:rPr>
              <a:t>     求解这个高阶代数方程即可求出投资回收率</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假设系统寿命</a:t>
            </a:r>
            <a:r>
              <a:rPr lang="en-US" altLang="zh-CN" dirty="0">
                <a:latin typeface="华文中宋" pitchFamily="2" charset="-122"/>
                <a:ea typeface="华文中宋" pitchFamily="2" charset="-122"/>
              </a:rPr>
              <a:t>n=5)</a:t>
            </a:r>
            <a:r>
              <a:rPr lang="zh-CN" altLang="en-US" dirty="0"/>
              <a:t>。</a:t>
            </a:r>
          </a:p>
        </p:txBody>
      </p:sp>
    </p:spTree>
    <p:extLst>
      <p:ext uri="{BB962C8B-B14F-4D97-AF65-F5344CB8AC3E}">
        <p14:creationId xmlns:p14="http://schemas.microsoft.com/office/powerpoint/2010/main" val="23061064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96875" y="908050"/>
            <a:ext cx="8278813" cy="5185715"/>
          </a:xfrm>
          <a:prstGeom prst="rect">
            <a:avLst/>
          </a:prstGeom>
          <a:noFill/>
          <a:ln>
            <a:noFill/>
          </a:ln>
          <a:effectLst/>
          <a:extLst>
            <a:ext uri="{909E8E84-426E-40DD-AFC4-6F175D3DCCD1}">
              <a14:hiddenFill xmlns:a14="http://schemas.microsoft.com/office/drawing/2010/main">
                <a:solidFill>
                  <a:srgbClr val="FFE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dirty="0">
                <a:solidFill>
                  <a:srgbClr val="800000"/>
                </a:solidFill>
                <a:latin typeface="Comic Sans MS" pitchFamily="66" charset="0"/>
                <a:ea typeface="楷体_GB2312" pitchFamily="49" charset="-122"/>
              </a:rPr>
              <a:t>例：修改一个已有的库存清单系统，使它能在每天送给采购员一份定货报表。修改已有的库存清单程序并且编写产生报表的程序，估计共需</a:t>
            </a:r>
            <a:r>
              <a:rPr lang="en-US" altLang="zh-CN" sz="2800" b="1" dirty="0">
                <a:solidFill>
                  <a:srgbClr val="703DFF"/>
                </a:solidFill>
                <a:latin typeface="Comic Sans MS" pitchFamily="66" charset="0"/>
                <a:ea typeface="楷体_GB2312" pitchFamily="49" charset="-122"/>
              </a:rPr>
              <a:t>5000</a:t>
            </a:r>
            <a:r>
              <a:rPr lang="zh-CN" altLang="en-US" sz="2800" b="1" dirty="0">
                <a:solidFill>
                  <a:srgbClr val="703DFF"/>
                </a:solidFill>
                <a:latin typeface="Comic Sans MS" pitchFamily="66" charset="0"/>
                <a:ea typeface="楷体_GB2312" pitchFamily="49" charset="-122"/>
              </a:rPr>
              <a:t>元</a:t>
            </a:r>
            <a:r>
              <a:rPr lang="zh-CN" altLang="en-US" sz="2800" b="1" dirty="0">
                <a:solidFill>
                  <a:srgbClr val="800000"/>
                </a:solidFill>
                <a:latin typeface="Comic Sans MS" pitchFamily="66" charset="0"/>
                <a:ea typeface="楷体_GB2312" pitchFamily="49" charset="-122"/>
              </a:rPr>
              <a:t>；系统修改后能及时定货将消除零件短缺问题，估计因此</a:t>
            </a:r>
            <a:r>
              <a:rPr lang="zh-CN" altLang="en-US" sz="2800" b="1" dirty="0">
                <a:solidFill>
                  <a:srgbClr val="703DFF"/>
                </a:solidFill>
                <a:latin typeface="Comic Sans MS" pitchFamily="66" charset="0"/>
                <a:ea typeface="楷体_GB2312" pitchFamily="49" charset="-122"/>
              </a:rPr>
              <a:t>每年可以节省</a:t>
            </a:r>
            <a:r>
              <a:rPr lang="en-US" altLang="zh-CN" sz="2800" b="1" dirty="0">
                <a:solidFill>
                  <a:srgbClr val="703DFF"/>
                </a:solidFill>
                <a:latin typeface="Comic Sans MS" pitchFamily="66" charset="0"/>
                <a:ea typeface="楷体_GB2312" pitchFamily="49" charset="-122"/>
              </a:rPr>
              <a:t>2500</a:t>
            </a:r>
            <a:r>
              <a:rPr lang="zh-CN" altLang="en-US" sz="2800" b="1" dirty="0">
                <a:solidFill>
                  <a:srgbClr val="703DFF"/>
                </a:solidFill>
                <a:latin typeface="Comic Sans MS" pitchFamily="66" charset="0"/>
                <a:ea typeface="楷体_GB2312" pitchFamily="49" charset="-122"/>
              </a:rPr>
              <a:t>元，</a:t>
            </a:r>
            <a:r>
              <a:rPr lang="en-US" altLang="zh-CN" sz="2800" b="1" dirty="0">
                <a:solidFill>
                  <a:srgbClr val="703DFF"/>
                </a:solidFill>
                <a:latin typeface="Comic Sans MS" pitchFamily="66" charset="0"/>
                <a:ea typeface="楷体_GB2312" pitchFamily="49" charset="-122"/>
              </a:rPr>
              <a:t>5</a:t>
            </a:r>
            <a:r>
              <a:rPr lang="zh-CN" altLang="en-US" sz="2800" b="1" dirty="0">
                <a:solidFill>
                  <a:srgbClr val="703DFF"/>
                </a:solidFill>
                <a:latin typeface="Comic Sans MS" pitchFamily="66" charset="0"/>
                <a:ea typeface="楷体_GB2312" pitchFamily="49" charset="-122"/>
              </a:rPr>
              <a:t>年共可节省</a:t>
            </a:r>
            <a:r>
              <a:rPr lang="en-US" altLang="zh-CN" sz="2800" b="1" dirty="0">
                <a:solidFill>
                  <a:srgbClr val="703DFF"/>
                </a:solidFill>
                <a:latin typeface="Comic Sans MS" pitchFamily="66" charset="0"/>
                <a:ea typeface="楷体_GB2312" pitchFamily="49" charset="-122"/>
              </a:rPr>
              <a:t>12500</a:t>
            </a:r>
            <a:r>
              <a:rPr lang="zh-CN" altLang="en-US" sz="2800" b="1" dirty="0">
                <a:solidFill>
                  <a:srgbClr val="703DFF"/>
                </a:solidFill>
                <a:latin typeface="Comic Sans MS" pitchFamily="66" charset="0"/>
                <a:ea typeface="楷体_GB2312" pitchFamily="49" charset="-122"/>
              </a:rPr>
              <a:t>元。</a:t>
            </a:r>
            <a:r>
              <a:rPr lang="zh-CN" altLang="en-US" sz="2800" b="1" dirty="0">
                <a:solidFill>
                  <a:srgbClr val="800000"/>
                </a:solidFill>
                <a:latin typeface="Comic Sans MS" pitchFamily="66" charset="0"/>
                <a:ea typeface="楷体_GB2312" pitchFamily="49" charset="-122"/>
              </a:rPr>
              <a:t>假定年利率为</a:t>
            </a:r>
            <a:r>
              <a:rPr lang="en-US" altLang="zh-CN" sz="2800" b="1" dirty="0">
                <a:solidFill>
                  <a:srgbClr val="800000"/>
                </a:solidFill>
                <a:latin typeface="Comic Sans MS" pitchFamily="66" charset="0"/>
                <a:ea typeface="楷体_GB2312" pitchFamily="49" charset="-122"/>
              </a:rPr>
              <a:t>12%</a:t>
            </a:r>
            <a:r>
              <a:rPr lang="zh-CN" altLang="en-US" sz="2800" b="1" dirty="0">
                <a:solidFill>
                  <a:srgbClr val="800000"/>
                </a:solidFill>
                <a:latin typeface="Comic Sans MS" pitchFamily="66" charset="0"/>
                <a:ea typeface="楷体_GB2312" pitchFamily="49" charset="-122"/>
              </a:rPr>
              <a:t>，利用上面计算货币现在价值的公式可以算出修改库存清单系统后</a:t>
            </a:r>
            <a:r>
              <a:rPr lang="zh-CN" altLang="en-US" sz="2800" b="1" dirty="0">
                <a:solidFill>
                  <a:srgbClr val="000000"/>
                </a:solidFill>
                <a:latin typeface="Comic Sans MS" pitchFamily="66" charset="0"/>
                <a:ea typeface="楷体_GB2312" pitchFamily="49" charset="-122"/>
              </a:rPr>
              <a:t>每年预计节省的钱的现在价值</a:t>
            </a:r>
            <a:r>
              <a:rPr lang="zh-CN" altLang="en-US" sz="2800" b="1" dirty="0">
                <a:solidFill>
                  <a:srgbClr val="800000"/>
                </a:solidFill>
                <a:latin typeface="Comic Sans MS" pitchFamily="66" charset="0"/>
                <a:ea typeface="楷体_GB2312" pitchFamily="49" charset="-122"/>
              </a:rPr>
              <a:t>，如表</a:t>
            </a:r>
            <a:r>
              <a:rPr lang="en-US" altLang="zh-CN" sz="2800" b="1" dirty="0">
                <a:solidFill>
                  <a:srgbClr val="800000"/>
                </a:solidFill>
                <a:latin typeface="Comic Sans MS" pitchFamily="66" charset="0"/>
                <a:ea typeface="楷体_GB2312" pitchFamily="49" charset="-122"/>
              </a:rPr>
              <a:t>2.3</a:t>
            </a:r>
            <a:r>
              <a:rPr lang="zh-CN" altLang="en-US" sz="2800" b="1" dirty="0">
                <a:solidFill>
                  <a:srgbClr val="800000"/>
                </a:solidFill>
                <a:latin typeface="Comic Sans MS" pitchFamily="66" charset="0"/>
                <a:ea typeface="楷体_GB2312" pitchFamily="49" charset="-122"/>
              </a:rPr>
              <a:t>（见书</a:t>
            </a:r>
            <a:r>
              <a:rPr lang="en-US" altLang="zh-CN" sz="2800" b="1" dirty="0">
                <a:solidFill>
                  <a:srgbClr val="800000"/>
                </a:solidFill>
                <a:latin typeface="Comic Sans MS" pitchFamily="66" charset="0"/>
                <a:ea typeface="楷体_GB2312" pitchFamily="49" charset="-122"/>
              </a:rPr>
              <a:t>51</a:t>
            </a:r>
            <a:r>
              <a:rPr lang="zh-CN" altLang="en-US" sz="2800" b="1" dirty="0">
                <a:solidFill>
                  <a:srgbClr val="800000"/>
                </a:solidFill>
                <a:latin typeface="Comic Sans MS" pitchFamily="66" charset="0"/>
                <a:ea typeface="楷体_GB2312" pitchFamily="49" charset="-122"/>
              </a:rPr>
              <a:t>页）所示。</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2610" name="Rectangle 2"/>
          <p:cNvSpPr>
            <a:spLocks noGrp="1" noChangeArrowheads="1"/>
          </p:cNvSpPr>
          <p:nvPr>
            <p:ph type="subTitle" idx="4294967295"/>
          </p:nvPr>
        </p:nvSpPr>
        <p:spPr bwMode="auto">
          <a:xfrm>
            <a:off x="971550" y="115888"/>
            <a:ext cx="7345363" cy="2881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4388" indent="-533400" eaLnBrk="1" hangingPunct="1">
              <a:lnSpc>
                <a:spcPct val="130000"/>
              </a:lnSpc>
              <a:spcAft>
                <a:spcPts val="1200"/>
              </a:spcAft>
              <a:buFontTx/>
              <a:buNone/>
            </a:pPr>
            <a:r>
              <a:rPr lang="zh-CN" altLang="en-US" sz="2400" b="0" dirty="0">
                <a:solidFill>
                  <a:schemeClr val="accent2"/>
                </a:solidFill>
                <a:latin typeface="华文中宋" pitchFamily="2" charset="-122"/>
                <a:ea typeface="华文中宋" pitchFamily="2" charset="-122"/>
              </a:rPr>
              <a:t>年    将来值    </a:t>
            </a:r>
            <a:r>
              <a:rPr lang="en-US" altLang="zh-CN" sz="2400" b="0" dirty="0">
                <a:solidFill>
                  <a:schemeClr val="accent2"/>
                </a:solidFill>
                <a:latin typeface="华文中宋" pitchFamily="2" charset="-122"/>
                <a:ea typeface="华文中宋" pitchFamily="2" charset="-122"/>
              </a:rPr>
              <a:t>(1+i )</a:t>
            </a:r>
            <a:r>
              <a:rPr lang="en-US" altLang="zh-CN" sz="2400" b="0" baseline="30000" dirty="0">
                <a:solidFill>
                  <a:schemeClr val="accent2"/>
                </a:solidFill>
                <a:latin typeface="华文中宋" pitchFamily="2" charset="-122"/>
                <a:ea typeface="华文中宋" pitchFamily="2" charset="-122"/>
              </a:rPr>
              <a:t>n</a:t>
            </a:r>
            <a:r>
              <a:rPr lang="en-US" altLang="zh-CN" sz="2400" b="0" dirty="0">
                <a:solidFill>
                  <a:schemeClr val="accent2"/>
                </a:solidFill>
                <a:latin typeface="华文中宋" pitchFamily="2" charset="-122"/>
                <a:ea typeface="华文中宋" pitchFamily="2" charset="-122"/>
              </a:rPr>
              <a:t>     </a:t>
            </a:r>
            <a:r>
              <a:rPr lang="zh-CN" altLang="en-US" sz="2400" b="0" dirty="0">
                <a:solidFill>
                  <a:schemeClr val="accent2"/>
                </a:solidFill>
                <a:latin typeface="华文中宋" pitchFamily="2" charset="-122"/>
                <a:ea typeface="华文中宋" pitchFamily="2" charset="-122"/>
              </a:rPr>
              <a:t>现在值   累计现在值</a:t>
            </a:r>
          </a:p>
          <a:p>
            <a:pPr marL="814388" indent="-533400" eaLnBrk="1" hangingPunct="1">
              <a:buFontTx/>
              <a:buNone/>
            </a:pPr>
            <a:r>
              <a:rPr lang="en-US" altLang="zh-CN" sz="2400" b="0" dirty="0">
                <a:solidFill>
                  <a:schemeClr val="accent2"/>
                </a:solidFill>
                <a:latin typeface="华文中宋" pitchFamily="2" charset="-122"/>
                <a:ea typeface="华文中宋" pitchFamily="2" charset="-122"/>
              </a:rPr>
              <a:t>1      2500     1.12      2232.14    2232.14</a:t>
            </a:r>
          </a:p>
          <a:p>
            <a:pPr marL="814388" indent="-533400" eaLnBrk="1" hangingPunct="1">
              <a:buFontTx/>
              <a:buAutoNum type="arabicPlain" startAt="2"/>
            </a:pPr>
            <a:r>
              <a:rPr lang="en-US" altLang="zh-CN" sz="2400" b="0" dirty="0">
                <a:solidFill>
                  <a:schemeClr val="accent2"/>
                </a:solidFill>
                <a:latin typeface="华文中宋" pitchFamily="2" charset="-122"/>
                <a:ea typeface="华文中宋" pitchFamily="2" charset="-122"/>
              </a:rPr>
              <a:t>   2500     1.25     1992.98    4225.12 </a:t>
            </a:r>
          </a:p>
          <a:p>
            <a:pPr marL="814388" indent="-533400" eaLnBrk="1" hangingPunct="1">
              <a:buFontTx/>
              <a:buAutoNum type="arabicPlain" startAt="2"/>
            </a:pPr>
            <a:r>
              <a:rPr lang="en-US" altLang="zh-CN" sz="2400" b="0" dirty="0">
                <a:solidFill>
                  <a:schemeClr val="accent2"/>
                </a:solidFill>
                <a:latin typeface="华文中宋" pitchFamily="2" charset="-122"/>
                <a:ea typeface="华文中宋" pitchFamily="2" charset="-122"/>
              </a:rPr>
              <a:t>   2500     1.40     1779.45    6004.57 </a:t>
            </a:r>
          </a:p>
          <a:p>
            <a:pPr marL="814388" indent="-533400" eaLnBrk="1" hangingPunct="1">
              <a:buFontTx/>
              <a:buAutoNum type="arabicPlain" startAt="2"/>
            </a:pPr>
            <a:r>
              <a:rPr lang="en-US" altLang="zh-CN" sz="2400" b="0" dirty="0">
                <a:solidFill>
                  <a:schemeClr val="accent2"/>
                </a:solidFill>
                <a:latin typeface="华文中宋" pitchFamily="2" charset="-122"/>
                <a:ea typeface="华文中宋" pitchFamily="2" charset="-122"/>
              </a:rPr>
              <a:t>   2500     1.57     1588.80    7593.37 </a:t>
            </a:r>
          </a:p>
          <a:p>
            <a:pPr marL="814388" indent="-533400" eaLnBrk="1" hangingPunct="1">
              <a:buFontTx/>
              <a:buAutoNum type="arabicPlain" startAt="2"/>
            </a:pPr>
            <a:r>
              <a:rPr lang="en-US" altLang="zh-CN" sz="2400" b="0" dirty="0">
                <a:solidFill>
                  <a:schemeClr val="accent2"/>
                </a:solidFill>
                <a:latin typeface="华文中宋" pitchFamily="2" charset="-122"/>
                <a:ea typeface="华文中宋" pitchFamily="2" charset="-122"/>
              </a:rPr>
              <a:t>   2500     1.76     1418.57    9011.94</a:t>
            </a:r>
            <a:r>
              <a:rPr lang="en-US" altLang="zh-CN" sz="2400" b="0" dirty="0">
                <a:latin typeface="华文中宋" pitchFamily="2" charset="-122"/>
                <a:ea typeface="华文中宋" pitchFamily="2" charset="-122"/>
              </a:rPr>
              <a:t> </a:t>
            </a:r>
          </a:p>
        </p:txBody>
      </p:sp>
      <p:sp>
        <p:nvSpPr>
          <p:cNvPr id="99331" name="Rectangle 7"/>
          <p:cNvSpPr>
            <a:spLocks noChangeArrowheads="1"/>
          </p:cNvSpPr>
          <p:nvPr/>
        </p:nvSpPr>
        <p:spPr bwMode="auto">
          <a:xfrm>
            <a:off x="250825" y="3143250"/>
            <a:ext cx="8407400" cy="30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2800" b="1" dirty="0">
                <a:latin typeface="宋体" pitchFamily="2" charset="-122"/>
              </a:rPr>
              <a:t>【</a:t>
            </a:r>
            <a:r>
              <a:rPr lang="zh-CN" altLang="en-US" sz="2800" b="1" dirty="0">
                <a:latin typeface="宋体" pitchFamily="2" charset="-122"/>
              </a:rPr>
              <a:t>纯收入</a:t>
            </a:r>
            <a:r>
              <a:rPr lang="en-US" altLang="zh-CN" sz="2800" b="1" dirty="0">
                <a:latin typeface="宋体" pitchFamily="2" charset="-122"/>
              </a:rPr>
              <a:t>】9011.94-5000=4011.94</a:t>
            </a:r>
            <a:r>
              <a:rPr lang="zh-CN" altLang="en-US" sz="2800" b="1" dirty="0">
                <a:latin typeface="宋体" pitchFamily="2" charset="-122"/>
              </a:rPr>
              <a:t>（元）</a:t>
            </a:r>
          </a:p>
          <a:p>
            <a:pPr>
              <a:lnSpc>
                <a:spcPct val="115000"/>
              </a:lnSpc>
            </a:pPr>
            <a:r>
              <a:rPr lang="en-US" altLang="zh-CN" sz="2800" b="1" dirty="0">
                <a:latin typeface="宋体" pitchFamily="2" charset="-122"/>
              </a:rPr>
              <a:t>【</a:t>
            </a:r>
            <a:r>
              <a:rPr lang="zh-CN" altLang="en-US" sz="2800" b="1" dirty="0">
                <a:latin typeface="宋体" pitchFamily="2" charset="-122"/>
              </a:rPr>
              <a:t>回收期</a:t>
            </a:r>
            <a:r>
              <a:rPr lang="en-US" altLang="zh-CN" sz="2800" b="1" dirty="0">
                <a:latin typeface="宋体" pitchFamily="2" charset="-122"/>
              </a:rPr>
              <a:t>】2+(5000-4225.12)/1779.45=2.44</a:t>
            </a:r>
            <a:r>
              <a:rPr lang="zh-CN" altLang="en-US" sz="2800" b="1" dirty="0">
                <a:latin typeface="宋体" pitchFamily="2" charset="-122"/>
              </a:rPr>
              <a:t>（年）</a:t>
            </a:r>
          </a:p>
          <a:p>
            <a:pPr>
              <a:lnSpc>
                <a:spcPct val="115000"/>
              </a:lnSpc>
            </a:pPr>
            <a:r>
              <a:rPr lang="zh-CN" altLang="en-US" sz="2800" b="1" dirty="0">
                <a:latin typeface="宋体" pitchFamily="2" charset="-122"/>
              </a:rPr>
              <a:t>   修改库存清单系统两年以后可以节省</a:t>
            </a:r>
            <a:r>
              <a:rPr lang="en-US" altLang="zh-CN" sz="2800" b="1" dirty="0">
                <a:latin typeface="宋体" pitchFamily="2" charset="-122"/>
              </a:rPr>
              <a:t>4225.12</a:t>
            </a:r>
            <a:r>
              <a:rPr lang="zh-CN" altLang="en-US" sz="2800" b="1" dirty="0">
                <a:latin typeface="宋体" pitchFamily="2" charset="-122"/>
              </a:rPr>
              <a:t>元，比最初的投资</a:t>
            </a:r>
            <a:r>
              <a:rPr lang="en-US" altLang="zh-CN" sz="2800" b="1" dirty="0">
                <a:latin typeface="宋体" pitchFamily="2" charset="-122"/>
              </a:rPr>
              <a:t>(5000</a:t>
            </a:r>
            <a:r>
              <a:rPr lang="zh-CN" altLang="en-US" sz="2800" b="1" dirty="0">
                <a:latin typeface="宋体" pitchFamily="2" charset="-122"/>
              </a:rPr>
              <a:t>元</a:t>
            </a:r>
            <a:r>
              <a:rPr lang="en-US" altLang="zh-CN" sz="2800" b="1" dirty="0">
                <a:latin typeface="宋体" pitchFamily="2" charset="-122"/>
              </a:rPr>
              <a:t>)</a:t>
            </a:r>
            <a:r>
              <a:rPr lang="zh-CN" altLang="en-US" sz="2800" b="1" dirty="0">
                <a:latin typeface="宋体" pitchFamily="2" charset="-122"/>
              </a:rPr>
              <a:t>还少</a:t>
            </a:r>
            <a:r>
              <a:rPr lang="en-US" altLang="zh-CN" sz="2800" b="1" dirty="0">
                <a:latin typeface="宋体" pitchFamily="2" charset="-122"/>
              </a:rPr>
              <a:t>774</a:t>
            </a:r>
            <a:r>
              <a:rPr lang="zh-CN" altLang="en-US" sz="2800" b="1" dirty="0">
                <a:latin typeface="宋体" pitchFamily="2" charset="-122"/>
              </a:rPr>
              <a:t>．</a:t>
            </a:r>
            <a:r>
              <a:rPr lang="en-US" altLang="zh-CN" sz="2800" b="1" dirty="0">
                <a:latin typeface="宋体" pitchFamily="2" charset="-122"/>
              </a:rPr>
              <a:t>88</a:t>
            </a:r>
            <a:r>
              <a:rPr lang="zh-CN" altLang="en-US" sz="2800" b="1" dirty="0">
                <a:latin typeface="宋体" pitchFamily="2" charset="-122"/>
              </a:rPr>
              <a:t>元</a:t>
            </a:r>
            <a:r>
              <a:rPr lang="en-US" altLang="zh-CN" sz="2800" b="1" dirty="0">
                <a:latin typeface="宋体" pitchFamily="2" charset="-122"/>
              </a:rPr>
              <a:t>,</a:t>
            </a:r>
            <a:r>
              <a:rPr lang="zh-CN" altLang="en-US" sz="2800" b="1" dirty="0">
                <a:latin typeface="宋体" pitchFamily="2" charset="-122"/>
              </a:rPr>
              <a:t>第三年以后将再节省</a:t>
            </a:r>
            <a:r>
              <a:rPr lang="en-US" altLang="zh-CN" sz="2800" b="1" dirty="0">
                <a:latin typeface="宋体" pitchFamily="2" charset="-122"/>
              </a:rPr>
              <a:t>1779.45</a:t>
            </a:r>
            <a:r>
              <a:rPr lang="zh-CN" altLang="en-US" sz="2800" b="1" dirty="0">
                <a:latin typeface="宋体" pitchFamily="2" charset="-122"/>
              </a:rPr>
              <a:t>元。</a:t>
            </a:r>
            <a:r>
              <a:rPr lang="en-US" altLang="zh-CN" sz="2800" b="1" dirty="0">
                <a:latin typeface="宋体" pitchFamily="2" charset="-122"/>
              </a:rPr>
              <a:t>774.88</a:t>
            </a:r>
            <a:r>
              <a:rPr lang="zh-CN" altLang="en-US" sz="2800" b="1" dirty="0">
                <a:latin typeface="宋体" pitchFamily="2" charset="-122"/>
              </a:rPr>
              <a:t>／</a:t>
            </a:r>
            <a:r>
              <a:rPr lang="en-US" altLang="zh-CN" sz="2800" b="1" dirty="0">
                <a:latin typeface="宋体" pitchFamily="2" charset="-122"/>
              </a:rPr>
              <a:t>1779.45</a:t>
            </a:r>
            <a:r>
              <a:rPr lang="zh-CN" altLang="en-US" sz="2800" b="1" dirty="0">
                <a:latin typeface="宋体" pitchFamily="2" charset="-122"/>
              </a:rPr>
              <a:t>＝</a:t>
            </a:r>
            <a:r>
              <a:rPr lang="en-US" altLang="zh-CN" sz="2800" b="1" dirty="0">
                <a:latin typeface="宋体" pitchFamily="2" charset="-122"/>
              </a:rPr>
              <a:t>0.44</a:t>
            </a:r>
            <a:r>
              <a:rPr lang="zh-CN" altLang="en-US" sz="2800" b="1" dirty="0">
                <a:latin typeface="宋体" pitchFamily="2" charset="-122"/>
              </a:rPr>
              <a:t>，因此，投资回收期是</a:t>
            </a:r>
            <a:r>
              <a:rPr lang="en-US" altLang="zh-CN" sz="2800" b="1" dirty="0">
                <a:latin typeface="宋体" pitchFamily="2" charset="-122"/>
              </a:rPr>
              <a:t>2.44</a:t>
            </a:r>
            <a:r>
              <a:rPr lang="zh-CN" altLang="en-US" sz="2800" b="1" dirty="0">
                <a:latin typeface="宋体" pitchFamily="2" charset="-122"/>
              </a:rPr>
              <a:t>年</a:t>
            </a:r>
          </a:p>
        </p:txBody>
      </p:sp>
      <p:sp>
        <p:nvSpPr>
          <p:cNvPr id="2" name="矩形 1"/>
          <p:cNvSpPr/>
          <p:nvPr/>
        </p:nvSpPr>
        <p:spPr>
          <a:xfrm>
            <a:off x="216522" y="6152295"/>
            <a:ext cx="8171901" cy="517065"/>
          </a:xfrm>
          <a:prstGeom prst="rect">
            <a:avLst/>
          </a:prstGeom>
        </p:spPr>
        <p:txBody>
          <a:bodyPr wrap="square">
            <a:spAutoFit/>
          </a:bodyPr>
          <a:lstStyle/>
          <a:p>
            <a:pPr>
              <a:lnSpc>
                <a:spcPct val="115000"/>
              </a:lnSpc>
            </a:pPr>
            <a:r>
              <a:rPr lang="en-US" altLang="zh-CN" b="1" dirty="0">
                <a:latin typeface="宋体" pitchFamily="2" charset="-122"/>
              </a:rPr>
              <a:t>【</a:t>
            </a:r>
            <a:r>
              <a:rPr lang="zh-CN" altLang="en-US" b="1" dirty="0">
                <a:latin typeface="宋体" pitchFamily="2" charset="-122"/>
              </a:rPr>
              <a:t>回收率</a:t>
            </a:r>
            <a:r>
              <a:rPr lang="en-US" altLang="zh-CN" b="1" dirty="0">
                <a:latin typeface="宋体" pitchFamily="2" charset="-122"/>
              </a:rPr>
              <a:t>】</a:t>
            </a:r>
            <a:r>
              <a:rPr lang="zh-CN" altLang="en-US" b="1" dirty="0">
                <a:latin typeface="宋体" pitchFamily="2" charset="-122"/>
              </a:rPr>
              <a:t>本题的投资回收率为</a:t>
            </a:r>
            <a:r>
              <a:rPr lang="en-US" altLang="zh-CN" b="1" dirty="0">
                <a:latin typeface="宋体" pitchFamily="2" charset="-122"/>
              </a:rPr>
              <a:t>41</a:t>
            </a:r>
            <a:r>
              <a:rPr lang="zh-CN" altLang="en-US" b="1" dirty="0">
                <a:latin typeface="宋体" pitchFamily="2" charset="-122"/>
              </a:rPr>
              <a:t>％－</a:t>
            </a:r>
            <a:r>
              <a:rPr lang="en-US" altLang="zh-CN" b="1" dirty="0">
                <a:latin typeface="宋体" pitchFamily="2" charset="-122"/>
              </a:rPr>
              <a:t>42</a:t>
            </a:r>
            <a:r>
              <a:rPr lang="zh-CN" altLang="en-US" b="1" dirty="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2610">
                                            <p:txEl>
                                              <p:pRg st="1" end="1"/>
                                            </p:txEl>
                                          </p:spTgt>
                                        </p:tgtEl>
                                        <p:attrNameLst>
                                          <p:attrName>style.visibility</p:attrName>
                                        </p:attrNameLst>
                                      </p:cBhvr>
                                      <p:to>
                                        <p:strVal val="visible"/>
                                      </p:to>
                                    </p:set>
                                    <p:animEffect transition="in" filter="dissolve">
                                      <p:cBhvr>
                                        <p:cTn id="7" dur="500"/>
                                        <p:tgtEl>
                                          <p:spTgt spid="4526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2610">
                                            <p:txEl>
                                              <p:pRg st="2" end="2"/>
                                            </p:txEl>
                                          </p:spTgt>
                                        </p:tgtEl>
                                        <p:attrNameLst>
                                          <p:attrName>style.visibility</p:attrName>
                                        </p:attrNameLst>
                                      </p:cBhvr>
                                      <p:to>
                                        <p:strVal val="visible"/>
                                      </p:to>
                                    </p:set>
                                    <p:animEffect transition="in" filter="dissolve">
                                      <p:cBhvr>
                                        <p:cTn id="12" dur="500"/>
                                        <p:tgtEl>
                                          <p:spTgt spid="4526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2610">
                                            <p:txEl>
                                              <p:pRg st="3" end="3"/>
                                            </p:txEl>
                                          </p:spTgt>
                                        </p:tgtEl>
                                        <p:attrNameLst>
                                          <p:attrName>style.visibility</p:attrName>
                                        </p:attrNameLst>
                                      </p:cBhvr>
                                      <p:to>
                                        <p:strVal val="visible"/>
                                      </p:to>
                                    </p:set>
                                    <p:animEffect transition="in" filter="dissolve">
                                      <p:cBhvr>
                                        <p:cTn id="17" dur="500"/>
                                        <p:tgtEl>
                                          <p:spTgt spid="45261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2610">
                                            <p:txEl>
                                              <p:pRg st="4" end="4"/>
                                            </p:txEl>
                                          </p:spTgt>
                                        </p:tgtEl>
                                        <p:attrNameLst>
                                          <p:attrName>style.visibility</p:attrName>
                                        </p:attrNameLst>
                                      </p:cBhvr>
                                      <p:to>
                                        <p:strVal val="visible"/>
                                      </p:to>
                                    </p:set>
                                    <p:animEffect transition="in" filter="dissolve">
                                      <p:cBhvr>
                                        <p:cTn id="22" dur="500"/>
                                        <p:tgtEl>
                                          <p:spTgt spid="45261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2610">
                                            <p:txEl>
                                              <p:pRg st="5" end="5"/>
                                            </p:txEl>
                                          </p:spTgt>
                                        </p:tgtEl>
                                        <p:attrNameLst>
                                          <p:attrName>style.visibility</p:attrName>
                                        </p:attrNameLst>
                                      </p:cBhvr>
                                      <p:to>
                                        <p:strVal val="visible"/>
                                      </p:to>
                                    </p:set>
                                    <p:animEffect transition="in" filter="dissolve">
                                      <p:cBhvr>
                                        <p:cTn id="27" dur="500"/>
                                        <p:tgtEl>
                                          <p:spTgt spid="4526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build="p"/>
    </p:bldLst>
  </p:timing>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5949</TotalTime>
  <Words>8978</Words>
  <Application>Microsoft Macintosh PowerPoint</Application>
  <PresentationFormat>全屏显示(4:3)</PresentationFormat>
  <Paragraphs>630</Paragraphs>
  <Slides>101</Slides>
  <Notes>57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3" baseType="lpstr">
      <vt:lpstr>华文中宋</vt:lpstr>
      <vt:lpstr>楷体_GB2312</vt:lpstr>
      <vt:lpstr>SimSun</vt:lpstr>
      <vt:lpstr>SimSun</vt:lpstr>
      <vt:lpstr>幼圆</vt:lpstr>
      <vt:lpstr>Kaiti SC</vt:lpstr>
      <vt:lpstr>Arial</vt:lpstr>
      <vt:lpstr>Comic Sans MS</vt:lpstr>
      <vt:lpstr>Times New Roman</vt:lpstr>
      <vt:lpstr>Wingdings</vt:lpstr>
      <vt:lpstr>教材母版</vt:lpstr>
      <vt:lpstr>Equation</vt:lpstr>
      <vt:lpstr>第2章  问题定义及可行性研究</vt:lpstr>
      <vt:lpstr>2.1  问题定义</vt:lpstr>
      <vt:lpstr>PowerPoint 演示文稿</vt:lpstr>
      <vt:lpstr>2.2  可行性研究的目的和任务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分层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数据字典的实现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dc:creator>
  <cp:lastModifiedBy>龙威旭</cp:lastModifiedBy>
  <cp:revision>554</cp:revision>
  <dcterms:created xsi:type="dcterms:W3CDTF">1601-01-01T00:00:00Z</dcterms:created>
  <dcterms:modified xsi:type="dcterms:W3CDTF">2023-11-11T08:05:12Z</dcterms:modified>
</cp:coreProperties>
</file>